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4" r:id="rId27"/>
    <p:sldId id="285" r:id="rId28"/>
    <p:sldId id="283" r:id="rId2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5" d="100"/>
          <a:sy n="85" d="100"/>
        </p:scale>
        <p:origin x="-152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10/04/33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10/04/33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ABB09-4A1D-463E-8065-109CC2B7EFAA}" type="datetimeFigureOut">
              <a:rPr lang="ar-SA" smtClean="0"/>
              <a:pPr/>
              <a:t>10/04/33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pPr/>
              <a:t>10/04/33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8ABB09-4A1D-463E-8065-109CC2B7EFAA}" type="datetimeFigureOut">
              <a:rPr lang="ar-SA" smtClean="0"/>
              <a:pPr/>
              <a:t>10/04/33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pPr/>
              <a:t>10/04/33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pPr/>
              <a:t>10/04/33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pPr/>
              <a:t>10/04/33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pPr/>
              <a:t>10/04/33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10/04/33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10/04/33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8ABB09-4A1D-463E-8065-109CC2B7EFAA}" type="datetimeFigureOut">
              <a:rPr lang="ar-SA" smtClean="0"/>
              <a:pPr/>
              <a:t>10/04/33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14744" y="2285992"/>
            <a:ext cx="3000396" cy="1323439"/>
          </a:xfrm>
          <a:prstGeom prst="rect">
            <a:avLst/>
          </a:prstGeom>
          <a:noFill/>
        </p:spPr>
        <p:txBody>
          <a:bodyPr wrap="square" rtlCol="0">
            <a:spAutoFit/>
          </a:bodyPr>
          <a:lstStyle/>
          <a:p>
            <a:r>
              <a:rPr lang="ar-SA" sz="2000" b="1" dirty="0" smtClean="0">
                <a:cs typeface="PT Bold Broken" pitchFamily="2" charset="-78"/>
              </a:rPr>
              <a:t>كلية التربية بالدمام                                                المقرر إدارة تربوية (أدر 600)</a:t>
            </a:r>
            <a:endParaRPr lang="en-US" sz="2000" b="1" dirty="0" smtClean="0">
              <a:cs typeface="PT Bold Broken" pitchFamily="2" charset="-78"/>
            </a:endParaRPr>
          </a:p>
          <a:p>
            <a:r>
              <a:rPr lang="ar-SA" sz="2000" b="1" dirty="0" smtClean="0">
                <a:cs typeface="PT Bold Broken" pitchFamily="2" charset="-78"/>
              </a:rPr>
              <a:t>أستاذة المادة/ غادة عصر</a:t>
            </a:r>
            <a:endParaRPr lang="en-US" sz="2000" b="1" dirty="0" smtClean="0">
              <a:cs typeface="PT Bold Broken" pitchFamily="2" charset="-78"/>
            </a:endParaRPr>
          </a:p>
          <a:p>
            <a:endParaRPr lang="en-US" sz="2000" b="1" dirty="0">
              <a:cs typeface="PT Bold Broken" pitchFamily="2" charset="-78"/>
            </a:endParaRPr>
          </a:p>
        </p:txBody>
      </p:sp>
      <p:pic>
        <p:nvPicPr>
          <p:cNvPr id="4" name="Picture 3" descr="'.jpg"/>
          <p:cNvPicPr>
            <a:picLocks noChangeAspect="1"/>
          </p:cNvPicPr>
          <p:nvPr/>
        </p:nvPicPr>
        <p:blipFill>
          <a:blip r:embed="rId2"/>
          <a:stretch>
            <a:fillRect/>
          </a:stretch>
        </p:blipFill>
        <p:spPr>
          <a:xfrm>
            <a:off x="0" y="0"/>
            <a:ext cx="9143999" cy="6858000"/>
          </a:xfrm>
          <a:prstGeom prst="rect">
            <a:avLst/>
          </a:prstGeom>
        </p:spPr>
      </p:pic>
      <p:sp>
        <p:nvSpPr>
          <p:cNvPr id="5" name="TextBox 4"/>
          <p:cNvSpPr txBox="1"/>
          <p:nvPr/>
        </p:nvSpPr>
        <p:spPr>
          <a:xfrm>
            <a:off x="3428992" y="1785926"/>
            <a:ext cx="3000396" cy="1938992"/>
          </a:xfrm>
          <a:prstGeom prst="rect">
            <a:avLst/>
          </a:prstGeom>
          <a:noFill/>
        </p:spPr>
        <p:txBody>
          <a:bodyPr wrap="square" rtlCol="0">
            <a:spAutoFit/>
          </a:bodyPr>
          <a:lstStyle/>
          <a:p>
            <a:r>
              <a:rPr lang="ar-SA" sz="2400" b="1" dirty="0" smtClean="0">
                <a:cs typeface="PT Bold Broken" pitchFamily="2" charset="-78"/>
              </a:rPr>
              <a:t>كلية التربية بالدمام                                                المقرر إدارة تربوية (أدر 600)</a:t>
            </a:r>
            <a:endParaRPr lang="en-US" sz="2400" b="1" dirty="0" smtClean="0">
              <a:cs typeface="PT Bold Broken" pitchFamily="2" charset="-78"/>
            </a:endParaRPr>
          </a:p>
          <a:p>
            <a:r>
              <a:rPr lang="ar-SA" sz="2400" b="1" dirty="0" smtClean="0">
                <a:cs typeface="PT Bold Broken" pitchFamily="2" charset="-78"/>
              </a:rPr>
              <a:t>أستاذة المادة/ غادة عصر</a:t>
            </a:r>
            <a:endParaRPr lang="en-US" sz="2400" b="1" dirty="0" smtClean="0">
              <a:cs typeface="PT Bold Broken" pitchFamily="2" charset="-78"/>
            </a:endParaRPr>
          </a:p>
          <a:p>
            <a:endParaRPr lang="en-US" sz="2400" dirty="0"/>
          </a:p>
        </p:txBody>
      </p:sp>
      <p:sp>
        <p:nvSpPr>
          <p:cNvPr id="6" name="TextBox 5"/>
          <p:cNvSpPr txBox="1"/>
          <p:nvPr/>
        </p:nvSpPr>
        <p:spPr>
          <a:xfrm>
            <a:off x="214282" y="4143381"/>
            <a:ext cx="8929718" cy="1384995"/>
          </a:xfrm>
          <a:prstGeom prst="rect">
            <a:avLst/>
          </a:prstGeom>
          <a:noFill/>
        </p:spPr>
        <p:txBody>
          <a:bodyPr wrap="square" rtlCol="0">
            <a:spAutoFit/>
          </a:bodyPr>
          <a:lstStyle/>
          <a:p>
            <a:r>
              <a:rPr lang="ar-SA" sz="2800" b="1" dirty="0" smtClean="0"/>
              <a:t>المحاضرة الثانية </a:t>
            </a:r>
            <a:br>
              <a:rPr lang="ar-SA" sz="2800" b="1" dirty="0" smtClean="0"/>
            </a:br>
            <a:r>
              <a:rPr lang="ar-SA" sz="2800" b="1" dirty="0" smtClean="0"/>
              <a:t>(أنماط السلوك الإداري التربوي والتعليمي في ضوء الفكر الإداري المعاصر)</a:t>
            </a:r>
            <a:r>
              <a:rPr lang="en-US" sz="2800" b="1" dirty="0" smtClean="0"/>
              <a:t/>
            </a:r>
            <a:br>
              <a:rPr lang="en-US" sz="2800" b="1" dirty="0" smtClean="0"/>
            </a:br>
            <a:endParaRPr lang="en-US" sz="2800" b="1" dirty="0"/>
          </a:p>
        </p:txBody>
      </p:sp>
      <p:pic>
        <p:nvPicPr>
          <p:cNvPr id="7" name="Picture 6" descr="3CABPBTHMCAKWDOM1CA1A42U3CA3E13ONCAPKMBFUCA1XFYPYCAWBIOO1CAW3IFRVCAKJHZ35CAD6GBVACA9HFLMUCAQ1A76FCA9QTMEVCAMP2NHTCAQK4LVVCA8TO7N4CA163OG0CAUFO65DCACP1ML4.jpg"/>
          <p:cNvPicPr>
            <a:picLocks noChangeAspect="1"/>
          </p:cNvPicPr>
          <p:nvPr/>
        </p:nvPicPr>
        <p:blipFill>
          <a:blip r:embed="rId3"/>
          <a:stretch>
            <a:fillRect/>
          </a:stretch>
        </p:blipFill>
        <p:spPr>
          <a:xfrm>
            <a:off x="0" y="214290"/>
            <a:ext cx="3838549" cy="1819277"/>
          </a:xfrm>
          <a:prstGeom prst="rect">
            <a:avLst/>
          </a:prstGeom>
        </p:spPr>
      </p:pic>
      <p:pic>
        <p:nvPicPr>
          <p:cNvPr id="8" name="Picture 7" descr="images.jpg"/>
          <p:cNvPicPr>
            <a:picLocks noChangeAspect="1"/>
          </p:cNvPicPr>
          <p:nvPr/>
        </p:nvPicPr>
        <p:blipFill>
          <a:blip r:embed="rId4"/>
          <a:stretch>
            <a:fillRect/>
          </a:stretch>
        </p:blipFill>
        <p:spPr>
          <a:xfrm>
            <a:off x="7200900" y="1785926"/>
            <a:ext cx="1943100" cy="215265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47oobk.jpg"/>
          <p:cNvPicPr>
            <a:picLocks noChangeAspect="1"/>
          </p:cNvPicPr>
          <p:nvPr/>
        </p:nvPicPr>
        <p:blipFill>
          <a:blip r:embed="rId2"/>
          <a:stretch>
            <a:fillRect/>
          </a:stretch>
        </p:blipFill>
        <p:spPr>
          <a:xfrm>
            <a:off x="1" y="0"/>
            <a:ext cx="9143998" cy="6857999"/>
          </a:xfrm>
          <a:prstGeom prst="rect">
            <a:avLst/>
          </a:prstGeom>
        </p:spPr>
      </p:pic>
      <p:sp>
        <p:nvSpPr>
          <p:cNvPr id="3" name="TextBox 2"/>
          <p:cNvSpPr txBox="1"/>
          <p:nvPr/>
        </p:nvSpPr>
        <p:spPr>
          <a:xfrm>
            <a:off x="1714480" y="285729"/>
            <a:ext cx="7215238" cy="594008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ar-SA" sz="2000" b="1" dirty="0" smtClean="0"/>
              <a:t>عناصر المحاضرة: أولاً :أنماط السلوك التنظيمي في الإدارة التربوية</a:t>
            </a:r>
            <a:endParaRPr lang="en-US" sz="2000" b="1" dirty="0" smtClean="0"/>
          </a:p>
          <a:p>
            <a:pPr lvl="0"/>
            <a:r>
              <a:rPr lang="ar-SA" sz="2000" b="1" dirty="0" smtClean="0"/>
              <a:t> 1- الإدارة الأوتوقراطية                           2-الإدارة المتساهلة</a:t>
            </a:r>
            <a:endParaRPr lang="en-US" sz="2000" b="1" dirty="0" smtClean="0"/>
          </a:p>
          <a:p>
            <a:pPr lvl="0" algn="ctr"/>
            <a:r>
              <a:rPr lang="ar-SA" sz="2000" b="1" dirty="0" smtClean="0"/>
              <a:t>3- الإدارة الديمقراطية</a:t>
            </a:r>
            <a:endParaRPr lang="en-US" sz="2000" b="1" dirty="0" smtClean="0"/>
          </a:p>
          <a:p>
            <a:pPr lvl="0"/>
            <a:r>
              <a:rPr lang="ar-SA" sz="2000" b="1" dirty="0" smtClean="0"/>
              <a:t>ثانياً:الخصائص السلوكية للإداري الديمقراطي (الشورى)</a:t>
            </a:r>
            <a:endParaRPr lang="en-US" sz="2000" b="1" dirty="0" smtClean="0"/>
          </a:p>
          <a:p>
            <a:pPr lvl="0"/>
            <a:r>
              <a:rPr lang="ar-SA" sz="2000" b="1" dirty="0" smtClean="0"/>
              <a:t>ثالثاً: القيادة في الإدارة التربوية</a:t>
            </a:r>
            <a:endParaRPr lang="en-US" sz="2000" b="1" dirty="0" smtClean="0"/>
          </a:p>
          <a:p>
            <a:r>
              <a:rPr lang="ar-SA" sz="2000" b="1" dirty="0" smtClean="0"/>
              <a:t>رابعاً: المهارات اللازمة لممارسة  وظيفة القيادة في الإدارة التربوية</a:t>
            </a:r>
          </a:p>
          <a:p>
            <a:endParaRPr lang="ar-SA" sz="2000" b="1" u="dotDash" dirty="0" smtClean="0"/>
          </a:p>
          <a:p>
            <a:r>
              <a:rPr lang="ar-SA" sz="2000" b="1" u="dotDash" dirty="0" smtClean="0"/>
              <a:t>الهدف من المحاضرة</a:t>
            </a:r>
            <a:r>
              <a:rPr lang="ar-SA" sz="2000" b="1" dirty="0" smtClean="0"/>
              <a:t>: في نهاية المحاضرة ينبغي أن:</a:t>
            </a:r>
            <a:endParaRPr lang="en-US" sz="2000" b="1" dirty="0" smtClean="0"/>
          </a:p>
          <a:p>
            <a:pPr lvl="0">
              <a:buFont typeface="Wingdings" pitchFamily="2" charset="2"/>
              <a:buChar char="§"/>
            </a:pPr>
            <a:r>
              <a:rPr lang="ar-SA" sz="2000" b="1" dirty="0" smtClean="0"/>
              <a:t>تشرحي مفهوم كلا من: السلوك الإداري أو التنظيمي، الإدارة الأوتوقراطية، الإدارة المتساهلة، الإدارة الديمقراطية.</a:t>
            </a:r>
            <a:endParaRPr lang="en-US" sz="2000" b="1" dirty="0" smtClean="0"/>
          </a:p>
          <a:p>
            <a:pPr lvl="0">
              <a:buFont typeface="Arial" pitchFamily="34" charset="0"/>
              <a:buChar char="•"/>
            </a:pPr>
            <a:r>
              <a:rPr lang="ar-SA" sz="2000" b="1" dirty="0" smtClean="0"/>
              <a:t>تذكري آثر كلا من الأنماط الإدارية الثلاثة علي التنظيم المدرسي.</a:t>
            </a:r>
            <a:endParaRPr lang="en-US" sz="2000" b="1" dirty="0" smtClean="0"/>
          </a:p>
          <a:p>
            <a:pPr lvl="0">
              <a:buFont typeface="Wingdings" pitchFamily="2" charset="2"/>
              <a:buChar char="§"/>
            </a:pPr>
            <a:r>
              <a:rPr lang="ar-SA" sz="2000" b="1" dirty="0" smtClean="0"/>
              <a:t>تفرقي بين أنماط السلوك التنظيمي في الإدارة التربوية</a:t>
            </a:r>
            <a:endParaRPr lang="en-US" sz="2000" b="1" dirty="0" smtClean="0"/>
          </a:p>
          <a:p>
            <a:pPr lvl="0">
              <a:buFont typeface="Wingdings" pitchFamily="2" charset="2"/>
              <a:buChar char="§"/>
            </a:pPr>
            <a:r>
              <a:rPr lang="ar-SA" sz="2000" b="1" dirty="0" smtClean="0"/>
              <a:t>تعددي صفات المدير </a:t>
            </a:r>
            <a:r>
              <a:rPr lang="ar-SA" sz="2000" b="1" dirty="0" err="1" smtClean="0"/>
              <a:t>الديموقراطي</a:t>
            </a:r>
            <a:endParaRPr lang="en-US" sz="2000" b="1" dirty="0" smtClean="0"/>
          </a:p>
          <a:p>
            <a:pPr lvl="0">
              <a:buFont typeface="Arial" pitchFamily="34" charset="0"/>
              <a:buChar char="•"/>
            </a:pPr>
            <a:r>
              <a:rPr lang="ar-SA" sz="2000" b="1" dirty="0" smtClean="0"/>
              <a:t>توضحي مفهوم القيادة في الإدارة التربوية وأثرها في العمل التربوي والتعليمي </a:t>
            </a:r>
            <a:endParaRPr lang="en-US" sz="2000" b="1" dirty="0" smtClean="0"/>
          </a:p>
          <a:p>
            <a:pPr lvl="0">
              <a:buFont typeface="Arial" pitchFamily="34" charset="0"/>
              <a:buChar char="•"/>
            </a:pPr>
            <a:r>
              <a:rPr lang="ar-SA" sz="2000" b="1" dirty="0" smtClean="0"/>
              <a:t>تصفي السلوك الإداري للقيادة في الإدارة التربوية</a:t>
            </a:r>
            <a:endParaRPr lang="en-US" sz="2000" b="1" dirty="0" smtClean="0"/>
          </a:p>
          <a:p>
            <a:pPr lvl="0">
              <a:buFont typeface="Arial" pitchFamily="34" charset="0"/>
              <a:buChar char="•"/>
            </a:pPr>
            <a:r>
              <a:rPr lang="ar-SA" sz="2000" b="1" dirty="0" smtClean="0"/>
              <a:t>تعددي صفات القيادة التحويلية والأخلاقية</a:t>
            </a:r>
            <a:endParaRPr lang="en-US" sz="2000" b="1" dirty="0" smtClean="0"/>
          </a:p>
          <a:p>
            <a:pPr lvl="0">
              <a:buFont typeface="Arial" pitchFamily="34" charset="0"/>
              <a:buChar char="•"/>
            </a:pPr>
            <a:r>
              <a:rPr lang="ar-SA" sz="2000" b="1" dirty="0" smtClean="0"/>
              <a:t>تذكري المقومات التي تستند عليها القيادة التربوية</a:t>
            </a:r>
            <a:endParaRPr lang="en-US" sz="2000" b="1" dirty="0" smtClean="0"/>
          </a:p>
          <a:p>
            <a:pPr lvl="0">
              <a:buFont typeface="Arial" pitchFamily="34" charset="0"/>
              <a:buChar char="•"/>
            </a:pPr>
            <a:r>
              <a:rPr lang="ar-SA" sz="2000" b="1" dirty="0" smtClean="0"/>
              <a:t>تشرحي المهارات اللازمة لممارسة القيادة في الإدارة التربوية وكيف يمكن اكتسابها</a:t>
            </a:r>
            <a:endParaRPr lang="en-US" sz="2000" b="1" dirty="0" smtClean="0"/>
          </a:p>
          <a:p>
            <a:endParaRPr lang="en-US" sz="2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57oobk.jpg"/>
          <p:cNvPicPr>
            <a:picLocks noChangeAspect="1"/>
          </p:cNvPicPr>
          <p:nvPr/>
        </p:nvPicPr>
        <p:blipFill>
          <a:blip r:embed="rId2"/>
          <a:stretch>
            <a:fillRect/>
          </a:stretch>
        </p:blipFill>
        <p:spPr>
          <a:xfrm>
            <a:off x="0" y="0"/>
            <a:ext cx="9144000" cy="6857999"/>
          </a:xfrm>
          <a:prstGeom prst="rect">
            <a:avLst/>
          </a:prstGeom>
        </p:spPr>
      </p:pic>
      <p:sp>
        <p:nvSpPr>
          <p:cNvPr id="3" name="TextBox 2"/>
          <p:cNvSpPr txBox="1"/>
          <p:nvPr/>
        </p:nvSpPr>
        <p:spPr>
          <a:xfrm>
            <a:off x="571472" y="214291"/>
            <a:ext cx="8143932" cy="1200329"/>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ar-SA" b="1" dirty="0" smtClean="0"/>
              <a:t>إن الأمة الخاملة صف من الأصفار ..فما قيمة صف من الأصفار ؟ ولكن إن بعث الله لها ((واحداً)) مؤمناً صادق الإيمان داعياً إلى الله خبيراً بأساليب هذه الدعوة ،صار صف الأصفار مع الواحد كمئة مليون ، والتاريخ مليء بالشواهد على ما أقول أدعو الله أن تكوني ممن يحيي هذه الأمة ويعلي شأنها</a:t>
            </a:r>
            <a:endParaRPr lang="en-US" b="1" dirty="0" smtClean="0"/>
          </a:p>
          <a:p>
            <a:endParaRPr lang="en-US" b="1" dirty="0"/>
          </a:p>
        </p:txBody>
      </p:sp>
      <p:sp>
        <p:nvSpPr>
          <p:cNvPr id="4" name="TextBox 3"/>
          <p:cNvSpPr txBox="1"/>
          <p:nvPr/>
        </p:nvSpPr>
        <p:spPr>
          <a:xfrm>
            <a:off x="428596" y="1714488"/>
            <a:ext cx="8143932" cy="3416320"/>
          </a:xfrm>
          <a:prstGeom prst="rect">
            <a:avLst/>
          </a:prstGeom>
          <a:noFill/>
        </p:spPr>
        <p:txBody>
          <a:bodyPr wrap="square" rtlCol="0">
            <a:spAutoFit/>
          </a:bodyPr>
          <a:lstStyle/>
          <a:p>
            <a:r>
              <a:rPr lang="ar-SA" b="1" dirty="0" smtClean="0">
                <a:latin typeface="Simplified Arabic" pitchFamily="18" charset="-78"/>
                <a:cs typeface="Simplified Arabic" pitchFamily="18" charset="-78"/>
              </a:rPr>
              <a:t>ما هو السلوك الإداري أو السلوك التنظيمي؟ </a:t>
            </a:r>
            <a:endParaRPr lang="en-US" b="1" dirty="0" smtClean="0">
              <a:latin typeface="Simplified Arabic" pitchFamily="18" charset="-78"/>
              <a:cs typeface="Simplified Arabic" pitchFamily="18" charset="-78"/>
            </a:endParaRPr>
          </a:p>
          <a:p>
            <a:r>
              <a:rPr lang="ar-SA" b="1" dirty="0" smtClean="0">
                <a:latin typeface="Simplified Arabic" pitchFamily="18" charset="-78"/>
                <a:cs typeface="Simplified Arabic" pitchFamily="18" charset="-78"/>
              </a:rPr>
              <a:t>"</a:t>
            </a:r>
            <a:r>
              <a:rPr lang="ar-SA" b="1" u="dotDash" dirty="0" smtClean="0">
                <a:latin typeface="Simplified Arabic" pitchFamily="18" charset="-78"/>
                <a:cs typeface="Simplified Arabic" pitchFamily="18" charset="-78"/>
              </a:rPr>
              <a:t>يعرف بأنه تصرفات الأفراد الفردية والجماعية في التنظيم"</a:t>
            </a:r>
            <a:endParaRPr lang="en-US" b="1" dirty="0" smtClean="0">
              <a:latin typeface="Simplified Arabic" pitchFamily="18" charset="-78"/>
              <a:cs typeface="Simplified Arabic" pitchFamily="18" charset="-78"/>
            </a:endParaRPr>
          </a:p>
          <a:p>
            <a:r>
              <a:rPr lang="ar-SA" b="1" dirty="0" smtClean="0">
                <a:latin typeface="Simplified Arabic" pitchFamily="18" charset="-78"/>
                <a:cs typeface="Simplified Arabic" pitchFamily="18" charset="-78"/>
              </a:rPr>
              <a:t>ويختلف السلوك الإداري التربوي والتعليمي باختلاف شخصية المدير فهو قمة الجهاز الإداري </a:t>
            </a:r>
            <a:endParaRPr lang="en-US" b="1" dirty="0" smtClean="0">
              <a:latin typeface="Simplified Arabic" pitchFamily="18" charset="-78"/>
              <a:cs typeface="Simplified Arabic" pitchFamily="18" charset="-78"/>
            </a:endParaRPr>
          </a:p>
          <a:p>
            <a:r>
              <a:rPr lang="ar-SA" b="1" dirty="0" smtClean="0">
                <a:latin typeface="Simplified Arabic" pitchFamily="18" charset="-78"/>
                <a:cs typeface="Simplified Arabic" pitchFamily="18" charset="-78"/>
              </a:rPr>
              <a:t>إن فكر المدير ومعتقداته واتجاهاته وسلوكه التنظيمي ينعكس بلا شك علي جميع مكونات التنظيم الإداري التربوي والتعليمي </a:t>
            </a:r>
            <a:endParaRPr lang="en-US" b="1" dirty="0" smtClean="0">
              <a:latin typeface="Simplified Arabic" pitchFamily="18" charset="-78"/>
              <a:cs typeface="Simplified Arabic" pitchFamily="18" charset="-78"/>
            </a:endParaRPr>
          </a:p>
          <a:p>
            <a:r>
              <a:rPr lang="ar-SA" b="1" dirty="0" smtClean="0">
                <a:latin typeface="Simplified Arabic" pitchFamily="18" charset="-78"/>
                <a:cs typeface="Simplified Arabic" pitchFamily="18" charset="-78"/>
              </a:rPr>
              <a:t>يتصف مدراء المدارس وغيرهم من رجال الإدارة التربوية وفق سلوكهم الإداري أو التنظيمي (متساهلون- متحكمون- ديمقراطيون)</a:t>
            </a:r>
            <a:endParaRPr lang="en-US" b="1" dirty="0" smtClean="0">
              <a:latin typeface="Simplified Arabic" pitchFamily="18" charset="-78"/>
              <a:cs typeface="Simplified Arabic" pitchFamily="18" charset="-78"/>
            </a:endParaRPr>
          </a:p>
          <a:p>
            <a:r>
              <a:rPr lang="ar-SA" b="1" dirty="0" smtClean="0">
                <a:latin typeface="Simplified Arabic" pitchFamily="18" charset="-78"/>
                <a:cs typeface="Simplified Arabic" pitchFamily="18" charset="-78"/>
              </a:rPr>
              <a:t>كل نمط من هذه الأنماط العامة في الإدارة يمكن أن يتمثل في درجات متفاوتة من حيث اتفاقه مع النمط العام الذي يدل عليه</a:t>
            </a:r>
            <a:endParaRPr lang="en-US" b="1" dirty="0" smtClean="0">
              <a:latin typeface="Simplified Arabic" pitchFamily="18" charset="-78"/>
              <a:cs typeface="Simplified Arabic" pitchFamily="18" charset="-78"/>
            </a:endParaRPr>
          </a:p>
          <a:p>
            <a:r>
              <a:rPr lang="ar-SA" b="1" dirty="0" smtClean="0">
                <a:latin typeface="Simplified Arabic" pitchFamily="18" charset="-78"/>
                <a:cs typeface="Simplified Arabic" pitchFamily="18" charset="-78"/>
              </a:rPr>
              <a:t>أن المدراء لا يدرون أجهزتهم كل الوقت وفق نمط واحد من هذه الأنماط العامة وهو ما يطلق عليه النمط الأساسي ولكن قد يتبع نمط آخر لبعض الوقت ويطلق عليه النمط الثانوي</a:t>
            </a:r>
            <a:endParaRPr lang="en-US" b="1" dirty="0" smtClean="0">
              <a:latin typeface="Simplified Arabic" pitchFamily="18" charset="-78"/>
              <a:cs typeface="Simplified Arabic" pitchFamily="18" charset="-78"/>
            </a:endParaRPr>
          </a:p>
          <a:p>
            <a:endParaRPr lang="en-US"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89242071489165471.jpg"/>
          <p:cNvPicPr>
            <a:picLocks noChangeAspect="1"/>
          </p:cNvPicPr>
          <p:nvPr/>
        </p:nvPicPr>
        <p:blipFill>
          <a:blip r:embed="rId2"/>
          <a:stretch>
            <a:fillRect/>
          </a:stretch>
        </p:blipFill>
        <p:spPr>
          <a:xfrm>
            <a:off x="1" y="0"/>
            <a:ext cx="9176152" cy="6858000"/>
          </a:xfrm>
          <a:prstGeom prst="rect">
            <a:avLst/>
          </a:prstGeom>
        </p:spPr>
      </p:pic>
      <p:sp>
        <p:nvSpPr>
          <p:cNvPr id="3" name="TextBox 2"/>
          <p:cNvSpPr txBox="1"/>
          <p:nvPr/>
        </p:nvSpPr>
        <p:spPr>
          <a:xfrm>
            <a:off x="285720" y="285728"/>
            <a:ext cx="8643998"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ar-SA" sz="2000" b="1" dirty="0" smtClean="0"/>
              <a:t>أنماط السلوك الإداري في الإدارة التربوية</a:t>
            </a:r>
            <a:endParaRPr lang="en-US" sz="2000" b="1" dirty="0" smtClean="0"/>
          </a:p>
          <a:p>
            <a:r>
              <a:rPr lang="ar-SA" sz="2000" b="1" dirty="0" smtClean="0"/>
              <a:t>		الأوتوقراطي-._._._._._التساهلي._._._._._._ الديمقراطي</a:t>
            </a:r>
            <a:endParaRPr lang="en-US" sz="2000" b="1" dirty="0" smtClean="0"/>
          </a:p>
          <a:p>
            <a:r>
              <a:rPr lang="ar-SA" sz="2000" b="1" dirty="0" smtClean="0"/>
              <a:t>(._.( الإدارة الأوتوقراطية " النمط التقليدي")._.) </a:t>
            </a:r>
            <a:endParaRPr lang="en-US" sz="2000" b="1" dirty="0" smtClean="0"/>
          </a:p>
          <a:p>
            <a:pPr lvl="0"/>
            <a:r>
              <a:rPr lang="ar-SA" sz="2000" b="1" dirty="0" smtClean="0"/>
              <a:t>المدير هو مركز الدائرة في العملية التربوية والتعليمية داخل إطار التنظيم</a:t>
            </a:r>
            <a:endParaRPr lang="en-US" sz="2000" b="1" dirty="0" smtClean="0"/>
          </a:p>
          <a:p>
            <a:pPr lvl="0"/>
            <a:r>
              <a:rPr lang="ar-SA" sz="2000" b="1" dirty="0" smtClean="0"/>
              <a:t>أن السلطة الإدارية أو الرسمية مركز قوتها ولا تفويض لغيرها</a:t>
            </a:r>
            <a:endParaRPr lang="en-US" sz="2000" b="1" dirty="0" smtClean="0"/>
          </a:p>
          <a:p>
            <a:pPr lvl="0"/>
            <a:r>
              <a:rPr lang="ar-SA" sz="2000" b="1" dirty="0" smtClean="0"/>
              <a:t>إهمال السلطة غير الرسمية(سلطة تمنح لها من جانب المرؤوسين)</a:t>
            </a:r>
            <a:endParaRPr lang="en-US" sz="2000" b="1" dirty="0" smtClean="0"/>
          </a:p>
          <a:p>
            <a:pPr lvl="0"/>
            <a:r>
              <a:rPr lang="ar-SA" sz="2000" b="1" dirty="0" smtClean="0"/>
              <a:t>إصدار الأوامر والتعليمات التي تتناول كافة التفصيلات والإصرار علي طاعة المرؤوسين </a:t>
            </a:r>
            <a:endParaRPr lang="en-US" sz="2000" b="1" dirty="0" smtClean="0"/>
          </a:p>
          <a:p>
            <a:pPr lvl="0"/>
            <a:r>
              <a:rPr lang="ar-SA" sz="2000" b="1" dirty="0" smtClean="0"/>
              <a:t>الاستبداد بالرأي واستخدام التخويف والترهيب وغير ودية في أسلوبها</a:t>
            </a:r>
            <a:endParaRPr lang="en-US" sz="2000" b="1" dirty="0" smtClean="0"/>
          </a:p>
          <a:p>
            <a:pPr lvl="0"/>
            <a:r>
              <a:rPr lang="ar-SA" sz="2000" b="1" dirty="0" smtClean="0"/>
              <a:t>انعدام الحوار بينها وبين العاملين معها في الغالب </a:t>
            </a:r>
            <a:endParaRPr lang="en-US" sz="2000" b="1" dirty="0" smtClean="0"/>
          </a:p>
          <a:p>
            <a:pPr lvl="0"/>
            <a:r>
              <a:rPr lang="ar-SA" sz="2000" b="1" dirty="0" smtClean="0"/>
              <a:t>تنعدم ثقتها في قدرات واستعدادات مرؤوسيها وتقلل من قيمتهم الشخصية وقدرتهم في العمل</a:t>
            </a:r>
            <a:endParaRPr lang="en-US" sz="2000" b="1" dirty="0" smtClean="0"/>
          </a:p>
          <a:p>
            <a:pPr lvl="0"/>
            <a:r>
              <a:rPr lang="ar-SA" sz="2000" b="1" dirty="0" smtClean="0"/>
              <a:t>تضع من الطرق والوسائل ما يحقق سير العمل سيراً منتظماً ودقيقاً</a:t>
            </a:r>
            <a:endParaRPr lang="en-US" sz="2000" b="1" dirty="0" smtClean="0"/>
          </a:p>
          <a:p>
            <a:pPr lvl="0"/>
            <a:r>
              <a:rPr lang="ar-SA" sz="2000" b="1" dirty="0" smtClean="0"/>
              <a:t>تتحمس للعمل بدرجة كبيرة وتعمل بجد وبكثرة</a:t>
            </a:r>
            <a:endParaRPr lang="en-US" sz="2000" b="1" dirty="0" smtClean="0"/>
          </a:p>
          <a:p>
            <a:pPr lvl="0"/>
            <a:r>
              <a:rPr lang="ar-SA" sz="2000" b="1" dirty="0" smtClean="0"/>
              <a:t>لا تهتم بعقد اجتماعات دورية للتشاور مع العاملين معها</a:t>
            </a:r>
            <a:endParaRPr lang="en-US" sz="2000" b="1" dirty="0" smtClean="0"/>
          </a:p>
          <a:p>
            <a:pPr lvl="0"/>
            <a:r>
              <a:rPr lang="ar-SA" sz="2000" b="1" dirty="0" smtClean="0"/>
              <a:t>تقوم علي فكرة الزعامة </a:t>
            </a:r>
            <a:endParaRPr lang="en-US" sz="2000" b="1" dirty="0" smtClean="0"/>
          </a:p>
          <a:p>
            <a:pPr lvl="0"/>
            <a:r>
              <a:rPr lang="ar-SA" sz="2000" b="1" dirty="0" smtClean="0"/>
              <a:t>تتعرض العلاقات بين الرئيس الإداري ومرؤوسيه لشتي الأضرار وتسوء صلاته الخارجية بأفراد المجتمع</a:t>
            </a:r>
            <a:endParaRPr lang="en-US" sz="2000" b="1" dirty="0" smtClean="0"/>
          </a:p>
          <a:p>
            <a:pPr lvl="0"/>
            <a:r>
              <a:rPr lang="ar-SA" sz="2000" b="1" dirty="0" smtClean="0"/>
              <a:t>ويظل تماسك العمل مرهوناً بوجوده وعند غيابه ينفرط عقد المجموعة ويضطرب العمل</a:t>
            </a:r>
            <a:endParaRPr lang="en-US" sz="2000" b="1" dirty="0" smtClean="0"/>
          </a:p>
          <a:p>
            <a:endParaRPr lang="en-US" sz="2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e.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285720" y="357166"/>
            <a:ext cx="8072494"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ar-SA" b="1" dirty="0" smtClean="0"/>
              <a:t>أهم ما يميز الإداري الأوتوقراطي:  الحزم والانضباط.......إصدار التعليمات والقرارات.....عدم تقبله للنقد الموضوعي ......عدم تراجعه عما يصدره من تعليمات حتى ولو أدرك أنها غير صحيحة........</a:t>
            </a:r>
            <a:endParaRPr lang="en-US" b="1" dirty="0" smtClean="0"/>
          </a:p>
          <a:p>
            <a:r>
              <a:rPr lang="ar-SA" b="1" dirty="0" smtClean="0"/>
              <a:t>يضع الوسائل التي تحقق سير العمل بدقة وانتظام ويكون متحمساً لعمله يعقد اجتماعات في أضيق الحدود وتكون غير دورية وبدون جدول أعمال مسبق</a:t>
            </a:r>
            <a:endParaRPr lang="en-US" b="1" dirty="0"/>
          </a:p>
        </p:txBody>
      </p:sp>
      <p:sp>
        <p:nvSpPr>
          <p:cNvPr id="5" name="TextBox 4"/>
          <p:cNvSpPr txBox="1"/>
          <p:nvPr/>
        </p:nvSpPr>
        <p:spPr>
          <a:xfrm>
            <a:off x="2857488" y="1928802"/>
            <a:ext cx="5429288" cy="923330"/>
          </a:xfrm>
          <a:prstGeom prst="rect">
            <a:avLst/>
          </a:prstGeom>
          <a:noFill/>
        </p:spPr>
        <p:txBody>
          <a:bodyPr wrap="square" rtlCol="0">
            <a:spAutoFit/>
          </a:bodyPr>
          <a:lstStyle/>
          <a:p>
            <a:r>
              <a:rPr lang="ar-SA" b="1" u="dotDash" dirty="0" smtClean="0"/>
              <a:t>الإدارة الأوتوقراطية في ضوء الفكر الإداري المعاصر</a:t>
            </a:r>
          </a:p>
          <a:p>
            <a:endParaRPr lang="ar-SA" b="1" u="dotDash" dirty="0" smtClean="0"/>
          </a:p>
          <a:p>
            <a:endParaRPr lang="en-US" dirty="0"/>
          </a:p>
        </p:txBody>
      </p:sp>
      <p:graphicFrame>
        <p:nvGraphicFramePr>
          <p:cNvPr id="6" name="Table 5"/>
          <p:cNvGraphicFramePr>
            <a:graphicFrameLocks noGrp="1"/>
          </p:cNvGraphicFramePr>
          <p:nvPr/>
        </p:nvGraphicFramePr>
        <p:xfrm>
          <a:off x="0" y="2428868"/>
          <a:ext cx="9144000" cy="4429132"/>
        </p:xfrm>
        <a:graphic>
          <a:graphicData uri="http://schemas.openxmlformats.org/drawingml/2006/table">
            <a:tbl>
              <a:tblPr firstRow="1" bandRow="1">
                <a:tableStyleId>{3C2FFA5D-87B4-456A-9821-1D502468CF0F}</a:tableStyleId>
              </a:tblPr>
              <a:tblGrid>
                <a:gridCol w="4572000"/>
                <a:gridCol w="4572000"/>
              </a:tblGrid>
              <a:tr h="406837">
                <a:tc>
                  <a:txBody>
                    <a:bodyPr/>
                    <a:lstStyle/>
                    <a:p>
                      <a:pPr algn="ctr"/>
                      <a:r>
                        <a:rPr lang="ar-SA" sz="1800" b="1" dirty="0" smtClean="0"/>
                        <a:t>الفكر التربوي المعاصر</a:t>
                      </a:r>
                      <a:endParaRPr lang="en-US" sz="1800" b="1" dirty="0"/>
                    </a:p>
                  </a:txBody>
                  <a:tcPr/>
                </a:tc>
                <a:tc>
                  <a:txBody>
                    <a:bodyPr/>
                    <a:lstStyle/>
                    <a:p>
                      <a:pPr algn="ctr"/>
                      <a:r>
                        <a:rPr lang="ar-SA" sz="1600" b="1" dirty="0" smtClean="0"/>
                        <a:t>الإدارة الأوتوقراطية</a:t>
                      </a:r>
                      <a:endParaRPr lang="en-US" sz="1800" b="1" dirty="0"/>
                    </a:p>
                  </a:txBody>
                  <a:tcPr/>
                </a:tc>
              </a:tr>
              <a:tr h="4022295">
                <a:tc>
                  <a:txBody>
                    <a:bodyPr/>
                    <a:lstStyle/>
                    <a:p>
                      <a:pPr lvl="0" algn="r" rtl="1"/>
                      <a:r>
                        <a:rPr lang="ar-SA" sz="1600" b="1" kern="1200" dirty="0" smtClean="0">
                          <a:solidFill>
                            <a:schemeClr val="dk1"/>
                          </a:solidFill>
                          <a:latin typeface="+mn-lt"/>
                          <a:ea typeface="+mn-ea"/>
                          <a:cs typeface="+mn-cs"/>
                        </a:rPr>
                        <a:t>1-التأكيد  علي أن اتخاذ القرار دون مشاركة العاملين يجعل نتائج القرار سلبية كما يفقد المرؤوسين الشعور بالرضا </a:t>
                      </a:r>
                      <a:endParaRPr lang="en-US" sz="1600" b="1" kern="1200" dirty="0" smtClean="0">
                        <a:solidFill>
                          <a:schemeClr val="dk1"/>
                        </a:solidFill>
                        <a:latin typeface="+mn-lt"/>
                        <a:ea typeface="+mn-ea"/>
                        <a:cs typeface="+mn-cs"/>
                      </a:endParaRPr>
                    </a:p>
                    <a:p>
                      <a:pPr algn="r" rtl="1"/>
                      <a:r>
                        <a:rPr lang="en-US" sz="1600" b="1" kern="1200" dirty="0" smtClean="0">
                          <a:solidFill>
                            <a:schemeClr val="dk1"/>
                          </a:solidFill>
                          <a:latin typeface="+mn-lt"/>
                          <a:ea typeface="+mn-ea"/>
                          <a:cs typeface="+mn-cs"/>
                        </a:rPr>
                        <a:t> </a:t>
                      </a:r>
                    </a:p>
                    <a:p>
                      <a:pPr lvl="0" algn="r" rtl="1"/>
                      <a:r>
                        <a:rPr lang="ar-SA" sz="1600" b="1" kern="1200" dirty="0" smtClean="0">
                          <a:solidFill>
                            <a:schemeClr val="dk1"/>
                          </a:solidFill>
                          <a:latin typeface="+mn-lt"/>
                          <a:ea typeface="+mn-ea"/>
                          <a:cs typeface="+mn-cs"/>
                        </a:rPr>
                        <a:t>2-المشاركة الجماعية عند اتخاذ القرار تجعله أقرب للصواب وكلما كانت المجموعة أقرب علي فهم مغزاه وهدفه كانت أكثر تحمساً لتنفيذه</a:t>
                      </a:r>
                      <a:endParaRPr lang="en-US" sz="1600" b="1" kern="1200" dirty="0" smtClean="0">
                        <a:solidFill>
                          <a:schemeClr val="dk1"/>
                        </a:solidFill>
                        <a:latin typeface="+mn-lt"/>
                        <a:ea typeface="+mn-ea"/>
                        <a:cs typeface="+mn-cs"/>
                      </a:endParaRPr>
                    </a:p>
                    <a:p>
                      <a:pPr lvl="0" algn="r" rtl="1"/>
                      <a:r>
                        <a:rPr lang="ar-SA" sz="1600" b="1" kern="1200" dirty="0" smtClean="0">
                          <a:solidFill>
                            <a:schemeClr val="dk1"/>
                          </a:solidFill>
                          <a:latin typeface="+mn-lt"/>
                          <a:ea typeface="+mn-ea"/>
                          <a:cs typeface="+mn-cs"/>
                        </a:rPr>
                        <a:t>3-إن الفرد إذا توفرت له الحرية </a:t>
                      </a:r>
                      <a:r>
                        <a:rPr lang="ar-SA" sz="1600" b="1" kern="1200" dirty="0" err="1" smtClean="0">
                          <a:solidFill>
                            <a:schemeClr val="dk1"/>
                          </a:solidFill>
                          <a:latin typeface="+mn-lt"/>
                          <a:ea typeface="+mn-ea"/>
                          <a:cs typeface="+mn-cs"/>
                        </a:rPr>
                        <a:t>المسؤولة</a:t>
                      </a:r>
                      <a:r>
                        <a:rPr lang="ar-SA" sz="1600" b="1" kern="1200" dirty="0" smtClean="0">
                          <a:solidFill>
                            <a:schemeClr val="dk1"/>
                          </a:solidFill>
                          <a:latin typeface="+mn-lt"/>
                          <a:ea typeface="+mn-ea"/>
                          <a:cs typeface="+mn-cs"/>
                        </a:rPr>
                        <a:t> يكون قادر علي الابتكار وتحقيق ذاته والتزامه بقيم عليا ويراقب نفسه مراقبة سليمة</a:t>
                      </a:r>
                      <a:endParaRPr lang="en-US" sz="1600" b="1" kern="1200" dirty="0" smtClean="0">
                        <a:solidFill>
                          <a:schemeClr val="dk1"/>
                        </a:solidFill>
                        <a:latin typeface="+mn-lt"/>
                        <a:ea typeface="+mn-ea"/>
                        <a:cs typeface="+mn-cs"/>
                      </a:endParaRPr>
                    </a:p>
                    <a:p>
                      <a:pPr lvl="0" algn="r" rtl="1"/>
                      <a:r>
                        <a:rPr lang="ar-SA" sz="1600" b="1" kern="1200" dirty="0" smtClean="0">
                          <a:solidFill>
                            <a:schemeClr val="dk1"/>
                          </a:solidFill>
                          <a:latin typeface="+mn-lt"/>
                          <a:ea typeface="+mn-ea"/>
                          <a:cs typeface="+mn-cs"/>
                        </a:rPr>
                        <a:t>4-تحول الفكر الإداري المعاصر من إدارة تركز علي إحكام عملية التخطيط والتنظيم والتوجيه والرقابة من خلال مبادئ الإدارة العلمية إلي إدارة نركز علي الفرد واحتياجاته والربط بين احتياجات الفرد من المنظمة واحتياجات المنظمة من الفرد</a:t>
                      </a:r>
                      <a:endParaRPr lang="en-US" sz="1600" b="1" kern="1200" dirty="0" smtClean="0">
                        <a:solidFill>
                          <a:schemeClr val="dk1"/>
                        </a:solidFill>
                        <a:latin typeface="+mn-lt"/>
                        <a:ea typeface="+mn-ea"/>
                        <a:cs typeface="+mn-cs"/>
                      </a:endParaRPr>
                    </a:p>
                    <a:p>
                      <a:pPr algn="r"/>
                      <a:endParaRPr lang="en-US" sz="1600" b="1" dirty="0"/>
                    </a:p>
                  </a:txBody>
                  <a:tcPr/>
                </a:tc>
                <a:tc>
                  <a:txBody>
                    <a:bodyPr/>
                    <a:lstStyle/>
                    <a:p>
                      <a:pPr lvl="0" algn="r" rtl="1"/>
                      <a:r>
                        <a:rPr lang="ar-SA" sz="1600" b="1" kern="1200" dirty="0" smtClean="0">
                          <a:solidFill>
                            <a:schemeClr val="dk1"/>
                          </a:solidFill>
                          <a:latin typeface="+mn-lt"/>
                          <a:ea typeface="+mn-ea"/>
                          <a:cs typeface="+mn-cs"/>
                        </a:rPr>
                        <a:t>1-الإدارة من وجهة نظر هذا النمط هي عملية إصدار قرارات وتعليمات فردية وعدم المشاركة في اتخاذ القرار أو إعطاء المرؤوسين فرصة للتقدم والنمو ورفع كفاءتهم الإنتاجية، </a:t>
                      </a:r>
                      <a:endParaRPr lang="en-US" sz="1600" b="1" kern="1200" dirty="0" smtClean="0">
                        <a:solidFill>
                          <a:schemeClr val="dk1"/>
                        </a:solidFill>
                        <a:latin typeface="+mn-lt"/>
                        <a:ea typeface="+mn-ea"/>
                        <a:cs typeface="+mn-cs"/>
                      </a:endParaRPr>
                    </a:p>
                    <a:p>
                      <a:pPr lvl="0" algn="r" rtl="1"/>
                      <a:r>
                        <a:rPr lang="ar-SA" sz="1600" b="1" kern="1200" dirty="0" smtClean="0">
                          <a:solidFill>
                            <a:schemeClr val="dk1"/>
                          </a:solidFill>
                          <a:latin typeface="+mn-lt"/>
                          <a:ea typeface="+mn-ea"/>
                          <a:cs typeface="+mn-cs"/>
                        </a:rPr>
                        <a:t>2-وهذا الأسلوب يضعف روح البحث والتفكير والابتكار بين العاملين</a:t>
                      </a:r>
                      <a:endParaRPr lang="en-US" sz="1600" b="1" kern="1200" dirty="0" smtClean="0">
                        <a:solidFill>
                          <a:schemeClr val="dk1"/>
                        </a:solidFill>
                        <a:latin typeface="+mn-lt"/>
                        <a:ea typeface="+mn-ea"/>
                        <a:cs typeface="+mn-cs"/>
                      </a:endParaRPr>
                    </a:p>
                    <a:p>
                      <a:pPr algn="r" rtl="1"/>
                      <a:r>
                        <a:rPr lang="ar-SA" sz="1600" b="1" kern="1200" dirty="0" smtClean="0">
                          <a:solidFill>
                            <a:schemeClr val="dk1"/>
                          </a:solidFill>
                          <a:latin typeface="+mn-lt"/>
                          <a:ea typeface="+mn-ea"/>
                          <a:cs typeface="+mn-cs"/>
                        </a:rPr>
                        <a:t> </a:t>
                      </a:r>
                      <a:endParaRPr lang="en-US" sz="1600" b="1" kern="1200" dirty="0" smtClean="0">
                        <a:solidFill>
                          <a:schemeClr val="dk1"/>
                        </a:solidFill>
                        <a:latin typeface="+mn-lt"/>
                        <a:ea typeface="+mn-ea"/>
                        <a:cs typeface="+mn-cs"/>
                      </a:endParaRPr>
                    </a:p>
                    <a:p>
                      <a:pPr algn="r" rtl="1"/>
                      <a:r>
                        <a:rPr lang="en-US" sz="1600" b="1" kern="1200" dirty="0" smtClean="0">
                          <a:solidFill>
                            <a:schemeClr val="dk1"/>
                          </a:solidFill>
                          <a:latin typeface="+mn-lt"/>
                          <a:ea typeface="+mn-ea"/>
                          <a:cs typeface="+mn-cs"/>
                        </a:rPr>
                        <a:t> </a:t>
                      </a:r>
                      <a:r>
                        <a:rPr lang="ar-SA" sz="1600" b="1" kern="1200" dirty="0" smtClean="0">
                          <a:solidFill>
                            <a:schemeClr val="dk1"/>
                          </a:solidFill>
                          <a:latin typeface="+mn-lt"/>
                          <a:ea typeface="+mn-ea"/>
                          <a:cs typeface="+mn-cs"/>
                        </a:rPr>
                        <a:t>3-العاملين ينفذون أعمالهم تحت سيطرة الخوف وفي جو من القلق والرهبة مع انعدام الرقابة الذاتية</a:t>
                      </a:r>
                      <a:endParaRPr lang="en-US" sz="1600" b="1" kern="1200" dirty="0" smtClean="0">
                        <a:solidFill>
                          <a:schemeClr val="dk1"/>
                        </a:solidFill>
                        <a:latin typeface="+mn-lt"/>
                        <a:ea typeface="+mn-ea"/>
                        <a:cs typeface="+mn-cs"/>
                      </a:endParaRPr>
                    </a:p>
                    <a:p>
                      <a:pPr algn="r" rtl="1"/>
                      <a:r>
                        <a:rPr lang="en-US" sz="1600" b="1" kern="1200" dirty="0" smtClean="0">
                          <a:solidFill>
                            <a:schemeClr val="dk1"/>
                          </a:solidFill>
                          <a:latin typeface="+mn-lt"/>
                          <a:ea typeface="+mn-ea"/>
                          <a:cs typeface="+mn-cs"/>
                        </a:rPr>
                        <a:t> </a:t>
                      </a:r>
                    </a:p>
                    <a:p>
                      <a:pPr lvl="0" algn="r" rtl="1"/>
                      <a:r>
                        <a:rPr lang="ar-SA" sz="1600" b="1" kern="1200" dirty="0" smtClean="0">
                          <a:solidFill>
                            <a:schemeClr val="dk1"/>
                          </a:solidFill>
                          <a:latin typeface="+mn-lt"/>
                          <a:ea typeface="+mn-ea"/>
                          <a:cs typeface="+mn-cs"/>
                        </a:rPr>
                        <a:t>4-يسعي مديري هذا النمط إلي تحقيق أقصي استفادة ممكنة من العاملين بكافة الطرق والتي فد تتنافي مع الجانب الإنساني </a:t>
                      </a:r>
                      <a:endParaRPr lang="en-US" sz="1600" b="1" kern="1200" dirty="0" smtClean="0">
                        <a:solidFill>
                          <a:schemeClr val="dk1"/>
                        </a:solidFill>
                        <a:latin typeface="+mn-lt"/>
                        <a:ea typeface="+mn-ea"/>
                        <a:cs typeface="+mn-cs"/>
                      </a:endParaRPr>
                    </a:p>
                    <a:p>
                      <a:pPr algn="r"/>
                      <a:endParaRPr lang="en-US" sz="1600" b="1" dirty="0"/>
                    </a:p>
                  </a:txBody>
                  <a:tcPr/>
                </a:tc>
              </a:tr>
            </a:tbl>
          </a:graphicData>
        </a:graphic>
      </p:graphicFrame>
      <p:cxnSp>
        <p:nvCxnSpPr>
          <p:cNvPr id="8" name="Straight Arrow Connector 7"/>
          <p:cNvCxnSpPr/>
          <p:nvPr/>
        </p:nvCxnSpPr>
        <p:spPr>
          <a:xfrm rot="10800000" flipV="1">
            <a:off x="4500562" y="3071810"/>
            <a:ext cx="714380" cy="7143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a:xfrm rot="10800000">
            <a:off x="4643438" y="3786190"/>
            <a:ext cx="57150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rot="10800000">
            <a:off x="4500562" y="4572008"/>
            <a:ext cx="1500198" cy="7302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rot="10800000">
            <a:off x="4572000" y="5072074"/>
            <a:ext cx="714380" cy="50006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57oobk.jpg"/>
          <p:cNvPicPr>
            <a:picLocks noChangeAspect="1"/>
          </p:cNvPicPr>
          <p:nvPr/>
        </p:nvPicPr>
        <p:blipFill>
          <a:blip r:embed="rId2"/>
          <a:stretch>
            <a:fillRect/>
          </a:stretch>
        </p:blipFill>
        <p:spPr>
          <a:xfrm>
            <a:off x="0" y="0"/>
            <a:ext cx="9143998" cy="6857999"/>
          </a:xfrm>
          <a:prstGeom prst="rect">
            <a:avLst/>
          </a:prstGeom>
        </p:spPr>
      </p:pic>
      <p:sp>
        <p:nvSpPr>
          <p:cNvPr id="3" name="TextBox 2"/>
          <p:cNvSpPr txBox="1"/>
          <p:nvPr/>
        </p:nvSpPr>
        <p:spPr>
          <a:xfrm>
            <a:off x="357158" y="500042"/>
            <a:ext cx="7643866" cy="175432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ar-SA" b="1" dirty="0" smtClean="0"/>
              <a:t>يعتبر النمط السلوكي الإداري الأوتوقراطي من الأنماط الإدارية المرفوضة  من وجهة نظر الفكر الإداري المعاصر بل ترفضه التربية الحديثة لأنه يهدم من شخصية المرؤوسين ويعوق بناءها ونموها </a:t>
            </a:r>
            <a:endParaRPr lang="en-US" dirty="0" smtClean="0"/>
          </a:p>
          <a:p>
            <a:r>
              <a:rPr lang="ar-SA" b="1" dirty="0" smtClean="0"/>
              <a:t>ولا يمكن للمعلم الذي يعمل تحت رئاسة هذا النمط أن يستخدم مع تلاميذه أسلوباً ديمقراطياً وهو في ذات الوقت من أدوات الثقافة الأوتوقراطية لأن كل هذا يؤدي إلي انعدام الثقة بين مدير المدرسة والمعلم والتلاميذ مما يؤدي إلي خفض الروح المعنوية وهذا ما يتعارض مع التربية الحديثة</a:t>
            </a:r>
            <a:endParaRPr lang="en-US" dirty="0" smtClean="0"/>
          </a:p>
          <a:p>
            <a:endParaRPr lang="en-US" dirty="0"/>
          </a:p>
        </p:txBody>
      </p:sp>
      <p:sp>
        <p:nvSpPr>
          <p:cNvPr id="5" name="Rectangle 4"/>
          <p:cNvSpPr/>
          <p:nvPr/>
        </p:nvSpPr>
        <p:spPr>
          <a:xfrm>
            <a:off x="3357554" y="3500438"/>
            <a:ext cx="1857388" cy="1714512"/>
          </a:xfrm>
          <a:prstGeom prst="rect">
            <a:avLst/>
          </a:prstGeom>
          <a:effectLst>
            <a:glow rad="2286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rtlCol="0" anchor="ctr"/>
          <a:lstStyle/>
          <a:p>
            <a:pPr algn="ctr"/>
            <a:r>
              <a:rPr lang="ar-SA" sz="2800" dirty="0" smtClean="0"/>
              <a:t>أهم خصائص السلوك الأوتوقراطي</a:t>
            </a:r>
            <a:endParaRPr lang="en-US" sz="2800" dirty="0"/>
          </a:p>
        </p:txBody>
      </p:sp>
      <p:sp>
        <p:nvSpPr>
          <p:cNvPr id="6" name="Rounded Rectangle 5"/>
          <p:cNvSpPr/>
          <p:nvPr/>
        </p:nvSpPr>
        <p:spPr>
          <a:xfrm>
            <a:off x="6572264" y="2357430"/>
            <a:ext cx="2571736" cy="64294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b="1" dirty="0" smtClean="0"/>
              <a:t>يعتمد علي السلطة الرسمية</a:t>
            </a:r>
            <a:endParaRPr lang="en-US" dirty="0" smtClean="0"/>
          </a:p>
          <a:p>
            <a:pPr algn="ctr"/>
            <a:endParaRPr lang="en-US" dirty="0"/>
          </a:p>
        </p:txBody>
      </p:sp>
      <p:sp>
        <p:nvSpPr>
          <p:cNvPr id="7" name="Rounded Rectangle 6"/>
          <p:cNvSpPr/>
          <p:nvPr/>
        </p:nvSpPr>
        <p:spPr>
          <a:xfrm>
            <a:off x="6643702" y="3429000"/>
            <a:ext cx="2500298" cy="50006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SA" b="1" dirty="0" smtClean="0"/>
              <a:t>الاستبداد بالرأي</a:t>
            </a:r>
            <a:endParaRPr lang="en-US" dirty="0" smtClean="0"/>
          </a:p>
          <a:p>
            <a:pPr algn="ctr"/>
            <a:endParaRPr lang="en-US" dirty="0"/>
          </a:p>
        </p:txBody>
      </p:sp>
      <p:sp>
        <p:nvSpPr>
          <p:cNvPr id="8" name="Rounded Rectangle 7"/>
          <p:cNvSpPr/>
          <p:nvPr/>
        </p:nvSpPr>
        <p:spPr>
          <a:xfrm>
            <a:off x="6715140" y="4429132"/>
            <a:ext cx="242886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SA" dirty="0" smtClean="0"/>
              <a:t>الزعامة</a:t>
            </a:r>
            <a:endParaRPr lang="en-US" dirty="0"/>
          </a:p>
        </p:txBody>
      </p:sp>
      <p:sp>
        <p:nvSpPr>
          <p:cNvPr id="9" name="Rounded Rectangle 8"/>
          <p:cNvSpPr/>
          <p:nvPr/>
        </p:nvSpPr>
        <p:spPr>
          <a:xfrm>
            <a:off x="6786578" y="5214950"/>
            <a:ext cx="2357422" cy="428628"/>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SA" dirty="0" smtClean="0"/>
              <a:t>الحزم والانضباط الشديد</a:t>
            </a:r>
            <a:endParaRPr lang="en-US" dirty="0"/>
          </a:p>
        </p:txBody>
      </p:sp>
      <p:sp>
        <p:nvSpPr>
          <p:cNvPr id="10" name="Rounded Rectangle 9"/>
          <p:cNvSpPr/>
          <p:nvPr/>
        </p:nvSpPr>
        <p:spPr>
          <a:xfrm>
            <a:off x="6715140" y="6072206"/>
            <a:ext cx="2428860"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عدم تقبل النقد الموضوعي</a:t>
            </a:r>
            <a:endParaRPr lang="en-US" dirty="0"/>
          </a:p>
        </p:txBody>
      </p:sp>
      <p:sp>
        <p:nvSpPr>
          <p:cNvPr id="11" name="Rounded Rectangle 10"/>
          <p:cNvSpPr/>
          <p:nvPr/>
        </p:nvSpPr>
        <p:spPr>
          <a:xfrm>
            <a:off x="0" y="2714620"/>
            <a:ext cx="2071670"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تخويف وترهيب وتهديد</a:t>
            </a:r>
            <a:endParaRPr lang="en-US" dirty="0"/>
          </a:p>
        </p:txBody>
      </p:sp>
      <p:sp>
        <p:nvSpPr>
          <p:cNvPr id="12" name="Rounded Rectangle 11"/>
          <p:cNvSpPr/>
          <p:nvPr/>
        </p:nvSpPr>
        <p:spPr>
          <a:xfrm>
            <a:off x="0" y="3643314"/>
            <a:ext cx="1928794" cy="42862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dirty="0" smtClean="0"/>
              <a:t>فردية القرارات</a:t>
            </a:r>
            <a:endParaRPr lang="en-US" dirty="0"/>
          </a:p>
        </p:txBody>
      </p:sp>
      <p:sp>
        <p:nvSpPr>
          <p:cNvPr id="13" name="Rounded Rectangle 12"/>
          <p:cNvSpPr/>
          <p:nvPr/>
        </p:nvSpPr>
        <p:spPr>
          <a:xfrm>
            <a:off x="0" y="4357694"/>
            <a:ext cx="1928794" cy="42862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SA" dirty="0" smtClean="0"/>
              <a:t>فاعلية الإدارة</a:t>
            </a:r>
            <a:endParaRPr lang="en-US" dirty="0"/>
          </a:p>
        </p:txBody>
      </p:sp>
      <p:sp>
        <p:nvSpPr>
          <p:cNvPr id="14" name="Rounded Rectangle 13"/>
          <p:cNvSpPr/>
          <p:nvPr/>
        </p:nvSpPr>
        <p:spPr>
          <a:xfrm>
            <a:off x="0" y="5072074"/>
            <a:ext cx="2214546" cy="785818"/>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SA" dirty="0" smtClean="0"/>
              <a:t>الاجتماعات قليلة وبدون جدول أعمال</a:t>
            </a:r>
            <a:endParaRPr lang="en-US" dirty="0"/>
          </a:p>
        </p:txBody>
      </p:sp>
      <p:sp>
        <p:nvSpPr>
          <p:cNvPr id="15" name="Rounded Rectangle 14"/>
          <p:cNvSpPr/>
          <p:nvPr/>
        </p:nvSpPr>
        <p:spPr>
          <a:xfrm>
            <a:off x="0" y="6143644"/>
            <a:ext cx="2214546" cy="57148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SA" dirty="0" smtClean="0"/>
              <a:t>التفتيش عن كل كبيرة وصغيرة</a:t>
            </a:r>
            <a:endParaRPr lang="en-US" dirty="0"/>
          </a:p>
        </p:txBody>
      </p:sp>
      <p:cxnSp>
        <p:nvCxnSpPr>
          <p:cNvPr id="17" name="Straight Arrow Connector 16"/>
          <p:cNvCxnSpPr>
            <a:endCxn id="6" idx="1"/>
          </p:cNvCxnSpPr>
          <p:nvPr/>
        </p:nvCxnSpPr>
        <p:spPr>
          <a:xfrm rot="5400000" flipH="1" flipV="1">
            <a:off x="5089926" y="2875356"/>
            <a:ext cx="1678793" cy="128588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0" name="Straight Arrow Connector 19"/>
          <p:cNvCxnSpPr>
            <a:stCxn id="5" idx="3"/>
          </p:cNvCxnSpPr>
          <p:nvPr/>
        </p:nvCxnSpPr>
        <p:spPr>
          <a:xfrm flipV="1">
            <a:off x="5214942" y="3714752"/>
            <a:ext cx="1357322" cy="64294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2" name="Straight Arrow Connector 21"/>
          <p:cNvCxnSpPr>
            <a:stCxn id="5" idx="3"/>
            <a:endCxn id="8" idx="1"/>
          </p:cNvCxnSpPr>
          <p:nvPr/>
        </p:nvCxnSpPr>
        <p:spPr>
          <a:xfrm>
            <a:off x="5214942" y="4357694"/>
            <a:ext cx="1500198" cy="28575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4" name="Straight Arrow Connector 23"/>
          <p:cNvCxnSpPr>
            <a:stCxn id="5" idx="3"/>
          </p:cNvCxnSpPr>
          <p:nvPr/>
        </p:nvCxnSpPr>
        <p:spPr>
          <a:xfrm>
            <a:off x="5214942" y="4357694"/>
            <a:ext cx="1500198" cy="107157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6" name="Straight Arrow Connector 25"/>
          <p:cNvCxnSpPr>
            <a:stCxn id="5" idx="3"/>
          </p:cNvCxnSpPr>
          <p:nvPr/>
        </p:nvCxnSpPr>
        <p:spPr>
          <a:xfrm>
            <a:off x="5214942" y="4357694"/>
            <a:ext cx="1428760" cy="1928826"/>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8" name="Straight Arrow Connector 27"/>
          <p:cNvCxnSpPr>
            <a:stCxn id="5" idx="1"/>
          </p:cNvCxnSpPr>
          <p:nvPr/>
        </p:nvCxnSpPr>
        <p:spPr>
          <a:xfrm rot="10800000">
            <a:off x="2143108" y="3000372"/>
            <a:ext cx="1214446" cy="135732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0" name="Straight Arrow Connector 29"/>
          <p:cNvCxnSpPr>
            <a:stCxn id="5" idx="1"/>
          </p:cNvCxnSpPr>
          <p:nvPr/>
        </p:nvCxnSpPr>
        <p:spPr>
          <a:xfrm rot="10800000">
            <a:off x="2000232" y="3929066"/>
            <a:ext cx="1357322"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5" idx="1"/>
          </p:cNvCxnSpPr>
          <p:nvPr/>
        </p:nvCxnSpPr>
        <p:spPr>
          <a:xfrm rot="10800000" flipV="1">
            <a:off x="2000232" y="4357694"/>
            <a:ext cx="1357322"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5" idx="1"/>
          </p:cNvCxnSpPr>
          <p:nvPr/>
        </p:nvCxnSpPr>
        <p:spPr>
          <a:xfrm rot="10800000" flipV="1">
            <a:off x="2285984" y="4357694"/>
            <a:ext cx="1071570"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5" idx="1"/>
          </p:cNvCxnSpPr>
          <p:nvPr/>
        </p:nvCxnSpPr>
        <p:spPr>
          <a:xfrm rot="10800000" flipV="1">
            <a:off x="2285984" y="4357694"/>
            <a:ext cx="1071570" cy="20717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jpg"/>
          <p:cNvPicPr>
            <a:picLocks noChangeAspect="1"/>
          </p:cNvPicPr>
          <p:nvPr/>
        </p:nvPicPr>
        <p:blipFill>
          <a:blip r:embed="rId2"/>
          <a:stretch>
            <a:fillRect/>
          </a:stretch>
        </p:blipFill>
        <p:spPr>
          <a:xfrm>
            <a:off x="0" y="0"/>
            <a:ext cx="9144000" cy="6857999"/>
          </a:xfrm>
          <a:prstGeom prst="rect">
            <a:avLst/>
          </a:prstGeom>
        </p:spPr>
      </p:pic>
      <p:sp>
        <p:nvSpPr>
          <p:cNvPr id="4" name="Rectangle 3"/>
          <p:cNvSpPr/>
          <p:nvPr/>
        </p:nvSpPr>
        <p:spPr>
          <a:xfrm>
            <a:off x="4071934" y="1285860"/>
            <a:ext cx="1857388" cy="2928958"/>
          </a:xfrm>
          <a:prstGeom prst="rect">
            <a:avLst/>
          </a:prstGeom>
          <a:scene3d>
            <a:camera prst="perspectiveContrastingRightFacing"/>
            <a:lightRig rig="threePt" dir="t"/>
          </a:scene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SA" sz="2400" b="1" dirty="0" smtClean="0"/>
              <a:t>أهم النتاجات السلبية للسلوك الأوتوقراطي</a:t>
            </a:r>
            <a:endParaRPr lang="en-US" sz="2400" b="1" dirty="0"/>
          </a:p>
        </p:txBody>
      </p:sp>
      <p:sp>
        <p:nvSpPr>
          <p:cNvPr id="5" name="Rounded Rectangle 4"/>
          <p:cNvSpPr/>
          <p:nvPr/>
        </p:nvSpPr>
        <p:spPr>
          <a:xfrm>
            <a:off x="714348" y="5786454"/>
            <a:ext cx="1500198" cy="7858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dirty="0" smtClean="0"/>
              <a:t>قلة فرص النمو للجميع</a:t>
            </a:r>
            <a:endParaRPr lang="en-US" dirty="0"/>
          </a:p>
        </p:txBody>
      </p:sp>
      <p:sp>
        <p:nvSpPr>
          <p:cNvPr id="6" name="Rounded Rectangle 5"/>
          <p:cNvSpPr/>
          <p:nvPr/>
        </p:nvSpPr>
        <p:spPr>
          <a:xfrm>
            <a:off x="7072330" y="1643050"/>
            <a:ext cx="1785950" cy="7858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dirty="0" smtClean="0"/>
              <a:t>انعدام التعاون وكراهية العمل </a:t>
            </a:r>
            <a:endParaRPr lang="en-US" dirty="0"/>
          </a:p>
        </p:txBody>
      </p:sp>
      <p:sp>
        <p:nvSpPr>
          <p:cNvPr id="7" name="Rounded Rectangle 6"/>
          <p:cNvSpPr/>
          <p:nvPr/>
        </p:nvSpPr>
        <p:spPr>
          <a:xfrm>
            <a:off x="7215206" y="3071810"/>
            <a:ext cx="1643074"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ضعف العلاقات الإنسانية</a:t>
            </a:r>
            <a:endParaRPr lang="en-US" dirty="0"/>
          </a:p>
        </p:txBody>
      </p:sp>
      <p:sp>
        <p:nvSpPr>
          <p:cNvPr id="8" name="Rounded Rectangle 7"/>
          <p:cNvSpPr/>
          <p:nvPr/>
        </p:nvSpPr>
        <p:spPr>
          <a:xfrm>
            <a:off x="7286644" y="4429132"/>
            <a:ext cx="1500198" cy="7858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dirty="0" smtClean="0"/>
              <a:t>انخفاض الروح المعنوية </a:t>
            </a:r>
            <a:endParaRPr lang="en-US" dirty="0"/>
          </a:p>
        </p:txBody>
      </p:sp>
      <p:sp>
        <p:nvSpPr>
          <p:cNvPr id="9" name="Rounded Rectangle 8"/>
          <p:cNvSpPr/>
          <p:nvPr/>
        </p:nvSpPr>
        <p:spPr>
          <a:xfrm>
            <a:off x="7358082" y="5715016"/>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كثرة القرارات الخاطئة</a:t>
            </a:r>
            <a:endParaRPr lang="en-US" dirty="0"/>
          </a:p>
        </p:txBody>
      </p:sp>
      <p:sp>
        <p:nvSpPr>
          <p:cNvPr id="10" name="Rounded Rectangle 9"/>
          <p:cNvSpPr/>
          <p:nvPr/>
        </p:nvSpPr>
        <p:spPr>
          <a:xfrm>
            <a:off x="785786" y="642918"/>
            <a:ext cx="1500198" cy="92869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dirty="0" smtClean="0"/>
              <a:t>انعدام الابتكار والإبداع</a:t>
            </a:r>
            <a:endParaRPr lang="en-US" dirty="0"/>
          </a:p>
        </p:txBody>
      </p:sp>
      <p:sp>
        <p:nvSpPr>
          <p:cNvPr id="11" name="Rounded Rectangle 10"/>
          <p:cNvSpPr/>
          <p:nvPr/>
        </p:nvSpPr>
        <p:spPr>
          <a:xfrm>
            <a:off x="785786" y="2000240"/>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ضعف الرقابة الذاتية</a:t>
            </a:r>
            <a:endParaRPr lang="en-US" dirty="0"/>
          </a:p>
        </p:txBody>
      </p:sp>
      <p:sp>
        <p:nvSpPr>
          <p:cNvPr id="12" name="Rounded Rectangle 11"/>
          <p:cNvSpPr/>
          <p:nvPr/>
        </p:nvSpPr>
        <p:spPr>
          <a:xfrm>
            <a:off x="714348" y="3357562"/>
            <a:ext cx="1500198" cy="7858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dirty="0" smtClean="0"/>
              <a:t>القلق والاضطراب لدي المرؤوسين</a:t>
            </a:r>
            <a:endParaRPr lang="en-US" dirty="0"/>
          </a:p>
        </p:txBody>
      </p:sp>
      <p:sp>
        <p:nvSpPr>
          <p:cNvPr id="13" name="Rounded Rectangle 12"/>
          <p:cNvSpPr/>
          <p:nvPr/>
        </p:nvSpPr>
        <p:spPr>
          <a:xfrm>
            <a:off x="714348" y="4643446"/>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الثقة منعدمة بين الجميع</a:t>
            </a:r>
            <a:endParaRPr lang="en-US" dirty="0"/>
          </a:p>
        </p:txBody>
      </p:sp>
      <p:sp>
        <p:nvSpPr>
          <p:cNvPr id="14" name="Rounded Rectangle 13"/>
          <p:cNvSpPr/>
          <p:nvPr/>
        </p:nvSpPr>
        <p:spPr>
          <a:xfrm>
            <a:off x="7072330" y="571480"/>
            <a:ext cx="178595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ضعف الإنتاجية</a:t>
            </a:r>
            <a:endParaRPr lang="en-US" dirty="0"/>
          </a:p>
        </p:txBody>
      </p:sp>
      <p:cxnSp>
        <p:nvCxnSpPr>
          <p:cNvPr id="17" name="Straight Arrow Connector 16"/>
          <p:cNvCxnSpPr/>
          <p:nvPr/>
        </p:nvCxnSpPr>
        <p:spPr>
          <a:xfrm rot="5400000" flipH="1" flipV="1">
            <a:off x="5572132" y="1357298"/>
            <a:ext cx="1785950"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929322" y="2786058"/>
            <a:ext cx="1143008"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929322" y="2071678"/>
            <a:ext cx="1000132" cy="7143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8" idx="1"/>
          </p:cNvCxnSpPr>
          <p:nvPr/>
        </p:nvCxnSpPr>
        <p:spPr>
          <a:xfrm rot="16200000" flipH="1">
            <a:off x="5589992" y="3125388"/>
            <a:ext cx="2035983" cy="13573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6200000" flipH="1">
            <a:off x="5000628" y="3714752"/>
            <a:ext cx="3214710" cy="13573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10800000">
            <a:off x="2285984" y="1285860"/>
            <a:ext cx="1785950" cy="15716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0800000">
            <a:off x="2428860" y="2285992"/>
            <a:ext cx="1643074"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2357422" y="2857496"/>
            <a:ext cx="1714512" cy="9286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2178827" y="3107529"/>
            <a:ext cx="2071702" cy="1714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a:off x="1535885" y="3679033"/>
            <a:ext cx="3286148" cy="17859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37oobk.jpg"/>
          <p:cNvPicPr>
            <a:picLocks noChangeAspect="1"/>
          </p:cNvPicPr>
          <p:nvPr/>
        </p:nvPicPr>
        <p:blipFill>
          <a:blip r:embed="rId2"/>
          <a:stretch>
            <a:fillRect/>
          </a:stretch>
        </p:blipFill>
        <p:spPr>
          <a:xfrm>
            <a:off x="0" y="0"/>
            <a:ext cx="9144000" cy="6857999"/>
          </a:xfrm>
          <a:prstGeom prst="rect">
            <a:avLst/>
          </a:prstGeom>
        </p:spPr>
      </p:pic>
      <p:sp>
        <p:nvSpPr>
          <p:cNvPr id="3" name="TextBox 2"/>
          <p:cNvSpPr txBox="1"/>
          <p:nvPr/>
        </p:nvSpPr>
        <p:spPr>
          <a:xfrm>
            <a:off x="357158" y="1428736"/>
            <a:ext cx="7929618" cy="369331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ar-SA" b="1" dirty="0" smtClean="0"/>
              <a:t>(_._)الإدارة المتساهلة(_._)</a:t>
            </a:r>
            <a:endParaRPr lang="en-US" b="1" dirty="0" smtClean="0"/>
          </a:p>
          <a:p>
            <a:r>
              <a:rPr lang="ar-SA" b="1" dirty="0" smtClean="0"/>
              <a:t>تقوم علي مركزية المرؤوس في العملية الإدارية مركزية تطلق العنان لأي منهما في التصرف دون تلقي أي توجيه من المدير ويستند هذا النمط علي ما يسمي بالفلسفة الطبيعية</a:t>
            </a:r>
            <a:endParaRPr lang="en-US" b="1" dirty="0" smtClean="0"/>
          </a:p>
          <a:p>
            <a:r>
              <a:rPr lang="ar-SA" b="1" dirty="0" smtClean="0"/>
              <a:t>هذا النمط من الإدارة يتميز بما يلي:</a:t>
            </a:r>
            <a:endParaRPr lang="en-US" b="1" dirty="0" smtClean="0"/>
          </a:p>
          <a:p>
            <a:r>
              <a:rPr lang="ar-SA" b="1" dirty="0" smtClean="0"/>
              <a:t>(*) شخصيته مرحة متواضعة </a:t>
            </a:r>
            <a:r>
              <a:rPr lang="ar-SA" b="1" dirty="0" err="1" smtClean="0"/>
              <a:t>و</a:t>
            </a:r>
            <a:r>
              <a:rPr lang="ar-SA" b="1" dirty="0" smtClean="0"/>
              <a:t> معلومات فنية متميزة في مختلف مجالات العمل </a:t>
            </a:r>
            <a:endParaRPr lang="en-US" b="1" dirty="0" smtClean="0"/>
          </a:p>
          <a:p>
            <a:r>
              <a:rPr lang="ar-SA" b="1" dirty="0" smtClean="0"/>
              <a:t>(*) تظهر شخصيته علي طبيعتها في معظم الأوقات ويتحدث مع كل فرد من مرؤوسيه باهتمام واحترام ويترك لهم الحرية المطلقة للتعبير عن آرائهم</a:t>
            </a:r>
            <a:endParaRPr lang="en-US" b="1" dirty="0" smtClean="0"/>
          </a:p>
          <a:p>
            <a:r>
              <a:rPr lang="ar-SA" b="1" dirty="0" smtClean="0"/>
              <a:t>(*) يسير العاملين علي النهج الذي يختارونه لأنفسهم وينفذون أعمالهم بالطريقة التي يرونها مناسبة</a:t>
            </a:r>
            <a:endParaRPr lang="en-US" b="1" dirty="0" smtClean="0"/>
          </a:p>
          <a:p>
            <a:r>
              <a:rPr lang="ar-SA" b="1" dirty="0" smtClean="0"/>
              <a:t>(*) تنعدم السيطرة علي المرؤوسين بطريقة مباشرة أو غير مباشرة </a:t>
            </a:r>
            <a:endParaRPr lang="en-US" b="1" dirty="0" smtClean="0"/>
          </a:p>
          <a:p>
            <a:r>
              <a:rPr lang="ar-SA" b="1" dirty="0" smtClean="0"/>
              <a:t>(*) لا يستطيع مواجهة الآخرين بأخطائهم في مجال العمل </a:t>
            </a:r>
            <a:r>
              <a:rPr lang="ar-SA" b="1" dirty="0" err="1" smtClean="0"/>
              <a:t>حتي</a:t>
            </a:r>
            <a:r>
              <a:rPr lang="ar-SA" b="1" dirty="0" smtClean="0"/>
              <a:t> لا يثير غضبهم أو ينفرهم من العمل (*) ومن هنا تنعدم القيادة وتنعدم روح العمل الجماعي مما يجعل المنظمة في حالة من التسيب</a:t>
            </a:r>
            <a:endParaRPr lang="en-US" b="1" dirty="0" smtClean="0"/>
          </a:p>
          <a:p>
            <a:r>
              <a:rPr lang="ar-SA" b="1" dirty="0" smtClean="0"/>
              <a:t>(*) يسود القلق والتوتر والفوضى وعدم الانضباط في محيط العمل لعدم وجود توجيه حقيقي فعال</a:t>
            </a:r>
            <a:endParaRPr lang="en-US" b="1" dirty="0" smtClean="0"/>
          </a:p>
          <a:p>
            <a:endParaRPr lang="en-US"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67oobk.jpg"/>
          <p:cNvPicPr>
            <a:picLocks noChangeAspect="1"/>
          </p:cNvPicPr>
          <p:nvPr/>
        </p:nvPicPr>
        <p:blipFill>
          <a:blip r:embed="rId2"/>
          <a:stretch>
            <a:fillRect/>
          </a:stretch>
        </p:blipFill>
        <p:spPr>
          <a:xfrm>
            <a:off x="0" y="0"/>
            <a:ext cx="9144000" cy="6643709"/>
          </a:xfrm>
          <a:prstGeom prst="rect">
            <a:avLst/>
          </a:prstGeom>
        </p:spPr>
      </p:pic>
      <p:sp>
        <p:nvSpPr>
          <p:cNvPr id="3" name="TextBox 2"/>
          <p:cNvSpPr txBox="1"/>
          <p:nvPr/>
        </p:nvSpPr>
        <p:spPr>
          <a:xfrm>
            <a:off x="0" y="0"/>
            <a:ext cx="9144000" cy="2308324"/>
          </a:xfrm>
          <a:prstGeom prst="rect">
            <a:avLst/>
          </a:prstGeom>
          <a:noFill/>
        </p:spPr>
        <p:txBody>
          <a:bodyPr wrap="square" rtlCol="0">
            <a:spAutoFit/>
          </a:bodyPr>
          <a:lstStyle/>
          <a:p>
            <a:r>
              <a:rPr lang="ar-SA" b="1" dirty="0" smtClean="0">
                <a:solidFill>
                  <a:schemeClr val="tx2">
                    <a:lumMod val="50000"/>
                  </a:schemeClr>
                </a:solidFill>
              </a:rPr>
              <a:t>المدير المتساهل </a:t>
            </a:r>
            <a:endParaRPr lang="en-US" b="1" dirty="0" smtClean="0">
              <a:solidFill>
                <a:schemeClr val="tx2">
                  <a:lumMod val="50000"/>
                </a:schemeClr>
              </a:solidFill>
            </a:endParaRPr>
          </a:p>
          <a:p>
            <a:r>
              <a:rPr lang="ar-SA" b="1" dirty="0" smtClean="0">
                <a:solidFill>
                  <a:schemeClr val="tx2">
                    <a:lumMod val="50000"/>
                  </a:schemeClr>
                </a:solidFill>
              </a:rPr>
              <a:t>(( يقوم بتوصيل المعلومات إلي أفراد مجموعته ويترك لهم مطلق الحرية في التصرف دون توجيه منه</a:t>
            </a:r>
            <a:endParaRPr lang="en-US" b="1" dirty="0" smtClean="0">
              <a:solidFill>
                <a:schemeClr val="tx2">
                  <a:lumMod val="50000"/>
                </a:schemeClr>
              </a:solidFill>
            </a:endParaRPr>
          </a:p>
          <a:p>
            <a:r>
              <a:rPr lang="ar-SA" b="1" dirty="0" smtClean="0">
                <a:solidFill>
                  <a:schemeClr val="tx2">
                    <a:lumMod val="50000"/>
                  </a:schemeClr>
                </a:solidFill>
              </a:rPr>
              <a:t>(( تأثيره علي مرؤوسيه محدود </a:t>
            </a:r>
            <a:endParaRPr lang="en-US" b="1" dirty="0" smtClean="0">
              <a:solidFill>
                <a:schemeClr val="tx2">
                  <a:lumMod val="50000"/>
                </a:schemeClr>
              </a:solidFill>
            </a:endParaRPr>
          </a:p>
          <a:p>
            <a:r>
              <a:rPr lang="ar-SA" b="1" dirty="0" smtClean="0">
                <a:solidFill>
                  <a:schemeClr val="tx2">
                    <a:lumMod val="50000"/>
                  </a:schemeClr>
                </a:solidFill>
              </a:rPr>
              <a:t>(( يعقد اجتماعات كثيرة في مواعيد غير محددة وبدون إعداد مسبق لجدول الأعمال فتطول مدتها وتكثر المناقشات غير ذات القيمة وتنتهي دون اتخاذ قرارات </a:t>
            </a:r>
            <a:endParaRPr lang="en-US" b="1" dirty="0" smtClean="0">
              <a:solidFill>
                <a:schemeClr val="tx2">
                  <a:lumMod val="50000"/>
                </a:schemeClr>
              </a:solidFill>
            </a:endParaRPr>
          </a:p>
          <a:p>
            <a:r>
              <a:rPr lang="ar-SA" b="1" dirty="0" smtClean="0">
                <a:solidFill>
                  <a:schemeClr val="tx2">
                    <a:lumMod val="50000"/>
                  </a:schemeClr>
                </a:solidFill>
              </a:rPr>
              <a:t>(( إذا تم الاتفاق علي رأي تجاه مشكلة ما فإن كل فرد يؤدي عمله بالطريقة التي يراها مناسبة </a:t>
            </a:r>
            <a:endParaRPr lang="en-US" b="1" dirty="0" smtClean="0">
              <a:solidFill>
                <a:schemeClr val="tx2">
                  <a:lumMod val="50000"/>
                </a:schemeClr>
              </a:solidFill>
            </a:endParaRPr>
          </a:p>
          <a:p>
            <a:r>
              <a:rPr lang="ar-SA" b="1" dirty="0" smtClean="0">
                <a:solidFill>
                  <a:schemeClr val="tx2">
                    <a:lumMod val="50000"/>
                  </a:schemeClr>
                </a:solidFill>
              </a:rPr>
              <a:t>(( يعتقد أنه ذو نمط ديمقراطي فلا يحاول ضبط حضور المدرسين وانصرافهم لأنه يعتقد أن المدرسة يمكن أن تسير نفسها بنفسها وأن العاملين معه سيتحملون المسؤولية عندما يحملون الحرية الكاملة</a:t>
            </a:r>
            <a:endParaRPr lang="en-US" b="1" dirty="0" smtClean="0">
              <a:solidFill>
                <a:schemeClr val="tx2">
                  <a:lumMod val="50000"/>
                </a:schemeClr>
              </a:solidFill>
            </a:endParaRPr>
          </a:p>
        </p:txBody>
      </p:sp>
      <p:sp>
        <p:nvSpPr>
          <p:cNvPr id="4" name="TextBox 3"/>
          <p:cNvSpPr txBox="1"/>
          <p:nvPr/>
        </p:nvSpPr>
        <p:spPr>
          <a:xfrm rot="10558698" flipV="1">
            <a:off x="4440" y="2521201"/>
            <a:ext cx="9245306" cy="286232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ar-SA" b="1" dirty="0" smtClean="0"/>
              <a:t>الإدارة المتساهلة في ضوء الفكر الإداري المعاصر</a:t>
            </a:r>
            <a:endParaRPr lang="en-US" b="1" dirty="0" smtClean="0"/>
          </a:p>
          <a:p>
            <a:r>
              <a:rPr lang="ar-SA" dirty="0" smtClean="0"/>
              <a:t> </a:t>
            </a:r>
            <a:endParaRPr lang="en-US" dirty="0" smtClean="0"/>
          </a:p>
          <a:p>
            <a:r>
              <a:rPr lang="ar-SA" dirty="0" smtClean="0"/>
              <a:t>// إن هذا النمط ينعدم معه التخطيط والتنظيم للعمل بل والتنسيق بين العاملين كما تنعدم الرقابة علي مجهوداتهم وتقويمها وهذه هي عناصر الإدارة العلمية ومن ثم فإن هذا النمط يترك تحقيق أهداف المؤسسة (المدرسة) للحظ فقط والمؤسسة هنا تسير بدون توجيه</a:t>
            </a:r>
            <a:endParaRPr lang="en-US" dirty="0" smtClean="0"/>
          </a:p>
          <a:p>
            <a:r>
              <a:rPr lang="ar-SA" dirty="0" smtClean="0"/>
              <a:t>// هذا النمط لا يكسب العاملين معه خبرات ومهارات جديدة ولا يرتفع بمستواي أدائهم المهني </a:t>
            </a:r>
            <a:endParaRPr lang="en-US" dirty="0" smtClean="0"/>
          </a:p>
          <a:p>
            <a:r>
              <a:rPr lang="ar-SA" dirty="0" smtClean="0"/>
              <a:t>// العمل غير منظم قليل الإنتاجية وتسير برامج العمل وفق ما يراه المرؤوسون </a:t>
            </a:r>
            <a:endParaRPr lang="en-US" dirty="0" smtClean="0"/>
          </a:p>
          <a:p>
            <a:r>
              <a:rPr lang="ar-SA" dirty="0" smtClean="0"/>
              <a:t>// لا يبعث هذا النمط علي احترام العاملين لشخصيته ويشعرون بالضياع معه وعدم القدرة علي التصرف والاعتماد علي أنفسهم، شخصية العاملين غالبا ما تصبح سلبية  </a:t>
            </a:r>
            <a:endParaRPr lang="en-US" dirty="0" smtClean="0"/>
          </a:p>
          <a:p>
            <a:endParaRPr lang="en-US" dirty="0"/>
          </a:p>
        </p:txBody>
      </p:sp>
      <p:sp>
        <p:nvSpPr>
          <p:cNvPr id="7" name="Rounded Rectangle 6"/>
          <p:cNvSpPr/>
          <p:nvPr/>
        </p:nvSpPr>
        <p:spPr>
          <a:xfrm rot="20528872">
            <a:off x="1915590" y="5220384"/>
            <a:ext cx="4312688" cy="198939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sz="2000" b="1" u="sng" dirty="0" smtClean="0">
                <a:solidFill>
                  <a:schemeClr val="tx1"/>
                </a:solidFill>
              </a:rPr>
              <a:t>يتعرض هذا النمط من الإدارة للنقد الشديد بل ويتعرض العاملون معه كذلك للنقد والمساءلة من السلطات الإدارية الأعلى ويحدث لديهم قلق واضطراب أثناء العمل وينعكس ذلك علي أدائهم وتضعف إنتاجيتهم</a:t>
            </a:r>
            <a:endParaRPr lang="en-US" sz="2000" b="1"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77oobk.jpg"/>
          <p:cNvPicPr>
            <a:picLocks noChangeAspect="1"/>
          </p:cNvPicPr>
          <p:nvPr/>
        </p:nvPicPr>
        <p:blipFill>
          <a:blip r:embed="rId2"/>
          <a:stretch>
            <a:fillRect/>
          </a:stretch>
        </p:blipFill>
        <p:spPr>
          <a:xfrm>
            <a:off x="0" y="0"/>
            <a:ext cx="9144000" cy="6857999"/>
          </a:xfrm>
          <a:prstGeom prst="rect">
            <a:avLst/>
          </a:prstGeom>
        </p:spPr>
      </p:pic>
      <p:sp>
        <p:nvSpPr>
          <p:cNvPr id="3" name="Rectangle 2"/>
          <p:cNvSpPr/>
          <p:nvPr/>
        </p:nvSpPr>
        <p:spPr>
          <a:xfrm>
            <a:off x="3857620" y="1785926"/>
            <a:ext cx="1571636" cy="2143140"/>
          </a:xfrm>
          <a:prstGeom prst="rect">
            <a:avLst/>
          </a:prstGeom>
          <a:scene3d>
            <a:camera prst="isometricOffAxis2Right"/>
            <a:lightRig rig="threePt" dir="t"/>
          </a:scene3d>
        </p:spPr>
        <p:style>
          <a:lnRef idx="1">
            <a:schemeClr val="accent6"/>
          </a:lnRef>
          <a:fillRef idx="3">
            <a:schemeClr val="accent6"/>
          </a:fillRef>
          <a:effectRef idx="2">
            <a:schemeClr val="accent6"/>
          </a:effectRef>
          <a:fontRef idx="minor">
            <a:schemeClr val="lt1"/>
          </a:fontRef>
        </p:style>
        <p:txBody>
          <a:bodyPr rtlCol="0" anchor="ctr"/>
          <a:lstStyle/>
          <a:p>
            <a:pPr algn="ctr"/>
            <a:r>
              <a:rPr lang="ar-SA" sz="2800" b="1" dirty="0" smtClean="0"/>
              <a:t>أهم خصائص السلوك المتساهل</a:t>
            </a:r>
            <a:endParaRPr lang="en-US" sz="2800" b="1" dirty="0"/>
          </a:p>
        </p:txBody>
      </p:sp>
      <p:sp>
        <p:nvSpPr>
          <p:cNvPr id="4" name="Rounded Rectangle 3"/>
          <p:cNvSpPr/>
          <p:nvPr/>
        </p:nvSpPr>
        <p:spPr>
          <a:xfrm>
            <a:off x="7500926" y="0"/>
            <a:ext cx="1643074" cy="107157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SA" dirty="0" smtClean="0"/>
              <a:t>إدارة غير علمية</a:t>
            </a:r>
            <a:endParaRPr lang="en-US" dirty="0"/>
          </a:p>
        </p:txBody>
      </p:sp>
      <p:sp>
        <p:nvSpPr>
          <p:cNvPr id="5" name="Rounded Rectangle 4"/>
          <p:cNvSpPr/>
          <p:nvPr/>
        </p:nvSpPr>
        <p:spPr>
          <a:xfrm>
            <a:off x="7500926" y="2857496"/>
            <a:ext cx="1643074" cy="107157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ar-SA" dirty="0" smtClean="0"/>
              <a:t>فردية في العمل </a:t>
            </a:r>
            <a:endParaRPr lang="en-US" dirty="0"/>
          </a:p>
        </p:txBody>
      </p:sp>
      <p:sp>
        <p:nvSpPr>
          <p:cNvPr id="6" name="Rounded Rectangle 5"/>
          <p:cNvSpPr/>
          <p:nvPr/>
        </p:nvSpPr>
        <p:spPr>
          <a:xfrm>
            <a:off x="7500926" y="1428736"/>
            <a:ext cx="1643074" cy="107157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SA" dirty="0" smtClean="0"/>
              <a:t>حرية مطلقة </a:t>
            </a:r>
            <a:endParaRPr lang="en-US" dirty="0"/>
          </a:p>
        </p:txBody>
      </p:sp>
      <p:sp>
        <p:nvSpPr>
          <p:cNvPr id="7" name="Rounded Rectangle 6"/>
          <p:cNvSpPr/>
          <p:nvPr/>
        </p:nvSpPr>
        <p:spPr>
          <a:xfrm>
            <a:off x="7500926" y="4286256"/>
            <a:ext cx="1643074" cy="107157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dirty="0" smtClean="0"/>
              <a:t>انعدام التوجيه</a:t>
            </a:r>
            <a:endParaRPr lang="en-US" dirty="0"/>
          </a:p>
        </p:txBody>
      </p:sp>
      <p:sp>
        <p:nvSpPr>
          <p:cNvPr id="8" name="Rounded Rectangle 7"/>
          <p:cNvSpPr/>
          <p:nvPr/>
        </p:nvSpPr>
        <p:spPr>
          <a:xfrm>
            <a:off x="0" y="0"/>
            <a:ext cx="1643074" cy="1071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تفويض كامل للسلطة </a:t>
            </a:r>
            <a:endParaRPr lang="en-US" dirty="0"/>
          </a:p>
        </p:txBody>
      </p:sp>
      <p:sp>
        <p:nvSpPr>
          <p:cNvPr id="9" name="Rounded Rectangle 8"/>
          <p:cNvSpPr/>
          <p:nvPr/>
        </p:nvSpPr>
        <p:spPr>
          <a:xfrm>
            <a:off x="0" y="1571612"/>
            <a:ext cx="1643074" cy="107157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SA" dirty="0" smtClean="0"/>
              <a:t>قرارات غير ملزمة</a:t>
            </a:r>
            <a:endParaRPr lang="en-US" dirty="0"/>
          </a:p>
        </p:txBody>
      </p:sp>
      <p:sp>
        <p:nvSpPr>
          <p:cNvPr id="10" name="Rounded Rectangle 9"/>
          <p:cNvSpPr/>
          <p:nvPr/>
        </p:nvSpPr>
        <p:spPr>
          <a:xfrm>
            <a:off x="0" y="3071810"/>
            <a:ext cx="1643074" cy="107157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SA" dirty="0" smtClean="0"/>
              <a:t>عدم تحمل المسئولية </a:t>
            </a:r>
            <a:endParaRPr lang="en-US" dirty="0"/>
          </a:p>
        </p:txBody>
      </p:sp>
      <p:sp>
        <p:nvSpPr>
          <p:cNvPr id="11" name="Rounded Rectangle 10"/>
          <p:cNvSpPr/>
          <p:nvPr/>
        </p:nvSpPr>
        <p:spPr>
          <a:xfrm>
            <a:off x="0" y="4500570"/>
            <a:ext cx="1643074" cy="107157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SA" dirty="0" smtClean="0"/>
              <a:t>كثرة المناقشات</a:t>
            </a:r>
            <a:endParaRPr lang="en-US" dirty="0"/>
          </a:p>
        </p:txBody>
      </p:sp>
      <p:sp>
        <p:nvSpPr>
          <p:cNvPr id="12" name="Rounded Rectangle 11"/>
          <p:cNvSpPr/>
          <p:nvPr/>
        </p:nvSpPr>
        <p:spPr>
          <a:xfrm>
            <a:off x="0" y="5786430"/>
            <a:ext cx="1643074" cy="10715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انعدام الضبط</a:t>
            </a:r>
            <a:endParaRPr lang="en-US" dirty="0"/>
          </a:p>
        </p:txBody>
      </p:sp>
      <p:sp>
        <p:nvSpPr>
          <p:cNvPr id="13" name="Rounded Rectangle 12"/>
          <p:cNvSpPr/>
          <p:nvPr/>
        </p:nvSpPr>
        <p:spPr>
          <a:xfrm>
            <a:off x="7500926" y="5572140"/>
            <a:ext cx="1643074" cy="1071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كثرة الاجتماعات</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57oobk.jpg"/>
          <p:cNvPicPr>
            <a:picLocks noChangeAspect="1"/>
          </p:cNvPicPr>
          <p:nvPr/>
        </p:nvPicPr>
        <p:blipFill>
          <a:blip r:embed="rId2"/>
          <a:stretch>
            <a:fillRect/>
          </a:stretch>
        </p:blipFill>
        <p:spPr>
          <a:xfrm>
            <a:off x="1" y="0"/>
            <a:ext cx="9143998" cy="6857999"/>
          </a:xfrm>
          <a:prstGeom prst="rect">
            <a:avLst/>
          </a:prstGeom>
        </p:spPr>
      </p:pic>
      <p:sp>
        <p:nvSpPr>
          <p:cNvPr id="3" name="Oval 2"/>
          <p:cNvSpPr/>
          <p:nvPr/>
        </p:nvSpPr>
        <p:spPr>
          <a:xfrm>
            <a:off x="3500430" y="1142984"/>
            <a:ext cx="1857388" cy="3786214"/>
          </a:xfrm>
          <a:prstGeom prst="ellipse">
            <a:avLst/>
          </a:prstGeom>
          <a:effectLst>
            <a:outerShdw blurRad="40000" dist="23000" dir="5400000" rotWithShape="0">
              <a:srgbClr val="000000">
                <a:alpha val="35000"/>
              </a:srgbClr>
            </a:outerShdw>
            <a:reflection blurRad="6350" stA="50000" endA="300" endPos="55500" dist="101600" dir="5400000" sy="-100000" algn="bl" rotWithShape="0"/>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ar-SA" sz="2800" b="1" dirty="0" smtClean="0"/>
              <a:t>أهم النتاجات السلبية للسلوك المتساهل</a:t>
            </a:r>
            <a:endParaRPr lang="en-US" sz="2800" b="1" dirty="0"/>
          </a:p>
        </p:txBody>
      </p:sp>
      <p:sp>
        <p:nvSpPr>
          <p:cNvPr id="4" name="Rounded Rectangle 3"/>
          <p:cNvSpPr/>
          <p:nvPr/>
        </p:nvSpPr>
        <p:spPr>
          <a:xfrm>
            <a:off x="7429520" y="0"/>
            <a:ext cx="1714480" cy="92867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SA" dirty="0" smtClean="0"/>
              <a:t>القلق والفوضى</a:t>
            </a:r>
            <a:endParaRPr lang="en-US" dirty="0"/>
          </a:p>
        </p:txBody>
      </p:sp>
      <p:sp>
        <p:nvSpPr>
          <p:cNvPr id="5" name="Rounded Rectangle 4"/>
          <p:cNvSpPr/>
          <p:nvPr/>
        </p:nvSpPr>
        <p:spPr>
          <a:xfrm>
            <a:off x="7429520" y="1428736"/>
            <a:ext cx="1714480" cy="928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انعدام القيادة</a:t>
            </a:r>
            <a:endParaRPr lang="en-US" dirty="0"/>
          </a:p>
        </p:txBody>
      </p:sp>
      <p:sp>
        <p:nvSpPr>
          <p:cNvPr id="6" name="Rounded Rectangle 5"/>
          <p:cNvSpPr/>
          <p:nvPr/>
        </p:nvSpPr>
        <p:spPr>
          <a:xfrm>
            <a:off x="7429520" y="2571744"/>
            <a:ext cx="1714480" cy="9286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dirty="0" smtClean="0"/>
              <a:t>ضعف الإنتاجية </a:t>
            </a:r>
            <a:endParaRPr lang="en-US" dirty="0"/>
          </a:p>
        </p:txBody>
      </p:sp>
      <p:sp>
        <p:nvSpPr>
          <p:cNvPr id="7" name="Rounded Rectangle 6"/>
          <p:cNvSpPr/>
          <p:nvPr/>
        </p:nvSpPr>
        <p:spPr>
          <a:xfrm>
            <a:off x="7429520" y="3857628"/>
            <a:ext cx="1714480" cy="928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ضعف القرارات غير المؤثرة</a:t>
            </a:r>
            <a:endParaRPr lang="en-US" dirty="0"/>
          </a:p>
        </p:txBody>
      </p:sp>
      <p:sp>
        <p:nvSpPr>
          <p:cNvPr id="8" name="Rounded Rectangle 7"/>
          <p:cNvSpPr/>
          <p:nvPr/>
        </p:nvSpPr>
        <p:spPr>
          <a:xfrm>
            <a:off x="7429520" y="5214950"/>
            <a:ext cx="1714480" cy="92867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SA" dirty="0" smtClean="0"/>
              <a:t>ضعف العلاقات الإنسانية</a:t>
            </a:r>
            <a:endParaRPr lang="en-US" dirty="0"/>
          </a:p>
        </p:txBody>
      </p:sp>
      <p:sp>
        <p:nvSpPr>
          <p:cNvPr id="9" name="Rounded Rectangle 8"/>
          <p:cNvSpPr/>
          <p:nvPr/>
        </p:nvSpPr>
        <p:spPr>
          <a:xfrm>
            <a:off x="0" y="0"/>
            <a:ext cx="1714480" cy="92867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dirty="0" smtClean="0"/>
              <a:t>خلل في التنظيم</a:t>
            </a:r>
            <a:endParaRPr lang="en-US" dirty="0"/>
          </a:p>
        </p:txBody>
      </p:sp>
      <p:sp>
        <p:nvSpPr>
          <p:cNvPr id="10" name="Rounded Rectangle 9"/>
          <p:cNvSpPr/>
          <p:nvPr/>
        </p:nvSpPr>
        <p:spPr>
          <a:xfrm>
            <a:off x="0" y="1285860"/>
            <a:ext cx="1714480" cy="928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الإسراف في الوقت والجهد والإمكانات</a:t>
            </a:r>
            <a:endParaRPr lang="en-US" dirty="0"/>
          </a:p>
        </p:txBody>
      </p:sp>
      <p:sp>
        <p:nvSpPr>
          <p:cNvPr id="11" name="Rounded Rectangle 10"/>
          <p:cNvSpPr/>
          <p:nvPr/>
        </p:nvSpPr>
        <p:spPr>
          <a:xfrm>
            <a:off x="0" y="2643182"/>
            <a:ext cx="1714480" cy="92867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SA" dirty="0" smtClean="0"/>
              <a:t>ظهور زعامات فردية</a:t>
            </a:r>
            <a:endParaRPr lang="en-US" dirty="0"/>
          </a:p>
        </p:txBody>
      </p:sp>
      <p:sp>
        <p:nvSpPr>
          <p:cNvPr id="12" name="Rounded Rectangle 11"/>
          <p:cNvSpPr/>
          <p:nvPr/>
        </p:nvSpPr>
        <p:spPr>
          <a:xfrm>
            <a:off x="0" y="3929066"/>
            <a:ext cx="1714480" cy="928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انعدام فرص النمو الشخصي والمهني</a:t>
            </a:r>
            <a:endParaRPr lang="en-US" dirty="0"/>
          </a:p>
        </p:txBody>
      </p:sp>
      <p:sp>
        <p:nvSpPr>
          <p:cNvPr id="13" name="Rounded Rectangle 12"/>
          <p:cNvSpPr/>
          <p:nvPr/>
        </p:nvSpPr>
        <p:spPr>
          <a:xfrm>
            <a:off x="0" y="5500702"/>
            <a:ext cx="1714480" cy="92867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SA" dirty="0" smtClean="0"/>
              <a:t>النقد والمساءلة من السلطات الأعلى</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357158" y="0"/>
            <a:ext cx="8572560" cy="6524863"/>
          </a:xfrm>
          <a:prstGeom prst="rect">
            <a:avLst/>
          </a:prstGeom>
          <a:noFill/>
        </p:spPr>
        <p:txBody>
          <a:bodyPr wrap="square" rtlCol="0">
            <a:spAutoFit/>
          </a:bodyPr>
          <a:lstStyle/>
          <a:p>
            <a:r>
              <a:rPr lang="ar-SA" sz="2000" dirty="0" smtClean="0"/>
              <a:t>الإدارة الديمقراطية (الشورية)</a:t>
            </a:r>
            <a:endParaRPr lang="en-US" sz="2000" dirty="0" smtClean="0"/>
          </a:p>
          <a:p>
            <a:r>
              <a:rPr lang="ar-SA" sz="2000" dirty="0" smtClean="0"/>
              <a:t>يتصف هذا النمط السلوكي في الإدارة :</a:t>
            </a:r>
            <a:endParaRPr lang="en-US" sz="2000" dirty="0" smtClean="0"/>
          </a:p>
          <a:p>
            <a:r>
              <a:rPr lang="ar-SA" sz="2000" dirty="0" smtClean="0"/>
              <a:t>() </a:t>
            </a:r>
            <a:r>
              <a:rPr lang="ar-SA" sz="2000" dirty="0" smtClean="0">
                <a:solidFill>
                  <a:schemeClr val="tx2">
                    <a:lumMod val="75000"/>
                  </a:schemeClr>
                </a:solidFill>
              </a:rPr>
              <a:t>بأن يكون لكلاً من المدير  والمعلم وغيرة اعتبار في العمليات أو وظائف الإدارة </a:t>
            </a:r>
            <a:endParaRPr lang="en-US" sz="2000" dirty="0" smtClean="0">
              <a:solidFill>
                <a:schemeClr val="tx2">
                  <a:lumMod val="75000"/>
                </a:schemeClr>
              </a:solidFill>
            </a:endParaRPr>
          </a:p>
          <a:p>
            <a:r>
              <a:rPr lang="ar-SA" sz="2000" dirty="0" smtClean="0"/>
              <a:t>()يسمى بالنمط التقدمي والذي يستند علي ما يسمي بالفلسفة التقدمية</a:t>
            </a:r>
            <a:endParaRPr lang="en-US" sz="2000" dirty="0" smtClean="0"/>
          </a:p>
          <a:p>
            <a:r>
              <a:rPr lang="ar-SA" sz="2000" dirty="0" smtClean="0"/>
              <a:t>() </a:t>
            </a:r>
            <a:r>
              <a:rPr lang="ar-SA" sz="2000" dirty="0" smtClean="0">
                <a:solidFill>
                  <a:srgbClr val="FF0000"/>
                </a:solidFill>
              </a:rPr>
              <a:t>يهدف إل يخلق نوع من المسؤولية لدي المرؤوسين ويأخذ بمبدأ المشاركة الجماعية في اتخاذ القرار وتنفيذه</a:t>
            </a:r>
            <a:endParaRPr lang="en-US" sz="2000" dirty="0" smtClean="0">
              <a:solidFill>
                <a:srgbClr val="FF0000"/>
              </a:solidFill>
            </a:endParaRPr>
          </a:p>
          <a:p>
            <a:r>
              <a:rPr lang="ar-SA" sz="2000" dirty="0" smtClean="0"/>
              <a:t>() يعامل الآخرين بكرامة واحترام ولا يقلل من أهميتهم ويعتبر الفرد غاية في ذاته له احترامه وكرامته</a:t>
            </a:r>
            <a:endParaRPr lang="en-US" sz="2000" dirty="0" smtClean="0"/>
          </a:p>
          <a:p>
            <a:r>
              <a:rPr lang="ar-SA" sz="2000" dirty="0" smtClean="0"/>
              <a:t>() </a:t>
            </a:r>
            <a:r>
              <a:rPr lang="ar-SA" sz="2000" dirty="0" smtClean="0">
                <a:solidFill>
                  <a:srgbClr val="FF0000"/>
                </a:solidFill>
              </a:rPr>
              <a:t>لدي المديرين قدرة علي التصرف الذكي والتفكير العقلاني في تحليل المشكلات والمواقف التي يواجهها ويحصل علي المعلومات المتعلقة بالمشكلة من مصادرها الأصلية</a:t>
            </a:r>
            <a:endParaRPr lang="en-US" sz="2000" dirty="0" smtClean="0">
              <a:solidFill>
                <a:srgbClr val="FF0000"/>
              </a:solidFill>
            </a:endParaRPr>
          </a:p>
          <a:p>
            <a:r>
              <a:rPr lang="ar-SA" sz="2000" dirty="0" smtClean="0"/>
              <a:t>() هذا النمط قرره الإسلام (وشاورهم في الأمر)</a:t>
            </a:r>
            <a:endParaRPr lang="en-US" sz="2000" dirty="0" smtClean="0"/>
          </a:p>
          <a:p>
            <a:r>
              <a:rPr lang="ar-SA" sz="2000" dirty="0" smtClean="0"/>
              <a:t>()</a:t>
            </a:r>
            <a:r>
              <a:rPr lang="ar-SA" sz="2000" dirty="0" smtClean="0">
                <a:solidFill>
                  <a:srgbClr val="FF0000"/>
                </a:solidFill>
              </a:rPr>
              <a:t>توزيع المعلومات الأساسية التي تساعد علي دراسة القرار واتخاذه بطريقة حكيمة قبل اتخاذ القرار</a:t>
            </a:r>
            <a:endParaRPr lang="en-US" sz="2000" dirty="0" smtClean="0">
              <a:solidFill>
                <a:srgbClr val="FF0000"/>
              </a:solidFill>
            </a:endParaRPr>
          </a:p>
          <a:p>
            <a:r>
              <a:rPr lang="ar-SA" sz="2000" dirty="0" smtClean="0"/>
              <a:t>()توزيع الواجبات والمسؤوليات علي العاملين وتفويضهم السلطات المناسبة لتأدية هذه الواجبات</a:t>
            </a:r>
            <a:endParaRPr lang="en-US" sz="2000" dirty="0" smtClean="0"/>
          </a:p>
          <a:p>
            <a:r>
              <a:rPr lang="ar-SA" sz="2000" dirty="0" smtClean="0"/>
              <a:t>() </a:t>
            </a:r>
            <a:r>
              <a:rPr lang="ar-SA" sz="2000" dirty="0" smtClean="0">
                <a:solidFill>
                  <a:srgbClr val="FF0000"/>
                </a:solidFill>
              </a:rPr>
              <a:t>يقضي علي أسباب عدم الرضا ويجنب الاحتكاك بين المرؤوسين </a:t>
            </a:r>
            <a:endParaRPr lang="en-US" sz="2000" dirty="0" smtClean="0">
              <a:solidFill>
                <a:srgbClr val="FF0000"/>
              </a:solidFill>
            </a:endParaRPr>
          </a:p>
          <a:p>
            <a:r>
              <a:rPr lang="ar-SA" sz="2000" dirty="0" smtClean="0"/>
              <a:t>() يشجع فردية العاملين ويسعي دائماً للتعرف بخبرته ومهاراته علي الفروق الفردية في الميول والقدرات والحاجات والاستعدادات والمهارات ويعهد إليهم بالأعمال التي تساعد علي إبرازها وتنميتها</a:t>
            </a:r>
            <a:endParaRPr lang="en-US" sz="2000" dirty="0" smtClean="0"/>
          </a:p>
          <a:p>
            <a:r>
              <a:rPr lang="ar-SA" sz="2000" dirty="0" smtClean="0"/>
              <a:t>() </a:t>
            </a:r>
            <a:r>
              <a:rPr lang="ar-SA" sz="2000" dirty="0" smtClean="0">
                <a:solidFill>
                  <a:srgbClr val="FF0000"/>
                </a:solidFill>
              </a:rPr>
              <a:t>يعقد اجتماعات دورية مع العاملين معه يحدد قبلها بمدة كافية جدول الأعمال ويعلم المرؤوسين </a:t>
            </a:r>
            <a:r>
              <a:rPr lang="ar-SA" sz="2000" dirty="0" err="1" smtClean="0">
                <a:solidFill>
                  <a:srgbClr val="FF0000"/>
                </a:solidFill>
              </a:rPr>
              <a:t>به</a:t>
            </a:r>
            <a:r>
              <a:rPr lang="ar-SA" sz="2000" dirty="0" smtClean="0">
                <a:solidFill>
                  <a:srgbClr val="FF0000"/>
                </a:solidFill>
              </a:rPr>
              <a:t> ليكون كل عضو وجهة نظره حول بنود جدول الأعمال</a:t>
            </a:r>
            <a:endParaRPr lang="en-US" sz="2000" dirty="0" smtClean="0">
              <a:solidFill>
                <a:srgbClr val="FF0000"/>
              </a:solidFill>
            </a:endParaRPr>
          </a:p>
          <a:p>
            <a:r>
              <a:rPr lang="ar-SA" sz="2000" dirty="0" smtClean="0"/>
              <a:t>() حرية أبداء الرأي والمناقشة الصريحة هي سمة الاجتماعات </a:t>
            </a:r>
            <a:endParaRPr lang="en-US" sz="2000" dirty="0" smtClean="0"/>
          </a:p>
          <a:p>
            <a:r>
              <a:rPr lang="ar-SA" sz="2000" dirty="0" smtClean="0"/>
              <a:t>() </a:t>
            </a:r>
            <a:r>
              <a:rPr lang="ar-SA" sz="2000" dirty="0" smtClean="0">
                <a:solidFill>
                  <a:srgbClr val="FF0000"/>
                </a:solidFill>
              </a:rPr>
              <a:t>يتميز مديري هذا النمط عدم التعصب لرأيه وعدم الأخذ بمبدأ الفردية في تنفيذ العمل </a:t>
            </a:r>
            <a:endParaRPr lang="en-US" sz="2000" dirty="0" smtClean="0">
              <a:solidFill>
                <a:srgbClr val="FF0000"/>
              </a:solidFill>
            </a:endParaRPr>
          </a:p>
          <a:p>
            <a:r>
              <a:rPr lang="ar-SA" sz="2000" dirty="0" smtClean="0"/>
              <a:t>() الروح المعنوية العالية للمرؤوسين وولائهم والتزامهم للتنظيم</a:t>
            </a:r>
            <a:endParaRPr lang="en-US" sz="2000" dirty="0" smtClean="0"/>
          </a:p>
          <a:p>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377-1328942801.gif"/>
          <p:cNvPicPr>
            <a:picLocks noChangeAspect="1"/>
          </p:cNvPicPr>
          <p:nvPr/>
        </p:nvPicPr>
        <p:blipFill>
          <a:blip r:embed="rId2"/>
          <a:stretch>
            <a:fillRect/>
          </a:stretch>
        </p:blipFill>
        <p:spPr>
          <a:xfrm>
            <a:off x="0" y="38099"/>
            <a:ext cx="9144000" cy="6819901"/>
          </a:xfrm>
          <a:prstGeom prst="rect">
            <a:avLst/>
          </a:prstGeom>
        </p:spPr>
      </p:pic>
      <p:sp>
        <p:nvSpPr>
          <p:cNvPr id="3" name="TextBox 2"/>
          <p:cNvSpPr txBox="1"/>
          <p:nvPr/>
        </p:nvSpPr>
        <p:spPr>
          <a:xfrm>
            <a:off x="428596" y="0"/>
            <a:ext cx="8715404" cy="6001643"/>
          </a:xfrm>
          <a:prstGeom prst="rect">
            <a:avLst/>
          </a:prstGeom>
          <a:noFill/>
        </p:spPr>
        <p:txBody>
          <a:bodyPr wrap="square" rtlCol="0">
            <a:spAutoFit/>
          </a:bodyPr>
          <a:lstStyle/>
          <a:p>
            <a:r>
              <a:rPr lang="ar-SA" sz="2000" b="1" i="1" dirty="0" smtClean="0"/>
              <a:t>الإدارة الديمقراطية (الشورية) في ضوء الفكر الإداري المعاصر</a:t>
            </a:r>
            <a:endParaRPr lang="en-US" sz="2000" b="1" i="1" dirty="0" smtClean="0"/>
          </a:p>
          <a:p>
            <a:pPr lvl="0"/>
            <a:r>
              <a:rPr lang="ar-SA" sz="2000" dirty="0" smtClean="0"/>
              <a:t>هذا النمط من المديرين هو النموذج الأمثل لأنه يراعي التوازن والتوفيق بين وجهات نظر العاملين ووجهه نظره مع الاحترام الكافي لأراء من يختلفون معه في الرأي</a:t>
            </a:r>
            <a:endParaRPr lang="en-US" sz="2000" dirty="0" smtClean="0"/>
          </a:p>
          <a:p>
            <a:pPr lvl="0"/>
            <a:r>
              <a:rPr lang="ar-SA" sz="2000" dirty="0" smtClean="0"/>
              <a:t>يري نفسه عضو في فريق ولذلك يوفر الفرص للعاملين معه للمشاركة في اتخاذ القرارات</a:t>
            </a:r>
            <a:endParaRPr lang="en-US" sz="2000" dirty="0" smtClean="0"/>
          </a:p>
          <a:p>
            <a:pPr lvl="0"/>
            <a:r>
              <a:rPr lang="ar-SA" sz="2000" dirty="0" smtClean="0"/>
              <a:t>يعمل علي تحقيق ذاتية كل فرد من العاملين معه ويجعلهم يشاركون في تحديد السياسات والبرامج وتنفيذها</a:t>
            </a:r>
            <a:endParaRPr lang="en-US" sz="2000" dirty="0" smtClean="0"/>
          </a:p>
          <a:p>
            <a:pPr lvl="0"/>
            <a:r>
              <a:rPr lang="ar-SA" sz="2000" dirty="0" smtClean="0"/>
              <a:t>تكافؤ السلطة مع المسؤولية فيسند المدير إلي العاملين معه الواجبات والمسؤوليات المحدد لهم ويمنحهم في نفس الوقت السلطات التي تتكافأ مع هذه الواجبات والمسؤوليات وتسهل عملهم وتضمن نجاحه</a:t>
            </a:r>
            <a:endParaRPr lang="en-US" sz="2000" dirty="0" smtClean="0"/>
          </a:p>
          <a:p>
            <a:pPr lvl="0"/>
            <a:r>
              <a:rPr lang="ar-SA" sz="2000" dirty="0" smtClean="0"/>
              <a:t>لا تتداخل الأعمال ولا تتضارب لأن هذا النمط يحدد الأعمال وتكون الأعمال واضحة والواجبات محددة مما يحقق الرضا لكل المرؤوسين مما يرفع روحهم المعنوية وينمي قدراتهم</a:t>
            </a:r>
            <a:endParaRPr lang="en-US" sz="2000" dirty="0" smtClean="0"/>
          </a:p>
          <a:p>
            <a:pPr lvl="0"/>
            <a:r>
              <a:rPr lang="ar-SA" sz="2400" b="1" u="sng" cap="small" dirty="0" smtClean="0">
                <a:solidFill>
                  <a:srgbClr val="FF0000"/>
                </a:solidFill>
              </a:rPr>
              <a:t>تذكري أن  </a:t>
            </a:r>
            <a:r>
              <a:rPr lang="ar-SA" sz="2000" b="1" u="sng" cap="small" dirty="0" smtClean="0"/>
              <a:t>من وجهة نظر التربية </a:t>
            </a:r>
            <a:r>
              <a:rPr lang="ar-SA" sz="2000" b="1" cap="small" dirty="0" smtClean="0"/>
              <a:t>الحديثة إشراك التلاميذ في اتخاذ القرار لأهمية ذلك فقد أصبح من أهداف التربية إعداد التلاميذ للحياة في نظام اجتماعي شوري </a:t>
            </a:r>
            <a:endParaRPr lang="en-US" sz="2000" dirty="0" smtClean="0"/>
          </a:p>
          <a:p>
            <a:pPr lvl="0"/>
            <a:r>
              <a:rPr lang="ar-SA" sz="2000" b="1" cap="small" dirty="0" smtClean="0"/>
              <a:t>قد زاد الاتجاه نحو إتباع هذا النمط في الإدارة التربوية والمدرسية نتيجة عدة عوامل منها</a:t>
            </a:r>
            <a:r>
              <a:rPr lang="ar-SA" sz="2000" b="1" u="sng" cap="small" dirty="0" smtClean="0"/>
              <a:t> انتشار الثقافة التربوية الديمقراطية وتطبيقها في المدارس </a:t>
            </a:r>
            <a:endParaRPr lang="en-US" sz="2000" dirty="0" smtClean="0"/>
          </a:p>
          <a:p>
            <a:pPr lvl="0"/>
            <a:r>
              <a:rPr lang="ar-SA" sz="2000" dirty="0" smtClean="0"/>
              <a:t>تشير الدراسات في مجال علم النفس الاجتماعي إلي أن الأفراد يعملون بطريقة أفضل إذا شاركوا في صنع القرار وفي تنفيذه وبالتالي يهتمون بالعمل وينخفض الغياب ويزيد رضا العاملين وإنتاجيتهم</a:t>
            </a:r>
            <a:endParaRPr lang="en-US" sz="2000" dirty="0" smtClean="0"/>
          </a:p>
          <a:p>
            <a:pPr lvl="0"/>
            <a:r>
              <a:rPr lang="ar-SA" sz="2000" dirty="0" smtClean="0"/>
              <a:t>تتحسن العملية التربوية والتعليمية في البيئة الديمقراطية لأنها بيئة تسمح بالتجريب والبحث وتشجع عليه </a:t>
            </a:r>
            <a:endParaRPr lang="en-US" sz="2000" dirty="0" smtClean="0"/>
          </a:p>
          <a:p>
            <a:pPr lvl="0"/>
            <a:r>
              <a:rPr lang="ar-SA" sz="2000" dirty="0" smtClean="0"/>
              <a:t>ينبغي علي القادة في المجال التربوي ممارسة هذا النمط في الإدارة بسبب سرعة التغيير الكمي والكيفي في مؤسسات التربية والتعليم</a:t>
            </a:r>
            <a:endParaRPr lang="en-US" sz="2000" dirty="0" smtClean="0"/>
          </a:p>
          <a:p>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272-1328942805.jpg"/>
          <p:cNvPicPr>
            <a:picLocks noChangeAspect="1"/>
          </p:cNvPicPr>
          <p:nvPr/>
        </p:nvPicPr>
        <p:blipFill>
          <a:blip r:embed="rId2"/>
          <a:stretch>
            <a:fillRect/>
          </a:stretch>
        </p:blipFill>
        <p:spPr>
          <a:xfrm>
            <a:off x="0" y="0"/>
            <a:ext cx="9144000" cy="6858000"/>
          </a:xfrm>
          <a:prstGeom prst="rect">
            <a:avLst/>
          </a:prstGeom>
        </p:spPr>
      </p:pic>
      <p:sp>
        <p:nvSpPr>
          <p:cNvPr id="3" name="Oval 2"/>
          <p:cNvSpPr/>
          <p:nvPr/>
        </p:nvSpPr>
        <p:spPr>
          <a:xfrm>
            <a:off x="3357554" y="1714488"/>
            <a:ext cx="1857388" cy="3143272"/>
          </a:xfrm>
          <a:prstGeom prst="ellipse">
            <a:avLst/>
          </a:prstGeom>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dirty="0" smtClean="0"/>
              <a:t>أهم خصائص </a:t>
            </a:r>
            <a:r>
              <a:rPr lang="ar-SA" sz="4000" dirty="0" smtClean="0"/>
              <a:t>السلوك</a:t>
            </a:r>
            <a:r>
              <a:rPr lang="ar-SA" sz="2400" dirty="0" smtClean="0"/>
              <a:t> الديمقراطي</a:t>
            </a:r>
            <a:endParaRPr lang="en-US" sz="2400" dirty="0"/>
          </a:p>
        </p:txBody>
      </p:sp>
      <p:sp>
        <p:nvSpPr>
          <p:cNvPr id="4" name="Rounded Rectangle 3"/>
          <p:cNvSpPr/>
          <p:nvPr/>
        </p:nvSpPr>
        <p:spPr>
          <a:xfrm>
            <a:off x="7358082" y="0"/>
            <a:ext cx="1785918"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يحدد المسؤوليات مع تفويض السلطات</a:t>
            </a:r>
            <a:endParaRPr lang="en-US" dirty="0"/>
          </a:p>
        </p:txBody>
      </p:sp>
      <p:sp>
        <p:nvSpPr>
          <p:cNvPr id="5" name="Rounded Rectangle 4"/>
          <p:cNvSpPr/>
          <p:nvPr/>
        </p:nvSpPr>
        <p:spPr>
          <a:xfrm>
            <a:off x="7358082" y="1285860"/>
            <a:ext cx="1785918"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المشاركة في صنع القرار</a:t>
            </a:r>
            <a:endParaRPr lang="en-US" dirty="0"/>
          </a:p>
        </p:txBody>
      </p:sp>
      <p:sp>
        <p:nvSpPr>
          <p:cNvPr id="6" name="Rounded Rectangle 5"/>
          <p:cNvSpPr/>
          <p:nvPr/>
        </p:nvSpPr>
        <p:spPr>
          <a:xfrm>
            <a:off x="7358082" y="2357430"/>
            <a:ext cx="1785918"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العلمية في تحليل المشكلات</a:t>
            </a:r>
            <a:endParaRPr lang="en-US" dirty="0"/>
          </a:p>
        </p:txBody>
      </p:sp>
      <p:sp>
        <p:nvSpPr>
          <p:cNvPr id="7" name="Rounded Rectangle 6"/>
          <p:cNvSpPr/>
          <p:nvPr/>
        </p:nvSpPr>
        <p:spPr>
          <a:xfrm>
            <a:off x="7358082" y="3643314"/>
            <a:ext cx="1785918"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المعلومات مصادرها أصيلة</a:t>
            </a:r>
            <a:endParaRPr lang="en-US" dirty="0"/>
          </a:p>
        </p:txBody>
      </p:sp>
      <p:sp>
        <p:nvSpPr>
          <p:cNvPr id="8" name="Rounded Rectangle 7"/>
          <p:cNvSpPr/>
          <p:nvPr/>
        </p:nvSpPr>
        <p:spPr>
          <a:xfrm>
            <a:off x="7358082" y="5214950"/>
            <a:ext cx="1785918"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المسؤولية مشتركة</a:t>
            </a:r>
            <a:endParaRPr lang="en-US" dirty="0"/>
          </a:p>
        </p:txBody>
      </p:sp>
      <p:sp>
        <p:nvSpPr>
          <p:cNvPr id="9" name="Rounded Rectangle 8"/>
          <p:cNvSpPr/>
          <p:nvPr/>
        </p:nvSpPr>
        <p:spPr>
          <a:xfrm>
            <a:off x="0" y="0"/>
            <a:ext cx="1785918"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مراعاة الفروق الفردية </a:t>
            </a:r>
            <a:endParaRPr lang="en-US" dirty="0"/>
          </a:p>
        </p:txBody>
      </p:sp>
      <p:sp>
        <p:nvSpPr>
          <p:cNvPr id="10" name="Rounded Rectangle 9"/>
          <p:cNvSpPr/>
          <p:nvPr/>
        </p:nvSpPr>
        <p:spPr>
          <a:xfrm>
            <a:off x="0" y="1500174"/>
            <a:ext cx="1785918"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وضوح التعليمات </a:t>
            </a:r>
            <a:endParaRPr lang="en-US" dirty="0"/>
          </a:p>
        </p:txBody>
      </p:sp>
      <p:sp>
        <p:nvSpPr>
          <p:cNvPr id="11" name="Rounded Rectangle 10"/>
          <p:cNvSpPr/>
          <p:nvPr/>
        </p:nvSpPr>
        <p:spPr>
          <a:xfrm>
            <a:off x="0" y="2714620"/>
            <a:ext cx="1785918"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السلطة رسمية وغير رسمية</a:t>
            </a:r>
            <a:endParaRPr lang="en-US" dirty="0"/>
          </a:p>
        </p:txBody>
      </p:sp>
      <p:sp>
        <p:nvSpPr>
          <p:cNvPr id="13" name="Rounded Rectangle 12"/>
          <p:cNvSpPr/>
          <p:nvPr/>
        </p:nvSpPr>
        <p:spPr>
          <a:xfrm>
            <a:off x="0" y="5357826"/>
            <a:ext cx="1785918"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يقبل النقد ويعترف بالخطأ</a:t>
            </a:r>
            <a:endParaRPr lang="en-US" dirty="0"/>
          </a:p>
        </p:txBody>
      </p:sp>
      <p:sp>
        <p:nvSpPr>
          <p:cNvPr id="14" name="Rounded Rectangle 13"/>
          <p:cNvSpPr/>
          <p:nvPr/>
        </p:nvSpPr>
        <p:spPr>
          <a:xfrm>
            <a:off x="0" y="4000504"/>
            <a:ext cx="1785918"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يشجع علي البحث والتجريب</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40481603834865072.jpg"/>
          <p:cNvPicPr>
            <a:picLocks noChangeAspect="1"/>
          </p:cNvPicPr>
          <p:nvPr/>
        </p:nvPicPr>
        <p:blipFill>
          <a:blip r:embed="rId2"/>
          <a:stretch>
            <a:fillRect/>
          </a:stretch>
        </p:blipFill>
        <p:spPr>
          <a:xfrm>
            <a:off x="0" y="0"/>
            <a:ext cx="9144000"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Oval 2"/>
          <p:cNvSpPr/>
          <p:nvPr/>
        </p:nvSpPr>
        <p:spPr>
          <a:xfrm>
            <a:off x="3071802" y="1928802"/>
            <a:ext cx="2214578" cy="3000396"/>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ar-SA" sz="2800" b="1" dirty="0" smtClean="0"/>
              <a:t>أهم النتاجات الإيجابية للسلوك الديمقراطي</a:t>
            </a:r>
            <a:endParaRPr lang="en-US" sz="2800" b="1" dirty="0"/>
          </a:p>
        </p:txBody>
      </p:sp>
      <p:sp>
        <p:nvSpPr>
          <p:cNvPr id="4" name="Rounded Rectangle 3"/>
          <p:cNvSpPr/>
          <p:nvPr/>
        </p:nvSpPr>
        <p:spPr>
          <a:xfrm>
            <a:off x="7215206" y="0"/>
            <a:ext cx="1928794" cy="78579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dirty="0" smtClean="0"/>
              <a:t>ارتفاع الروح المعنوية</a:t>
            </a:r>
            <a:endParaRPr lang="en-US" dirty="0"/>
          </a:p>
        </p:txBody>
      </p:sp>
      <p:sp>
        <p:nvSpPr>
          <p:cNvPr id="5" name="Rounded Rectangle 4"/>
          <p:cNvSpPr/>
          <p:nvPr/>
        </p:nvSpPr>
        <p:spPr>
          <a:xfrm>
            <a:off x="7215206" y="1357298"/>
            <a:ext cx="1928794" cy="785794"/>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SA" dirty="0" smtClean="0"/>
              <a:t>جماعية العمل</a:t>
            </a:r>
            <a:endParaRPr lang="en-US" dirty="0"/>
          </a:p>
        </p:txBody>
      </p:sp>
      <p:sp>
        <p:nvSpPr>
          <p:cNvPr id="6" name="Rounded Rectangle 5"/>
          <p:cNvSpPr/>
          <p:nvPr/>
        </p:nvSpPr>
        <p:spPr>
          <a:xfrm>
            <a:off x="0" y="5214950"/>
            <a:ext cx="1928794" cy="78579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SA" dirty="0" smtClean="0"/>
              <a:t>قوة العلاقات الإنسانية</a:t>
            </a:r>
            <a:endParaRPr lang="en-US" dirty="0"/>
          </a:p>
        </p:txBody>
      </p:sp>
      <p:sp>
        <p:nvSpPr>
          <p:cNvPr id="7" name="Rounded Rectangle 6"/>
          <p:cNvSpPr/>
          <p:nvPr/>
        </p:nvSpPr>
        <p:spPr>
          <a:xfrm>
            <a:off x="0" y="3714752"/>
            <a:ext cx="1928794" cy="785794"/>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SA" dirty="0" smtClean="0"/>
              <a:t>توفر الرقابة الذاتية</a:t>
            </a:r>
            <a:endParaRPr lang="en-US" dirty="0"/>
          </a:p>
        </p:txBody>
      </p:sp>
      <p:sp>
        <p:nvSpPr>
          <p:cNvPr id="8" name="Rounded Rectangle 7"/>
          <p:cNvSpPr/>
          <p:nvPr/>
        </p:nvSpPr>
        <p:spPr>
          <a:xfrm>
            <a:off x="0" y="2285992"/>
            <a:ext cx="1928794" cy="78579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SA" dirty="0" smtClean="0"/>
              <a:t>انخفاض معدل الغياب</a:t>
            </a:r>
            <a:endParaRPr lang="en-US" dirty="0"/>
          </a:p>
        </p:txBody>
      </p:sp>
      <p:sp>
        <p:nvSpPr>
          <p:cNvPr id="9" name="Rounded Rectangle 8"/>
          <p:cNvSpPr/>
          <p:nvPr/>
        </p:nvSpPr>
        <p:spPr>
          <a:xfrm>
            <a:off x="0" y="1142984"/>
            <a:ext cx="1928794" cy="78579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dirty="0" smtClean="0"/>
              <a:t>الإبداع والابتكار والتجديد</a:t>
            </a:r>
            <a:endParaRPr lang="en-US" dirty="0"/>
          </a:p>
        </p:txBody>
      </p:sp>
      <p:sp>
        <p:nvSpPr>
          <p:cNvPr id="10" name="Rounded Rectangle 9"/>
          <p:cNvSpPr/>
          <p:nvPr/>
        </p:nvSpPr>
        <p:spPr>
          <a:xfrm>
            <a:off x="0" y="0"/>
            <a:ext cx="1928794" cy="7857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قيم قوية</a:t>
            </a:r>
            <a:endParaRPr lang="en-US" dirty="0"/>
          </a:p>
        </p:txBody>
      </p:sp>
      <p:sp>
        <p:nvSpPr>
          <p:cNvPr id="11" name="Rounded Rectangle 10"/>
          <p:cNvSpPr/>
          <p:nvPr/>
        </p:nvSpPr>
        <p:spPr>
          <a:xfrm>
            <a:off x="7215206" y="5357826"/>
            <a:ext cx="1928794" cy="785794"/>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ar-SA" dirty="0" smtClean="0"/>
              <a:t>زيادة فرص النمو للجميع</a:t>
            </a:r>
            <a:endParaRPr lang="en-US" dirty="0"/>
          </a:p>
        </p:txBody>
      </p:sp>
      <p:sp>
        <p:nvSpPr>
          <p:cNvPr id="12" name="Rounded Rectangle 11"/>
          <p:cNvSpPr/>
          <p:nvPr/>
        </p:nvSpPr>
        <p:spPr>
          <a:xfrm>
            <a:off x="7215206" y="3929066"/>
            <a:ext cx="1928794" cy="78579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dirty="0" smtClean="0"/>
              <a:t>زيادة الإنتاجية</a:t>
            </a:r>
            <a:endParaRPr lang="en-US" dirty="0"/>
          </a:p>
        </p:txBody>
      </p:sp>
      <p:sp>
        <p:nvSpPr>
          <p:cNvPr id="13" name="Rounded Rectangle 12"/>
          <p:cNvSpPr/>
          <p:nvPr/>
        </p:nvSpPr>
        <p:spPr>
          <a:xfrm>
            <a:off x="7215206" y="2714620"/>
            <a:ext cx="1928794" cy="7857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كثرة القرارات الصحيحة</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jpg"/>
          <p:cNvPicPr>
            <a:picLocks noChangeAspect="1"/>
          </p:cNvPicPr>
          <p:nvPr/>
        </p:nvPicPr>
        <p:blipFill>
          <a:blip r:embed="rId2"/>
          <a:stretch>
            <a:fillRect/>
          </a:stretch>
        </p:blipFill>
        <p:spPr>
          <a:xfrm>
            <a:off x="0" y="0"/>
            <a:ext cx="9144000" cy="6857999"/>
          </a:xfrm>
          <a:prstGeom prst="rect">
            <a:avLst/>
          </a:prstGeom>
        </p:spPr>
      </p:pic>
      <p:sp>
        <p:nvSpPr>
          <p:cNvPr id="3" name="TextBox 2"/>
          <p:cNvSpPr txBox="1"/>
          <p:nvPr/>
        </p:nvSpPr>
        <p:spPr>
          <a:xfrm>
            <a:off x="0" y="0"/>
            <a:ext cx="9185887" cy="203132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ar-SA" b="1" i="1" dirty="0" smtClean="0"/>
              <a:t>القيادة في الإدارة التربوية </a:t>
            </a:r>
            <a:endParaRPr lang="en-US" b="1" i="1" dirty="0" smtClean="0"/>
          </a:p>
          <a:p>
            <a:r>
              <a:rPr lang="ar-SA" dirty="0" smtClean="0"/>
              <a:t>تمثل القيادة وظيفة من وظائف الإدارة أو صفة من صفاتها وتعني</a:t>
            </a:r>
            <a:r>
              <a:rPr lang="ar-SA" b="1" u="sng" dirty="0" smtClean="0"/>
              <a:t> القيادة</a:t>
            </a:r>
            <a:r>
              <a:rPr lang="ar-SA" dirty="0" smtClean="0"/>
              <a:t>:</a:t>
            </a:r>
            <a:endParaRPr lang="en-US" dirty="0" smtClean="0"/>
          </a:p>
          <a:p>
            <a:r>
              <a:rPr lang="ar-SA" dirty="0" smtClean="0"/>
              <a:t>"عملية استثارة الجهود المشتركة التي تتم خلال التفاعل الإيجابي بين الأفراد بحيث يمكن متابعة هذه الجهود لبلوغ الأهداف"</a:t>
            </a:r>
            <a:endParaRPr lang="en-US" dirty="0" smtClean="0"/>
          </a:p>
          <a:p>
            <a:r>
              <a:rPr lang="ar-SA" dirty="0" smtClean="0"/>
              <a:t>أو تعرف"بأنها تعني العمل مع الآخرين والتأثير فيهم لتحقيق أهداف معينة"</a:t>
            </a:r>
            <a:endParaRPr lang="en-US" dirty="0" smtClean="0"/>
          </a:p>
          <a:p>
            <a:r>
              <a:rPr lang="ar-SA" dirty="0" smtClean="0"/>
              <a:t>وقد عرف كوفي </a:t>
            </a:r>
            <a:r>
              <a:rPr lang="ar-SA" b="1" u="sng" dirty="0" smtClean="0"/>
              <a:t>القائد</a:t>
            </a:r>
            <a:r>
              <a:rPr lang="ar-SA" dirty="0" smtClean="0"/>
              <a:t> "بأنه الشخص القادر علي التأثير في التابعين من أجل بلوغ هدف محدد في موقف معين"  </a:t>
            </a:r>
          </a:p>
          <a:p>
            <a:r>
              <a:rPr lang="ar-SA" b="1" u="sng" cap="small" dirty="0" smtClean="0"/>
              <a:t>تذكري أن  كل قيادي إداري وليس كل مدير إداري قائد</a:t>
            </a:r>
            <a:r>
              <a:rPr lang="ar-SA" u="sng" cap="small" dirty="0" smtClean="0"/>
              <a:t> ، </a:t>
            </a:r>
            <a:r>
              <a:rPr lang="ar-SA" b="1" u="sng" cap="small" dirty="0" smtClean="0"/>
              <a:t>فما الفرق بين القائد الإداري وبين الإداري</a:t>
            </a:r>
            <a:r>
              <a:rPr lang="ar-SA" u="sng" cap="small" dirty="0" smtClean="0"/>
              <a:t>؟</a:t>
            </a:r>
            <a:endParaRPr lang="en-US" dirty="0" smtClean="0"/>
          </a:p>
          <a:p>
            <a:endParaRPr lang="en-US" dirty="0"/>
          </a:p>
        </p:txBody>
      </p:sp>
      <p:graphicFrame>
        <p:nvGraphicFramePr>
          <p:cNvPr id="5" name="Table 4"/>
          <p:cNvGraphicFramePr>
            <a:graphicFrameLocks noGrp="1"/>
          </p:cNvGraphicFramePr>
          <p:nvPr/>
        </p:nvGraphicFramePr>
        <p:xfrm>
          <a:off x="1000100" y="2285992"/>
          <a:ext cx="7358114" cy="3468117"/>
        </p:xfrm>
        <a:graphic>
          <a:graphicData uri="http://schemas.openxmlformats.org/drawingml/2006/table">
            <a:tbl>
              <a:tblPr rtl="1"/>
              <a:tblGrid>
                <a:gridCol w="3679057"/>
                <a:gridCol w="3679057"/>
              </a:tblGrid>
              <a:tr h="387644">
                <a:tc>
                  <a:txBody>
                    <a:bodyPr/>
                    <a:lstStyle/>
                    <a:p>
                      <a:pPr marL="0" marR="0" algn="ctr" rtl="1">
                        <a:lnSpc>
                          <a:spcPct val="115000"/>
                        </a:lnSpc>
                        <a:spcBef>
                          <a:spcPts val="0"/>
                        </a:spcBef>
                        <a:spcAft>
                          <a:spcPts val="0"/>
                        </a:spcAft>
                      </a:pPr>
                      <a:r>
                        <a:rPr lang="ar-SA" sz="2400" b="1" u="sng" cap="small" dirty="0">
                          <a:solidFill>
                            <a:schemeClr val="tx1"/>
                          </a:solidFill>
                          <a:latin typeface="Calibri"/>
                          <a:ea typeface="Calibri"/>
                          <a:cs typeface="Arial"/>
                        </a:rPr>
                        <a:t>الإداري</a:t>
                      </a:r>
                      <a:endParaRPr lang="en-US" sz="18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15000"/>
                        </a:lnSpc>
                        <a:spcBef>
                          <a:spcPts val="0"/>
                        </a:spcBef>
                        <a:spcAft>
                          <a:spcPts val="0"/>
                        </a:spcAft>
                      </a:pPr>
                      <a:r>
                        <a:rPr lang="ar-SA" sz="2400" b="1" u="sng" cap="small">
                          <a:solidFill>
                            <a:schemeClr val="tx1"/>
                          </a:solidFill>
                          <a:latin typeface="Calibri"/>
                          <a:ea typeface="Calibri"/>
                          <a:cs typeface="Arial"/>
                        </a:rPr>
                        <a:t>القائد</a:t>
                      </a:r>
                      <a:endParaRPr lang="en-US" sz="18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7127">
                <a:tc>
                  <a:txBody>
                    <a:bodyPr/>
                    <a:lstStyle/>
                    <a:p>
                      <a:pPr marL="342900" marR="0" lvl="0" indent="-342900" algn="r" rtl="1">
                        <a:lnSpc>
                          <a:spcPct val="115000"/>
                        </a:lnSpc>
                        <a:spcBef>
                          <a:spcPts val="0"/>
                        </a:spcBef>
                        <a:spcAft>
                          <a:spcPts val="0"/>
                        </a:spcAft>
                        <a:buFont typeface="Wingdings"/>
                        <a:buChar char=""/>
                      </a:pPr>
                      <a:r>
                        <a:rPr lang="ar-SA" sz="2000" b="1" u="sng" cap="small" dirty="0">
                          <a:solidFill>
                            <a:schemeClr val="tx1"/>
                          </a:solidFill>
                          <a:latin typeface="Calibri"/>
                          <a:ea typeface="Calibri"/>
                          <a:cs typeface="Arial"/>
                        </a:rPr>
                        <a:t>يعني بالحاضر ومشكلاته ويحافظ علي الوضع الراهن ولا يسعي لتغيره </a:t>
                      </a:r>
                      <a:endParaRPr lang="en-US" sz="1800" dirty="0">
                        <a:solidFill>
                          <a:schemeClr val="tx1"/>
                        </a:solidFill>
                        <a:latin typeface="Calibri"/>
                        <a:ea typeface="Calibri"/>
                        <a:cs typeface="Arial"/>
                      </a:endParaRPr>
                    </a:p>
                    <a:p>
                      <a:pPr marL="342900" marR="0" lvl="0" indent="-342900" algn="r" rtl="1">
                        <a:lnSpc>
                          <a:spcPct val="115000"/>
                        </a:lnSpc>
                        <a:spcBef>
                          <a:spcPts val="0"/>
                        </a:spcBef>
                        <a:spcAft>
                          <a:spcPts val="0"/>
                        </a:spcAft>
                        <a:buFont typeface="Wingdings"/>
                        <a:buChar char=""/>
                      </a:pPr>
                      <a:r>
                        <a:rPr lang="ar-SA" sz="2000" b="1" u="sng" cap="small" dirty="0">
                          <a:solidFill>
                            <a:schemeClr val="tx1"/>
                          </a:solidFill>
                          <a:latin typeface="Calibri"/>
                          <a:ea typeface="Calibri"/>
                          <a:cs typeface="Arial"/>
                        </a:rPr>
                        <a:t>يستمد سلطته من مركزه الوظيفي أي من سلطته الرسمية</a:t>
                      </a:r>
                      <a:endParaRPr lang="en-US" sz="18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r" rtl="1">
                        <a:lnSpc>
                          <a:spcPct val="115000"/>
                        </a:lnSpc>
                        <a:spcBef>
                          <a:spcPts val="0"/>
                        </a:spcBef>
                        <a:spcAft>
                          <a:spcPts val="0"/>
                        </a:spcAft>
                        <a:buFont typeface="Symbol"/>
                        <a:buChar char=""/>
                      </a:pPr>
                      <a:r>
                        <a:rPr lang="ar-SA" sz="2000" b="1" u="sng" cap="small" dirty="0">
                          <a:solidFill>
                            <a:schemeClr val="tx1"/>
                          </a:solidFill>
                          <a:latin typeface="Calibri"/>
                          <a:ea typeface="Calibri"/>
                          <a:cs typeface="Arial"/>
                        </a:rPr>
                        <a:t>فهو الشخص المعني بالتغيير والتطوير في أنماط السلوك وفي جوهر التنظيم باحثاً عن التطوير المستمر</a:t>
                      </a:r>
                      <a:endParaRPr lang="en-US" sz="1800" dirty="0">
                        <a:solidFill>
                          <a:schemeClr val="tx1"/>
                        </a:solidFill>
                        <a:latin typeface="Calibri"/>
                        <a:ea typeface="Calibri"/>
                        <a:cs typeface="Arial"/>
                      </a:endParaRPr>
                    </a:p>
                    <a:p>
                      <a:pPr marL="342900" marR="0" lvl="0" indent="-342900" algn="r" rtl="1">
                        <a:lnSpc>
                          <a:spcPct val="115000"/>
                        </a:lnSpc>
                        <a:spcBef>
                          <a:spcPts val="0"/>
                        </a:spcBef>
                        <a:spcAft>
                          <a:spcPts val="0"/>
                        </a:spcAft>
                        <a:buFont typeface="Symbol"/>
                        <a:buChar char=""/>
                      </a:pPr>
                      <a:r>
                        <a:rPr lang="ar-SA" sz="2000" b="1" u="sng" cap="small" dirty="0">
                          <a:solidFill>
                            <a:schemeClr val="tx1"/>
                          </a:solidFill>
                          <a:latin typeface="Calibri"/>
                          <a:ea typeface="Calibri"/>
                          <a:cs typeface="Arial"/>
                        </a:rPr>
                        <a:t>يستمد سلطته من مكانته بين التابعين أي من سلطته غير الرسمية</a:t>
                      </a:r>
                      <a:endParaRPr lang="en-US" sz="18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1377">
                <a:tc gridSpan="2">
                  <a:txBody>
                    <a:bodyPr/>
                    <a:lstStyle/>
                    <a:p>
                      <a:pPr marL="228600" marR="0" algn="r" rtl="1">
                        <a:lnSpc>
                          <a:spcPct val="115000"/>
                        </a:lnSpc>
                        <a:spcBef>
                          <a:spcPts val="0"/>
                        </a:spcBef>
                        <a:spcAft>
                          <a:spcPts val="0"/>
                        </a:spcAft>
                      </a:pPr>
                      <a:endParaRPr lang="en-US" sz="1800" u="sng" cap="small" dirty="0">
                        <a:solidFill>
                          <a:schemeClr val="tx1"/>
                        </a:solidFill>
                        <a:latin typeface="Calibri"/>
                        <a:ea typeface="Calibri"/>
                        <a:cs typeface="Arial"/>
                      </a:endParaRPr>
                    </a:p>
                    <a:p>
                      <a:pPr marL="0" marR="0" algn="r" rtl="1">
                        <a:lnSpc>
                          <a:spcPct val="115000"/>
                        </a:lnSpc>
                        <a:spcBef>
                          <a:spcPts val="0"/>
                        </a:spcBef>
                        <a:spcAft>
                          <a:spcPts val="0"/>
                        </a:spcAft>
                      </a:pPr>
                      <a:r>
                        <a:rPr lang="ar-SA" sz="2000" b="1" u="sng" cap="small" dirty="0">
                          <a:solidFill>
                            <a:schemeClr val="tx1"/>
                          </a:solidFill>
                          <a:latin typeface="Calibri"/>
                          <a:ea typeface="Calibri"/>
                          <a:cs typeface="Arial"/>
                        </a:rPr>
                        <a:t>ومما سبق فإن السلوك القيادي في الإدارة التربوية أوسع وأشمل من السلوك الإداري في الإدارة التربوية وأنه من الممكن تصور قيام قيادة علي مستوي إداري عندما تركز الإدارة اهتمامها علي عملية التأثير التي يقوم </a:t>
                      </a:r>
                      <a:r>
                        <a:rPr lang="ar-SA" sz="2000" b="1" u="sng" cap="small" dirty="0" err="1">
                          <a:solidFill>
                            <a:schemeClr val="tx1"/>
                          </a:solidFill>
                          <a:latin typeface="Calibri"/>
                          <a:ea typeface="Calibri"/>
                          <a:cs typeface="Arial"/>
                        </a:rPr>
                        <a:t>بها</a:t>
                      </a:r>
                      <a:r>
                        <a:rPr lang="ar-SA" sz="2000" b="1" u="sng" cap="small" dirty="0">
                          <a:solidFill>
                            <a:schemeClr val="tx1"/>
                          </a:solidFill>
                          <a:latin typeface="Calibri"/>
                          <a:ea typeface="Calibri"/>
                          <a:cs typeface="Arial"/>
                        </a:rPr>
                        <a:t> المدير نحو مرؤوسيه لتحقيق أهداف محددة.</a:t>
                      </a:r>
                      <a:endParaRPr lang="en-US" sz="18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67oobk.jpg"/>
          <p:cNvPicPr>
            <a:picLocks noChangeAspect="1"/>
          </p:cNvPicPr>
          <p:nvPr/>
        </p:nvPicPr>
        <p:blipFill>
          <a:blip r:embed="rId2"/>
          <a:stretch>
            <a:fillRect/>
          </a:stretch>
        </p:blipFill>
        <p:spPr>
          <a:xfrm>
            <a:off x="0" y="0"/>
            <a:ext cx="9144000" cy="6857999"/>
          </a:xfrm>
          <a:prstGeom prst="rect">
            <a:avLst/>
          </a:prstGeom>
        </p:spPr>
      </p:pic>
      <p:sp>
        <p:nvSpPr>
          <p:cNvPr id="3" name="Oval Callout 2"/>
          <p:cNvSpPr/>
          <p:nvPr/>
        </p:nvSpPr>
        <p:spPr>
          <a:xfrm>
            <a:off x="285720" y="0"/>
            <a:ext cx="8858280" cy="2643182"/>
          </a:xfrm>
          <a:prstGeom prst="wedgeEllipseCallout">
            <a:avLst>
              <a:gd name="adj1" fmla="val -52595"/>
              <a:gd name="adj2" fmla="val 67290"/>
            </a:avLst>
          </a:prstGeom>
        </p:spPr>
        <p:style>
          <a:lnRef idx="1">
            <a:schemeClr val="accent3"/>
          </a:lnRef>
          <a:fillRef idx="2">
            <a:schemeClr val="accent3"/>
          </a:fillRef>
          <a:effectRef idx="1">
            <a:schemeClr val="accent3"/>
          </a:effectRef>
          <a:fontRef idx="minor">
            <a:schemeClr val="dk1"/>
          </a:fontRef>
        </p:style>
        <p:txBody>
          <a:bodyPr rtlCol="0" anchor="ctr"/>
          <a:lstStyle/>
          <a:p>
            <a:r>
              <a:rPr lang="ar-SA" b="1" dirty="0" smtClean="0"/>
              <a:t>القيادة التربوية الناجحة التي تستطيع تحقيق أهداف المدرسة بيسر وبأقل جهد ممكن ليست هي بالضرورة الإدارة الديمقراطية فقط ولكن بالإضافة إلي ذلك  هي الإدارة التي </a:t>
            </a:r>
            <a:endParaRPr lang="en-US" dirty="0" smtClean="0"/>
          </a:p>
          <a:p>
            <a:pPr lvl="0"/>
            <a:r>
              <a:rPr lang="ar-SA" b="1" dirty="0" smtClean="0"/>
              <a:t>توظف القيادة للتأثير في سلوك المرؤوسين ودفعهم للعمل </a:t>
            </a:r>
            <a:endParaRPr lang="en-US" dirty="0" smtClean="0"/>
          </a:p>
          <a:p>
            <a:pPr lvl="0"/>
            <a:r>
              <a:rPr lang="ar-SA" b="1" dirty="0" smtClean="0"/>
              <a:t>تستطيع تقدير القوي التي تحدد نوع السلوك الإداري الأنسب لمواجهة موقف معين </a:t>
            </a:r>
            <a:endParaRPr lang="en-US" dirty="0" smtClean="0"/>
          </a:p>
          <a:p>
            <a:pPr lvl="0"/>
            <a:r>
              <a:rPr lang="ar-SA" b="1" dirty="0" smtClean="0"/>
              <a:t>تقدر علي التصرف بنجاح في ضوء فهمها لذاتها والمجموعة التي تقودها والموقف الذي تمارس فيه وظيفة القيادة ولظروف البيئة الاجتماعية التي تعمل فيها.</a:t>
            </a:r>
            <a:endParaRPr lang="en-US" dirty="0" smtClean="0"/>
          </a:p>
          <a:p>
            <a:pPr algn="ctr"/>
            <a:endParaRPr lang="en-US" dirty="0"/>
          </a:p>
        </p:txBody>
      </p:sp>
      <p:sp>
        <p:nvSpPr>
          <p:cNvPr id="6" name="TextBox 5"/>
          <p:cNvSpPr txBox="1"/>
          <p:nvPr/>
        </p:nvSpPr>
        <p:spPr>
          <a:xfrm>
            <a:off x="214282" y="3286125"/>
            <a:ext cx="8643998" cy="2554545"/>
          </a:xfrm>
          <a:prstGeom prst="rect">
            <a:avLst/>
          </a:prstGeom>
          <a:noFill/>
        </p:spPr>
        <p:txBody>
          <a:bodyPr wrap="square" rtlCol="0">
            <a:spAutoFit/>
          </a:bodyPr>
          <a:lstStyle/>
          <a:p>
            <a:r>
              <a:rPr lang="ar-SA" sz="2000" b="1" dirty="0" smtClean="0"/>
              <a:t>من هو القائد الكفء ( ما هي المقومات التي تعتمد عليها شخصية القائد الإداري الفعال):</a:t>
            </a:r>
            <a:endParaRPr lang="en-US" sz="2000" b="1" dirty="0" smtClean="0"/>
          </a:p>
          <a:p>
            <a:pPr lvl="0"/>
            <a:r>
              <a:rPr lang="ar-SA" sz="2000" b="1" dirty="0" smtClean="0"/>
              <a:t>هو الذي يقدر علي التصرف بنجاح في نماذج قيادية عديدة ومختلفة معتمد علي المطالب الفعلية للموقف الإداري </a:t>
            </a:r>
            <a:endParaRPr lang="en-US" sz="2000" b="1" dirty="0" smtClean="0"/>
          </a:p>
          <a:p>
            <a:pPr lvl="0"/>
            <a:r>
              <a:rPr lang="ar-SA" sz="2000" b="1" dirty="0" smtClean="0"/>
              <a:t>هو الذي يدفع العمل التربوي بعوامل القوة الحيوية والتقدم ويعمل علي تطوير أهدافه باستمرار ويثبت فيه من عوامل الإبداع والابتكار والتجديد ما يضمن تطويره</a:t>
            </a:r>
            <a:endParaRPr lang="en-US" sz="2000" b="1" dirty="0" smtClean="0"/>
          </a:p>
          <a:p>
            <a:pPr lvl="0"/>
            <a:r>
              <a:rPr lang="ar-SA" sz="2000" b="1" dirty="0" smtClean="0"/>
              <a:t>يهتم بالولاء للآراء والأفكار والقيم وليس للأشخاص فالولاء للقائد لا يعني الموافقة علي كل ما يقوله أو يفعله بل توافق وتناصر أفكاره ومبادئه إذا كانت في مصلحة العمل</a:t>
            </a:r>
            <a:endParaRPr lang="en-US" sz="2000" b="1" dirty="0" smtClean="0"/>
          </a:p>
          <a:p>
            <a:endParaRPr lang="en-US" sz="2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57oobk.jpg"/>
          <p:cNvPicPr>
            <a:picLocks noChangeAspect="1"/>
          </p:cNvPicPr>
          <p:nvPr/>
        </p:nvPicPr>
        <p:blipFill>
          <a:blip r:embed="rId2"/>
          <a:stretch>
            <a:fillRect/>
          </a:stretch>
        </p:blipFill>
        <p:spPr>
          <a:xfrm>
            <a:off x="0" y="0"/>
            <a:ext cx="9144000" cy="6857999"/>
          </a:xfrm>
          <a:prstGeom prst="rect">
            <a:avLst/>
          </a:prstGeom>
        </p:spPr>
      </p:pic>
      <p:sp>
        <p:nvSpPr>
          <p:cNvPr id="3" name="TextBox 2"/>
          <p:cNvSpPr txBox="1"/>
          <p:nvPr/>
        </p:nvSpPr>
        <p:spPr>
          <a:xfrm>
            <a:off x="0" y="0"/>
            <a:ext cx="9144000" cy="206210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ar-SA" b="1" u="sng" cap="small" dirty="0" smtClean="0">
                <a:solidFill>
                  <a:schemeClr val="tx1"/>
                </a:solidFill>
              </a:rPr>
              <a:t>تذكري</a:t>
            </a:r>
            <a:r>
              <a:rPr lang="ar-SA" b="1" dirty="0" smtClean="0">
                <a:solidFill>
                  <a:schemeClr val="tx1"/>
                </a:solidFill>
              </a:rPr>
              <a:t> أنه ينبغي أن يلتزم المدير التربوي أيا كان مستواه التنظيمي بمراعاة القواعد الأساسية في الإدارة:</a:t>
            </a:r>
            <a:endParaRPr lang="en-US" b="1" dirty="0" smtClean="0">
              <a:solidFill>
                <a:schemeClr val="tx1"/>
              </a:solidFill>
            </a:endParaRPr>
          </a:p>
          <a:p>
            <a:pPr lvl="0"/>
            <a:r>
              <a:rPr lang="ar-SA" b="1" dirty="0" smtClean="0">
                <a:solidFill>
                  <a:schemeClr val="tx1"/>
                </a:solidFill>
              </a:rPr>
              <a:t>من تخطيط وتنظيم العمل وتوجيه ورقابة مجهودات العاملين معه من معلمين وموظفين وطلاب وتصرفاتهم في المواقف التي يتعرضون لها</a:t>
            </a:r>
            <a:endParaRPr lang="en-US" b="1" dirty="0" smtClean="0">
              <a:solidFill>
                <a:schemeClr val="tx1"/>
              </a:solidFill>
            </a:endParaRPr>
          </a:p>
          <a:p>
            <a:r>
              <a:rPr lang="ar-SA" b="1" dirty="0" smtClean="0">
                <a:solidFill>
                  <a:schemeClr val="tx1"/>
                </a:solidFill>
              </a:rPr>
              <a:t>ومن هنا وصفت القيادة بأنها وظيفة لإشباع الحاجات </a:t>
            </a:r>
            <a:endParaRPr lang="en-US" b="1" dirty="0" smtClean="0">
              <a:solidFill>
                <a:schemeClr val="tx1"/>
              </a:solidFill>
            </a:endParaRPr>
          </a:p>
          <a:p>
            <a:r>
              <a:rPr lang="ar-SA" b="1" dirty="0" smtClean="0">
                <a:solidFill>
                  <a:schemeClr val="tx1"/>
                </a:solidFill>
              </a:rPr>
              <a:t>ومن إشباع الحاجات والرغبات السيكولوجية للعاملين معه ودفعهم لانجاز العمل باستخدام الحوافز المادية والمعنوية  ومن التصدي للمشكلات وحلها</a:t>
            </a:r>
          </a:p>
          <a:p>
            <a:pPr algn="ctr"/>
            <a:r>
              <a:rPr lang="ar-SA" sz="2000" b="1" i="1" u="sng" dirty="0" smtClean="0"/>
              <a:t>ومن هنا وصفت القيادة بأنها وظيفة لإشباع الحاجات</a:t>
            </a:r>
            <a:endParaRPr lang="en-US" sz="2000" b="1" i="1" u="sng" dirty="0">
              <a:solidFill>
                <a:schemeClr val="tx1"/>
              </a:solidFill>
            </a:endParaRPr>
          </a:p>
        </p:txBody>
      </p:sp>
      <p:sp>
        <p:nvSpPr>
          <p:cNvPr id="4" name="TextBox 3"/>
          <p:cNvSpPr txBox="1"/>
          <p:nvPr/>
        </p:nvSpPr>
        <p:spPr>
          <a:xfrm>
            <a:off x="500034" y="2285992"/>
            <a:ext cx="8358246" cy="3416320"/>
          </a:xfrm>
          <a:prstGeom prst="rect">
            <a:avLst/>
          </a:prstGeom>
          <a:noFill/>
        </p:spPr>
        <p:txBody>
          <a:bodyPr wrap="square" rtlCol="0">
            <a:spAutoFit/>
          </a:bodyPr>
          <a:lstStyle/>
          <a:p>
            <a:r>
              <a:rPr lang="ar-SA" sz="2000" b="1" i="1" u="sng" dirty="0" smtClean="0"/>
              <a:t>ما هي مواصفات القيادة الإدارة التربوية الفعالة؟</a:t>
            </a:r>
            <a:endParaRPr lang="en-US" sz="2000" b="1" i="1" u="sng" dirty="0" smtClean="0"/>
          </a:p>
          <a:p>
            <a:pPr lvl="0"/>
            <a:r>
              <a:rPr lang="ar-SA" b="1" dirty="0" smtClean="0"/>
              <a:t>هي القادرة علي التخطيط والمتابعة الفعالة واتخاذ القرارات المناسبة وتوزيع المسؤوليات بطريقة فعالة وحل المشكلة واقتراح البدائل وغير ذلك</a:t>
            </a:r>
            <a:endParaRPr lang="en-US" b="1" dirty="0" smtClean="0"/>
          </a:p>
          <a:p>
            <a:pPr lvl="0"/>
            <a:r>
              <a:rPr lang="ar-SA" b="1" dirty="0" smtClean="0"/>
              <a:t>هي القيادة التي تحولت من التركيز علي ثقافة السلطة الرسمية إلي الاهتمام بثقافة السلطة غير الرسمية</a:t>
            </a:r>
            <a:endParaRPr lang="en-US" b="1" dirty="0" smtClean="0"/>
          </a:p>
          <a:p>
            <a:pPr lvl="0"/>
            <a:r>
              <a:rPr lang="ar-SA" b="1" dirty="0" smtClean="0"/>
              <a:t>هي القيادة التي تحولت من ثقافة التسيير إلي ثقافة الإبداع</a:t>
            </a:r>
            <a:endParaRPr lang="en-US" b="1" dirty="0" smtClean="0"/>
          </a:p>
          <a:p>
            <a:pPr lvl="0"/>
            <a:r>
              <a:rPr lang="ar-SA" b="1" dirty="0" smtClean="0"/>
              <a:t>هي القيادة التي تحولت من ثقافة العداء للأخر إلي ثقافة الحوار الفكري مع الأخر </a:t>
            </a:r>
            <a:endParaRPr lang="en-US" b="1" dirty="0" smtClean="0"/>
          </a:p>
          <a:p>
            <a:pPr lvl="0"/>
            <a:r>
              <a:rPr lang="ar-SA" b="1" dirty="0" smtClean="0"/>
              <a:t>هي القيادة التي تحولت من ثقافة الرأي الواحد إلي ثقافة المشاركة </a:t>
            </a:r>
            <a:endParaRPr lang="en-US" b="1" dirty="0" smtClean="0"/>
          </a:p>
          <a:p>
            <a:pPr lvl="0"/>
            <a:r>
              <a:rPr lang="ar-SA" b="1" dirty="0" smtClean="0"/>
              <a:t>هي القيادة التي تحولت من ثقافة التسلط علي الآخرين إلي ثقافة الديمقراطية </a:t>
            </a:r>
            <a:endParaRPr lang="en-US" b="1" dirty="0" smtClean="0"/>
          </a:p>
          <a:p>
            <a:pPr lvl="0"/>
            <a:r>
              <a:rPr lang="ar-SA" b="1" dirty="0" smtClean="0"/>
              <a:t>هي القيادة التي تحولت من ثقافة العنف إلي ثقافة التسامح </a:t>
            </a:r>
            <a:endParaRPr lang="en-US" b="1" dirty="0" smtClean="0"/>
          </a:p>
          <a:p>
            <a:pPr lvl="0"/>
            <a:r>
              <a:rPr lang="ar-SA" b="1" dirty="0" smtClean="0"/>
              <a:t>هي القيادة التي تعمل علي توفير الظروف المناسبة والإمكانات المادية والبشرية اللازمة للعملية التربوية</a:t>
            </a:r>
            <a:endParaRPr lang="en-US" b="1" dirty="0" smtClean="0"/>
          </a:p>
          <a:p>
            <a:pPr lvl="0"/>
            <a:r>
              <a:rPr lang="ar-SA" b="1" dirty="0" smtClean="0"/>
              <a:t>هي القيادة التي تبحث عن الفاعلية وتتمتع بالقدرة علي التخيل وتؤثر في الموارد المتاحة</a:t>
            </a:r>
            <a:endParaRPr lang="en-US" b="1" dirty="0" smtClean="0"/>
          </a:p>
          <a:p>
            <a:endParaRPr 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47oobk.jpg"/>
          <p:cNvPicPr>
            <a:picLocks noChangeAspect="1"/>
          </p:cNvPicPr>
          <p:nvPr/>
        </p:nvPicPr>
        <p:blipFill>
          <a:blip r:embed="rId2"/>
          <a:stretch>
            <a:fillRect/>
          </a:stretch>
        </p:blipFill>
        <p:spPr>
          <a:xfrm>
            <a:off x="0" y="0"/>
            <a:ext cx="9144000" cy="6857999"/>
          </a:xfrm>
          <a:prstGeom prst="rect">
            <a:avLst/>
          </a:prstGeom>
        </p:spPr>
      </p:pic>
      <p:sp>
        <p:nvSpPr>
          <p:cNvPr id="3" name="TextBox 2"/>
          <p:cNvSpPr txBox="1"/>
          <p:nvPr/>
        </p:nvSpPr>
        <p:spPr>
          <a:xfrm>
            <a:off x="714348" y="571480"/>
            <a:ext cx="7971473" cy="4216539"/>
          </a:xfrm>
          <a:prstGeom prst="rect">
            <a:avLst/>
          </a:prstGeom>
          <a:noFill/>
        </p:spPr>
        <p:txBody>
          <a:bodyPr wrap="square" rtlCol="0">
            <a:spAutoFit/>
          </a:bodyPr>
          <a:lstStyle/>
          <a:p>
            <a:r>
              <a:rPr lang="ar-SA" sz="2800" b="1" dirty="0" smtClean="0"/>
              <a:t>تذكري أن </a:t>
            </a:r>
            <a:r>
              <a:rPr lang="ar-SA" sz="2000" b="1" dirty="0" smtClean="0"/>
              <a:t>القيادة في الإدارة التربوية علي كافة المستويات ينبغي أن تأخذ بالنمط الديمقراطي وتوفر له المناخ الملائم الذي يساعده علي التجديد والتطوير وفق احتياجات العمل</a:t>
            </a:r>
            <a:endParaRPr lang="en-US" sz="2000" b="1" dirty="0" smtClean="0"/>
          </a:p>
          <a:p>
            <a:r>
              <a:rPr lang="ar-SA" sz="2000" b="1" dirty="0" smtClean="0"/>
              <a:t>أن الإدارة التربوية لم تعد عملاً يقدر عليه كل إنسان وإنما صارت علماً له أصوله ونظرياته وفناً يحتاج إلي صفات نفسية وعقلية وشخصية خاصة ومهنة لها أخلاقياتها وتقاليدها وأصولها المستمدة منها كعلم وكفن</a:t>
            </a:r>
            <a:endParaRPr lang="en-US" sz="2000" b="1" dirty="0" smtClean="0"/>
          </a:p>
          <a:p>
            <a:r>
              <a:rPr lang="ar-SA" sz="2000" b="1" dirty="0" smtClean="0"/>
              <a:t>أن هناك من المتخصصين في الإدارة التربوية من يري أن القيادة الديمقراطية في ظل الظروف المناسبة تعطي نتائج أفضل من أي نمط سلوكي إداري آخر ومع ذلك فإن القائد الإداري التربوي </a:t>
            </a:r>
            <a:r>
              <a:rPr lang="ar-SA" sz="2000" b="1" dirty="0" err="1" smtClean="0"/>
              <a:t>يجدر</a:t>
            </a:r>
            <a:r>
              <a:rPr lang="ar-SA" sz="2000" b="1" dirty="0" smtClean="0"/>
              <a:t> </a:t>
            </a:r>
            <a:r>
              <a:rPr lang="ar-SA" sz="2000" b="1" dirty="0" err="1" smtClean="0"/>
              <a:t>به</a:t>
            </a:r>
            <a:r>
              <a:rPr lang="ar-SA" sz="2000" b="1" dirty="0" smtClean="0"/>
              <a:t> أن يستخدم أسلوب الإدارة الأوتوقراطية أو المتساهلة في إدارة المواقف المناسبة لأن كل نمط من الأنماط الثلاثة لا يستبعد الأخر </a:t>
            </a:r>
            <a:endParaRPr lang="en-US" sz="2000" b="1" dirty="0" smtClean="0"/>
          </a:p>
          <a:p>
            <a:r>
              <a:rPr lang="ar-SA" sz="2000" b="1" dirty="0" smtClean="0"/>
              <a:t>ومن هنا فإن مهارة الرئيس الإداري كقائد تكمن إلي حد كبير في استخدام الأنماط الإدارية التي تتناسب مع الظروف والمواقف المتغيرة فضلاً عن توفر صفات القيادة </a:t>
            </a:r>
            <a:endParaRPr lang="en-US" sz="2000" b="1" dirty="0" smtClean="0"/>
          </a:p>
          <a:p>
            <a:r>
              <a:rPr lang="en-US" sz="2000" b="1" dirty="0" smtClean="0"/>
              <a:t> </a:t>
            </a:r>
          </a:p>
          <a:p>
            <a:endParaRPr lang="en-US" sz="20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37oobk.jpg"/>
          <p:cNvPicPr>
            <a:picLocks noChangeAspect="1"/>
          </p:cNvPicPr>
          <p:nvPr/>
        </p:nvPicPr>
        <p:blipFill>
          <a:blip r:embed="rId2"/>
          <a:stretch>
            <a:fillRect/>
          </a:stretch>
        </p:blipFill>
        <p:spPr>
          <a:xfrm>
            <a:off x="0" y="-142900"/>
            <a:ext cx="9144000" cy="7000899"/>
          </a:xfrm>
          <a:prstGeom prst="rect">
            <a:avLst/>
          </a:prstGeom>
        </p:spPr>
      </p:pic>
      <p:sp>
        <p:nvSpPr>
          <p:cNvPr id="3" name="Down Ribbon 2"/>
          <p:cNvSpPr/>
          <p:nvPr/>
        </p:nvSpPr>
        <p:spPr>
          <a:xfrm>
            <a:off x="0" y="0"/>
            <a:ext cx="9358346" cy="928670"/>
          </a:xfrm>
          <a:prstGeom prst="ribb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sz="3200" dirty="0" smtClean="0"/>
              <a:t>القيادة التحويلية الأخلاقية</a:t>
            </a:r>
            <a:endParaRPr lang="en-US" sz="3200" dirty="0"/>
          </a:p>
        </p:txBody>
      </p:sp>
      <p:sp>
        <p:nvSpPr>
          <p:cNvPr id="4" name="TextBox 3"/>
          <p:cNvSpPr txBox="1"/>
          <p:nvPr/>
        </p:nvSpPr>
        <p:spPr>
          <a:xfrm>
            <a:off x="1142976" y="1714488"/>
            <a:ext cx="7358114" cy="369331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ar-SA" b="1" dirty="0" smtClean="0"/>
              <a:t>تشير بعض أدبيات الإدارة إن القيادة التحويلية الأخلاقية تنظر إلي الإدارة علي أنها:</a:t>
            </a:r>
            <a:endParaRPr lang="en-US" b="1" dirty="0" smtClean="0"/>
          </a:p>
          <a:p>
            <a:pPr lvl="0"/>
            <a:r>
              <a:rPr lang="ar-SA" b="1" dirty="0" smtClean="0"/>
              <a:t>خدمة وليست سلطة فهي خدمة لمساعدة العاملين علي تأدية أعمالهم بما يضمن تحقيق أهداف المؤسسة التربوية التي يعملون فيها</a:t>
            </a:r>
            <a:endParaRPr lang="en-US" b="1" dirty="0" smtClean="0"/>
          </a:p>
          <a:p>
            <a:pPr lvl="0"/>
            <a:r>
              <a:rPr lang="ar-SA" b="1" dirty="0" smtClean="0"/>
              <a:t>أنها عمل جماعي وليس فردي وتقوم علي المشاركة وتبادل الرأي وتقدير مساهمة كل العاملين والبحث عنها</a:t>
            </a:r>
            <a:endParaRPr lang="en-US" b="1" dirty="0" smtClean="0"/>
          </a:p>
          <a:p>
            <a:pPr lvl="0"/>
            <a:r>
              <a:rPr lang="ar-SA" b="1" dirty="0" smtClean="0"/>
              <a:t>أنها علم وعقل بمعني أنها تبني قراراتها وممارساتها علي أساس من المعلومات والملاحظات والتخطيط والحسابات المستقبلية وطرق مواجهتها وهي عقل بمعني أنها تعتمد علي الملاحظة والتفكير واختيار البدائل</a:t>
            </a:r>
            <a:endParaRPr lang="en-US" b="1" dirty="0" smtClean="0"/>
          </a:p>
          <a:p>
            <a:pPr lvl="0"/>
            <a:r>
              <a:rPr lang="ar-SA" b="1" dirty="0" smtClean="0"/>
              <a:t>أنها تدرك العلاقة بين الإدارة التربوية والإدارة العامة وأنه لا يمكن نجاح الإدارة التربوية بدون تعاون مع أجهزة الإدارة العامة في الدولة</a:t>
            </a:r>
            <a:endParaRPr lang="en-US" b="1" dirty="0" smtClean="0"/>
          </a:p>
          <a:p>
            <a:r>
              <a:rPr lang="ar-SA" b="1" dirty="0" smtClean="0"/>
              <a:t>صفات وسلوكيات المدير القيادي التربوي التحويلي الأخلاقي</a:t>
            </a:r>
            <a:endParaRPr lang="en-US" b="1" dirty="0" smtClean="0"/>
          </a:p>
          <a:p>
            <a:r>
              <a:rPr lang="ar-SA" b="1" dirty="0" smtClean="0"/>
              <a:t>أنها إدارة تسيير وتطوير تهتم بالحضر ولا تغفل المستقبل وتتطلع لحاجاته وتخطط لمقابلتها نظرياً وعملياً</a:t>
            </a:r>
            <a:endParaRPr lang="en-US"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96" descr="k.jpg"/>
          <p:cNvPicPr>
            <a:picLocks noChangeAspect="1"/>
          </p:cNvPicPr>
          <p:nvPr/>
        </p:nvPicPr>
        <p:blipFill>
          <a:blip r:embed="rId2"/>
          <a:stretch>
            <a:fillRect/>
          </a:stretch>
        </p:blipFill>
        <p:spPr>
          <a:xfrm>
            <a:off x="0" y="0"/>
            <a:ext cx="9144000" cy="6857999"/>
          </a:xfrm>
          <a:prstGeom prst="rect">
            <a:avLst/>
          </a:prstGeom>
        </p:spPr>
      </p:pic>
      <p:grpSp>
        <p:nvGrpSpPr>
          <p:cNvPr id="98" name="Group 97"/>
          <p:cNvGrpSpPr/>
          <p:nvPr/>
        </p:nvGrpSpPr>
        <p:grpSpPr>
          <a:xfrm>
            <a:off x="4193541" y="3081953"/>
            <a:ext cx="908529" cy="720812"/>
            <a:chOff x="3146745" y="1326250"/>
            <a:chExt cx="908529" cy="720812"/>
          </a:xfrm>
        </p:grpSpPr>
        <p:sp>
          <p:nvSpPr>
            <p:cNvPr id="189" name="Oval 188"/>
            <p:cNvSpPr/>
            <p:nvPr/>
          </p:nvSpPr>
          <p:spPr>
            <a:xfrm>
              <a:off x="3146745" y="1326250"/>
              <a:ext cx="908529" cy="720812"/>
            </a:xfrm>
            <a:prstGeom prst="ellipse">
              <a:avLst/>
            </a:prstGeom>
          </p:spPr>
          <p:style>
            <a:lnRef idx="2">
              <a:schemeClr val="dk1"/>
            </a:lnRef>
            <a:fillRef idx="1">
              <a:schemeClr val="lt1"/>
            </a:fillRef>
            <a:effectRef idx="0">
              <a:schemeClr val="dk1"/>
            </a:effectRef>
            <a:fontRef idx="minor">
              <a:schemeClr val="dk1"/>
            </a:fontRef>
          </p:style>
        </p:sp>
        <p:sp>
          <p:nvSpPr>
            <p:cNvPr id="190" name="Oval 4"/>
            <p:cNvSpPr/>
            <p:nvPr/>
          </p:nvSpPr>
          <p:spPr>
            <a:xfrm>
              <a:off x="3279796" y="1431810"/>
              <a:ext cx="642427" cy="50969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b="1" kern="1200"/>
                <a:t>المدير القيادي التربوي التحويلي</a:t>
              </a:r>
              <a:endParaRPr lang="en-US" sz="1100" b="1" kern="1200"/>
            </a:p>
          </p:txBody>
        </p:sp>
      </p:grpSp>
      <p:grpSp>
        <p:nvGrpSpPr>
          <p:cNvPr id="99" name="Group 98"/>
          <p:cNvGrpSpPr/>
          <p:nvPr/>
        </p:nvGrpSpPr>
        <p:grpSpPr>
          <a:xfrm>
            <a:off x="4439374" y="2349825"/>
            <a:ext cx="37617" cy="752346"/>
            <a:chOff x="3392578" y="594122"/>
            <a:chExt cx="37617" cy="752346"/>
          </a:xfrm>
        </p:grpSpPr>
        <p:sp>
          <p:nvSpPr>
            <p:cNvPr id="187" name="Straight Connector 5"/>
            <p:cNvSpPr/>
            <p:nvPr/>
          </p:nvSpPr>
          <p:spPr>
            <a:xfrm rot="15310419">
              <a:off x="3035213" y="963646"/>
              <a:ext cx="752346" cy="13298"/>
            </a:xfrm>
            <a:custGeom>
              <a:avLst/>
              <a:gdLst/>
              <a:ahLst/>
              <a:cxnLst/>
              <a:rect l="0" t="0" r="0" b="0"/>
              <a:pathLst>
                <a:path>
                  <a:moveTo>
                    <a:pt x="0" y="6649"/>
                  </a:moveTo>
                  <a:lnTo>
                    <a:pt x="752346"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8" name="Straight Connector 6"/>
            <p:cNvSpPr/>
            <p:nvPr/>
          </p:nvSpPr>
          <p:spPr>
            <a:xfrm rot="26110419">
              <a:off x="3392578" y="951486"/>
              <a:ext cx="37617" cy="3761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00" name="Group 99"/>
          <p:cNvGrpSpPr/>
          <p:nvPr/>
        </p:nvGrpSpPr>
        <p:grpSpPr>
          <a:xfrm>
            <a:off x="4032294" y="1609786"/>
            <a:ext cx="469000" cy="786369"/>
            <a:chOff x="2985498" y="-145917"/>
            <a:chExt cx="469000" cy="786369"/>
          </a:xfrm>
        </p:grpSpPr>
        <p:sp>
          <p:nvSpPr>
            <p:cNvPr id="185" name="Oval 184"/>
            <p:cNvSpPr/>
            <p:nvPr/>
          </p:nvSpPr>
          <p:spPr>
            <a:xfrm>
              <a:off x="2985498" y="-145917"/>
              <a:ext cx="469000" cy="786369"/>
            </a:xfrm>
            <a:prstGeom prst="ellipse">
              <a:avLst/>
            </a:prstGeom>
          </p:spPr>
          <p:style>
            <a:lnRef idx="2">
              <a:schemeClr val="accent2"/>
            </a:lnRef>
            <a:fillRef idx="1">
              <a:schemeClr val="lt1"/>
            </a:fillRef>
            <a:effectRef idx="0">
              <a:schemeClr val="accent2"/>
            </a:effectRef>
            <a:fontRef idx="minor">
              <a:schemeClr val="dk1"/>
            </a:fontRef>
          </p:style>
        </p:sp>
        <p:sp>
          <p:nvSpPr>
            <p:cNvPr id="186" name="Oval 8"/>
            <p:cNvSpPr/>
            <p:nvPr/>
          </p:nvSpPr>
          <p:spPr>
            <a:xfrm>
              <a:off x="3054182" y="-30756"/>
              <a:ext cx="331632" cy="556047"/>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ar-SA" sz="1100" b="1" kern="1200"/>
                <a:t>يملك إدارة قوية</a:t>
              </a:r>
              <a:endParaRPr lang="en-US" sz="1100" b="1" kern="1200"/>
            </a:p>
          </p:txBody>
        </p:sp>
      </p:grpSp>
      <p:grpSp>
        <p:nvGrpSpPr>
          <p:cNvPr id="101" name="Group 100"/>
          <p:cNvGrpSpPr/>
          <p:nvPr/>
        </p:nvGrpSpPr>
        <p:grpSpPr>
          <a:xfrm>
            <a:off x="4844848" y="2489025"/>
            <a:ext cx="31019" cy="620380"/>
            <a:chOff x="3798052" y="733322"/>
            <a:chExt cx="31019" cy="620380"/>
          </a:xfrm>
        </p:grpSpPr>
        <p:sp>
          <p:nvSpPr>
            <p:cNvPr id="183" name="Straight Connector 9"/>
            <p:cNvSpPr/>
            <p:nvPr/>
          </p:nvSpPr>
          <p:spPr>
            <a:xfrm rot="17297288">
              <a:off x="3503371" y="1036863"/>
              <a:ext cx="620380" cy="13298"/>
            </a:xfrm>
            <a:custGeom>
              <a:avLst/>
              <a:gdLst/>
              <a:ahLst/>
              <a:cxnLst/>
              <a:rect l="0" t="0" r="0" b="0"/>
              <a:pathLst>
                <a:path>
                  <a:moveTo>
                    <a:pt x="0" y="6649"/>
                  </a:moveTo>
                  <a:lnTo>
                    <a:pt x="620380"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4" name="Straight Connector 10"/>
            <p:cNvSpPr/>
            <p:nvPr/>
          </p:nvSpPr>
          <p:spPr>
            <a:xfrm rot="17297288">
              <a:off x="3798052" y="1028002"/>
              <a:ext cx="31019" cy="3101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02" name="Group 101"/>
          <p:cNvGrpSpPr/>
          <p:nvPr/>
        </p:nvGrpSpPr>
        <p:grpSpPr>
          <a:xfrm>
            <a:off x="4801112" y="1755707"/>
            <a:ext cx="548140" cy="786974"/>
            <a:chOff x="3754316" y="4"/>
            <a:chExt cx="548140" cy="786974"/>
          </a:xfrm>
        </p:grpSpPr>
        <p:sp>
          <p:nvSpPr>
            <p:cNvPr id="181" name="Oval 180"/>
            <p:cNvSpPr/>
            <p:nvPr/>
          </p:nvSpPr>
          <p:spPr>
            <a:xfrm>
              <a:off x="3754316" y="4"/>
              <a:ext cx="548140" cy="786974"/>
            </a:xfrm>
            <a:prstGeom prst="ellipse">
              <a:avLst/>
            </a:prstGeom>
          </p:spPr>
          <p:style>
            <a:lnRef idx="2">
              <a:schemeClr val="accent1"/>
            </a:lnRef>
            <a:fillRef idx="1">
              <a:schemeClr val="lt1"/>
            </a:fillRef>
            <a:effectRef idx="0">
              <a:schemeClr val="accent1"/>
            </a:effectRef>
            <a:fontRef idx="minor">
              <a:schemeClr val="dk1"/>
            </a:fontRef>
          </p:style>
        </p:sp>
        <p:sp>
          <p:nvSpPr>
            <p:cNvPr id="182" name="Oval 12"/>
            <p:cNvSpPr/>
            <p:nvPr/>
          </p:nvSpPr>
          <p:spPr>
            <a:xfrm>
              <a:off x="3834589" y="115254"/>
              <a:ext cx="387594" cy="55647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ar-SA" sz="900" b="1" kern="1200"/>
                <a:t>تتوفر لديه الثقة والأمانة</a:t>
              </a:r>
              <a:endParaRPr lang="en-US" sz="900" b="1" kern="1200"/>
            </a:p>
          </p:txBody>
        </p:sp>
      </p:grpSp>
      <p:grpSp>
        <p:nvGrpSpPr>
          <p:cNvPr id="103" name="Group 102"/>
          <p:cNvGrpSpPr/>
          <p:nvPr/>
        </p:nvGrpSpPr>
        <p:grpSpPr>
          <a:xfrm>
            <a:off x="4759748" y="2706079"/>
            <a:ext cx="1216366" cy="60818"/>
            <a:chOff x="3712952" y="950376"/>
            <a:chExt cx="1216366" cy="60818"/>
          </a:xfrm>
        </p:grpSpPr>
        <p:sp>
          <p:nvSpPr>
            <p:cNvPr id="179" name="Straight Connector 13"/>
            <p:cNvSpPr/>
            <p:nvPr/>
          </p:nvSpPr>
          <p:spPr>
            <a:xfrm rot="18934364">
              <a:off x="3712952" y="974136"/>
              <a:ext cx="1216366" cy="13298"/>
            </a:xfrm>
            <a:custGeom>
              <a:avLst/>
              <a:gdLst/>
              <a:ahLst/>
              <a:cxnLst/>
              <a:rect l="0" t="0" r="0" b="0"/>
              <a:pathLst>
                <a:path>
                  <a:moveTo>
                    <a:pt x="0" y="6649"/>
                  </a:moveTo>
                  <a:lnTo>
                    <a:pt x="1216366"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0" name="Straight Connector 14"/>
            <p:cNvSpPr/>
            <p:nvPr/>
          </p:nvSpPr>
          <p:spPr>
            <a:xfrm rot="18934364">
              <a:off x="4290726" y="950376"/>
              <a:ext cx="60818" cy="6081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04" name="Group 103"/>
          <p:cNvGrpSpPr/>
          <p:nvPr/>
        </p:nvGrpSpPr>
        <p:grpSpPr>
          <a:xfrm>
            <a:off x="5765588" y="1755703"/>
            <a:ext cx="469000" cy="722284"/>
            <a:chOff x="4718792" y="0"/>
            <a:chExt cx="469000" cy="722284"/>
          </a:xfrm>
        </p:grpSpPr>
        <p:sp>
          <p:nvSpPr>
            <p:cNvPr id="177" name="Oval 176"/>
            <p:cNvSpPr/>
            <p:nvPr/>
          </p:nvSpPr>
          <p:spPr>
            <a:xfrm>
              <a:off x="4718792" y="0"/>
              <a:ext cx="469000" cy="722284"/>
            </a:xfrm>
            <a:prstGeom prst="ellipse">
              <a:avLst/>
            </a:prstGeom>
          </p:spPr>
          <p:style>
            <a:lnRef idx="2">
              <a:schemeClr val="accent2"/>
            </a:lnRef>
            <a:fillRef idx="1">
              <a:schemeClr val="lt1"/>
            </a:fillRef>
            <a:effectRef idx="0">
              <a:schemeClr val="accent2"/>
            </a:effectRef>
            <a:fontRef idx="minor">
              <a:schemeClr val="dk1"/>
            </a:fontRef>
          </p:style>
        </p:sp>
        <p:sp>
          <p:nvSpPr>
            <p:cNvPr id="178" name="Oval 16"/>
            <p:cNvSpPr/>
            <p:nvPr/>
          </p:nvSpPr>
          <p:spPr>
            <a:xfrm>
              <a:off x="4787476" y="105776"/>
              <a:ext cx="331632" cy="51073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ar-SA" sz="800" b="1" kern="1200"/>
                <a:t>يجعل المعلمين أكثر نضجاً مهنياً وأخلاقياً</a:t>
              </a:r>
              <a:endParaRPr lang="en-US" sz="800" b="1" kern="1200"/>
            </a:p>
          </p:txBody>
        </p:sp>
      </p:grpSp>
      <p:grpSp>
        <p:nvGrpSpPr>
          <p:cNvPr id="105" name="Group 104"/>
          <p:cNvGrpSpPr/>
          <p:nvPr/>
        </p:nvGrpSpPr>
        <p:grpSpPr>
          <a:xfrm>
            <a:off x="5000373" y="3042039"/>
            <a:ext cx="966754" cy="48337"/>
            <a:chOff x="3953577" y="1286336"/>
            <a:chExt cx="966754" cy="48337"/>
          </a:xfrm>
        </p:grpSpPr>
        <p:sp>
          <p:nvSpPr>
            <p:cNvPr id="175" name="Straight Connector 17"/>
            <p:cNvSpPr/>
            <p:nvPr/>
          </p:nvSpPr>
          <p:spPr>
            <a:xfrm rot="20146418">
              <a:off x="3953577" y="1303856"/>
              <a:ext cx="966754" cy="13298"/>
            </a:xfrm>
            <a:custGeom>
              <a:avLst/>
              <a:gdLst/>
              <a:ahLst/>
              <a:cxnLst/>
              <a:rect l="0" t="0" r="0" b="0"/>
              <a:pathLst>
                <a:path>
                  <a:moveTo>
                    <a:pt x="0" y="6649"/>
                  </a:moveTo>
                  <a:lnTo>
                    <a:pt x="966754"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76" name="Straight Connector 18"/>
            <p:cNvSpPr/>
            <p:nvPr/>
          </p:nvSpPr>
          <p:spPr>
            <a:xfrm rot="20146418">
              <a:off x="4412786" y="1286336"/>
              <a:ext cx="48337" cy="4833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06" name="Group 105"/>
          <p:cNvGrpSpPr/>
          <p:nvPr/>
        </p:nvGrpSpPr>
        <p:grpSpPr>
          <a:xfrm>
            <a:off x="5903905" y="2537132"/>
            <a:ext cx="469000" cy="469000"/>
            <a:chOff x="4857109" y="781429"/>
            <a:chExt cx="469000" cy="469000"/>
          </a:xfrm>
        </p:grpSpPr>
        <p:sp>
          <p:nvSpPr>
            <p:cNvPr id="173" name="Oval 172"/>
            <p:cNvSpPr/>
            <p:nvPr/>
          </p:nvSpPr>
          <p:spPr>
            <a:xfrm>
              <a:off x="4857109" y="781429"/>
              <a:ext cx="469000" cy="469000"/>
            </a:xfrm>
            <a:prstGeom prst="ellipse">
              <a:avLst/>
            </a:prstGeom>
          </p:spPr>
          <p:style>
            <a:lnRef idx="2">
              <a:schemeClr val="accent1"/>
            </a:lnRef>
            <a:fillRef idx="1">
              <a:schemeClr val="lt1"/>
            </a:fillRef>
            <a:effectRef idx="0">
              <a:schemeClr val="accent1"/>
            </a:effectRef>
            <a:fontRef idx="minor">
              <a:schemeClr val="dk1"/>
            </a:fontRef>
          </p:style>
        </p:sp>
        <p:sp>
          <p:nvSpPr>
            <p:cNvPr id="174" name="Oval 20"/>
            <p:cNvSpPr/>
            <p:nvPr/>
          </p:nvSpPr>
          <p:spPr>
            <a:xfrm>
              <a:off x="4925793" y="850112"/>
              <a:ext cx="331632" cy="33163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ar-SA" sz="800" b="1" kern="1200"/>
                <a:t>يطور مهنة التعليم</a:t>
              </a:r>
              <a:endParaRPr lang="en-US" sz="800" b="1" kern="1200"/>
            </a:p>
          </p:txBody>
        </p:sp>
      </p:grpSp>
      <p:grpSp>
        <p:nvGrpSpPr>
          <p:cNvPr id="107" name="Group 106"/>
          <p:cNvGrpSpPr/>
          <p:nvPr/>
        </p:nvGrpSpPr>
        <p:grpSpPr>
          <a:xfrm>
            <a:off x="5101239" y="3380597"/>
            <a:ext cx="1042862" cy="52143"/>
            <a:chOff x="4054443" y="1624894"/>
            <a:chExt cx="1042862" cy="52143"/>
          </a:xfrm>
        </p:grpSpPr>
        <p:sp>
          <p:nvSpPr>
            <p:cNvPr id="171" name="Straight Connector 21"/>
            <p:cNvSpPr/>
            <p:nvPr/>
          </p:nvSpPr>
          <p:spPr>
            <a:xfrm rot="21474197">
              <a:off x="4054443" y="1644316"/>
              <a:ext cx="1042862" cy="13298"/>
            </a:xfrm>
            <a:custGeom>
              <a:avLst/>
              <a:gdLst/>
              <a:ahLst/>
              <a:cxnLst/>
              <a:rect l="0" t="0" r="0" b="0"/>
              <a:pathLst>
                <a:path>
                  <a:moveTo>
                    <a:pt x="0" y="6649"/>
                  </a:moveTo>
                  <a:lnTo>
                    <a:pt x="1042862"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72" name="Straight Connector 22"/>
            <p:cNvSpPr/>
            <p:nvPr/>
          </p:nvSpPr>
          <p:spPr>
            <a:xfrm rot="21474197">
              <a:off x="4549803" y="1624894"/>
              <a:ext cx="52143" cy="5214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08" name="Group 107"/>
          <p:cNvGrpSpPr/>
          <p:nvPr/>
        </p:nvGrpSpPr>
        <p:grpSpPr>
          <a:xfrm>
            <a:off x="6143595" y="3144511"/>
            <a:ext cx="469000" cy="469000"/>
            <a:chOff x="5096799" y="1388808"/>
            <a:chExt cx="469000" cy="469000"/>
          </a:xfrm>
        </p:grpSpPr>
        <p:sp>
          <p:nvSpPr>
            <p:cNvPr id="169" name="Oval 168"/>
            <p:cNvSpPr/>
            <p:nvPr/>
          </p:nvSpPr>
          <p:spPr>
            <a:xfrm>
              <a:off x="5096799" y="1388808"/>
              <a:ext cx="469000" cy="469000"/>
            </a:xfrm>
            <a:prstGeom prst="ellipse">
              <a:avLst/>
            </a:prstGeom>
          </p:spPr>
          <p:style>
            <a:lnRef idx="2">
              <a:schemeClr val="accent2"/>
            </a:lnRef>
            <a:fillRef idx="1">
              <a:schemeClr val="lt1"/>
            </a:fillRef>
            <a:effectRef idx="0">
              <a:schemeClr val="accent2"/>
            </a:effectRef>
            <a:fontRef idx="minor">
              <a:schemeClr val="dk1"/>
            </a:fontRef>
          </p:style>
        </p:sp>
        <p:sp>
          <p:nvSpPr>
            <p:cNvPr id="170" name="Oval 24"/>
            <p:cNvSpPr/>
            <p:nvPr/>
          </p:nvSpPr>
          <p:spPr>
            <a:xfrm>
              <a:off x="5165483" y="1457491"/>
              <a:ext cx="331632" cy="33163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ar-SA" sz="900" b="1" kern="1200"/>
                <a:t>يربط المدرسة بالبيئةِ</a:t>
              </a:r>
              <a:endParaRPr lang="en-US" sz="900" b="1" kern="1200"/>
            </a:p>
          </p:txBody>
        </p:sp>
      </p:grpSp>
      <p:grpSp>
        <p:nvGrpSpPr>
          <p:cNvPr id="109" name="Group 108"/>
          <p:cNvGrpSpPr/>
          <p:nvPr/>
        </p:nvGrpSpPr>
        <p:grpSpPr>
          <a:xfrm>
            <a:off x="5042078" y="3727425"/>
            <a:ext cx="1219087" cy="60954"/>
            <a:chOff x="3995282" y="1971722"/>
            <a:chExt cx="1219087" cy="60954"/>
          </a:xfrm>
        </p:grpSpPr>
        <p:sp>
          <p:nvSpPr>
            <p:cNvPr id="167" name="Straight Connector 25"/>
            <p:cNvSpPr/>
            <p:nvPr/>
          </p:nvSpPr>
          <p:spPr>
            <a:xfrm rot="1047013">
              <a:off x="3995282" y="1995550"/>
              <a:ext cx="1219087" cy="13298"/>
            </a:xfrm>
            <a:custGeom>
              <a:avLst/>
              <a:gdLst/>
              <a:ahLst/>
              <a:cxnLst/>
              <a:rect l="0" t="0" r="0" b="0"/>
              <a:pathLst>
                <a:path>
                  <a:moveTo>
                    <a:pt x="0" y="6649"/>
                  </a:moveTo>
                  <a:lnTo>
                    <a:pt x="1219087"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8" name="Straight Connector 26"/>
            <p:cNvSpPr/>
            <p:nvPr/>
          </p:nvSpPr>
          <p:spPr>
            <a:xfrm rot="1047013">
              <a:off x="4574348" y="1971722"/>
              <a:ext cx="60954" cy="609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10" name="Group 109"/>
          <p:cNvGrpSpPr/>
          <p:nvPr/>
        </p:nvGrpSpPr>
        <p:grpSpPr>
          <a:xfrm>
            <a:off x="6222321" y="3776511"/>
            <a:ext cx="469000" cy="469000"/>
            <a:chOff x="5175525" y="2020808"/>
            <a:chExt cx="469000" cy="469000"/>
          </a:xfrm>
        </p:grpSpPr>
        <p:sp>
          <p:nvSpPr>
            <p:cNvPr id="165" name="Oval 164"/>
            <p:cNvSpPr/>
            <p:nvPr/>
          </p:nvSpPr>
          <p:spPr>
            <a:xfrm>
              <a:off x="5175525" y="2020808"/>
              <a:ext cx="469000" cy="469000"/>
            </a:xfrm>
            <a:prstGeom prst="ellipse">
              <a:avLst/>
            </a:prstGeom>
          </p:spPr>
          <p:style>
            <a:lnRef idx="2">
              <a:schemeClr val="accent1"/>
            </a:lnRef>
            <a:fillRef idx="1">
              <a:schemeClr val="lt1"/>
            </a:fillRef>
            <a:effectRef idx="0">
              <a:schemeClr val="accent1"/>
            </a:effectRef>
            <a:fontRef idx="minor">
              <a:schemeClr val="dk1"/>
            </a:fontRef>
          </p:style>
        </p:sp>
        <p:sp>
          <p:nvSpPr>
            <p:cNvPr id="166" name="Oval 28"/>
            <p:cNvSpPr/>
            <p:nvPr/>
          </p:nvSpPr>
          <p:spPr>
            <a:xfrm>
              <a:off x="5244209" y="2089491"/>
              <a:ext cx="331632" cy="33163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ar-SA" sz="900" b="1" kern="1200"/>
                <a:t>يتصرف بأسلوب مهني</a:t>
              </a:r>
              <a:endParaRPr lang="en-US" sz="900" b="1" kern="1200"/>
            </a:p>
          </p:txBody>
        </p:sp>
      </p:grpSp>
      <p:grpSp>
        <p:nvGrpSpPr>
          <p:cNvPr id="111" name="Group 110"/>
          <p:cNvGrpSpPr/>
          <p:nvPr/>
        </p:nvGrpSpPr>
        <p:grpSpPr>
          <a:xfrm>
            <a:off x="4811749" y="4098205"/>
            <a:ext cx="1371223" cy="68561"/>
            <a:chOff x="3764953" y="2342502"/>
            <a:chExt cx="1371223" cy="68561"/>
          </a:xfrm>
        </p:grpSpPr>
        <p:sp>
          <p:nvSpPr>
            <p:cNvPr id="163" name="Straight Connector 29"/>
            <p:cNvSpPr/>
            <p:nvPr/>
          </p:nvSpPr>
          <p:spPr>
            <a:xfrm rot="2345299">
              <a:off x="3764953" y="2370133"/>
              <a:ext cx="1371223" cy="13298"/>
            </a:xfrm>
            <a:custGeom>
              <a:avLst/>
              <a:gdLst/>
              <a:ahLst/>
              <a:cxnLst/>
              <a:rect l="0" t="0" r="0" b="0"/>
              <a:pathLst>
                <a:path>
                  <a:moveTo>
                    <a:pt x="0" y="6649"/>
                  </a:moveTo>
                  <a:lnTo>
                    <a:pt x="1371223"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4" name="Straight Connector 30"/>
            <p:cNvSpPr/>
            <p:nvPr/>
          </p:nvSpPr>
          <p:spPr>
            <a:xfrm rot="2345299">
              <a:off x="4416284" y="2342502"/>
              <a:ext cx="68561" cy="6856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12" name="Group 111"/>
          <p:cNvGrpSpPr/>
          <p:nvPr/>
        </p:nvGrpSpPr>
        <p:grpSpPr>
          <a:xfrm>
            <a:off x="5977028" y="4478132"/>
            <a:ext cx="469000" cy="469000"/>
            <a:chOff x="4930232" y="2722429"/>
            <a:chExt cx="469000" cy="469000"/>
          </a:xfrm>
        </p:grpSpPr>
        <p:sp>
          <p:nvSpPr>
            <p:cNvPr id="161" name="Oval 160"/>
            <p:cNvSpPr/>
            <p:nvPr/>
          </p:nvSpPr>
          <p:spPr>
            <a:xfrm>
              <a:off x="4930232" y="2722429"/>
              <a:ext cx="469000" cy="469000"/>
            </a:xfrm>
            <a:prstGeom prst="ellipse">
              <a:avLst/>
            </a:prstGeom>
          </p:spPr>
          <p:style>
            <a:lnRef idx="2">
              <a:schemeClr val="accent2"/>
            </a:lnRef>
            <a:fillRef idx="1">
              <a:schemeClr val="lt1"/>
            </a:fillRef>
            <a:effectRef idx="0">
              <a:schemeClr val="accent2"/>
            </a:effectRef>
            <a:fontRef idx="minor">
              <a:schemeClr val="dk1"/>
            </a:fontRef>
          </p:style>
        </p:sp>
        <p:sp>
          <p:nvSpPr>
            <p:cNvPr id="162" name="Oval 32"/>
            <p:cNvSpPr/>
            <p:nvPr/>
          </p:nvSpPr>
          <p:spPr>
            <a:xfrm>
              <a:off x="4998916" y="2791112"/>
              <a:ext cx="331632" cy="33163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ar-SA" sz="900" b="1" kern="1200"/>
                <a:t>يقدم تعزيزات إيجابية</a:t>
              </a:r>
              <a:endParaRPr lang="en-US" sz="900" b="1" kern="1200"/>
            </a:p>
          </p:txBody>
        </p:sp>
      </p:grpSp>
      <p:grpSp>
        <p:nvGrpSpPr>
          <p:cNvPr id="113" name="Group 112"/>
          <p:cNvGrpSpPr/>
          <p:nvPr/>
        </p:nvGrpSpPr>
        <p:grpSpPr>
          <a:xfrm>
            <a:off x="5016565" y="3718105"/>
            <a:ext cx="41972" cy="839441"/>
            <a:chOff x="3969769" y="1962402"/>
            <a:chExt cx="41972" cy="839441"/>
          </a:xfrm>
        </p:grpSpPr>
        <p:sp>
          <p:nvSpPr>
            <p:cNvPr id="159" name="Straight Connector 33"/>
            <p:cNvSpPr/>
            <p:nvPr/>
          </p:nvSpPr>
          <p:spPr>
            <a:xfrm rot="3644006">
              <a:off x="3571034" y="2375474"/>
              <a:ext cx="839441" cy="13298"/>
            </a:xfrm>
            <a:custGeom>
              <a:avLst/>
              <a:gdLst/>
              <a:ahLst/>
              <a:cxnLst/>
              <a:rect l="0" t="0" r="0" b="0"/>
              <a:pathLst>
                <a:path>
                  <a:moveTo>
                    <a:pt x="0" y="6649"/>
                  </a:moveTo>
                  <a:lnTo>
                    <a:pt x="839441"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0" name="Straight Connector 34"/>
            <p:cNvSpPr/>
            <p:nvPr/>
          </p:nvSpPr>
          <p:spPr>
            <a:xfrm rot="3644006">
              <a:off x="3969769" y="2361137"/>
              <a:ext cx="41972" cy="4197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14" name="Group 113"/>
          <p:cNvGrpSpPr/>
          <p:nvPr/>
        </p:nvGrpSpPr>
        <p:grpSpPr>
          <a:xfrm>
            <a:off x="5058103" y="4448947"/>
            <a:ext cx="751400" cy="791917"/>
            <a:chOff x="4011307" y="2693244"/>
            <a:chExt cx="751400" cy="791917"/>
          </a:xfrm>
        </p:grpSpPr>
        <p:sp>
          <p:nvSpPr>
            <p:cNvPr id="157" name="Oval 156"/>
            <p:cNvSpPr/>
            <p:nvPr/>
          </p:nvSpPr>
          <p:spPr>
            <a:xfrm>
              <a:off x="4011307" y="2693244"/>
              <a:ext cx="751400" cy="791917"/>
            </a:xfrm>
            <a:prstGeom prst="ellipse">
              <a:avLst/>
            </a:prstGeom>
          </p:spPr>
          <p:style>
            <a:lnRef idx="2">
              <a:schemeClr val="accent1"/>
            </a:lnRef>
            <a:fillRef idx="1">
              <a:schemeClr val="lt1"/>
            </a:fillRef>
            <a:effectRef idx="0">
              <a:schemeClr val="accent1"/>
            </a:effectRef>
            <a:fontRef idx="minor">
              <a:schemeClr val="dk1"/>
            </a:fontRef>
          </p:style>
        </p:sp>
        <p:sp>
          <p:nvSpPr>
            <p:cNvPr id="158" name="Oval 36"/>
            <p:cNvSpPr/>
            <p:nvPr/>
          </p:nvSpPr>
          <p:spPr>
            <a:xfrm>
              <a:off x="4121347" y="2809217"/>
              <a:ext cx="531320" cy="559971"/>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ar-SA" sz="900" b="1" kern="1200"/>
                <a:t>يهتم بالمتغيرات التي تزيد من فاعليته</a:t>
              </a:r>
              <a:endParaRPr lang="en-US" sz="900" b="1" kern="1200"/>
            </a:p>
          </p:txBody>
        </p:sp>
      </p:grpSp>
      <p:grpSp>
        <p:nvGrpSpPr>
          <p:cNvPr id="115" name="Group 114"/>
          <p:cNvGrpSpPr/>
          <p:nvPr/>
        </p:nvGrpSpPr>
        <p:grpSpPr>
          <a:xfrm>
            <a:off x="4520930" y="3796426"/>
            <a:ext cx="38989" cy="779784"/>
            <a:chOff x="3474134" y="2040723"/>
            <a:chExt cx="38989" cy="779784"/>
          </a:xfrm>
        </p:grpSpPr>
        <p:sp>
          <p:nvSpPr>
            <p:cNvPr id="155" name="Straight Connector 37"/>
            <p:cNvSpPr/>
            <p:nvPr/>
          </p:nvSpPr>
          <p:spPr>
            <a:xfrm rot="5892792">
              <a:off x="3103737" y="2423966"/>
              <a:ext cx="779784" cy="13298"/>
            </a:xfrm>
            <a:custGeom>
              <a:avLst/>
              <a:gdLst/>
              <a:ahLst/>
              <a:cxnLst/>
              <a:rect l="0" t="0" r="0" b="0"/>
              <a:pathLst>
                <a:path>
                  <a:moveTo>
                    <a:pt x="0" y="6649"/>
                  </a:moveTo>
                  <a:lnTo>
                    <a:pt x="779784"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56" name="Straight Connector 38"/>
            <p:cNvSpPr/>
            <p:nvPr/>
          </p:nvSpPr>
          <p:spPr>
            <a:xfrm rot="16692792">
              <a:off x="3474134" y="2411120"/>
              <a:ext cx="38989" cy="3898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16" name="Group 115"/>
          <p:cNvGrpSpPr/>
          <p:nvPr/>
        </p:nvGrpSpPr>
        <p:grpSpPr>
          <a:xfrm>
            <a:off x="4113271" y="4568355"/>
            <a:ext cx="645894" cy="679859"/>
            <a:chOff x="3066475" y="2812652"/>
            <a:chExt cx="645894" cy="679859"/>
          </a:xfrm>
        </p:grpSpPr>
        <p:sp>
          <p:nvSpPr>
            <p:cNvPr id="153" name="Oval 152"/>
            <p:cNvSpPr/>
            <p:nvPr/>
          </p:nvSpPr>
          <p:spPr>
            <a:xfrm>
              <a:off x="3066475" y="2812652"/>
              <a:ext cx="645894" cy="679859"/>
            </a:xfrm>
            <a:prstGeom prst="ellipse">
              <a:avLst/>
            </a:prstGeom>
          </p:spPr>
          <p:style>
            <a:lnRef idx="2">
              <a:schemeClr val="accent2"/>
            </a:lnRef>
            <a:fillRef idx="1">
              <a:schemeClr val="lt1"/>
            </a:fillRef>
            <a:effectRef idx="0">
              <a:schemeClr val="accent2"/>
            </a:effectRef>
            <a:fontRef idx="minor">
              <a:schemeClr val="dk1"/>
            </a:fontRef>
          </p:style>
        </p:sp>
        <p:sp>
          <p:nvSpPr>
            <p:cNvPr id="154" name="Oval 40"/>
            <p:cNvSpPr/>
            <p:nvPr/>
          </p:nvSpPr>
          <p:spPr>
            <a:xfrm>
              <a:off x="3161064" y="2912215"/>
              <a:ext cx="456716" cy="48073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ar-SA" sz="800" b="1" kern="1200"/>
                <a:t>يرفع مستوي حاجان المرؤوسين</a:t>
              </a:r>
              <a:endParaRPr lang="en-US" sz="800" b="1" kern="1200"/>
            </a:p>
          </p:txBody>
        </p:sp>
      </p:grpSp>
      <p:grpSp>
        <p:nvGrpSpPr>
          <p:cNvPr id="117" name="Group 116"/>
          <p:cNvGrpSpPr/>
          <p:nvPr/>
        </p:nvGrpSpPr>
        <p:grpSpPr>
          <a:xfrm>
            <a:off x="4041551" y="3629340"/>
            <a:ext cx="54009" cy="1080185"/>
            <a:chOff x="2994755" y="1873637"/>
            <a:chExt cx="54009" cy="1080185"/>
          </a:xfrm>
        </p:grpSpPr>
        <p:sp>
          <p:nvSpPr>
            <p:cNvPr id="151" name="Straight Connector 41"/>
            <p:cNvSpPr/>
            <p:nvPr/>
          </p:nvSpPr>
          <p:spPr>
            <a:xfrm rot="7712633">
              <a:off x="2481667" y="2407081"/>
              <a:ext cx="1080185" cy="13298"/>
            </a:xfrm>
            <a:custGeom>
              <a:avLst/>
              <a:gdLst/>
              <a:ahLst/>
              <a:cxnLst/>
              <a:rect l="0" t="0" r="0" b="0"/>
              <a:pathLst>
                <a:path>
                  <a:moveTo>
                    <a:pt x="0" y="6649"/>
                  </a:moveTo>
                  <a:lnTo>
                    <a:pt x="1080185"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52" name="Straight Connector 42"/>
            <p:cNvSpPr/>
            <p:nvPr/>
          </p:nvSpPr>
          <p:spPr>
            <a:xfrm rot="18512633">
              <a:off x="2994755" y="2386725"/>
              <a:ext cx="54009" cy="5400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18" name="Group 117"/>
          <p:cNvGrpSpPr/>
          <p:nvPr/>
        </p:nvGrpSpPr>
        <p:grpSpPr>
          <a:xfrm>
            <a:off x="3226024" y="4518988"/>
            <a:ext cx="618738" cy="639337"/>
            <a:chOff x="2179228" y="2763285"/>
            <a:chExt cx="618738" cy="639337"/>
          </a:xfrm>
        </p:grpSpPr>
        <p:sp>
          <p:nvSpPr>
            <p:cNvPr id="149" name="Oval 148"/>
            <p:cNvSpPr/>
            <p:nvPr/>
          </p:nvSpPr>
          <p:spPr>
            <a:xfrm>
              <a:off x="2179228" y="2763285"/>
              <a:ext cx="618738" cy="639337"/>
            </a:xfrm>
            <a:prstGeom prst="ellipse">
              <a:avLst/>
            </a:prstGeom>
          </p:spPr>
          <p:style>
            <a:lnRef idx="2">
              <a:schemeClr val="accent1"/>
            </a:lnRef>
            <a:fillRef idx="1">
              <a:schemeClr val="lt1"/>
            </a:fillRef>
            <a:effectRef idx="0">
              <a:schemeClr val="accent1"/>
            </a:effectRef>
            <a:fontRef idx="minor">
              <a:schemeClr val="dk1"/>
            </a:fontRef>
          </p:style>
        </p:sp>
        <p:sp>
          <p:nvSpPr>
            <p:cNvPr id="150" name="Oval 44"/>
            <p:cNvSpPr/>
            <p:nvPr/>
          </p:nvSpPr>
          <p:spPr>
            <a:xfrm>
              <a:off x="2269840" y="2856914"/>
              <a:ext cx="437514" cy="452079"/>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ar-SA" sz="800" b="1" kern="1200"/>
                <a:t>يملك القدرة علي الاتصال</a:t>
              </a:r>
              <a:endParaRPr lang="en-US" sz="800" b="1" kern="1200"/>
            </a:p>
          </p:txBody>
        </p:sp>
      </p:grpSp>
      <p:grpSp>
        <p:nvGrpSpPr>
          <p:cNvPr id="119" name="Group 118"/>
          <p:cNvGrpSpPr/>
          <p:nvPr/>
        </p:nvGrpSpPr>
        <p:grpSpPr>
          <a:xfrm>
            <a:off x="3048587" y="3876792"/>
            <a:ext cx="1275582" cy="63779"/>
            <a:chOff x="2001791" y="2121089"/>
            <a:chExt cx="1275582" cy="63779"/>
          </a:xfrm>
        </p:grpSpPr>
        <p:sp>
          <p:nvSpPr>
            <p:cNvPr id="147" name="Straight Connector 45"/>
            <p:cNvSpPr/>
            <p:nvPr/>
          </p:nvSpPr>
          <p:spPr>
            <a:xfrm rot="9247511">
              <a:off x="2001791" y="2146329"/>
              <a:ext cx="1275582" cy="13298"/>
            </a:xfrm>
            <a:custGeom>
              <a:avLst/>
              <a:gdLst/>
              <a:ahLst/>
              <a:cxnLst/>
              <a:rect l="0" t="0" r="0" b="0"/>
              <a:pathLst>
                <a:path>
                  <a:moveTo>
                    <a:pt x="0" y="6649"/>
                  </a:moveTo>
                  <a:lnTo>
                    <a:pt x="1275582"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8" name="Straight Connector 46"/>
            <p:cNvSpPr/>
            <p:nvPr/>
          </p:nvSpPr>
          <p:spPr>
            <a:xfrm rot="20047511">
              <a:off x="2607693" y="2121089"/>
              <a:ext cx="63779" cy="6377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20" name="Group 119"/>
          <p:cNvGrpSpPr/>
          <p:nvPr/>
        </p:nvGrpSpPr>
        <p:grpSpPr>
          <a:xfrm>
            <a:off x="2452678" y="4004004"/>
            <a:ext cx="697488" cy="667815"/>
            <a:chOff x="1405882" y="2248301"/>
            <a:chExt cx="697488" cy="667815"/>
          </a:xfrm>
        </p:grpSpPr>
        <p:sp>
          <p:nvSpPr>
            <p:cNvPr id="145" name="Oval 144"/>
            <p:cNvSpPr/>
            <p:nvPr/>
          </p:nvSpPr>
          <p:spPr>
            <a:xfrm>
              <a:off x="1405882" y="2248301"/>
              <a:ext cx="697488" cy="667815"/>
            </a:xfrm>
            <a:prstGeom prst="ellipse">
              <a:avLst/>
            </a:prstGeom>
          </p:spPr>
          <p:style>
            <a:lnRef idx="2">
              <a:schemeClr val="accent2"/>
            </a:lnRef>
            <a:fillRef idx="1">
              <a:schemeClr val="lt1"/>
            </a:fillRef>
            <a:effectRef idx="0">
              <a:schemeClr val="accent2"/>
            </a:effectRef>
            <a:fontRef idx="minor">
              <a:schemeClr val="dk1"/>
            </a:fontRef>
          </p:style>
        </p:sp>
        <p:sp>
          <p:nvSpPr>
            <p:cNvPr id="146" name="Oval 48"/>
            <p:cNvSpPr/>
            <p:nvPr/>
          </p:nvSpPr>
          <p:spPr>
            <a:xfrm>
              <a:off x="1508027" y="2346100"/>
              <a:ext cx="493198" cy="472217"/>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ar-SA" sz="900" b="1" kern="1200"/>
                <a:t>يعرف أن مبرر وجوده تنمية المتعلم</a:t>
              </a:r>
              <a:endParaRPr lang="en-US" sz="900" b="1" kern="1200"/>
            </a:p>
          </p:txBody>
        </p:sp>
      </p:grpSp>
      <p:grpSp>
        <p:nvGrpSpPr>
          <p:cNvPr id="121" name="Group 120"/>
          <p:cNvGrpSpPr/>
          <p:nvPr/>
        </p:nvGrpSpPr>
        <p:grpSpPr>
          <a:xfrm>
            <a:off x="3126891" y="3513280"/>
            <a:ext cx="1072789" cy="53639"/>
            <a:chOff x="2080095" y="1757577"/>
            <a:chExt cx="1072789" cy="53639"/>
          </a:xfrm>
        </p:grpSpPr>
        <p:sp>
          <p:nvSpPr>
            <p:cNvPr id="143" name="Straight Connector 49"/>
            <p:cNvSpPr/>
            <p:nvPr/>
          </p:nvSpPr>
          <p:spPr>
            <a:xfrm rot="10459823">
              <a:off x="2080095" y="1777748"/>
              <a:ext cx="1072789" cy="13298"/>
            </a:xfrm>
            <a:custGeom>
              <a:avLst/>
              <a:gdLst/>
              <a:ahLst/>
              <a:cxnLst/>
              <a:rect l="0" t="0" r="0" b="0"/>
              <a:pathLst>
                <a:path>
                  <a:moveTo>
                    <a:pt x="0" y="6649"/>
                  </a:moveTo>
                  <a:lnTo>
                    <a:pt x="1072789"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4" name="Straight Connector 50"/>
            <p:cNvSpPr/>
            <p:nvPr/>
          </p:nvSpPr>
          <p:spPr>
            <a:xfrm rot="21259823">
              <a:off x="2589670" y="1757577"/>
              <a:ext cx="53639" cy="5363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22" name="Group 121"/>
          <p:cNvGrpSpPr/>
          <p:nvPr/>
        </p:nvGrpSpPr>
        <p:grpSpPr>
          <a:xfrm>
            <a:off x="2479683" y="3390695"/>
            <a:ext cx="652905" cy="469000"/>
            <a:chOff x="1432887" y="1634992"/>
            <a:chExt cx="652905" cy="469000"/>
          </a:xfrm>
        </p:grpSpPr>
        <p:sp>
          <p:nvSpPr>
            <p:cNvPr id="141" name="Oval 140"/>
            <p:cNvSpPr/>
            <p:nvPr/>
          </p:nvSpPr>
          <p:spPr>
            <a:xfrm>
              <a:off x="1432887" y="1634992"/>
              <a:ext cx="652905" cy="469000"/>
            </a:xfrm>
            <a:prstGeom prst="ellipse">
              <a:avLst/>
            </a:prstGeom>
          </p:spPr>
          <p:style>
            <a:lnRef idx="2">
              <a:schemeClr val="accent1"/>
            </a:lnRef>
            <a:fillRef idx="1">
              <a:schemeClr val="lt1"/>
            </a:fillRef>
            <a:effectRef idx="0">
              <a:schemeClr val="accent1"/>
            </a:effectRef>
            <a:fontRef idx="minor">
              <a:schemeClr val="dk1"/>
            </a:fontRef>
          </p:style>
        </p:sp>
        <p:sp>
          <p:nvSpPr>
            <p:cNvPr id="142" name="Oval 52"/>
            <p:cNvSpPr/>
            <p:nvPr/>
          </p:nvSpPr>
          <p:spPr>
            <a:xfrm>
              <a:off x="1528503" y="1703675"/>
              <a:ext cx="461673" cy="33163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ar-SA" sz="900" b="1" kern="1200"/>
                <a:t>يضع خطة منتظمة للتغيير</a:t>
              </a:r>
              <a:endParaRPr lang="en-US" sz="900" b="1" kern="1200"/>
            </a:p>
          </p:txBody>
        </p:sp>
      </p:grpSp>
      <p:grpSp>
        <p:nvGrpSpPr>
          <p:cNvPr id="123" name="Group 122"/>
          <p:cNvGrpSpPr/>
          <p:nvPr/>
        </p:nvGrpSpPr>
        <p:grpSpPr>
          <a:xfrm>
            <a:off x="3082390" y="3176733"/>
            <a:ext cx="1146099" cy="57304"/>
            <a:chOff x="2035594" y="1421030"/>
            <a:chExt cx="1146099" cy="57304"/>
          </a:xfrm>
        </p:grpSpPr>
        <p:sp>
          <p:nvSpPr>
            <p:cNvPr id="139" name="Straight Connector 53"/>
            <p:cNvSpPr/>
            <p:nvPr/>
          </p:nvSpPr>
          <p:spPr>
            <a:xfrm rot="11605829">
              <a:off x="2035594" y="1443033"/>
              <a:ext cx="1146099" cy="13298"/>
            </a:xfrm>
            <a:custGeom>
              <a:avLst/>
              <a:gdLst/>
              <a:ahLst/>
              <a:cxnLst/>
              <a:rect l="0" t="0" r="0" b="0"/>
              <a:pathLst>
                <a:path>
                  <a:moveTo>
                    <a:pt x="0" y="6649"/>
                  </a:moveTo>
                  <a:lnTo>
                    <a:pt x="1146099"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0" name="Straight Connector 54"/>
            <p:cNvSpPr/>
            <p:nvPr/>
          </p:nvSpPr>
          <p:spPr>
            <a:xfrm rot="22405829">
              <a:off x="2579991" y="1421030"/>
              <a:ext cx="57304" cy="5730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24" name="Group 123"/>
          <p:cNvGrpSpPr/>
          <p:nvPr/>
        </p:nvGrpSpPr>
        <p:grpSpPr>
          <a:xfrm>
            <a:off x="2635473" y="2783319"/>
            <a:ext cx="469000" cy="469000"/>
            <a:chOff x="1588677" y="1027616"/>
            <a:chExt cx="469000" cy="469000"/>
          </a:xfrm>
        </p:grpSpPr>
        <p:sp>
          <p:nvSpPr>
            <p:cNvPr id="137" name="Oval 136"/>
            <p:cNvSpPr/>
            <p:nvPr/>
          </p:nvSpPr>
          <p:spPr>
            <a:xfrm>
              <a:off x="1588677" y="1027616"/>
              <a:ext cx="469000" cy="469000"/>
            </a:xfrm>
            <a:prstGeom prst="ellipse">
              <a:avLst/>
            </a:prstGeom>
          </p:spPr>
          <p:style>
            <a:lnRef idx="2">
              <a:schemeClr val="accent2"/>
            </a:lnRef>
            <a:fillRef idx="1">
              <a:schemeClr val="lt1"/>
            </a:fillRef>
            <a:effectRef idx="0">
              <a:schemeClr val="accent2"/>
            </a:effectRef>
            <a:fontRef idx="minor">
              <a:schemeClr val="dk1"/>
            </a:fontRef>
          </p:style>
        </p:sp>
        <p:sp>
          <p:nvSpPr>
            <p:cNvPr id="138" name="Oval 56"/>
            <p:cNvSpPr/>
            <p:nvPr/>
          </p:nvSpPr>
          <p:spPr>
            <a:xfrm>
              <a:off x="1657361" y="1096299"/>
              <a:ext cx="331632" cy="33163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ar-SA" sz="900" b="1" kern="1200"/>
                <a:t>يحول المعلمين إلي قادة</a:t>
              </a:r>
              <a:endParaRPr lang="en-US" sz="900" b="1" kern="1200"/>
            </a:p>
          </p:txBody>
        </p:sp>
      </p:grpSp>
      <p:grpSp>
        <p:nvGrpSpPr>
          <p:cNvPr id="125" name="Group 124"/>
          <p:cNvGrpSpPr/>
          <p:nvPr/>
        </p:nvGrpSpPr>
        <p:grpSpPr>
          <a:xfrm>
            <a:off x="2912260" y="2730354"/>
            <a:ext cx="1530344" cy="76517"/>
            <a:chOff x="1865464" y="974651"/>
            <a:chExt cx="1530344" cy="76517"/>
          </a:xfrm>
        </p:grpSpPr>
        <p:sp>
          <p:nvSpPr>
            <p:cNvPr id="135" name="Straight Connector 57"/>
            <p:cNvSpPr/>
            <p:nvPr/>
          </p:nvSpPr>
          <p:spPr>
            <a:xfrm rot="12886372">
              <a:off x="1865464" y="1006260"/>
              <a:ext cx="1530344" cy="13298"/>
            </a:xfrm>
            <a:custGeom>
              <a:avLst/>
              <a:gdLst/>
              <a:ahLst/>
              <a:cxnLst/>
              <a:rect l="0" t="0" r="0" b="0"/>
              <a:pathLst>
                <a:path>
                  <a:moveTo>
                    <a:pt x="0" y="6649"/>
                  </a:moveTo>
                  <a:lnTo>
                    <a:pt x="1530344"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6" name="Straight Connector 58"/>
            <p:cNvSpPr/>
            <p:nvPr/>
          </p:nvSpPr>
          <p:spPr>
            <a:xfrm rot="23686372">
              <a:off x="2592377" y="974651"/>
              <a:ext cx="76517" cy="7651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26" name="Group 125"/>
          <p:cNvGrpSpPr/>
          <p:nvPr/>
        </p:nvGrpSpPr>
        <p:grpSpPr>
          <a:xfrm>
            <a:off x="2516700" y="1853456"/>
            <a:ext cx="578704" cy="620286"/>
            <a:chOff x="1469904" y="97753"/>
            <a:chExt cx="578704" cy="620286"/>
          </a:xfrm>
        </p:grpSpPr>
        <p:sp>
          <p:nvSpPr>
            <p:cNvPr id="133" name="Oval 132"/>
            <p:cNvSpPr/>
            <p:nvPr/>
          </p:nvSpPr>
          <p:spPr>
            <a:xfrm>
              <a:off x="1469904" y="97753"/>
              <a:ext cx="578704" cy="620286"/>
            </a:xfrm>
            <a:prstGeom prst="ellipse">
              <a:avLst/>
            </a:prstGeom>
          </p:spPr>
          <p:style>
            <a:lnRef idx="2">
              <a:schemeClr val="accent1"/>
            </a:lnRef>
            <a:fillRef idx="1">
              <a:schemeClr val="lt1"/>
            </a:fillRef>
            <a:effectRef idx="0">
              <a:schemeClr val="accent1"/>
            </a:effectRef>
            <a:fontRef idx="minor">
              <a:schemeClr val="dk1"/>
            </a:fontRef>
          </p:style>
        </p:sp>
        <p:sp>
          <p:nvSpPr>
            <p:cNvPr id="134" name="Oval 60"/>
            <p:cNvSpPr/>
            <p:nvPr/>
          </p:nvSpPr>
          <p:spPr>
            <a:xfrm>
              <a:off x="1554653" y="188592"/>
              <a:ext cx="409206" cy="438608"/>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ar-SA" sz="900" b="1" kern="1200"/>
                <a:t>يملك رؤية مستقبلية</a:t>
              </a:r>
              <a:endParaRPr lang="en-US" sz="900" b="1" kern="1200"/>
            </a:p>
          </p:txBody>
        </p:sp>
      </p:grpSp>
      <p:grpSp>
        <p:nvGrpSpPr>
          <p:cNvPr id="127" name="Group 126"/>
          <p:cNvGrpSpPr/>
          <p:nvPr/>
        </p:nvGrpSpPr>
        <p:grpSpPr>
          <a:xfrm>
            <a:off x="4087674" y="2217278"/>
            <a:ext cx="50777" cy="1015546"/>
            <a:chOff x="3040878" y="461575"/>
            <a:chExt cx="50777" cy="1015546"/>
          </a:xfrm>
        </p:grpSpPr>
        <p:sp>
          <p:nvSpPr>
            <p:cNvPr id="131" name="Straight Connector 61"/>
            <p:cNvSpPr/>
            <p:nvPr/>
          </p:nvSpPr>
          <p:spPr>
            <a:xfrm rot="13997756">
              <a:off x="2558493" y="962699"/>
              <a:ext cx="1015546" cy="13298"/>
            </a:xfrm>
            <a:custGeom>
              <a:avLst/>
              <a:gdLst/>
              <a:ahLst/>
              <a:cxnLst/>
              <a:rect l="0" t="0" r="0" b="0"/>
              <a:pathLst>
                <a:path>
                  <a:moveTo>
                    <a:pt x="0" y="6649"/>
                  </a:moveTo>
                  <a:lnTo>
                    <a:pt x="1015546" y="664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2" name="Straight Connector 62"/>
            <p:cNvSpPr/>
            <p:nvPr/>
          </p:nvSpPr>
          <p:spPr>
            <a:xfrm rot="24797756">
              <a:off x="3040878" y="943960"/>
              <a:ext cx="50777" cy="5077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28" name="Group 127"/>
          <p:cNvGrpSpPr/>
          <p:nvPr/>
        </p:nvGrpSpPr>
        <p:grpSpPr>
          <a:xfrm>
            <a:off x="3434918" y="1895445"/>
            <a:ext cx="469000" cy="469000"/>
            <a:chOff x="2388122" y="139742"/>
            <a:chExt cx="469000" cy="469000"/>
          </a:xfrm>
        </p:grpSpPr>
        <p:sp>
          <p:nvSpPr>
            <p:cNvPr id="129" name="Oval 128"/>
            <p:cNvSpPr/>
            <p:nvPr/>
          </p:nvSpPr>
          <p:spPr>
            <a:xfrm>
              <a:off x="2388122" y="139742"/>
              <a:ext cx="469000" cy="469000"/>
            </a:xfrm>
            <a:prstGeom prst="ellipse">
              <a:avLst/>
            </a:prstGeom>
          </p:spPr>
          <p:style>
            <a:lnRef idx="2">
              <a:schemeClr val="dk1"/>
            </a:lnRef>
            <a:fillRef idx="1">
              <a:schemeClr val="lt1"/>
            </a:fillRef>
            <a:effectRef idx="0">
              <a:schemeClr val="dk1"/>
            </a:effectRef>
            <a:fontRef idx="minor">
              <a:schemeClr val="dk1"/>
            </a:fontRef>
          </p:style>
        </p:sp>
        <p:sp>
          <p:nvSpPr>
            <p:cNvPr id="130" name="Oval 64"/>
            <p:cNvSpPr/>
            <p:nvPr/>
          </p:nvSpPr>
          <p:spPr>
            <a:xfrm>
              <a:off x="2456806" y="208425"/>
              <a:ext cx="331632" cy="33163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ar-SA" sz="900" b="1" kern="1200"/>
                <a:t>يحتاج لتعاون الجميع</a:t>
              </a:r>
              <a:endParaRPr lang="en-US" sz="900" b="1" kern="1200"/>
            </a:p>
          </p:txBody>
        </p:sp>
      </p:grpSp>
      <p:sp>
        <p:nvSpPr>
          <p:cNvPr id="45059" name="AutoShape 3"/>
          <p:cNvSpPr>
            <a:spLocks noChangeArrowheads="1"/>
          </p:cNvSpPr>
          <p:nvPr/>
        </p:nvSpPr>
        <p:spPr bwMode="auto">
          <a:xfrm>
            <a:off x="6357950" y="0"/>
            <a:ext cx="2471742" cy="1857388"/>
          </a:xfrm>
          <a:prstGeom prst="cloudCallout">
            <a:avLst>
              <a:gd name="adj1" fmla="val -43750"/>
              <a:gd name="adj2" fmla="val 70000"/>
            </a:avLst>
          </a:prstGeom>
          <a:solidFill>
            <a:srgbClr val="FFFFFF"/>
          </a:solidFill>
          <a:ln w="63500">
            <a:solidFill>
              <a:srgbClr val="C0504D"/>
            </a:solidFill>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صفات وسلوكيات المدير القيادي التربوي التحويلي الأخلاقي</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40481603834865072.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4429124" y="0"/>
            <a:ext cx="4714876" cy="5940088"/>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ar-SA" sz="2000" b="1" dirty="0" smtClean="0"/>
              <a:t>لمعلوماتك</a:t>
            </a:r>
            <a:endParaRPr lang="en-US" sz="2000" dirty="0" smtClean="0"/>
          </a:p>
          <a:p>
            <a:r>
              <a:rPr lang="en-US" sz="2000" b="1" dirty="0" err="1" smtClean="0"/>
              <a:t>ينظر</a:t>
            </a:r>
            <a:r>
              <a:rPr lang="en-US" sz="2000" b="1" dirty="0" smtClean="0"/>
              <a:t> </a:t>
            </a:r>
            <a:r>
              <a:rPr lang="en-US" sz="2000" b="1" dirty="0" err="1" smtClean="0"/>
              <a:t>إلي</a:t>
            </a:r>
            <a:r>
              <a:rPr lang="en-US" sz="2000" b="1" dirty="0" smtClean="0"/>
              <a:t> </a:t>
            </a:r>
            <a:r>
              <a:rPr lang="en-US" sz="2000" b="1" dirty="0" err="1" smtClean="0"/>
              <a:t>القيادة</a:t>
            </a:r>
            <a:r>
              <a:rPr lang="en-US" sz="2000" b="1" dirty="0" smtClean="0"/>
              <a:t> </a:t>
            </a:r>
            <a:r>
              <a:rPr lang="en-US" sz="2000" b="1" dirty="0" err="1" smtClean="0"/>
              <a:t>التحويلية</a:t>
            </a:r>
            <a:r>
              <a:rPr lang="en-US" sz="2000" b="1" dirty="0" smtClean="0"/>
              <a:t> </a:t>
            </a:r>
            <a:r>
              <a:rPr lang="en-US" sz="2000" b="1" dirty="0" err="1" smtClean="0"/>
              <a:t>على</a:t>
            </a:r>
            <a:r>
              <a:rPr lang="en-US" sz="2000" b="1" dirty="0" smtClean="0"/>
              <a:t> </a:t>
            </a:r>
            <a:r>
              <a:rPr lang="en-US" sz="2000" b="1" dirty="0" err="1" smtClean="0"/>
              <a:t>أنها</a:t>
            </a:r>
            <a:r>
              <a:rPr lang="en-US" sz="2000" b="1" dirty="0" smtClean="0"/>
              <a:t> " </a:t>
            </a:r>
            <a:r>
              <a:rPr lang="en-US" sz="2000" b="1" dirty="0" err="1" smtClean="0"/>
              <a:t>عملية</a:t>
            </a:r>
            <a:r>
              <a:rPr lang="en-US" sz="2000" b="1" dirty="0" smtClean="0"/>
              <a:t> </a:t>
            </a:r>
            <a:r>
              <a:rPr lang="en-US" sz="2000" b="1" dirty="0" err="1" smtClean="0"/>
              <a:t>يسعى</a:t>
            </a:r>
            <a:r>
              <a:rPr lang="en-US" sz="2000" b="1" dirty="0" smtClean="0"/>
              <a:t> </a:t>
            </a:r>
            <a:r>
              <a:rPr lang="en-US" sz="2000" b="1" dirty="0" err="1" smtClean="0"/>
              <a:t>من</a:t>
            </a:r>
            <a:r>
              <a:rPr lang="en-US" sz="2000" b="1" dirty="0" smtClean="0"/>
              <a:t> </a:t>
            </a:r>
            <a:r>
              <a:rPr lang="en-US" sz="2000" b="1" dirty="0" err="1" smtClean="0"/>
              <a:t>خلالها</a:t>
            </a:r>
            <a:r>
              <a:rPr lang="en-US" sz="2000" b="1" dirty="0" smtClean="0"/>
              <a:t> </a:t>
            </a:r>
            <a:r>
              <a:rPr lang="en-US" sz="2000" b="1" dirty="0" err="1" smtClean="0"/>
              <a:t>القائد</a:t>
            </a:r>
            <a:r>
              <a:rPr lang="en-US" sz="2000" b="1" dirty="0" smtClean="0"/>
              <a:t> </a:t>
            </a:r>
            <a:r>
              <a:rPr lang="en-US" sz="2000" b="1" dirty="0" err="1" smtClean="0"/>
              <a:t>والتابعين</a:t>
            </a:r>
            <a:r>
              <a:rPr lang="en-US" sz="2000" b="1" dirty="0" smtClean="0"/>
              <a:t> </a:t>
            </a:r>
            <a:r>
              <a:rPr lang="en-US" sz="2000" b="1" dirty="0" err="1" smtClean="0"/>
              <a:t>إلى</a:t>
            </a:r>
            <a:r>
              <a:rPr lang="en-US" sz="2000" b="1" dirty="0" smtClean="0"/>
              <a:t> </a:t>
            </a:r>
            <a:r>
              <a:rPr lang="en-US" sz="2000" b="1" dirty="0" err="1" smtClean="0"/>
              <a:t>النهوض</a:t>
            </a:r>
            <a:r>
              <a:rPr lang="en-US" sz="2000" b="1" dirty="0" smtClean="0"/>
              <a:t> </a:t>
            </a:r>
            <a:r>
              <a:rPr lang="en-US" sz="2000" b="1" dirty="0" err="1" smtClean="0"/>
              <a:t>بكل</a:t>
            </a:r>
            <a:r>
              <a:rPr lang="en-US" sz="2000" b="1" dirty="0" smtClean="0"/>
              <a:t> </a:t>
            </a:r>
            <a:r>
              <a:rPr lang="en-US" sz="2000" b="1" dirty="0" err="1" smtClean="0"/>
              <a:t>منهما</a:t>
            </a:r>
            <a:r>
              <a:rPr lang="en-US" sz="2000" b="1" dirty="0" smtClean="0"/>
              <a:t> </a:t>
            </a:r>
            <a:r>
              <a:rPr lang="en-US" sz="2000" b="1" dirty="0" err="1" smtClean="0"/>
              <a:t>الأخر</a:t>
            </a:r>
            <a:r>
              <a:rPr lang="en-US" sz="2000" b="1" dirty="0" smtClean="0"/>
              <a:t> </a:t>
            </a:r>
            <a:r>
              <a:rPr lang="en-US" sz="2000" b="1" dirty="0" err="1" smtClean="0"/>
              <a:t>للوصول</a:t>
            </a:r>
            <a:r>
              <a:rPr lang="en-US" sz="2000" b="1" dirty="0" smtClean="0"/>
              <a:t> </a:t>
            </a:r>
            <a:r>
              <a:rPr lang="en-US" sz="2000" b="1" dirty="0" err="1" smtClean="0"/>
              <a:t>إلى</a:t>
            </a:r>
            <a:r>
              <a:rPr lang="en-US" sz="2000" b="1" dirty="0" smtClean="0"/>
              <a:t> </a:t>
            </a:r>
            <a:r>
              <a:rPr lang="en-US" sz="2000" b="1" dirty="0" err="1" smtClean="0"/>
              <a:t>اعلي</a:t>
            </a:r>
            <a:r>
              <a:rPr lang="en-US" sz="2000" b="1" dirty="0" smtClean="0"/>
              <a:t> </a:t>
            </a:r>
            <a:r>
              <a:rPr lang="en-US" sz="2000" b="1" dirty="0" err="1" smtClean="0"/>
              <a:t>مستويات</a:t>
            </a:r>
            <a:r>
              <a:rPr lang="en-US" sz="2000" b="1" dirty="0" smtClean="0"/>
              <a:t> </a:t>
            </a:r>
            <a:r>
              <a:rPr lang="en-US" sz="2000" b="1" dirty="0" err="1" smtClean="0"/>
              <a:t>الدافعية</a:t>
            </a:r>
            <a:r>
              <a:rPr lang="en-US" sz="2000" b="1" dirty="0" smtClean="0"/>
              <a:t> </a:t>
            </a:r>
            <a:r>
              <a:rPr lang="en-US" sz="2000" b="1" dirty="0" err="1" smtClean="0"/>
              <a:t>والأخلاق</a:t>
            </a:r>
            <a:r>
              <a:rPr lang="en-US" sz="2000" b="1" dirty="0" smtClean="0"/>
              <a:t>".</a:t>
            </a:r>
            <a:br>
              <a:rPr lang="en-US" sz="2000" b="1" dirty="0" smtClean="0"/>
            </a:br>
            <a:r>
              <a:rPr lang="en-US" sz="2000" b="1" dirty="0" smtClean="0"/>
              <a:t/>
            </a:r>
            <a:br>
              <a:rPr lang="en-US" sz="2000" b="1" dirty="0" smtClean="0"/>
            </a:br>
            <a:r>
              <a:rPr lang="en-US" sz="2000" b="1" dirty="0" err="1" smtClean="0"/>
              <a:t>وتسعى</a:t>
            </a:r>
            <a:r>
              <a:rPr lang="en-US" sz="2000" b="1" dirty="0" smtClean="0"/>
              <a:t> </a:t>
            </a:r>
            <a:r>
              <a:rPr lang="en-US" sz="2000" b="1" dirty="0" err="1" smtClean="0"/>
              <a:t>القيادة</a:t>
            </a:r>
            <a:r>
              <a:rPr lang="en-US" sz="2000" b="1" dirty="0" smtClean="0"/>
              <a:t> </a:t>
            </a:r>
            <a:r>
              <a:rPr lang="en-US" sz="2000" b="1" dirty="0" err="1" smtClean="0"/>
              <a:t>التحويلية</a:t>
            </a:r>
            <a:r>
              <a:rPr lang="en-US" sz="2000" b="1" dirty="0" smtClean="0"/>
              <a:t> </a:t>
            </a:r>
            <a:r>
              <a:rPr lang="en-US" sz="2000" b="1" dirty="0" err="1" smtClean="0"/>
              <a:t>إلى</a:t>
            </a:r>
            <a:r>
              <a:rPr lang="en-US" sz="2000" b="1" dirty="0" smtClean="0"/>
              <a:t> </a:t>
            </a:r>
            <a:r>
              <a:rPr lang="en-US" sz="2000" b="1" dirty="0" err="1" smtClean="0"/>
              <a:t>النهوض</a:t>
            </a:r>
            <a:r>
              <a:rPr lang="en-US" sz="2000" b="1" dirty="0" smtClean="0"/>
              <a:t> </a:t>
            </a:r>
            <a:r>
              <a:rPr lang="en-US" sz="2000" b="1" dirty="0" err="1" smtClean="0"/>
              <a:t>بشعور</a:t>
            </a:r>
            <a:r>
              <a:rPr lang="en-US" sz="2000" b="1" dirty="0" smtClean="0"/>
              <a:t> </a:t>
            </a:r>
            <a:r>
              <a:rPr lang="en-US" sz="2000" b="1" dirty="0" err="1" smtClean="0"/>
              <a:t>التابعين</a:t>
            </a:r>
            <a:r>
              <a:rPr lang="en-US" sz="2000" b="1" dirty="0" smtClean="0"/>
              <a:t> </a:t>
            </a:r>
            <a:r>
              <a:rPr lang="en-US" sz="2000" b="1" dirty="0" err="1" smtClean="0"/>
              <a:t>وذلك</a:t>
            </a:r>
            <a:r>
              <a:rPr lang="en-US" sz="2000" b="1" dirty="0" smtClean="0"/>
              <a:t> </a:t>
            </a:r>
            <a:r>
              <a:rPr lang="en-US" sz="2000" b="1" dirty="0" err="1" smtClean="0"/>
              <a:t>من</a:t>
            </a:r>
            <a:r>
              <a:rPr lang="en-US" sz="2000" b="1" dirty="0" smtClean="0"/>
              <a:t> </a:t>
            </a:r>
            <a:r>
              <a:rPr lang="en-US" sz="2000" b="1" dirty="0" err="1" smtClean="0"/>
              <a:t>خلال</a:t>
            </a:r>
            <a:r>
              <a:rPr lang="en-US" sz="2000" b="1" dirty="0" smtClean="0"/>
              <a:t> </a:t>
            </a:r>
            <a:r>
              <a:rPr lang="en-US" sz="2000" b="1" dirty="0" err="1" smtClean="0"/>
              <a:t>الاحتكام</a:t>
            </a:r>
            <a:r>
              <a:rPr lang="en-US" sz="2000" b="1" dirty="0" smtClean="0"/>
              <a:t> </a:t>
            </a:r>
            <a:r>
              <a:rPr lang="en-US" sz="2000" b="1" dirty="0" err="1" smtClean="0"/>
              <a:t>إلى</a:t>
            </a:r>
            <a:r>
              <a:rPr lang="en-US" sz="2000" b="1" dirty="0" smtClean="0"/>
              <a:t> </a:t>
            </a:r>
            <a:r>
              <a:rPr lang="en-US" sz="2000" b="1" dirty="0" err="1" smtClean="0"/>
              <a:t>أفكار</a:t>
            </a:r>
            <a:r>
              <a:rPr lang="en-US" sz="2000" b="1" dirty="0" smtClean="0"/>
              <a:t> </a:t>
            </a:r>
            <a:r>
              <a:rPr lang="en-US" sz="2000" b="1" dirty="0" err="1" smtClean="0"/>
              <a:t>وقيم</a:t>
            </a:r>
            <a:r>
              <a:rPr lang="en-US" sz="2000" b="1" dirty="0" smtClean="0"/>
              <a:t> </a:t>
            </a:r>
            <a:r>
              <a:rPr lang="en-US" sz="2000" b="1" dirty="0" err="1" smtClean="0"/>
              <a:t>أخلاقية</a:t>
            </a:r>
            <a:r>
              <a:rPr lang="en-US" sz="2000" b="1" dirty="0" smtClean="0"/>
              <a:t> </a:t>
            </a:r>
            <a:r>
              <a:rPr lang="en-US" sz="2000" b="1" dirty="0" err="1" smtClean="0"/>
              <a:t>مثل</a:t>
            </a:r>
            <a:r>
              <a:rPr lang="en-US" sz="2000" b="1" dirty="0" smtClean="0"/>
              <a:t> </a:t>
            </a:r>
            <a:r>
              <a:rPr lang="en-US" sz="2000" b="1" dirty="0" err="1" smtClean="0"/>
              <a:t>الحرية</a:t>
            </a:r>
            <a:r>
              <a:rPr lang="en-US" sz="2000" b="1" dirty="0" smtClean="0"/>
              <a:t> </a:t>
            </a:r>
            <a:r>
              <a:rPr lang="en-US" sz="2000" b="1" dirty="0" err="1" smtClean="0"/>
              <a:t>والعدالة</a:t>
            </a:r>
            <a:r>
              <a:rPr lang="en-US" sz="2000" b="1" dirty="0" smtClean="0"/>
              <a:t> </a:t>
            </a:r>
            <a:r>
              <a:rPr lang="en-US" sz="2000" b="1" dirty="0" err="1" smtClean="0"/>
              <a:t>والمساواة</a:t>
            </a:r>
            <a:r>
              <a:rPr lang="en-US" sz="2000" b="1" dirty="0" smtClean="0"/>
              <a:t> </a:t>
            </a:r>
            <a:r>
              <a:rPr lang="en-US" sz="2000" b="1" dirty="0" err="1" smtClean="0"/>
              <a:t>والسلام</a:t>
            </a:r>
            <a:r>
              <a:rPr lang="en-US" sz="2000" b="1" dirty="0" smtClean="0"/>
              <a:t> </a:t>
            </a:r>
            <a:r>
              <a:rPr lang="en-US" sz="2000" b="1" dirty="0" err="1" smtClean="0"/>
              <a:t>والإنسانية</a:t>
            </a:r>
            <a:r>
              <a:rPr lang="en-US" sz="2000" b="1" dirty="0" smtClean="0"/>
              <a:t> . </a:t>
            </a:r>
            <a:r>
              <a:rPr lang="en-US" sz="2000" b="1" dirty="0" err="1" smtClean="0"/>
              <a:t>فسلوك</a:t>
            </a:r>
            <a:r>
              <a:rPr lang="en-US" sz="2000" b="1" dirty="0" smtClean="0"/>
              <a:t> </a:t>
            </a:r>
            <a:r>
              <a:rPr lang="en-US" sz="2000" b="1" dirty="0" err="1" smtClean="0"/>
              <a:t>القيادة</a:t>
            </a:r>
            <a:r>
              <a:rPr lang="en-US" sz="2000" b="1" dirty="0" smtClean="0"/>
              <a:t> </a:t>
            </a:r>
            <a:r>
              <a:rPr lang="en-US" sz="2000" b="1" dirty="0" err="1" smtClean="0"/>
              <a:t>التحويلية</a:t>
            </a:r>
            <a:r>
              <a:rPr lang="en-US" sz="2000" b="1" dirty="0" smtClean="0"/>
              <a:t> </a:t>
            </a:r>
            <a:r>
              <a:rPr lang="en-US" sz="2000" b="1" dirty="0" err="1" smtClean="0"/>
              <a:t>يبدأ</a:t>
            </a:r>
            <a:r>
              <a:rPr lang="en-US" sz="2000" b="1" dirty="0" smtClean="0"/>
              <a:t> </a:t>
            </a:r>
            <a:r>
              <a:rPr lang="en-US" sz="2000" b="1" dirty="0" err="1" smtClean="0"/>
              <a:t>من</a:t>
            </a:r>
            <a:r>
              <a:rPr lang="en-US" sz="2000" b="1" dirty="0" smtClean="0"/>
              <a:t> </a:t>
            </a:r>
            <a:r>
              <a:rPr lang="en-US" sz="2000" b="1" dirty="0" err="1" smtClean="0"/>
              <a:t>القيم</a:t>
            </a:r>
            <a:r>
              <a:rPr lang="en-US" sz="2000" b="1" dirty="0" smtClean="0"/>
              <a:t> </a:t>
            </a:r>
            <a:r>
              <a:rPr lang="en-US" sz="2000" b="1" dirty="0" err="1" smtClean="0"/>
              <a:t>والمعتقدات</a:t>
            </a:r>
            <a:r>
              <a:rPr lang="en-US" sz="2000" b="1" dirty="0" smtClean="0"/>
              <a:t> </a:t>
            </a:r>
            <a:r>
              <a:rPr lang="en-US" sz="2000" b="1" dirty="0" err="1" smtClean="0"/>
              <a:t>الشخصية</a:t>
            </a:r>
            <a:r>
              <a:rPr lang="en-US" sz="2000" b="1" dirty="0" smtClean="0"/>
              <a:t> </a:t>
            </a:r>
            <a:r>
              <a:rPr lang="en-US" sz="2000" b="1" dirty="0" err="1" smtClean="0"/>
              <a:t>للقائد</a:t>
            </a:r>
            <a:r>
              <a:rPr lang="en-US" sz="2000" b="1" dirty="0" smtClean="0"/>
              <a:t> </a:t>
            </a:r>
            <a:r>
              <a:rPr lang="en-US" sz="2000" b="1" dirty="0" err="1" smtClean="0"/>
              <a:t>وليس</a:t>
            </a:r>
            <a:r>
              <a:rPr lang="en-US" sz="2000" b="1" dirty="0" smtClean="0"/>
              <a:t> </a:t>
            </a:r>
            <a:r>
              <a:rPr lang="en-US" sz="2000" b="1" dirty="0" err="1" smtClean="0"/>
              <a:t>على</a:t>
            </a:r>
            <a:r>
              <a:rPr lang="en-US" sz="2000" b="1" dirty="0" smtClean="0"/>
              <a:t> </a:t>
            </a:r>
            <a:r>
              <a:rPr lang="en-US" sz="2000" b="1" dirty="0" err="1" smtClean="0"/>
              <a:t>تبادل</a:t>
            </a:r>
            <a:r>
              <a:rPr lang="en-US" sz="2000" b="1" dirty="0" smtClean="0"/>
              <a:t> </a:t>
            </a:r>
            <a:r>
              <a:rPr lang="en-US" sz="2000" b="1" dirty="0" err="1" smtClean="0"/>
              <a:t>مصالح</a:t>
            </a:r>
            <a:r>
              <a:rPr lang="en-US" sz="2000" b="1" dirty="0" smtClean="0"/>
              <a:t> </a:t>
            </a:r>
            <a:r>
              <a:rPr lang="en-US" sz="2000" b="1" dirty="0" err="1" smtClean="0"/>
              <a:t>مع</a:t>
            </a:r>
            <a:r>
              <a:rPr lang="en-US" sz="2000" b="1" dirty="0" smtClean="0"/>
              <a:t> </a:t>
            </a:r>
            <a:r>
              <a:rPr lang="en-US" sz="2000" b="1" dirty="0" err="1" smtClean="0"/>
              <a:t>المرؤوسين</a:t>
            </a:r>
            <a:r>
              <a:rPr lang="en-US" sz="2000" b="1" dirty="0" smtClean="0"/>
              <a:t>  </a:t>
            </a:r>
            <a:br>
              <a:rPr lang="en-US" sz="2000" b="1" dirty="0" smtClean="0"/>
            </a:br>
            <a:r>
              <a:rPr lang="en-US" sz="2000" b="1" dirty="0" smtClean="0"/>
              <a:t/>
            </a:r>
            <a:br>
              <a:rPr lang="en-US" sz="2000" b="1" dirty="0" smtClean="0"/>
            </a:br>
            <a:r>
              <a:rPr lang="en-US" sz="2000" b="1" dirty="0" err="1" smtClean="0"/>
              <a:t>فالقائد</a:t>
            </a:r>
            <a:r>
              <a:rPr lang="en-US" sz="2000" b="1" dirty="0" smtClean="0"/>
              <a:t> </a:t>
            </a:r>
            <a:r>
              <a:rPr lang="en-US" sz="2000" b="1" dirty="0" err="1" smtClean="0"/>
              <a:t>التحويلي</a:t>
            </a:r>
            <a:r>
              <a:rPr lang="en-US" sz="2000" b="1" dirty="0" smtClean="0"/>
              <a:t> </a:t>
            </a:r>
            <a:r>
              <a:rPr lang="en-US" sz="2000" b="1" dirty="0" err="1" smtClean="0"/>
              <a:t>يتحرك</a:t>
            </a:r>
            <a:r>
              <a:rPr lang="en-US" sz="2000" b="1" dirty="0" smtClean="0"/>
              <a:t> </a:t>
            </a:r>
            <a:r>
              <a:rPr lang="en-US" sz="2000" b="1" dirty="0" err="1" smtClean="0"/>
              <a:t>في</a:t>
            </a:r>
            <a:r>
              <a:rPr lang="en-US" sz="2000" b="1" dirty="0" smtClean="0"/>
              <a:t> </a:t>
            </a:r>
            <a:r>
              <a:rPr lang="en-US" sz="2000" b="1" dirty="0" err="1" smtClean="0"/>
              <a:t>عمله</a:t>
            </a:r>
            <a:r>
              <a:rPr lang="en-US" sz="2000" b="1" dirty="0" smtClean="0"/>
              <a:t> </a:t>
            </a:r>
            <a:r>
              <a:rPr lang="en-US" sz="2000" b="1" dirty="0" err="1" smtClean="0"/>
              <a:t>من</a:t>
            </a:r>
            <a:r>
              <a:rPr lang="en-US" sz="2000" b="1" dirty="0" smtClean="0"/>
              <a:t> </a:t>
            </a:r>
            <a:r>
              <a:rPr lang="en-US" sz="2000" b="1" dirty="0" err="1" smtClean="0"/>
              <a:t>خلال</a:t>
            </a:r>
            <a:r>
              <a:rPr lang="en-US" sz="2000" b="1" dirty="0" smtClean="0"/>
              <a:t> </a:t>
            </a:r>
            <a:r>
              <a:rPr lang="en-US" sz="2000" b="1" dirty="0" err="1" smtClean="0"/>
              <a:t>نظم</a:t>
            </a:r>
            <a:r>
              <a:rPr lang="en-US" sz="2000" b="1" dirty="0" smtClean="0"/>
              <a:t> قيمية </a:t>
            </a:r>
            <a:r>
              <a:rPr lang="en-US" sz="2000" b="1" dirty="0" err="1" smtClean="0"/>
              <a:t>راسخة</a:t>
            </a:r>
            <a:r>
              <a:rPr lang="en-US" sz="2000" b="1" dirty="0" smtClean="0"/>
              <a:t> </a:t>
            </a:r>
            <a:r>
              <a:rPr lang="en-US" sz="2000" b="1" dirty="0" err="1" smtClean="0"/>
              <a:t>كالعدالة</a:t>
            </a:r>
            <a:r>
              <a:rPr lang="en-US" sz="2000" b="1" dirty="0" smtClean="0"/>
              <a:t> </a:t>
            </a:r>
            <a:r>
              <a:rPr lang="en-US" sz="2000" b="1" dirty="0" err="1" smtClean="0"/>
              <a:t>والاستقامة</a:t>
            </a:r>
            <a:r>
              <a:rPr lang="en-US" sz="2000" b="1" dirty="0" smtClean="0"/>
              <a:t>، </a:t>
            </a:r>
            <a:r>
              <a:rPr lang="en-US" sz="2000" b="1" dirty="0" err="1" smtClean="0"/>
              <a:t>وتسمى</a:t>
            </a:r>
            <a:r>
              <a:rPr lang="en-US" sz="2000" b="1" dirty="0" smtClean="0"/>
              <a:t> </a:t>
            </a:r>
            <a:r>
              <a:rPr lang="en-US" sz="2000" b="1" dirty="0" err="1" smtClean="0"/>
              <a:t>تلك</a:t>
            </a:r>
            <a:r>
              <a:rPr lang="en-US" sz="2000" b="1" dirty="0" smtClean="0"/>
              <a:t> </a:t>
            </a:r>
            <a:r>
              <a:rPr lang="en-US" sz="2000" b="1" dirty="0" err="1" smtClean="0"/>
              <a:t>القيم</a:t>
            </a:r>
            <a:r>
              <a:rPr lang="en-US" sz="2000" b="1" dirty="0" smtClean="0"/>
              <a:t> </a:t>
            </a:r>
            <a:r>
              <a:rPr lang="en-US" sz="2000" b="1" dirty="0" err="1" smtClean="0"/>
              <a:t>بالقيم</a:t>
            </a:r>
            <a:r>
              <a:rPr lang="en-US" sz="2000" b="1" dirty="0" smtClean="0"/>
              <a:t> </a:t>
            </a:r>
            <a:r>
              <a:rPr lang="en-US" sz="2000" b="1" dirty="0" err="1" smtClean="0"/>
              <a:t>الداخلية</a:t>
            </a:r>
            <a:r>
              <a:rPr lang="en-US" sz="2000" b="1" dirty="0" smtClean="0"/>
              <a:t>. </a:t>
            </a:r>
            <a:r>
              <a:rPr lang="en-US" sz="2000" b="1" dirty="0" err="1" smtClean="0"/>
              <a:t>والقيم</a:t>
            </a:r>
            <a:r>
              <a:rPr lang="en-US" sz="2000" b="1" dirty="0" smtClean="0"/>
              <a:t> </a:t>
            </a:r>
            <a:r>
              <a:rPr lang="en-US" sz="2000" b="1" dirty="0" err="1" smtClean="0"/>
              <a:t>الداخلية</a:t>
            </a:r>
            <a:r>
              <a:rPr lang="en-US" sz="2000" b="1" dirty="0" smtClean="0"/>
              <a:t> </a:t>
            </a:r>
            <a:r>
              <a:rPr lang="en-US" sz="2000" b="1" dirty="0" err="1" smtClean="0"/>
              <a:t>قيم</a:t>
            </a:r>
            <a:r>
              <a:rPr lang="en-US" sz="2000" b="1" dirty="0" smtClean="0"/>
              <a:t> </a:t>
            </a:r>
            <a:r>
              <a:rPr lang="en-US" sz="2000" b="1" dirty="0" err="1" smtClean="0"/>
              <a:t>لا</a:t>
            </a:r>
            <a:r>
              <a:rPr lang="en-US" sz="2000" b="1" dirty="0" smtClean="0"/>
              <a:t> </a:t>
            </a:r>
            <a:r>
              <a:rPr lang="en-US" sz="2000" b="1" dirty="0" err="1" smtClean="0"/>
              <a:t>يمكن</a:t>
            </a:r>
            <a:r>
              <a:rPr lang="en-US" sz="2000" b="1" dirty="0" smtClean="0"/>
              <a:t> </a:t>
            </a:r>
            <a:r>
              <a:rPr lang="en-US" sz="2000" b="1" dirty="0" err="1" smtClean="0"/>
              <a:t>التفاوض</a:t>
            </a:r>
            <a:r>
              <a:rPr lang="en-US" sz="2000" b="1" dirty="0" smtClean="0"/>
              <a:t> </a:t>
            </a:r>
            <a:r>
              <a:rPr lang="en-US" sz="2000" b="1" dirty="0" err="1" smtClean="0"/>
              <a:t>حولها</a:t>
            </a:r>
            <a:r>
              <a:rPr lang="en-US" sz="2000" b="1" dirty="0" smtClean="0"/>
              <a:t> </a:t>
            </a:r>
            <a:r>
              <a:rPr lang="en-US" sz="2000" b="1" dirty="0" err="1" smtClean="0"/>
              <a:t>أو</a:t>
            </a:r>
            <a:r>
              <a:rPr lang="en-US" sz="2000" b="1" dirty="0" smtClean="0"/>
              <a:t> </a:t>
            </a:r>
            <a:r>
              <a:rPr lang="en-US" sz="2000" b="1" dirty="0" err="1" smtClean="0"/>
              <a:t>تبادلها</a:t>
            </a:r>
            <a:r>
              <a:rPr lang="en-US" sz="2000" b="1" dirty="0" smtClean="0"/>
              <a:t> </a:t>
            </a:r>
            <a:r>
              <a:rPr lang="en-US" sz="2000" b="1" dirty="0" err="1" smtClean="0"/>
              <a:t>بين</a:t>
            </a:r>
            <a:r>
              <a:rPr lang="en-US" sz="2000" b="1" dirty="0" smtClean="0"/>
              <a:t> </a:t>
            </a:r>
            <a:r>
              <a:rPr lang="en-US" sz="2000" b="1" dirty="0" err="1" smtClean="0"/>
              <a:t>الإفراد</a:t>
            </a:r>
            <a:r>
              <a:rPr lang="en-US" sz="2000" b="1" dirty="0" smtClean="0"/>
              <a:t>. </a:t>
            </a:r>
            <a:endParaRPr lang="en-US" sz="2000" dirty="0" smtClean="0"/>
          </a:p>
          <a:p>
            <a:r>
              <a:rPr lang="en-US" sz="2000" b="1" dirty="0" err="1" smtClean="0"/>
              <a:t>إن</a:t>
            </a:r>
            <a:r>
              <a:rPr lang="en-US" sz="2000" b="1" dirty="0" smtClean="0"/>
              <a:t> </a:t>
            </a:r>
            <a:r>
              <a:rPr lang="en-US" sz="2000" b="1" dirty="0" err="1" smtClean="0"/>
              <a:t>القيادة</a:t>
            </a:r>
            <a:r>
              <a:rPr lang="en-US" sz="2000" b="1" dirty="0" smtClean="0"/>
              <a:t> </a:t>
            </a:r>
            <a:r>
              <a:rPr lang="en-US" sz="2000" b="1" dirty="0" err="1" smtClean="0"/>
              <a:t>التحويلية</a:t>
            </a:r>
            <a:r>
              <a:rPr lang="en-US" sz="2000" b="1" dirty="0" smtClean="0"/>
              <a:t> </a:t>
            </a:r>
            <a:r>
              <a:rPr lang="en-US" sz="2000" b="1" dirty="0" err="1" smtClean="0"/>
              <a:t>تشارك</a:t>
            </a:r>
            <a:r>
              <a:rPr lang="en-US" sz="2000" b="1" dirty="0" smtClean="0"/>
              <a:t> </a:t>
            </a:r>
            <a:r>
              <a:rPr lang="en-US" sz="2000" b="1" dirty="0" err="1" smtClean="0"/>
              <a:t>في</a:t>
            </a:r>
            <a:r>
              <a:rPr lang="en-US" sz="2000" b="1" dirty="0" smtClean="0"/>
              <a:t> </a:t>
            </a:r>
            <a:r>
              <a:rPr lang="en-US" sz="2000" b="1" dirty="0" err="1" smtClean="0"/>
              <a:t>عمليات</a:t>
            </a:r>
            <a:r>
              <a:rPr lang="en-US" sz="2000" b="1" dirty="0" smtClean="0"/>
              <a:t> </a:t>
            </a:r>
            <a:r>
              <a:rPr lang="en-US" sz="2000" b="1" dirty="0" err="1" smtClean="0"/>
              <a:t>تتضمن</a:t>
            </a:r>
            <a:r>
              <a:rPr lang="en-US" sz="2000" b="1" dirty="0" smtClean="0"/>
              <a:t> </a:t>
            </a:r>
            <a:r>
              <a:rPr lang="en-US" sz="2000" b="1" dirty="0" err="1" smtClean="0"/>
              <a:t>خطوات</a:t>
            </a:r>
            <a:r>
              <a:rPr lang="en-US" sz="2000" b="1" dirty="0" smtClean="0"/>
              <a:t> </a:t>
            </a:r>
            <a:r>
              <a:rPr lang="en-US" sz="2000" b="1" dirty="0" err="1" smtClean="0"/>
              <a:t>متتالية</a:t>
            </a:r>
            <a:r>
              <a:rPr lang="en-US" sz="2000" b="1" dirty="0" smtClean="0"/>
              <a:t>. </a:t>
            </a:r>
            <a:r>
              <a:rPr lang="en-US" sz="2000" b="1" dirty="0" err="1" smtClean="0"/>
              <a:t>وتشمل</a:t>
            </a:r>
            <a:r>
              <a:rPr lang="en-US" sz="2000" b="1" dirty="0" smtClean="0"/>
              <a:t> </a:t>
            </a:r>
            <a:r>
              <a:rPr lang="en-US" sz="2000" b="1" dirty="0" err="1" smtClean="0"/>
              <a:t>الاعتراف</a:t>
            </a:r>
            <a:r>
              <a:rPr lang="en-US" sz="2000" b="1" dirty="0" smtClean="0"/>
              <a:t> </a:t>
            </a:r>
            <a:r>
              <a:rPr lang="en-US" sz="2000" b="1" dirty="0" err="1" smtClean="0"/>
              <a:t>بالحاجة</a:t>
            </a:r>
            <a:r>
              <a:rPr lang="en-US" sz="2000" b="1" dirty="0" smtClean="0"/>
              <a:t> </a:t>
            </a:r>
            <a:r>
              <a:rPr lang="en-US" sz="2000" b="1" dirty="0" err="1" smtClean="0"/>
              <a:t>للتغيير</a:t>
            </a:r>
            <a:r>
              <a:rPr lang="en-US" sz="2000" b="1" dirty="0" smtClean="0"/>
              <a:t>، </a:t>
            </a:r>
            <a:r>
              <a:rPr lang="en-US" sz="2000" b="1" dirty="0" err="1" smtClean="0"/>
              <a:t>إيجاد</a:t>
            </a:r>
            <a:r>
              <a:rPr lang="en-US" sz="2000" b="1" dirty="0" smtClean="0"/>
              <a:t> </a:t>
            </a:r>
            <a:r>
              <a:rPr lang="en-US" sz="2000" b="1" dirty="0" err="1" smtClean="0"/>
              <a:t>رؤية</a:t>
            </a:r>
            <a:r>
              <a:rPr lang="en-US" sz="2000" b="1" dirty="0" smtClean="0"/>
              <a:t> </a:t>
            </a:r>
            <a:r>
              <a:rPr lang="en-US" sz="2000" b="1" dirty="0" err="1" smtClean="0"/>
              <a:t>جديدة</a:t>
            </a:r>
            <a:r>
              <a:rPr lang="en-US" sz="2000" b="1" dirty="0" smtClean="0"/>
              <a:t>، </a:t>
            </a:r>
            <a:r>
              <a:rPr lang="en-US" sz="2000" b="1" dirty="0" err="1" smtClean="0"/>
              <a:t>وجعل</a:t>
            </a:r>
            <a:r>
              <a:rPr lang="en-US" sz="2000" b="1" dirty="0" smtClean="0"/>
              <a:t> </a:t>
            </a:r>
            <a:r>
              <a:rPr lang="en-US" sz="2000" b="1" dirty="0" err="1" smtClean="0"/>
              <a:t>التغيير</a:t>
            </a:r>
            <a:r>
              <a:rPr lang="en-US" sz="2000" b="1" dirty="0" smtClean="0"/>
              <a:t> </a:t>
            </a:r>
            <a:r>
              <a:rPr lang="en-US" sz="2000" b="1" dirty="0" err="1" smtClean="0"/>
              <a:t>عمل</a:t>
            </a:r>
            <a:r>
              <a:rPr lang="en-US" sz="2000" b="1" dirty="0" smtClean="0"/>
              <a:t> </a:t>
            </a:r>
            <a:r>
              <a:rPr lang="en-US" sz="2000" b="1" dirty="0" err="1" smtClean="0"/>
              <a:t>مؤسسي</a:t>
            </a:r>
            <a:r>
              <a:rPr lang="en-US" sz="2000" b="1" dirty="0" smtClean="0"/>
              <a:t>.</a:t>
            </a:r>
            <a:endParaRPr lang="en-US" sz="2000" dirty="0" smtClean="0"/>
          </a:p>
          <a:p>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438-1328942316.jpg"/>
          <p:cNvPicPr>
            <a:picLocks noChangeAspect="1"/>
          </p:cNvPicPr>
          <p:nvPr/>
        </p:nvPicPr>
        <p:blipFill>
          <a:blip r:embed="rId2"/>
          <a:stretch>
            <a:fillRect/>
          </a:stretch>
        </p:blipFill>
        <p:spPr>
          <a:xfrm>
            <a:off x="0" y="-129540"/>
            <a:ext cx="9144000" cy="6987540"/>
          </a:xfrm>
          <a:prstGeom prst="rect">
            <a:avLst/>
          </a:prstGeom>
        </p:spPr>
      </p:pic>
      <p:sp>
        <p:nvSpPr>
          <p:cNvPr id="48130" name="Rectangle 2"/>
          <p:cNvSpPr>
            <a:spLocks noChangeArrowheads="1"/>
          </p:cNvSpPr>
          <p:nvPr/>
        </p:nvSpPr>
        <p:spPr bwMode="auto">
          <a:xfrm>
            <a:off x="2928926" y="0"/>
            <a:ext cx="4557658" cy="113877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4000" b="1" i="0" u="sng" strike="noStrike" cap="none" normalizeH="0" baseline="0" dirty="0" err="1" smtClean="0">
                <a:ln>
                  <a:noFill/>
                </a:ln>
                <a:solidFill>
                  <a:srgbClr val="3E3E3E"/>
                </a:solidFill>
                <a:effectLst/>
                <a:latin typeface="Arial" pitchFamily="34" charset="0"/>
                <a:ea typeface="Calibri" pitchFamily="34" charset="0"/>
                <a:cs typeface="PT Bold Mirror" pitchFamily="2" charset="-78"/>
              </a:rPr>
              <a:t>ما</a:t>
            </a:r>
            <a:r>
              <a:rPr kumimoji="0" lang="en-US" sz="4000" b="1" i="0" u="sng" strike="noStrike" cap="none" normalizeH="0" baseline="0" dirty="0" smtClean="0">
                <a:ln>
                  <a:noFill/>
                </a:ln>
                <a:solidFill>
                  <a:srgbClr val="3E3E3E"/>
                </a:solidFill>
                <a:effectLst/>
                <a:latin typeface="Arial" pitchFamily="34" charset="0"/>
                <a:ea typeface="Calibri" pitchFamily="34" charset="0"/>
                <a:cs typeface="PT Bold Mirror" pitchFamily="2" charset="-78"/>
              </a:rPr>
              <a:t> </a:t>
            </a:r>
            <a:r>
              <a:rPr kumimoji="0" lang="en-US" sz="4000" b="1" i="0" u="sng" strike="noStrike" cap="none" normalizeH="0" baseline="0" dirty="0" err="1" smtClean="0">
                <a:ln>
                  <a:noFill/>
                </a:ln>
                <a:solidFill>
                  <a:srgbClr val="3E3E3E"/>
                </a:solidFill>
                <a:effectLst/>
                <a:latin typeface="Arial" pitchFamily="34" charset="0"/>
                <a:ea typeface="Calibri" pitchFamily="34" charset="0"/>
                <a:cs typeface="PT Bold Mirror" pitchFamily="2" charset="-78"/>
              </a:rPr>
              <a:t>هي</a:t>
            </a:r>
            <a:r>
              <a:rPr kumimoji="0" lang="en-US" sz="4000" b="1" i="0" u="sng" strike="noStrike" cap="none" normalizeH="0" baseline="0" dirty="0" smtClean="0">
                <a:ln>
                  <a:noFill/>
                </a:ln>
                <a:solidFill>
                  <a:srgbClr val="3E3E3E"/>
                </a:solidFill>
                <a:effectLst/>
                <a:latin typeface="Arial" pitchFamily="34" charset="0"/>
                <a:ea typeface="Calibri" pitchFamily="34" charset="0"/>
                <a:cs typeface="PT Bold Mirror" pitchFamily="2" charset="-78"/>
              </a:rPr>
              <a:t> </a:t>
            </a:r>
            <a:r>
              <a:rPr kumimoji="0" lang="en-US" b="1" i="0" u="sng" strike="noStrike" cap="none" normalizeH="0" baseline="0" dirty="0" err="1" smtClean="0">
                <a:ln>
                  <a:noFill/>
                </a:ln>
                <a:solidFill>
                  <a:srgbClr val="3E3E3E"/>
                </a:solidFill>
                <a:effectLst/>
                <a:latin typeface="Arial" pitchFamily="34" charset="0"/>
                <a:ea typeface="Calibri" pitchFamily="34" charset="0"/>
                <a:cs typeface="PT Bold Mirror" pitchFamily="2" charset="-78"/>
              </a:rPr>
              <a:t>مقومات</a:t>
            </a:r>
            <a:r>
              <a:rPr kumimoji="0" lang="en-US" b="1" i="0" u="sng" strike="noStrike" cap="none" normalizeH="0" baseline="0" dirty="0" smtClean="0">
                <a:ln>
                  <a:noFill/>
                </a:ln>
                <a:solidFill>
                  <a:srgbClr val="3E3E3E"/>
                </a:solidFill>
                <a:effectLst/>
                <a:latin typeface="Arial" pitchFamily="34" charset="0"/>
                <a:ea typeface="Calibri" pitchFamily="34" charset="0"/>
                <a:cs typeface="PT Bold Mirror" pitchFamily="2" charset="-78"/>
              </a:rPr>
              <a:t> </a:t>
            </a:r>
            <a:r>
              <a:rPr kumimoji="0" lang="en-US" b="1" i="0" u="sng" strike="noStrike" cap="none" normalizeH="0" baseline="0" dirty="0" err="1" smtClean="0">
                <a:ln>
                  <a:noFill/>
                </a:ln>
                <a:solidFill>
                  <a:srgbClr val="3E3E3E"/>
                </a:solidFill>
                <a:effectLst/>
                <a:latin typeface="Arial" pitchFamily="34" charset="0"/>
                <a:ea typeface="Calibri" pitchFamily="34" charset="0"/>
                <a:cs typeface="PT Bold Mirror" pitchFamily="2" charset="-78"/>
              </a:rPr>
              <a:t>القيادة</a:t>
            </a:r>
            <a:r>
              <a:rPr kumimoji="0" lang="en-US" b="1" i="0" u="sng" strike="noStrike" cap="none" normalizeH="0" baseline="0" dirty="0" smtClean="0">
                <a:ln>
                  <a:noFill/>
                </a:ln>
                <a:solidFill>
                  <a:srgbClr val="3E3E3E"/>
                </a:solidFill>
                <a:effectLst/>
                <a:latin typeface="Arial" pitchFamily="34" charset="0"/>
                <a:ea typeface="Calibri" pitchFamily="34" charset="0"/>
                <a:cs typeface="PT Bold Mirror" pitchFamily="2" charset="-78"/>
              </a:rPr>
              <a:t> </a:t>
            </a:r>
            <a:r>
              <a:rPr kumimoji="0" lang="en-US" b="1" i="0" u="sng" strike="noStrike" cap="none" normalizeH="0" baseline="0" dirty="0" err="1" smtClean="0">
                <a:ln>
                  <a:noFill/>
                </a:ln>
                <a:solidFill>
                  <a:srgbClr val="3E3E3E"/>
                </a:solidFill>
                <a:effectLst/>
                <a:latin typeface="Arial" pitchFamily="34" charset="0"/>
                <a:ea typeface="Calibri" pitchFamily="34" charset="0"/>
                <a:cs typeface="PT Bold Mirror" pitchFamily="2" charset="-78"/>
              </a:rPr>
              <a:t>في</a:t>
            </a:r>
            <a:r>
              <a:rPr kumimoji="0" lang="en-US" b="1" i="0" u="sng" strike="noStrike" cap="none" normalizeH="0" baseline="0" dirty="0" smtClean="0">
                <a:ln>
                  <a:noFill/>
                </a:ln>
                <a:solidFill>
                  <a:srgbClr val="3E3E3E"/>
                </a:solidFill>
                <a:effectLst/>
                <a:latin typeface="Arial" pitchFamily="34" charset="0"/>
                <a:ea typeface="Calibri" pitchFamily="34" charset="0"/>
                <a:cs typeface="PT Bold Mirror" pitchFamily="2" charset="-78"/>
              </a:rPr>
              <a:t> </a:t>
            </a:r>
            <a:r>
              <a:rPr kumimoji="0" lang="en-US" b="1" i="0" u="sng" strike="noStrike" cap="none" normalizeH="0" baseline="0" dirty="0" err="1" smtClean="0">
                <a:ln>
                  <a:noFill/>
                </a:ln>
                <a:solidFill>
                  <a:srgbClr val="3E3E3E"/>
                </a:solidFill>
                <a:effectLst/>
                <a:latin typeface="Arial" pitchFamily="34" charset="0"/>
                <a:ea typeface="Calibri" pitchFamily="34" charset="0"/>
                <a:cs typeface="PT Bold Mirror" pitchFamily="2" charset="-78"/>
              </a:rPr>
              <a:t>الإدارة</a:t>
            </a:r>
            <a:r>
              <a:rPr kumimoji="0" lang="en-US" b="1" i="0" u="sng" strike="noStrike" cap="none" normalizeH="0" baseline="0" dirty="0" smtClean="0">
                <a:ln>
                  <a:noFill/>
                </a:ln>
                <a:solidFill>
                  <a:srgbClr val="3E3E3E"/>
                </a:solidFill>
                <a:effectLst/>
                <a:latin typeface="Arial" pitchFamily="34" charset="0"/>
                <a:ea typeface="Calibri" pitchFamily="34" charset="0"/>
                <a:cs typeface="PT Bold Mirror" pitchFamily="2" charset="-78"/>
              </a:rPr>
              <a:t> </a:t>
            </a:r>
            <a:r>
              <a:rPr kumimoji="0" lang="en-US" b="1" i="0" u="sng" strike="noStrike" cap="none" normalizeH="0" baseline="0" dirty="0" err="1" smtClean="0">
                <a:ln>
                  <a:noFill/>
                </a:ln>
                <a:solidFill>
                  <a:srgbClr val="3E3E3E"/>
                </a:solidFill>
                <a:effectLst/>
                <a:latin typeface="Arial" pitchFamily="34" charset="0"/>
                <a:ea typeface="Calibri" pitchFamily="34" charset="0"/>
                <a:cs typeface="PT Bold Mirror" pitchFamily="2" charset="-78"/>
              </a:rPr>
              <a:t>التربوية</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48131" name="Rectangle 3"/>
          <p:cNvSpPr>
            <a:spLocks noChangeArrowheads="1"/>
          </p:cNvSpPr>
          <p:nvPr/>
        </p:nvSpPr>
        <p:spPr bwMode="auto">
          <a:xfrm>
            <a:off x="0" y="39338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Straight Connector 3"/>
          <p:cNvSpPr/>
          <p:nvPr/>
        </p:nvSpPr>
        <p:spPr>
          <a:xfrm>
            <a:off x="4491324" y="2788787"/>
            <a:ext cx="1830777" cy="422336"/>
          </a:xfrm>
          <a:custGeom>
            <a:avLst/>
            <a:gdLst/>
            <a:ahLst/>
            <a:cxnLst/>
            <a:rect l="0" t="0" r="0" b="0"/>
            <a:pathLst>
              <a:path>
                <a:moveTo>
                  <a:pt x="0" y="0"/>
                </a:moveTo>
                <a:lnTo>
                  <a:pt x="0" y="287810"/>
                </a:lnTo>
                <a:lnTo>
                  <a:pt x="1830777" y="287810"/>
                </a:lnTo>
                <a:lnTo>
                  <a:pt x="1830777" y="42233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7" name="Straight Connector 4"/>
          <p:cNvSpPr/>
          <p:nvPr/>
        </p:nvSpPr>
        <p:spPr>
          <a:xfrm>
            <a:off x="4411203" y="2788787"/>
            <a:ext cx="91440" cy="770630"/>
          </a:xfrm>
          <a:custGeom>
            <a:avLst/>
            <a:gdLst/>
            <a:ahLst/>
            <a:cxnLst/>
            <a:rect l="0" t="0" r="0" b="0"/>
            <a:pathLst>
              <a:path>
                <a:moveTo>
                  <a:pt x="80121" y="0"/>
                </a:moveTo>
                <a:lnTo>
                  <a:pt x="80121" y="636104"/>
                </a:lnTo>
                <a:lnTo>
                  <a:pt x="45720" y="636104"/>
                </a:lnTo>
                <a:lnTo>
                  <a:pt x="45720" y="77063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Straight Connector 5"/>
          <p:cNvSpPr/>
          <p:nvPr/>
        </p:nvSpPr>
        <p:spPr>
          <a:xfrm>
            <a:off x="2660547" y="2788787"/>
            <a:ext cx="1830777" cy="422336"/>
          </a:xfrm>
          <a:custGeom>
            <a:avLst/>
            <a:gdLst/>
            <a:ahLst/>
            <a:cxnLst/>
            <a:rect l="0" t="0" r="0" b="0"/>
            <a:pathLst>
              <a:path>
                <a:moveTo>
                  <a:pt x="1830777" y="0"/>
                </a:moveTo>
                <a:lnTo>
                  <a:pt x="1830777" y="287810"/>
                </a:lnTo>
                <a:lnTo>
                  <a:pt x="0" y="287810"/>
                </a:lnTo>
                <a:lnTo>
                  <a:pt x="0" y="42233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9" name="Rounded Rectangle 8"/>
          <p:cNvSpPr/>
          <p:nvPr/>
        </p:nvSpPr>
        <p:spPr>
          <a:xfrm>
            <a:off x="3765244" y="1866666"/>
            <a:ext cx="1452159" cy="922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0" name="Group 9"/>
          <p:cNvGrpSpPr/>
          <p:nvPr/>
        </p:nvGrpSpPr>
        <p:grpSpPr>
          <a:xfrm>
            <a:off x="3926596" y="1643051"/>
            <a:ext cx="1452159" cy="1299019"/>
            <a:chOff x="1993949" y="124679"/>
            <a:chExt cx="1452159" cy="1299019"/>
          </a:xfrm>
        </p:grpSpPr>
        <p:sp>
          <p:nvSpPr>
            <p:cNvPr id="23" name="Rounded Rectangle 22"/>
            <p:cNvSpPr/>
            <p:nvPr/>
          </p:nvSpPr>
          <p:spPr>
            <a:xfrm>
              <a:off x="1993949" y="501577"/>
              <a:ext cx="1452159" cy="922121"/>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4" name="Rounded Rectangle 8"/>
            <p:cNvSpPr/>
            <p:nvPr/>
          </p:nvSpPr>
          <p:spPr>
            <a:xfrm>
              <a:off x="2020957" y="124679"/>
              <a:ext cx="1398143" cy="12720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ar-SA" sz="2000" kern="1200" dirty="0"/>
                <a:t>مقومات القيادة في الإدارة التربوية</a:t>
              </a:r>
              <a:endParaRPr lang="en-US" sz="2000" kern="1200" dirty="0"/>
            </a:p>
          </p:txBody>
        </p:sp>
      </p:grpSp>
      <p:sp>
        <p:nvSpPr>
          <p:cNvPr id="11" name="Rounded Rectangle 10"/>
          <p:cNvSpPr/>
          <p:nvPr/>
        </p:nvSpPr>
        <p:spPr>
          <a:xfrm>
            <a:off x="1934467" y="3211124"/>
            <a:ext cx="1452159" cy="922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2" name="Group 11"/>
          <p:cNvGrpSpPr/>
          <p:nvPr/>
        </p:nvGrpSpPr>
        <p:grpSpPr>
          <a:xfrm>
            <a:off x="2095818" y="3364407"/>
            <a:ext cx="1452159" cy="922121"/>
            <a:chOff x="163171" y="1846035"/>
            <a:chExt cx="1452159" cy="922121"/>
          </a:xfrm>
        </p:grpSpPr>
        <p:sp>
          <p:nvSpPr>
            <p:cNvPr id="21" name="Rounded Rectangle 20"/>
            <p:cNvSpPr/>
            <p:nvPr/>
          </p:nvSpPr>
          <p:spPr>
            <a:xfrm>
              <a:off x="163171" y="1846035"/>
              <a:ext cx="1452159" cy="922121"/>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 name="Rounded Rectangle 11"/>
            <p:cNvSpPr/>
            <p:nvPr/>
          </p:nvSpPr>
          <p:spPr>
            <a:xfrm>
              <a:off x="190179" y="1873043"/>
              <a:ext cx="1398143" cy="8681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ar-SA" sz="1600" kern="1200" dirty="0"/>
                <a:t>قدرته علي تحقيق التوازن بين أهداف التنظيم وأهداف المرؤوسين</a:t>
              </a:r>
              <a:endParaRPr lang="en-US" sz="1600" kern="1200" dirty="0"/>
            </a:p>
          </p:txBody>
        </p:sp>
      </p:grpSp>
      <p:sp>
        <p:nvSpPr>
          <p:cNvPr id="13" name="Rounded Rectangle 12"/>
          <p:cNvSpPr/>
          <p:nvPr/>
        </p:nvSpPr>
        <p:spPr>
          <a:xfrm>
            <a:off x="3674927" y="3559418"/>
            <a:ext cx="1563990" cy="127863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4" name="Group 13"/>
          <p:cNvGrpSpPr/>
          <p:nvPr/>
        </p:nvGrpSpPr>
        <p:grpSpPr>
          <a:xfrm>
            <a:off x="3836279" y="3712701"/>
            <a:ext cx="1563990" cy="1278632"/>
            <a:chOff x="1903632" y="2194329"/>
            <a:chExt cx="1563990" cy="1278632"/>
          </a:xfrm>
        </p:grpSpPr>
        <p:sp>
          <p:nvSpPr>
            <p:cNvPr id="19" name="Rounded Rectangle 18"/>
            <p:cNvSpPr/>
            <p:nvPr/>
          </p:nvSpPr>
          <p:spPr>
            <a:xfrm>
              <a:off x="1903632" y="2194329"/>
              <a:ext cx="1563990" cy="1278632"/>
            </a:xfrm>
            <a:prstGeom prst="roundRect">
              <a:avLst>
                <a:gd name="adj" fmla="val 10000"/>
              </a:avLst>
            </a:prstGeom>
          </p:spPr>
          <p:style>
            <a:lnRef idx="2">
              <a:schemeClr val="accent2"/>
            </a:lnRef>
            <a:fillRef idx="1">
              <a:schemeClr val="lt1"/>
            </a:fillRef>
            <a:effectRef idx="0">
              <a:schemeClr val="accent2"/>
            </a:effectRef>
            <a:fontRef idx="minor">
              <a:schemeClr val="dk1">
                <a:hueOff val="0"/>
                <a:satOff val="0"/>
                <a:lumOff val="0"/>
                <a:alphaOff val="0"/>
              </a:schemeClr>
            </a:fontRef>
          </p:style>
        </p:sp>
        <p:sp>
          <p:nvSpPr>
            <p:cNvPr id="20" name="Rounded Rectangle 14"/>
            <p:cNvSpPr/>
            <p:nvPr/>
          </p:nvSpPr>
          <p:spPr>
            <a:xfrm>
              <a:off x="1941082" y="2231779"/>
              <a:ext cx="1489090" cy="12037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lvl="0" algn="r" defTabSz="533400" rtl="1">
                <a:lnSpc>
                  <a:spcPct val="90000"/>
                </a:lnSpc>
                <a:spcBef>
                  <a:spcPct val="0"/>
                </a:spcBef>
                <a:spcAft>
                  <a:spcPct val="35000"/>
                </a:spcAft>
              </a:pPr>
              <a:r>
                <a:rPr lang="ar-SA" sz="1400" b="1" kern="1200" dirty="0"/>
                <a:t>قدرته علي توجيه المرؤوسين وتوحيد جهودهم واستثارتها من خلال إحداث التفاعل الايجابي بينهم والعناية بأحاسيسهم ومشاعرهم</a:t>
              </a:r>
              <a:endParaRPr lang="en-US" sz="1400" b="1" kern="1200" dirty="0"/>
            </a:p>
          </p:txBody>
        </p:sp>
      </p:grpSp>
      <p:sp>
        <p:nvSpPr>
          <p:cNvPr id="15" name="Rounded Rectangle 14"/>
          <p:cNvSpPr/>
          <p:nvPr/>
        </p:nvSpPr>
        <p:spPr>
          <a:xfrm>
            <a:off x="5596022" y="3211124"/>
            <a:ext cx="1452159" cy="922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6" name="Group 15"/>
          <p:cNvGrpSpPr/>
          <p:nvPr/>
        </p:nvGrpSpPr>
        <p:grpSpPr>
          <a:xfrm>
            <a:off x="5757373" y="3364407"/>
            <a:ext cx="1452159" cy="1564791"/>
            <a:chOff x="3824726" y="1846035"/>
            <a:chExt cx="1452159" cy="922121"/>
          </a:xfrm>
        </p:grpSpPr>
        <p:sp>
          <p:nvSpPr>
            <p:cNvPr id="17" name="Rounded Rectangle 16"/>
            <p:cNvSpPr/>
            <p:nvPr/>
          </p:nvSpPr>
          <p:spPr>
            <a:xfrm>
              <a:off x="3824726" y="1846035"/>
              <a:ext cx="1452159" cy="922121"/>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Rounded Rectangle 17"/>
            <p:cNvSpPr/>
            <p:nvPr/>
          </p:nvSpPr>
          <p:spPr>
            <a:xfrm>
              <a:off x="3851734" y="1873043"/>
              <a:ext cx="1398143" cy="8681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lvl="0" algn="r" defTabSz="533400" rtl="1">
                <a:lnSpc>
                  <a:spcPct val="90000"/>
                </a:lnSpc>
                <a:spcBef>
                  <a:spcPct val="0"/>
                </a:spcBef>
                <a:spcAft>
                  <a:spcPct val="35000"/>
                </a:spcAft>
              </a:pPr>
              <a:r>
                <a:rPr lang="ar-SA" sz="1400" b="1" kern="1200" dirty="0"/>
                <a:t>قدرة المدير علي التأثير في مرؤوسيه باستخدام وسائل مختلفة (المكافأة- السلطة- التأثير الشخصي- التنظيم غير </a:t>
              </a:r>
              <a:r>
                <a:rPr lang="ar-SA" sz="1400" b="1" kern="1200" dirty="0" err="1"/>
                <a:t>الرسميا</a:t>
              </a:r>
              <a:endParaRPr lang="en-US" sz="1400" b="1" kern="1200" dirty="0"/>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108-1328942317.gif"/>
          <p:cNvPicPr>
            <a:picLocks noChangeAspect="1"/>
          </p:cNvPicPr>
          <p:nvPr/>
        </p:nvPicPr>
        <p:blipFill>
          <a:blip r:embed="rId2"/>
          <a:stretch>
            <a:fillRect/>
          </a:stretch>
        </p:blipFill>
        <p:spPr>
          <a:xfrm>
            <a:off x="0" y="0"/>
            <a:ext cx="8929718" cy="6572272"/>
          </a:xfrm>
          <a:prstGeom prst="rect">
            <a:avLst/>
          </a:prstGeom>
        </p:spPr>
      </p:pic>
      <p:grpSp>
        <p:nvGrpSpPr>
          <p:cNvPr id="3" name="Group 2"/>
          <p:cNvGrpSpPr/>
          <p:nvPr/>
        </p:nvGrpSpPr>
        <p:grpSpPr>
          <a:xfrm>
            <a:off x="4108250" y="2688441"/>
            <a:ext cx="987927" cy="2495876"/>
            <a:chOff x="2171305" y="1115104"/>
            <a:chExt cx="987927" cy="2495876"/>
          </a:xfrm>
        </p:grpSpPr>
        <p:sp>
          <p:nvSpPr>
            <p:cNvPr id="22" name="Oval 21"/>
            <p:cNvSpPr/>
            <p:nvPr/>
          </p:nvSpPr>
          <p:spPr>
            <a:xfrm>
              <a:off x="2171305" y="1115104"/>
              <a:ext cx="987927" cy="2495876"/>
            </a:xfrm>
            <a:prstGeom prst="ellipse">
              <a:avLst/>
            </a:prstGeom>
          </p:spPr>
          <p:style>
            <a:lnRef idx="1">
              <a:schemeClr val="accent3"/>
            </a:lnRef>
            <a:fillRef idx="2">
              <a:schemeClr val="accent3"/>
            </a:fillRef>
            <a:effectRef idx="1">
              <a:schemeClr val="accent3"/>
            </a:effectRef>
            <a:fontRef idx="minor">
              <a:schemeClr val="dk1"/>
            </a:fontRef>
          </p:style>
        </p:sp>
        <p:sp>
          <p:nvSpPr>
            <p:cNvPr id="23" name="Oval 4"/>
            <p:cNvSpPr/>
            <p:nvPr/>
          </p:nvSpPr>
          <p:spPr>
            <a:xfrm>
              <a:off x="2315984" y="1480616"/>
              <a:ext cx="698569" cy="176485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i="0" u="sng" kern="1200">
                  <a:solidFill>
                    <a:schemeClr val="tx1"/>
                  </a:solidFill>
                </a:rPr>
                <a:t>المهارات اللازمة لممارسة وظيفة القيادة في الإدارة التربوية</a:t>
              </a:r>
              <a:endParaRPr lang="en-US" sz="1400" b="1" i="0" kern="1200">
                <a:solidFill>
                  <a:schemeClr val="tx1"/>
                </a:solidFill>
              </a:endParaRPr>
            </a:p>
          </p:txBody>
        </p:sp>
      </p:grpSp>
      <p:grpSp>
        <p:nvGrpSpPr>
          <p:cNvPr id="4" name="Group 3"/>
          <p:cNvGrpSpPr/>
          <p:nvPr/>
        </p:nvGrpSpPr>
        <p:grpSpPr>
          <a:xfrm>
            <a:off x="4580151" y="2346699"/>
            <a:ext cx="44125" cy="341742"/>
            <a:chOff x="2643206" y="773362"/>
            <a:chExt cx="44125" cy="341742"/>
          </a:xfrm>
        </p:grpSpPr>
        <p:sp>
          <p:nvSpPr>
            <p:cNvPr id="20" name="Straight Connector 5"/>
            <p:cNvSpPr/>
            <p:nvPr/>
          </p:nvSpPr>
          <p:spPr>
            <a:xfrm rot="16200000">
              <a:off x="2494398" y="922170"/>
              <a:ext cx="341742" cy="44125"/>
            </a:xfrm>
            <a:custGeom>
              <a:avLst/>
              <a:gdLst/>
              <a:ahLst/>
              <a:cxnLst/>
              <a:rect l="0" t="0" r="0" b="0"/>
              <a:pathLst>
                <a:path>
                  <a:moveTo>
                    <a:pt x="0" y="22062"/>
                  </a:moveTo>
                  <a:lnTo>
                    <a:pt x="341742" y="2206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Straight Connector 6"/>
            <p:cNvSpPr/>
            <p:nvPr/>
          </p:nvSpPr>
          <p:spPr>
            <a:xfrm rot="16200000">
              <a:off x="2656726" y="935689"/>
              <a:ext cx="17087" cy="1708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5" name="Group 4"/>
          <p:cNvGrpSpPr/>
          <p:nvPr/>
        </p:nvGrpSpPr>
        <p:grpSpPr>
          <a:xfrm>
            <a:off x="2910135" y="1054784"/>
            <a:ext cx="3384158" cy="1291915"/>
            <a:chOff x="973190" y="-518553"/>
            <a:chExt cx="3384158" cy="1291915"/>
          </a:xfrm>
        </p:grpSpPr>
        <p:sp>
          <p:nvSpPr>
            <p:cNvPr id="18" name="Oval 17"/>
            <p:cNvSpPr/>
            <p:nvPr/>
          </p:nvSpPr>
          <p:spPr>
            <a:xfrm>
              <a:off x="973190" y="-518553"/>
              <a:ext cx="3384158" cy="1291915"/>
            </a:xfrm>
            <a:prstGeom prst="ellipse">
              <a:avLst/>
            </a:prstGeom>
          </p:spPr>
          <p:style>
            <a:lnRef idx="2">
              <a:schemeClr val="accent2"/>
            </a:lnRef>
            <a:fillRef idx="1">
              <a:schemeClr val="lt1"/>
            </a:fillRef>
            <a:effectRef idx="0">
              <a:schemeClr val="accent2"/>
            </a:effectRef>
            <a:fontRef idx="minor">
              <a:schemeClr val="dk1"/>
            </a:fontRef>
          </p:style>
        </p:sp>
        <p:sp>
          <p:nvSpPr>
            <p:cNvPr id="19" name="Oval 8"/>
            <p:cNvSpPr/>
            <p:nvPr/>
          </p:nvSpPr>
          <p:spPr>
            <a:xfrm>
              <a:off x="1468789" y="-329357"/>
              <a:ext cx="2392960" cy="91352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ar-SA" sz="1200" b="1" kern="1200">
                  <a:latin typeface="Simplified Arabic" pitchFamily="18" charset="-78"/>
                  <a:cs typeface="Simplified Arabic" pitchFamily="18" charset="-78"/>
                </a:rPr>
                <a:t>المهارات الفنية: وهي المهارات التي تهتم بتطبيق المعرفة الفنية </a:t>
              </a:r>
              <a:r>
                <a:rPr lang="ar-SA" sz="1400" b="1" kern="1200">
                  <a:latin typeface="Simplified Arabic" pitchFamily="18" charset="-78"/>
                  <a:cs typeface="Simplified Arabic" pitchFamily="18" charset="-78"/>
                </a:rPr>
                <a:t>المتخصصة</a:t>
              </a:r>
              <a:r>
                <a:rPr lang="ar-SA" sz="1200" b="1" kern="1200">
                  <a:latin typeface="Simplified Arabic" pitchFamily="18" charset="-78"/>
                  <a:cs typeface="Simplified Arabic" pitchFamily="18" charset="-78"/>
                </a:rPr>
                <a:t> في العمل التربوي والتعليمي ويمكن اكتسابها بالدراسة والخبرة والتدريب</a:t>
              </a:r>
              <a:endParaRPr lang="en-US" sz="1200" b="1" kern="1200">
                <a:latin typeface="Simplified Arabic" pitchFamily="18" charset="-78"/>
                <a:cs typeface="Simplified Arabic" pitchFamily="18" charset="-78"/>
              </a:endParaRPr>
            </a:p>
          </p:txBody>
        </p:sp>
      </p:grpSp>
      <p:grpSp>
        <p:nvGrpSpPr>
          <p:cNvPr id="6" name="Group 5"/>
          <p:cNvGrpSpPr/>
          <p:nvPr/>
        </p:nvGrpSpPr>
        <p:grpSpPr>
          <a:xfrm>
            <a:off x="5094386" y="3998316"/>
            <a:ext cx="212377" cy="44125"/>
            <a:chOff x="3157441" y="2424979"/>
            <a:chExt cx="212377" cy="44125"/>
          </a:xfrm>
        </p:grpSpPr>
        <p:sp>
          <p:nvSpPr>
            <p:cNvPr id="16" name="Straight Connector 9"/>
            <p:cNvSpPr/>
            <p:nvPr/>
          </p:nvSpPr>
          <p:spPr>
            <a:xfrm rot="479468">
              <a:off x="3157441" y="2424979"/>
              <a:ext cx="212377" cy="44125"/>
            </a:xfrm>
            <a:custGeom>
              <a:avLst/>
              <a:gdLst/>
              <a:ahLst/>
              <a:cxnLst/>
              <a:rect l="0" t="0" r="0" b="0"/>
              <a:pathLst>
                <a:path>
                  <a:moveTo>
                    <a:pt x="0" y="22062"/>
                  </a:moveTo>
                  <a:lnTo>
                    <a:pt x="212377" y="2206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7" name="Straight Connector 10"/>
            <p:cNvSpPr/>
            <p:nvPr/>
          </p:nvSpPr>
          <p:spPr>
            <a:xfrm rot="479468">
              <a:off x="3258320" y="2441732"/>
              <a:ext cx="10618" cy="1061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7" name="Group 6"/>
          <p:cNvGrpSpPr/>
          <p:nvPr/>
        </p:nvGrpSpPr>
        <p:grpSpPr>
          <a:xfrm>
            <a:off x="5302565" y="2533534"/>
            <a:ext cx="1904489" cy="3269682"/>
            <a:chOff x="3365620" y="960197"/>
            <a:chExt cx="1904489" cy="3269682"/>
          </a:xfrm>
        </p:grpSpPr>
        <p:sp>
          <p:nvSpPr>
            <p:cNvPr id="14" name="Oval 13"/>
            <p:cNvSpPr/>
            <p:nvPr/>
          </p:nvSpPr>
          <p:spPr>
            <a:xfrm>
              <a:off x="3365620" y="960197"/>
              <a:ext cx="1904489" cy="3269682"/>
            </a:xfrm>
            <a:prstGeom prst="ellipse">
              <a:avLst/>
            </a:prstGeom>
          </p:spPr>
          <p:style>
            <a:lnRef idx="2">
              <a:schemeClr val="accent1"/>
            </a:lnRef>
            <a:fillRef idx="1">
              <a:schemeClr val="lt1"/>
            </a:fillRef>
            <a:effectRef idx="0">
              <a:schemeClr val="accent1"/>
            </a:effectRef>
            <a:fontRef idx="minor">
              <a:schemeClr val="dk1"/>
            </a:fontRef>
          </p:style>
        </p:sp>
        <p:sp>
          <p:nvSpPr>
            <p:cNvPr id="15" name="Oval 12"/>
            <p:cNvSpPr/>
            <p:nvPr/>
          </p:nvSpPr>
          <p:spPr>
            <a:xfrm>
              <a:off x="3644526" y="1439031"/>
              <a:ext cx="1346677" cy="231201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8890" tIns="8890" rIns="8890" bIns="8890" numCol="1" spcCol="1270" anchor="ctr" anchorCtr="0">
              <a:noAutofit/>
            </a:bodyPr>
            <a:lstStyle/>
            <a:p>
              <a:pPr lvl="0" algn="r" defTabSz="622300" rtl="1">
                <a:lnSpc>
                  <a:spcPct val="90000"/>
                </a:lnSpc>
                <a:spcBef>
                  <a:spcPct val="0"/>
                </a:spcBef>
                <a:spcAft>
                  <a:spcPct val="35000"/>
                </a:spcAft>
              </a:pPr>
              <a:r>
                <a:rPr lang="ar-SA" sz="1400" kern="1200">
                  <a:latin typeface="Simplified Arabic" pitchFamily="18" charset="-78"/>
                  <a:cs typeface="Simplified Arabic" pitchFamily="18" charset="-78"/>
                </a:rPr>
                <a:t>المهارات الإنسانية: وهي الخاصة بالتواصل والتفاعل مع المرؤوسين والتأثير فيهم ويجعلهم يتعاونون معه ويخلصون في العمل ويزيد من قدرتهم علي الإنتاج والعطاء </a:t>
              </a:r>
              <a:endParaRPr lang="en-US" sz="1400" kern="1200">
                <a:latin typeface="Simplified Arabic" pitchFamily="18" charset="-78"/>
                <a:cs typeface="Simplified Arabic" pitchFamily="18" charset="-78"/>
              </a:endParaRPr>
            </a:p>
          </p:txBody>
        </p:sp>
      </p:grpSp>
      <p:grpSp>
        <p:nvGrpSpPr>
          <p:cNvPr id="8" name="Group 7"/>
          <p:cNvGrpSpPr/>
          <p:nvPr/>
        </p:nvGrpSpPr>
        <p:grpSpPr>
          <a:xfrm>
            <a:off x="3961330" y="3952448"/>
            <a:ext cx="147260" cy="44125"/>
            <a:chOff x="2024385" y="2379111"/>
            <a:chExt cx="147260" cy="44125"/>
          </a:xfrm>
        </p:grpSpPr>
        <p:sp>
          <p:nvSpPr>
            <p:cNvPr id="12" name="Straight Connector 13"/>
            <p:cNvSpPr/>
            <p:nvPr/>
          </p:nvSpPr>
          <p:spPr>
            <a:xfrm rot="10569259">
              <a:off x="2024385" y="2379111"/>
              <a:ext cx="147260" cy="44125"/>
            </a:xfrm>
            <a:custGeom>
              <a:avLst/>
              <a:gdLst/>
              <a:ahLst/>
              <a:cxnLst/>
              <a:rect l="0" t="0" r="0" b="0"/>
              <a:pathLst>
                <a:path>
                  <a:moveTo>
                    <a:pt x="0" y="22062"/>
                  </a:moveTo>
                  <a:lnTo>
                    <a:pt x="147260" y="2206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 name="Straight Connector 14"/>
            <p:cNvSpPr/>
            <p:nvPr/>
          </p:nvSpPr>
          <p:spPr>
            <a:xfrm rot="21369259">
              <a:off x="2094334" y="2397492"/>
              <a:ext cx="7363" cy="736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9" name="Group 8"/>
          <p:cNvGrpSpPr/>
          <p:nvPr/>
        </p:nvGrpSpPr>
        <p:grpSpPr>
          <a:xfrm>
            <a:off x="1936945" y="2332257"/>
            <a:ext cx="2025348" cy="3430422"/>
            <a:chOff x="0" y="758920"/>
            <a:chExt cx="2025348" cy="3430422"/>
          </a:xfrm>
        </p:grpSpPr>
        <p:sp>
          <p:nvSpPr>
            <p:cNvPr id="10" name="Oval 9"/>
            <p:cNvSpPr/>
            <p:nvPr/>
          </p:nvSpPr>
          <p:spPr>
            <a:xfrm>
              <a:off x="0" y="758920"/>
              <a:ext cx="2025348" cy="3430422"/>
            </a:xfrm>
            <a:prstGeom prst="ellipse">
              <a:avLst/>
            </a:prstGeom>
          </p:spPr>
          <p:style>
            <a:lnRef idx="2">
              <a:schemeClr val="accent1"/>
            </a:lnRef>
            <a:fillRef idx="1">
              <a:schemeClr val="lt1"/>
            </a:fillRef>
            <a:effectRef idx="0">
              <a:schemeClr val="accent1"/>
            </a:effectRef>
            <a:fontRef idx="minor">
              <a:schemeClr val="dk1"/>
            </a:fontRef>
          </p:style>
        </p:sp>
        <p:sp>
          <p:nvSpPr>
            <p:cNvPr id="11" name="Oval 16"/>
            <p:cNvSpPr/>
            <p:nvPr/>
          </p:nvSpPr>
          <p:spPr>
            <a:xfrm>
              <a:off x="296606" y="1261293"/>
              <a:ext cx="1432136" cy="2425676"/>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7620" tIns="7620" rIns="7620" bIns="7620" numCol="1" spcCol="1270" anchor="ctr" anchorCtr="0">
              <a:noAutofit/>
            </a:bodyPr>
            <a:lstStyle/>
            <a:p>
              <a:pPr lvl="0" algn="ctr" defTabSz="533400" rtl="1">
                <a:lnSpc>
                  <a:spcPct val="90000"/>
                </a:lnSpc>
                <a:spcBef>
                  <a:spcPct val="0"/>
                </a:spcBef>
                <a:spcAft>
                  <a:spcPct val="35000"/>
                </a:spcAft>
              </a:pPr>
              <a:r>
                <a:rPr lang="ar-SA" sz="1200" kern="1200">
                  <a:latin typeface="Simplified Arabic" pitchFamily="18" charset="-78"/>
                  <a:cs typeface="Simplified Arabic" pitchFamily="18" charset="-78"/>
                </a:rPr>
                <a:t>المهارات الإدارية: وهي مهارات خاصة بالقدرة علي تحليل المواقف المعقدة واستخلاص النتائج والتصور الدقيق للأشياء واتخاذ القرارات الرشيدة والتعبير عن الرأي بطريقة واضحة والتفويض والاستفادة من الوقت ويحتاج القيادي إلي هذه المهارات بصورة أكبر كلما صعد إلي أعلي في السلم الإداري بالنظام التعليمي</a:t>
              </a:r>
              <a:endParaRPr lang="en-US" sz="1200" kern="1200">
                <a:latin typeface="Simplified Arabic" pitchFamily="18" charset="-78"/>
                <a:cs typeface="Simplified Arabic" pitchFamily="18" charset="-78"/>
              </a:endParaRPr>
            </a:p>
          </p:txBody>
        </p:sp>
      </p:grpSp>
      <p:sp>
        <p:nvSpPr>
          <p:cNvPr id="4710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200" b="1" i="0" u="sng" strike="noStrike" cap="none" normalizeH="0" baseline="0" smtClean="0">
                <a:ln>
                  <a:noFill/>
                </a:ln>
                <a:solidFill>
                  <a:srgbClr val="3E3E3E"/>
                </a:solidFill>
                <a:effectLst/>
                <a:latin typeface="Arial" pitchFamily="34" charset="0"/>
                <a:ea typeface="Calibri" pitchFamily="34" charset="0"/>
                <a:cs typeface="PT Bold Mirror" pitchFamily="2" charset="-78"/>
              </a:rPr>
              <a:t>المهارات اللازمة لممارسة وظيفة القيادة في الإدارة التربوية</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Oval Callout 25"/>
          <p:cNvSpPr/>
          <p:nvPr/>
        </p:nvSpPr>
        <p:spPr>
          <a:xfrm>
            <a:off x="6429388" y="0"/>
            <a:ext cx="2714612" cy="3143248"/>
          </a:xfrm>
          <a:prstGeom prst="wedgeEllipse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sz="1600" b="1" dirty="0" smtClean="0">
                <a:solidFill>
                  <a:schemeClr val="tx1"/>
                </a:solidFill>
              </a:rPr>
              <a:t>تذكري أن الفصل بين المهارات الثلاث التي تتطلبها القيادة الناجحة في الإدارة التربوية هو بغرض التحليل والحقيقة أن هذه المهارات الثلاث متشابكة إلي درجة تجعل من الصعب علينا أن نحدد أين تنتهي إحداها وتبدأ الأخرى</a:t>
            </a:r>
            <a:endParaRPr lang="en-US" sz="1600" b="1" dirty="0" smtClean="0">
              <a:solidFill>
                <a:schemeClr val="tx1"/>
              </a:solidFill>
            </a:endParaRPr>
          </a:p>
          <a:p>
            <a:pPr algn="ctr"/>
            <a:endParaRPr lang="en-US" sz="1600" b="1"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2067oobk.jpg"/>
          <p:cNvPicPr>
            <a:picLocks noChangeAspect="1"/>
          </p:cNvPicPr>
          <p:nvPr/>
        </p:nvPicPr>
        <p:blipFill>
          <a:blip r:embed="rId2"/>
          <a:stretch>
            <a:fillRect/>
          </a:stretch>
        </p:blipFill>
        <p:spPr>
          <a:xfrm>
            <a:off x="0" y="0"/>
            <a:ext cx="9144000" cy="6857999"/>
          </a:xfrm>
          <a:prstGeom prst="rect">
            <a:avLst/>
          </a:prstGeom>
        </p:spPr>
      </p:pic>
      <p:sp>
        <p:nvSpPr>
          <p:cNvPr id="3" name="TextBox 2"/>
          <p:cNvSpPr txBox="1"/>
          <p:nvPr/>
        </p:nvSpPr>
        <p:spPr>
          <a:xfrm>
            <a:off x="785786" y="571480"/>
            <a:ext cx="7399969" cy="1292662"/>
          </a:xfrm>
          <a:prstGeom prst="rect">
            <a:avLst/>
          </a:prstGeom>
          <a:noFill/>
        </p:spPr>
        <p:txBody>
          <a:bodyPr wrap="square" rtlCol="0">
            <a:spAutoFit/>
          </a:bodyPr>
          <a:lstStyle/>
          <a:p>
            <a:r>
              <a:rPr lang="ar-SA" sz="2400" b="1" dirty="0" smtClean="0"/>
              <a:t>تذكري أن </a:t>
            </a:r>
            <a:r>
              <a:rPr lang="ar-SA" b="1" dirty="0" smtClean="0"/>
              <a:t>الفصل بين المهارات الثلاث التي تتطلبها القيادة الناجحة في الإدارة التربوية هو بغرض التحليل والحقيقة أن هذه المهارات الثلاث متشابكة إلي درجة تجعل من الصعب علينا أن نحدد أين تنتهي إحداها وتبدأ الأخرى</a:t>
            </a:r>
            <a:endParaRPr lang="en-US" dirty="0" smtClean="0"/>
          </a:p>
          <a:p>
            <a:endParaRPr lang="en-US" dirty="0"/>
          </a:p>
        </p:txBody>
      </p:sp>
      <p:pic>
        <p:nvPicPr>
          <p:cNvPr id="4" name="Picture 3" descr="domain-c3399a68bd.jpg"/>
          <p:cNvPicPr>
            <a:picLocks noChangeAspect="1"/>
          </p:cNvPicPr>
          <p:nvPr/>
        </p:nvPicPr>
        <p:blipFill>
          <a:blip r:embed="rId3"/>
          <a:stretch>
            <a:fillRect/>
          </a:stretch>
        </p:blipFill>
        <p:spPr>
          <a:xfrm>
            <a:off x="1000100" y="1928802"/>
            <a:ext cx="7215238" cy="4673600"/>
          </a:xfrm>
          <a:prstGeom prst="rect">
            <a:avLst/>
          </a:prstGeom>
        </p:spPr>
      </p:pic>
      <p:sp>
        <p:nvSpPr>
          <p:cNvPr id="5" name="Oval 4"/>
          <p:cNvSpPr/>
          <p:nvPr/>
        </p:nvSpPr>
        <p:spPr>
          <a:xfrm>
            <a:off x="6715140" y="5572140"/>
            <a:ext cx="1500198" cy="107157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ar-SA" sz="2400" dirty="0" smtClean="0"/>
              <a:t>عزيزتي</a:t>
            </a:r>
            <a:endParaRPr 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مربع نص 2"/>
          <p:cNvSpPr txBox="1"/>
          <p:nvPr/>
        </p:nvSpPr>
        <p:spPr>
          <a:xfrm>
            <a:off x="1691680" y="1052736"/>
            <a:ext cx="6768752" cy="5078313"/>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endParaRPr lang="ar-SA" dirty="0" smtClean="0"/>
          </a:p>
          <a:p>
            <a:r>
              <a:rPr lang="ar-SA" b="1" i="1" dirty="0"/>
              <a:t>يذكر أن هناك ثلاجه كبيرة تابعة لشركة لبيع المواد الغذائية</a:t>
            </a:r>
            <a:r>
              <a:rPr lang="en-US" b="1" i="1" dirty="0"/>
              <a:t>… </a:t>
            </a:r>
            <a:r>
              <a:rPr lang="ar-SA" b="1" i="1" dirty="0"/>
              <a:t>ويوم من الأيام دخل عامل إلى الثلاجة…وكانت عبارة عن غرفة كبيرة عملاقة… دخل العامل لكي يجرد الصناديق التي بالداخل…فجأة وبالخطأ أغلق على هذا العامل الباب</a:t>
            </a:r>
            <a:r>
              <a:rPr lang="en-US" b="1" i="1" dirty="0"/>
              <a:t>…</a:t>
            </a:r>
            <a:br>
              <a:rPr lang="en-US" b="1" i="1" dirty="0"/>
            </a:br>
            <a:r>
              <a:rPr lang="ar-SA" b="1" i="1" dirty="0" smtClean="0"/>
              <a:t>فماذا حدث بعد ذلك </a:t>
            </a:r>
          </a:p>
          <a:p>
            <a:r>
              <a:rPr lang="ar-SA" b="1" i="1" dirty="0" smtClean="0"/>
              <a:t>طرق </a:t>
            </a:r>
            <a:r>
              <a:rPr lang="ar-SA" b="1" i="1" dirty="0"/>
              <a:t>الباب عدة مرات ولم يفتح له أحد … وكان في نهاية الدوام وفي آخر الأسبوع…حيث أن اليومين القادمين عطله … فعرف الرجل أنه سوف يهلك…لا أحد يسمع طرقه للباب!! جلس ينتظر مصيره…وبعد يومين فتح الموظفون الباب… وفعلاً وجدوا الرجل قد توفي…ووجدوا بجانبه ورقه…كتب فيها… </a:t>
            </a:r>
            <a:r>
              <a:rPr lang="ar-SA" b="1" i="1" dirty="0" err="1"/>
              <a:t>ماكان</a:t>
            </a:r>
            <a:r>
              <a:rPr lang="ar-SA" b="1" i="1" dirty="0"/>
              <a:t> يشعر به قبل وفاته…وجدوه قد كتب</a:t>
            </a:r>
            <a:r>
              <a:rPr lang="en-US" b="1" i="1" dirty="0"/>
              <a:t>…(</a:t>
            </a:r>
            <a:r>
              <a:rPr lang="ar-SA" b="1" i="1" dirty="0"/>
              <a:t>أنا الآن محبوس في هذه الثلاجة…أحس بأطرافي بدأت تتجمد…أشعر بتنمل في أطرافي…أشعر أنني لا أستطيع</a:t>
            </a:r>
            <a:r>
              <a:rPr lang="ar-SA" b="1" i="1" u="sng" dirty="0"/>
              <a:t> </a:t>
            </a:r>
            <a:r>
              <a:rPr lang="ar-SA" b="1" i="1" dirty="0"/>
              <a:t>أن أتحرك…أشعر أنني أموت من البرد</a:t>
            </a:r>
            <a:r>
              <a:rPr lang="en-US" b="1" i="1" dirty="0"/>
              <a:t>…) </a:t>
            </a:r>
            <a:r>
              <a:rPr lang="ar-SA" b="1" i="1" dirty="0"/>
              <a:t>وبدأت الكتابة تضعف شيئا فشيئا حتى أصبح الخط ضعيف…الى أن أنقطع</a:t>
            </a:r>
            <a:r>
              <a:rPr lang="en-US" b="1" i="1" dirty="0"/>
              <a:t>…</a:t>
            </a:r>
            <a:endParaRPr lang="en-US" dirty="0"/>
          </a:p>
          <a:p>
            <a:r>
              <a:rPr lang="ar-SA" b="1" i="1" dirty="0"/>
              <a:t>العجيب أن </a:t>
            </a:r>
            <a:r>
              <a:rPr lang="ar-SA" b="1" i="1" dirty="0" err="1"/>
              <a:t>الثلاجه</a:t>
            </a:r>
            <a:r>
              <a:rPr lang="ar-SA" b="1" i="1" dirty="0"/>
              <a:t> كانت </a:t>
            </a:r>
            <a:r>
              <a:rPr lang="ar-SA" b="1" i="1" dirty="0" err="1"/>
              <a:t>مطفأه</a:t>
            </a:r>
            <a:r>
              <a:rPr lang="ar-SA" b="1" i="1" dirty="0"/>
              <a:t> ولم تكن متصلة بالكهرباء إطلاقاً</a:t>
            </a:r>
            <a:r>
              <a:rPr lang="en-US" b="1" i="1" dirty="0"/>
              <a:t> !!</a:t>
            </a:r>
            <a:endParaRPr lang="en-US" dirty="0"/>
          </a:p>
          <a:p>
            <a:r>
              <a:rPr lang="en-US" dirty="0"/>
              <a:t> </a:t>
            </a:r>
          </a:p>
          <a:p>
            <a:r>
              <a:rPr lang="ar-SA" b="1" i="1" dirty="0"/>
              <a:t>برأيكم من الذي قتل هذا الرجل؟؟</a:t>
            </a:r>
            <a:r>
              <a:rPr lang="en-US" b="1" i="1" dirty="0"/>
              <a:t/>
            </a:r>
            <a:br>
              <a:rPr lang="en-US" b="1" i="1" dirty="0"/>
            </a:br>
            <a:r>
              <a:rPr lang="ar-SA" b="1" i="1" dirty="0"/>
              <a:t>لم يكن سوى</a:t>
            </a:r>
            <a:r>
              <a:rPr lang="en-US" b="1" i="1" dirty="0"/>
              <a:t> (</a:t>
            </a:r>
            <a:r>
              <a:rPr lang="ar-SA" b="1" i="1" dirty="0"/>
              <a:t>الوهم</a:t>
            </a:r>
            <a:r>
              <a:rPr lang="en-US" b="1" i="1" dirty="0"/>
              <a:t>) </a:t>
            </a:r>
            <a:r>
              <a:rPr lang="ar-SA" b="1" i="1" dirty="0"/>
              <a:t>الذي كان يعيشه… كان يعتقد بما أنه في الثلاجة إذن الجو بارد جداً تحت الصفر…وأنه سوف يموت…واعتقاده هذا جعله يموت حقيقة</a:t>
            </a:r>
            <a:r>
              <a:rPr lang="en-US" b="1" i="1" dirty="0"/>
              <a:t>…!!</a:t>
            </a:r>
            <a:endParaRPr lang="en-US" dirty="0"/>
          </a:p>
          <a:p>
            <a:endParaRPr lang="ar-SA" dirty="0"/>
          </a:p>
        </p:txBody>
      </p:sp>
    </p:spTree>
    <p:extLst>
      <p:ext uri="{BB962C8B-B14F-4D97-AF65-F5344CB8AC3E}">
        <p14:creationId xmlns:p14="http://schemas.microsoft.com/office/powerpoint/2010/main" val="1539661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مربع نص 2"/>
          <p:cNvSpPr txBox="1"/>
          <p:nvPr/>
        </p:nvSpPr>
        <p:spPr>
          <a:xfrm>
            <a:off x="1691680" y="1628799"/>
            <a:ext cx="6048672" cy="3816429"/>
          </a:xfrm>
          <a:prstGeom prst="rect">
            <a:avLst/>
          </a:prstGeom>
        </p:spPr>
        <p:style>
          <a:lnRef idx="3">
            <a:schemeClr val="lt1"/>
          </a:lnRef>
          <a:fillRef idx="1">
            <a:schemeClr val="accent4"/>
          </a:fillRef>
          <a:effectRef idx="1">
            <a:schemeClr val="accent4"/>
          </a:effectRef>
          <a:fontRef idx="minor">
            <a:schemeClr val="lt1"/>
          </a:fontRef>
        </p:style>
        <p:txBody>
          <a:bodyPr wrap="square" rtlCol="1">
            <a:spAutoFit/>
          </a:bodyPr>
          <a:lstStyle/>
          <a:p>
            <a:r>
              <a:rPr lang="ar-SA" sz="3200" b="1" i="1" dirty="0"/>
              <a:t>لذلك </a:t>
            </a:r>
            <a:r>
              <a:rPr lang="en-US" sz="3200" b="1" i="1" dirty="0"/>
              <a:t>(</a:t>
            </a:r>
            <a:r>
              <a:rPr lang="ar-SA" sz="3200" b="1" i="1" dirty="0"/>
              <a:t>أرجوكم</a:t>
            </a:r>
            <a:r>
              <a:rPr lang="en-US" sz="3200" b="1" i="1" dirty="0"/>
              <a:t>) </a:t>
            </a:r>
            <a:r>
              <a:rPr lang="ar-SA" sz="3200" b="1" i="1" dirty="0"/>
              <a:t>لا تدعوا الأفكار السلبية </a:t>
            </a:r>
            <a:r>
              <a:rPr lang="ar-SA" sz="3200" b="1" i="1" dirty="0" smtClean="0"/>
              <a:t>و الاعتقادات  الخاطئة </a:t>
            </a:r>
            <a:r>
              <a:rPr lang="ar-SA" sz="3200" b="1" i="1" dirty="0"/>
              <a:t>عن أنفسنا أن تتحكم في حياتنا… نجد كثير من الناس قد يحجم عن عمل ما من أجل أنه يعتقد عن نفسه أنه ضعيف وغير قادر وغير واثق من نفسه…وهو في الحقيقة قد يكون عكس ذلك تماماً</a:t>
            </a:r>
            <a:r>
              <a:rPr lang="en-US" sz="3200" b="1" i="1" dirty="0"/>
              <a:t>…</a:t>
            </a:r>
            <a:endParaRPr lang="en-US" sz="3200" dirty="0"/>
          </a:p>
          <a:p>
            <a:r>
              <a:rPr lang="ar-SA" dirty="0" smtClean="0"/>
              <a:t>         </a:t>
            </a:r>
            <a:endParaRPr lang="ar-SA" dirty="0"/>
          </a:p>
        </p:txBody>
      </p:sp>
    </p:spTree>
    <p:extLst>
      <p:ext uri="{BB962C8B-B14F-4D97-AF65-F5344CB8AC3E}">
        <p14:creationId xmlns:p14="http://schemas.microsoft.com/office/powerpoint/2010/main" val="626176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6207_1179154610.gif"/>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rot="20491912">
            <a:off x="1424291" y="1715320"/>
            <a:ext cx="3071834" cy="3416320"/>
          </a:xfrm>
          <a:prstGeom prst="rect">
            <a:avLst/>
          </a:prstGeom>
          <a:noFill/>
        </p:spPr>
        <p:txBody>
          <a:bodyPr wrap="square" rtlCol="0">
            <a:spAutoFit/>
          </a:bodyPr>
          <a:lstStyle/>
          <a:p>
            <a:r>
              <a:rPr lang="ar-SA" sz="2400" b="1" dirty="0" smtClean="0"/>
              <a:t>من اعتمد على ماله قل  </a:t>
            </a:r>
          </a:p>
          <a:p>
            <a:r>
              <a:rPr lang="ar-SA" sz="2400" b="1" dirty="0" smtClean="0"/>
              <a:t>و من اعتمد على سلطانه ذل  </a:t>
            </a:r>
            <a:r>
              <a:rPr lang="ar-SA" sz="2400" b="1" dirty="0" err="1" smtClean="0"/>
              <a:t>و</a:t>
            </a:r>
            <a:r>
              <a:rPr lang="ar-SA" sz="2400" b="1" dirty="0" smtClean="0"/>
              <a:t> من اعتمد على عقله اختل  </a:t>
            </a:r>
            <a:r>
              <a:rPr lang="ar-SA" sz="2400" b="1" dirty="0" err="1" smtClean="0"/>
              <a:t>و</a:t>
            </a:r>
            <a:r>
              <a:rPr lang="ar-SA" sz="2400" b="1" dirty="0" smtClean="0"/>
              <a:t> من اعتمد على علمه ضل  </a:t>
            </a:r>
            <a:r>
              <a:rPr lang="ar-SA" sz="2400" b="1" dirty="0" err="1" smtClean="0"/>
              <a:t>و</a:t>
            </a:r>
            <a:r>
              <a:rPr lang="ar-SA" sz="2400" b="1" dirty="0" smtClean="0"/>
              <a:t> من اعتمد على الناس مل  </a:t>
            </a:r>
            <a:r>
              <a:rPr lang="ar-SA" sz="2400" b="1" dirty="0" err="1" smtClean="0"/>
              <a:t>و</a:t>
            </a:r>
            <a:r>
              <a:rPr lang="ar-SA" sz="2400" b="1" dirty="0" smtClean="0"/>
              <a:t> </a:t>
            </a:r>
            <a:r>
              <a:rPr lang="ar-SA" sz="2400" b="1" dirty="0" smtClean="0">
                <a:cs typeface="PT Bold Broken" pitchFamily="2" charset="-78"/>
              </a:rPr>
              <a:t>من اعتمد على الله فما قل ولا ذل ولا اختل ولا ضل ولا مل</a:t>
            </a:r>
            <a:endParaRPr lang="en-US" sz="2400" b="1" dirty="0" smtClean="0">
              <a:cs typeface="PT Bold Broken" pitchFamily="2" charset="-78"/>
            </a:endParaRPr>
          </a:p>
          <a:p>
            <a:endParaRPr lang="en-US" sz="2400" b="1" dirty="0"/>
          </a:p>
        </p:txBody>
      </p:sp>
      <p:sp>
        <p:nvSpPr>
          <p:cNvPr id="4" name="TextBox 3"/>
          <p:cNvSpPr txBox="1"/>
          <p:nvPr/>
        </p:nvSpPr>
        <p:spPr>
          <a:xfrm rot="20559868">
            <a:off x="5037534" y="672028"/>
            <a:ext cx="1896413" cy="2677656"/>
          </a:xfrm>
          <a:prstGeom prst="rect">
            <a:avLst/>
          </a:prstGeom>
          <a:noFill/>
        </p:spPr>
        <p:txBody>
          <a:bodyPr wrap="square" rtlCol="0">
            <a:spAutoFit/>
          </a:bodyPr>
          <a:lstStyle/>
          <a:p>
            <a:r>
              <a:rPr lang="ar-SA" sz="2800" dirty="0" smtClean="0"/>
              <a:t>وألقاكم في المحاضرة القادمة إن شاء الله وأستودعكن الله    </a:t>
            </a:r>
            <a:endParaRPr lang="en-US" sz="2800" dirty="0" smtClean="0"/>
          </a:p>
          <a:p>
            <a:endParaRPr lang="en-US" sz="2800" dirty="0"/>
          </a:p>
        </p:txBody>
      </p:sp>
      <p:pic>
        <p:nvPicPr>
          <p:cNvPr id="5" name="Picture 4" descr="200814756.bmp"/>
          <p:cNvPicPr>
            <a:picLocks noChangeAspect="1"/>
          </p:cNvPicPr>
          <p:nvPr/>
        </p:nvPicPr>
        <p:blipFill>
          <a:blip r:embed="rId3"/>
          <a:stretch>
            <a:fillRect/>
          </a:stretch>
        </p:blipFill>
        <p:spPr>
          <a:xfrm>
            <a:off x="1785918" y="5286388"/>
            <a:ext cx="5724525" cy="20859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TotalTime>
  <Words>2746</Words>
  <Application>Microsoft Office PowerPoint</Application>
  <PresentationFormat>عرض على الشاشة (3:4)‏</PresentationFormat>
  <Paragraphs>273</Paragraphs>
  <Slides>28</Slides>
  <Notes>0</Notes>
  <HiddenSlides>0</HiddenSlides>
  <MMClips>0</MMClips>
  <ScaleCrop>false</ScaleCrop>
  <HeadingPairs>
    <vt:vector size="4" baseType="variant">
      <vt:variant>
        <vt:lpstr>نسق</vt:lpstr>
      </vt:variant>
      <vt:variant>
        <vt:i4>1</vt:i4>
      </vt:variant>
      <vt:variant>
        <vt:lpstr>عناوين الشرائح</vt:lpstr>
      </vt:variant>
      <vt:variant>
        <vt:i4>28</vt:i4>
      </vt:variant>
    </vt:vector>
  </HeadingPairs>
  <TitlesOfParts>
    <vt:vector size="29"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Sheruk</dc:creator>
  <cp:lastModifiedBy>Ghada asar abdelaziz asar</cp:lastModifiedBy>
  <cp:revision>16</cp:revision>
  <dcterms:created xsi:type="dcterms:W3CDTF">2012-03-02T21:46:05Z</dcterms:created>
  <dcterms:modified xsi:type="dcterms:W3CDTF">2012-03-03T06:50:44Z</dcterms:modified>
</cp:coreProperties>
</file>