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93" r:id="rId15"/>
    <p:sldId id="294" r:id="rId16"/>
    <p:sldId id="273" r:id="rId17"/>
    <p:sldId id="298" r:id="rId18"/>
    <p:sldId id="275" r:id="rId19"/>
    <p:sldId id="276" r:id="rId20"/>
    <p:sldId id="277" r:id="rId21"/>
    <p:sldId id="278" r:id="rId22"/>
    <p:sldId id="279" r:id="rId23"/>
    <p:sldId id="286" r:id="rId24"/>
    <p:sldId id="287" r:id="rId25"/>
    <p:sldId id="288" r:id="rId26"/>
    <p:sldId id="280" r:id="rId27"/>
    <p:sldId id="282" r:id="rId28"/>
    <p:sldId id="283" r:id="rId29"/>
    <p:sldId id="284" r:id="rId30"/>
    <p:sldId id="285" r:id="rId3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5" d="100"/>
          <a:sy n="85" d="100"/>
        </p:scale>
        <p:origin x="-152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2BF661-BF0B-49B7-BAD7-EE284713D848}" type="doc">
      <dgm:prSet loTypeId="urn:microsoft.com/office/officeart/2005/8/layout/hierarchy6" loCatId="hierarchy" qsTypeId="urn:microsoft.com/office/officeart/2005/8/quickstyle/3d3" qsCatId="3D" csTypeId="urn:microsoft.com/office/officeart/2005/8/colors/accent1_2" csCatId="accent1" phldr="1"/>
      <dgm:spPr/>
      <dgm:t>
        <a:bodyPr/>
        <a:lstStyle/>
        <a:p>
          <a:endParaRPr lang="en-US"/>
        </a:p>
      </dgm:t>
    </dgm:pt>
    <dgm:pt modelId="{5C635C40-08EB-4B64-B1BB-1BF781EED9AB}">
      <dgm:prSet phldrT="[Text]" custT="1"/>
      <dgm:spPr/>
      <dgm:t>
        <a:bodyPr/>
        <a:lstStyle/>
        <a:p>
          <a:pPr algn="ctr"/>
          <a:r>
            <a:rPr lang="ar-SA" sz="1400" b="1">
              <a:cs typeface="PT Bold Mirror" pitchFamily="2" charset="-78"/>
            </a:rPr>
            <a:t>مراحل التنظيم المدرسي</a:t>
          </a:r>
          <a:endParaRPr lang="en-US" sz="1400" b="1">
            <a:cs typeface="PT Bold Mirror" pitchFamily="2" charset="-78"/>
          </a:endParaRPr>
        </a:p>
      </dgm:t>
    </dgm:pt>
    <dgm:pt modelId="{70BF4AE9-CB2D-4653-A578-14A244C8C25C}" type="parTrans" cxnId="{C9FE5385-B7EF-4295-B1F7-E6CC9F206E14}">
      <dgm:prSet/>
      <dgm:spPr/>
      <dgm:t>
        <a:bodyPr/>
        <a:lstStyle/>
        <a:p>
          <a:endParaRPr lang="en-US"/>
        </a:p>
      </dgm:t>
    </dgm:pt>
    <dgm:pt modelId="{FED3A2C3-C56D-4635-A6E2-EDACD27DE0AC}" type="sibTrans" cxnId="{C9FE5385-B7EF-4295-B1F7-E6CC9F206E14}">
      <dgm:prSet/>
      <dgm:spPr/>
      <dgm:t>
        <a:bodyPr/>
        <a:lstStyle/>
        <a:p>
          <a:endParaRPr lang="en-US"/>
        </a:p>
      </dgm:t>
    </dgm:pt>
    <dgm:pt modelId="{F2F48FFC-C830-4D33-885E-DBCCE0BE9E39}">
      <dgm:prSet phldrT="[Text]"/>
      <dgm:spPr/>
      <dgm:t>
        <a:bodyPr/>
        <a:lstStyle/>
        <a:p>
          <a:r>
            <a:rPr lang="ar-SA">
              <a:solidFill>
                <a:sysClr val="windowText" lastClr="000000"/>
              </a:solidFill>
            </a:rPr>
            <a:t>التقويم</a:t>
          </a:r>
          <a:endParaRPr lang="en-US">
            <a:solidFill>
              <a:sysClr val="windowText" lastClr="000000"/>
            </a:solidFill>
          </a:endParaRPr>
        </a:p>
      </dgm:t>
    </dgm:pt>
    <dgm:pt modelId="{4B2CC2FE-2A3F-4040-92A9-8D6DF7D7BFBF}" type="parTrans" cxnId="{EFAA5240-1430-4F47-B856-C8F332914F5D}">
      <dgm:prSet/>
      <dgm:spPr/>
      <dgm:t>
        <a:bodyPr/>
        <a:lstStyle/>
        <a:p>
          <a:endParaRPr lang="en-US"/>
        </a:p>
      </dgm:t>
    </dgm:pt>
    <dgm:pt modelId="{7FC8D677-99D4-42EF-AB48-49E025B8814D}" type="sibTrans" cxnId="{EFAA5240-1430-4F47-B856-C8F332914F5D}">
      <dgm:prSet/>
      <dgm:spPr/>
      <dgm:t>
        <a:bodyPr/>
        <a:lstStyle/>
        <a:p>
          <a:endParaRPr lang="en-US"/>
        </a:p>
      </dgm:t>
    </dgm:pt>
    <dgm:pt modelId="{FC484123-C087-473C-97D4-465371A9F6AD}">
      <dgm:prSet phldrT="[Text]" custT="1"/>
      <dgm:spPr/>
      <dgm:t>
        <a:bodyPr/>
        <a:lstStyle/>
        <a:p>
          <a:r>
            <a:rPr lang="ar-SA" sz="1200" b="1">
              <a:solidFill>
                <a:sysClr val="windowText" lastClr="000000"/>
              </a:solidFill>
              <a:latin typeface="Simplified Arabic" pitchFamily="18" charset="-78"/>
              <a:cs typeface="Simplified Arabic" pitchFamily="18" charset="-78"/>
            </a:rPr>
            <a:t>التخطيط</a:t>
          </a:r>
          <a:endParaRPr lang="en-US" sz="1200" b="1">
            <a:solidFill>
              <a:sysClr val="windowText" lastClr="000000"/>
            </a:solidFill>
            <a:latin typeface="Simplified Arabic" pitchFamily="18" charset="-78"/>
            <a:cs typeface="Simplified Arabic" pitchFamily="18" charset="-78"/>
          </a:endParaRPr>
        </a:p>
      </dgm:t>
    </dgm:pt>
    <dgm:pt modelId="{F633B5EB-77BB-486E-9873-5A8150CCE58C}" type="parTrans" cxnId="{9D4266F8-F017-4E3F-BA49-9A13D3DEF360}">
      <dgm:prSet/>
      <dgm:spPr/>
      <dgm:t>
        <a:bodyPr/>
        <a:lstStyle/>
        <a:p>
          <a:endParaRPr lang="en-US"/>
        </a:p>
      </dgm:t>
    </dgm:pt>
    <dgm:pt modelId="{36FD26EB-E98C-4B33-9CAD-30D30C64C399}" type="sibTrans" cxnId="{9D4266F8-F017-4E3F-BA49-9A13D3DEF360}">
      <dgm:prSet/>
      <dgm:spPr/>
      <dgm:t>
        <a:bodyPr/>
        <a:lstStyle/>
        <a:p>
          <a:endParaRPr lang="en-US"/>
        </a:p>
      </dgm:t>
    </dgm:pt>
    <dgm:pt modelId="{F27AA176-D5DF-4121-8791-8B6FD485B178}">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smtClean="0"/>
            <a:t>n</a:t>
          </a:r>
          <a:endParaRPr lang="en-US" dirty="0"/>
        </a:p>
      </dgm:t>
    </dgm:pt>
    <dgm:pt modelId="{42B244EA-9DE1-4EF4-BF64-3A9822242902}" type="parTrans" cxnId="{48DF3860-C6A6-4EF0-9C40-020A534EECBC}">
      <dgm:prSet/>
      <dgm:spPr/>
      <dgm:t>
        <a:bodyPr/>
        <a:lstStyle/>
        <a:p>
          <a:endParaRPr lang="en-US"/>
        </a:p>
      </dgm:t>
    </dgm:pt>
    <dgm:pt modelId="{94276FAD-7800-461C-9089-6231F383A31E}" type="sibTrans" cxnId="{48DF3860-C6A6-4EF0-9C40-020A534EECBC}">
      <dgm:prSet/>
      <dgm:spPr/>
      <dgm:t>
        <a:bodyPr/>
        <a:lstStyle/>
        <a:p>
          <a:endParaRPr lang="en-US"/>
        </a:p>
      </dgm:t>
    </dgm:pt>
    <dgm:pt modelId="{22080473-DB8F-4010-A54A-169C0A171CB6}">
      <dgm:prSet phldrT="[Text]"/>
      <dgm:spPr/>
      <dgm:t>
        <a:bodyPr/>
        <a:lstStyle/>
        <a:p>
          <a:r>
            <a:rPr lang="en-US" dirty="0" smtClean="0"/>
            <a:t>m</a:t>
          </a:r>
          <a:endParaRPr lang="en-US" dirty="0"/>
        </a:p>
      </dgm:t>
    </dgm:pt>
    <dgm:pt modelId="{1623341D-2570-4A8E-A9A4-8361146B20E4}" type="parTrans" cxnId="{3B5E17FC-E886-4A8E-921B-82D06E75F9A3}">
      <dgm:prSet/>
      <dgm:spPr/>
      <dgm:t>
        <a:bodyPr/>
        <a:lstStyle/>
        <a:p>
          <a:endParaRPr lang="en-US"/>
        </a:p>
      </dgm:t>
    </dgm:pt>
    <dgm:pt modelId="{BF643DD2-2C60-49AF-8680-612C5F90335F}" type="sibTrans" cxnId="{3B5E17FC-E886-4A8E-921B-82D06E75F9A3}">
      <dgm:prSet/>
      <dgm:spPr/>
      <dgm:t>
        <a:bodyPr/>
        <a:lstStyle/>
        <a:p>
          <a:endParaRPr lang="en-US"/>
        </a:p>
      </dgm:t>
    </dgm:pt>
    <dgm:pt modelId="{09F4331A-03F7-4479-8787-20873DAB7875}">
      <dgm:prSet custT="1"/>
      <dgm:spPr/>
      <dgm:t>
        <a:bodyPr/>
        <a:lstStyle/>
        <a:p>
          <a:r>
            <a:rPr lang="ar-SA" sz="1200" b="1">
              <a:solidFill>
                <a:sysClr val="windowText" lastClr="000000"/>
              </a:solidFill>
              <a:latin typeface="Simplified Arabic" pitchFamily="18" charset="-78"/>
              <a:cs typeface="Simplified Arabic" pitchFamily="18" charset="-78"/>
            </a:rPr>
            <a:t>التوزيع والتنفيذ</a:t>
          </a:r>
          <a:endParaRPr lang="en-US" sz="1200" b="1">
            <a:solidFill>
              <a:sysClr val="windowText" lastClr="000000"/>
            </a:solidFill>
            <a:latin typeface="Simplified Arabic" pitchFamily="18" charset="-78"/>
            <a:cs typeface="Simplified Arabic" pitchFamily="18" charset="-78"/>
          </a:endParaRPr>
        </a:p>
      </dgm:t>
    </dgm:pt>
    <dgm:pt modelId="{26A5E734-D77B-40B2-B54C-8FD052C8D0AE}" type="parTrans" cxnId="{3AA761C0-35FB-4DAD-9617-568F917A20DE}">
      <dgm:prSet/>
      <dgm:spPr/>
      <dgm:t>
        <a:bodyPr/>
        <a:lstStyle/>
        <a:p>
          <a:endParaRPr lang="en-US"/>
        </a:p>
      </dgm:t>
    </dgm:pt>
    <dgm:pt modelId="{2662AC7A-71A0-4A4E-9C9F-4F61E36B5C8D}" type="sibTrans" cxnId="{3AA761C0-35FB-4DAD-9617-568F917A20DE}">
      <dgm:prSet/>
      <dgm:spPr/>
      <dgm:t>
        <a:bodyPr/>
        <a:lstStyle/>
        <a:p>
          <a:endParaRPr lang="en-US"/>
        </a:p>
      </dgm:t>
    </dgm:pt>
    <dgm:pt modelId="{85DDDE77-8A7F-4F2A-A960-69B14A32ACBE}">
      <dgm:prSet custT="1"/>
      <dgm:spPr/>
      <dgm:t>
        <a:bodyPr/>
        <a:lstStyle/>
        <a:p>
          <a:r>
            <a:rPr lang="ar-SA" sz="1200" b="1">
              <a:solidFill>
                <a:sysClr val="windowText" lastClr="000000"/>
              </a:solidFill>
              <a:latin typeface="Simplified Arabic" pitchFamily="18" charset="-78"/>
              <a:cs typeface="Simplified Arabic" pitchFamily="18" charset="-78"/>
            </a:rPr>
            <a:t>التوجيه</a:t>
          </a:r>
          <a:endParaRPr lang="en-US" sz="1200" b="1">
            <a:solidFill>
              <a:sysClr val="windowText" lastClr="000000"/>
            </a:solidFill>
            <a:latin typeface="Simplified Arabic" pitchFamily="18" charset="-78"/>
            <a:cs typeface="Simplified Arabic" pitchFamily="18" charset="-78"/>
          </a:endParaRPr>
        </a:p>
      </dgm:t>
    </dgm:pt>
    <dgm:pt modelId="{00F9C4CF-6EB4-417C-8404-BB2614B7F35B}" type="parTrans" cxnId="{29A13E7A-C91F-4FFB-A937-995481B7445F}">
      <dgm:prSet/>
      <dgm:spPr/>
      <dgm:t>
        <a:bodyPr/>
        <a:lstStyle/>
        <a:p>
          <a:endParaRPr lang="en-US"/>
        </a:p>
      </dgm:t>
    </dgm:pt>
    <dgm:pt modelId="{5040B864-093C-4140-BFF6-D6AF656DD77B}" type="sibTrans" cxnId="{29A13E7A-C91F-4FFB-A937-995481B7445F}">
      <dgm:prSet/>
      <dgm:spPr/>
      <dgm:t>
        <a:bodyPr/>
        <a:lstStyle/>
        <a:p>
          <a:endParaRPr lang="en-US"/>
        </a:p>
      </dgm:t>
    </dgm:pt>
    <dgm:pt modelId="{93B422F4-DD2B-4041-BF59-1359FF318B51}">
      <dgm:prSet custT="1"/>
      <dgm:spPr/>
      <dgm:t>
        <a:bodyPr/>
        <a:lstStyle/>
        <a:p>
          <a:r>
            <a:rPr lang="ar-SA" sz="1200" b="1">
              <a:solidFill>
                <a:sysClr val="windowText" lastClr="000000"/>
              </a:solidFill>
              <a:latin typeface="Simplified Arabic" pitchFamily="18" charset="-78"/>
              <a:cs typeface="Simplified Arabic" pitchFamily="18" charset="-78"/>
            </a:rPr>
            <a:t>المتابعة ولإشراف</a:t>
          </a:r>
          <a:endParaRPr lang="en-US" sz="1200" b="1">
            <a:solidFill>
              <a:sysClr val="windowText" lastClr="000000"/>
            </a:solidFill>
            <a:latin typeface="Simplified Arabic" pitchFamily="18" charset="-78"/>
            <a:cs typeface="Simplified Arabic" pitchFamily="18" charset="-78"/>
          </a:endParaRPr>
        </a:p>
      </dgm:t>
    </dgm:pt>
    <dgm:pt modelId="{6AE0E248-1991-48BD-80C3-257C3AA312EC}" type="parTrans" cxnId="{F4E4D607-D6ED-48C3-A40A-2D5ABA2FDA16}">
      <dgm:prSet/>
      <dgm:spPr/>
      <dgm:t>
        <a:bodyPr/>
        <a:lstStyle/>
        <a:p>
          <a:endParaRPr lang="en-US"/>
        </a:p>
      </dgm:t>
    </dgm:pt>
    <dgm:pt modelId="{B8590FF2-B66A-4E7D-B6EE-10434AA3BD6F}" type="sibTrans" cxnId="{F4E4D607-D6ED-48C3-A40A-2D5ABA2FDA16}">
      <dgm:prSet/>
      <dgm:spPr/>
      <dgm:t>
        <a:bodyPr/>
        <a:lstStyle/>
        <a:p>
          <a:endParaRPr lang="en-US"/>
        </a:p>
      </dgm:t>
    </dgm:pt>
    <dgm:pt modelId="{3D6AFDC3-33CF-483F-B5B2-E14CCC7E2012}" type="pres">
      <dgm:prSet presAssocID="{DA2BF661-BF0B-49B7-BAD7-EE284713D848}" presName="mainComposite" presStyleCnt="0">
        <dgm:presLayoutVars>
          <dgm:chPref val="1"/>
          <dgm:dir/>
          <dgm:animOne val="branch"/>
          <dgm:animLvl val="lvl"/>
          <dgm:resizeHandles val="exact"/>
        </dgm:presLayoutVars>
      </dgm:prSet>
      <dgm:spPr/>
      <dgm:t>
        <a:bodyPr/>
        <a:lstStyle/>
        <a:p>
          <a:endParaRPr lang="en-US"/>
        </a:p>
      </dgm:t>
    </dgm:pt>
    <dgm:pt modelId="{E1477444-6B04-43D5-9E7B-E1F70592A89F}" type="pres">
      <dgm:prSet presAssocID="{DA2BF661-BF0B-49B7-BAD7-EE284713D848}" presName="hierFlow" presStyleCnt="0"/>
      <dgm:spPr/>
    </dgm:pt>
    <dgm:pt modelId="{0308AEDD-966F-4C7A-92BF-8F5C6F81C079}" type="pres">
      <dgm:prSet presAssocID="{DA2BF661-BF0B-49B7-BAD7-EE284713D848}" presName="firstBuf" presStyleCnt="0"/>
      <dgm:spPr/>
    </dgm:pt>
    <dgm:pt modelId="{7284BCDE-23EB-4C1D-BDD1-BAE71858EA21}" type="pres">
      <dgm:prSet presAssocID="{DA2BF661-BF0B-49B7-BAD7-EE284713D848}" presName="hierChild1" presStyleCnt="0">
        <dgm:presLayoutVars>
          <dgm:chPref val="1"/>
          <dgm:animOne val="branch"/>
          <dgm:animLvl val="lvl"/>
        </dgm:presLayoutVars>
      </dgm:prSet>
      <dgm:spPr/>
    </dgm:pt>
    <dgm:pt modelId="{A761B778-30C7-4EAA-9A69-A378F60F81BE}" type="pres">
      <dgm:prSet presAssocID="{5C635C40-08EB-4B64-B1BB-1BF781EED9AB}" presName="Name14" presStyleCnt="0"/>
      <dgm:spPr/>
    </dgm:pt>
    <dgm:pt modelId="{34D43A5B-C4F3-4C54-80A6-20C7064F466B}" type="pres">
      <dgm:prSet presAssocID="{5C635C40-08EB-4B64-B1BB-1BF781EED9AB}" presName="level1Shape" presStyleLbl="node0" presStyleIdx="0" presStyleCnt="1" custScaleX="413186" custLinFactY="-32696" custLinFactNeighborX="-80912" custLinFactNeighborY="-100000">
        <dgm:presLayoutVars>
          <dgm:chPref val="3"/>
        </dgm:presLayoutVars>
      </dgm:prSet>
      <dgm:spPr/>
      <dgm:t>
        <a:bodyPr/>
        <a:lstStyle/>
        <a:p>
          <a:endParaRPr lang="en-US"/>
        </a:p>
      </dgm:t>
    </dgm:pt>
    <dgm:pt modelId="{46BAC7D2-0A6F-431B-9803-D9C40A9474B1}" type="pres">
      <dgm:prSet presAssocID="{5C635C40-08EB-4B64-B1BB-1BF781EED9AB}" presName="hierChild2" presStyleCnt="0"/>
      <dgm:spPr/>
    </dgm:pt>
    <dgm:pt modelId="{7E3C4A54-30D1-4356-8B16-CBA330D18DAF}" type="pres">
      <dgm:prSet presAssocID="{4B2CC2FE-2A3F-4040-92A9-8D6DF7D7BFBF}" presName="Name19" presStyleLbl="parChTrans1D2" presStyleIdx="0" presStyleCnt="5"/>
      <dgm:spPr/>
      <dgm:t>
        <a:bodyPr/>
        <a:lstStyle/>
        <a:p>
          <a:endParaRPr lang="en-US"/>
        </a:p>
      </dgm:t>
    </dgm:pt>
    <dgm:pt modelId="{323F863D-A883-4F9E-9AD6-B140F73932E5}" type="pres">
      <dgm:prSet presAssocID="{F2F48FFC-C830-4D33-885E-DBCCE0BE9E39}" presName="Name21" presStyleCnt="0"/>
      <dgm:spPr/>
    </dgm:pt>
    <dgm:pt modelId="{21C78E5B-542E-4D75-992B-FAEA96B2D923}" type="pres">
      <dgm:prSet presAssocID="{F2F48FFC-C830-4D33-885E-DBCCE0BE9E39}" presName="level2Shape" presStyleLbl="node2" presStyleIdx="0" presStyleCnt="5"/>
      <dgm:spPr/>
      <dgm:t>
        <a:bodyPr/>
        <a:lstStyle/>
        <a:p>
          <a:endParaRPr lang="en-US"/>
        </a:p>
      </dgm:t>
    </dgm:pt>
    <dgm:pt modelId="{01C1B102-CBA4-43F4-A95A-83405928EF8F}" type="pres">
      <dgm:prSet presAssocID="{F2F48FFC-C830-4D33-885E-DBCCE0BE9E39}" presName="hierChild3" presStyleCnt="0"/>
      <dgm:spPr/>
    </dgm:pt>
    <dgm:pt modelId="{D3C3B695-5FBD-4767-99BA-6C76DCE780DB}" type="pres">
      <dgm:prSet presAssocID="{6AE0E248-1991-48BD-80C3-257C3AA312EC}" presName="Name19" presStyleLbl="parChTrans1D2" presStyleIdx="1" presStyleCnt="5"/>
      <dgm:spPr/>
      <dgm:t>
        <a:bodyPr/>
        <a:lstStyle/>
        <a:p>
          <a:endParaRPr lang="en-US"/>
        </a:p>
      </dgm:t>
    </dgm:pt>
    <dgm:pt modelId="{6C34158C-AFF6-4E80-ACCF-0A60CF6BB6A6}" type="pres">
      <dgm:prSet presAssocID="{93B422F4-DD2B-4041-BF59-1359FF318B51}" presName="Name21" presStyleCnt="0"/>
      <dgm:spPr/>
    </dgm:pt>
    <dgm:pt modelId="{89B187A7-2629-4E1F-A830-37CAB6C1C157}" type="pres">
      <dgm:prSet presAssocID="{93B422F4-DD2B-4041-BF59-1359FF318B51}" presName="level2Shape" presStyleLbl="node2" presStyleIdx="1" presStyleCnt="5"/>
      <dgm:spPr/>
      <dgm:t>
        <a:bodyPr/>
        <a:lstStyle/>
        <a:p>
          <a:endParaRPr lang="en-US"/>
        </a:p>
      </dgm:t>
    </dgm:pt>
    <dgm:pt modelId="{EF3EA50A-2A64-439A-9E90-16A44D2A7B2D}" type="pres">
      <dgm:prSet presAssocID="{93B422F4-DD2B-4041-BF59-1359FF318B51}" presName="hierChild3" presStyleCnt="0"/>
      <dgm:spPr/>
    </dgm:pt>
    <dgm:pt modelId="{07303FA3-2F42-4F94-96E3-6C3445234B5E}" type="pres">
      <dgm:prSet presAssocID="{00F9C4CF-6EB4-417C-8404-BB2614B7F35B}" presName="Name19" presStyleLbl="parChTrans1D2" presStyleIdx="2" presStyleCnt="5"/>
      <dgm:spPr/>
      <dgm:t>
        <a:bodyPr/>
        <a:lstStyle/>
        <a:p>
          <a:endParaRPr lang="en-US"/>
        </a:p>
      </dgm:t>
    </dgm:pt>
    <dgm:pt modelId="{B20981DB-31C0-4C8D-ACDB-01CA2A5625C7}" type="pres">
      <dgm:prSet presAssocID="{85DDDE77-8A7F-4F2A-A960-69B14A32ACBE}" presName="Name21" presStyleCnt="0"/>
      <dgm:spPr/>
    </dgm:pt>
    <dgm:pt modelId="{64915193-8C95-4256-AC88-EEAD7C4F2780}" type="pres">
      <dgm:prSet presAssocID="{85DDDE77-8A7F-4F2A-A960-69B14A32ACBE}" presName="level2Shape" presStyleLbl="node2" presStyleIdx="2" presStyleCnt="5"/>
      <dgm:spPr/>
      <dgm:t>
        <a:bodyPr/>
        <a:lstStyle/>
        <a:p>
          <a:endParaRPr lang="en-US"/>
        </a:p>
      </dgm:t>
    </dgm:pt>
    <dgm:pt modelId="{281AC2A8-FCE7-4171-9F58-C5310D5610AB}" type="pres">
      <dgm:prSet presAssocID="{85DDDE77-8A7F-4F2A-A960-69B14A32ACBE}" presName="hierChild3" presStyleCnt="0"/>
      <dgm:spPr/>
    </dgm:pt>
    <dgm:pt modelId="{D4874187-7FD8-4CE4-AF08-2B23C08D4064}" type="pres">
      <dgm:prSet presAssocID="{26A5E734-D77B-40B2-B54C-8FD052C8D0AE}" presName="Name19" presStyleLbl="parChTrans1D2" presStyleIdx="3" presStyleCnt="5"/>
      <dgm:spPr/>
      <dgm:t>
        <a:bodyPr/>
        <a:lstStyle/>
        <a:p>
          <a:endParaRPr lang="en-US"/>
        </a:p>
      </dgm:t>
    </dgm:pt>
    <dgm:pt modelId="{AEB52235-640B-43EB-A586-8B34908DAC18}" type="pres">
      <dgm:prSet presAssocID="{09F4331A-03F7-4479-8787-20873DAB7875}" presName="Name21" presStyleCnt="0"/>
      <dgm:spPr/>
    </dgm:pt>
    <dgm:pt modelId="{36828D3C-DD6F-433B-92CE-F7A57369A9AF}" type="pres">
      <dgm:prSet presAssocID="{09F4331A-03F7-4479-8787-20873DAB7875}" presName="level2Shape" presStyleLbl="node2" presStyleIdx="3" presStyleCnt="5"/>
      <dgm:spPr/>
      <dgm:t>
        <a:bodyPr/>
        <a:lstStyle/>
        <a:p>
          <a:endParaRPr lang="en-US"/>
        </a:p>
      </dgm:t>
    </dgm:pt>
    <dgm:pt modelId="{5E5AE522-0B83-4E33-A300-A118B561B59B}" type="pres">
      <dgm:prSet presAssocID="{09F4331A-03F7-4479-8787-20873DAB7875}" presName="hierChild3" presStyleCnt="0"/>
      <dgm:spPr/>
    </dgm:pt>
    <dgm:pt modelId="{D2B60590-1A5E-46E6-923C-B7269991DB5E}" type="pres">
      <dgm:prSet presAssocID="{F633B5EB-77BB-486E-9873-5A8150CCE58C}" presName="Name19" presStyleLbl="parChTrans1D2" presStyleIdx="4" presStyleCnt="5"/>
      <dgm:spPr/>
      <dgm:t>
        <a:bodyPr/>
        <a:lstStyle/>
        <a:p>
          <a:endParaRPr lang="en-US"/>
        </a:p>
      </dgm:t>
    </dgm:pt>
    <dgm:pt modelId="{29CF5052-0803-476A-AC44-F9505212D329}" type="pres">
      <dgm:prSet presAssocID="{FC484123-C087-473C-97D4-465371A9F6AD}" presName="Name21" presStyleCnt="0"/>
      <dgm:spPr/>
    </dgm:pt>
    <dgm:pt modelId="{B7126E14-5611-4F28-A7E8-BB59FB280DED}" type="pres">
      <dgm:prSet presAssocID="{FC484123-C087-473C-97D4-465371A9F6AD}" presName="level2Shape" presStyleLbl="node2" presStyleIdx="4" presStyleCnt="5"/>
      <dgm:spPr/>
      <dgm:t>
        <a:bodyPr/>
        <a:lstStyle/>
        <a:p>
          <a:endParaRPr lang="en-US"/>
        </a:p>
      </dgm:t>
    </dgm:pt>
    <dgm:pt modelId="{D048F780-F854-4B2B-A1FC-34C5A02B4764}" type="pres">
      <dgm:prSet presAssocID="{FC484123-C087-473C-97D4-465371A9F6AD}" presName="hierChild3" presStyleCnt="0"/>
      <dgm:spPr/>
    </dgm:pt>
    <dgm:pt modelId="{6993E08F-940E-4491-B06B-EB48E0AE9C70}" type="pres">
      <dgm:prSet presAssocID="{DA2BF661-BF0B-49B7-BAD7-EE284713D848}" presName="bgShapesFlow" presStyleCnt="0"/>
      <dgm:spPr/>
    </dgm:pt>
    <dgm:pt modelId="{38E32031-28D4-46D1-90F6-5BF7689EFAB5}" type="pres">
      <dgm:prSet presAssocID="{F27AA176-D5DF-4121-8791-8B6FD485B178}" presName="rectComp" presStyleCnt="0"/>
      <dgm:spPr/>
    </dgm:pt>
    <dgm:pt modelId="{6AE11FE9-513E-4DF6-82EA-8B67B977B245}" type="pres">
      <dgm:prSet presAssocID="{F27AA176-D5DF-4121-8791-8B6FD485B178}" presName="bgRect" presStyleLbl="bgShp" presStyleIdx="0" presStyleCnt="2"/>
      <dgm:spPr/>
      <dgm:t>
        <a:bodyPr/>
        <a:lstStyle/>
        <a:p>
          <a:endParaRPr lang="en-US"/>
        </a:p>
      </dgm:t>
    </dgm:pt>
    <dgm:pt modelId="{5D77B0DB-1F71-4B77-9CF9-430E57B61A93}" type="pres">
      <dgm:prSet presAssocID="{F27AA176-D5DF-4121-8791-8B6FD485B178}" presName="bgRectTx" presStyleLbl="bgShp" presStyleIdx="0" presStyleCnt="2">
        <dgm:presLayoutVars>
          <dgm:bulletEnabled val="1"/>
        </dgm:presLayoutVars>
      </dgm:prSet>
      <dgm:spPr/>
      <dgm:t>
        <a:bodyPr/>
        <a:lstStyle/>
        <a:p>
          <a:endParaRPr lang="en-US"/>
        </a:p>
      </dgm:t>
    </dgm:pt>
    <dgm:pt modelId="{C7A49D1A-ED8E-4E9C-9D18-8FEF04D25083}" type="pres">
      <dgm:prSet presAssocID="{F27AA176-D5DF-4121-8791-8B6FD485B178}" presName="spComp" presStyleCnt="0"/>
      <dgm:spPr/>
    </dgm:pt>
    <dgm:pt modelId="{C65857D4-5912-49DD-AB34-AF5D66B8647C}" type="pres">
      <dgm:prSet presAssocID="{F27AA176-D5DF-4121-8791-8B6FD485B178}" presName="vSp" presStyleCnt="0"/>
      <dgm:spPr/>
    </dgm:pt>
    <dgm:pt modelId="{1CDEA2AA-C50A-4CD1-869F-84F8414C8732}" type="pres">
      <dgm:prSet presAssocID="{22080473-DB8F-4010-A54A-169C0A171CB6}" presName="rectComp" presStyleCnt="0"/>
      <dgm:spPr/>
    </dgm:pt>
    <dgm:pt modelId="{3F570B5E-F6A4-4CCF-8B0A-1B0E8578ED4A}" type="pres">
      <dgm:prSet presAssocID="{22080473-DB8F-4010-A54A-169C0A171CB6}" presName="bgRect" presStyleLbl="bgShp" presStyleIdx="1" presStyleCnt="2"/>
      <dgm:spPr/>
      <dgm:t>
        <a:bodyPr/>
        <a:lstStyle/>
        <a:p>
          <a:endParaRPr lang="en-US"/>
        </a:p>
      </dgm:t>
    </dgm:pt>
    <dgm:pt modelId="{E13A8DF5-2A63-4310-A987-B85D4F25C3B7}" type="pres">
      <dgm:prSet presAssocID="{22080473-DB8F-4010-A54A-169C0A171CB6}" presName="bgRectTx" presStyleLbl="bgShp" presStyleIdx="1" presStyleCnt="2">
        <dgm:presLayoutVars>
          <dgm:bulletEnabled val="1"/>
        </dgm:presLayoutVars>
      </dgm:prSet>
      <dgm:spPr/>
      <dgm:t>
        <a:bodyPr/>
        <a:lstStyle/>
        <a:p>
          <a:endParaRPr lang="en-US"/>
        </a:p>
      </dgm:t>
    </dgm:pt>
  </dgm:ptLst>
  <dgm:cxnLst>
    <dgm:cxn modelId="{EFAA5240-1430-4F47-B856-C8F332914F5D}" srcId="{5C635C40-08EB-4B64-B1BB-1BF781EED9AB}" destId="{F2F48FFC-C830-4D33-885E-DBCCE0BE9E39}" srcOrd="0" destOrd="0" parTransId="{4B2CC2FE-2A3F-4040-92A9-8D6DF7D7BFBF}" sibTransId="{7FC8D677-99D4-42EF-AB48-49E025B8814D}"/>
    <dgm:cxn modelId="{2B07927A-E25A-497A-87B5-0C4206A8BAB1}" type="presOf" srcId="{22080473-DB8F-4010-A54A-169C0A171CB6}" destId="{3F570B5E-F6A4-4CCF-8B0A-1B0E8578ED4A}" srcOrd="0" destOrd="0" presId="urn:microsoft.com/office/officeart/2005/8/layout/hierarchy6"/>
    <dgm:cxn modelId="{E38C2E24-1717-4070-8A0D-3AAE4C926C7D}" type="presOf" srcId="{6AE0E248-1991-48BD-80C3-257C3AA312EC}" destId="{D3C3B695-5FBD-4767-99BA-6C76DCE780DB}" srcOrd="0" destOrd="0" presId="urn:microsoft.com/office/officeart/2005/8/layout/hierarchy6"/>
    <dgm:cxn modelId="{BF5B60EB-AED7-416A-A69F-4FD934F6F085}" type="presOf" srcId="{85DDDE77-8A7F-4F2A-A960-69B14A32ACBE}" destId="{64915193-8C95-4256-AC88-EEAD7C4F2780}" srcOrd="0" destOrd="0" presId="urn:microsoft.com/office/officeart/2005/8/layout/hierarchy6"/>
    <dgm:cxn modelId="{F4E4D607-D6ED-48C3-A40A-2D5ABA2FDA16}" srcId="{5C635C40-08EB-4B64-B1BB-1BF781EED9AB}" destId="{93B422F4-DD2B-4041-BF59-1359FF318B51}" srcOrd="1" destOrd="0" parTransId="{6AE0E248-1991-48BD-80C3-257C3AA312EC}" sibTransId="{B8590FF2-B66A-4E7D-B6EE-10434AA3BD6F}"/>
    <dgm:cxn modelId="{0CD48353-D078-47C7-940B-AA7C5FED8063}" type="presOf" srcId="{F633B5EB-77BB-486E-9873-5A8150CCE58C}" destId="{D2B60590-1A5E-46E6-923C-B7269991DB5E}" srcOrd="0" destOrd="0" presId="urn:microsoft.com/office/officeart/2005/8/layout/hierarchy6"/>
    <dgm:cxn modelId="{9F426262-8245-43E7-A97A-6D3BF65AB734}" type="presOf" srcId="{26A5E734-D77B-40B2-B54C-8FD052C8D0AE}" destId="{D4874187-7FD8-4CE4-AF08-2B23C08D4064}" srcOrd="0" destOrd="0" presId="urn:microsoft.com/office/officeart/2005/8/layout/hierarchy6"/>
    <dgm:cxn modelId="{DA6EB04C-4CFC-45E7-9BCF-BF76AF5C3E5B}" type="presOf" srcId="{00F9C4CF-6EB4-417C-8404-BB2614B7F35B}" destId="{07303FA3-2F42-4F94-96E3-6C3445234B5E}" srcOrd="0" destOrd="0" presId="urn:microsoft.com/office/officeart/2005/8/layout/hierarchy6"/>
    <dgm:cxn modelId="{3ABF648A-EFF7-4717-A053-CB59274B54BE}" type="presOf" srcId="{F27AA176-D5DF-4121-8791-8B6FD485B178}" destId="{6AE11FE9-513E-4DF6-82EA-8B67B977B245}" srcOrd="0" destOrd="0" presId="urn:microsoft.com/office/officeart/2005/8/layout/hierarchy6"/>
    <dgm:cxn modelId="{357425D9-702C-49B3-9766-DAD8A0942930}" type="presOf" srcId="{93B422F4-DD2B-4041-BF59-1359FF318B51}" destId="{89B187A7-2629-4E1F-A830-37CAB6C1C157}" srcOrd="0" destOrd="0" presId="urn:microsoft.com/office/officeart/2005/8/layout/hierarchy6"/>
    <dgm:cxn modelId="{DC24697F-CC8E-45F6-A5C6-C85401C15295}" type="presOf" srcId="{09F4331A-03F7-4479-8787-20873DAB7875}" destId="{36828D3C-DD6F-433B-92CE-F7A57369A9AF}" srcOrd="0" destOrd="0" presId="urn:microsoft.com/office/officeart/2005/8/layout/hierarchy6"/>
    <dgm:cxn modelId="{9D4266F8-F017-4E3F-BA49-9A13D3DEF360}" srcId="{5C635C40-08EB-4B64-B1BB-1BF781EED9AB}" destId="{FC484123-C087-473C-97D4-465371A9F6AD}" srcOrd="4" destOrd="0" parTransId="{F633B5EB-77BB-486E-9873-5A8150CCE58C}" sibTransId="{36FD26EB-E98C-4B33-9CAD-30D30C64C399}"/>
    <dgm:cxn modelId="{F22EBF12-8305-4648-9914-CCD985297013}" type="presOf" srcId="{F2F48FFC-C830-4D33-885E-DBCCE0BE9E39}" destId="{21C78E5B-542E-4D75-992B-FAEA96B2D923}" srcOrd="0" destOrd="0" presId="urn:microsoft.com/office/officeart/2005/8/layout/hierarchy6"/>
    <dgm:cxn modelId="{83CB0E38-8BBA-48D8-9896-0267EE2C81E6}" type="presOf" srcId="{FC484123-C087-473C-97D4-465371A9F6AD}" destId="{B7126E14-5611-4F28-A7E8-BB59FB280DED}" srcOrd="0" destOrd="0" presId="urn:microsoft.com/office/officeart/2005/8/layout/hierarchy6"/>
    <dgm:cxn modelId="{29CE78CB-ED7B-4AA2-B976-C82C4B483EFF}" type="presOf" srcId="{F27AA176-D5DF-4121-8791-8B6FD485B178}" destId="{5D77B0DB-1F71-4B77-9CF9-430E57B61A93}" srcOrd="1" destOrd="0" presId="urn:microsoft.com/office/officeart/2005/8/layout/hierarchy6"/>
    <dgm:cxn modelId="{288FDAD6-954B-4D77-B93C-29061FE9C38D}" type="presOf" srcId="{4B2CC2FE-2A3F-4040-92A9-8D6DF7D7BFBF}" destId="{7E3C4A54-30D1-4356-8B16-CBA330D18DAF}" srcOrd="0" destOrd="0" presId="urn:microsoft.com/office/officeart/2005/8/layout/hierarchy6"/>
    <dgm:cxn modelId="{3AA761C0-35FB-4DAD-9617-568F917A20DE}" srcId="{5C635C40-08EB-4B64-B1BB-1BF781EED9AB}" destId="{09F4331A-03F7-4479-8787-20873DAB7875}" srcOrd="3" destOrd="0" parTransId="{26A5E734-D77B-40B2-B54C-8FD052C8D0AE}" sibTransId="{2662AC7A-71A0-4A4E-9C9F-4F61E36B5C8D}"/>
    <dgm:cxn modelId="{C9FE5385-B7EF-4295-B1F7-E6CC9F206E14}" srcId="{DA2BF661-BF0B-49B7-BAD7-EE284713D848}" destId="{5C635C40-08EB-4B64-B1BB-1BF781EED9AB}" srcOrd="0" destOrd="0" parTransId="{70BF4AE9-CB2D-4653-A578-14A244C8C25C}" sibTransId="{FED3A2C3-C56D-4635-A6E2-EDACD27DE0AC}"/>
    <dgm:cxn modelId="{37CFEAB6-6F7D-4815-A362-1050ACACF69B}" type="presOf" srcId="{DA2BF661-BF0B-49B7-BAD7-EE284713D848}" destId="{3D6AFDC3-33CF-483F-B5B2-E14CCC7E2012}" srcOrd="0" destOrd="0" presId="urn:microsoft.com/office/officeart/2005/8/layout/hierarchy6"/>
    <dgm:cxn modelId="{3B5E17FC-E886-4A8E-921B-82D06E75F9A3}" srcId="{DA2BF661-BF0B-49B7-BAD7-EE284713D848}" destId="{22080473-DB8F-4010-A54A-169C0A171CB6}" srcOrd="2" destOrd="0" parTransId="{1623341D-2570-4A8E-A9A4-8361146B20E4}" sibTransId="{BF643DD2-2C60-49AF-8680-612C5F90335F}"/>
    <dgm:cxn modelId="{4FCC0170-17F7-463B-8EEA-C0FAD5475889}" type="presOf" srcId="{22080473-DB8F-4010-A54A-169C0A171CB6}" destId="{E13A8DF5-2A63-4310-A987-B85D4F25C3B7}" srcOrd="1" destOrd="0" presId="urn:microsoft.com/office/officeart/2005/8/layout/hierarchy6"/>
    <dgm:cxn modelId="{29A13E7A-C91F-4FFB-A937-995481B7445F}" srcId="{5C635C40-08EB-4B64-B1BB-1BF781EED9AB}" destId="{85DDDE77-8A7F-4F2A-A960-69B14A32ACBE}" srcOrd="2" destOrd="0" parTransId="{00F9C4CF-6EB4-417C-8404-BB2614B7F35B}" sibTransId="{5040B864-093C-4140-BFF6-D6AF656DD77B}"/>
    <dgm:cxn modelId="{EDB940F9-8334-46CA-B956-C8B547AB0386}" type="presOf" srcId="{5C635C40-08EB-4B64-B1BB-1BF781EED9AB}" destId="{34D43A5B-C4F3-4C54-80A6-20C7064F466B}" srcOrd="0" destOrd="0" presId="urn:microsoft.com/office/officeart/2005/8/layout/hierarchy6"/>
    <dgm:cxn modelId="{48DF3860-C6A6-4EF0-9C40-020A534EECBC}" srcId="{DA2BF661-BF0B-49B7-BAD7-EE284713D848}" destId="{F27AA176-D5DF-4121-8791-8B6FD485B178}" srcOrd="1" destOrd="0" parTransId="{42B244EA-9DE1-4EF4-BF64-3A9822242902}" sibTransId="{94276FAD-7800-461C-9089-6231F383A31E}"/>
    <dgm:cxn modelId="{05FC4B28-8BD7-4E59-9B49-498FD3BA8FF3}" type="presParOf" srcId="{3D6AFDC3-33CF-483F-B5B2-E14CCC7E2012}" destId="{E1477444-6B04-43D5-9E7B-E1F70592A89F}" srcOrd="0" destOrd="0" presId="urn:microsoft.com/office/officeart/2005/8/layout/hierarchy6"/>
    <dgm:cxn modelId="{705FE7EE-C218-4BE0-9E58-6DC9E49E4557}" type="presParOf" srcId="{E1477444-6B04-43D5-9E7B-E1F70592A89F}" destId="{0308AEDD-966F-4C7A-92BF-8F5C6F81C079}" srcOrd="0" destOrd="0" presId="urn:microsoft.com/office/officeart/2005/8/layout/hierarchy6"/>
    <dgm:cxn modelId="{0329800E-7019-4973-B791-CA9952687AA1}" type="presParOf" srcId="{E1477444-6B04-43D5-9E7B-E1F70592A89F}" destId="{7284BCDE-23EB-4C1D-BDD1-BAE71858EA21}" srcOrd="1" destOrd="0" presId="urn:microsoft.com/office/officeart/2005/8/layout/hierarchy6"/>
    <dgm:cxn modelId="{D215A785-3CD8-44E2-BAEB-A7BABB211287}" type="presParOf" srcId="{7284BCDE-23EB-4C1D-BDD1-BAE71858EA21}" destId="{A761B778-30C7-4EAA-9A69-A378F60F81BE}" srcOrd="0" destOrd="0" presId="urn:microsoft.com/office/officeart/2005/8/layout/hierarchy6"/>
    <dgm:cxn modelId="{3BAE6F7C-A934-4410-AC27-B8CEB2DE1C00}" type="presParOf" srcId="{A761B778-30C7-4EAA-9A69-A378F60F81BE}" destId="{34D43A5B-C4F3-4C54-80A6-20C7064F466B}" srcOrd="0" destOrd="0" presId="urn:microsoft.com/office/officeart/2005/8/layout/hierarchy6"/>
    <dgm:cxn modelId="{6BC8B1A9-5C21-4E82-B492-78E68784D753}" type="presParOf" srcId="{A761B778-30C7-4EAA-9A69-A378F60F81BE}" destId="{46BAC7D2-0A6F-431B-9803-D9C40A9474B1}" srcOrd="1" destOrd="0" presId="urn:microsoft.com/office/officeart/2005/8/layout/hierarchy6"/>
    <dgm:cxn modelId="{CF630D95-D9F6-4C92-BE15-E907361C7C7E}" type="presParOf" srcId="{46BAC7D2-0A6F-431B-9803-D9C40A9474B1}" destId="{7E3C4A54-30D1-4356-8B16-CBA330D18DAF}" srcOrd="0" destOrd="0" presId="urn:microsoft.com/office/officeart/2005/8/layout/hierarchy6"/>
    <dgm:cxn modelId="{731367B2-61E6-4308-985E-E068B8BC578E}" type="presParOf" srcId="{46BAC7D2-0A6F-431B-9803-D9C40A9474B1}" destId="{323F863D-A883-4F9E-9AD6-B140F73932E5}" srcOrd="1" destOrd="0" presId="urn:microsoft.com/office/officeart/2005/8/layout/hierarchy6"/>
    <dgm:cxn modelId="{D4A38813-2DA3-4B70-8B44-A3B6BF7A372A}" type="presParOf" srcId="{323F863D-A883-4F9E-9AD6-B140F73932E5}" destId="{21C78E5B-542E-4D75-992B-FAEA96B2D923}" srcOrd="0" destOrd="0" presId="urn:microsoft.com/office/officeart/2005/8/layout/hierarchy6"/>
    <dgm:cxn modelId="{E8EAB212-83F7-4A58-A3A8-74630F939C21}" type="presParOf" srcId="{323F863D-A883-4F9E-9AD6-B140F73932E5}" destId="{01C1B102-CBA4-43F4-A95A-83405928EF8F}" srcOrd="1" destOrd="0" presId="urn:microsoft.com/office/officeart/2005/8/layout/hierarchy6"/>
    <dgm:cxn modelId="{8828F04C-277C-4B59-A193-565FFD0E8D89}" type="presParOf" srcId="{46BAC7D2-0A6F-431B-9803-D9C40A9474B1}" destId="{D3C3B695-5FBD-4767-99BA-6C76DCE780DB}" srcOrd="2" destOrd="0" presId="urn:microsoft.com/office/officeart/2005/8/layout/hierarchy6"/>
    <dgm:cxn modelId="{190CA918-9E58-46E3-92F5-644A5201A7C7}" type="presParOf" srcId="{46BAC7D2-0A6F-431B-9803-D9C40A9474B1}" destId="{6C34158C-AFF6-4E80-ACCF-0A60CF6BB6A6}" srcOrd="3" destOrd="0" presId="urn:microsoft.com/office/officeart/2005/8/layout/hierarchy6"/>
    <dgm:cxn modelId="{C89A23E4-B762-4854-8C15-A7F25477067D}" type="presParOf" srcId="{6C34158C-AFF6-4E80-ACCF-0A60CF6BB6A6}" destId="{89B187A7-2629-4E1F-A830-37CAB6C1C157}" srcOrd="0" destOrd="0" presId="urn:microsoft.com/office/officeart/2005/8/layout/hierarchy6"/>
    <dgm:cxn modelId="{FB0181D7-E27A-43F1-8EC3-75213A19703F}" type="presParOf" srcId="{6C34158C-AFF6-4E80-ACCF-0A60CF6BB6A6}" destId="{EF3EA50A-2A64-439A-9E90-16A44D2A7B2D}" srcOrd="1" destOrd="0" presId="urn:microsoft.com/office/officeart/2005/8/layout/hierarchy6"/>
    <dgm:cxn modelId="{A1C51583-7C7B-48E1-9462-D14D4E9DBB88}" type="presParOf" srcId="{46BAC7D2-0A6F-431B-9803-D9C40A9474B1}" destId="{07303FA3-2F42-4F94-96E3-6C3445234B5E}" srcOrd="4" destOrd="0" presId="urn:microsoft.com/office/officeart/2005/8/layout/hierarchy6"/>
    <dgm:cxn modelId="{DF3FFE49-8E8D-4CC4-849D-61AB6F6BA0B0}" type="presParOf" srcId="{46BAC7D2-0A6F-431B-9803-D9C40A9474B1}" destId="{B20981DB-31C0-4C8D-ACDB-01CA2A5625C7}" srcOrd="5" destOrd="0" presId="urn:microsoft.com/office/officeart/2005/8/layout/hierarchy6"/>
    <dgm:cxn modelId="{DB515923-6877-43E7-B746-09A056D4B3EF}" type="presParOf" srcId="{B20981DB-31C0-4C8D-ACDB-01CA2A5625C7}" destId="{64915193-8C95-4256-AC88-EEAD7C4F2780}" srcOrd="0" destOrd="0" presId="urn:microsoft.com/office/officeart/2005/8/layout/hierarchy6"/>
    <dgm:cxn modelId="{7C551615-5171-4B6D-93BD-A35AF26F4135}" type="presParOf" srcId="{B20981DB-31C0-4C8D-ACDB-01CA2A5625C7}" destId="{281AC2A8-FCE7-4171-9F58-C5310D5610AB}" srcOrd="1" destOrd="0" presId="urn:microsoft.com/office/officeart/2005/8/layout/hierarchy6"/>
    <dgm:cxn modelId="{2D001406-A5F3-44A7-8DF3-3A5D61A2FAF3}" type="presParOf" srcId="{46BAC7D2-0A6F-431B-9803-D9C40A9474B1}" destId="{D4874187-7FD8-4CE4-AF08-2B23C08D4064}" srcOrd="6" destOrd="0" presId="urn:microsoft.com/office/officeart/2005/8/layout/hierarchy6"/>
    <dgm:cxn modelId="{B69D41FC-07C3-4D46-9B54-F6041B19A99C}" type="presParOf" srcId="{46BAC7D2-0A6F-431B-9803-D9C40A9474B1}" destId="{AEB52235-640B-43EB-A586-8B34908DAC18}" srcOrd="7" destOrd="0" presId="urn:microsoft.com/office/officeart/2005/8/layout/hierarchy6"/>
    <dgm:cxn modelId="{644D2E1A-4BA7-4EB3-A8F8-539AEF757F4C}" type="presParOf" srcId="{AEB52235-640B-43EB-A586-8B34908DAC18}" destId="{36828D3C-DD6F-433B-92CE-F7A57369A9AF}" srcOrd="0" destOrd="0" presId="urn:microsoft.com/office/officeart/2005/8/layout/hierarchy6"/>
    <dgm:cxn modelId="{F12E0121-5AF5-4EF5-83A3-8F520A4763E5}" type="presParOf" srcId="{AEB52235-640B-43EB-A586-8B34908DAC18}" destId="{5E5AE522-0B83-4E33-A300-A118B561B59B}" srcOrd="1" destOrd="0" presId="urn:microsoft.com/office/officeart/2005/8/layout/hierarchy6"/>
    <dgm:cxn modelId="{341192DF-07FD-4E7D-8897-46928055D68A}" type="presParOf" srcId="{46BAC7D2-0A6F-431B-9803-D9C40A9474B1}" destId="{D2B60590-1A5E-46E6-923C-B7269991DB5E}" srcOrd="8" destOrd="0" presId="urn:microsoft.com/office/officeart/2005/8/layout/hierarchy6"/>
    <dgm:cxn modelId="{9039F235-C89B-4849-818F-1D1B4CBE7003}" type="presParOf" srcId="{46BAC7D2-0A6F-431B-9803-D9C40A9474B1}" destId="{29CF5052-0803-476A-AC44-F9505212D329}" srcOrd="9" destOrd="0" presId="urn:microsoft.com/office/officeart/2005/8/layout/hierarchy6"/>
    <dgm:cxn modelId="{7E2C43A2-51CF-42DC-A8EE-415BD9535F4C}" type="presParOf" srcId="{29CF5052-0803-476A-AC44-F9505212D329}" destId="{B7126E14-5611-4F28-A7E8-BB59FB280DED}" srcOrd="0" destOrd="0" presId="urn:microsoft.com/office/officeart/2005/8/layout/hierarchy6"/>
    <dgm:cxn modelId="{B686B4BA-C9A0-480E-9B8D-AE3CF469801B}" type="presParOf" srcId="{29CF5052-0803-476A-AC44-F9505212D329}" destId="{D048F780-F854-4B2B-A1FC-34C5A02B4764}" srcOrd="1" destOrd="0" presId="urn:microsoft.com/office/officeart/2005/8/layout/hierarchy6"/>
    <dgm:cxn modelId="{01E07789-ADEA-41CC-9CEE-C4EC03C6181E}" type="presParOf" srcId="{3D6AFDC3-33CF-483F-B5B2-E14CCC7E2012}" destId="{6993E08F-940E-4491-B06B-EB48E0AE9C70}" srcOrd="1" destOrd="0" presId="urn:microsoft.com/office/officeart/2005/8/layout/hierarchy6"/>
    <dgm:cxn modelId="{6B4ADA65-FA0A-49AC-ABF6-3908CEC6AB58}" type="presParOf" srcId="{6993E08F-940E-4491-B06B-EB48E0AE9C70}" destId="{38E32031-28D4-46D1-90F6-5BF7689EFAB5}" srcOrd="0" destOrd="0" presId="urn:microsoft.com/office/officeart/2005/8/layout/hierarchy6"/>
    <dgm:cxn modelId="{F9D8264A-A592-4194-BFA0-7DFC744A6492}" type="presParOf" srcId="{38E32031-28D4-46D1-90F6-5BF7689EFAB5}" destId="{6AE11FE9-513E-4DF6-82EA-8B67B977B245}" srcOrd="0" destOrd="0" presId="urn:microsoft.com/office/officeart/2005/8/layout/hierarchy6"/>
    <dgm:cxn modelId="{E5AC8B66-6D73-4CC8-8C65-56C16D2DEFCC}" type="presParOf" srcId="{38E32031-28D4-46D1-90F6-5BF7689EFAB5}" destId="{5D77B0DB-1F71-4B77-9CF9-430E57B61A93}" srcOrd="1" destOrd="0" presId="urn:microsoft.com/office/officeart/2005/8/layout/hierarchy6"/>
    <dgm:cxn modelId="{7D9D1267-A5C5-4E9F-A3F9-B793DB968514}" type="presParOf" srcId="{6993E08F-940E-4491-B06B-EB48E0AE9C70}" destId="{C7A49D1A-ED8E-4E9C-9D18-8FEF04D25083}" srcOrd="1" destOrd="0" presId="urn:microsoft.com/office/officeart/2005/8/layout/hierarchy6"/>
    <dgm:cxn modelId="{20279300-D7D9-4D1D-8BC7-D7A7A2122BBA}" type="presParOf" srcId="{C7A49D1A-ED8E-4E9C-9D18-8FEF04D25083}" destId="{C65857D4-5912-49DD-AB34-AF5D66B8647C}" srcOrd="0" destOrd="0" presId="urn:microsoft.com/office/officeart/2005/8/layout/hierarchy6"/>
    <dgm:cxn modelId="{9E49C38E-5CE2-46BF-B189-2AF0DBBD5E1F}" type="presParOf" srcId="{6993E08F-940E-4491-B06B-EB48E0AE9C70}" destId="{1CDEA2AA-C50A-4CD1-869F-84F8414C8732}" srcOrd="2" destOrd="0" presId="urn:microsoft.com/office/officeart/2005/8/layout/hierarchy6"/>
    <dgm:cxn modelId="{D610EA08-D463-4118-9D8C-9D1D53AC90CF}" type="presParOf" srcId="{1CDEA2AA-C50A-4CD1-869F-84F8414C8732}" destId="{3F570B5E-F6A4-4CCF-8B0A-1B0E8578ED4A}" srcOrd="0" destOrd="0" presId="urn:microsoft.com/office/officeart/2005/8/layout/hierarchy6"/>
    <dgm:cxn modelId="{2EBC9FDD-6A57-4533-9362-0EFD43684B75}" type="presParOf" srcId="{1CDEA2AA-C50A-4CD1-869F-84F8414C8732}" destId="{E13A8DF5-2A63-4310-A987-B85D4F25C3B7}"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70B5E-F6A4-4CCF-8B0A-1B0E8578ED4A}">
      <dsp:nvSpPr>
        <dsp:cNvPr id="0" name=""/>
        <dsp:cNvSpPr/>
      </dsp:nvSpPr>
      <dsp:spPr>
        <a:xfrm>
          <a:off x="0" y="1163973"/>
          <a:ext cx="5849166" cy="512944"/>
        </a:xfrm>
        <a:prstGeom prst="roundRect">
          <a:avLst>
            <a:gd name="adj" fmla="val 10000"/>
          </a:avLst>
        </a:prstGeom>
        <a:solidFill>
          <a:schemeClr val="accent1">
            <a:tint val="4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m</a:t>
          </a:r>
          <a:endParaRPr lang="en-US" sz="1800" kern="1200" dirty="0"/>
        </a:p>
      </dsp:txBody>
      <dsp:txXfrm>
        <a:off x="0" y="1163973"/>
        <a:ext cx="1754749" cy="512944"/>
      </dsp:txXfrm>
    </dsp:sp>
    <dsp:sp modelId="{6AE11FE9-513E-4DF6-82EA-8B67B977B245}">
      <dsp:nvSpPr>
        <dsp:cNvPr id="0" name=""/>
        <dsp:cNvSpPr/>
      </dsp:nvSpPr>
      <dsp:spPr>
        <a:xfrm>
          <a:off x="0" y="565538"/>
          <a:ext cx="5849166" cy="512944"/>
        </a:xfrm>
        <a:prstGeom prst="roundRect">
          <a:avLst>
            <a:gd name="adj" fmla="val 10000"/>
          </a:avLst>
        </a:prstGeom>
        <a:solidFill>
          <a:schemeClr val="lt1"/>
        </a:solidFill>
        <a:ln w="25400" cap="flat" cmpd="sng" algn="ctr">
          <a:solidFill>
            <a:schemeClr val="accent6"/>
          </a:solidFill>
          <a:prstDash val="solid"/>
        </a:ln>
        <a:effectLst/>
        <a:scene3d>
          <a:camera prst="orthographicFront">
            <a:rot lat="0" lon="0" rev="0"/>
          </a:camera>
          <a:lightRig rig="contrasting" dir="t">
            <a:rot lat="0" lon="0" rev="1200000"/>
          </a:lightRig>
        </a:scene3d>
        <a:sp3d z="-300000"/>
      </dsp:spPr>
      <dsp:style>
        <a:lnRef idx="2">
          <a:schemeClr val="accent6"/>
        </a:lnRef>
        <a:fillRef idx="1">
          <a:schemeClr val="lt1"/>
        </a:fillRef>
        <a:effectRef idx="0">
          <a:schemeClr val="accent6"/>
        </a:effectRef>
        <a:fontRef idx="minor">
          <a:schemeClr val="dk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n</a:t>
          </a:r>
          <a:endParaRPr lang="en-US" sz="1800" kern="1200" dirty="0"/>
        </a:p>
      </dsp:txBody>
      <dsp:txXfrm>
        <a:off x="0" y="565538"/>
        <a:ext cx="1754749" cy="512944"/>
      </dsp:txXfrm>
    </dsp:sp>
    <dsp:sp modelId="{34D43A5B-C4F3-4C54-80A6-20C7064F466B}">
      <dsp:nvSpPr>
        <dsp:cNvPr id="0" name=""/>
        <dsp:cNvSpPr/>
      </dsp:nvSpPr>
      <dsp:spPr>
        <a:xfrm>
          <a:off x="1900040" y="41070"/>
          <a:ext cx="2649268" cy="427453"/>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ar-SA" sz="1400" b="1" kern="1200">
              <a:cs typeface="PT Bold Mirror" pitchFamily="2" charset="-78"/>
            </a:rPr>
            <a:t>مراحل التنظيم المدرسي</a:t>
          </a:r>
          <a:endParaRPr lang="en-US" sz="1400" b="1" kern="1200">
            <a:cs typeface="PT Bold Mirror" pitchFamily="2" charset="-78"/>
          </a:endParaRPr>
        </a:p>
      </dsp:txBody>
      <dsp:txXfrm>
        <a:off x="1912560" y="53590"/>
        <a:ext cx="2624228" cy="402413"/>
      </dsp:txXfrm>
    </dsp:sp>
    <dsp:sp modelId="{7E3C4A54-30D1-4356-8B16-CBA330D18DAF}">
      <dsp:nvSpPr>
        <dsp:cNvPr id="0" name=""/>
        <dsp:cNvSpPr/>
      </dsp:nvSpPr>
      <dsp:spPr>
        <a:xfrm>
          <a:off x="2076396" y="468523"/>
          <a:ext cx="1148277" cy="738195"/>
        </a:xfrm>
        <a:custGeom>
          <a:avLst/>
          <a:gdLst/>
          <a:ahLst/>
          <a:cxnLst/>
          <a:rect l="0" t="0" r="0" b="0"/>
          <a:pathLst>
            <a:path>
              <a:moveTo>
                <a:pt x="1148277" y="0"/>
              </a:moveTo>
              <a:lnTo>
                <a:pt x="1148277" y="369097"/>
              </a:lnTo>
              <a:lnTo>
                <a:pt x="0" y="369097"/>
              </a:lnTo>
              <a:lnTo>
                <a:pt x="0" y="738195"/>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1C78E5B-542E-4D75-992B-FAEA96B2D923}">
      <dsp:nvSpPr>
        <dsp:cNvPr id="0" name=""/>
        <dsp:cNvSpPr/>
      </dsp:nvSpPr>
      <dsp:spPr>
        <a:xfrm>
          <a:off x="1755806" y="1206719"/>
          <a:ext cx="641180" cy="427453"/>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ar-SA" sz="1800" kern="1200">
              <a:solidFill>
                <a:sysClr val="windowText" lastClr="000000"/>
              </a:solidFill>
            </a:rPr>
            <a:t>التقويم</a:t>
          </a:r>
          <a:endParaRPr lang="en-US" sz="1800" kern="1200">
            <a:solidFill>
              <a:sysClr val="windowText" lastClr="000000"/>
            </a:solidFill>
          </a:endParaRPr>
        </a:p>
      </dsp:txBody>
      <dsp:txXfrm>
        <a:off x="1768326" y="1219239"/>
        <a:ext cx="616140" cy="402413"/>
      </dsp:txXfrm>
    </dsp:sp>
    <dsp:sp modelId="{D3C3B695-5FBD-4767-99BA-6C76DCE780DB}">
      <dsp:nvSpPr>
        <dsp:cNvPr id="0" name=""/>
        <dsp:cNvSpPr/>
      </dsp:nvSpPr>
      <dsp:spPr>
        <a:xfrm>
          <a:off x="2909931" y="468523"/>
          <a:ext cx="314742" cy="738195"/>
        </a:xfrm>
        <a:custGeom>
          <a:avLst/>
          <a:gdLst/>
          <a:ahLst/>
          <a:cxnLst/>
          <a:rect l="0" t="0" r="0" b="0"/>
          <a:pathLst>
            <a:path>
              <a:moveTo>
                <a:pt x="314742" y="0"/>
              </a:moveTo>
              <a:lnTo>
                <a:pt x="314742" y="369097"/>
              </a:lnTo>
              <a:lnTo>
                <a:pt x="0" y="369097"/>
              </a:lnTo>
              <a:lnTo>
                <a:pt x="0" y="738195"/>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9B187A7-2629-4E1F-A830-37CAB6C1C157}">
      <dsp:nvSpPr>
        <dsp:cNvPr id="0" name=""/>
        <dsp:cNvSpPr/>
      </dsp:nvSpPr>
      <dsp:spPr>
        <a:xfrm>
          <a:off x="2589341" y="1206719"/>
          <a:ext cx="641180" cy="427453"/>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ar-SA" sz="1200" b="1" kern="1200">
              <a:solidFill>
                <a:sysClr val="windowText" lastClr="000000"/>
              </a:solidFill>
              <a:latin typeface="Simplified Arabic" pitchFamily="18" charset="-78"/>
              <a:cs typeface="Simplified Arabic" pitchFamily="18" charset="-78"/>
            </a:rPr>
            <a:t>المتابعة ولإشراف</a:t>
          </a:r>
          <a:endParaRPr lang="en-US" sz="1200" b="1" kern="1200">
            <a:solidFill>
              <a:sysClr val="windowText" lastClr="000000"/>
            </a:solidFill>
            <a:latin typeface="Simplified Arabic" pitchFamily="18" charset="-78"/>
            <a:cs typeface="Simplified Arabic" pitchFamily="18" charset="-78"/>
          </a:endParaRPr>
        </a:p>
      </dsp:txBody>
      <dsp:txXfrm>
        <a:off x="2601861" y="1219239"/>
        <a:ext cx="616140" cy="402413"/>
      </dsp:txXfrm>
    </dsp:sp>
    <dsp:sp modelId="{07303FA3-2F42-4F94-96E3-6C3445234B5E}">
      <dsp:nvSpPr>
        <dsp:cNvPr id="0" name=""/>
        <dsp:cNvSpPr/>
      </dsp:nvSpPr>
      <dsp:spPr>
        <a:xfrm>
          <a:off x="3224674" y="468523"/>
          <a:ext cx="518792" cy="738195"/>
        </a:xfrm>
        <a:custGeom>
          <a:avLst/>
          <a:gdLst/>
          <a:ahLst/>
          <a:cxnLst/>
          <a:rect l="0" t="0" r="0" b="0"/>
          <a:pathLst>
            <a:path>
              <a:moveTo>
                <a:pt x="0" y="0"/>
              </a:moveTo>
              <a:lnTo>
                <a:pt x="0" y="369097"/>
              </a:lnTo>
              <a:lnTo>
                <a:pt x="518792" y="369097"/>
              </a:lnTo>
              <a:lnTo>
                <a:pt x="518792" y="738195"/>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64915193-8C95-4256-AC88-EEAD7C4F2780}">
      <dsp:nvSpPr>
        <dsp:cNvPr id="0" name=""/>
        <dsp:cNvSpPr/>
      </dsp:nvSpPr>
      <dsp:spPr>
        <a:xfrm>
          <a:off x="3422875" y="1206719"/>
          <a:ext cx="641180" cy="427453"/>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ar-SA" sz="1200" b="1" kern="1200">
              <a:solidFill>
                <a:sysClr val="windowText" lastClr="000000"/>
              </a:solidFill>
              <a:latin typeface="Simplified Arabic" pitchFamily="18" charset="-78"/>
              <a:cs typeface="Simplified Arabic" pitchFamily="18" charset="-78"/>
            </a:rPr>
            <a:t>التوجيه</a:t>
          </a:r>
          <a:endParaRPr lang="en-US" sz="1200" b="1" kern="1200">
            <a:solidFill>
              <a:sysClr val="windowText" lastClr="000000"/>
            </a:solidFill>
            <a:latin typeface="Simplified Arabic" pitchFamily="18" charset="-78"/>
            <a:cs typeface="Simplified Arabic" pitchFamily="18" charset="-78"/>
          </a:endParaRPr>
        </a:p>
      </dsp:txBody>
      <dsp:txXfrm>
        <a:off x="3435395" y="1219239"/>
        <a:ext cx="616140" cy="402413"/>
      </dsp:txXfrm>
    </dsp:sp>
    <dsp:sp modelId="{D4874187-7FD8-4CE4-AF08-2B23C08D4064}">
      <dsp:nvSpPr>
        <dsp:cNvPr id="0" name=""/>
        <dsp:cNvSpPr/>
      </dsp:nvSpPr>
      <dsp:spPr>
        <a:xfrm>
          <a:off x="3224674" y="468523"/>
          <a:ext cx="1352326" cy="738195"/>
        </a:xfrm>
        <a:custGeom>
          <a:avLst/>
          <a:gdLst/>
          <a:ahLst/>
          <a:cxnLst/>
          <a:rect l="0" t="0" r="0" b="0"/>
          <a:pathLst>
            <a:path>
              <a:moveTo>
                <a:pt x="0" y="0"/>
              </a:moveTo>
              <a:lnTo>
                <a:pt x="0" y="369097"/>
              </a:lnTo>
              <a:lnTo>
                <a:pt x="1352326" y="369097"/>
              </a:lnTo>
              <a:lnTo>
                <a:pt x="1352326" y="738195"/>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6828D3C-DD6F-433B-92CE-F7A57369A9AF}">
      <dsp:nvSpPr>
        <dsp:cNvPr id="0" name=""/>
        <dsp:cNvSpPr/>
      </dsp:nvSpPr>
      <dsp:spPr>
        <a:xfrm>
          <a:off x="4256410" y="1206719"/>
          <a:ext cx="641180" cy="427453"/>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ar-SA" sz="1200" b="1" kern="1200">
              <a:solidFill>
                <a:sysClr val="windowText" lastClr="000000"/>
              </a:solidFill>
              <a:latin typeface="Simplified Arabic" pitchFamily="18" charset="-78"/>
              <a:cs typeface="Simplified Arabic" pitchFamily="18" charset="-78"/>
            </a:rPr>
            <a:t>التوزيع والتنفيذ</a:t>
          </a:r>
          <a:endParaRPr lang="en-US" sz="1200" b="1" kern="1200">
            <a:solidFill>
              <a:sysClr val="windowText" lastClr="000000"/>
            </a:solidFill>
            <a:latin typeface="Simplified Arabic" pitchFamily="18" charset="-78"/>
            <a:cs typeface="Simplified Arabic" pitchFamily="18" charset="-78"/>
          </a:endParaRPr>
        </a:p>
      </dsp:txBody>
      <dsp:txXfrm>
        <a:off x="4268930" y="1219239"/>
        <a:ext cx="616140" cy="402413"/>
      </dsp:txXfrm>
    </dsp:sp>
    <dsp:sp modelId="{D2B60590-1A5E-46E6-923C-B7269991DB5E}">
      <dsp:nvSpPr>
        <dsp:cNvPr id="0" name=""/>
        <dsp:cNvSpPr/>
      </dsp:nvSpPr>
      <dsp:spPr>
        <a:xfrm>
          <a:off x="3224674" y="468523"/>
          <a:ext cx="2185861" cy="738195"/>
        </a:xfrm>
        <a:custGeom>
          <a:avLst/>
          <a:gdLst/>
          <a:ahLst/>
          <a:cxnLst/>
          <a:rect l="0" t="0" r="0" b="0"/>
          <a:pathLst>
            <a:path>
              <a:moveTo>
                <a:pt x="0" y="0"/>
              </a:moveTo>
              <a:lnTo>
                <a:pt x="0" y="369097"/>
              </a:lnTo>
              <a:lnTo>
                <a:pt x="2185861" y="369097"/>
              </a:lnTo>
              <a:lnTo>
                <a:pt x="2185861" y="738195"/>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7126E14-5611-4F28-A7E8-BB59FB280DED}">
      <dsp:nvSpPr>
        <dsp:cNvPr id="0" name=""/>
        <dsp:cNvSpPr/>
      </dsp:nvSpPr>
      <dsp:spPr>
        <a:xfrm>
          <a:off x="5089945" y="1206719"/>
          <a:ext cx="641180" cy="427453"/>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ar-SA" sz="1200" b="1" kern="1200">
              <a:solidFill>
                <a:sysClr val="windowText" lastClr="000000"/>
              </a:solidFill>
              <a:latin typeface="Simplified Arabic" pitchFamily="18" charset="-78"/>
              <a:cs typeface="Simplified Arabic" pitchFamily="18" charset="-78"/>
            </a:rPr>
            <a:t>التخطيط</a:t>
          </a:r>
          <a:endParaRPr lang="en-US" sz="1200" b="1" kern="1200">
            <a:solidFill>
              <a:sysClr val="windowText" lastClr="000000"/>
            </a:solidFill>
            <a:latin typeface="Simplified Arabic" pitchFamily="18" charset="-78"/>
            <a:cs typeface="Simplified Arabic" pitchFamily="18" charset="-78"/>
          </a:endParaRPr>
        </a:p>
      </dsp:txBody>
      <dsp:txXfrm>
        <a:off x="5102465" y="1219239"/>
        <a:ext cx="616140" cy="40241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26/04/33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26/04/33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26/04/33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26/04/33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26/04/33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26/04/33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26/04/33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26/04/33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26/04/33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26/04/33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26/04/33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26/04/33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bmp"/>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rot="20195427">
            <a:off x="4561564" y="1509504"/>
            <a:ext cx="2548037" cy="1200329"/>
          </a:xfrm>
          <a:prstGeom prst="rect">
            <a:avLst/>
          </a:prstGeom>
          <a:noFill/>
        </p:spPr>
        <p:txBody>
          <a:bodyPr wrap="square" rtlCol="0">
            <a:spAutoFit/>
          </a:bodyPr>
          <a:lstStyle/>
          <a:p>
            <a:r>
              <a:rPr lang="ar-SA" b="1" dirty="0" smtClean="0"/>
              <a:t>المحاضرة الرابعة ج1""التنظيم المدرسي""</a:t>
            </a:r>
            <a:endParaRPr lang="en-US" b="1" dirty="0" smtClean="0"/>
          </a:p>
          <a:p>
            <a:r>
              <a:rPr lang="ar-SA" b="1" dirty="0" smtClean="0"/>
              <a:t>ج 2"الوظائف الإدارية بالمدرسة"</a:t>
            </a:r>
            <a:endParaRPr lang="en-US" b="1" dirty="0"/>
          </a:p>
        </p:txBody>
      </p:sp>
      <p:sp>
        <p:nvSpPr>
          <p:cNvPr id="5" name="TextBox 4"/>
          <p:cNvSpPr txBox="1"/>
          <p:nvPr/>
        </p:nvSpPr>
        <p:spPr>
          <a:xfrm rot="20482424">
            <a:off x="1084395" y="1764139"/>
            <a:ext cx="3397558" cy="3139321"/>
          </a:xfrm>
          <a:prstGeom prst="rect">
            <a:avLst/>
          </a:prstGeom>
          <a:noFill/>
        </p:spPr>
        <p:txBody>
          <a:bodyPr wrap="square" rtlCol="0">
            <a:spAutoFit/>
          </a:bodyPr>
          <a:lstStyle/>
          <a:p>
            <a:r>
              <a:rPr lang="ar-SA" dirty="0" smtClean="0"/>
              <a:t>عناصر المحاضرةِ</a:t>
            </a:r>
            <a:r>
              <a:rPr lang="en-US" dirty="0" smtClean="0">
                <a:sym typeface="Wingdings"/>
              </a:rPr>
              <a:t></a:t>
            </a:r>
            <a:r>
              <a:rPr lang="ar-SA" dirty="0" smtClean="0"/>
              <a:t>ج1</a:t>
            </a:r>
            <a:endParaRPr lang="en-US" dirty="0" smtClean="0"/>
          </a:p>
          <a:p>
            <a:pPr lvl="0"/>
            <a:r>
              <a:rPr lang="ar-SA" b="1" dirty="0" smtClean="0"/>
              <a:t>مفهوم التنظيم المدرسي</a:t>
            </a:r>
            <a:endParaRPr lang="en-US" dirty="0" smtClean="0"/>
          </a:p>
          <a:p>
            <a:pPr lvl="0"/>
            <a:r>
              <a:rPr lang="ar-SA" b="1" dirty="0" smtClean="0"/>
              <a:t>خصائص التنظيم المدرسي</a:t>
            </a:r>
            <a:endParaRPr lang="en-US" dirty="0" smtClean="0"/>
          </a:p>
          <a:p>
            <a:pPr lvl="0"/>
            <a:r>
              <a:rPr lang="ar-SA" b="1" dirty="0" smtClean="0"/>
              <a:t>مراحل التنظيم المدرسي</a:t>
            </a:r>
            <a:endParaRPr lang="en-US" dirty="0" smtClean="0"/>
          </a:p>
          <a:p>
            <a:r>
              <a:rPr lang="ar-SA" dirty="0" smtClean="0"/>
              <a:t>الهدف من المحاضرة:</a:t>
            </a:r>
            <a:endParaRPr lang="en-US" dirty="0" smtClean="0"/>
          </a:p>
          <a:p>
            <a:pPr lvl="0"/>
            <a:r>
              <a:rPr lang="ar-SA" b="1" dirty="0" smtClean="0"/>
              <a:t>أن تعرفي التنظيم المدرسي</a:t>
            </a:r>
            <a:endParaRPr lang="en-US" dirty="0" smtClean="0"/>
          </a:p>
          <a:p>
            <a:pPr lvl="0"/>
            <a:r>
              <a:rPr lang="ar-SA" b="1" dirty="0" smtClean="0"/>
              <a:t>أن تعددي خصائص التنظيم المدرسي الفعال</a:t>
            </a:r>
            <a:endParaRPr lang="en-US" dirty="0" smtClean="0"/>
          </a:p>
          <a:p>
            <a:pPr lvl="0"/>
            <a:r>
              <a:rPr lang="ar-SA" b="1" dirty="0" smtClean="0"/>
              <a:t>أن تعددي مع الشرح مراحل التنظيم المدرسي</a:t>
            </a:r>
            <a:endParaRPr lang="en-US" dirty="0" smtClean="0"/>
          </a:p>
          <a:p>
            <a:r>
              <a:rPr lang="ar-SA" b="1" dirty="0" smtClean="0"/>
              <a:t>أن تعطي بعض الأمثلة في مجال التخطيط للعمل المدرسي</a:t>
            </a:r>
            <a:endParaRPr lang="en-US" dirty="0"/>
          </a:p>
        </p:txBody>
      </p:sp>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CAJY0GIOCA393B7SCABQ03G4CA9T13TQCASYA77KCAPGSRARCA4O5LDJCA28QQ5HCAA67WVCCAC6NB5UCAAYJGBZCAMUALLMCAT4GK6PCAP906BXCAH5JZOHCAGCSYZCCA17HGWKCAT9O17XCAEZB7TY.jpg"/>
          <p:cNvPicPr>
            <a:picLocks noChangeAspect="1"/>
          </p:cNvPicPr>
          <p:nvPr/>
        </p:nvPicPr>
        <p:blipFill>
          <a:blip r:embed="rId2">
            <a:lum bright="70000" contrast="-70000"/>
          </a:blip>
          <a:stretch>
            <a:fillRect/>
          </a:stretch>
        </p:blipFill>
        <p:spPr>
          <a:xfrm>
            <a:off x="0" y="0"/>
            <a:ext cx="9144000" cy="6858000"/>
          </a:xfrm>
          <a:prstGeom prst="rect">
            <a:avLst/>
          </a:prstGeom>
        </p:spPr>
      </p:pic>
      <p:sp>
        <p:nvSpPr>
          <p:cNvPr id="3" name="TextBox 2"/>
          <p:cNvSpPr txBox="1"/>
          <p:nvPr/>
        </p:nvSpPr>
        <p:spPr>
          <a:xfrm>
            <a:off x="1857356" y="714356"/>
            <a:ext cx="6185523" cy="1384995"/>
          </a:xfrm>
          <a:prstGeom prst="rect">
            <a:avLst/>
          </a:prstGeom>
          <a:noFill/>
        </p:spPr>
        <p:txBody>
          <a:bodyPr wrap="square" rtlCol="0">
            <a:spAutoFit/>
          </a:bodyPr>
          <a:lstStyle/>
          <a:p>
            <a:r>
              <a:rPr lang="ar-SA" sz="2800" b="1" u="sng" dirty="0" smtClean="0">
                <a:cs typeface="AL-Mohanad" pitchFamily="2" charset="-78"/>
              </a:rPr>
              <a:t>فالمكان الوحيد الذي تموت فيه الأحلام</a:t>
            </a:r>
            <a:r>
              <a:rPr lang="en-US" sz="2800" b="1" u="sng" dirty="0" smtClean="0">
                <a:cs typeface="AL-Mohanad" pitchFamily="2" charset="-78"/>
              </a:rPr>
              <a:t> </a:t>
            </a:r>
            <a:br>
              <a:rPr lang="en-US" sz="2800" b="1" u="sng" dirty="0" smtClean="0">
                <a:cs typeface="AL-Mohanad" pitchFamily="2" charset="-78"/>
              </a:rPr>
            </a:br>
            <a:r>
              <a:rPr lang="ar-SA" sz="2800" b="1" u="sng" dirty="0" smtClean="0">
                <a:cs typeface="AL-Mohanad" pitchFamily="2" charset="-78"/>
              </a:rPr>
              <a:t>أو تصبح مستحيلة هو داخل أفكارك أنت شخصيا</a:t>
            </a:r>
            <a:r>
              <a:rPr lang="en-US" sz="2800" b="1" u="sng" dirty="0" smtClean="0">
                <a:cs typeface="AL-Mohanad" pitchFamily="2" charset="-78"/>
              </a:rPr>
              <a:t> .</a:t>
            </a:r>
            <a:br>
              <a:rPr lang="en-US" sz="2800" b="1" u="sng" dirty="0" smtClean="0">
                <a:cs typeface="AL-Mohanad" pitchFamily="2" charset="-78"/>
              </a:rPr>
            </a:br>
            <a:endParaRPr lang="en-US" sz="2800" dirty="0"/>
          </a:p>
        </p:txBody>
      </p:sp>
      <p:sp>
        <p:nvSpPr>
          <p:cNvPr id="4" name="TextBox 3"/>
          <p:cNvSpPr txBox="1"/>
          <p:nvPr/>
        </p:nvSpPr>
        <p:spPr>
          <a:xfrm>
            <a:off x="428597" y="1714488"/>
            <a:ext cx="5715039" cy="3416320"/>
          </a:xfrm>
          <a:prstGeom prst="rect">
            <a:avLst/>
          </a:prstGeom>
          <a:noFill/>
        </p:spPr>
        <p:txBody>
          <a:bodyPr wrap="square" rtlCol="0">
            <a:spAutoFit/>
          </a:bodyPr>
          <a:lstStyle/>
          <a:p>
            <a:r>
              <a:rPr lang="ar-SA" b="1" dirty="0" smtClean="0"/>
              <a:t>مفهوم التنظيم المدرسي</a:t>
            </a:r>
            <a:endParaRPr lang="en-US" dirty="0" smtClean="0"/>
          </a:p>
          <a:p>
            <a:r>
              <a:rPr lang="ar-SA" dirty="0" smtClean="0"/>
              <a:t>يعرف بأنه " عملية توزيع الأعمال والمهمات المدرسية علي العاملين كل في مجال تخصصه وتوضيح العلاقات التنظيمية بينهم ومنحهم الصلاحيات أو السلطات اللازمة  لإنجاز ما أسند إليهم في أقل وقت وبأقل جهد وتكلفة وبما يحقق أهداف المدرسة"</a:t>
            </a:r>
            <a:endParaRPr lang="en-US" dirty="0" smtClean="0"/>
          </a:p>
          <a:p>
            <a:r>
              <a:rPr lang="ar-SA" dirty="0" smtClean="0"/>
              <a:t>وهذا ما يسمى بالتنظيم الرسمي ويوجد بجانبه تنظيم غير رسمي " وهو يمثل علاقات اعتيادية غي رسمية  وطرقاً لأداء المهام والواجبات تنشأ دائماً عن طريق العاملين"</a:t>
            </a:r>
            <a:endParaRPr lang="en-US" dirty="0" smtClean="0"/>
          </a:p>
          <a:p>
            <a:r>
              <a:rPr lang="ar-SA" dirty="0" smtClean="0"/>
              <a:t>التنظيم المدرسي الوسيلة العملية لتنفيذ السياسة التعليمية ويستطيع التنظيم المدرسي الجيد في إطار قيادة واعية أن يحقق نتائج طيبة في مجال العمل المدرسي ويحقق أهداف المدرسة ويشبع حاجات طلابها والعاملين فيها.</a:t>
            </a:r>
            <a:endParaRPr lang="en-US" dirty="0" smtClean="0"/>
          </a:p>
          <a:p>
            <a:endParaRPr lang="en-US" dirty="0"/>
          </a:p>
        </p:txBody>
      </p:sp>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CA672TV0CAI5AT3ICA712663CAN17UPLCAG8IZJQCAUWUMQSCAQQC0K3CAWZ7TCRCAKHVD84CA2Z6I76CARBU810CAX126M1CAXUEXPJCAHJXKLJCAQYMUR3CAT5S15MCAF7INZJCAZQZGJYCANUKXL9.jpg"/>
          <p:cNvPicPr>
            <a:picLocks noChangeAspect="1"/>
          </p:cNvPicPr>
          <p:nvPr/>
        </p:nvPicPr>
        <p:blipFill>
          <a:blip r:embed="rId2"/>
          <a:stretch>
            <a:fillRect/>
          </a:stretch>
        </p:blipFill>
        <p:spPr>
          <a:xfrm>
            <a:off x="0" y="0"/>
            <a:ext cx="9144000" cy="6858000"/>
          </a:xfrm>
          <a:prstGeom prst="rect">
            <a:avLst/>
          </a:prstGeom>
        </p:spPr>
      </p:pic>
      <p:sp>
        <p:nvSpPr>
          <p:cNvPr id="3" name="Parallelogram 2"/>
          <p:cNvSpPr/>
          <p:nvPr/>
        </p:nvSpPr>
        <p:spPr>
          <a:xfrm>
            <a:off x="2000232" y="428604"/>
            <a:ext cx="5286412" cy="857256"/>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خصائص التنظيم المدرسي الفعال</a:t>
            </a:r>
            <a:endPar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Flowchart: Terminator 3"/>
          <p:cNvSpPr/>
          <p:nvPr/>
        </p:nvSpPr>
        <p:spPr>
          <a:xfrm>
            <a:off x="1214414" y="1571612"/>
            <a:ext cx="7500990" cy="714380"/>
          </a:xfrm>
          <a:prstGeom prst="flowChartTermina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b="1" dirty="0" smtClean="0"/>
              <a:t>الاستفادة من تخصص كل فرد وبما يحقق اتقاناً في العمل وخفضاً في التكلفة</a:t>
            </a:r>
            <a:endParaRPr lang="en-US" dirty="0" smtClean="0"/>
          </a:p>
          <a:p>
            <a:pPr algn="ctr"/>
            <a:endParaRPr lang="en-US" dirty="0"/>
          </a:p>
        </p:txBody>
      </p:sp>
      <p:sp>
        <p:nvSpPr>
          <p:cNvPr id="5" name="Flowchart: Terminator 4"/>
          <p:cNvSpPr/>
          <p:nvPr/>
        </p:nvSpPr>
        <p:spPr>
          <a:xfrm>
            <a:off x="1142976" y="2643182"/>
            <a:ext cx="7500990" cy="714380"/>
          </a:xfrm>
          <a:prstGeom prst="flowChartTerminator">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ar-SA" b="1" dirty="0" smtClean="0"/>
              <a:t>التنسيق بين جهود العاملين في المدرسة وبما يقضي علي الازدواجية في العمل</a:t>
            </a:r>
            <a:endParaRPr lang="en-US" dirty="0" smtClean="0"/>
          </a:p>
          <a:p>
            <a:pPr algn="ctr"/>
            <a:endParaRPr lang="en-US" dirty="0"/>
          </a:p>
        </p:txBody>
      </p:sp>
      <p:sp>
        <p:nvSpPr>
          <p:cNvPr id="7" name="Flowchart: Terminator 6"/>
          <p:cNvSpPr/>
          <p:nvPr/>
        </p:nvSpPr>
        <p:spPr>
          <a:xfrm>
            <a:off x="1142976" y="3500438"/>
            <a:ext cx="7500990" cy="714380"/>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ar-SA" b="1" dirty="0" smtClean="0"/>
              <a:t>حسن توزيع الأعمال فيما بين المعلمين والإداريين</a:t>
            </a:r>
            <a:endParaRPr lang="en-US" dirty="0" smtClean="0"/>
          </a:p>
          <a:p>
            <a:pPr algn="ctr"/>
            <a:endParaRPr lang="en-US" dirty="0"/>
          </a:p>
        </p:txBody>
      </p:sp>
      <p:sp>
        <p:nvSpPr>
          <p:cNvPr id="8" name="Flowchart: Terminator 7"/>
          <p:cNvSpPr/>
          <p:nvPr/>
        </p:nvSpPr>
        <p:spPr>
          <a:xfrm>
            <a:off x="1214414" y="4572008"/>
            <a:ext cx="7500990" cy="714380"/>
          </a:xfrm>
          <a:prstGeom prst="flowChartTerminator">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SA" b="1" dirty="0" smtClean="0"/>
              <a:t>استخدام الموارد المتاحة بطريقة مثلي </a:t>
            </a:r>
            <a:endParaRPr lang="en-US" dirty="0" smtClean="0"/>
          </a:p>
          <a:p>
            <a:pPr algn="ctr"/>
            <a:endParaRPr lang="en-US" dirty="0"/>
          </a:p>
        </p:txBody>
      </p:sp>
      <p:sp>
        <p:nvSpPr>
          <p:cNvPr id="9" name="Flowchart: Terminator 8"/>
          <p:cNvSpPr/>
          <p:nvPr/>
        </p:nvSpPr>
        <p:spPr>
          <a:xfrm>
            <a:off x="1071538" y="5572140"/>
            <a:ext cx="7500990" cy="714380"/>
          </a:xfrm>
          <a:prstGeom prst="flowChartTerminator">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SA" b="1" dirty="0" smtClean="0"/>
              <a:t>انخفاض معدل الرسوب والتسرب وبما يقلل الإهدار في التعليم</a:t>
            </a:r>
            <a:endParaRPr lang="en-US" dirty="0" smtClean="0"/>
          </a:p>
          <a:p>
            <a:pPr algn="ctr"/>
            <a:endParaRPr lang="en-US" dirty="0"/>
          </a:p>
        </p:txBody>
      </p:sp>
    </p:spTree>
  </p:cSld>
  <p:clrMapOvr>
    <a:masterClrMapping/>
  </p:clrMapOvr>
  <p:transition>
    <p:pull dir="l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k.bmp"/>
          <p:cNvPicPr>
            <a:picLocks noChangeAspect="1"/>
          </p:cNvPicPr>
          <p:nvPr/>
        </p:nvPicPr>
        <p:blipFill>
          <a:blip r:embed="rId2"/>
          <a:stretch>
            <a:fillRect/>
          </a:stretch>
        </p:blipFill>
        <p:spPr>
          <a:xfrm>
            <a:off x="0" y="0"/>
            <a:ext cx="9143999" cy="6857999"/>
          </a:xfrm>
          <a:prstGeom prst="rect">
            <a:avLst/>
          </a:prstGeom>
        </p:spPr>
      </p:pic>
      <p:sp>
        <p:nvSpPr>
          <p:cNvPr id="3" name="Flowchart: Terminator 2"/>
          <p:cNvSpPr/>
          <p:nvPr/>
        </p:nvSpPr>
        <p:spPr>
          <a:xfrm>
            <a:off x="785786" y="642918"/>
            <a:ext cx="8358214" cy="857256"/>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smtClean="0">
              <a:solidFill>
                <a:schemeClr val="tx1"/>
              </a:solidFill>
            </a:endParaRPr>
          </a:p>
          <a:p>
            <a:pPr algn="ctr"/>
            <a:r>
              <a:rPr lang="ar-SA" b="1" dirty="0" smtClean="0">
                <a:solidFill>
                  <a:schemeClr val="tx1"/>
                </a:solidFill>
              </a:rPr>
              <a:t>توفر علاقات إنسانية تحقق الرضا  للطلاب والعاملين في المدرسة</a:t>
            </a:r>
            <a:endParaRPr lang="en-US" dirty="0" smtClean="0">
              <a:solidFill>
                <a:schemeClr val="tx1"/>
              </a:solidFill>
            </a:endParaRPr>
          </a:p>
          <a:p>
            <a:pPr algn="ctr"/>
            <a:endParaRPr lang="en-US" dirty="0">
              <a:solidFill>
                <a:schemeClr val="tx1"/>
              </a:solidFill>
            </a:endParaRPr>
          </a:p>
        </p:txBody>
      </p:sp>
      <p:sp>
        <p:nvSpPr>
          <p:cNvPr id="4" name="Flowchart: Terminator 3"/>
          <p:cNvSpPr/>
          <p:nvPr/>
        </p:nvSpPr>
        <p:spPr>
          <a:xfrm>
            <a:off x="785786" y="2071678"/>
            <a:ext cx="8358214" cy="857256"/>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b="1" dirty="0" smtClean="0">
                <a:solidFill>
                  <a:schemeClr val="tx1"/>
                </a:solidFill>
              </a:rPr>
              <a:t>توفر المناخ التنظيمي الذي يشجع علي التعاون وتركيز الجهود لتحقيق الأهداف المدرسية</a:t>
            </a:r>
            <a:endParaRPr lang="en-US" dirty="0" smtClean="0">
              <a:solidFill>
                <a:schemeClr val="tx1"/>
              </a:solidFill>
            </a:endParaRPr>
          </a:p>
          <a:p>
            <a:pPr algn="ctr"/>
            <a:endParaRPr lang="en-US" dirty="0">
              <a:solidFill>
                <a:schemeClr val="tx1"/>
              </a:solidFill>
            </a:endParaRPr>
          </a:p>
        </p:txBody>
      </p:sp>
      <p:sp>
        <p:nvSpPr>
          <p:cNvPr id="5" name="Flowchart: Terminator 4"/>
          <p:cNvSpPr/>
          <p:nvPr/>
        </p:nvSpPr>
        <p:spPr>
          <a:xfrm>
            <a:off x="785786" y="3429000"/>
            <a:ext cx="8358214" cy="857256"/>
          </a:xfrm>
          <a:prstGeom prst="flowChartTermina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SA" b="1" dirty="0" smtClean="0"/>
              <a:t>سرعة الرد علي المكاتبات الواردة للمدرسة من إدارة التعليم أو الإشراف التربوي</a:t>
            </a:r>
            <a:endParaRPr lang="en-US" dirty="0" smtClean="0"/>
          </a:p>
          <a:p>
            <a:pPr algn="ctr"/>
            <a:endParaRPr lang="en-US" dirty="0"/>
          </a:p>
        </p:txBody>
      </p:sp>
      <p:sp>
        <p:nvSpPr>
          <p:cNvPr id="6" name="Flowchart: Terminator 5"/>
          <p:cNvSpPr/>
          <p:nvPr/>
        </p:nvSpPr>
        <p:spPr>
          <a:xfrm>
            <a:off x="785786" y="4500570"/>
            <a:ext cx="8358214" cy="857256"/>
          </a:xfrm>
          <a:prstGeom prst="flowChartTerminator">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ar-SA" b="1" dirty="0" smtClean="0"/>
              <a:t>وجود علاقة وطيدة بين المدرسة والمجتمع</a:t>
            </a:r>
            <a:endParaRPr lang="en-US" dirty="0" smtClean="0"/>
          </a:p>
          <a:p>
            <a:pPr algn="ctr"/>
            <a:endParaRPr lang="en-US" dirty="0"/>
          </a:p>
        </p:txBody>
      </p:sp>
      <p:sp>
        <p:nvSpPr>
          <p:cNvPr id="7" name="Flowchart: Terminator 6"/>
          <p:cNvSpPr/>
          <p:nvPr/>
        </p:nvSpPr>
        <p:spPr>
          <a:xfrm>
            <a:off x="785786" y="5643578"/>
            <a:ext cx="8358214" cy="857256"/>
          </a:xfrm>
          <a:prstGeom prst="flowChartTerminator">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SA" b="1" dirty="0" smtClean="0"/>
              <a:t>جودة التوجيه والإرشاد الطلابي</a:t>
            </a:r>
            <a:endParaRPr lang="en-US" dirty="0" smtClean="0"/>
          </a:p>
          <a:p>
            <a:pPr algn="ctr"/>
            <a:endParaRPr lang="en-US" dirty="0"/>
          </a:p>
        </p:txBody>
      </p:sp>
    </p:spTree>
  </p:cSld>
  <p:clrMapOvr>
    <a:masterClrMapping/>
  </p:clrMapOvr>
  <p:transition>
    <p:split orient="vert"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CAUAM7XBCAYN0XE7CAB9WWFDCAZGYQGCCA1TUA08CA9V2GNYCA89LO61CAVE11VNCAU184WTCA7D15YWCAC0LMNLCAT72GW2CAU1ZDFICABYBG98CASNZX2WCAAJF5KBCANUQSDOCA96BTY1CAQ4JXQM.jpg"/>
          <p:cNvPicPr>
            <a:picLocks noChangeAspect="1"/>
          </p:cNvPicPr>
          <p:nvPr/>
        </p:nvPicPr>
        <p:blipFill>
          <a:blip r:embed="rId2">
            <a:duotone>
              <a:schemeClr val="accent1">
                <a:shade val="45000"/>
                <a:satMod val="135000"/>
              </a:schemeClr>
              <a:prstClr val="white"/>
            </a:duotone>
          </a:blip>
          <a:stretch>
            <a:fillRect/>
          </a:stretch>
        </p:blipFill>
        <p:spPr>
          <a:xfrm>
            <a:off x="0" y="0"/>
            <a:ext cx="9144000" cy="6857999"/>
          </a:xfrm>
          <a:prstGeom prst="rect">
            <a:avLst/>
          </a:prstGeom>
        </p:spPr>
      </p:pic>
      <p:sp>
        <p:nvSpPr>
          <p:cNvPr id="3" name="TextBox 2"/>
          <p:cNvSpPr txBox="1"/>
          <p:nvPr/>
        </p:nvSpPr>
        <p:spPr>
          <a:xfrm>
            <a:off x="357158" y="357166"/>
            <a:ext cx="8372870" cy="923330"/>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ar-SA" b="1" i="1" dirty="0" smtClean="0"/>
              <a:t>مراحل التنظيم المدرسي وتقويمه</a:t>
            </a:r>
            <a:endParaRPr lang="en-US" b="1" i="1" dirty="0" smtClean="0"/>
          </a:p>
          <a:p>
            <a:r>
              <a:rPr lang="ar-SA" b="1" dirty="0" smtClean="0"/>
              <a:t>هناك مراحل خمس للتنظيم المدرسي وتقويمه يؤدي إتباعها في تناسق وتتابع إلي تحقيق أهداف المدرسة وهي:</a:t>
            </a:r>
            <a:endParaRPr lang="en-US" dirty="0" smtClean="0"/>
          </a:p>
          <a:p>
            <a:endParaRPr lang="en-US" dirty="0"/>
          </a:p>
        </p:txBody>
      </p:sp>
      <p:graphicFrame>
        <p:nvGraphicFramePr>
          <p:cNvPr id="5" name="Diagram 4"/>
          <p:cNvGraphicFramePr/>
          <p:nvPr>
            <p:extLst>
              <p:ext uri="{D42A27DB-BD31-4B8C-83A1-F6EECF244321}">
                <p14:modId xmlns:p14="http://schemas.microsoft.com/office/powerpoint/2010/main" val="3712744438"/>
              </p:ext>
            </p:extLst>
          </p:nvPr>
        </p:nvGraphicFramePr>
        <p:xfrm>
          <a:off x="1647417" y="2307771"/>
          <a:ext cx="5849166" cy="2242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circl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CANC86OFCA0M6OI7CABLUIN1CA7TZ4W3CADHI75DCAJPYE6MCAY4U40PCA0BN07PCAL4F533CA1S72UBCA2BWM9PCAECJ9KPCAIO5QMNCADXZTZ4CA9SZO33CAI7W8BYCARBMTT9CASRQGQNCA0LKWBV.jpg"/>
          <p:cNvPicPr>
            <a:picLocks noChangeAspect="1"/>
          </p:cNvPicPr>
          <p:nvPr/>
        </p:nvPicPr>
        <p:blipFill>
          <a:blip r:embed="rId2">
            <a:duotone>
              <a:schemeClr val="accent4">
                <a:shade val="45000"/>
                <a:satMod val="135000"/>
              </a:schemeClr>
              <a:prstClr val="white"/>
            </a:duotone>
          </a:blip>
          <a:stretch>
            <a:fillRect/>
          </a:stretch>
        </p:blipFill>
        <p:spPr>
          <a:xfrm>
            <a:off x="0" y="0"/>
            <a:ext cx="9143999" cy="6858000"/>
          </a:xfrm>
          <a:prstGeom prst="rect">
            <a:avLst/>
          </a:prstGeom>
        </p:spPr>
      </p:pic>
      <p:sp>
        <p:nvSpPr>
          <p:cNvPr id="3" name="TextBox 2"/>
          <p:cNvSpPr txBox="1"/>
          <p:nvPr/>
        </p:nvSpPr>
        <p:spPr>
          <a:xfrm rot="11114931" flipV="1">
            <a:off x="-22080" y="-69702"/>
            <a:ext cx="7017200" cy="6370975"/>
          </a:xfrm>
          <a:prstGeom prst="rect">
            <a:avLst/>
          </a:prstGeom>
          <a:noFill/>
        </p:spPr>
        <p:txBody>
          <a:bodyPr wrap="square" rtlCol="0">
            <a:spAutoFit/>
          </a:bodyPr>
          <a:lstStyle/>
          <a:p>
            <a:r>
              <a:rPr lang="ar-SA" sz="2400" b="1" i="1" dirty="0" smtClean="0"/>
              <a:t>التخطيط</a:t>
            </a:r>
            <a:endParaRPr lang="en-US" sz="2400" b="1" i="1" dirty="0" smtClean="0"/>
          </a:p>
          <a:p>
            <a:pPr lvl="0">
              <a:buFont typeface="Arial" pitchFamily="34" charset="0"/>
              <a:buChar char="•"/>
            </a:pPr>
            <a:r>
              <a:rPr lang="ar-SA" sz="2400" b="1" dirty="0" smtClean="0"/>
              <a:t>تعتبر عملية التخطيط والتنظيم من العمليات الهامة الضرورية لنجاح العمل المدرسي</a:t>
            </a:r>
            <a:endParaRPr lang="en-US" sz="2400" b="1" dirty="0" smtClean="0"/>
          </a:p>
          <a:p>
            <a:pPr lvl="0">
              <a:buFont typeface="Arial" pitchFamily="34" charset="0"/>
              <a:buChar char="•"/>
            </a:pPr>
            <a:r>
              <a:rPr lang="ar-SA" sz="2400" b="1" dirty="0" smtClean="0"/>
              <a:t>كثير من المشكلات التي تصحب بداية العام الدراسي قد تكون من أسبابها انعدام التخطيط للعمل المدرسي</a:t>
            </a:r>
            <a:endParaRPr lang="en-US" sz="2400" b="1" dirty="0" smtClean="0"/>
          </a:p>
          <a:p>
            <a:pPr lvl="0">
              <a:buFont typeface="Arial" pitchFamily="34" charset="0"/>
              <a:buChar char="•"/>
            </a:pPr>
            <a:r>
              <a:rPr lang="ar-SA" sz="2400" b="1" dirty="0" smtClean="0"/>
              <a:t>لابد من قيام المدير بالتخطيط الشامل للعمل المدرسي قبل بدء الدراسة بمدة كافية من خلال وضع التنظيم والأساليب والإجراءات الإدارية التي تترجم أهداف المدرسة إلي ممارسات عمل يومية ويعاونه في ذلك هيئة مختارة من المعلمين والإداريين</a:t>
            </a:r>
            <a:endParaRPr lang="en-US" sz="2400" b="1" dirty="0" smtClean="0"/>
          </a:p>
          <a:p>
            <a:pPr lvl="0">
              <a:buFont typeface="Arial" pitchFamily="34" charset="0"/>
              <a:buChar char="•"/>
            </a:pPr>
            <a:r>
              <a:rPr lang="ar-SA" sz="2400" b="1" dirty="0" smtClean="0"/>
              <a:t>لابد أن يكون التخطيط في إطار السياسة العامة التي ترسمها الوزارة والإدارة التعليمية </a:t>
            </a:r>
            <a:endParaRPr lang="en-US" sz="2400" b="1" dirty="0" smtClean="0"/>
          </a:p>
          <a:p>
            <a:pPr lvl="0">
              <a:buFont typeface="Arial" pitchFamily="34" charset="0"/>
              <a:buChar char="•"/>
            </a:pPr>
            <a:r>
              <a:rPr lang="ar-SA" sz="2400" b="1" dirty="0" smtClean="0"/>
              <a:t>ينبغي أن تتضمن عملية التخطيط علي خطة تحتوي المهام المفترض إنجازها في الفصلين الدراسيين وتوزيع المهام علي المعلمين والإداريين مع تحديد مسؤولياتهم بدقة ووضوح</a:t>
            </a:r>
            <a:endParaRPr lang="en-US" sz="2400" b="1" dirty="0" smtClean="0"/>
          </a:p>
          <a:p>
            <a:pPr lvl="0">
              <a:buFont typeface="Arial" pitchFamily="34" charset="0"/>
              <a:buChar char="•"/>
            </a:pPr>
            <a:r>
              <a:rPr lang="ar-SA" sz="2400" b="1" dirty="0" smtClean="0"/>
              <a:t>ينبغي أن تحتوي الخطة علي الجوانب التالية: مواعيد الدراسة، تسليم الكتب، البرامج والنشاطات، وغير ذلك من مقومات التنظيم المدرسي</a:t>
            </a:r>
            <a:endParaRPr lang="en-US" sz="2400" b="1" dirty="0" smtClean="0"/>
          </a:p>
          <a:p>
            <a:endParaRPr lang="en-US" sz="2400" b="1" dirty="0"/>
          </a:p>
        </p:txBody>
      </p:sp>
    </p:spTree>
  </p:cSld>
  <p:clrMapOvr>
    <a:masterClrMapping/>
  </p:clrMapOvr>
  <p:transition>
    <p:diamon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CAGKSBVXCAIP10U8CARIE8JACABQ2TGECA2P8Y50CA38X96SCAQ3PVVBCABV0WRRCASOK1BHCAR470UNCAI0UL5XCAY7HSMSCA0TDLAMCATJA728CAXDWJZBCALD7XNRCA1V6Z6ZCAHTF67PCA48C5LR.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714348" y="714356"/>
            <a:ext cx="5857916" cy="4524315"/>
          </a:xfrm>
          <a:prstGeom prst="rect">
            <a:avLst/>
          </a:prstGeom>
          <a:noFill/>
        </p:spPr>
        <p:txBody>
          <a:bodyPr wrap="square" rtlCol="0">
            <a:spAutoFit/>
          </a:bodyPr>
          <a:lstStyle/>
          <a:p>
            <a:pPr lvl="0">
              <a:buFont typeface="Arial" pitchFamily="34" charset="0"/>
              <a:buChar char="•"/>
            </a:pPr>
            <a:r>
              <a:rPr lang="ar-SA" b="1" dirty="0" smtClean="0"/>
              <a:t>لضمان نجاح الخطة يجب أن يكون العمل جماعي تعاوني بين المدير والمعلمين والعاملين بالمدرسة في وضع الخطة اللازمة لتحسين الموقف التربوي وغالباً ما تكون مقترحات التحسين من المعلمين والعاملين والطلاب</a:t>
            </a:r>
            <a:endParaRPr lang="en-US" dirty="0" smtClean="0"/>
          </a:p>
          <a:p>
            <a:pPr lvl="0"/>
            <a:r>
              <a:rPr lang="en-US" b="1" dirty="0" smtClean="0"/>
              <a:t>*</a:t>
            </a:r>
            <a:r>
              <a:rPr lang="ar-SA" b="1" dirty="0" smtClean="0"/>
              <a:t>ينبغي أن يتحدد في الخطة الغايات وأن ترسم الوسائل والأدوات اللازمة لتحقيقها وأن يكون ذلك في حدود الطاقات المتوفرة والإمكانات المتاحة</a:t>
            </a:r>
            <a:endParaRPr lang="en-US" dirty="0" smtClean="0"/>
          </a:p>
          <a:p>
            <a:pPr lvl="0"/>
            <a:r>
              <a:rPr lang="en-US" b="1" dirty="0" smtClean="0"/>
              <a:t>*</a:t>
            </a:r>
            <a:r>
              <a:rPr lang="ar-SA" b="1" dirty="0" smtClean="0"/>
              <a:t>من متطلبات وضع الخطة أن يكون القائمين عليها ملمين بإمكانات المتوفرة المادية والبشرية</a:t>
            </a:r>
            <a:endParaRPr lang="en-US" dirty="0" smtClean="0"/>
          </a:p>
          <a:p>
            <a:pPr lvl="0"/>
            <a:r>
              <a:rPr lang="ar-SA" b="1" dirty="0" smtClean="0"/>
              <a:t>ا</a:t>
            </a:r>
            <a:r>
              <a:rPr lang="en-US" b="1" dirty="0" smtClean="0"/>
              <a:t>*</a:t>
            </a:r>
            <a:r>
              <a:rPr lang="ar-SA" b="1" dirty="0" smtClean="0"/>
              <a:t>لالتزام بالقوانين واللوائح والتشريعات الإدارية عند وضع الخطة لضمان عدم حدوث تضارب مع هذه الأمور عند التنفيذ </a:t>
            </a:r>
            <a:endParaRPr lang="en-US" dirty="0" smtClean="0"/>
          </a:p>
          <a:p>
            <a:pPr lvl="0"/>
            <a:r>
              <a:rPr lang="en-US" b="1" dirty="0" smtClean="0"/>
              <a:t>*</a:t>
            </a:r>
            <a:r>
              <a:rPr lang="ar-SA" b="1" dirty="0" smtClean="0"/>
              <a:t>بعد وضع الخطة يتولي المدير والمعاونين له بتنظيم اللجان المدرسية ومجلس إدارة المدرسة ومجلس الآباء وهي تشكيلات تسند إليها الأعمال الجزئية في الخطة في ضوء صلاحياتها</a:t>
            </a:r>
            <a:endParaRPr lang="en-US" dirty="0" smtClean="0"/>
          </a:p>
          <a:p>
            <a:pPr lvl="0"/>
            <a:r>
              <a:rPr lang="en-US" b="1" dirty="0" smtClean="0"/>
              <a:t>*</a:t>
            </a:r>
            <a:r>
              <a:rPr lang="ar-SA" b="1" dirty="0" smtClean="0"/>
              <a:t>يقوم المدير بالتنسيق بين هذه التشكيلات المدرسية حتى لا يحدث تعارض في الأعمال مما يؤدي إلي خلل في خطة المدرسة ومن ثم عدم تحقيق الأهداف المدرسية</a:t>
            </a:r>
            <a:endParaRPr lang="en-US" dirty="0" smtClean="0"/>
          </a:p>
          <a:p>
            <a:endParaRPr lang="en-US" dirty="0"/>
          </a:p>
        </p:txBody>
      </p:sp>
    </p:spTree>
  </p:cSld>
  <p:clrMapOvr>
    <a:masterClrMapping/>
  </p:clrMapOvr>
  <p:transition>
    <p:pull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CAO94HIQCAJGUGYFCA9BFKJHCAF5FXJYCAM7BUDLCA1DUVK1CAH7OIZHCASRB3PBCANRYYV4CAO0L4S0CAYSSFI9CAZHUN77CABO6NOCCAD74DTTCA065K3JCAZIOW6KCAPC3ZA0CACVL8C4CAW25GEQ.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1142976" y="571480"/>
            <a:ext cx="6786610" cy="92333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ar-SA" b="1" i="1" dirty="0" smtClean="0"/>
              <a:t>بعض الأمثلة في مجال تخطيط العمل المدرسي والتي يقوم بها مدير المدرسة بالتشاور مع مدرسي المدرسة</a:t>
            </a:r>
            <a:endParaRPr lang="en-US" b="1" i="1" dirty="0" smtClean="0"/>
          </a:p>
          <a:p>
            <a:endParaRPr lang="en-US" dirty="0"/>
          </a:p>
        </p:txBody>
      </p:sp>
      <p:sp>
        <p:nvSpPr>
          <p:cNvPr id="4" name="Flowchart: Terminator 3"/>
          <p:cNvSpPr/>
          <p:nvPr/>
        </p:nvSpPr>
        <p:spPr>
          <a:xfrm>
            <a:off x="2643174" y="1214422"/>
            <a:ext cx="4572032" cy="500066"/>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smtClean="0"/>
              <a:t>التخطيط لعمل الجدول المدرسي</a:t>
            </a:r>
            <a:endParaRPr lang="en-US" dirty="0" smtClean="0"/>
          </a:p>
          <a:p>
            <a:pPr algn="ctr"/>
            <a:endParaRPr lang="en-US" dirty="0"/>
          </a:p>
        </p:txBody>
      </p:sp>
      <p:sp>
        <p:nvSpPr>
          <p:cNvPr id="5" name="TextBox 4"/>
          <p:cNvSpPr txBox="1"/>
          <p:nvPr/>
        </p:nvSpPr>
        <p:spPr>
          <a:xfrm>
            <a:off x="500034" y="1785926"/>
            <a:ext cx="8257225" cy="255454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ar-SA" sz="2000" b="1" dirty="0" smtClean="0"/>
              <a:t>الجدول المدرسي عبارة عن خطة تنظيمية تبين كيفية تنظيم الحصص اليومية والأسبوعية والمواد الدراسية والأنشطة التعليمية المختلفة من حيث أماكنها ومواعيدها والقائمين عليها</a:t>
            </a:r>
            <a:endParaRPr lang="en-US" sz="2000" b="1" dirty="0" smtClean="0"/>
          </a:p>
          <a:p>
            <a:pPr lvl="0"/>
            <a:r>
              <a:rPr lang="en-US" sz="2000" b="1" dirty="0" smtClean="0"/>
              <a:t> </a:t>
            </a:r>
            <a:r>
              <a:rPr lang="ar-SA" sz="2000" b="1" dirty="0" smtClean="0"/>
              <a:t>الجدول الجيد هو الذي يوفر أفضل الظروف لعمل المعلم والتلميذ هو الذي يقوم علي التنوع والمرونة ومراعاة معدلات النشاط والتعب ويخضع للمراجعة والتعديل باستمرار</a:t>
            </a:r>
            <a:endParaRPr lang="en-US" sz="2000" b="1" dirty="0" smtClean="0"/>
          </a:p>
          <a:p>
            <a:pPr lvl="0"/>
            <a:r>
              <a:rPr lang="ar-SA" sz="2000" b="1" dirty="0" smtClean="0"/>
              <a:t>ينبثق من الجدول العام للمدرسة جداول فرعية كثيرة مها جدول المعلم وجدول الصف ...</a:t>
            </a:r>
            <a:endParaRPr lang="en-US" sz="2000" b="1" dirty="0" smtClean="0"/>
          </a:p>
          <a:p>
            <a:pPr lvl="0"/>
            <a:r>
              <a:rPr lang="ar-SA" sz="2000" b="1" dirty="0" smtClean="0"/>
              <a:t>يقوم مدير المدرسة أو من </a:t>
            </a:r>
            <a:r>
              <a:rPr lang="ar-SA" sz="2000" b="1" dirty="0" err="1" smtClean="0"/>
              <a:t>ينوب</a:t>
            </a:r>
            <a:r>
              <a:rPr lang="ar-SA" sz="2000" b="1" dirty="0" smtClean="0"/>
              <a:t> عنه بعقد اجتماعات مع لجنة الجدول في بداية كل عام دراسي ليمد  هذه اللجنة بالبيانات اللازمة لعمل الجداول كعدد الفصول، ونوعيتها عدد المدرسين ونوعياتهم ......</a:t>
            </a:r>
            <a:endParaRPr lang="en-US" sz="2000" b="1" dirty="0" smtClean="0"/>
          </a:p>
          <a:p>
            <a:endParaRPr lang="en-US" sz="2000" b="1" dirty="0"/>
          </a:p>
        </p:txBody>
      </p:sp>
      <p:sp>
        <p:nvSpPr>
          <p:cNvPr id="7" name="TextBox 6"/>
          <p:cNvSpPr txBox="1"/>
          <p:nvPr/>
        </p:nvSpPr>
        <p:spPr>
          <a:xfrm>
            <a:off x="785786" y="4500570"/>
            <a:ext cx="7643866" cy="193899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ar-SA" sz="2400" dirty="0" smtClean="0">
                <a:cs typeface="PT Bold Stars" pitchFamily="2" charset="-78"/>
              </a:rPr>
              <a:t>التخطيط لقبول الطلاب المستجدين والمحولين والمعاد قيدهم</a:t>
            </a:r>
            <a:endParaRPr lang="en-US" sz="2400" dirty="0" smtClean="0">
              <a:cs typeface="PT Bold Stars" pitchFamily="2" charset="-78"/>
            </a:endParaRPr>
          </a:p>
          <a:p>
            <a:r>
              <a:rPr lang="ar-SA" sz="2400" dirty="0" smtClean="0"/>
              <a:t>يضع مدير المدرسة مع مجلس الإدارة القواعد التي تتبع في قبول هؤلاء الطلاب بعد إمداد المجلس بالمعلومات اللازمة كعدد الفصول وعدد المدرسين ونوعياتهم وغير ذلك من الإمكانات المادية والبشرية</a:t>
            </a:r>
            <a:endParaRPr lang="en-US" sz="2400" dirty="0" smtClean="0"/>
          </a:p>
          <a:p>
            <a:endParaRPr lang="en-US" sz="2400" dirty="0"/>
          </a:p>
        </p:txBody>
      </p:sp>
    </p:spTree>
  </p:cSld>
  <p:clrMapOvr>
    <a:masterClrMapping/>
  </p:clrMapOvr>
  <p:transition>
    <p:pull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CAPPARTHCADO53SSCAFSP3B8CADVIEE9CA2M8EJ0CAPZJN0ACA0E906MCANJETUMCAS7SHE2CA12J21ICALZZZL7CAZ03E8SCAO00X3JCAEXGZITCAT7WALLCA3HJOC2CAEG7NH6CARHMK8DCA3JO9ON.jpg"/>
          <p:cNvPicPr>
            <a:picLocks noChangeAspect="1"/>
          </p:cNvPicPr>
          <p:nvPr/>
        </p:nvPicPr>
        <p:blipFill>
          <a:blip r:embed="rId2">
            <a:duotone>
              <a:schemeClr val="accent1">
                <a:shade val="45000"/>
                <a:satMod val="135000"/>
              </a:schemeClr>
              <a:prstClr val="white"/>
            </a:duotone>
          </a:blip>
          <a:stretch>
            <a:fillRect/>
          </a:stretch>
        </p:blipFill>
        <p:spPr>
          <a:xfrm>
            <a:off x="0" y="0"/>
            <a:ext cx="9144000" cy="6858000"/>
          </a:xfrm>
          <a:prstGeom prst="rect">
            <a:avLst/>
          </a:prstGeom>
        </p:spPr>
      </p:pic>
      <p:sp>
        <p:nvSpPr>
          <p:cNvPr id="3" name="TextBox 2"/>
          <p:cNvSpPr txBox="1"/>
          <p:nvPr/>
        </p:nvSpPr>
        <p:spPr>
          <a:xfrm>
            <a:off x="1142976" y="1071546"/>
            <a:ext cx="6786610" cy="160043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ar-SA" b="1" dirty="0" smtClean="0">
                <a:cs typeface="PT Bold Stars" pitchFamily="2" charset="-78"/>
              </a:rPr>
              <a:t>توزيع الميزانية المدرسية</a:t>
            </a:r>
            <a:endParaRPr lang="en-US" b="1" dirty="0" smtClean="0">
              <a:cs typeface="PT Bold Stars" pitchFamily="2" charset="-78"/>
            </a:endParaRPr>
          </a:p>
          <a:p>
            <a:r>
              <a:rPr lang="ar-SA" sz="2000" b="1" dirty="0" smtClean="0"/>
              <a:t>يجتمع مدير المدرسة مع مجالس النشاط الرياضي والنشاط المدرسي ويمدهم بالمعلومات اللازمة كالميزانية الكلية، وعدد طلاب الأنشطة المراد ممارستها ميزانيات العام الماضي ما تم صرفه وما تبقي وتوزيع الميزانية علي كل الأنشطة في ضوء هذه المعلومات</a:t>
            </a:r>
            <a:endParaRPr lang="en-US" sz="2000" b="1" dirty="0"/>
          </a:p>
        </p:txBody>
      </p:sp>
      <p:sp>
        <p:nvSpPr>
          <p:cNvPr id="4" name="TextBox 3"/>
          <p:cNvSpPr txBox="1"/>
          <p:nvPr/>
        </p:nvSpPr>
        <p:spPr>
          <a:xfrm>
            <a:off x="1214414" y="3071810"/>
            <a:ext cx="6786610" cy="3108543"/>
          </a:xfrm>
          <a:prstGeom prst="rect">
            <a:avLst/>
          </a:prstGeom>
        </p:spPr>
        <p:style>
          <a:lnRef idx="0">
            <a:scrgbClr r="0" g="0" b="0"/>
          </a:lnRef>
          <a:fillRef idx="1003">
            <a:schemeClr val="lt1"/>
          </a:fillRef>
          <a:effectRef idx="0">
            <a:scrgbClr r="0" g="0" b="0"/>
          </a:effectRef>
          <a:fontRef idx="major"/>
        </p:style>
        <p:txBody>
          <a:bodyPr wrap="square" rtlCol="0">
            <a:spAutoFit/>
          </a:bodyPr>
          <a:lstStyle/>
          <a:p>
            <a:r>
              <a:rPr lang="ar-SA" b="1" i="1" dirty="0" smtClean="0"/>
              <a:t>ال</a:t>
            </a:r>
            <a:r>
              <a:rPr lang="ar-SA" b="1" i="1" dirty="0" smtClean="0">
                <a:cs typeface="PT Bold Stars" pitchFamily="2" charset="-78"/>
              </a:rPr>
              <a:t>توزيع والتنفيذ</a:t>
            </a:r>
            <a:endParaRPr lang="en-US" b="1" i="1" dirty="0" smtClean="0">
              <a:cs typeface="PT Bold Stars" pitchFamily="2" charset="-78"/>
            </a:endParaRPr>
          </a:p>
          <a:p>
            <a:pPr lvl="0"/>
            <a:r>
              <a:rPr lang="ar-SA" sz="2000" b="1" dirty="0" smtClean="0"/>
              <a:t>بعد القيام بعملية التخطيط تحدد الأعمال المطلوب تنفيذها وتسند إلي من سيقومون بها ويفضل أن تكون الأعمال موزعة علي لجان بدلاً من أفراد ويرأس كل لجنة معلم من أقدم المعلمين</a:t>
            </a:r>
            <a:endParaRPr lang="en-US" sz="2000" b="1" dirty="0" smtClean="0"/>
          </a:p>
          <a:p>
            <a:pPr lvl="0"/>
            <a:r>
              <a:rPr lang="ar-SA" sz="2000" b="1" dirty="0" smtClean="0"/>
              <a:t> يحدد لكل لجنة المطلوب منها بالضبط علي أن يكون أساس العمل هو المشاركة والتعاون البناء والأخوة الصادقة</a:t>
            </a:r>
            <a:endParaRPr lang="en-US" sz="2000" b="1" dirty="0" smtClean="0"/>
          </a:p>
          <a:p>
            <a:pPr lvl="0"/>
            <a:r>
              <a:rPr lang="ar-SA" sz="2000" b="1" dirty="0" smtClean="0"/>
              <a:t>أن توزع الأعمال بعدالة وفي ضوء قدرات واستعدادات ومهارات كل فرد </a:t>
            </a:r>
            <a:endParaRPr lang="en-US" sz="2000" b="1" dirty="0" smtClean="0"/>
          </a:p>
          <a:p>
            <a:pPr lvl="0"/>
            <a:r>
              <a:rPr lang="ar-SA" sz="2000" b="1" dirty="0" smtClean="0"/>
              <a:t>يأخذ رأي الأفراد فيما يسند إليهم من أعمال وموافقتهم علي ذلك يتم التوزيع ثم يبدؤون في التنفيذ</a:t>
            </a:r>
            <a:endParaRPr lang="en-US" sz="2000" b="1" dirty="0" smtClean="0"/>
          </a:p>
          <a:p>
            <a:endParaRPr lang="en-US" dirty="0"/>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CAIMSD9JCAHDK9V2CAWG3IJXCA217FLBCACZQGA8CAABEXF9CAJDK1VWCANFSJLJCAUPXK70CAUWB3LVCAK3S8LWCA1WT96ECA7VDW0HCARFOHNKCA1QMGKLCA0X27BRCA407VE0CALMGLNZCAN4LXG8.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857224" y="1000108"/>
            <a:ext cx="7858180" cy="5262979"/>
          </a:xfrm>
          <a:prstGeom prst="rect">
            <a:avLst/>
          </a:prstGeom>
        </p:spPr>
        <p:style>
          <a:lnRef idx="0">
            <a:scrgbClr r="0" g="0" b="0"/>
          </a:lnRef>
          <a:fillRef idx="1003">
            <a:schemeClr val="lt1"/>
          </a:fillRef>
          <a:effectRef idx="0">
            <a:scrgbClr r="0" g="0" b="0"/>
          </a:effectRef>
          <a:fontRef idx="major"/>
        </p:style>
        <p:txBody>
          <a:bodyPr wrap="square" rtlCol="0">
            <a:spAutoFit/>
          </a:bodyPr>
          <a:lstStyle/>
          <a:p>
            <a:r>
              <a:rPr lang="ar-SA" sz="2400" b="1" i="1" dirty="0" smtClean="0"/>
              <a:t>التوجـيــــــــــــــــــــــــــــــه</a:t>
            </a:r>
            <a:endParaRPr lang="en-US" sz="2400" b="1" i="1" dirty="0" smtClean="0"/>
          </a:p>
          <a:p>
            <a:pPr lvl="0"/>
            <a:r>
              <a:rPr lang="ar-SA" sz="2400" dirty="0" smtClean="0"/>
              <a:t>يعتبر التوجيه وظيفة إدارية علي درجة كبيرة من الأهمية ويقوم بها مدير المدرسة </a:t>
            </a:r>
            <a:endParaRPr lang="en-US" sz="2400" dirty="0" smtClean="0"/>
          </a:p>
          <a:p>
            <a:pPr lvl="0"/>
            <a:r>
              <a:rPr lang="ar-SA" sz="2400" dirty="0" smtClean="0"/>
              <a:t>يجب أن يتم التوجيه في إطار من التفاهم والاحترام المتبادل ومعرفة دوافع سلوك المرؤوسين والفروق الفردية بينهم وحفزهم وقيادتهم وتحقيق التعاون بينهم وإشباع حاجاتهم وبما يحقق علاقات إنسانية سليمة مما يحقق أهداف المدرسة</a:t>
            </a:r>
            <a:endParaRPr lang="en-US" sz="2400" dirty="0" smtClean="0"/>
          </a:p>
          <a:p>
            <a:pPr lvl="0"/>
            <a:r>
              <a:rPr lang="ar-SA" sz="2400" dirty="0" smtClean="0"/>
              <a:t>تتعدد أساليب التوجيه وتتكامل فيما بينها فيستطيع مدير المدرسة توجيه معلميه عن طريق الاتصال المباشر بهم داخل الفصل وخارجه وعقد الاجتماعات الدورية المنتظمة لتوجيههم إلي أفضل الوسائل التي تساعدهم علي تأدية الأعمال المكلفين بها </a:t>
            </a:r>
            <a:endParaRPr lang="en-US" sz="2400" dirty="0" smtClean="0"/>
          </a:p>
          <a:p>
            <a:pPr lvl="0"/>
            <a:r>
              <a:rPr lang="ar-SA" sz="2400" dirty="0" smtClean="0"/>
              <a:t>يعقد معلمي كل مادة اجتماعاً دورياً وتسجل جلساتهم في محاضر تعرض علي مدير المدرسة ليبدي ملاحظاته عليها وتوجيهاته وينطبق ذلك علي باقي التنظيمات المدرسية </a:t>
            </a:r>
            <a:r>
              <a:rPr lang="ar-SA" sz="2400" dirty="0" smtClean="0"/>
              <a:t>الأخرى</a:t>
            </a:r>
            <a:endParaRPr lang="en-US" sz="2400" dirty="0" smtClean="0"/>
          </a:p>
          <a:p>
            <a:r>
              <a:rPr lang="ar-SA" sz="2400" dirty="0" smtClean="0"/>
              <a:t> </a:t>
            </a:r>
            <a:endParaRPr lang="en-US" sz="2400" dirty="0" smtClean="0"/>
          </a:p>
          <a:p>
            <a:endParaRPr lang="en-US" sz="2400" dirty="0"/>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CAT4XCFACANWA3G1CAURI9KTCATETIMBCATK0AJUCA8TBTX8CARSW7WFCARR8OD8CA1RRCV0CANVC2YDCAXG7LZRCAGZZ3HACAQ4QATYCA7AVYTHCAFV0P2CCAZ05GBYCA4Q6OXRCA9A7EIPCAO69I3D.jpg"/>
          <p:cNvPicPr>
            <a:picLocks noChangeAspect="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0" y="0"/>
            <a:ext cx="9144000" cy="6857999"/>
          </a:xfrm>
          <a:prstGeom prst="rect">
            <a:avLst/>
          </a:prstGeom>
        </p:spPr>
      </p:pic>
      <p:sp>
        <p:nvSpPr>
          <p:cNvPr id="3" name="TextBox 2"/>
          <p:cNvSpPr txBox="1"/>
          <p:nvPr/>
        </p:nvSpPr>
        <p:spPr>
          <a:xfrm>
            <a:off x="0" y="0"/>
            <a:ext cx="4214810" cy="646330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ar-SA" b="1" i="1" dirty="0" smtClean="0"/>
              <a:t>المـتـــابعـــــــــة والإشــــــراف</a:t>
            </a:r>
            <a:endParaRPr lang="en-US" b="1" i="1" dirty="0" smtClean="0"/>
          </a:p>
          <a:p>
            <a:pPr lvl="0"/>
            <a:r>
              <a:rPr lang="ar-SA" dirty="0" smtClean="0"/>
              <a:t>يتولي مدير المدرسة مهمة المتابعة والإشراف علي تنفيذ برامج المدرسة ومشروعاتها وسير الدراسة والنشاط المدرسي بألوانه المختلفة وتحسين علاقة المدرسة بالبيئة المحلية</a:t>
            </a:r>
            <a:endParaRPr lang="en-US" dirty="0" smtClean="0"/>
          </a:p>
          <a:p>
            <a:pPr lvl="0"/>
            <a:r>
              <a:rPr lang="ar-SA" dirty="0" smtClean="0"/>
              <a:t>لفاعلية المتابعة لابد أن يقوم المدير بتوزيع جزء منها علي وكلاء المدرسة ورؤساء اللجان المدرسية أو من </a:t>
            </a:r>
            <a:r>
              <a:rPr lang="ar-SA" dirty="0" err="1" smtClean="0"/>
              <a:t>ينوب</a:t>
            </a:r>
            <a:r>
              <a:rPr lang="ar-SA" dirty="0" smtClean="0"/>
              <a:t> عنه لتقديم حلولاً للمشكلات التي تعوق العمل المدرسي عن تحقيق أهدافها</a:t>
            </a:r>
            <a:endParaRPr lang="en-US" dirty="0" smtClean="0"/>
          </a:p>
          <a:p>
            <a:pPr lvl="0"/>
            <a:r>
              <a:rPr lang="ar-SA" dirty="0" smtClean="0"/>
              <a:t>تفقد المتابعة فاعليتها إذا لم تكن دائمة ومستمرة وفي ضوء خطة محددة </a:t>
            </a:r>
            <a:endParaRPr lang="en-US" dirty="0" smtClean="0"/>
          </a:p>
          <a:p>
            <a:pPr lvl="0"/>
            <a:r>
              <a:rPr lang="ar-SA" dirty="0" smtClean="0"/>
              <a:t>من أهم الجوانب التي ينبغي متابعتها النواحي المالية</a:t>
            </a:r>
            <a:endParaRPr lang="en-US" dirty="0" smtClean="0"/>
          </a:p>
          <a:p>
            <a:pPr lvl="0"/>
            <a:r>
              <a:rPr lang="ar-SA" dirty="0" smtClean="0"/>
              <a:t>ينبغي علي مدير المدرسة أن يعهد للوكيل بنصيب كبير في هذه المتابعة حتى يكتسب مهارات إدارية وفنية في أداء عمله</a:t>
            </a:r>
            <a:endParaRPr lang="en-US" dirty="0" smtClean="0"/>
          </a:p>
          <a:p>
            <a:pPr lvl="0"/>
            <a:r>
              <a:rPr lang="ar-SA" dirty="0" smtClean="0"/>
              <a:t>تهدف المتابعة إلي تحقيق وحدة العمل بين الأنشطة المتداخلة ومراقبة التنفيذ وسير العمل والوقوف علي طبيعته في مواقعه المختلفة بالمدرسة مع تشجيع المجيدين في عملهم وتوجيههم إلي وسائل الإتقان وليس تصيد أخطائهم في العمل ومحاسبتهم عليها </a:t>
            </a:r>
            <a:endParaRPr lang="en-US" dirty="0" smtClean="0"/>
          </a:p>
          <a:p>
            <a:pPr lvl="0"/>
            <a:r>
              <a:rPr lang="ar-SA" dirty="0" smtClean="0"/>
              <a:t>طرق المتابعة: الزيارات الصفية – الاجتماعات – المقابلات</a:t>
            </a:r>
            <a:endParaRPr lang="en-US" dirty="0" smtClean="0"/>
          </a:p>
          <a:p>
            <a:endParaRPr lang="en-US" dirty="0"/>
          </a:p>
        </p:txBody>
      </p:sp>
    </p:spTree>
  </p:cSld>
  <p:clrMapOvr>
    <a:masterClrMapping/>
  </p:clrMapOvr>
  <p:transition>
    <p:pull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CAYIZ3LJCAVKWCCPCA6C0EO1CAUHY904CAJN8N1UCAMW6Z1XCA92BAL6CA0RGCFBCA7BUI7PCAUUST10CAVVK7FJCAGW3DU6CA88Q1F1CAUDX3IHCAAWXQAFCAOMB4GQCAQQ4S94CAWFBOY1CA0BMQRT.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0" y="0"/>
            <a:ext cx="9144000" cy="2862322"/>
          </a:xfrm>
          <a:prstGeom prst="rect">
            <a:avLst/>
          </a:prstGeom>
        </p:spPr>
        <p:style>
          <a:lnRef idx="0">
            <a:scrgbClr r="0" g="0" b="0"/>
          </a:lnRef>
          <a:fillRef idx="1003">
            <a:schemeClr val="lt1"/>
          </a:fillRef>
          <a:effectRef idx="0">
            <a:scrgbClr r="0" g="0" b="0"/>
          </a:effectRef>
          <a:fontRef idx="major"/>
        </p:style>
        <p:txBody>
          <a:bodyPr wrap="square" rtlCol="0">
            <a:spAutoFit/>
          </a:bodyPr>
          <a:lstStyle/>
          <a:p>
            <a:r>
              <a:rPr lang="ar-SA" b="1" i="1" dirty="0" smtClean="0"/>
              <a:t>التقويـــــــــــــــــــــــــــــــــــــم</a:t>
            </a:r>
            <a:endParaRPr lang="en-US" b="1" i="1" dirty="0" smtClean="0"/>
          </a:p>
          <a:p>
            <a:pPr lvl="0"/>
            <a:r>
              <a:rPr lang="ar-SA" dirty="0" smtClean="0"/>
              <a:t>من الأمور الهامة بعد تنفيذ الخطة الموضوعة وتحقيق أهدافها أن يعرف كل المشتركين فيها لما يجلبه من الراحة إلي نفوسهم حين يعلمون أن عملهم قد أتي ثماره وحقق غاياته وإذا لم تتحقق الأهداف فإنه يمكن تغيير ما يحتاج إلي التغيير </a:t>
            </a:r>
            <a:r>
              <a:rPr lang="ar-SA" dirty="0" err="1" smtClean="0"/>
              <a:t>حتي</a:t>
            </a:r>
            <a:r>
              <a:rPr lang="ar-SA" dirty="0" smtClean="0"/>
              <a:t> توجه الجهود التربوية المستقبلية توجيهاً سليماً نحو تحقيق الأهداف عند وضع خطة جديدة</a:t>
            </a:r>
            <a:endParaRPr lang="en-US" dirty="0" smtClean="0"/>
          </a:p>
          <a:p>
            <a:r>
              <a:rPr lang="ar-SA" b="1" dirty="0" smtClean="0"/>
              <a:t>وتتم عملية التقويم في التنظيم المدرسي وفق ثلاث مراحل هي:</a:t>
            </a:r>
            <a:endParaRPr lang="en-US" b="1" dirty="0" smtClean="0"/>
          </a:p>
          <a:p>
            <a:pPr lvl="0"/>
            <a:r>
              <a:rPr lang="ar-SA" dirty="0" smtClean="0"/>
              <a:t>تحديد الأهداف المراد تحقيقها</a:t>
            </a:r>
            <a:endParaRPr lang="en-US" dirty="0" smtClean="0"/>
          </a:p>
          <a:p>
            <a:pPr lvl="0"/>
            <a:r>
              <a:rPr lang="ar-SA" dirty="0" smtClean="0"/>
              <a:t>قياس الأـداء الفعلي علي أساس هذه الأهداف </a:t>
            </a:r>
            <a:endParaRPr lang="en-US" dirty="0" smtClean="0"/>
          </a:p>
          <a:p>
            <a:r>
              <a:rPr lang="ar-SA" dirty="0" smtClean="0"/>
              <a:t>الدورة الثلاثية للتقويم المدرسي</a:t>
            </a:r>
            <a:endParaRPr lang="en-US" dirty="0" smtClean="0"/>
          </a:p>
          <a:p>
            <a:r>
              <a:rPr lang="ar-SA" dirty="0" smtClean="0"/>
              <a:t>التعرف علي الانحرافات واتخاذ الإجراءات التصحيحية لها</a:t>
            </a:r>
            <a:r>
              <a:rPr lang="en-US" dirty="0" smtClean="0"/>
              <a:t>  </a:t>
            </a:r>
          </a:p>
          <a:p>
            <a:endParaRPr lang="en-US" dirty="0"/>
          </a:p>
        </p:txBody>
      </p:sp>
      <p:sp>
        <p:nvSpPr>
          <p:cNvPr id="1026" name="AutoShape 2"/>
          <p:cNvSpPr>
            <a:spLocks noChangeArrowheads="1"/>
          </p:cNvSpPr>
          <p:nvPr/>
        </p:nvSpPr>
        <p:spPr bwMode="auto">
          <a:xfrm>
            <a:off x="6999288" y="2714620"/>
            <a:ext cx="2144712" cy="1535113"/>
          </a:xfrm>
          <a:prstGeom prst="wedgeEllipseCallout">
            <a:avLst>
              <a:gd name="adj1" fmla="val -83875"/>
              <a:gd name="adj2" fmla="val 64315"/>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400" b="0" i="0" u="none" strike="noStrike" cap="none" normalizeH="0" baseline="0" smtClean="0">
                <a:ln>
                  <a:noFill/>
                </a:ln>
                <a:solidFill>
                  <a:schemeClr val="tx1"/>
                </a:solidFill>
                <a:effectLst/>
                <a:latin typeface="Calibri" pitchFamily="34" charset="0"/>
                <a:ea typeface="Arial" pitchFamily="34" charset="0"/>
                <a:cs typeface="PT Bold Mirror" pitchFamily="2" charset="-78"/>
              </a:rPr>
              <a:t>الدورة الثلاثية للتقويم المدرسي</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5" name="Group 4"/>
          <p:cNvGrpSpPr/>
          <p:nvPr/>
        </p:nvGrpSpPr>
        <p:grpSpPr>
          <a:xfrm>
            <a:off x="3357554" y="3071810"/>
            <a:ext cx="1411289" cy="917338"/>
            <a:chOff x="1931510" y="1040"/>
            <a:chExt cx="1411289" cy="917338"/>
          </a:xfrm>
        </p:grpSpPr>
        <p:sp>
          <p:nvSpPr>
            <p:cNvPr id="15" name="Rounded Rectangle 14"/>
            <p:cNvSpPr/>
            <p:nvPr/>
          </p:nvSpPr>
          <p:spPr>
            <a:xfrm>
              <a:off x="1931510" y="1040"/>
              <a:ext cx="1411289" cy="917338"/>
            </a:xfrm>
            <a:prstGeom prst="roundRect">
              <a:avLst/>
            </a:prstGeom>
          </p:spPr>
          <p:style>
            <a:lnRef idx="2">
              <a:schemeClr val="accent6"/>
            </a:lnRef>
            <a:fillRef idx="1">
              <a:schemeClr val="lt1"/>
            </a:fillRef>
            <a:effectRef idx="0">
              <a:schemeClr val="accent6"/>
            </a:effectRef>
            <a:fontRef idx="minor">
              <a:schemeClr val="dk1"/>
            </a:fontRef>
          </p:style>
        </p:sp>
        <p:sp>
          <p:nvSpPr>
            <p:cNvPr id="16" name="Rounded Rectangle 4"/>
            <p:cNvSpPr/>
            <p:nvPr/>
          </p:nvSpPr>
          <p:spPr>
            <a:xfrm>
              <a:off x="1976291" y="45821"/>
              <a:ext cx="1321727" cy="827776"/>
            </a:xfrm>
            <a:prstGeom prst="rect">
              <a:avLst/>
            </a:prstGeom>
            <a:scene3d>
              <a:camera prst="orthographicFront"/>
              <a:lightRig rig="threePt" dir="t"/>
            </a:scene3d>
            <a:sp3d>
              <a:bevelT prst="angle"/>
            </a:sp3d>
          </p:spPr>
          <p:style>
            <a:lnRef idx="2">
              <a:schemeClr val="accent6"/>
            </a:lnRef>
            <a:fillRef idx="1">
              <a:schemeClr val="lt1"/>
            </a:fillRef>
            <a:effectRef idx="0">
              <a:schemeClr val="accent6"/>
            </a:effectRef>
            <a:fontRef idx="minor">
              <a:schemeClr val="dk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ar-SA" sz="1700" kern="1200" dirty="0"/>
                <a:t>وضع الأهداف والمعايير</a:t>
              </a:r>
              <a:endParaRPr lang="en-US" sz="1700" kern="1200" dirty="0"/>
            </a:p>
          </p:txBody>
        </p:sp>
      </p:grpSp>
      <p:sp>
        <p:nvSpPr>
          <p:cNvPr id="6" name="Straight Connector 5"/>
          <p:cNvSpPr/>
          <p:nvPr/>
        </p:nvSpPr>
        <p:spPr>
          <a:xfrm>
            <a:off x="2839963" y="3530479"/>
            <a:ext cx="2446470" cy="2446470"/>
          </a:xfrm>
          <a:custGeom>
            <a:avLst/>
            <a:gdLst/>
            <a:ahLst/>
            <a:cxnLst/>
            <a:rect l="0" t="0" r="0" b="0"/>
            <a:pathLst>
              <a:path>
                <a:moveTo>
                  <a:pt x="2118233" y="389399"/>
                </a:moveTo>
                <a:arcTo wR="1223235" hR="1223235" stAng="19021570" swAng="2301663"/>
              </a:path>
            </a:pathLst>
          </a:custGeom>
          <a:noFill/>
          <a:ln>
            <a:tailEnd type="arrow"/>
          </a:ln>
        </p:spPr>
        <p:style>
          <a:lnRef idx="1">
            <a:schemeClr val="dk1">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sp>
      <p:grpSp>
        <p:nvGrpSpPr>
          <p:cNvPr id="7" name="Group 6"/>
          <p:cNvGrpSpPr/>
          <p:nvPr/>
        </p:nvGrpSpPr>
        <p:grpSpPr>
          <a:xfrm>
            <a:off x="4416906" y="4906663"/>
            <a:ext cx="1411289" cy="917338"/>
            <a:chOff x="2990862" y="1835893"/>
            <a:chExt cx="1411289" cy="917338"/>
          </a:xfrm>
        </p:grpSpPr>
        <p:sp>
          <p:nvSpPr>
            <p:cNvPr id="13" name="Rounded Rectangle 12"/>
            <p:cNvSpPr/>
            <p:nvPr/>
          </p:nvSpPr>
          <p:spPr>
            <a:xfrm>
              <a:off x="2990862" y="1835893"/>
              <a:ext cx="1411289" cy="917338"/>
            </a:xfrm>
            <a:prstGeom prst="roundRect">
              <a:avLst/>
            </a:prstGeom>
            <a:scene3d>
              <a:camera prst="orthographicFront"/>
              <a:lightRig rig="threePt" dir="t"/>
            </a:scene3d>
            <a:sp3d>
              <a:bevelT prst="angle"/>
            </a:sp3d>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4" name="Rounded Rectangle 7"/>
            <p:cNvSpPr/>
            <p:nvPr/>
          </p:nvSpPr>
          <p:spPr>
            <a:xfrm>
              <a:off x="3035643" y="1880674"/>
              <a:ext cx="1321727" cy="827776"/>
            </a:xfrm>
            <a:prstGeom prst="rect">
              <a:avLst/>
            </a:prstGeom>
            <a:scene3d>
              <a:camera prst="orthographicFront"/>
              <a:lightRig rig="threePt" dir="t"/>
            </a:scene3d>
            <a:sp3d>
              <a:bevelT prst="angle"/>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ar-SA" sz="1700" kern="1200"/>
                <a:t>قياس الأداء بالنسبة لهذه الأهداف</a:t>
              </a:r>
              <a:endParaRPr lang="en-US" sz="1700" kern="1200"/>
            </a:p>
          </p:txBody>
        </p:sp>
      </p:grpSp>
      <p:sp>
        <p:nvSpPr>
          <p:cNvPr id="8" name="Straight Connector 8"/>
          <p:cNvSpPr/>
          <p:nvPr/>
        </p:nvSpPr>
        <p:spPr>
          <a:xfrm>
            <a:off x="2839963" y="3530479"/>
            <a:ext cx="2446470" cy="2446470"/>
          </a:xfrm>
          <a:custGeom>
            <a:avLst/>
            <a:gdLst/>
            <a:ahLst/>
            <a:cxnLst/>
            <a:rect l="0" t="0" r="0" b="0"/>
            <a:pathLst>
              <a:path>
                <a:moveTo>
                  <a:pt x="1598443" y="2387505"/>
                </a:moveTo>
                <a:arcTo wR="1223235" hR="1223235" stAng="4328249" swAng="2143502"/>
              </a:path>
            </a:pathLst>
          </a:custGeom>
          <a:noFill/>
          <a:ln>
            <a:tailEnd type="arrow"/>
          </a:ln>
        </p:spPr>
        <p:style>
          <a:lnRef idx="1">
            <a:schemeClr val="dk1">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sp>
      <p:grpSp>
        <p:nvGrpSpPr>
          <p:cNvPr id="9" name="Group 8"/>
          <p:cNvGrpSpPr/>
          <p:nvPr/>
        </p:nvGrpSpPr>
        <p:grpSpPr>
          <a:xfrm>
            <a:off x="2298201" y="4906663"/>
            <a:ext cx="1411289" cy="917338"/>
            <a:chOff x="872157" y="1835893"/>
            <a:chExt cx="1411289" cy="917338"/>
          </a:xfrm>
        </p:grpSpPr>
        <p:sp>
          <p:nvSpPr>
            <p:cNvPr id="11" name="Rounded Rectangle 10"/>
            <p:cNvSpPr/>
            <p:nvPr/>
          </p:nvSpPr>
          <p:spPr>
            <a:xfrm>
              <a:off x="872157" y="1835893"/>
              <a:ext cx="1411289" cy="917338"/>
            </a:xfrm>
            <a:prstGeom prst="roundRect">
              <a:avLst/>
            </a:prstGeom>
            <a:scene3d>
              <a:camera prst="orthographicFront"/>
              <a:lightRig rig="threePt" dir="t"/>
            </a:scene3d>
            <a:sp3d>
              <a:bevelT prst="angle"/>
            </a:sp3d>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2" name="Rounded Rectangle 10"/>
            <p:cNvSpPr/>
            <p:nvPr/>
          </p:nvSpPr>
          <p:spPr>
            <a:xfrm>
              <a:off x="916938" y="1880674"/>
              <a:ext cx="1321727" cy="827776"/>
            </a:xfrm>
            <a:prstGeom prst="rect">
              <a:avLst/>
            </a:prstGeom>
            <a:scene3d>
              <a:camera prst="orthographicFront"/>
              <a:lightRig rig="threePt" dir="t"/>
            </a:scene3d>
            <a:sp3d>
              <a:bevelT prst="angle"/>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ar-SA" sz="1700" kern="1200" dirty="0"/>
                <a:t>التعريف علي الانحرافات وتصحيحها</a:t>
              </a:r>
              <a:endParaRPr lang="en-US" sz="1700" kern="1200" dirty="0"/>
            </a:p>
          </p:txBody>
        </p:sp>
      </p:grpSp>
      <p:sp>
        <p:nvSpPr>
          <p:cNvPr id="10" name="Straight Connector 11"/>
          <p:cNvSpPr/>
          <p:nvPr/>
        </p:nvSpPr>
        <p:spPr>
          <a:xfrm>
            <a:off x="2839963" y="3530479"/>
            <a:ext cx="2446470" cy="2446470"/>
          </a:xfrm>
          <a:custGeom>
            <a:avLst/>
            <a:gdLst/>
            <a:ahLst/>
            <a:cxnLst/>
            <a:rect l="0" t="0" r="0" b="0"/>
            <a:pathLst>
              <a:path>
                <a:moveTo>
                  <a:pt x="3962" y="1124861"/>
                </a:moveTo>
                <a:arcTo wR="1223235" hR="1223235" stAng="11076767" swAng="2301663"/>
              </a:path>
            </a:pathLst>
          </a:custGeom>
          <a:noFill/>
          <a:ln>
            <a:tailEnd type="arrow"/>
          </a:ln>
        </p:spPr>
        <p:style>
          <a:lnRef idx="1">
            <a:schemeClr val="dk1">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CA672TV0CAI5AT3ICA712663CAN17UPLCAG8IZJQCAUWUMQSCAQQC0K3CAWZ7TCRCAKHVD84CA2Z6I76CARBU810CAX126M1CAXUEXPJCAHJXKLJCAQYMUR3CAT5S15MCAF7INZJCAZQZGJYCANUKXL9.jpg"/>
          <p:cNvPicPr>
            <a:picLocks noChangeAspect="1"/>
          </p:cNvPicPr>
          <p:nvPr/>
        </p:nvPicPr>
        <p:blipFill>
          <a:blip r:embed="rId2"/>
          <a:stretch>
            <a:fillRect/>
          </a:stretch>
        </p:blipFill>
        <p:spPr>
          <a:xfrm>
            <a:off x="0" y="0"/>
            <a:ext cx="8929718" cy="6858000"/>
          </a:xfrm>
          <a:prstGeom prst="rect">
            <a:avLst/>
          </a:prstGeom>
        </p:spPr>
      </p:pic>
      <p:sp>
        <p:nvSpPr>
          <p:cNvPr id="2050" name="AutoShape 2"/>
          <p:cNvSpPr>
            <a:spLocks noChangeArrowheads="1"/>
          </p:cNvSpPr>
          <p:nvPr/>
        </p:nvSpPr>
        <p:spPr bwMode="auto">
          <a:xfrm>
            <a:off x="6715140" y="428604"/>
            <a:ext cx="1947862" cy="757238"/>
          </a:xfrm>
          <a:prstGeom prst="flowChartMultidocument">
            <a:avLst/>
          </a:prstGeom>
          <a:solidFill>
            <a:srgbClr val="FFFFFF"/>
          </a:solidFill>
          <a:ln w="9525">
            <a:solidFill>
              <a:srgbClr val="000000"/>
            </a:solidFill>
            <a:miter lim="800000"/>
            <a:headEnd/>
            <a:tailEnd/>
          </a:ln>
          <a:effectLst>
            <a:outerShdw dist="107763" dir="189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200" b="1" i="1" u="none" strike="noStrike" cap="none" normalizeH="0" baseline="0" smtClean="0">
                <a:ln>
                  <a:noFill/>
                </a:ln>
                <a:solidFill>
                  <a:schemeClr val="tx1"/>
                </a:solidFill>
                <a:effectLst/>
                <a:latin typeface="Calibri" pitchFamily="34" charset="0"/>
                <a:ea typeface="Arial" pitchFamily="34" charset="0"/>
                <a:cs typeface="PT Bold Mirror" pitchFamily="2" charset="-78"/>
              </a:rPr>
              <a:t>الجزء الثاني من المحاضرة</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1" name="AutoShape 3"/>
          <p:cNvSpPr>
            <a:spLocks noChangeArrowheads="1"/>
          </p:cNvSpPr>
          <p:nvPr/>
        </p:nvSpPr>
        <p:spPr bwMode="auto">
          <a:xfrm>
            <a:off x="3071802" y="357166"/>
            <a:ext cx="3592513" cy="1042988"/>
          </a:xfrm>
          <a:prstGeom prst="bevel">
            <a:avLst>
              <a:gd name="adj" fmla="val 12500"/>
            </a:avLst>
          </a:prstGeom>
          <a:solidFill>
            <a:srgbClr val="FFFFFF"/>
          </a:solidFill>
          <a:ln w="9525">
            <a:solidFill>
              <a:srgbClr val="000000"/>
            </a:solidFill>
            <a:miter lim="800000"/>
            <a:headEnd/>
            <a:tailEnd/>
          </a:ln>
          <a:effectLst>
            <a:outerShdw dist="107763" dir="135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200" b="1" i="0" u="none" strike="noStrike" cap="none" normalizeH="0" baseline="0" smtClean="0">
                <a:ln>
                  <a:noFill/>
                </a:ln>
                <a:solidFill>
                  <a:schemeClr val="tx1"/>
                </a:solidFill>
                <a:effectLst/>
                <a:latin typeface="Simplified Arabic" pitchFamily="18" charset="-78"/>
                <a:ea typeface="Arial" pitchFamily="34" charset="0"/>
                <a:cs typeface="Simplified Arabic" pitchFamily="18" charset="-78"/>
                <a:sym typeface="Wingdings" pitchFamily="2" charset="2"/>
              </a:rPr>
              <a:t></a:t>
            </a:r>
            <a:r>
              <a:rPr kumimoji="0" lang="ar-SA" sz="1800" b="0" i="0" u="none" strike="noStrike" cap="none" normalizeH="0" baseline="0" smtClean="0">
                <a:ln>
                  <a:noFill/>
                </a:ln>
                <a:solidFill>
                  <a:schemeClr val="tx1"/>
                </a:solidFill>
                <a:effectLst/>
                <a:latin typeface="Simplified Arabic" pitchFamily="18" charset="-78"/>
                <a:ea typeface="Arial" pitchFamily="34" charset="0"/>
                <a:cs typeface="PT Bold Stars" pitchFamily="2" charset="-78"/>
              </a:rPr>
              <a:t>الوظائف الإدارية بالمدرسة</a:t>
            </a:r>
            <a:r>
              <a:rPr kumimoji="0" lang="en-US" sz="2200" b="1" i="0" u="none" strike="noStrike" cap="none" normalizeH="0" baseline="0" smtClean="0">
                <a:ln>
                  <a:noFill/>
                </a:ln>
                <a:solidFill>
                  <a:schemeClr val="tx1"/>
                </a:solidFill>
                <a:effectLst/>
                <a:latin typeface="Simplified Arabic" pitchFamily="18" charset="-78"/>
                <a:ea typeface="Arial" pitchFamily="34" charset="0"/>
                <a:cs typeface="Simplified Arabic" pitchFamily="18" charset="-78"/>
                <a:sym typeface="Wingdings" pitchFamily="2" charset="2"/>
              </a:rPr>
              <a:t></a:t>
            </a:r>
            <a:endParaRPr kumimoji="0" lang="en-US" sz="1800" b="0" i="0" u="none" strike="noStrike" cap="none" normalizeH="0" baseline="0" smtClean="0">
              <a:ln>
                <a:noFill/>
              </a:ln>
              <a:solidFill>
                <a:schemeClr val="tx1"/>
              </a:solidFill>
              <a:effectLst/>
              <a:latin typeface="Simplified Arabic" pitchFamily="18" charset="-78"/>
              <a:ea typeface="Arial" pitchFamily="34" charset="0"/>
              <a:cs typeface="PT Bold Stars" pitchFamily="2"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TextBox 4"/>
          <p:cNvSpPr txBox="1"/>
          <p:nvPr/>
        </p:nvSpPr>
        <p:spPr>
          <a:xfrm>
            <a:off x="428596" y="1857364"/>
            <a:ext cx="7858180" cy="2862322"/>
          </a:xfrm>
          <a:prstGeom prst="rect">
            <a:avLst/>
          </a:prstGeom>
          <a:noFill/>
        </p:spPr>
        <p:txBody>
          <a:bodyPr wrap="square" rtlCol="0">
            <a:spAutoFit/>
          </a:bodyPr>
          <a:lstStyle/>
          <a:p>
            <a:r>
              <a:rPr lang="en-US" dirty="0" smtClean="0">
                <a:sym typeface="AGA Arabesque"/>
              </a:rPr>
              <a:t> </a:t>
            </a:r>
            <a:r>
              <a:rPr lang="ar-SA" dirty="0" smtClean="0"/>
              <a:t>عناصره: </a:t>
            </a:r>
            <a:endParaRPr lang="en-US" dirty="0" smtClean="0"/>
          </a:p>
          <a:p>
            <a:r>
              <a:rPr lang="ar-SA" dirty="0" smtClean="0"/>
              <a:t>مسؤوليات كلاً من </a:t>
            </a:r>
            <a:r>
              <a:rPr lang="en-US" dirty="0" smtClean="0">
                <a:sym typeface="AGA Arabesque"/>
              </a:rPr>
              <a:t></a:t>
            </a:r>
            <a:r>
              <a:rPr lang="en-US" dirty="0" smtClean="0"/>
              <a:t> </a:t>
            </a:r>
            <a:r>
              <a:rPr lang="ar-SA" b="1" dirty="0" smtClean="0"/>
              <a:t>مدير المدرسة – وكيل المدرسة – المعلم – مديرة المدرسة – وكيلة المدرسة – المعلمة الأولي</a:t>
            </a:r>
            <a:r>
              <a:rPr lang="ar-SA" dirty="0" smtClean="0"/>
              <a:t> </a:t>
            </a:r>
            <a:r>
              <a:rPr lang="en-US" dirty="0" smtClean="0">
                <a:sym typeface="AGA Arabesque"/>
              </a:rPr>
              <a:t></a:t>
            </a:r>
            <a:endParaRPr lang="en-US" dirty="0" smtClean="0"/>
          </a:p>
          <a:p>
            <a:r>
              <a:rPr lang="ar-SA" dirty="0" smtClean="0"/>
              <a:t>الأهداف</a:t>
            </a:r>
            <a:r>
              <a:rPr lang="en-US" dirty="0" smtClean="0">
                <a:sym typeface="AGA Arabesque"/>
              </a:rPr>
              <a:t></a:t>
            </a:r>
            <a:r>
              <a:rPr lang="ar-SA" dirty="0" smtClean="0"/>
              <a:t>:</a:t>
            </a:r>
            <a:endParaRPr lang="en-US" dirty="0" smtClean="0"/>
          </a:p>
          <a:p>
            <a:pPr lvl="0"/>
            <a:r>
              <a:rPr lang="ar-SA" dirty="0" smtClean="0"/>
              <a:t>تذكر مسؤوليات المدير الفنية </a:t>
            </a:r>
            <a:endParaRPr lang="en-US" dirty="0" smtClean="0"/>
          </a:p>
          <a:p>
            <a:pPr lvl="0"/>
            <a:r>
              <a:rPr lang="ar-SA" dirty="0" smtClean="0"/>
              <a:t>تذكر المسؤوليات الإدارية والمالية لمدير المدرسة</a:t>
            </a:r>
            <a:endParaRPr lang="en-US" dirty="0" smtClean="0"/>
          </a:p>
          <a:p>
            <a:pPr lvl="0"/>
            <a:r>
              <a:rPr lang="ar-SA" dirty="0" smtClean="0"/>
              <a:t>تحدد القواعد لإعداد الخطة المدرسية</a:t>
            </a:r>
            <a:endParaRPr lang="en-US" dirty="0" smtClean="0"/>
          </a:p>
          <a:p>
            <a:pPr lvl="0"/>
            <a:r>
              <a:rPr lang="ar-SA" dirty="0" smtClean="0"/>
              <a:t>تصوغ مشروع خطة مدرسية سنوية في أحد مجالات العمل</a:t>
            </a:r>
            <a:endParaRPr lang="en-US" dirty="0" smtClean="0"/>
          </a:p>
          <a:p>
            <a:pPr lvl="0"/>
            <a:r>
              <a:rPr lang="ar-SA" dirty="0" smtClean="0"/>
              <a:t>تذكر مسؤوليات مديرة المدرسة وتنقدها</a:t>
            </a:r>
            <a:endParaRPr lang="en-US" dirty="0" smtClean="0"/>
          </a:p>
          <a:p>
            <a:r>
              <a:rPr lang="ar-SA" dirty="0" smtClean="0"/>
              <a:t>تحليل مسؤوليات المعلم والمعلمة - </a:t>
            </a:r>
            <a:r>
              <a:rPr lang="ar-SA" dirty="0" err="1" smtClean="0"/>
              <a:t>و</a:t>
            </a:r>
            <a:r>
              <a:rPr lang="ar-SA" dirty="0" smtClean="0"/>
              <a:t> المعلمة الأولي</a:t>
            </a:r>
            <a:endParaRPr lang="en-US" dirty="0"/>
          </a:p>
        </p:txBody>
      </p:sp>
    </p:spTree>
  </p:cSld>
  <p:clrMapOvr>
    <a:masterClrMapping/>
  </p:clrMapOvr>
  <p:transition>
    <p:pull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CA672TV0CAI5AT3ICA712663CAN17UPLCAG8IZJQCAUWUMQSCAQQC0K3CAWZ7TCRCAKHVD84CA2Z6I76CARBU810CAX126M1CAXUEXPJCAHJXKLJCAQYMUR3CAT5S15MCAF7INZJCAZQZGJYCANUKXL9.jpg"/>
          <p:cNvPicPr>
            <a:picLocks noChangeAspect="1"/>
          </p:cNvPicPr>
          <p:nvPr/>
        </p:nvPicPr>
        <p:blipFill>
          <a:blip r:embed="rId2"/>
          <a:stretch>
            <a:fillRect/>
          </a:stretch>
        </p:blipFill>
        <p:spPr>
          <a:xfrm>
            <a:off x="0" y="0"/>
            <a:ext cx="8929718" cy="6858000"/>
          </a:xfrm>
          <a:prstGeom prst="rect">
            <a:avLst/>
          </a:prstGeom>
        </p:spPr>
      </p:pic>
      <p:sp>
        <p:nvSpPr>
          <p:cNvPr id="3" name="TextBox 2"/>
          <p:cNvSpPr txBox="1"/>
          <p:nvPr/>
        </p:nvSpPr>
        <p:spPr>
          <a:xfrm>
            <a:off x="428596" y="785794"/>
            <a:ext cx="7858180" cy="3385542"/>
          </a:xfrm>
          <a:prstGeom prst="rect">
            <a:avLst/>
          </a:prstGeom>
          <a:noFill/>
        </p:spPr>
        <p:txBody>
          <a:bodyPr wrap="square" rtlCol="0">
            <a:spAutoFit/>
          </a:bodyPr>
          <a:lstStyle/>
          <a:p>
            <a:r>
              <a:rPr lang="ar-SA" dirty="0" smtClean="0">
                <a:cs typeface="PT Bold Mirror" pitchFamily="2" charset="-78"/>
              </a:rPr>
              <a:t>مسؤوليات مدير المدرسة</a:t>
            </a:r>
            <a:endParaRPr lang="en-US" dirty="0" smtClean="0">
              <a:cs typeface="PT Bold Mirror" pitchFamily="2" charset="-78"/>
            </a:endParaRPr>
          </a:p>
          <a:p>
            <a:pPr lvl="0"/>
            <a:endParaRPr lang="en-US" b="1" dirty="0" smtClean="0"/>
          </a:p>
          <a:p>
            <a:pPr lvl="0"/>
            <a:r>
              <a:rPr lang="en-US" b="1" dirty="0" smtClean="0"/>
              <a:t>*</a:t>
            </a:r>
            <a:r>
              <a:rPr lang="ar-SA" sz="2000" b="1" dirty="0" smtClean="0"/>
              <a:t>مدير المدرسة هو المسؤول الأول عن حسن سير لعمل في مدرسته التي تشكل الوحدة التعليمية في النظام التعليمي</a:t>
            </a:r>
            <a:endParaRPr lang="en-US" sz="2000" b="1" dirty="0" smtClean="0"/>
          </a:p>
          <a:p>
            <a:pPr lvl="0"/>
            <a:r>
              <a:rPr lang="en-US" sz="2000" b="1" dirty="0" smtClean="0"/>
              <a:t>*</a:t>
            </a:r>
            <a:r>
              <a:rPr lang="ar-SA" sz="2000" b="1" dirty="0" smtClean="0"/>
              <a:t>مواجهة المشكلات التي تعترض العمل المدرسية دامت أهداف المدرسة ماثلة أمامه وما دام يأمل في تحقيق الأهداف التربوية المسؤولة عنها مدرسته</a:t>
            </a:r>
            <a:endParaRPr lang="en-US" sz="2000" b="1" dirty="0" smtClean="0"/>
          </a:p>
          <a:p>
            <a:pPr lvl="0"/>
            <a:r>
              <a:rPr lang="en-US" sz="2000" b="1" dirty="0" smtClean="0"/>
              <a:t>*</a:t>
            </a:r>
            <a:r>
              <a:rPr lang="ar-SA" sz="2000" b="1" dirty="0" smtClean="0"/>
              <a:t>بث روح العمل والنشاط في مدرسته ويدعم الحياة الاجتماعية فيها ويرجع ذلك لاتجاهاته وشخصيته وإدراكه لأهداف البعيدة والقريبة التي يحققها التعليم لمجتمعه</a:t>
            </a:r>
            <a:endParaRPr lang="en-US" sz="2000" b="1" dirty="0" smtClean="0"/>
          </a:p>
          <a:p>
            <a:pPr lvl="0"/>
            <a:r>
              <a:rPr lang="en-US" sz="2000" b="1" dirty="0" smtClean="0"/>
              <a:t>*</a:t>
            </a:r>
            <a:r>
              <a:rPr lang="ar-SA" sz="2000" b="1" dirty="0" smtClean="0"/>
              <a:t>يعتبر مدير المدرسة مسؤولاً عن أعمال فنية وإدارية ومالية وأمنية وهي أعمال ليست بالسهلة والبسيطة ولكنها عمليات ديناميكية متشابكة ينبغي الحرص علي التنسيق بينهما</a:t>
            </a:r>
            <a:endParaRPr lang="en-US" sz="2000" b="1" dirty="0" smtClean="0"/>
          </a:p>
          <a:p>
            <a:endParaRPr lang="en-US" dirty="0"/>
          </a:p>
        </p:txBody>
      </p:sp>
      <p:sp>
        <p:nvSpPr>
          <p:cNvPr id="4" name="TextBox 3"/>
          <p:cNvSpPr txBox="1"/>
          <p:nvPr/>
        </p:nvSpPr>
        <p:spPr>
          <a:xfrm>
            <a:off x="714348" y="4071942"/>
            <a:ext cx="6000792" cy="1815882"/>
          </a:xfrm>
          <a:prstGeom prst="rect">
            <a:avLst/>
          </a:prstGeom>
          <a:noFill/>
        </p:spPr>
        <p:txBody>
          <a:bodyPr wrap="square" rtlCol="0">
            <a:spAutoFit/>
          </a:bodyPr>
          <a:lstStyle/>
          <a:p>
            <a:pPr lvl="0"/>
            <a:r>
              <a:rPr lang="en-US" sz="2000" b="1" i="1" dirty="0" smtClean="0">
                <a:solidFill>
                  <a:schemeClr val="accent5"/>
                </a:solidFill>
              </a:rPr>
              <a:t>*</a:t>
            </a:r>
            <a:r>
              <a:rPr lang="ar-SA" sz="2000" b="1" i="1" dirty="0" smtClean="0">
                <a:solidFill>
                  <a:schemeClr val="accent5"/>
                </a:solidFill>
              </a:rPr>
              <a:t>يعتقد بعض المديرين أن وظيفته إدارية بالدرجة الأولي ما رأيك في ذلك ولماذا؟</a:t>
            </a:r>
            <a:endParaRPr lang="en-US" sz="2000" b="1" i="1" dirty="0" smtClean="0">
              <a:solidFill>
                <a:schemeClr val="accent5"/>
              </a:solidFill>
            </a:endParaRPr>
          </a:p>
          <a:p>
            <a:r>
              <a:rPr lang="ar-SA" b="1" dirty="0" smtClean="0"/>
              <a:t>ذلك اعتقاد غير صحيح حيث أن جوهر العملية التربوية يرتبط بالجوانب الفنية فوظيفة المدرسة وتعليم التلاميذ هي عملية فنية تقوم علي قواعد ومبادئ إدارية فالجوانب الإدارية تابعة للجوانب الفنية وليست متقدمة عليها</a:t>
            </a:r>
            <a:endParaRPr lang="en-US" b="1" dirty="0" smtClean="0"/>
          </a:p>
          <a:p>
            <a:endParaRPr lang="en-US" dirty="0"/>
          </a:p>
        </p:txBody>
      </p:sp>
    </p:spTree>
  </p:cSld>
  <p:clrMapOvr>
    <a:masterClrMapping/>
  </p:clrMapOvr>
  <p:transition>
    <p:pull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CA672TV0CAI5AT3ICA712663CAN17UPLCAG8IZJQCAUWUMQSCAQQC0K3CAWZ7TCRCAKHVD84CA2Z6I76CARBU810CAX126M1CAXUEXPJCAHJXKLJCAQYMUR3CAT5S15MCAF7INZJCAZQZGJYCANUKXL9.jpg"/>
          <p:cNvPicPr>
            <a:picLocks noChangeAspect="1"/>
          </p:cNvPicPr>
          <p:nvPr/>
        </p:nvPicPr>
        <p:blipFill>
          <a:blip r:embed="rId2"/>
          <a:stretch>
            <a:fillRect/>
          </a:stretch>
        </p:blipFill>
        <p:spPr>
          <a:xfrm>
            <a:off x="0" y="0"/>
            <a:ext cx="8929718" cy="6858000"/>
          </a:xfrm>
          <a:prstGeom prst="rect">
            <a:avLst/>
          </a:prstGeom>
        </p:spPr>
      </p:pic>
      <p:sp>
        <p:nvSpPr>
          <p:cNvPr id="3" name="TextBox 2"/>
          <p:cNvSpPr txBox="1"/>
          <p:nvPr/>
        </p:nvSpPr>
        <p:spPr>
          <a:xfrm>
            <a:off x="357158" y="357166"/>
            <a:ext cx="8072494" cy="5663089"/>
          </a:xfrm>
          <a:prstGeom prst="rect">
            <a:avLst/>
          </a:prstGeom>
          <a:noFill/>
        </p:spPr>
        <p:txBody>
          <a:bodyPr wrap="square" rtlCol="0">
            <a:spAutoFit/>
          </a:bodyPr>
          <a:lstStyle/>
          <a:p>
            <a:r>
              <a:rPr lang="ar-SA" b="1" dirty="0" smtClean="0">
                <a:cs typeface="PT Bold Dusky" pitchFamily="2" charset="-78"/>
              </a:rPr>
              <a:t>تشير أدبيات الإدارة المدرسية إلي أن تأدية مدير المدرسة لمسؤولياته يتطلب منه عدة أمور منها:</a:t>
            </a:r>
            <a:endParaRPr lang="en-US" b="1" dirty="0" smtClean="0">
              <a:cs typeface="PT Bold Dusky" pitchFamily="2" charset="-78"/>
            </a:endParaRPr>
          </a:p>
          <a:p>
            <a:pPr lvl="0"/>
            <a:r>
              <a:rPr lang="ar-SA" sz="2800" dirty="0" smtClean="0"/>
              <a:t>*أن </a:t>
            </a:r>
            <a:r>
              <a:rPr lang="ar-SA" sz="2800" dirty="0" smtClean="0"/>
              <a:t>يعتمد علي المشاركة كأسلوب لجمع المعلومات والبيانات واتخاذ القرارات وحل المشكلات </a:t>
            </a:r>
            <a:endParaRPr lang="en-US" sz="2800" dirty="0" smtClean="0"/>
          </a:p>
          <a:p>
            <a:pPr lvl="0"/>
            <a:r>
              <a:rPr lang="ar-SA" sz="2800" dirty="0" smtClean="0"/>
              <a:t>*وأن </a:t>
            </a:r>
            <a:r>
              <a:rPr lang="ar-SA" sz="2800" dirty="0" smtClean="0"/>
              <a:t>يحفز العاملين معه علي الابتكار وأن يمنحهم سلطات تتكافأ مع مسؤولياتهم وان يساعدهم علي المبادرة</a:t>
            </a:r>
            <a:endParaRPr lang="en-US" sz="2800" dirty="0" smtClean="0"/>
          </a:p>
          <a:p>
            <a:pPr lvl="0"/>
            <a:r>
              <a:rPr lang="ar-SA" sz="2800" dirty="0" smtClean="0"/>
              <a:t>*أن </a:t>
            </a:r>
            <a:r>
              <a:rPr lang="ar-SA" sz="2800" dirty="0" smtClean="0"/>
              <a:t>يتيح لهم الفرصة للتعليم والتدريب والتأهيل لاكتساب الكفايات الإدارية والتربوية التي تمكنهم من أداء واجباتهم بفاعلية </a:t>
            </a:r>
            <a:endParaRPr lang="en-US" sz="2800" dirty="0" smtClean="0"/>
          </a:p>
          <a:p>
            <a:pPr lvl="0"/>
            <a:r>
              <a:rPr lang="ar-SA" sz="2800" dirty="0" smtClean="0"/>
              <a:t>*استخدام </a:t>
            </a:r>
            <a:r>
              <a:rPr lang="ar-SA" sz="2800" dirty="0" smtClean="0"/>
              <a:t>مهارات الاتصال الفعال مع مرؤوسيه </a:t>
            </a:r>
            <a:endParaRPr lang="en-US" sz="2800" dirty="0" smtClean="0"/>
          </a:p>
          <a:p>
            <a:pPr lvl="0"/>
            <a:r>
              <a:rPr lang="ar-SA" sz="2800" dirty="0" smtClean="0"/>
              <a:t>*القدرة </a:t>
            </a:r>
            <a:r>
              <a:rPr lang="ar-SA" sz="2800" dirty="0" smtClean="0"/>
              <a:t>علي توقع المشكلات والأزمات المدرسية الطارئة ومواجهتها بالطرق العلمية المناسبة</a:t>
            </a:r>
            <a:endParaRPr lang="en-US" sz="2800" dirty="0" smtClean="0"/>
          </a:p>
          <a:p>
            <a:pPr lvl="0"/>
            <a:r>
              <a:rPr lang="ar-SA" sz="2800" dirty="0" smtClean="0"/>
              <a:t>*الإلمام </a:t>
            </a:r>
            <a:r>
              <a:rPr lang="ar-SA" sz="2800" dirty="0" smtClean="0"/>
              <a:t>باللوائح والتعليمات والإجراءات التي تنظم العمل الإداري في المدرسة </a:t>
            </a:r>
            <a:endParaRPr lang="en-US" sz="2800" dirty="0" smtClean="0"/>
          </a:p>
          <a:p>
            <a:endParaRPr lang="en-US" dirty="0"/>
          </a:p>
        </p:txBody>
      </p:sp>
    </p:spTree>
  </p:cSld>
  <p:clrMapOvr>
    <a:masterClrMapping/>
  </p:clrMapOvr>
  <p:transition>
    <p:pull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CAE6BV8WCA6K64ZHCAQ02TFWCA37UMPMCA90MQV3CAT4VM6BCAMXM38QCARSYOKWCAUKIMFCCATDJMQUCASXKE0FCAU12ZJ3CAOH19Y7CA8KM3ILCAXP1043CAP87R8CCAM6R6UZCACNFV23CALWBKQX.jpg"/>
          <p:cNvPicPr>
            <a:picLocks noChangeAspect="1"/>
          </p:cNvPicPr>
          <p:nvPr/>
        </p:nvPicPr>
        <p:blipFill>
          <a:blip r:embed="rId2">
            <a:duotone>
              <a:schemeClr val="bg2">
                <a:shade val="45000"/>
                <a:satMod val="135000"/>
              </a:schemeClr>
              <a:prstClr val="white"/>
            </a:duotone>
          </a:blip>
          <a:stretch>
            <a:fillRect/>
          </a:stretch>
        </p:blipFill>
        <p:spPr>
          <a:xfrm>
            <a:off x="0" y="0"/>
            <a:ext cx="9144000" cy="7072338"/>
          </a:xfrm>
          <a:prstGeom prst="rect">
            <a:avLst/>
          </a:prstGeom>
        </p:spPr>
      </p:pic>
      <p:sp>
        <p:nvSpPr>
          <p:cNvPr id="1026" name="AutoShape 2"/>
          <p:cNvSpPr>
            <a:spLocks noChangeArrowheads="1"/>
          </p:cNvSpPr>
          <p:nvPr/>
        </p:nvSpPr>
        <p:spPr bwMode="auto">
          <a:xfrm>
            <a:off x="6075362" y="0"/>
            <a:ext cx="3068638" cy="1133475"/>
          </a:xfrm>
          <a:prstGeom prst="cloudCallout">
            <a:avLst>
              <a:gd name="adj1" fmla="val -92120"/>
              <a:gd name="adj2" fmla="val 36713"/>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smtClean="0">
                <a:ln>
                  <a:noFill/>
                </a:ln>
                <a:solidFill>
                  <a:schemeClr val="tx1"/>
                </a:solidFill>
                <a:effectLst/>
                <a:latin typeface="Calibri" pitchFamily="34" charset="0"/>
                <a:ea typeface="Arial" pitchFamily="34" charset="0"/>
                <a:cs typeface="PT Bold Stars" pitchFamily="2" charset="-78"/>
              </a:rPr>
              <a:t>المسؤوليات الفنية</a:t>
            </a:r>
            <a:endParaRPr kumimoji="0" lang="en-US" sz="2000" b="1" i="0" u="none" strike="noStrike" cap="none" normalizeH="0" baseline="0" smtClean="0">
              <a:ln>
                <a:noFill/>
              </a:ln>
              <a:solidFill>
                <a:schemeClr val="tx1"/>
              </a:solidFill>
              <a:effectLst/>
              <a:latin typeface="Calibri" pitchFamily="34" charset="0"/>
              <a:ea typeface="Arial" pitchFamily="34" charset="0"/>
              <a:cs typeface="PT Bold Stars" pitchFamily="2"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AutoShape 5"/>
          <p:cNvSpPr>
            <a:spLocks noChangeArrowheads="1"/>
          </p:cNvSpPr>
          <p:nvPr/>
        </p:nvSpPr>
        <p:spPr bwMode="auto">
          <a:xfrm>
            <a:off x="2000232" y="357166"/>
            <a:ext cx="2525713" cy="1012825"/>
          </a:xfrm>
          <a:prstGeom prst="flowChartPunchedTape">
            <a:avLst/>
          </a:prstGeom>
          <a:solidFill>
            <a:srgbClr val="FFFFFF"/>
          </a:solidFill>
          <a:ln w="63500" cmpd="thickThin">
            <a:solidFill>
              <a:srgbClr val="4F81BD"/>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200" b="1" i="0" u="none" strike="noStrike" cap="none" normalizeH="0" baseline="0" smtClean="0">
                <a:ln>
                  <a:noFill/>
                </a:ln>
                <a:solidFill>
                  <a:schemeClr val="tx1"/>
                </a:solidFill>
                <a:effectLst/>
                <a:latin typeface="Simplified Arabic" pitchFamily="18" charset="-78"/>
                <a:ea typeface="Arial" pitchFamily="34" charset="0"/>
                <a:cs typeface="Simplified Arabic" pitchFamily="18" charset="-78"/>
              </a:rPr>
              <a:t>تتركز هذه المسؤوليات حول كل ما من شأنه تحسين العملية التربوية والارتقاء بمستواها</a:t>
            </a:r>
            <a:r>
              <a:rPr kumimoji="0" lang="en-US" sz="1200" b="1" i="0" u="none" strike="noStrike" cap="none" normalizeH="0" baseline="0" smtClean="0">
                <a:ln>
                  <a:noFill/>
                </a:ln>
                <a:solidFill>
                  <a:schemeClr val="tx1"/>
                </a:solidFill>
                <a:effectLst/>
                <a:latin typeface="Simplified Arabic" pitchFamily="18" charset="-78"/>
                <a:ea typeface="Arial" pitchFamily="34" charset="0"/>
                <a:cs typeface="Simplified Arabic" pitchFamily="18" charset="-78"/>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TextBox 8"/>
          <p:cNvSpPr txBox="1"/>
          <p:nvPr/>
        </p:nvSpPr>
        <p:spPr>
          <a:xfrm>
            <a:off x="0" y="1785926"/>
            <a:ext cx="8643966" cy="3693319"/>
          </a:xfrm>
          <a:prstGeom prst="rect">
            <a:avLst/>
          </a:prstGeom>
          <a:noFill/>
        </p:spPr>
        <p:txBody>
          <a:bodyPr wrap="square" rtlCol="0">
            <a:spAutoFit/>
          </a:bodyPr>
          <a:lstStyle/>
          <a:p>
            <a:pPr lvl="0"/>
            <a:r>
              <a:rPr lang="en-US" dirty="0" smtClean="0"/>
              <a:t>*</a:t>
            </a:r>
            <a:r>
              <a:rPr lang="ar-SA" dirty="0" smtClean="0"/>
              <a:t>وضع الخطة السنوية للمدرسة</a:t>
            </a:r>
            <a:endParaRPr lang="en-US" dirty="0" smtClean="0"/>
          </a:p>
          <a:p>
            <a:pPr lvl="0"/>
            <a:r>
              <a:rPr lang="en-US" dirty="0" smtClean="0"/>
              <a:t>*</a:t>
            </a:r>
            <a:r>
              <a:rPr lang="ar-SA" dirty="0" smtClean="0"/>
              <a:t>توفير أكبر عدد من الخدمات التربوية الاجتماعية والنفسية لطلاب المدرسة</a:t>
            </a:r>
            <a:endParaRPr lang="en-US" dirty="0" smtClean="0"/>
          </a:p>
          <a:p>
            <a:pPr lvl="0"/>
            <a:r>
              <a:rPr lang="en-US" dirty="0" smtClean="0"/>
              <a:t>*</a:t>
            </a:r>
            <a:r>
              <a:rPr lang="ar-SA" dirty="0" smtClean="0"/>
              <a:t>زيارة الفصول الدراسية بهدف تقويم المعلمين والطلاب شريطة أن تحدث أثراً ايجابياً علي المنهج المدرسي بمفهومه الشامل</a:t>
            </a:r>
            <a:endParaRPr lang="en-US" dirty="0" smtClean="0"/>
          </a:p>
          <a:p>
            <a:pPr lvl="0"/>
            <a:r>
              <a:rPr lang="en-US" dirty="0" smtClean="0"/>
              <a:t>*</a:t>
            </a:r>
            <a:r>
              <a:rPr lang="ar-SA" dirty="0" smtClean="0"/>
              <a:t>تخطيط وتنظيم الاختبارات المدرسية والإشراف علي تنفيذها وفق اللوائح المنظمة لذلك ودراسة نتائجها للاستفادة منها مع إرسال تقارير لأولياء الأمور</a:t>
            </a:r>
            <a:endParaRPr lang="en-US" dirty="0" smtClean="0"/>
          </a:p>
          <a:p>
            <a:pPr lvl="0"/>
            <a:r>
              <a:rPr lang="en-US" dirty="0" smtClean="0"/>
              <a:t>*</a:t>
            </a:r>
            <a:r>
              <a:rPr lang="ar-SA" dirty="0" smtClean="0"/>
              <a:t>تقديم التقارير الفنية والإدارية إلي السلطات العليا للتعليم</a:t>
            </a:r>
            <a:endParaRPr lang="en-US" dirty="0" smtClean="0"/>
          </a:p>
          <a:p>
            <a:pPr lvl="0"/>
            <a:r>
              <a:rPr lang="en-US" dirty="0" smtClean="0"/>
              <a:t>*</a:t>
            </a:r>
            <a:r>
              <a:rPr lang="ar-SA" dirty="0" smtClean="0"/>
              <a:t>تقويم أداء العاملين بالمدرسة وفقاً للتعليمات المنظمة لذلك</a:t>
            </a:r>
            <a:endParaRPr lang="en-US" dirty="0" smtClean="0"/>
          </a:p>
          <a:p>
            <a:pPr lvl="0"/>
            <a:r>
              <a:rPr lang="en-US" dirty="0" smtClean="0"/>
              <a:t>*</a:t>
            </a:r>
            <a:r>
              <a:rPr lang="ar-SA" dirty="0" smtClean="0"/>
              <a:t>تفعيل المجالس واللجان المدرسية وتنظيم الاجتماعات مع هيئة العاملين بالمدرسة</a:t>
            </a:r>
            <a:endParaRPr lang="en-US" dirty="0" smtClean="0"/>
          </a:p>
          <a:p>
            <a:pPr lvl="0"/>
            <a:r>
              <a:rPr lang="en-US" dirty="0" smtClean="0"/>
              <a:t>*</a:t>
            </a:r>
            <a:r>
              <a:rPr lang="ar-SA" dirty="0" smtClean="0"/>
              <a:t>تهيئة وكيل المدرسة للقيام بعمل مدير المدرسة عند الحاجة </a:t>
            </a:r>
            <a:endParaRPr lang="en-US" dirty="0" smtClean="0"/>
          </a:p>
          <a:p>
            <a:pPr lvl="0"/>
            <a:r>
              <a:rPr lang="en-US" dirty="0" smtClean="0"/>
              <a:t>*</a:t>
            </a:r>
            <a:r>
              <a:rPr lang="ar-SA" dirty="0" smtClean="0"/>
              <a:t>مساعدة العاملين الجدد وتقديم العناية الخاصة بهم ومتابعتهم وتقويم أدائهم</a:t>
            </a:r>
            <a:endParaRPr lang="en-US" dirty="0" smtClean="0"/>
          </a:p>
          <a:p>
            <a:pPr lvl="0"/>
            <a:r>
              <a:rPr lang="en-US" dirty="0" smtClean="0"/>
              <a:t>*</a:t>
            </a:r>
            <a:r>
              <a:rPr lang="ar-SA" dirty="0" smtClean="0"/>
              <a:t>التعاون مع المشرفين التربويين وغيرهم ممن تقتضي طبيعة عملهم زيارة المدرسة وتسهيل مهماتهم </a:t>
            </a:r>
            <a:endParaRPr lang="en-US" dirty="0" smtClean="0"/>
          </a:p>
          <a:p>
            <a:endParaRPr lang="en-US" dirty="0"/>
          </a:p>
        </p:txBody>
      </p:sp>
    </p:spTree>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CAE6BV8WCA6K64ZHCAQ02TFWCA37UMPMCA90MQV3CAT4VM6BCAMXM38QCARSYOKWCAUKIMFCCATDJMQUCASXKE0FCAU12ZJ3CAOH19Y7CA8KM3ILCAXP1043CAP87R8CCAM6R6UZCACNFV23CALWBKQX.jpg"/>
          <p:cNvPicPr>
            <a:picLocks noChangeAspect="1"/>
          </p:cNvPicPr>
          <p:nvPr/>
        </p:nvPicPr>
        <p:blipFill>
          <a:blip r:embed="rId2">
            <a:lum bright="70000" contrast="-70000"/>
          </a:blip>
          <a:stretch>
            <a:fillRect/>
          </a:stretch>
        </p:blipFill>
        <p:spPr>
          <a:xfrm>
            <a:off x="0" y="0"/>
            <a:ext cx="9144000" cy="7072338"/>
          </a:xfrm>
          <a:prstGeom prst="rect">
            <a:avLst/>
          </a:prstGeom>
        </p:spPr>
      </p:pic>
      <p:sp>
        <p:nvSpPr>
          <p:cNvPr id="2050" name="AutoShape 2"/>
          <p:cNvSpPr>
            <a:spLocks noChangeArrowheads="1"/>
          </p:cNvSpPr>
          <p:nvPr/>
        </p:nvSpPr>
        <p:spPr bwMode="auto">
          <a:xfrm>
            <a:off x="4702175" y="0"/>
            <a:ext cx="4441825" cy="1252537"/>
          </a:xfrm>
          <a:prstGeom prst="cloudCallout">
            <a:avLst>
              <a:gd name="adj1" fmla="val -61222"/>
              <a:gd name="adj2" fmla="val 5197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smtClean="0">
                <a:ln>
                  <a:noFill/>
                </a:ln>
                <a:solidFill>
                  <a:schemeClr val="tx1"/>
                </a:solidFill>
                <a:effectLst/>
                <a:latin typeface="Calibri" pitchFamily="34" charset="0"/>
                <a:ea typeface="Arial" pitchFamily="34" charset="0"/>
                <a:cs typeface="PT Bold Stars" pitchFamily="2" charset="-78"/>
              </a:rPr>
              <a:t>المسؤوليات الإدارية والمالية</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TextBox 3"/>
          <p:cNvSpPr txBox="1"/>
          <p:nvPr/>
        </p:nvSpPr>
        <p:spPr>
          <a:xfrm>
            <a:off x="0" y="1500174"/>
            <a:ext cx="9144000" cy="5940088"/>
          </a:xfrm>
          <a:prstGeom prst="rect">
            <a:avLst/>
          </a:prstGeom>
          <a:noFill/>
        </p:spPr>
        <p:txBody>
          <a:bodyPr wrap="square" rtlCol="0">
            <a:spAutoFit/>
          </a:bodyPr>
          <a:lstStyle/>
          <a:p>
            <a:pPr lvl="0"/>
            <a:r>
              <a:rPr lang="en-US" sz="2000" b="1" dirty="0" smtClean="0"/>
              <a:t>*</a:t>
            </a:r>
            <a:r>
              <a:rPr lang="ar-SA" sz="2000" b="1" dirty="0" smtClean="0"/>
              <a:t>تنفيذ القوانين والنظم واللوائح والتعاميم التي تصدرها الوزارة </a:t>
            </a:r>
            <a:endParaRPr lang="en-US" sz="2000" b="1" dirty="0" smtClean="0"/>
          </a:p>
          <a:p>
            <a:pPr lvl="0"/>
            <a:r>
              <a:rPr lang="en-US" sz="2000" b="1" dirty="0" smtClean="0"/>
              <a:t>*</a:t>
            </a:r>
            <a:r>
              <a:rPr lang="ar-SA" sz="2000" b="1" dirty="0" smtClean="0"/>
              <a:t>قبول الطلاب الجدد والمحولين من مدارس أخري وإعادة قيدهم في حدود اللوائح المنظمة لذلك</a:t>
            </a:r>
            <a:endParaRPr lang="en-US" sz="2000" b="1" dirty="0" smtClean="0"/>
          </a:p>
          <a:p>
            <a:pPr lvl="0"/>
            <a:r>
              <a:rPr lang="en-US" sz="2000" b="1" dirty="0" smtClean="0"/>
              <a:t>*</a:t>
            </a:r>
            <a:r>
              <a:rPr lang="ar-SA" sz="2000" b="1" dirty="0" smtClean="0"/>
              <a:t>توزيع الطلاب علي الفصول الدراسية في بداية كل عام دراسي</a:t>
            </a:r>
            <a:endParaRPr lang="en-US" sz="2000" b="1" dirty="0" smtClean="0"/>
          </a:p>
          <a:p>
            <a:pPr lvl="0"/>
            <a:r>
              <a:rPr lang="en-US" sz="2000" b="1" dirty="0" smtClean="0"/>
              <a:t>*</a:t>
            </a:r>
            <a:r>
              <a:rPr lang="ar-SA" sz="2000" b="1" dirty="0" smtClean="0"/>
              <a:t>توزيع أعمال المدرسة خلال العطلة الصيفية علي وكلاء المدرسة ومدرسيها في حالة عدم وجود وكيل بالمدرسة</a:t>
            </a:r>
            <a:endParaRPr lang="en-US" sz="2000" b="1" dirty="0" smtClean="0"/>
          </a:p>
          <a:p>
            <a:pPr lvl="0"/>
            <a:r>
              <a:rPr lang="en-US" sz="2000" b="1" dirty="0" smtClean="0"/>
              <a:t>*</a:t>
            </a:r>
            <a:r>
              <a:rPr lang="ar-SA" sz="2000" b="1" dirty="0" smtClean="0"/>
              <a:t>تفقد منشآت المدرسة وتجهيزاتها والتأكد من نظافتها وسلامتها ومتابعة ذلك وتسجيلها في السجلات</a:t>
            </a:r>
            <a:endParaRPr lang="en-US" sz="2000" b="1" dirty="0" smtClean="0"/>
          </a:p>
          <a:p>
            <a:pPr lvl="0"/>
            <a:r>
              <a:rPr lang="en-US" sz="2000" b="1" dirty="0" smtClean="0"/>
              <a:t>*</a:t>
            </a:r>
            <a:r>
              <a:rPr lang="ar-SA" sz="2000" b="1" dirty="0" smtClean="0"/>
              <a:t>اطلاع العاملين بالمدرسة – من خلال اجتماع -علي التعاميم والتوجيهات واللوائح الصادرة من السلطات الأعلى ومناقشتها والعمل بموجبها </a:t>
            </a:r>
            <a:endParaRPr lang="en-US" sz="2000" b="1" dirty="0" smtClean="0"/>
          </a:p>
          <a:p>
            <a:pPr lvl="0"/>
            <a:r>
              <a:rPr lang="en-US" sz="2000" b="1" dirty="0" smtClean="0"/>
              <a:t>*</a:t>
            </a:r>
            <a:r>
              <a:rPr lang="ar-SA" sz="2000" b="1" dirty="0" smtClean="0"/>
              <a:t>الإلمام الكامل بأهداف المرحلة الدراسية التي يعمل فيها وفقاً لما جاء في سياسة التعليم</a:t>
            </a:r>
            <a:endParaRPr lang="en-US" sz="2000" b="1" dirty="0" smtClean="0"/>
          </a:p>
          <a:p>
            <a:pPr lvl="0"/>
            <a:r>
              <a:rPr lang="en-US" sz="2000" b="1" dirty="0" smtClean="0"/>
              <a:t>*</a:t>
            </a:r>
            <a:r>
              <a:rPr lang="ar-SA" sz="2000" b="1" dirty="0" smtClean="0"/>
              <a:t>اعتماد الوثائق والشهادات الصادرة عن المدرسة</a:t>
            </a:r>
            <a:endParaRPr lang="en-US" sz="2000" b="1" dirty="0" smtClean="0"/>
          </a:p>
          <a:p>
            <a:pPr lvl="0"/>
            <a:r>
              <a:rPr lang="en-US" sz="2000" b="1" dirty="0" smtClean="0"/>
              <a:t>*</a:t>
            </a:r>
            <a:r>
              <a:rPr lang="ar-SA" sz="2000" b="1" dirty="0" smtClean="0"/>
              <a:t>تكوين اللجان بشؤون </a:t>
            </a:r>
            <a:r>
              <a:rPr lang="ar-SA" sz="2000" b="1" dirty="0" err="1" smtClean="0"/>
              <a:t>التوريدات</a:t>
            </a:r>
            <a:r>
              <a:rPr lang="ar-SA" sz="2000" b="1" dirty="0" smtClean="0"/>
              <a:t> والعهد</a:t>
            </a:r>
            <a:endParaRPr lang="en-US" sz="2000" b="1" dirty="0" smtClean="0"/>
          </a:p>
          <a:p>
            <a:pPr lvl="0"/>
            <a:r>
              <a:rPr lang="en-US" sz="2000" b="1" dirty="0" smtClean="0"/>
              <a:t>*</a:t>
            </a:r>
            <a:r>
              <a:rPr lang="ar-SA" sz="2000" b="1" dirty="0" smtClean="0"/>
              <a:t>إعداد الجدول قبل بداية العام الدراسي وتوزيع الإشراف اليومي علي معلمي المدرسة علي أسس تربوية تحقق العدالة</a:t>
            </a:r>
            <a:endParaRPr lang="en-US" sz="2000" b="1" dirty="0" smtClean="0"/>
          </a:p>
          <a:p>
            <a:pPr lvl="0"/>
            <a:r>
              <a:rPr lang="en-US" sz="2000" b="1" dirty="0" smtClean="0"/>
              <a:t>*</a:t>
            </a:r>
            <a:r>
              <a:rPr lang="ar-SA" sz="2000" b="1" dirty="0" smtClean="0"/>
              <a:t>حصر احتياجات المدرسة من قوي بشرية ومادية ورفعها للإدارة </a:t>
            </a:r>
            <a:endParaRPr lang="en-US" sz="2000" b="1" dirty="0" smtClean="0"/>
          </a:p>
          <a:p>
            <a:pPr lvl="0"/>
            <a:r>
              <a:rPr lang="en-US" sz="2000" b="1" dirty="0" smtClean="0"/>
              <a:t>*</a:t>
            </a:r>
            <a:r>
              <a:rPr lang="ar-SA" sz="2000" b="1" dirty="0" smtClean="0"/>
              <a:t>وضع نظام جيد للسجلات المدرسية ليتحقق بموجبه الاحتفاظ بهذه السجلات وسهولة مراجعتها</a:t>
            </a:r>
            <a:endParaRPr lang="en-US" sz="2000" b="1" dirty="0" smtClean="0"/>
          </a:p>
          <a:p>
            <a:pPr lvl="0"/>
            <a:r>
              <a:rPr lang="en-US" sz="2000" b="1" dirty="0" smtClean="0"/>
              <a:t>*</a:t>
            </a:r>
            <a:r>
              <a:rPr lang="ar-SA" sz="2000" b="1" dirty="0" smtClean="0"/>
              <a:t>الإشراف علي الشؤون المالية المتعلقة بالمقصف المدرسي </a:t>
            </a:r>
            <a:r>
              <a:rPr lang="ar-SA" sz="2000" b="1" dirty="0" err="1" smtClean="0"/>
              <a:t>والسلفة</a:t>
            </a:r>
            <a:r>
              <a:rPr lang="ar-SA" sz="2000" b="1" dirty="0" smtClean="0"/>
              <a:t> المدرسية </a:t>
            </a:r>
            <a:endParaRPr lang="en-US" sz="2000" b="1" dirty="0" smtClean="0"/>
          </a:p>
          <a:p>
            <a:pPr lvl="0"/>
            <a:r>
              <a:rPr lang="en-US" sz="2000" b="1" dirty="0" smtClean="0"/>
              <a:t>*</a:t>
            </a:r>
            <a:r>
              <a:rPr lang="ar-SA" sz="2000" b="1" dirty="0" smtClean="0"/>
              <a:t>مراجعة السجلات والدفاتر المالية والإدارية من وقت لآخر</a:t>
            </a:r>
            <a:endParaRPr lang="en-US" sz="2000" b="1" dirty="0" smtClean="0"/>
          </a:p>
          <a:p>
            <a:pPr lvl="0"/>
            <a:r>
              <a:rPr lang="en-US" sz="2000" b="1" dirty="0" smtClean="0"/>
              <a:t>*</a:t>
            </a:r>
            <a:r>
              <a:rPr lang="ar-SA" sz="2000" b="1" dirty="0" smtClean="0"/>
              <a:t>رئاسة مجلس إدارة المدرسة ومتابعة تنفيذ قراراته</a:t>
            </a:r>
            <a:endParaRPr lang="en-US" sz="2000" b="1" dirty="0" smtClean="0"/>
          </a:p>
          <a:p>
            <a:endParaRPr lang="en-US" sz="2000" b="1" dirty="0"/>
          </a:p>
        </p:txBody>
      </p:sp>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CADKBJ5TCA3HA222CA3KUL14CANWDOE1CAKRVSR3CA009I7RCACBM6MKCASPEKTJCA6JJGXPCAN9QOXTCAJFLGR0CAO4WWRYCAAXK3TJCADZSV2JCA93ZS5UCASOK4M0CA7DKPELCAE3C1YXCAAJ1VDA.jpg"/>
          <p:cNvPicPr>
            <a:picLocks noChangeAspect="1"/>
          </p:cNvPicPr>
          <p:nvPr/>
        </p:nvPicPr>
        <p:blipFill>
          <a:blip r:embed="rId2"/>
          <a:stretch>
            <a:fillRect/>
          </a:stretch>
        </p:blipFill>
        <p:spPr>
          <a:xfrm>
            <a:off x="0" y="0"/>
            <a:ext cx="9144000" cy="6858000"/>
          </a:xfrm>
          <a:prstGeom prst="rect">
            <a:avLst/>
          </a:prstGeom>
        </p:spPr>
      </p:pic>
      <p:sp>
        <p:nvSpPr>
          <p:cNvPr id="3074" name="AutoShape 2"/>
          <p:cNvSpPr>
            <a:spLocks noChangeArrowheads="1"/>
          </p:cNvSpPr>
          <p:nvPr/>
        </p:nvSpPr>
        <p:spPr bwMode="auto">
          <a:xfrm>
            <a:off x="5365750" y="0"/>
            <a:ext cx="3778250" cy="1042988"/>
          </a:xfrm>
          <a:prstGeom prst="bevel">
            <a:avLst>
              <a:gd name="adj" fmla="val 125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smtClean="0">
                <a:ln>
                  <a:noFill/>
                </a:ln>
                <a:solidFill>
                  <a:schemeClr val="tx1"/>
                </a:solidFill>
                <a:effectLst/>
                <a:latin typeface="Calibri" pitchFamily="34" charset="0"/>
                <a:ea typeface="Arial" pitchFamily="34" charset="0"/>
                <a:cs typeface="PT Bold Stars" pitchFamily="2" charset="-78"/>
              </a:rPr>
              <a:t>الخطة المدرسية وكيفية إعدادها</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75" name="AutoShape 3"/>
          <p:cNvSpPr>
            <a:spLocks noChangeArrowheads="1"/>
          </p:cNvSpPr>
          <p:nvPr/>
        </p:nvSpPr>
        <p:spPr bwMode="auto">
          <a:xfrm>
            <a:off x="0" y="642918"/>
            <a:ext cx="6161087" cy="1479550"/>
          </a:xfrm>
          <a:prstGeom prst="foldedCorner">
            <a:avLst>
              <a:gd name="adj" fmla="val 16829"/>
            </a:avLst>
          </a:prstGeom>
          <a:solidFill>
            <a:srgbClr val="FFFFFF"/>
          </a:solidFill>
          <a:ln w="63500">
            <a:solidFill>
              <a:srgbClr val="8064A2"/>
            </a:solidFill>
            <a:round/>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الخطة </a:t>
            </a:r>
            <a:r>
              <a:rPr kumimoji="0" lang="ar-SA" sz="16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"هي مجموعة من البرامج والأنشطة المدرسية ذات وسائل وإمكانات مادية وبشرية مناسبة وتسعي لتحقيق أهداف محددة خلال فترة زمنية معينة وبعدها مدير  المدرسة ومعلميها</a:t>
            </a:r>
            <a:r>
              <a:rPr kumimoji="0" lang="en-US" sz="16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6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                 </a:t>
            </a:r>
            <a:r>
              <a:rPr kumimoji="0" lang="ar-SA" sz="16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فالخطة وسيلة وليست غاية فهي وسيلة لتحقيق الأهداف التربوية المتوقع تحقيقها</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6" name="AutoShape 4"/>
          <p:cNvSpPr>
            <a:spLocks noChangeArrowheads="1"/>
          </p:cNvSpPr>
          <p:nvPr/>
        </p:nvSpPr>
        <p:spPr bwMode="auto">
          <a:xfrm>
            <a:off x="6228184" y="1643050"/>
            <a:ext cx="2915816" cy="609600"/>
          </a:xfrm>
          <a:prstGeom prst="flowChartAlternateProcess">
            <a:avLst/>
          </a:prstGeom>
          <a:gradFill rotWithShape="0">
            <a:gsLst>
              <a:gs pos="0">
                <a:srgbClr val="FFFFFF"/>
              </a:gs>
              <a:gs pos="100000">
                <a:srgbClr val="B6DDE8"/>
              </a:gs>
            </a:gsLst>
            <a:lin ang="5400000" scaled="1"/>
          </a:gradFill>
          <a:ln w="12700">
            <a:miter lim="800000"/>
            <a:headEnd/>
            <a:tailEnd/>
          </a:ln>
          <a:effectLst/>
          <a:scene3d>
            <a:camera prst="legacyObliqueTopLeft"/>
            <a:lightRig rig="legacyFlat3" dir="t"/>
          </a:scene3d>
          <a:sp3d extrusionH="430200" prstMaterial="legacyMatte">
            <a:bevelT w="13500" h="13500" prst="angle"/>
            <a:bevelB w="13500" h="13500" prst="angle"/>
            <a:extrusionClr>
              <a:srgbClr val="FFFFFF"/>
            </a:extrusionClr>
          </a:sp3d>
        </p:spPr>
        <p:txBody>
          <a:bodyPr vert="horz" wrap="square" lIns="91440" tIns="45720" rIns="91440" bIns="45720" numCol="1" anchor="t"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chemeClr val="tx1"/>
                </a:solidFill>
                <a:effectLst/>
                <a:latin typeface="Calibri" pitchFamily="34" charset="0"/>
                <a:ea typeface="Arial" pitchFamily="34" charset="0"/>
                <a:cs typeface="PT Bold Mirror" pitchFamily="2" charset="-78"/>
              </a:rPr>
              <a:t>القواعد العامة لإعداد الخطة</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xtBox 6"/>
          <p:cNvSpPr txBox="1"/>
          <p:nvPr/>
        </p:nvSpPr>
        <p:spPr>
          <a:xfrm>
            <a:off x="0" y="2179796"/>
            <a:ext cx="6072230" cy="467820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lvl="0"/>
            <a:r>
              <a:rPr lang="en-US" sz="2000" b="1" dirty="0" smtClean="0">
                <a:solidFill>
                  <a:schemeClr val="tx1"/>
                </a:solidFill>
              </a:rPr>
              <a:t>*</a:t>
            </a:r>
            <a:r>
              <a:rPr lang="ar-SA" sz="2000" b="1" dirty="0" smtClean="0">
                <a:solidFill>
                  <a:schemeClr val="tx1"/>
                </a:solidFill>
              </a:rPr>
              <a:t>أن تكون الخطة مبنية علي حاجات حقيقية يشعر بها المخطط نتيجة البيانات والمعلومات التي يحصل عليها</a:t>
            </a:r>
            <a:endParaRPr lang="en-US" sz="2000" b="1" dirty="0" smtClean="0">
              <a:solidFill>
                <a:schemeClr val="tx1"/>
              </a:solidFill>
            </a:endParaRPr>
          </a:p>
          <a:p>
            <a:pPr lvl="0"/>
            <a:r>
              <a:rPr lang="en-US" sz="2000" b="1" dirty="0" smtClean="0">
                <a:solidFill>
                  <a:schemeClr val="tx1"/>
                </a:solidFill>
              </a:rPr>
              <a:t>*</a:t>
            </a:r>
            <a:r>
              <a:rPr lang="ar-SA" sz="2000" b="1" dirty="0" smtClean="0">
                <a:solidFill>
                  <a:schemeClr val="tx1"/>
                </a:solidFill>
              </a:rPr>
              <a:t>أن تتسم الخطة بقدر من المرونة يساعد علي مواجهة الحاجات الطارئة والصعوبات غير المتوقعة</a:t>
            </a:r>
            <a:endParaRPr lang="en-US" sz="2000" b="1" dirty="0" smtClean="0">
              <a:solidFill>
                <a:schemeClr val="tx1"/>
              </a:solidFill>
            </a:endParaRPr>
          </a:p>
          <a:p>
            <a:pPr lvl="0"/>
            <a:r>
              <a:rPr lang="en-US" sz="2000" b="1" dirty="0" smtClean="0">
                <a:solidFill>
                  <a:schemeClr val="tx1"/>
                </a:solidFill>
              </a:rPr>
              <a:t>*</a:t>
            </a:r>
            <a:r>
              <a:rPr lang="ar-SA" sz="2000" b="1" dirty="0" smtClean="0">
                <a:solidFill>
                  <a:schemeClr val="tx1"/>
                </a:solidFill>
              </a:rPr>
              <a:t>الخطة الدراسية قد تستغرق عاماً دراسياً أو فصلاً دراسياً ومن ثم تجزأ هذه الخطة إلي خطط قصيرة لفترات زمنية محددة</a:t>
            </a:r>
            <a:endParaRPr lang="en-US" sz="2000" b="1" dirty="0" smtClean="0">
              <a:solidFill>
                <a:schemeClr val="tx1"/>
              </a:solidFill>
            </a:endParaRPr>
          </a:p>
          <a:p>
            <a:pPr lvl="0"/>
            <a:r>
              <a:rPr lang="en-US" sz="2000" b="1" dirty="0" smtClean="0">
                <a:solidFill>
                  <a:schemeClr val="tx1"/>
                </a:solidFill>
              </a:rPr>
              <a:t>*</a:t>
            </a:r>
            <a:r>
              <a:rPr lang="ar-SA" sz="2000" b="1" dirty="0" smtClean="0">
                <a:solidFill>
                  <a:schemeClr val="tx1"/>
                </a:solidFill>
              </a:rPr>
              <a:t>تشتق أهداف الخطة القصيرة المدى من أهداف الخطة الطويلة المدى وتحقيقها هو تحقيق لأهداف الخطة الطويلة</a:t>
            </a:r>
            <a:endParaRPr lang="en-US" sz="2000" b="1" dirty="0" smtClean="0">
              <a:solidFill>
                <a:schemeClr val="tx1"/>
              </a:solidFill>
            </a:endParaRPr>
          </a:p>
          <a:p>
            <a:pPr lvl="0"/>
            <a:r>
              <a:rPr lang="en-US" sz="2000" b="1" dirty="0" smtClean="0">
                <a:solidFill>
                  <a:schemeClr val="tx1"/>
                </a:solidFill>
              </a:rPr>
              <a:t>*</a:t>
            </a:r>
            <a:r>
              <a:rPr lang="ar-SA" sz="2000" b="1" dirty="0" smtClean="0">
                <a:solidFill>
                  <a:schemeClr val="tx1"/>
                </a:solidFill>
              </a:rPr>
              <a:t>اختيار الأساليب والنشاطات التي تتضمنها الخطة في ضوء الإمكانات المادية والبشرية المتوفرة </a:t>
            </a:r>
            <a:endParaRPr lang="en-US" sz="2000" b="1" dirty="0" smtClean="0">
              <a:solidFill>
                <a:schemeClr val="tx1"/>
              </a:solidFill>
            </a:endParaRPr>
          </a:p>
          <a:p>
            <a:pPr lvl="0"/>
            <a:r>
              <a:rPr lang="en-US" sz="2000" b="1" dirty="0" smtClean="0">
                <a:solidFill>
                  <a:schemeClr val="tx1"/>
                </a:solidFill>
              </a:rPr>
              <a:t>*</a:t>
            </a:r>
            <a:r>
              <a:rPr lang="ar-SA" sz="2000" b="1" dirty="0" smtClean="0">
                <a:solidFill>
                  <a:schemeClr val="tx1"/>
                </a:solidFill>
              </a:rPr>
              <a:t>تختلف الخطط المدرسية من مدرسة لأخرى ويرجع ذلك إلي الاختلاف في الحاجات الأساسية لكل من المعلمين والتلاميذ والبيئة المحلية</a:t>
            </a:r>
            <a:endParaRPr lang="en-US" sz="2000" b="1" dirty="0" smtClean="0">
              <a:solidFill>
                <a:schemeClr val="tx1"/>
              </a:solidFill>
            </a:endParaRPr>
          </a:p>
          <a:p>
            <a:pPr lvl="0"/>
            <a:r>
              <a:rPr lang="en-US" sz="2000" b="1" dirty="0" smtClean="0">
                <a:solidFill>
                  <a:schemeClr val="tx1"/>
                </a:solidFill>
              </a:rPr>
              <a:t>*</a:t>
            </a:r>
            <a:r>
              <a:rPr lang="ar-SA" sz="2000" b="1" dirty="0" smtClean="0">
                <a:solidFill>
                  <a:schemeClr val="tx1"/>
                </a:solidFill>
              </a:rPr>
              <a:t>تتغير الخطط من سنة دراسية لأخرى بسبب المتغيرات التي تطرأ علي الظروف الاجتماعية والاقتصادية في المجتمع</a:t>
            </a:r>
            <a:endParaRPr lang="en-US" sz="2000" b="1" dirty="0" smtClean="0">
              <a:solidFill>
                <a:schemeClr val="tx1"/>
              </a:solidFill>
            </a:endParaRPr>
          </a:p>
          <a:p>
            <a:endParaRPr lang="en-US" sz="2000" b="1" dirty="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CA1HFTVYCA26DRU4CAXV2AX6CAJDI74JCAXLK43FCAUZFP8UCA7IZ2FDCA4QBB9UCATMNU9ZCA0MXBBJCA6D5ZSACAHAEQUECAD0C4YTCAARNY72CADWXQXCCARVXK7PCA6P7ZIRCALTK6O0CAPE5HKY.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0" y="0"/>
            <a:ext cx="8786842" cy="646331"/>
          </a:xfrm>
          <a:prstGeom prst="rect">
            <a:avLst/>
          </a:prstGeom>
          <a:noFill/>
        </p:spPr>
        <p:txBody>
          <a:bodyPr wrap="square" rtlCol="0">
            <a:spAutoFit/>
          </a:bodyPr>
          <a:lstStyle/>
          <a:p>
            <a:pPr lvl="0"/>
            <a:r>
              <a:rPr lang="ar-SA" dirty="0" smtClean="0"/>
              <a:t>تتضمن الخطة المدرسية عناصر أساسية هي:</a:t>
            </a:r>
            <a:endParaRPr lang="en-US" dirty="0" smtClean="0"/>
          </a:p>
          <a:p>
            <a:endParaRPr lang="en-US" dirty="0"/>
          </a:p>
        </p:txBody>
      </p:sp>
      <p:sp>
        <p:nvSpPr>
          <p:cNvPr id="4098" name="AutoShape 2"/>
          <p:cNvSpPr>
            <a:spLocks noChangeArrowheads="1"/>
          </p:cNvSpPr>
          <p:nvPr/>
        </p:nvSpPr>
        <p:spPr bwMode="auto">
          <a:xfrm>
            <a:off x="8032303" y="319070"/>
            <a:ext cx="914400" cy="609600"/>
          </a:xfrm>
          <a:prstGeom prst="flowChartAlternateProcess">
            <a:avLst/>
          </a:prstGeom>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400" b="0" i="0" u="none" strike="noStrike" cap="none" normalizeH="0" baseline="0" dirty="0" smtClean="0">
                <a:ln>
                  <a:noFill/>
                </a:ln>
                <a:solidFill>
                  <a:schemeClr val="tx1"/>
                </a:solidFill>
                <a:effectLst/>
                <a:latin typeface="Calibri" pitchFamily="34" charset="0"/>
                <a:ea typeface="Arial" pitchFamily="34" charset="0"/>
                <a:cs typeface="PT Bold Stars" pitchFamily="2" charset="-78"/>
              </a:rPr>
              <a:t>الأهداف</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099" name="AutoShape 3"/>
          <p:cNvSpPr>
            <a:spLocks noChangeArrowheads="1"/>
          </p:cNvSpPr>
          <p:nvPr/>
        </p:nvSpPr>
        <p:spPr bwMode="auto">
          <a:xfrm>
            <a:off x="5868196" y="617465"/>
            <a:ext cx="1449387" cy="609600"/>
          </a:xfrm>
          <a:prstGeom prst="flowChartAlternateProcess">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dirty="0" smtClean="0">
                <a:ln>
                  <a:noFill/>
                </a:ln>
                <a:solidFill>
                  <a:schemeClr val="tx1"/>
                </a:solidFill>
                <a:effectLst/>
                <a:latin typeface="Calibri" pitchFamily="34" charset="0"/>
                <a:ea typeface="Arial" pitchFamily="34" charset="0"/>
                <a:cs typeface="PT Bold Stars" pitchFamily="2" charset="-78"/>
              </a:rPr>
              <a:t>الإجراءات التنظيمية </a:t>
            </a:r>
            <a:r>
              <a:rPr kumimoji="0" lang="ar-SA" sz="1100" b="0" i="0" u="none" strike="noStrike" cap="none" normalizeH="0" baseline="0" dirty="0" err="1" smtClean="0">
                <a:ln>
                  <a:noFill/>
                </a:ln>
                <a:solidFill>
                  <a:schemeClr val="tx1"/>
                </a:solidFill>
                <a:effectLst/>
                <a:latin typeface="Calibri" pitchFamily="34" charset="0"/>
                <a:ea typeface="Arial" pitchFamily="34" charset="0"/>
                <a:cs typeface="PT Bold Stars" pitchFamily="2" charset="-78"/>
              </a:rPr>
              <a:t>و</a:t>
            </a:r>
            <a:r>
              <a:rPr kumimoji="0" lang="ar-SA" sz="1100" b="0" i="0" u="none" strike="noStrike" cap="none" normalizeH="0" baseline="0" dirty="0" smtClean="0">
                <a:ln>
                  <a:noFill/>
                </a:ln>
                <a:solidFill>
                  <a:schemeClr val="tx1"/>
                </a:solidFill>
                <a:effectLst/>
                <a:latin typeface="Calibri" pitchFamily="34" charset="0"/>
                <a:ea typeface="Arial" pitchFamily="34" charset="0"/>
                <a:cs typeface="PT Bold Stars" pitchFamily="2" charset="-78"/>
              </a:rPr>
              <a:t> الأنشطة</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00" name="AutoShape 4"/>
          <p:cNvSpPr>
            <a:spLocks noChangeArrowheads="1"/>
          </p:cNvSpPr>
          <p:nvPr/>
        </p:nvSpPr>
        <p:spPr bwMode="auto">
          <a:xfrm>
            <a:off x="3893341" y="902731"/>
            <a:ext cx="1260475" cy="609600"/>
          </a:xfrm>
          <a:prstGeom prst="flowChartAlternateProcess">
            <a:avLst/>
          </a:prstGeom>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100" b="0" i="0" u="none" strike="noStrike" cap="none" normalizeH="0" baseline="0" dirty="0" smtClean="0">
                <a:ln>
                  <a:noFill/>
                </a:ln>
                <a:solidFill>
                  <a:schemeClr val="tx1"/>
                </a:solidFill>
                <a:effectLst/>
                <a:latin typeface="Calibri" pitchFamily="34" charset="0"/>
                <a:ea typeface="Arial" pitchFamily="34" charset="0"/>
                <a:cs typeface="PT Bold Stars" pitchFamily="2" charset="-78"/>
              </a:rPr>
              <a:t>الجدولة الزمنية</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01" name="AutoShape 5"/>
          <p:cNvSpPr>
            <a:spLocks noChangeArrowheads="1"/>
          </p:cNvSpPr>
          <p:nvPr/>
        </p:nvSpPr>
        <p:spPr bwMode="auto">
          <a:xfrm>
            <a:off x="2264561" y="1348492"/>
            <a:ext cx="914400" cy="609600"/>
          </a:xfrm>
          <a:prstGeom prst="flowChartAlternateProcess">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200" b="0" i="0" u="none" strike="noStrike" cap="none" normalizeH="0" baseline="0" smtClean="0">
                <a:ln>
                  <a:noFill/>
                </a:ln>
                <a:solidFill>
                  <a:schemeClr val="tx1"/>
                </a:solidFill>
                <a:effectLst/>
                <a:latin typeface="Calibri" pitchFamily="34" charset="0"/>
                <a:ea typeface="Arial" pitchFamily="34" charset="0"/>
                <a:cs typeface="PT Bold Stars" pitchFamily="2" charset="-78"/>
              </a:rPr>
              <a:t>التقويم</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Left Arrow 9"/>
          <p:cNvSpPr/>
          <p:nvPr/>
        </p:nvSpPr>
        <p:spPr>
          <a:xfrm>
            <a:off x="7317923" y="710041"/>
            <a:ext cx="714380" cy="214314"/>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Left Arrow 10"/>
          <p:cNvSpPr/>
          <p:nvPr/>
        </p:nvSpPr>
        <p:spPr>
          <a:xfrm>
            <a:off x="5153816" y="947686"/>
            <a:ext cx="714380" cy="214314"/>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Left Arrow 12"/>
          <p:cNvSpPr/>
          <p:nvPr/>
        </p:nvSpPr>
        <p:spPr>
          <a:xfrm>
            <a:off x="3178961" y="1348492"/>
            <a:ext cx="714380" cy="214314"/>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TextBox 13"/>
          <p:cNvSpPr txBox="1"/>
          <p:nvPr/>
        </p:nvSpPr>
        <p:spPr>
          <a:xfrm>
            <a:off x="0" y="2143116"/>
            <a:ext cx="9144000" cy="440120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en-US" sz="2000" b="1" dirty="0" smtClean="0"/>
              <a:t>*</a:t>
            </a:r>
            <a:r>
              <a:rPr lang="ar-SA" sz="2000" b="1" dirty="0" smtClean="0"/>
              <a:t>تقويم الخطة المدرسية عملية مستمرة جنباً إلي جانب مع تنفيذ الخطة حتى يمكن تعديل الأساليب والإجراءات في حينها تجنباً لما يسمى </a:t>
            </a:r>
            <a:r>
              <a:rPr lang="ar-SA" sz="2000" b="1" dirty="0" err="1" smtClean="0"/>
              <a:t>بالهدر</a:t>
            </a:r>
            <a:r>
              <a:rPr lang="ar-SA" sz="2000" b="1" dirty="0" smtClean="0"/>
              <a:t> التربوي المادي والبشري كما يعتبر التقويم رافداً للخطة المدرسية في العام الدراسي المقبل</a:t>
            </a:r>
            <a:endParaRPr lang="en-US" sz="2000" b="1" dirty="0" smtClean="0"/>
          </a:p>
          <a:p>
            <a:pPr lvl="0"/>
            <a:r>
              <a:rPr lang="en-US" sz="2000" b="1" dirty="0" smtClean="0"/>
              <a:t>*</a:t>
            </a:r>
            <a:r>
              <a:rPr lang="ar-SA" sz="2000" b="1" dirty="0" smtClean="0"/>
              <a:t>تتمركز أهداف الخطة المدرسية حول تنمية شخصية التلميذ باعتبار محور العمل التربوي في المدرسة</a:t>
            </a:r>
            <a:endParaRPr lang="en-US" sz="2000" b="1" dirty="0" smtClean="0"/>
          </a:p>
          <a:p>
            <a:pPr lvl="0"/>
            <a:r>
              <a:rPr lang="en-US" sz="2000" b="1" dirty="0" smtClean="0"/>
              <a:t>*</a:t>
            </a:r>
            <a:r>
              <a:rPr lang="ar-SA" sz="2000" b="1" dirty="0" smtClean="0"/>
              <a:t>أهداف الخطة يجب أن تكون واضحة محددة مصاغة علي نحو يبين ما ننوي عمله وبلوغه وقابلة للتنفيذ وتتناسب مع إمكانات المدرسة</a:t>
            </a:r>
            <a:endParaRPr lang="en-US" sz="2000" b="1" dirty="0" smtClean="0"/>
          </a:p>
          <a:p>
            <a:pPr lvl="0"/>
            <a:r>
              <a:rPr lang="en-US" sz="2000" b="1" dirty="0" smtClean="0"/>
              <a:t>*</a:t>
            </a:r>
            <a:r>
              <a:rPr lang="ar-SA" sz="2000" b="1" dirty="0" smtClean="0"/>
              <a:t>تتضمن الخطة المدرسية مجالات عمل رئيسية:الطلاب – المعلمون – المناهج – العلاقات بين المدرسة والمجتمع المحلي – التنظيم الإداري</a:t>
            </a:r>
            <a:endParaRPr lang="en-US" sz="2000" b="1" dirty="0" smtClean="0"/>
          </a:p>
          <a:p>
            <a:pPr lvl="0"/>
            <a:r>
              <a:rPr lang="en-US" sz="2000" b="1" dirty="0" smtClean="0"/>
              <a:t>*</a:t>
            </a:r>
            <a:r>
              <a:rPr lang="ar-SA" sz="2000" b="1" dirty="0" smtClean="0"/>
              <a:t>الخطة المدرسية برنامج عمل جماعي تعاوني وهذا يقتضي ضرورة مشاركة أفراد الهيئة الإدارية والتعليمية في إعداد الخطة</a:t>
            </a:r>
            <a:endParaRPr lang="en-US" sz="2000" b="1" dirty="0" smtClean="0"/>
          </a:p>
          <a:p>
            <a:pPr lvl="0"/>
            <a:r>
              <a:rPr lang="en-US" sz="2000" b="1" dirty="0" smtClean="0"/>
              <a:t>*</a:t>
            </a:r>
            <a:r>
              <a:rPr lang="ar-SA" sz="2000" b="1" dirty="0" smtClean="0"/>
              <a:t>الحوار الجاد الموضوعي ضمان لإعداد خطة جيدة وتنفيذ مناسب لها</a:t>
            </a:r>
            <a:endParaRPr lang="en-US" sz="2000" b="1" dirty="0" smtClean="0"/>
          </a:p>
          <a:p>
            <a:pPr lvl="0"/>
            <a:r>
              <a:rPr lang="en-US" sz="2000" b="1" dirty="0" smtClean="0"/>
              <a:t>*</a:t>
            </a:r>
            <a:r>
              <a:rPr lang="ar-SA" sz="2000" b="1" dirty="0" smtClean="0"/>
              <a:t>يتم إعداد تقرير شهري أو أسبوعي يتضمن انجازات الخطة والمعوقات التي واجهت التنفيذ والحلول الإجرائية لمعالجتها</a:t>
            </a:r>
            <a:endParaRPr lang="en-US" sz="2000" b="1" dirty="0" smtClean="0"/>
          </a:p>
          <a:p>
            <a:endParaRPr lang="en-US" sz="2000" b="1" dirty="0"/>
          </a:p>
        </p:txBody>
      </p:sp>
    </p:spTree>
  </p:cSld>
  <p:clrMapOvr>
    <a:masterClrMapping/>
  </p:clrMapOvr>
  <p:transition>
    <p:pull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CA1YO7V4CAIGACEKCAH0QKXDCAW55XTMCAH9FDZLCAMLPSU9CA0RYTTTCA092UTJCACDT6Z7CA8ESLLGCAH0MD2ZCAX94TC7CALFOHIPCAIMDB90CA38V8P8CA5S4FZOCAGEF62WCAU4TTEOCAN4BCSI.jpg"/>
          <p:cNvPicPr>
            <a:picLocks noChangeAspect="1"/>
          </p:cNvPicPr>
          <p:nvPr/>
        </p:nvPicPr>
        <p:blipFill>
          <a:blip r:embed="rId2"/>
          <a:stretch>
            <a:fillRect/>
          </a:stretch>
        </p:blipFill>
        <p:spPr>
          <a:xfrm>
            <a:off x="0" y="0"/>
            <a:ext cx="9144001" cy="6858000"/>
          </a:xfrm>
          <a:prstGeom prst="rect">
            <a:avLst/>
          </a:prstGeom>
        </p:spPr>
      </p:pic>
      <p:sp>
        <p:nvSpPr>
          <p:cNvPr id="5122" name="AutoShape 2"/>
          <p:cNvSpPr>
            <a:spLocks noChangeArrowheads="1"/>
          </p:cNvSpPr>
          <p:nvPr/>
        </p:nvSpPr>
        <p:spPr bwMode="auto">
          <a:xfrm>
            <a:off x="7161212" y="0"/>
            <a:ext cx="1982788" cy="609600"/>
          </a:xfrm>
          <a:prstGeom prst="flowChartAlternateProcess">
            <a:avLst/>
          </a:prstGeom>
          <a:ln>
            <a:headEnd/>
            <a:tailEnd/>
          </a:ln>
          <a:scene3d>
            <a:camera prst="isometricOffAxis2Left"/>
            <a:lightRig rig="threePt" dir="t"/>
          </a:scene3d>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prstTxWarp prst="textNoShape">
              <a:avLst/>
            </a:prstTxWarp>
            <a:flatTx/>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2000" b="0" i="0" u="none" strike="noStrike" cap="none" normalizeH="0" baseline="0" dirty="0" smtClean="0">
                <a:ln>
                  <a:noFill/>
                </a:ln>
                <a:solidFill>
                  <a:schemeClr val="tx1"/>
                </a:solidFill>
                <a:effectLst/>
                <a:latin typeface="Calibri" pitchFamily="34" charset="0"/>
                <a:ea typeface="Arial" pitchFamily="34" charset="0"/>
                <a:cs typeface="PT Bold Stars" pitchFamily="2" charset="-78"/>
              </a:rPr>
              <a:t>مقومات الخطة</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TextBox 3"/>
          <p:cNvSpPr txBox="1"/>
          <p:nvPr/>
        </p:nvSpPr>
        <p:spPr>
          <a:xfrm>
            <a:off x="0" y="428604"/>
            <a:ext cx="7215206" cy="1754326"/>
          </a:xfrm>
          <a:prstGeom prst="rect">
            <a:avLst/>
          </a:prstGeom>
        </p:spPr>
        <p:style>
          <a:lnRef idx="0">
            <a:scrgbClr r="0" g="0" b="0"/>
          </a:lnRef>
          <a:fillRef idx="1003">
            <a:schemeClr val="lt1"/>
          </a:fillRef>
          <a:effectRef idx="0">
            <a:scrgbClr r="0" g="0" b="0"/>
          </a:effectRef>
          <a:fontRef idx="major"/>
        </p:style>
        <p:txBody>
          <a:bodyPr wrap="square" rtlCol="0">
            <a:spAutoFit/>
          </a:bodyPr>
          <a:lstStyle/>
          <a:p>
            <a:pPr lvl="0"/>
            <a:r>
              <a:rPr lang="ar-SA" dirty="0" smtClean="0"/>
              <a:t>تتضمن الخطة معلومات وبيانات عن الطلاب والمعلمين والإداريين والمستخدمين والمناهج والموارد المالية والمرافق المدرسية</a:t>
            </a:r>
            <a:endParaRPr lang="en-US" dirty="0" smtClean="0"/>
          </a:p>
          <a:p>
            <a:pPr lvl="0"/>
            <a:r>
              <a:rPr lang="ar-SA" dirty="0" smtClean="0"/>
              <a:t>تتضمن تحديد المشكلات والمعوقات التي تحد من فعاليات العمل المدرسي</a:t>
            </a:r>
            <a:endParaRPr lang="en-US" dirty="0" smtClean="0"/>
          </a:p>
          <a:p>
            <a:r>
              <a:rPr lang="ar-SA" b="1" dirty="0" smtClean="0"/>
              <a:t>يتوقف نجاح الخطة إلي حد كبير علي توافر البيانات والمعلومات التي يمكن بواسطتها صياغة الخطة بشكل جيد</a:t>
            </a:r>
            <a:endParaRPr lang="en-US" dirty="0" smtClean="0"/>
          </a:p>
          <a:p>
            <a:endParaRPr lang="en-US" dirty="0"/>
          </a:p>
        </p:txBody>
      </p:sp>
      <p:sp>
        <p:nvSpPr>
          <p:cNvPr id="5123" name="AutoShape 3"/>
          <p:cNvSpPr>
            <a:spLocks noChangeArrowheads="1"/>
          </p:cNvSpPr>
          <p:nvPr/>
        </p:nvSpPr>
        <p:spPr bwMode="auto">
          <a:xfrm>
            <a:off x="6500826" y="2357430"/>
            <a:ext cx="2319338" cy="609600"/>
          </a:xfrm>
          <a:prstGeom prst="flowChartAlternateProcess">
            <a:avLst/>
          </a:prstGeom>
          <a:ln>
            <a:headEnd/>
            <a:tailEnd/>
          </a:ln>
          <a:scene3d>
            <a:camera prst="perspectiveHeroicExtremeRightFacing"/>
            <a:lightRig rig="threePt" dir="t"/>
          </a:scene3d>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flatTx/>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chemeClr val="tx1"/>
                </a:solidFill>
                <a:effectLst/>
                <a:latin typeface="Calibri" pitchFamily="34" charset="0"/>
                <a:ea typeface="Arial" pitchFamily="34" charset="0"/>
                <a:cs typeface="PT Bold Stars" pitchFamily="2" charset="-78"/>
              </a:rPr>
              <a:t>مشروعات الخطة السنوية</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Box 5"/>
          <p:cNvSpPr txBox="1"/>
          <p:nvPr/>
        </p:nvSpPr>
        <p:spPr>
          <a:xfrm>
            <a:off x="357158" y="3214686"/>
            <a:ext cx="7929618" cy="2677656"/>
          </a:xfrm>
          <a:prstGeom prst="rect">
            <a:avLst/>
          </a:prstGeom>
        </p:spPr>
        <p:style>
          <a:lnRef idx="0">
            <a:scrgbClr r="0" g="0" b="0"/>
          </a:lnRef>
          <a:fillRef idx="1003">
            <a:schemeClr val="lt1"/>
          </a:fillRef>
          <a:effectRef idx="0">
            <a:scrgbClr r="0" g="0" b="0"/>
          </a:effectRef>
          <a:fontRef idx="major"/>
        </p:style>
        <p:txBody>
          <a:bodyPr wrap="square" rtlCol="0">
            <a:spAutoFit/>
          </a:bodyPr>
          <a:lstStyle/>
          <a:p>
            <a:r>
              <a:rPr lang="ar-SA" sz="2400" dirty="0" smtClean="0"/>
              <a:t>تحتوي الخطة علي مشروعات تربوية وتعليمية تغطي بعضاً من المجالات الرئيسية للخطة السنوية وذلك حسب حاجات المدرسة وإمكاناتها المتاحة والأهداف التربوية والتعليمية المتوقع تحقيقها</a:t>
            </a:r>
            <a:endParaRPr lang="en-US" sz="2400" dirty="0" smtClean="0"/>
          </a:p>
          <a:p>
            <a:r>
              <a:rPr lang="ar-SA" sz="2400" dirty="0" smtClean="0"/>
              <a:t>يوضح في كل مشروع من مشروعات الخطة ( عنوان المشروع – مبررات اختياره – أهدافه – الفئات المستهدفة – الاحتياجات المادية والبشرية – الإجراءات التي سيتم إتباعها – مراحل التنفيذ موزعة زمنياً</a:t>
            </a:r>
            <a:endParaRPr lang="en-US" sz="2400" dirty="0" smtClean="0"/>
          </a:p>
          <a:p>
            <a:endParaRPr lang="en-US" sz="2400" dirty="0"/>
          </a:p>
        </p:txBody>
      </p:sp>
    </p:spTree>
  </p:cSld>
  <p:clrMapOvr>
    <a:masterClrMapping/>
  </p:clrMapOvr>
  <p:transition>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CAVJK5Q5CAAR0JKLCANRWKIDCA4TYU1DCAI09DWMCABPVNN6CA21DABPCA602N2WCA1J509ACA6SOC8WCADR9QIVCAYQ33S6CAKAJESUCAF5ACD5CA6ULTXUCAMZ279VCAMQJKXBCAZOU953CAHIG38J.jpg"/>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2214546" y="428604"/>
            <a:ext cx="5500726" cy="707886"/>
          </a:xfrm>
          <a:prstGeom prst="rect">
            <a:avLst/>
          </a:prstGeom>
          <a:noFill/>
        </p:spPr>
        <p:txBody>
          <a:bodyPr wrap="square" rtlCol="0">
            <a:spAutoFit/>
          </a:bodyPr>
          <a:lstStyle/>
          <a:p>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ثانياً مسؤوليات : وكيل المدرسة</a:t>
            </a:r>
            <a:endPar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146" name="AutoShape 2"/>
          <p:cNvSpPr>
            <a:spLocks noChangeArrowheads="1"/>
          </p:cNvSpPr>
          <p:nvPr/>
        </p:nvSpPr>
        <p:spPr bwMode="auto">
          <a:xfrm>
            <a:off x="2047875" y="1071546"/>
            <a:ext cx="7096125" cy="3429000"/>
          </a:xfrm>
          <a:prstGeom prst="cloudCallout">
            <a:avLst>
              <a:gd name="adj1" fmla="val 45588"/>
              <a:gd name="adj2" fmla="val 60648"/>
            </a:avLst>
          </a:prstGeom>
          <a:solidFill>
            <a:srgbClr val="FFFFFF"/>
          </a:solidFill>
          <a:ln w="63500">
            <a:solidFill>
              <a:srgbClr val="C0504D"/>
            </a:solidFill>
            <a:round/>
            <a:headEnd/>
            <a:tailEnd/>
          </a:ln>
          <a:effectLst>
            <a:outerShdw dist="107763" dir="13500000" algn="ctr" rotWithShape="0">
              <a:srgbClr val="868686">
                <a:alpha val="50000"/>
              </a:srgbClr>
            </a:outerShdw>
          </a:effectLst>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يقوم وكيل المدرسة بمساعدة المدير في أداء جميع الأعمال الإدارية والفنية وينوب عنه في حال غيابه</a:t>
            </a:r>
            <a:endParaRPr kumimoji="0" lang="en-US"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endParaRPr>
          </a:p>
          <a:p>
            <a:pPr marL="0" marR="0" lvl="0" indent="0" defTabSz="914400" rtl="0" eaLnBrk="1" fontAlgn="base" latinLnBrk="0" hangingPunct="1">
              <a:lnSpc>
                <a:spcPct val="100000"/>
              </a:lnSpc>
              <a:spcBef>
                <a:spcPct val="0"/>
              </a:spcBef>
              <a:spcAft>
                <a:spcPts val="1000"/>
              </a:spcAft>
              <a:buClrTx/>
              <a:buSzTx/>
              <a:buFontTx/>
              <a:buNone/>
              <a:tabLst/>
            </a:pPr>
            <a:r>
              <a:rPr kumimoji="0" lang="ar-SA"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rPr>
              <a:t>واجبات كلاً من المدير والوكيل متكاملة ويتوقف نجاح الإدارة المدرسية بشكل كبير علي فاعلية العلاقات التنظيمية بينهما وأيضاً علي الثقة المتبادلة والمشورة الصادقة والتعاون المشترك بينهما وبين جميع العاملين في هيئة المدرسة</a:t>
            </a:r>
            <a:endParaRPr kumimoji="0" lang="en-US" sz="2000" b="1" i="0" u="none" strike="noStrike" cap="none" normalizeH="0" baseline="0" dirty="0" smtClean="0">
              <a:ln>
                <a:noFill/>
              </a:ln>
              <a:solidFill>
                <a:schemeClr val="tx1"/>
              </a:solidFill>
              <a:effectLst/>
              <a:latin typeface="Simplified Arabic" pitchFamily="18" charset="-78"/>
              <a:ea typeface="Arial" pitchFamily="34" charset="0"/>
              <a:cs typeface="Simplified Arabic"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CA8W1LYRCAHUT0PYCAVUWFCKCA35F6KZCAMW80ZGCA925BDTCAZVBA2OCAA0JE31CA115FHRCARBFEO3CABH5PJ8CAAO7W1ACA57URO9CAJA0NVDCACJ1QMGCAA5I73KCA6XUF8VCA1AJVQICA1173RV.jpg"/>
          <p:cNvPicPr>
            <a:picLocks noChangeAspect="1"/>
          </p:cNvPicPr>
          <p:nvPr/>
        </p:nvPicPr>
        <p:blipFill>
          <a:blip r:embed="rId2">
            <a:lum bright="70000" contrast="-70000"/>
          </a:blip>
          <a:stretch>
            <a:fillRect/>
          </a:stretch>
        </p:blipFill>
        <p:spPr>
          <a:xfrm>
            <a:off x="0" y="0"/>
            <a:ext cx="9144000" cy="6858000"/>
          </a:xfrm>
          <a:prstGeom prst="rect">
            <a:avLst/>
          </a:prstGeom>
        </p:spPr>
      </p:pic>
      <p:sp>
        <p:nvSpPr>
          <p:cNvPr id="3" name="TextBox 2"/>
          <p:cNvSpPr txBox="1"/>
          <p:nvPr/>
        </p:nvSpPr>
        <p:spPr>
          <a:xfrm>
            <a:off x="642910" y="836712"/>
            <a:ext cx="7715304" cy="4678204"/>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ar-SA" b="1" u="sng" dirty="0" smtClean="0"/>
              <a:t>ومن أهم مسؤولياته وواجباته:</a:t>
            </a:r>
            <a:endParaRPr lang="en-US" dirty="0" smtClean="0"/>
          </a:p>
          <a:p>
            <a:pPr lvl="0"/>
            <a:r>
              <a:rPr lang="en-US" sz="2000" b="1" dirty="0" smtClean="0"/>
              <a:t>*</a:t>
            </a:r>
            <a:r>
              <a:rPr lang="ar-SA" sz="2000" b="1" dirty="0" smtClean="0"/>
              <a:t>الإشراف علي قبول الطلاب الجدد وفحص وثائقهم وملفاتهم عند التسجيل أو التحويل</a:t>
            </a:r>
            <a:endParaRPr lang="en-US" sz="2000" b="1" dirty="0" smtClean="0"/>
          </a:p>
          <a:p>
            <a:pPr lvl="0"/>
            <a:r>
              <a:rPr lang="en-US" sz="2000" b="1" dirty="0" smtClean="0"/>
              <a:t>*</a:t>
            </a:r>
            <a:r>
              <a:rPr lang="ar-SA" sz="2000" b="1" dirty="0" smtClean="0"/>
              <a:t>الإعداد للأسبوع التمهيدي وتنظيم استقبال الطلاب الجدد ومتابعة أعمال اللجان المشكلة لهذا الغرض</a:t>
            </a:r>
            <a:endParaRPr lang="en-US" sz="2000" b="1" dirty="0" smtClean="0"/>
          </a:p>
          <a:p>
            <a:pPr lvl="0"/>
            <a:r>
              <a:rPr lang="en-US" sz="2000" b="1" dirty="0" smtClean="0"/>
              <a:t>*</a:t>
            </a:r>
            <a:r>
              <a:rPr lang="ar-SA" sz="2000" b="1" dirty="0" smtClean="0"/>
              <a:t>متابعة الحالات المرضية لدي الطلاب بصفة عامة والمعدية منها بصفة خاصة</a:t>
            </a:r>
            <a:endParaRPr lang="en-US" sz="2000" b="1" dirty="0" smtClean="0"/>
          </a:p>
          <a:p>
            <a:pPr lvl="0"/>
            <a:r>
              <a:rPr lang="en-US" sz="2000" b="1" dirty="0" smtClean="0"/>
              <a:t>*</a:t>
            </a:r>
            <a:r>
              <a:rPr lang="ar-SA" sz="2000" b="1" dirty="0" smtClean="0"/>
              <a:t>الإشراف علي توقيت الحصص بداية ونهاية والتأكد من وجود المعلمين في فصولهم وفق الجدول اليومي ومعالجة ما قد يطرأ من تأخر أو غياب</a:t>
            </a:r>
            <a:endParaRPr lang="en-US" sz="2000" b="1" dirty="0" smtClean="0"/>
          </a:p>
          <a:p>
            <a:pPr lvl="0"/>
            <a:r>
              <a:rPr lang="en-US" sz="2000" b="1" dirty="0" smtClean="0"/>
              <a:t>*</a:t>
            </a:r>
            <a:r>
              <a:rPr lang="ar-SA" sz="2000" b="1" dirty="0" smtClean="0"/>
              <a:t>المشاركة في زيارات المعلمين في فصولهم ومتابعة أدائهم</a:t>
            </a:r>
            <a:endParaRPr lang="en-US" sz="2000" b="1" dirty="0" smtClean="0"/>
          </a:p>
          <a:p>
            <a:pPr lvl="0"/>
            <a:r>
              <a:rPr lang="en-US" sz="2000" b="1" dirty="0" smtClean="0"/>
              <a:t>*</a:t>
            </a:r>
            <a:r>
              <a:rPr lang="ar-SA" sz="2000" b="1" dirty="0" smtClean="0"/>
              <a:t>الإشراف علي مرافق المدرسة ومتابعة المحافظة عليها وصيانتها</a:t>
            </a:r>
            <a:endParaRPr lang="en-US" sz="2000" b="1" dirty="0" smtClean="0"/>
          </a:p>
          <a:p>
            <a:pPr lvl="0"/>
            <a:r>
              <a:rPr lang="en-US" sz="2000" b="1" dirty="0" smtClean="0"/>
              <a:t>*</a:t>
            </a:r>
            <a:r>
              <a:rPr lang="ar-SA" sz="2000" b="1" dirty="0" smtClean="0"/>
              <a:t>المشاركة في المجالس واللجان المدرسية والإسهام في متابعة أدائهم لأعمالهم</a:t>
            </a:r>
            <a:endParaRPr lang="en-US" sz="2000" b="1" dirty="0" smtClean="0"/>
          </a:p>
          <a:p>
            <a:pPr lvl="0"/>
            <a:r>
              <a:rPr lang="en-US" sz="2000" b="1" dirty="0" smtClean="0"/>
              <a:t>*</a:t>
            </a:r>
            <a:r>
              <a:rPr lang="ar-SA" sz="2000" b="1" dirty="0" smtClean="0"/>
              <a:t>توزيع الأعمال علي الكتبة والمستخدمين والعمال ومتابعة أدائهم لأعمالهم</a:t>
            </a:r>
            <a:endParaRPr lang="en-US" sz="2000" b="1" dirty="0" smtClean="0"/>
          </a:p>
          <a:p>
            <a:pPr lvl="0"/>
            <a:r>
              <a:rPr lang="en-US" sz="2000" b="1" dirty="0" smtClean="0"/>
              <a:t>*</a:t>
            </a:r>
            <a:r>
              <a:rPr lang="ar-SA" sz="2000" b="1" dirty="0" smtClean="0"/>
              <a:t>تنظيم قاعدة المعلومات والسجلات والملفات اللازمة للعمل في المدرسة</a:t>
            </a:r>
            <a:endParaRPr lang="en-US" sz="2000" b="1" dirty="0" smtClean="0"/>
          </a:p>
          <a:p>
            <a:pPr lvl="0"/>
            <a:r>
              <a:rPr lang="en-US" sz="2000" b="1" dirty="0" smtClean="0"/>
              <a:t>*</a:t>
            </a:r>
            <a:r>
              <a:rPr lang="ar-SA" sz="2000" b="1" dirty="0" smtClean="0"/>
              <a:t>إعداد ملف لكل معلم وموظف يحفظ فيه جميع البيانات والمعلومات الخاصة </a:t>
            </a:r>
            <a:r>
              <a:rPr lang="ar-SA" sz="2000" b="1" dirty="0" err="1" smtClean="0"/>
              <a:t>به</a:t>
            </a:r>
            <a:endParaRPr lang="en-US" sz="2000" b="1" dirty="0" smtClean="0"/>
          </a:p>
          <a:p>
            <a:r>
              <a:rPr lang="ar-SA" sz="2000" b="1" dirty="0" smtClean="0"/>
              <a:t> </a:t>
            </a:r>
            <a:endParaRPr lang="en-US" sz="2000" b="1" dirty="0" smtClean="0"/>
          </a:p>
          <a:p>
            <a:endParaRPr lang="en-US" sz="2000" b="1" dirty="0"/>
          </a:p>
        </p:txBody>
      </p:sp>
    </p:spTree>
  </p:cSld>
  <p:clrMapOvr>
    <a:masterClrMapping/>
  </p:clrMapOvr>
  <p:transition>
    <p:pull dir="l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ijh.bmp"/>
          <p:cNvPicPr>
            <a:picLocks noChangeAspect="1"/>
          </p:cNvPicPr>
          <p:nvPr/>
        </p:nvPicPr>
        <p:blipFill>
          <a:blip r:embed="rId2">
            <a:duotone>
              <a:schemeClr val="bg2">
                <a:shade val="45000"/>
                <a:satMod val="135000"/>
              </a:schemeClr>
              <a:prstClr val="white"/>
            </a:duotone>
          </a:blip>
          <a:stretch>
            <a:fillRect/>
          </a:stretch>
        </p:blipFill>
        <p:spPr>
          <a:xfrm>
            <a:off x="0" y="0"/>
            <a:ext cx="9143999" cy="6858000"/>
          </a:xfrm>
          <a:prstGeom prst="rect">
            <a:avLst/>
          </a:prstGeom>
        </p:spPr>
      </p:pic>
      <p:sp>
        <p:nvSpPr>
          <p:cNvPr id="3" name="TextBox 2"/>
          <p:cNvSpPr txBox="1"/>
          <p:nvPr/>
        </p:nvSpPr>
        <p:spPr>
          <a:xfrm>
            <a:off x="2143108" y="333137"/>
            <a:ext cx="7000892" cy="6524863"/>
          </a:xfrm>
          <a:prstGeom prst="rect">
            <a:avLst/>
          </a:prstGeom>
          <a:noFill/>
        </p:spPr>
        <p:txBody>
          <a:bodyPr wrap="square" rtlCol="0">
            <a:spAutoFit/>
          </a:bodyPr>
          <a:lstStyle/>
          <a:p>
            <a:r>
              <a:rPr lang="ar-SA" dirty="0" smtClean="0"/>
              <a:t>من أبرز مسؤولياته :</a:t>
            </a:r>
            <a:endParaRPr lang="en-US" dirty="0" smtClean="0"/>
          </a:p>
          <a:p>
            <a:pPr lvl="0"/>
            <a:r>
              <a:rPr lang="en-US" sz="2000" b="1" dirty="0" smtClean="0"/>
              <a:t>*</a:t>
            </a:r>
            <a:r>
              <a:rPr lang="ar-SA" sz="2000" b="1" dirty="0" smtClean="0"/>
              <a:t>الالتزام بأحكام الإسلام والتقيد بالأنظمة والتعليمات وقواعد السلوك </a:t>
            </a:r>
            <a:r>
              <a:rPr lang="ar-SA" sz="2000" b="1" dirty="0" err="1" smtClean="0"/>
              <a:t>و</a:t>
            </a:r>
            <a:r>
              <a:rPr lang="ar-SA" sz="2000" b="1" dirty="0" smtClean="0"/>
              <a:t> الآداب واجتناب كل ما هو مخل بشرف المهنة</a:t>
            </a:r>
            <a:endParaRPr lang="en-US" sz="2000" b="1" dirty="0" smtClean="0"/>
          </a:p>
          <a:p>
            <a:pPr lvl="0"/>
            <a:r>
              <a:rPr lang="en-US" sz="2000" b="1" dirty="0" smtClean="0"/>
              <a:t>*</a:t>
            </a:r>
            <a:r>
              <a:rPr lang="ar-SA" sz="2000" b="1" dirty="0" smtClean="0"/>
              <a:t>احترام الطالب ومعاملته معاملة تربوية تحقق له الأمن والطمأنينة وتشعره بقيمته وترعي موهبته وتغرس في نفسه حب المعرفة وتؤصل فيه الاستقامة والثقة بالنفس</a:t>
            </a:r>
            <a:endParaRPr lang="en-US" sz="2000" b="1" dirty="0" smtClean="0"/>
          </a:p>
          <a:p>
            <a:pPr lvl="0"/>
            <a:r>
              <a:rPr lang="en-US" sz="2000" b="1" dirty="0" smtClean="0"/>
              <a:t>*</a:t>
            </a:r>
            <a:r>
              <a:rPr lang="ar-SA" sz="2000" b="1" dirty="0" smtClean="0"/>
              <a:t>المشاركة في الإشراف اليومي علي الطلاب وشغل حصص الانتظار والقيام بعمل المعلم الغائب</a:t>
            </a:r>
            <a:endParaRPr lang="en-US" sz="2000" b="1" dirty="0" smtClean="0"/>
          </a:p>
          <a:p>
            <a:pPr lvl="0"/>
            <a:r>
              <a:rPr lang="en-US" sz="2000" b="1" dirty="0" smtClean="0"/>
              <a:t>*</a:t>
            </a:r>
            <a:r>
              <a:rPr lang="ar-SA" sz="2000" b="1" dirty="0" smtClean="0"/>
              <a:t>زيارة الفصل الذي يسنده إليه مدير المدرسة والقيام بالدور التربوي والإرشادي الشامل لطلاب ذلك الفصل بالتعاون مع معلميهم وأولياء أمورهم ومع المدرسة والمرشد الطلابي</a:t>
            </a:r>
            <a:endParaRPr lang="en-US" sz="2000" b="1" dirty="0" smtClean="0"/>
          </a:p>
          <a:p>
            <a:pPr lvl="0"/>
            <a:r>
              <a:rPr lang="en-US" sz="2000" b="1" dirty="0" smtClean="0"/>
              <a:t>*</a:t>
            </a:r>
            <a:r>
              <a:rPr lang="ar-SA" sz="2000" b="1" dirty="0" smtClean="0"/>
              <a:t>تنفيذ ما يسنده إليه مدير المدرسة من برامج النشاط والالتزام بما يخصص لهذه البرامج من ساعات</a:t>
            </a:r>
            <a:endParaRPr lang="en-US" sz="2000" b="1" dirty="0" smtClean="0"/>
          </a:p>
          <a:p>
            <a:pPr lvl="0"/>
            <a:r>
              <a:rPr lang="en-US" sz="2000" b="1" dirty="0" smtClean="0"/>
              <a:t>*</a:t>
            </a:r>
            <a:r>
              <a:rPr lang="ar-SA" sz="2000" b="1" dirty="0" smtClean="0"/>
              <a:t>التعاون مع إدارة المدرسة وسائر المعلمين والعاملين بالمدرسة في كل ما من شأنه تحقيق انتظام المدرسة وجدية العمل وتحقيق أهداف المدرسة</a:t>
            </a:r>
            <a:endParaRPr lang="en-US" sz="2000" b="1" dirty="0" smtClean="0"/>
          </a:p>
          <a:p>
            <a:pPr lvl="0"/>
            <a:r>
              <a:rPr lang="en-US" sz="2000" b="1" dirty="0" smtClean="0"/>
              <a:t>*</a:t>
            </a:r>
            <a:r>
              <a:rPr lang="ar-SA" sz="2000" b="1" dirty="0" smtClean="0"/>
              <a:t>السعي لتنمية ذاته علمياً ومهنياً وتطوير طرائقه في التدريس واستخدام تكنولوجيا التعليم والمشاركة في الاجتماعات واللجان وبرامج النشاط والدورات التربوية التجديدية وورش العمل التي ينظمها الإشراف التربوي</a:t>
            </a:r>
            <a:endParaRPr lang="en-US" sz="2000" b="1" dirty="0" smtClean="0"/>
          </a:p>
          <a:p>
            <a:pPr lvl="0"/>
            <a:r>
              <a:rPr lang="en-US" sz="2000" b="1" dirty="0" smtClean="0"/>
              <a:t>*</a:t>
            </a:r>
            <a:r>
              <a:rPr lang="ar-SA" sz="2000" b="1" dirty="0" smtClean="0"/>
              <a:t>التعاون مع المشرفين التربويين والاستفادة مما يقترحونه وما يقدمونه من تجارب وخبرات</a:t>
            </a:r>
            <a:endParaRPr lang="en-US" sz="2000" b="1" dirty="0" smtClean="0"/>
          </a:p>
          <a:p>
            <a:pPr lvl="0"/>
            <a:r>
              <a:rPr lang="en-US" sz="2000" b="1" dirty="0" smtClean="0"/>
              <a:t>*</a:t>
            </a:r>
            <a:r>
              <a:rPr lang="ar-SA" sz="2000" b="1" dirty="0" smtClean="0"/>
              <a:t>تنظيم سجلات الدرجات وفق أنظمة الإدارة</a:t>
            </a:r>
            <a:endParaRPr lang="en-US" sz="2000" b="1" dirty="0" smtClean="0"/>
          </a:p>
          <a:p>
            <a:endParaRPr lang="en-US" sz="2000" b="1" dirty="0"/>
          </a:p>
        </p:txBody>
      </p:sp>
      <p:sp>
        <p:nvSpPr>
          <p:cNvPr id="4" name="Cloud 3"/>
          <p:cNvSpPr/>
          <p:nvPr/>
        </p:nvSpPr>
        <p:spPr>
          <a:xfrm>
            <a:off x="0" y="500042"/>
            <a:ext cx="2285984" cy="1714512"/>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i="1" dirty="0" smtClean="0">
                <a:solidFill>
                  <a:schemeClr val="tx1"/>
                </a:solidFill>
              </a:rPr>
              <a:t>مسؤوليات المعلم </a:t>
            </a:r>
            <a:endParaRPr lang="en-US" sz="2800" b="1" i="1" dirty="0" smtClean="0">
              <a:solidFill>
                <a:schemeClr val="tx1"/>
              </a:solidFill>
            </a:endParaRPr>
          </a:p>
          <a:p>
            <a:pPr algn="ctr"/>
            <a:endParaRPr lang="en-US" sz="2800" b="1" dirty="0">
              <a:solidFill>
                <a:schemeClr val="tx1"/>
              </a:solidFill>
            </a:endParaRPr>
          </a:p>
        </p:txBody>
      </p:sp>
    </p:spTree>
  </p:cSld>
  <p:clrMapOvr>
    <a:masterClrMapping/>
  </p:clrMapOvr>
  <p:transition>
    <p:pull dir="l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ou.bmp"/>
          <p:cNvPicPr>
            <a:picLocks noChangeAspect="1"/>
          </p:cNvPicPr>
          <p:nvPr/>
        </p:nvPicPr>
        <p:blipFill>
          <a:blip r:embed="rId2">
            <a:lum bright="70000" contrast="-70000"/>
          </a:blip>
          <a:stretch>
            <a:fillRect/>
          </a:stretch>
        </p:blipFill>
        <p:spPr>
          <a:xfrm>
            <a:off x="21704" y="0"/>
            <a:ext cx="9144000" cy="6858000"/>
          </a:xfrm>
          <a:prstGeom prst="rect">
            <a:avLst/>
          </a:prstGeom>
        </p:spPr>
      </p:pic>
      <p:sp>
        <p:nvSpPr>
          <p:cNvPr id="3" name="TextBox 2"/>
          <p:cNvSpPr txBox="1"/>
          <p:nvPr/>
        </p:nvSpPr>
        <p:spPr>
          <a:xfrm>
            <a:off x="1331640" y="2204864"/>
            <a:ext cx="7143800" cy="243143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8000" b="1" dirty="0" smtClean="0">
                <a:solidFill>
                  <a:schemeClr val="tx1"/>
                </a:solidFill>
                <a:sym typeface="AGA Arabesque"/>
              </a:rPr>
              <a:t></a:t>
            </a:r>
            <a:r>
              <a:rPr lang="en-US" sz="2400" dirty="0" smtClean="0">
                <a:solidFill>
                  <a:schemeClr val="tx1"/>
                </a:solidFill>
              </a:rPr>
              <a:t> </a:t>
            </a:r>
            <a:r>
              <a:rPr lang="ar-SA" sz="2400" b="1" dirty="0" smtClean="0">
                <a:solidFill>
                  <a:schemeClr val="tx1"/>
                </a:solidFill>
              </a:rPr>
              <a:t>ولما كان هناك تطابق إلي حد كبير في مهام ومسؤوليات المدير المدرسة / لمديرة  (و) وكيل المدرسة /والوكيلة (و) المعلم / والمعلم فلم تكن هناك حاجة لتكرارها</a:t>
            </a:r>
            <a:endParaRPr lang="en-US" sz="2400" dirty="0" smtClean="0">
              <a:solidFill>
                <a:schemeClr val="tx1"/>
              </a:solidFill>
            </a:endParaRPr>
          </a:p>
          <a:p>
            <a:endParaRPr lang="en-US" sz="2400" dirty="0">
              <a:solidFill>
                <a:schemeClr val="tx1"/>
              </a:solidFill>
            </a:endParaRPr>
          </a:p>
        </p:txBody>
      </p:sp>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g.bmp"/>
          <p:cNvPicPr>
            <a:picLocks noChangeAspect="1"/>
          </p:cNvPicPr>
          <p:nvPr/>
        </p:nvPicPr>
        <p:blipFill>
          <a:blip r:embed="rId2"/>
          <a:stretch>
            <a:fillRect/>
          </a:stretch>
        </p:blipFill>
        <p:spPr>
          <a:xfrm>
            <a:off x="0" y="0"/>
            <a:ext cx="9143999" cy="6858000"/>
          </a:xfrm>
          <a:prstGeom prst="rect">
            <a:avLst/>
          </a:prstGeom>
        </p:spPr>
      </p:pic>
      <p:sp>
        <p:nvSpPr>
          <p:cNvPr id="3" name="TextBox 2"/>
          <p:cNvSpPr txBox="1"/>
          <p:nvPr/>
        </p:nvSpPr>
        <p:spPr>
          <a:xfrm rot="689034">
            <a:off x="847613" y="-156598"/>
            <a:ext cx="4572000" cy="7171194"/>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ar-SA" sz="2000" b="1" i="1" dirty="0" smtClean="0">
                <a:solidFill>
                  <a:schemeClr val="tx1"/>
                </a:solidFill>
                <a:cs typeface="PT Bold Mirror" pitchFamily="2" charset="-78"/>
              </a:rPr>
              <a:t>وفيما يلي عرض لأهم مسؤوليات المعلمة الأولي:</a:t>
            </a:r>
            <a:endParaRPr lang="en-US" sz="2000" b="1" i="1" dirty="0" smtClean="0">
              <a:solidFill>
                <a:schemeClr val="tx1"/>
              </a:solidFill>
              <a:cs typeface="PT Bold Mirror" pitchFamily="2" charset="-78"/>
            </a:endParaRPr>
          </a:p>
          <a:p>
            <a:endParaRPr lang="ar-SA" sz="2000" b="1" dirty="0" smtClean="0">
              <a:solidFill>
                <a:schemeClr val="tx1"/>
              </a:solidFill>
            </a:endParaRPr>
          </a:p>
          <a:p>
            <a:r>
              <a:rPr lang="ar-SA" sz="2000" b="1" dirty="0" smtClean="0">
                <a:solidFill>
                  <a:schemeClr val="tx1"/>
                </a:solidFill>
              </a:rPr>
              <a:t>ولأن نظام المعلمة الأولي مطبق في مدارس البنات دون مدارس البنين فسوف نعرض أهم مسؤوليات المعلمة الأولي</a:t>
            </a:r>
            <a:endParaRPr lang="en-US" sz="2000" b="1" dirty="0" smtClean="0">
              <a:solidFill>
                <a:schemeClr val="tx1"/>
              </a:solidFill>
            </a:endParaRPr>
          </a:p>
          <a:p>
            <a:r>
              <a:rPr lang="ar-SA" sz="2000" b="1" dirty="0" smtClean="0">
                <a:solidFill>
                  <a:schemeClr val="tx1"/>
                </a:solidFill>
              </a:rPr>
              <a:t>المعلمة الأولي تعتبر أكثر المعلمات خبرة </a:t>
            </a:r>
            <a:r>
              <a:rPr lang="ar-SA" sz="2000" b="1" dirty="0" err="1" smtClean="0">
                <a:solidFill>
                  <a:schemeClr val="tx1"/>
                </a:solidFill>
              </a:rPr>
              <a:t>و</a:t>
            </a:r>
            <a:r>
              <a:rPr lang="ar-SA" sz="2000" b="1" dirty="0" smtClean="0">
                <a:solidFill>
                  <a:schemeClr val="tx1"/>
                </a:solidFill>
              </a:rPr>
              <a:t> أقدرهن علي الأداء في مادتها ولذلك فهي المسؤولة عن النهوض بمادتها في نطاق مدرستها وفي الإشراف علي زميلاتها من منطلق أن كل فرد يستطيع تحسين نفسه نتيجة التوجيه والإرشاد، كما يجب أن تلم بطبيعة عملها ومجالاته استنادا علي أن مبادئ التعاون والإخاء والمساواة .</a:t>
            </a:r>
            <a:endParaRPr lang="en-US" sz="2000" b="1" dirty="0" smtClean="0">
              <a:solidFill>
                <a:schemeClr val="tx1"/>
              </a:solidFill>
            </a:endParaRPr>
          </a:p>
          <a:p>
            <a:pPr lvl="0"/>
            <a:r>
              <a:rPr lang="ar-SA" sz="2000" b="1" dirty="0" smtClean="0">
                <a:solidFill>
                  <a:schemeClr val="tx1"/>
                </a:solidFill>
              </a:rPr>
              <a:t>إعداد خطة عمل لنصف العام الدراسي بالتعاون مع معلمات المادة وتقوم بعرضها علي مديرة المدرسة</a:t>
            </a:r>
            <a:endParaRPr lang="en-US" sz="2000" b="1" dirty="0" smtClean="0">
              <a:solidFill>
                <a:schemeClr val="tx1"/>
              </a:solidFill>
            </a:endParaRPr>
          </a:p>
          <a:p>
            <a:pPr lvl="0"/>
            <a:r>
              <a:rPr lang="ar-SA" sz="2000" b="1" dirty="0" smtClean="0">
                <a:solidFill>
                  <a:schemeClr val="tx1"/>
                </a:solidFill>
              </a:rPr>
              <a:t>توجيه المعلمات إلي وسائل تحقيق أهداف المادة التي يدرسها وتقديم العون والمساعدة لهن </a:t>
            </a:r>
            <a:endParaRPr lang="en-US" sz="2000" b="1" dirty="0" smtClean="0">
              <a:solidFill>
                <a:schemeClr val="tx1"/>
              </a:solidFill>
            </a:endParaRPr>
          </a:p>
          <a:p>
            <a:pPr lvl="0"/>
            <a:r>
              <a:rPr lang="ar-SA" sz="2000" b="1" dirty="0" smtClean="0">
                <a:solidFill>
                  <a:schemeClr val="tx1"/>
                </a:solidFill>
              </a:rPr>
              <a:t>عقد الاجتماعات مع المعلمات لدراسة المناهج وتوزيعها وتتبع ما ينجز منها ومعوقات التنفيذ وطرق علاجها</a:t>
            </a:r>
            <a:endParaRPr lang="en-US" sz="2000" b="1" dirty="0" smtClean="0">
              <a:solidFill>
                <a:schemeClr val="tx1"/>
              </a:solidFill>
            </a:endParaRPr>
          </a:p>
          <a:p>
            <a:pPr lvl="0"/>
            <a:r>
              <a:rPr lang="ar-SA" sz="2000" b="1" dirty="0" smtClean="0">
                <a:solidFill>
                  <a:schemeClr val="tx1"/>
                </a:solidFill>
              </a:rPr>
              <a:t>تتبع الجديد في ميادين العلم والتربية وابتكار وسائل جديدة تزيد من فاعلية التدريس وتساعد علي علاج التلميذات المتأخرات دراسياً وألوان النشاط المدرسي </a:t>
            </a:r>
            <a:endParaRPr lang="en-US" sz="2000" b="1" dirty="0" smtClean="0">
              <a:solidFill>
                <a:schemeClr val="tx1"/>
              </a:solidFill>
            </a:endParaRPr>
          </a:p>
          <a:p>
            <a:endParaRPr lang="en-US" sz="2000" b="1" dirty="0">
              <a:solidFill>
                <a:schemeClr val="tx1"/>
              </a:solidFill>
            </a:endParaRPr>
          </a:p>
        </p:txBody>
      </p:sp>
    </p:spTree>
  </p:cSld>
  <p:clrMapOvr>
    <a:masterClrMapping/>
  </p:clrMapOvr>
  <p:transition>
    <p:pull dir="l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CA6H9YB6CAFFFJW0CAYMUXRLCAGXJN45CA5V7CU8CAC7SD9SCAHF3Q2ICAW08WRVCANVVUTNCA1RYH4NCAATXLO7CA18VO9ICAXF60RDCALDXZB1CAMG0KZ2CALG1N5NCAMYMBTCCA3MCU23CADVJSF4.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1357290" y="2928934"/>
            <a:ext cx="6215106" cy="3139321"/>
          </a:xfrm>
          <a:prstGeom prst="rect">
            <a:avLst/>
          </a:prstGeom>
          <a:noFill/>
        </p:spPr>
        <p:txBody>
          <a:bodyPr wrap="square" rtlCol="0">
            <a:spAutoFit/>
          </a:bodyPr>
          <a:lstStyle/>
          <a:p>
            <a:pPr marL="514350" indent="-514350">
              <a:buFont typeface="Franklin Gothic Book" pitchFamily="34" charset="0"/>
              <a:buAutoNum type="arabicPeriod"/>
            </a:pPr>
            <a:r>
              <a:rPr lang="en-US" dirty="0" smtClean="0">
                <a:cs typeface="Times New Roman" pitchFamily="18" charset="0"/>
              </a:rPr>
              <a:t> </a:t>
            </a:r>
            <a:r>
              <a:rPr lang="ar-SA" dirty="0" smtClean="0"/>
              <a:t>دون عشرة أشياء تتمنى أن تحققها</a:t>
            </a:r>
            <a:r>
              <a:rPr lang="en-US" dirty="0" smtClean="0">
                <a:cs typeface="Times New Roman" pitchFamily="18" charset="0"/>
              </a:rPr>
              <a:t> . </a:t>
            </a:r>
          </a:p>
          <a:p>
            <a:pPr marL="514350" indent="-514350">
              <a:buFont typeface="Franklin Gothic Book" pitchFamily="34" charset="0"/>
              <a:buAutoNum type="arabicPeriod"/>
            </a:pPr>
            <a:r>
              <a:rPr lang="ar-SA" dirty="0" smtClean="0"/>
              <a:t>دونهم بالترتيب حسب أهميتهم </a:t>
            </a:r>
            <a:r>
              <a:rPr lang="ar-SA" dirty="0" err="1" smtClean="0"/>
              <a:t>لك</a:t>
            </a:r>
            <a:r>
              <a:rPr lang="ar-SA" dirty="0" smtClean="0"/>
              <a:t> , الأكثر أهمية ثم الأقل فالأقل</a:t>
            </a:r>
            <a:r>
              <a:rPr lang="en-US" dirty="0" smtClean="0">
                <a:cs typeface="Times New Roman" pitchFamily="18" charset="0"/>
              </a:rPr>
              <a:t> . </a:t>
            </a:r>
            <a:endParaRPr lang="ar-SA" dirty="0" smtClean="0"/>
          </a:p>
          <a:p>
            <a:pPr marL="514350" indent="-514350">
              <a:buFont typeface="Franklin Gothic Book" pitchFamily="34" charset="0"/>
              <a:buAutoNum type="arabicPeriod"/>
            </a:pPr>
            <a:r>
              <a:rPr lang="en-US" dirty="0" smtClean="0">
                <a:cs typeface="Times New Roman" pitchFamily="18" charset="0"/>
              </a:rPr>
              <a:t> </a:t>
            </a:r>
            <a:r>
              <a:rPr lang="ar-SA" dirty="0" smtClean="0"/>
              <a:t>اجلس في مكان هادئا ومريحا بحيث لا يزعجك أحد لمدة 15 دقيقة</a:t>
            </a:r>
          </a:p>
          <a:p>
            <a:pPr marL="514350" indent="-514350">
              <a:buFont typeface="Franklin Gothic Book" pitchFamily="34" charset="0"/>
              <a:buAutoNum type="arabicPeriod"/>
            </a:pPr>
            <a:r>
              <a:rPr lang="en-US" dirty="0" smtClean="0">
                <a:cs typeface="Times New Roman" pitchFamily="18" charset="0"/>
              </a:rPr>
              <a:t> </a:t>
            </a:r>
            <a:r>
              <a:rPr lang="ar-SA" dirty="0" smtClean="0"/>
              <a:t>تنفس بارتياح وبعمق , </a:t>
            </a:r>
            <a:r>
              <a:rPr lang="ar-SA" dirty="0" err="1" smtClean="0"/>
              <a:t>املأ</a:t>
            </a:r>
            <a:r>
              <a:rPr lang="ar-SA" dirty="0" smtClean="0"/>
              <a:t> رئتك بالهواء ومع تفريغ الهواء أخرج أي توتر من جسمك</a:t>
            </a:r>
            <a:r>
              <a:rPr lang="en-US" dirty="0" smtClean="0">
                <a:cs typeface="Times New Roman" pitchFamily="18" charset="0"/>
              </a:rPr>
              <a:t> . </a:t>
            </a:r>
            <a:endParaRPr lang="ar-SA" dirty="0" smtClean="0"/>
          </a:p>
          <a:p>
            <a:pPr marL="514350" indent="-514350">
              <a:buFont typeface="Franklin Gothic Book" pitchFamily="34" charset="0"/>
              <a:buAutoNum type="arabicPeriod"/>
            </a:pPr>
            <a:r>
              <a:rPr lang="ar-SA" dirty="0" smtClean="0"/>
              <a:t>اجلس في وضع مريح تماما , وأغمض عينيك وقم بالتركيز على كل جزء من جسمك وتخيل إنك تنزل سلما يحتوي على عشر درجات , ومع كل درجة تنزلها تشعر بارتياح واسترخاء أكثر . </a:t>
            </a:r>
          </a:p>
          <a:p>
            <a:pPr marL="514350" indent="-514350"/>
            <a:r>
              <a:rPr lang="ar-SA" dirty="0" smtClean="0"/>
              <a:t>على الدرجة العاشرة اترك نفسك تماما واشعر بالارتياح وأطلق أي توتر</a:t>
            </a:r>
            <a:r>
              <a:rPr lang="en-US" dirty="0" smtClean="0">
                <a:cs typeface="Times New Roman" pitchFamily="18" charset="0"/>
              </a:rPr>
              <a:t> . </a:t>
            </a:r>
            <a:br>
              <a:rPr lang="en-US" dirty="0" smtClean="0">
                <a:cs typeface="Times New Roman" pitchFamily="18" charset="0"/>
              </a:rPr>
            </a:br>
            <a:endParaRPr lang="ar-SA" dirty="0" smtClean="0"/>
          </a:p>
          <a:p>
            <a:endParaRPr lang="en-US" dirty="0"/>
          </a:p>
        </p:txBody>
      </p:sp>
      <p:sp>
        <p:nvSpPr>
          <p:cNvPr id="4" name="Cloud 3"/>
          <p:cNvSpPr/>
          <p:nvPr/>
        </p:nvSpPr>
        <p:spPr>
          <a:xfrm>
            <a:off x="1142976" y="714356"/>
            <a:ext cx="3643338" cy="192882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t>كيف تحققي أهدافك</a:t>
            </a:r>
            <a:endParaRPr lang="en-US" sz="2000" b="1" dirty="0"/>
          </a:p>
        </p:txBody>
      </p:sp>
    </p:spTree>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CACMJF1WCAOIGSF5CAF95EAACAC0GYCKCAI3ZSGCCA3GH950CA3C07JJCASR3Z1LCA8HR7CSCAN04M4ICAQIB48KCAPRZTEQCAY02YFRCAVDVSZ5CAWL7UI7CAL2RSKACASHVQU6CAXXZ9ZKCAK8R4N8.jpg"/>
          <p:cNvPicPr>
            <a:picLocks noChangeAspect="1"/>
          </p:cNvPicPr>
          <p:nvPr/>
        </p:nvPicPr>
        <p:blipFill>
          <a:blip r:embed="rId2"/>
          <a:stretch>
            <a:fillRect/>
          </a:stretch>
        </p:blipFill>
        <p:spPr>
          <a:xfrm>
            <a:off x="0" y="0"/>
            <a:ext cx="9144000" cy="6858000"/>
          </a:xfrm>
          <a:prstGeom prst="rect">
            <a:avLst/>
          </a:prstGeom>
        </p:spPr>
      </p:pic>
      <p:sp>
        <p:nvSpPr>
          <p:cNvPr id="4" name="عنصر نائب للمحتوى 2"/>
          <p:cNvSpPr txBox="1">
            <a:spLocks/>
          </p:cNvSpPr>
          <p:nvPr/>
        </p:nvSpPr>
        <p:spPr>
          <a:xfrm>
            <a:off x="914400" y="1052513"/>
            <a:ext cx="7772400" cy="4572000"/>
          </a:xfrm>
          <a:prstGeom prst="rect">
            <a:avLst/>
          </a:prstGeom>
        </p:spPr>
        <p:txBody>
          <a:bodyPr>
            <a:normAutofit fontScale="85000" lnSpcReduction="20000"/>
          </a:bodyPr>
          <a:lstStyle/>
          <a:p>
            <a:pPr marL="514350" marR="0" lvl="0" indent="-514350" algn="r" defTabSz="914400" rtl="1" eaLnBrk="1" fontAlgn="auto" latinLnBrk="0" hangingPunct="1">
              <a:lnSpc>
                <a:spcPct val="100000"/>
              </a:lnSpc>
              <a:spcBef>
                <a:spcPct val="20000"/>
              </a:spcBef>
              <a:spcAft>
                <a:spcPts val="0"/>
              </a:spcAft>
              <a:buClrTx/>
              <a:buSzTx/>
              <a:buFont typeface="Franklin Gothic Book" pitchFamily="34" charset="0"/>
              <a:buAutoNum type="arabicPeriod" startAt="6"/>
              <a:tabLst/>
              <a:defRPr/>
            </a:pPr>
            <a:r>
              <a:rPr kumimoji="0" lang="ar-SA" sz="3200" b="0" i="0" u="none" strike="noStrike" kern="1200" cap="none" spc="0" normalizeH="0" baseline="0" noProof="0" smtClean="0">
                <a:ln>
                  <a:noFill/>
                </a:ln>
                <a:solidFill>
                  <a:schemeClr val="tx1"/>
                </a:solidFill>
                <a:effectLst/>
                <a:uLnTx/>
                <a:uFillTx/>
                <a:latin typeface="+mn-lt"/>
                <a:ea typeface="+mn-ea"/>
                <a:cs typeface="+mn-cs"/>
              </a:rPr>
              <a:t>تخيل أن أمامك باب .. ألمس الباب , أفتحه , لاحظ النور الذي وراءه .. هذا هو نور مستقبلك .</a:t>
            </a:r>
          </a:p>
          <a:p>
            <a:pPr marL="514350" marR="0" lvl="0" indent="-514350" algn="r" defTabSz="914400" rtl="1" eaLnBrk="1" fontAlgn="auto" latinLnBrk="0" hangingPunct="1">
              <a:lnSpc>
                <a:spcPct val="100000"/>
              </a:lnSpc>
              <a:spcBef>
                <a:spcPct val="20000"/>
              </a:spcBef>
              <a:spcAft>
                <a:spcPts val="0"/>
              </a:spcAft>
              <a:buClrTx/>
              <a:buSzTx/>
              <a:buFont typeface="Franklin Gothic Book" pitchFamily="34" charset="0"/>
              <a:buAutoNum type="arabicPeriod" startAt="6"/>
              <a:tabLst/>
              <a:defRPr/>
            </a:pPr>
            <a:r>
              <a:rPr kumimoji="0" lang="ar-SA" sz="3200" b="0" i="0" u="none" strike="noStrike" kern="1200" cap="none" spc="0" normalizeH="0" baseline="0" noProof="0" smtClean="0">
                <a:ln>
                  <a:noFill/>
                </a:ln>
                <a:solidFill>
                  <a:schemeClr val="tx1"/>
                </a:solidFill>
                <a:effectLst/>
                <a:uLnTx/>
                <a:uFillTx/>
                <a:latin typeface="+mn-lt"/>
                <a:ea typeface="+mn-ea"/>
                <a:cs typeface="+mn-cs"/>
              </a:rPr>
              <a:t> اعبر من خلال الباب وابدأ في المشي في حياتك المستقبلية تجاه هدفك</a:t>
            </a:r>
          </a:p>
          <a:p>
            <a:pPr marL="514350" marR="0" lvl="0" indent="-514350" algn="r" defTabSz="914400" rtl="1" eaLnBrk="1" fontAlgn="auto" latinLnBrk="0" hangingPunct="1">
              <a:lnSpc>
                <a:spcPct val="100000"/>
              </a:lnSpc>
              <a:spcBef>
                <a:spcPct val="20000"/>
              </a:spcBef>
              <a:spcAft>
                <a:spcPts val="0"/>
              </a:spcAft>
              <a:buClrTx/>
              <a:buSzTx/>
              <a:buFont typeface="Franklin Gothic Book" pitchFamily="34" charset="0"/>
              <a:buAutoNum type="arabicPeriod" startAt="6"/>
              <a:tabLst/>
              <a:defRPr/>
            </a:pPr>
            <a:r>
              <a:rPr kumimoji="0" lang="ar-SA" sz="3200" b="0" i="0" u="none" strike="noStrike" kern="1200" cap="none" spc="0" normalizeH="0" baseline="0" noProof="0" smtClean="0">
                <a:ln>
                  <a:noFill/>
                </a:ln>
                <a:solidFill>
                  <a:schemeClr val="tx1"/>
                </a:solidFill>
                <a:effectLst/>
                <a:uLnTx/>
                <a:uFillTx/>
                <a:latin typeface="+mn-lt"/>
                <a:ea typeface="+mn-ea"/>
                <a:cs typeface="+mn-cs"/>
              </a:rPr>
              <a:t> استمر في المشي في خط إطارك الزمني الى أن تصل للمكان والزمان الذي تحقق فيه حلمك . </a:t>
            </a:r>
          </a:p>
          <a:p>
            <a:pPr marL="514350" marR="0" lvl="0" indent="-514350" algn="r" defTabSz="914400" rtl="1" eaLnBrk="1" fontAlgn="auto" latinLnBrk="0" hangingPunct="1">
              <a:lnSpc>
                <a:spcPct val="100000"/>
              </a:lnSpc>
              <a:spcBef>
                <a:spcPct val="20000"/>
              </a:spcBef>
              <a:spcAft>
                <a:spcPts val="0"/>
              </a:spcAft>
              <a:buClrTx/>
              <a:buSzTx/>
              <a:buFont typeface="Franklin Gothic Book" pitchFamily="34" charset="0"/>
              <a:buAutoNum type="arabicPeriod" startAt="6"/>
              <a:tabLst/>
              <a:defRPr/>
            </a:pPr>
            <a:r>
              <a:rPr kumimoji="0" lang="ar-SA" sz="3200" b="0" i="0" u="none" strike="noStrike" kern="1200" cap="none" spc="0" normalizeH="0" baseline="0" noProof="0" smtClean="0">
                <a:ln>
                  <a:noFill/>
                </a:ln>
                <a:solidFill>
                  <a:schemeClr val="tx1"/>
                </a:solidFill>
                <a:effectLst/>
                <a:uLnTx/>
                <a:uFillTx/>
                <a:latin typeface="+mn-lt"/>
                <a:ea typeface="+mn-ea"/>
                <a:cs typeface="+mn-cs"/>
              </a:rPr>
              <a:t>لاحظ أين أنت بالضبط .. من هم الذين حولك .. ماذا ترتدي , لاحظ كل شي تراه , وكل شيء تسمعه.</a:t>
            </a:r>
          </a:p>
          <a:p>
            <a:pPr marL="514350" marR="0" lvl="0" indent="-514350" algn="r" defTabSz="914400" rtl="1" eaLnBrk="1" fontAlgn="auto" latinLnBrk="0" hangingPunct="1">
              <a:lnSpc>
                <a:spcPct val="100000"/>
              </a:lnSpc>
              <a:spcBef>
                <a:spcPct val="20000"/>
              </a:spcBef>
              <a:spcAft>
                <a:spcPts val="0"/>
              </a:spcAft>
              <a:buClrTx/>
              <a:buSzTx/>
              <a:buFont typeface="Franklin Gothic Book" pitchFamily="34" charset="0"/>
              <a:buAutoNum type="arabicPeriod" startAt="6"/>
              <a:tabLst/>
              <a:defRPr/>
            </a:pPr>
            <a:r>
              <a:rPr kumimoji="0" lang="ar-SA" sz="3200" b="0" i="0" u="none" strike="noStrike" kern="1200" cap="none" spc="0" normalizeH="0" baseline="0" noProof="0" smtClean="0">
                <a:ln>
                  <a:noFill/>
                </a:ln>
                <a:solidFill>
                  <a:schemeClr val="tx1"/>
                </a:solidFill>
                <a:effectLst/>
                <a:uLnTx/>
                <a:uFillTx/>
                <a:latin typeface="+mn-lt"/>
                <a:ea typeface="+mn-ea"/>
                <a:cs typeface="+mn-cs"/>
              </a:rPr>
              <a:t>وعندما تحقق حلمك لاحظ ما الذي تقوله لنفسك بالضبط , لاحظ إحساساتك , لاحظ تنفسك , لاحظ الجو المحيط بك , ولاحظ درجة حرارة الحجرة التي أنت بها , حس بكل شيء , بكل جوارحك</a:t>
            </a:r>
            <a:r>
              <a:rPr kumimoji="0" lang="en-US" sz="3200" b="0" i="0" u="none" strike="noStrike" kern="1200" cap="none" spc="0" normalizeH="0" baseline="0" noProof="0" smtClean="0">
                <a:ln>
                  <a:noFill/>
                </a:ln>
                <a:solidFill>
                  <a:schemeClr val="tx1"/>
                </a:solidFill>
                <a:effectLst/>
                <a:uLnTx/>
                <a:uFillTx/>
                <a:latin typeface="+mn-lt"/>
                <a:ea typeface="+mn-ea"/>
                <a:cs typeface="Times New Roman" pitchFamily="18" charset="0"/>
              </a:rPr>
              <a:t>. </a:t>
            </a:r>
            <a:br>
              <a:rPr kumimoji="0" lang="en-US" sz="3200" b="0" i="0" u="none" strike="noStrike" kern="1200" cap="none" spc="0" normalizeH="0" baseline="0" noProof="0" smtClean="0">
                <a:ln>
                  <a:noFill/>
                </a:ln>
                <a:solidFill>
                  <a:schemeClr val="tx1"/>
                </a:solidFill>
                <a:effectLst/>
                <a:uLnTx/>
                <a:uFillTx/>
                <a:latin typeface="+mn-lt"/>
                <a:ea typeface="+mn-ea"/>
                <a:cs typeface="Times New Roman" pitchFamily="18" charset="0"/>
              </a:rPr>
            </a:br>
            <a:endParaRPr kumimoji="0" lang="ar-SA"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pull dir="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XCAOL1XNTCAHPTPL1CAWKO052CAEL92OWCAOO6BO4CASQPFKDCAEV1F48CAZGRZL4CAJ3K0KSCA4I6L7QCAC67F7UCAMMFQU0CA16SRR8CAFTSCQNCA8XR8XJCAM0U3VPCAVA97KMCA7KK7V8CA3HUISN.jpg"/>
          <p:cNvPicPr>
            <a:picLocks noChangeAspect="1"/>
          </p:cNvPicPr>
          <p:nvPr/>
        </p:nvPicPr>
        <p:blipFill>
          <a:blip r:embed="rId2"/>
          <a:stretch>
            <a:fillRect/>
          </a:stretch>
        </p:blipFill>
        <p:spPr>
          <a:xfrm>
            <a:off x="0" y="0"/>
            <a:ext cx="9143999" cy="6858000"/>
          </a:xfrm>
          <a:prstGeom prst="rect">
            <a:avLst/>
          </a:prstGeom>
        </p:spPr>
      </p:pic>
      <p:sp>
        <p:nvSpPr>
          <p:cNvPr id="3" name="TextBox 2"/>
          <p:cNvSpPr txBox="1"/>
          <p:nvPr/>
        </p:nvSpPr>
        <p:spPr>
          <a:xfrm>
            <a:off x="0" y="1"/>
            <a:ext cx="5857884" cy="712502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marL="274320" indent="-274320">
              <a:spcBef>
                <a:spcPts val="580"/>
              </a:spcBef>
              <a:buFont typeface="Wingdings 2"/>
              <a:buChar char=""/>
              <a:defRPr/>
            </a:pPr>
            <a:r>
              <a:rPr lang="ar-SA" sz="2400" b="1" dirty="0" smtClean="0">
                <a:latin typeface="Simplified Arabic" pitchFamily="18" charset="-78"/>
                <a:cs typeface="Simplified Arabic" pitchFamily="18" charset="-78"/>
              </a:rPr>
              <a:t>والآن كون صورة لنفسك بعدما قمت بتحقيق هدفك .</a:t>
            </a:r>
          </a:p>
          <a:p>
            <a:pPr marL="274320" indent="-274320">
              <a:spcBef>
                <a:spcPts val="580"/>
              </a:spcBef>
              <a:buFont typeface="Wingdings 2"/>
              <a:buChar char=""/>
              <a:defRPr/>
            </a:pPr>
            <a:r>
              <a:rPr lang="ar-SA" sz="2400" b="1" dirty="0" smtClean="0">
                <a:latin typeface="Simplified Arabic" pitchFamily="18" charset="-78"/>
                <a:cs typeface="Simplified Arabic" pitchFamily="18" charset="-78"/>
              </a:rPr>
              <a:t>قم بتكبير هذه الصورة واجعلها قريبة منك أكثر, </a:t>
            </a:r>
            <a:r>
              <a:rPr lang="ar-SA" sz="2400" b="1" dirty="0" err="1" smtClean="0">
                <a:latin typeface="Simplified Arabic" pitchFamily="18" charset="-78"/>
                <a:cs typeface="Simplified Arabic" pitchFamily="18" charset="-78"/>
              </a:rPr>
              <a:t>وضف</a:t>
            </a:r>
            <a:r>
              <a:rPr lang="ar-SA" sz="2400" b="1" dirty="0" smtClean="0">
                <a:latin typeface="Simplified Arabic" pitchFamily="18" charset="-78"/>
                <a:cs typeface="Simplified Arabic" pitchFamily="18" charset="-78"/>
              </a:rPr>
              <a:t> إليها كل ألوانك المفضلة .</a:t>
            </a:r>
          </a:p>
          <a:p>
            <a:pPr marL="274320" indent="-274320">
              <a:spcBef>
                <a:spcPts val="580"/>
              </a:spcBef>
              <a:buFont typeface="Wingdings 2"/>
              <a:buChar char=""/>
              <a:defRPr/>
            </a:pPr>
            <a:r>
              <a:rPr lang="ar-SA" sz="2400" b="1" dirty="0" smtClean="0">
                <a:latin typeface="Simplified Arabic" pitchFamily="18" charset="-78"/>
                <a:cs typeface="Simplified Arabic" pitchFamily="18" charset="-78"/>
              </a:rPr>
              <a:t> قم بإعطاء هذه الصورة شيئا من الطاقة بان تأخذ نفسا عميقا ثم تطلق سراح هذا النفس في الصورة , وقم بعمل ذلك ثلاث مرات .. انظر إلى الصورة تسبح من فوقك</a:t>
            </a:r>
            <a:r>
              <a:rPr lang="en-US" sz="2400" b="1" dirty="0" smtClean="0">
                <a:latin typeface="Simplified Arabic" pitchFamily="18" charset="-78"/>
                <a:cs typeface="Simplified Arabic" pitchFamily="18" charset="-78"/>
              </a:rPr>
              <a:t> .</a:t>
            </a:r>
          </a:p>
          <a:p>
            <a:pPr marL="274320" indent="-274320">
              <a:spcBef>
                <a:spcPts val="580"/>
              </a:spcBef>
              <a:buFont typeface="Wingdings 2"/>
              <a:buChar char=""/>
              <a:defRPr/>
            </a:pPr>
            <a:r>
              <a:rPr lang="ar-SA" sz="2400" b="1" dirty="0" smtClean="0">
                <a:latin typeface="Simplified Arabic" pitchFamily="18" charset="-78"/>
                <a:cs typeface="Simplified Arabic" pitchFamily="18" charset="-78"/>
              </a:rPr>
              <a:t>والآن أترك صورتك وأنت تحقق حلمك وعد " على خطك الزمني " للحاضر وأنظر لصورتك التي ستكون عليها في المستقبل وهي الصورة التي تنتظر منك أن تصل إليها</a:t>
            </a:r>
            <a:r>
              <a:rPr lang="en-US" sz="2400" b="1" dirty="0" smtClean="0">
                <a:latin typeface="Simplified Arabic" pitchFamily="18" charset="-78"/>
                <a:cs typeface="Simplified Arabic" pitchFamily="18" charset="-78"/>
              </a:rPr>
              <a:t> . </a:t>
            </a:r>
          </a:p>
          <a:p>
            <a:pPr marL="274320" indent="-274320">
              <a:spcBef>
                <a:spcPts val="580"/>
              </a:spcBef>
              <a:buFont typeface="Wingdings 2"/>
              <a:buChar char=""/>
              <a:defRPr/>
            </a:pPr>
            <a:r>
              <a:rPr lang="ar-SA" sz="2400" b="1" dirty="0" smtClean="0">
                <a:latin typeface="Simplified Arabic" pitchFamily="18" charset="-78"/>
                <a:cs typeface="Simplified Arabic" pitchFamily="18" charset="-78"/>
              </a:rPr>
              <a:t>خذ لحظة اشكر فيها الله عز وجل ثم عقلك الباطن الذي مدك بكل هذه القوة لتحقيق حلمك .</a:t>
            </a:r>
          </a:p>
          <a:p>
            <a:pPr marL="274320" indent="-274320">
              <a:spcBef>
                <a:spcPts val="580"/>
              </a:spcBef>
              <a:buFont typeface="Wingdings 2"/>
              <a:buChar char=""/>
              <a:defRPr/>
            </a:pPr>
            <a:r>
              <a:rPr lang="ar-SA" sz="2400" b="1" dirty="0" smtClean="0">
                <a:latin typeface="Simplified Arabic" pitchFamily="18" charset="-78"/>
                <a:cs typeface="Simplified Arabic" pitchFamily="18" charset="-78"/>
              </a:rPr>
              <a:t> أغمض عينيك وابدأ الآن في صعود السلم وفي كل خطوة سيكون عندك طاقة أكبر وثقة أكثر وستشعر بزيادة في الانتعاش</a:t>
            </a:r>
            <a:r>
              <a:rPr lang="en-US" sz="2400" b="1" dirty="0" smtClean="0">
                <a:latin typeface="Simplified Arabic" pitchFamily="18" charset="-78"/>
                <a:cs typeface="Simplified Arabic" pitchFamily="18" charset="-78"/>
              </a:rPr>
              <a:t> . </a:t>
            </a:r>
            <a:br>
              <a:rPr lang="en-US" sz="2400" b="1" dirty="0" smtClean="0">
                <a:latin typeface="Simplified Arabic" pitchFamily="18" charset="-78"/>
                <a:cs typeface="Simplified Arabic" pitchFamily="18" charset="-78"/>
              </a:rPr>
            </a:br>
            <a:endParaRPr lang="ar-SA" sz="2400" b="1" dirty="0" smtClean="0">
              <a:latin typeface="Simplified Arabic" pitchFamily="18" charset="-78"/>
              <a:cs typeface="Simplified Arabic" pitchFamily="18" charset="-78"/>
            </a:endParaRPr>
          </a:p>
          <a:p>
            <a:endParaRPr lang="en-US" sz="2400" b="1" dirty="0">
              <a:latin typeface="Simplified Arabic" pitchFamily="18" charset="-78"/>
              <a:cs typeface="Simplified Arabic" pitchFamily="18" charset="-78"/>
            </a:endParaRPr>
          </a:p>
        </p:txBody>
      </p:sp>
    </p:spTree>
  </p:cSld>
  <p:clrMapOvr>
    <a:masterClrMapping/>
  </p:clrMapOvr>
  <p:transition>
    <p:spli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CAHBWKO7CAOJ9Z58CA1Q7OT8CAG1FHCECAYXPT3BCAVO5879CA6Y5WL8CARLT966CATUOZ37CAW8AT8NCAZLFBL3CAKGNMXICAGQKVOUCA0QSBHTCA0NBHYVCAO7KOKOCARIPUDBCACYL5J4CAYYVY0A.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3571868" y="785794"/>
            <a:ext cx="4572032" cy="41549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b="1" dirty="0" smtClean="0">
                <a:solidFill>
                  <a:schemeClr val="tx1"/>
                </a:solidFill>
                <a:latin typeface="Simplified Arabic" pitchFamily="18" charset="-78"/>
                <a:cs typeface="Simplified Arabic" pitchFamily="18" charset="-78"/>
              </a:rPr>
              <a:t> </a:t>
            </a:r>
            <a:r>
              <a:rPr lang="ar-SA" sz="2400" b="1" dirty="0" smtClean="0">
                <a:solidFill>
                  <a:schemeClr val="tx1"/>
                </a:solidFill>
                <a:latin typeface="Simplified Arabic" pitchFamily="18" charset="-78"/>
                <a:cs typeface="Simplified Arabic" pitchFamily="18" charset="-78"/>
              </a:rPr>
              <a:t>أهنئك أنت الآن مررت بتجربة النموذج القوي في " إيجاد مستقبل ايجابي</a:t>
            </a:r>
            <a:r>
              <a:rPr lang="en-US" sz="2400" b="1" dirty="0" smtClean="0">
                <a:solidFill>
                  <a:schemeClr val="tx1"/>
                </a:solidFill>
                <a:latin typeface="Simplified Arabic" pitchFamily="18" charset="-78"/>
                <a:cs typeface="Simplified Arabic" pitchFamily="18" charset="-78"/>
              </a:rPr>
              <a:t> " </a:t>
            </a:r>
            <a:endParaRPr lang="ar-SA" sz="2400" b="1" dirty="0" smtClean="0">
              <a:solidFill>
                <a:schemeClr val="tx1"/>
              </a:solidFill>
              <a:latin typeface="Simplified Arabic" pitchFamily="18" charset="-78"/>
              <a:cs typeface="Simplified Arabic" pitchFamily="18" charset="-78"/>
            </a:endParaRPr>
          </a:p>
          <a:p>
            <a:r>
              <a:rPr lang="ar-SA" sz="2400" b="1" dirty="0" smtClean="0">
                <a:solidFill>
                  <a:schemeClr val="tx1"/>
                </a:solidFill>
                <a:latin typeface="Simplified Arabic" pitchFamily="18" charset="-78"/>
                <a:cs typeface="Simplified Arabic" pitchFamily="18" charset="-78"/>
              </a:rPr>
              <a:t>كرري هذا التمرين مع كل حلم من أحلامك , وقومي بالتدريب عليه عدة مرات بقدر المستطاع لأن هذا التدريب من الممكن أن يقوم بعمل المعجزات في حياتك .</a:t>
            </a:r>
          </a:p>
          <a:p>
            <a:r>
              <a:rPr lang="ar-SA" sz="2400" b="1" dirty="0" smtClean="0">
                <a:solidFill>
                  <a:schemeClr val="tx1"/>
                </a:solidFill>
                <a:latin typeface="Simplified Arabic" pitchFamily="18" charset="-78"/>
                <a:cs typeface="Simplified Arabic" pitchFamily="18" charset="-78"/>
              </a:rPr>
              <a:t>ابدأ اليوم وأحلمى أحلام كبيرة</a:t>
            </a:r>
            <a:r>
              <a:rPr lang="en-US" sz="2400" b="1" dirty="0" smtClean="0">
                <a:solidFill>
                  <a:schemeClr val="tx1"/>
                </a:solidFill>
                <a:latin typeface="Simplified Arabic" pitchFamily="18" charset="-78"/>
                <a:cs typeface="Simplified Arabic" pitchFamily="18" charset="-78"/>
              </a:rPr>
              <a:t> . </a:t>
            </a:r>
            <a:endParaRPr lang="ar-SA" sz="2400" b="1" dirty="0" smtClean="0">
              <a:solidFill>
                <a:schemeClr val="tx1"/>
              </a:solidFill>
              <a:latin typeface="Simplified Arabic" pitchFamily="18" charset="-78"/>
              <a:cs typeface="Simplified Arabic" pitchFamily="18" charset="-78"/>
            </a:endParaRPr>
          </a:p>
          <a:p>
            <a:r>
              <a:rPr lang="ar-SA" sz="2400" b="1" dirty="0" smtClean="0">
                <a:solidFill>
                  <a:schemeClr val="tx1"/>
                </a:solidFill>
                <a:latin typeface="Simplified Arabic" pitchFamily="18" charset="-78"/>
                <a:cs typeface="Simplified Arabic" pitchFamily="18" charset="-78"/>
              </a:rPr>
              <a:t>اقرأى عن سير الناجحين , واشعري بنجاحهم , وتخيلي نفسك تحققي إنجازاتهم . </a:t>
            </a:r>
            <a:endParaRPr lang="en-US" sz="2400" b="1" dirty="0" smtClean="0">
              <a:solidFill>
                <a:schemeClr val="tx1"/>
              </a:solidFill>
              <a:latin typeface="Simplified Arabic" pitchFamily="18" charset="-78"/>
              <a:cs typeface="Simplified Arabic" pitchFamily="18" charset="-78"/>
            </a:endParaRPr>
          </a:p>
          <a:p>
            <a:endParaRPr lang="ar-SA" sz="2400" b="1" dirty="0" smtClean="0">
              <a:solidFill>
                <a:schemeClr val="tx1"/>
              </a:solidFill>
              <a:latin typeface="Simplified Arabic" pitchFamily="18" charset="-78"/>
              <a:cs typeface="Simplified Arabic" pitchFamily="18" charset="-78"/>
            </a:endParaRPr>
          </a:p>
          <a:p>
            <a:endParaRPr lang="en-US" sz="2400" b="1" dirty="0">
              <a:solidFill>
                <a:schemeClr val="tx1"/>
              </a:solidFill>
              <a:latin typeface="Simplified Arabic" pitchFamily="18" charset="-78"/>
              <a:cs typeface="Simplified Arabic" pitchFamily="18" charset="-78"/>
            </a:endParaRPr>
          </a:p>
        </p:txBody>
      </p:sp>
    </p:spTree>
  </p:cSld>
  <p:clrMapOvr>
    <a:masterClrMapping/>
  </p:clrMapOvr>
  <p:transition>
    <p:split dir="in"/>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CA5CBHFHCAY4BIBACAFS7LJ3CAVS8SWJCAOT6MM2CA93I2UUCA2IGXIYCA0BDV9LCAWN2ZY3CACRCGXTCAFLX4EFCAJWL9M6CAKR2RDVCANVDC91CAZ4GU9CCASVORQYCAL7TY7PCAFGFU30CAZE3OLY.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2786050" y="785794"/>
            <a:ext cx="6357950" cy="923330"/>
          </a:xfrm>
          <a:prstGeom prst="rect">
            <a:avLst/>
          </a:prstGeom>
          <a:noFill/>
        </p:spPr>
        <p:txBody>
          <a:bodyPr wrap="square" rtlCol="0">
            <a:spAutoFit/>
          </a:bodyPr>
          <a:lstStyle/>
          <a:p>
            <a:r>
              <a:rPr lang="ar-SA" dirty="0" smtClean="0"/>
              <a:t>أستودعكن الله </a:t>
            </a:r>
            <a:r>
              <a:rPr lang="ar-SA" dirty="0" err="1" smtClean="0"/>
              <a:t>واتمني</a:t>
            </a:r>
            <a:r>
              <a:rPr lang="ar-SA" dirty="0" smtClean="0"/>
              <a:t> لكن أجازة سعيدة مفيدة بإذن الله</a:t>
            </a:r>
          </a:p>
          <a:p>
            <a:r>
              <a:rPr lang="ar-SA" dirty="0" smtClean="0"/>
              <a:t>ألقاكم علي خير عند عودتكم والسلام عليكم ورحمة الله وبركاته</a:t>
            </a:r>
          </a:p>
          <a:p>
            <a:endParaRPr lang="en-US" dirty="0"/>
          </a:p>
        </p:txBody>
      </p:sp>
      <p:pic>
        <p:nvPicPr>
          <p:cNvPr id="11266" name="Picture 2" descr="http://t3.gstatic.com/images?q=tbn:ANd9GcQgBn8C1y5zgttqu4PDoiyf--YnCyaW1G4jWEVpZlk0X_bJDoRFrA"/>
          <p:cNvPicPr>
            <a:picLocks noChangeAspect="1" noChangeArrowheads="1"/>
          </p:cNvPicPr>
          <p:nvPr/>
        </p:nvPicPr>
        <p:blipFill>
          <a:blip r:embed="rId3"/>
          <a:srcRect/>
          <a:stretch>
            <a:fillRect/>
          </a:stretch>
        </p:blipFill>
        <p:spPr bwMode="auto">
          <a:xfrm>
            <a:off x="0" y="500042"/>
            <a:ext cx="4572000" cy="5072098"/>
          </a:xfrm>
          <a:prstGeom prst="rect">
            <a:avLst/>
          </a:prstGeom>
          <a:noFill/>
        </p:spPr>
      </p:pic>
      <p:pic>
        <p:nvPicPr>
          <p:cNvPr id="1026" name="Picture 2" descr="http://t2.gstatic.com/images?q=tbn:ANd9GcTk-tt9qHLnN6_UOZRTLDOKApkWv2NVgmGO3hiGB_FPBxBcy81MNA"/>
          <p:cNvPicPr>
            <a:picLocks noChangeAspect="1" noChangeArrowheads="1"/>
          </p:cNvPicPr>
          <p:nvPr/>
        </p:nvPicPr>
        <p:blipFill>
          <a:blip r:embed="rId4"/>
          <a:srcRect/>
          <a:stretch>
            <a:fillRect/>
          </a:stretch>
        </p:blipFill>
        <p:spPr bwMode="auto">
          <a:xfrm>
            <a:off x="5000628" y="1928802"/>
            <a:ext cx="3786214" cy="3429024"/>
          </a:xfrm>
          <a:prstGeom prst="rect">
            <a:avLst/>
          </a:prstGeom>
          <a:noFill/>
        </p:spPr>
      </p:pic>
    </p:spTree>
  </p:cSld>
  <p:clrMapOvr>
    <a:masterClrMapping/>
  </p:clrMapOvr>
  <p:transition>
    <p:pull dir="lu"/>
  </p:transition>
  <p:timing>
    <p:tnLst>
      <p:par>
        <p:cTn id="1" dur="indefinite" restart="never" nodeType="tmRoot"/>
      </p:par>
    </p:tnLst>
  </p:timing>
</p:sld>
</file>

<file path=ppt/theme/theme1.xml><?xml version="1.0" encoding="utf-8"?>
<a:theme xmlns:a="http://schemas.openxmlformats.org/drawingml/2006/main" name="سمة Offic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340</TotalTime>
  <Words>2985</Words>
  <Application>Microsoft Office PowerPoint</Application>
  <PresentationFormat>عرض على الشاشة (3:4)‏</PresentationFormat>
  <Paragraphs>234</Paragraphs>
  <Slides>30</Slides>
  <Notes>0</Notes>
  <HiddenSlides>0</HiddenSlides>
  <MMClips>0</MMClips>
  <ScaleCrop>false</ScaleCrop>
  <HeadingPairs>
    <vt:vector size="4" baseType="variant">
      <vt:variant>
        <vt:lpstr>نسق</vt:lpstr>
      </vt:variant>
      <vt:variant>
        <vt:i4>1</vt:i4>
      </vt:variant>
      <vt:variant>
        <vt:lpstr>عناوين الشرائح</vt:lpstr>
      </vt:variant>
      <vt:variant>
        <vt:i4>30</vt:i4>
      </vt:variant>
    </vt:vector>
  </HeadingPairs>
  <TitlesOfParts>
    <vt:vector size="31"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Sheruk</dc:creator>
  <cp:lastModifiedBy>Ghada asar abdelaziz asar</cp:lastModifiedBy>
  <cp:revision>23</cp:revision>
  <dcterms:created xsi:type="dcterms:W3CDTF">2012-03-12T18:49:28Z</dcterms:created>
  <dcterms:modified xsi:type="dcterms:W3CDTF">2012-03-19T09:03:49Z</dcterms:modified>
</cp:coreProperties>
</file>