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85" r:id="rId2"/>
    <p:sldId id="256" r:id="rId3"/>
    <p:sldId id="257" r:id="rId4"/>
    <p:sldId id="258" r:id="rId5"/>
    <p:sldId id="259" r:id="rId6"/>
    <p:sldId id="260" r:id="rId7"/>
    <p:sldId id="286" r:id="rId8"/>
    <p:sldId id="287"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8" r:id="rId32"/>
    <p:sldId id="284"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0" d="100"/>
          <a:sy n="40" d="100"/>
        </p:scale>
        <p:origin x="-82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له.jpg"/>
          <p:cNvPicPr>
            <a:picLocks noChangeAspect="1"/>
          </p:cNvPicPr>
          <p:nvPr/>
        </p:nvPicPr>
        <p:blipFill>
          <a:blip r:embed="rId2"/>
          <a:stretch>
            <a:fillRect/>
          </a:stretch>
        </p:blipFill>
        <p:spPr>
          <a:xfrm>
            <a:off x="0" y="0"/>
            <a:ext cx="9144000" cy="6858000"/>
          </a:xfrm>
          <a:prstGeom prst="rect">
            <a:avLst/>
          </a:prstGeom>
        </p:spPr>
      </p:pic>
      <p:pic>
        <p:nvPicPr>
          <p:cNvPr id="3" name="صورة 2" descr="j.jpg"/>
          <p:cNvPicPr>
            <a:picLocks noChangeAspect="1"/>
          </p:cNvPicPr>
          <p:nvPr/>
        </p:nvPicPr>
        <p:blipFill>
          <a:blip r:embed="rId3"/>
          <a:stretch>
            <a:fillRect/>
          </a:stretch>
        </p:blipFill>
        <p:spPr>
          <a:xfrm>
            <a:off x="6924675" y="357166"/>
            <a:ext cx="2219325" cy="2057400"/>
          </a:xfrm>
          <a:prstGeom prst="rect">
            <a:avLst/>
          </a:prstGeom>
        </p:spPr>
      </p:pic>
    </p:spTree>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Alla2.jpg"/>
          <p:cNvPicPr>
            <a:picLocks noChangeAspect="1"/>
          </p:cNvPicPr>
          <p:nvPr/>
        </p:nvPicPr>
        <p:blipFill>
          <a:blip r:embed="rId2"/>
          <a:stretch>
            <a:fillRect/>
          </a:stretch>
        </p:blipFill>
        <p:spPr>
          <a:xfrm>
            <a:off x="-1714544" y="0"/>
            <a:ext cx="12501650" cy="6858000"/>
          </a:xfrm>
          <a:prstGeom prst="rect">
            <a:avLst/>
          </a:prstGeom>
        </p:spPr>
      </p:pic>
      <p:sp>
        <p:nvSpPr>
          <p:cNvPr id="3" name="مربع نص 2"/>
          <p:cNvSpPr txBox="1"/>
          <p:nvPr/>
        </p:nvSpPr>
        <p:spPr>
          <a:xfrm>
            <a:off x="4286248" y="428604"/>
            <a:ext cx="6034793" cy="304698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r-SA" sz="3200" dirty="0" smtClean="0"/>
              <a:t>كلية التربية </a:t>
            </a:r>
            <a:r>
              <a:rPr lang="ar-SA" sz="3200" dirty="0" err="1" smtClean="0"/>
              <a:t>بالدمام</a:t>
            </a:r>
            <a:r>
              <a:rPr lang="en-US" sz="3200" dirty="0" smtClean="0"/>
              <a:t> </a:t>
            </a:r>
          </a:p>
          <a:p>
            <a:r>
              <a:rPr lang="ar-SA" sz="3200" dirty="0" smtClean="0"/>
              <a:t>المقرر إدارة تربوية(أدر 600)</a:t>
            </a:r>
            <a:endParaRPr lang="en-US" sz="3200" dirty="0" smtClean="0"/>
          </a:p>
          <a:p>
            <a:r>
              <a:rPr lang="ar-SA" sz="3200" dirty="0" smtClean="0"/>
              <a:t>أستاذة المادة/ غادة عصر</a:t>
            </a:r>
            <a:endParaRPr lang="en-US" sz="3200" dirty="0" smtClean="0"/>
          </a:p>
          <a:p>
            <a:r>
              <a:rPr lang="ar-SA" sz="3200" dirty="0" smtClean="0"/>
              <a:t>المحاضرة الثالثة(الإدارة التربوية في ضوء الفكر الإسلامي)</a:t>
            </a:r>
            <a:endParaRPr lang="en-US" sz="3200" dirty="0" smtClean="0"/>
          </a:p>
          <a:p>
            <a:endParaRPr lang="en-US" sz="32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له.jpg"/>
          <p:cNvPicPr>
            <a:picLocks noChangeAspect="1"/>
          </p:cNvPicPr>
          <p:nvPr/>
        </p:nvPicPr>
        <p:blipFill>
          <a:blip r:embed="rId2"/>
          <a:stretch>
            <a:fillRect/>
          </a:stretch>
        </p:blipFill>
        <p:spPr>
          <a:xfrm>
            <a:off x="0" y="0"/>
            <a:ext cx="2143108" cy="6858000"/>
          </a:xfrm>
          <a:prstGeom prst="rect">
            <a:avLst/>
          </a:prstGeom>
        </p:spPr>
      </p:pic>
      <p:sp>
        <p:nvSpPr>
          <p:cNvPr id="3" name="مربع نص 2"/>
          <p:cNvSpPr txBox="1"/>
          <p:nvPr/>
        </p:nvSpPr>
        <p:spPr>
          <a:xfrm>
            <a:off x="2071670" y="0"/>
            <a:ext cx="7072330" cy="69865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ar-SA" sz="2800" b="1" i="1" dirty="0" smtClean="0">
                <a:solidFill>
                  <a:schemeClr val="tx1"/>
                </a:solidFill>
              </a:rPr>
              <a:t>عناصر المحاضرة</a:t>
            </a:r>
            <a:endParaRPr lang="en-US" sz="2800" b="1" dirty="0" smtClean="0">
              <a:solidFill>
                <a:schemeClr val="tx1"/>
              </a:solidFill>
            </a:endParaRPr>
          </a:p>
          <a:p>
            <a:pPr lvl="0"/>
            <a:r>
              <a:rPr lang="ar-SA" sz="2800" b="1" dirty="0" smtClean="0">
                <a:solidFill>
                  <a:schemeClr val="tx1"/>
                </a:solidFill>
              </a:rPr>
              <a:t>مفهوم الإدارة في الإسلام</a:t>
            </a:r>
            <a:endParaRPr lang="en-US" sz="2800" b="1" dirty="0" smtClean="0">
              <a:solidFill>
                <a:schemeClr val="tx1"/>
              </a:solidFill>
            </a:endParaRPr>
          </a:p>
          <a:p>
            <a:pPr lvl="0"/>
            <a:r>
              <a:rPr lang="ar-SA" sz="2800" b="1" dirty="0" smtClean="0">
                <a:solidFill>
                  <a:schemeClr val="tx1"/>
                </a:solidFill>
              </a:rPr>
              <a:t>مفهوم الإدارة التربوية في الإسلام</a:t>
            </a:r>
            <a:endParaRPr lang="en-US" sz="2800" b="1" dirty="0" smtClean="0">
              <a:solidFill>
                <a:schemeClr val="tx1"/>
              </a:solidFill>
            </a:endParaRPr>
          </a:p>
          <a:p>
            <a:pPr lvl="0"/>
            <a:r>
              <a:rPr lang="ar-SA" sz="2800" b="1" dirty="0" smtClean="0">
                <a:solidFill>
                  <a:schemeClr val="tx1"/>
                </a:solidFill>
              </a:rPr>
              <a:t>أسس الإدارة في الإسلام</a:t>
            </a:r>
            <a:endParaRPr lang="en-US" sz="2800" b="1" dirty="0" smtClean="0">
              <a:solidFill>
                <a:schemeClr val="tx1"/>
              </a:solidFill>
            </a:endParaRPr>
          </a:p>
          <a:p>
            <a:pPr lvl="0"/>
            <a:r>
              <a:rPr lang="ar-SA" sz="2800" b="1" dirty="0" smtClean="0">
                <a:solidFill>
                  <a:schemeClr val="tx1"/>
                </a:solidFill>
              </a:rPr>
              <a:t>مقومات أو مبادئ الإدارة التربوية الإسلامية</a:t>
            </a:r>
            <a:endParaRPr lang="en-US" sz="2800" b="1" dirty="0" smtClean="0">
              <a:solidFill>
                <a:schemeClr val="tx1"/>
              </a:solidFill>
            </a:endParaRPr>
          </a:p>
          <a:p>
            <a:r>
              <a:rPr lang="ar-SA" sz="2800" b="1" i="1" dirty="0" smtClean="0">
                <a:solidFill>
                  <a:schemeClr val="tx1"/>
                </a:solidFill>
              </a:rPr>
              <a:t>الهدف من المحاضرة</a:t>
            </a:r>
            <a:endParaRPr lang="en-US" sz="2800" b="1" dirty="0" smtClean="0">
              <a:solidFill>
                <a:schemeClr val="tx1"/>
              </a:solidFill>
            </a:endParaRPr>
          </a:p>
          <a:p>
            <a:r>
              <a:rPr lang="ar-SA" sz="2800" b="1" dirty="0" smtClean="0">
                <a:solidFill>
                  <a:schemeClr val="tx1"/>
                </a:solidFill>
              </a:rPr>
              <a:t>في نهاية المحاضرة ينبغي أن </a:t>
            </a:r>
            <a:endParaRPr lang="en-US" sz="2800" b="1" dirty="0" smtClean="0">
              <a:solidFill>
                <a:schemeClr val="tx1"/>
              </a:solidFill>
            </a:endParaRPr>
          </a:p>
          <a:p>
            <a:pPr lvl="0"/>
            <a:r>
              <a:rPr lang="ar-SA" sz="2800" b="1" dirty="0" smtClean="0">
                <a:solidFill>
                  <a:schemeClr val="tx1"/>
                </a:solidFill>
              </a:rPr>
              <a:t>تعرفي كلاً من الإدارة في الإسلام  --- الإدارة التربوية في الإسلام</a:t>
            </a:r>
            <a:endParaRPr lang="en-US" sz="2800" b="1" dirty="0" smtClean="0">
              <a:solidFill>
                <a:schemeClr val="tx1"/>
              </a:solidFill>
            </a:endParaRPr>
          </a:p>
          <a:p>
            <a:pPr lvl="0"/>
            <a:r>
              <a:rPr lang="ar-SA" sz="2800" b="1" dirty="0" smtClean="0">
                <a:solidFill>
                  <a:schemeClr val="tx1"/>
                </a:solidFill>
              </a:rPr>
              <a:t>تعددي أسس الإدارة في الإسلام</a:t>
            </a:r>
            <a:endParaRPr lang="en-US" sz="2800" b="1" dirty="0" smtClean="0">
              <a:solidFill>
                <a:schemeClr val="tx1"/>
              </a:solidFill>
            </a:endParaRPr>
          </a:p>
          <a:p>
            <a:pPr lvl="0"/>
            <a:r>
              <a:rPr lang="ar-SA" sz="2800" b="1" dirty="0" smtClean="0">
                <a:solidFill>
                  <a:schemeClr val="tx1"/>
                </a:solidFill>
              </a:rPr>
              <a:t>تذكري خصائص الإدارة التربوية في الإسلام</a:t>
            </a:r>
            <a:endParaRPr lang="en-US" sz="2800" b="1" dirty="0" smtClean="0">
              <a:solidFill>
                <a:schemeClr val="tx1"/>
              </a:solidFill>
            </a:endParaRPr>
          </a:p>
          <a:p>
            <a:pPr lvl="0"/>
            <a:r>
              <a:rPr lang="ar-SA" sz="2800" b="1" dirty="0" smtClean="0">
                <a:solidFill>
                  <a:schemeClr val="tx1"/>
                </a:solidFill>
              </a:rPr>
              <a:t>تقارني بين الرقابة في الإدارة الإسلامية والرقابة في الإدارة الحديثة</a:t>
            </a:r>
            <a:endParaRPr lang="en-US" sz="2800" b="1" dirty="0" smtClean="0">
              <a:solidFill>
                <a:schemeClr val="tx1"/>
              </a:solidFill>
            </a:endParaRPr>
          </a:p>
          <a:p>
            <a:pPr lvl="0"/>
            <a:r>
              <a:rPr lang="ar-SA" sz="2800" b="1" dirty="0" smtClean="0">
                <a:solidFill>
                  <a:schemeClr val="tx1"/>
                </a:solidFill>
              </a:rPr>
              <a:t>تشرحي أهمية تلبية حاجات الروح والحسد في تحقيق الأهداف التربوية والتعليمية</a:t>
            </a:r>
            <a:endParaRPr lang="en-US" sz="2800" b="1" dirty="0" smtClean="0">
              <a:solidFill>
                <a:schemeClr val="tx1"/>
              </a:solidFill>
            </a:endParaRPr>
          </a:p>
          <a:p>
            <a:endParaRPr lang="en-US" sz="2800" b="1"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2e735a035e.jpg"/>
          <p:cNvPicPr>
            <a:picLocks noChangeAspect="1"/>
          </p:cNvPicPr>
          <p:nvPr/>
        </p:nvPicPr>
        <p:blipFill>
          <a:blip r:embed="rId2"/>
          <a:stretch>
            <a:fillRect/>
          </a:stretch>
        </p:blipFill>
        <p:spPr>
          <a:xfrm>
            <a:off x="0" y="0"/>
            <a:ext cx="9144000" cy="6858000"/>
          </a:xfrm>
          <a:prstGeom prst="rect">
            <a:avLst/>
          </a:prstGeom>
        </p:spPr>
      </p:pic>
      <p:sp>
        <p:nvSpPr>
          <p:cNvPr id="5" name="مربع نص 4"/>
          <p:cNvSpPr txBox="1"/>
          <p:nvPr/>
        </p:nvSpPr>
        <p:spPr>
          <a:xfrm>
            <a:off x="1" y="0"/>
            <a:ext cx="7643834" cy="624786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ar-SA" sz="3600" b="1" dirty="0" smtClean="0"/>
              <a:t>الإسلام دين ودنيا</a:t>
            </a:r>
            <a:endParaRPr lang="en-US" sz="3600" b="1" dirty="0" smtClean="0"/>
          </a:p>
          <a:p>
            <a:r>
              <a:rPr lang="ar-SA" sz="2800" dirty="0" smtClean="0"/>
              <a:t>فهو لم </a:t>
            </a:r>
            <a:r>
              <a:rPr lang="ar-SA" sz="2800" dirty="0" err="1" smtClean="0"/>
              <a:t>يهمل</a:t>
            </a:r>
            <a:r>
              <a:rPr lang="ar-SA" sz="2800" dirty="0" smtClean="0"/>
              <a:t> الدنيا من أجل الآخرة ومن ثم فقد أهتم بشئون الدولة كما أهتم بشئون الدين ولذا فقد جاء بعدة أحكام مدنية وجنائية وأحوال شخصية وإدارية وغير ذلك</a:t>
            </a:r>
            <a:endParaRPr lang="en-US" sz="2800" dirty="0" smtClean="0"/>
          </a:p>
          <a:p>
            <a:pPr>
              <a:buFont typeface="Arial" pitchFamily="34" charset="0"/>
              <a:buChar char="•"/>
            </a:pPr>
            <a:r>
              <a:rPr lang="ar-SA" sz="2800" dirty="0" smtClean="0"/>
              <a:t>ولذا فقد كان من الضروري أن يقيم المجتمع الإسلامي دولة تعني بتنفيذ تلك الشريعة وأخذ الناس بما تقتضيه</a:t>
            </a:r>
            <a:endParaRPr lang="en-US" sz="2800" dirty="0" smtClean="0"/>
          </a:p>
          <a:p>
            <a:pPr>
              <a:buFont typeface="Arial" pitchFamily="34" charset="0"/>
              <a:buChar char="•"/>
            </a:pPr>
            <a:r>
              <a:rPr lang="ar-SA" sz="2800" dirty="0" smtClean="0"/>
              <a:t>وقد ارتكز الفكر الإداري الإسلامي علي مجموعة من القيم والمبادئ الإنسانية التي أوجبها الإسلام في القرآن الكريم والسنة النبوية المطهرة كالمسئولية والشورى والمساواة والعدالة والرقابة وغير ذلك</a:t>
            </a:r>
            <a:endParaRPr lang="en-US" sz="2800" dirty="0" smtClean="0"/>
          </a:p>
          <a:p>
            <a:pPr>
              <a:buFont typeface="Arial" pitchFamily="34" charset="0"/>
              <a:buChar char="•"/>
            </a:pPr>
            <a:r>
              <a:rPr lang="ar-SA" sz="2800" dirty="0" smtClean="0"/>
              <a:t>وعلي الرغم من كل الظروف التي مرت بها الأمة الإسلامية فقد كان جهازها الإداري من أفضل الأجهزة الإدارية التي عرفتها النظم الإدارية قاطبة</a:t>
            </a:r>
            <a:endParaRPr lang="en-US" sz="2800" dirty="0" smtClean="0"/>
          </a:p>
          <a:p>
            <a:endParaRPr lang="en-US" sz="2800"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2eedb1b822.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5072067" y="1571612"/>
            <a:ext cx="184731" cy="646331"/>
          </a:xfrm>
          <a:prstGeom prst="rect">
            <a:avLst/>
          </a:prstGeom>
          <a:noFill/>
        </p:spPr>
        <p:txBody>
          <a:bodyPr wrap="none" rtlCol="0">
            <a:spAutoFit/>
          </a:bodyPr>
          <a:lstStyle/>
          <a:p>
            <a:endParaRPr lang="en-US" dirty="0" smtClean="0"/>
          </a:p>
          <a:p>
            <a:endParaRPr lang="en-US" dirty="0"/>
          </a:p>
        </p:txBody>
      </p:sp>
      <p:sp>
        <p:nvSpPr>
          <p:cNvPr id="4" name="مربع نص 3"/>
          <p:cNvSpPr txBox="1"/>
          <p:nvPr/>
        </p:nvSpPr>
        <p:spPr>
          <a:xfrm>
            <a:off x="1" y="2285992"/>
            <a:ext cx="6929453" cy="4524315"/>
          </a:xfrm>
          <a:prstGeom prst="rect">
            <a:avLst/>
          </a:prstGeom>
          <a:noFill/>
        </p:spPr>
        <p:txBody>
          <a:bodyPr wrap="square" rtlCol="0">
            <a:spAutoFit/>
          </a:bodyPr>
          <a:lstStyle/>
          <a:p>
            <a:r>
              <a:rPr lang="ar-SA" sz="3200" b="1" dirty="0" smtClean="0"/>
              <a:t>الإدارة في الإسلام هي الوسيلة التي تستخدمها الدولة للوصول إلي غاياتها وأهدافها وهي التي ترتبط ارتباطاً كبيراً بمبادئ وقيم المجتمع الإسلامي</a:t>
            </a:r>
            <a:endParaRPr lang="en-US" sz="3200" b="1" dirty="0" smtClean="0"/>
          </a:p>
          <a:p>
            <a:r>
              <a:rPr lang="ar-SA" sz="3200" b="1" dirty="0" smtClean="0"/>
              <a:t>" الإدارة بصفة عامة من منظور إسلامي هي مجموعة من العمليات المتشابكة التي تتكامل فيما بينها وتستند إلي المبادئ والتعاليم التي جاء بها الإسلام ويتم بواسطتها استخدام الإمكانات البشرية والمادية المتاحة بقصد تحقيق أهداف الإسلام في شتي مجالات الحياة"</a:t>
            </a:r>
            <a:endParaRPr lang="en-US" sz="3200" dirty="0"/>
          </a:p>
        </p:txBody>
      </p:sp>
      <p:sp>
        <p:nvSpPr>
          <p:cNvPr id="5" name="وسيلة شرح بيضاوية 4"/>
          <p:cNvSpPr/>
          <p:nvPr/>
        </p:nvSpPr>
        <p:spPr>
          <a:xfrm>
            <a:off x="5143504" y="571480"/>
            <a:ext cx="3429024" cy="1500198"/>
          </a:xfrm>
          <a:prstGeom prst="wedgeEllipseCallou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SA" sz="2800" b="1" dirty="0" smtClean="0">
                <a:solidFill>
                  <a:schemeClr val="tx1"/>
                </a:solidFill>
              </a:rPr>
              <a:t>مفهوم الإدارة في الإسلام</a:t>
            </a:r>
            <a:endParaRPr lang="en-US" sz="2800" b="1" dirty="0" smtClean="0">
              <a:solidFill>
                <a:schemeClr val="tx1"/>
              </a:solidFill>
            </a:endParaRPr>
          </a:p>
          <a:p>
            <a:pPr algn="ctr"/>
            <a:endParaRPr lang="en-US" sz="2800" b="1" dirty="0">
              <a:solidFill>
                <a:schemeClr val="tx1"/>
              </a:solidFill>
            </a:endParaRP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85e55aefee.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0" y="1928802"/>
            <a:ext cx="6614120" cy="3046988"/>
          </a:xfrm>
          <a:prstGeom prst="rect">
            <a:avLst/>
          </a:prstGeom>
          <a:noFill/>
        </p:spPr>
        <p:txBody>
          <a:bodyPr wrap="square" rtlCol="0">
            <a:spAutoFit/>
          </a:bodyPr>
          <a:lstStyle/>
          <a:p>
            <a:r>
              <a:rPr lang="ar-SA" sz="3200" b="1" u="sng" cap="small" dirty="0" smtClean="0"/>
              <a:t>"هي مجموعة من العمليات المتشابكة التي تتكامل فيما بينها وتستند إلي المبادئ والتعاليم التي جاء بها الإسلام ويتم بواسطتها استخدام الإمكانات البشرية والمادية المتاحة بقصد تحقيق أغراض التربية الإسلامية"</a:t>
            </a:r>
            <a:endParaRPr lang="en-US" sz="3200" dirty="0" smtClean="0"/>
          </a:p>
          <a:p>
            <a:endParaRPr lang="en-US" sz="3200" dirty="0"/>
          </a:p>
        </p:txBody>
      </p:sp>
      <p:sp>
        <p:nvSpPr>
          <p:cNvPr id="4" name="سحابة 3"/>
          <p:cNvSpPr/>
          <p:nvPr/>
        </p:nvSpPr>
        <p:spPr>
          <a:xfrm>
            <a:off x="285720" y="285728"/>
            <a:ext cx="7072362" cy="1571636"/>
          </a:xfrm>
          <a:prstGeom prst="cloud">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ar-SA" sz="2800" b="1" dirty="0" smtClean="0">
                <a:solidFill>
                  <a:schemeClr val="tx1"/>
                </a:solidFill>
              </a:rPr>
              <a:t>مفهوم الإدارة التربوية في الإسلام</a:t>
            </a:r>
            <a:endParaRPr lang="en-US" sz="2800" b="1" dirty="0" smtClean="0">
              <a:solidFill>
                <a:schemeClr val="tx1"/>
              </a:solidFill>
            </a:endParaRPr>
          </a:p>
          <a:p>
            <a:pPr algn="ctr"/>
            <a:endParaRPr lang="en-US" sz="2800" b="1" dirty="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jpg"/>
          <p:cNvPicPr>
            <a:picLocks noChangeAspect="1"/>
          </p:cNvPicPr>
          <p:nvPr/>
        </p:nvPicPr>
        <p:blipFill>
          <a:blip r:embed="rId2"/>
          <a:stretch>
            <a:fillRect/>
          </a:stretch>
        </p:blipFill>
        <p:spPr>
          <a:xfrm>
            <a:off x="0" y="0"/>
            <a:ext cx="9144000" cy="6858000"/>
          </a:xfrm>
          <a:prstGeom prst="rect">
            <a:avLst/>
          </a:prstGeom>
        </p:spPr>
      </p:pic>
      <p:sp>
        <p:nvSpPr>
          <p:cNvPr id="3" name="دمعة 2"/>
          <p:cNvSpPr/>
          <p:nvPr/>
        </p:nvSpPr>
        <p:spPr>
          <a:xfrm>
            <a:off x="5429256" y="0"/>
            <a:ext cx="3714744" cy="1428760"/>
          </a:xfrm>
          <a:prstGeom prst="teardrop">
            <a:avLst/>
          </a:prstGeom>
        </p:spPr>
        <p:style>
          <a:lnRef idx="1">
            <a:schemeClr val="dk1"/>
          </a:lnRef>
          <a:fillRef idx="2">
            <a:schemeClr val="dk1"/>
          </a:fillRef>
          <a:effectRef idx="1">
            <a:schemeClr val="dk1"/>
          </a:effectRef>
          <a:fontRef idx="minor">
            <a:schemeClr val="dk1"/>
          </a:fontRef>
        </p:style>
        <p:txBody>
          <a:bodyPr rtlCol="0" anchor="ctr"/>
          <a:lstStyle/>
          <a:p>
            <a:r>
              <a:rPr lang="ar-SA" sz="2400" b="1" dirty="0" smtClean="0"/>
              <a:t>أسس الإدارة في الإسلام</a:t>
            </a:r>
            <a:endParaRPr lang="en-US" sz="2400" b="1" dirty="0" smtClean="0"/>
          </a:p>
        </p:txBody>
      </p:sp>
      <p:sp>
        <p:nvSpPr>
          <p:cNvPr id="4" name="معين 3"/>
          <p:cNvSpPr/>
          <p:nvPr/>
        </p:nvSpPr>
        <p:spPr>
          <a:xfrm>
            <a:off x="4857752" y="1428736"/>
            <a:ext cx="4286248" cy="5429264"/>
          </a:xfrm>
          <a:prstGeom prst="diamond">
            <a:avLst/>
          </a:prstGeom>
        </p:spPr>
        <p:style>
          <a:lnRef idx="2">
            <a:schemeClr val="accent1">
              <a:shade val="50000"/>
            </a:schemeClr>
          </a:lnRef>
          <a:fillRef idx="1001">
            <a:schemeClr val="lt2"/>
          </a:fillRef>
          <a:effectRef idx="0">
            <a:schemeClr val="accent1"/>
          </a:effectRef>
          <a:fontRef idx="minor">
            <a:schemeClr val="lt1"/>
          </a:fontRef>
        </p:style>
        <p:txBody>
          <a:bodyPr rtlCol="0" anchor="ctr"/>
          <a:lstStyle/>
          <a:p>
            <a:pPr lvl="0" algn="ctr"/>
            <a:r>
              <a:rPr lang="ar-SA" b="1" dirty="0" smtClean="0">
                <a:solidFill>
                  <a:schemeClr val="tx1"/>
                </a:solidFill>
              </a:rPr>
              <a:t>البشر متساوون في نظر الشريعة الإسلامية من حيث الحقوق والواجبات ولا امتياز لأحد علي أحد بسبب اللون أو الجنس أو الطبقة الاجتماعية أو المسئولية ويأتي التمايز نتيجة الفروق الفردية وما يبذله الإنسان من قدرة وجهد في العمل الذي يحبه الله ويرضاه</a:t>
            </a:r>
            <a:endParaRPr lang="en-US" b="1" dirty="0" smtClean="0">
              <a:solidFill>
                <a:schemeClr val="tx1"/>
              </a:solidFill>
            </a:endParaRPr>
          </a:p>
          <a:p>
            <a:pPr algn="ctr"/>
            <a:endParaRPr lang="en-US" b="1" dirty="0">
              <a:solidFill>
                <a:schemeClr val="tx1"/>
              </a:solidFill>
            </a:endParaRPr>
          </a:p>
        </p:txBody>
      </p:sp>
      <p:sp>
        <p:nvSpPr>
          <p:cNvPr id="5" name="معين 4"/>
          <p:cNvSpPr/>
          <p:nvPr/>
        </p:nvSpPr>
        <p:spPr>
          <a:xfrm>
            <a:off x="0" y="3571876"/>
            <a:ext cx="5715008" cy="3571900"/>
          </a:xfrm>
          <a:prstGeom prst="diamond">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lvl="0" algn="ctr"/>
            <a:r>
              <a:rPr lang="ar-SA" sz="2000" b="1" dirty="0" smtClean="0">
                <a:solidFill>
                  <a:schemeClr val="tx1"/>
                </a:solidFill>
              </a:rPr>
              <a:t>تستند صلة البشر </a:t>
            </a:r>
            <a:r>
              <a:rPr lang="ar-SA" sz="2000" b="1" dirty="0" err="1" smtClean="0">
                <a:solidFill>
                  <a:schemeClr val="tx1"/>
                </a:solidFill>
              </a:rPr>
              <a:t>ببعضهم</a:t>
            </a:r>
            <a:r>
              <a:rPr lang="ar-SA" sz="2000" b="1" dirty="0" smtClean="0">
                <a:solidFill>
                  <a:schemeClr val="tx1"/>
                </a:solidFill>
              </a:rPr>
              <a:t> علي الآخرة في الإسلام فهم جميعاً عبيد لله وهذا الاعتقاد يتعلق بالعمل ولذا فإن علاقتهم بالدولة تتحول من صلة انتماء اختياري إلي عقيدة إيمانية</a:t>
            </a:r>
            <a:endParaRPr lang="en-US" sz="2000" b="1" dirty="0" smtClean="0">
              <a:solidFill>
                <a:schemeClr val="tx1"/>
              </a:solidFill>
            </a:endParaRPr>
          </a:p>
          <a:p>
            <a:pPr algn="ctr"/>
            <a:endParaRPr lang="en-US" sz="2000" dirty="0">
              <a:solidFill>
                <a:schemeClr val="tx1"/>
              </a:solidFill>
            </a:endParaRPr>
          </a:p>
        </p:txBody>
      </p:sp>
      <p:sp>
        <p:nvSpPr>
          <p:cNvPr id="6" name="معين 5"/>
          <p:cNvSpPr/>
          <p:nvPr/>
        </p:nvSpPr>
        <p:spPr>
          <a:xfrm>
            <a:off x="357158" y="0"/>
            <a:ext cx="5000660" cy="3429000"/>
          </a:xfrm>
          <a:prstGeom prst="diamond">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ar-SA" b="1" dirty="0" smtClean="0">
                <a:solidFill>
                  <a:schemeClr val="tx1"/>
                </a:solidFill>
              </a:rPr>
              <a:t>البشر جميعاً مستخلفون من الله في الأرض والمسلمون خاصة مستخلفون لتحقيق رسالة الإسلام ومن ثم فإن الدولة والتنظيم والإدارة هو لمصلحة الفرد والمجتمع </a:t>
            </a:r>
            <a:r>
              <a:rPr lang="ar-SA" b="1" dirty="0" err="1" smtClean="0">
                <a:solidFill>
                  <a:schemeClr val="tx1"/>
                </a:solidFill>
              </a:rPr>
              <a:t>و</a:t>
            </a:r>
            <a:r>
              <a:rPr lang="ar-SA" b="1" dirty="0" smtClean="0">
                <a:solidFill>
                  <a:schemeClr val="tx1"/>
                </a:solidFill>
              </a:rPr>
              <a:t> إرضاء الله</a:t>
            </a:r>
            <a:endParaRPr lang="en-US" b="1" dirty="0" smtClean="0">
              <a:solidFill>
                <a:schemeClr val="tx1"/>
              </a:solidFill>
            </a:endParaRPr>
          </a:p>
          <a:p>
            <a:pPr algn="ct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bg/>
                                          </p:spTgt>
                                        </p:tgtEl>
                                        <p:attrNameLst>
                                          <p:attrName>style.visibility</p:attrName>
                                        </p:attrNameLst>
                                      </p:cBhvr>
                                      <p:to>
                                        <p:strVal val="visible"/>
                                      </p:to>
                                    </p:set>
                                    <p:animEffect transition="in" filter="fade">
                                      <p:cBhvr>
                                        <p:cTn id="15" dur="2000"/>
                                        <p:tgtEl>
                                          <p:spTgt spid="4">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20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bg/>
                                          </p:spTgt>
                                        </p:tgtEl>
                                        <p:attrNameLst>
                                          <p:attrName>style.visibility</p:attrName>
                                        </p:attrNameLst>
                                      </p:cBhvr>
                                      <p:to>
                                        <p:strVal val="visible"/>
                                      </p:to>
                                    </p:set>
                                    <p:animEffect transition="in" filter="wipe(down)">
                                      <p:cBhvr>
                                        <p:cTn id="25" dur="500"/>
                                        <p:tgtEl>
                                          <p:spTgt spid="6">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down)">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bg/>
                                          </p:spTgt>
                                        </p:tgtEl>
                                        <p:attrNameLst>
                                          <p:attrName>style.visibility</p:attrName>
                                        </p:attrNameLst>
                                      </p:cBhvr>
                                      <p:to>
                                        <p:strVal val="visible"/>
                                      </p:to>
                                    </p:set>
                                    <p:animEffect transition="in" filter="fade">
                                      <p:cBhvr>
                                        <p:cTn id="35" dur="2000"/>
                                        <p:tgtEl>
                                          <p:spTgt spid="5">
                                            <p:bg/>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p" animBg="1"/>
      <p:bldP spid="5" grpId="0" build="allAtOnce" animBg="1"/>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jpg"/>
          <p:cNvPicPr>
            <a:picLocks noChangeAspect="1"/>
          </p:cNvPicPr>
          <p:nvPr/>
        </p:nvPicPr>
        <p:blipFill>
          <a:blip r:embed="rId2"/>
          <a:stretch>
            <a:fillRect/>
          </a:stretch>
        </p:blipFill>
        <p:spPr>
          <a:xfrm>
            <a:off x="0" y="0"/>
            <a:ext cx="9144000" cy="6858000"/>
          </a:xfrm>
          <a:prstGeom prst="rect">
            <a:avLst/>
          </a:prstGeom>
        </p:spPr>
      </p:pic>
      <p:sp>
        <p:nvSpPr>
          <p:cNvPr id="3" name="معين 2"/>
          <p:cNvSpPr/>
          <p:nvPr/>
        </p:nvSpPr>
        <p:spPr>
          <a:xfrm>
            <a:off x="0" y="0"/>
            <a:ext cx="8786842" cy="2928934"/>
          </a:xfrm>
          <a:prstGeom prst="diamon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ar-SA" sz="2000" b="1" dirty="0" smtClean="0">
                <a:solidFill>
                  <a:schemeClr val="tx1"/>
                </a:solidFill>
              </a:rPr>
              <a:t>يحرص الإسلام علي حياة الإنسان وكرامته ومن هذا المبدأ تنبثق حقوق الإنسان في الإسلام من </a:t>
            </a:r>
            <a:r>
              <a:rPr lang="ar-SA" sz="2400" b="1" dirty="0" smtClean="0">
                <a:solidFill>
                  <a:schemeClr val="tx1"/>
                </a:solidFill>
              </a:rPr>
              <a:t>حماية</a:t>
            </a:r>
            <a:r>
              <a:rPr lang="ar-SA" sz="2000" b="1" dirty="0" smtClean="0">
                <a:solidFill>
                  <a:schemeClr val="tx1"/>
                </a:solidFill>
              </a:rPr>
              <a:t> النفس والعقول والكرامة وغيرها وهذه الحقوق وسيلة من أجل المحافظة علي حياة الإنسان وكرامته</a:t>
            </a:r>
            <a:endParaRPr lang="en-US" sz="2000" b="1" dirty="0" smtClean="0">
              <a:solidFill>
                <a:schemeClr val="tx1"/>
              </a:solidFill>
            </a:endParaRPr>
          </a:p>
          <a:p>
            <a:pPr algn="ctr"/>
            <a:endParaRPr lang="en-US" sz="2000" b="1" dirty="0">
              <a:solidFill>
                <a:schemeClr val="tx1"/>
              </a:solidFill>
            </a:endParaRPr>
          </a:p>
        </p:txBody>
      </p:sp>
      <p:sp>
        <p:nvSpPr>
          <p:cNvPr id="4" name="معين 3"/>
          <p:cNvSpPr/>
          <p:nvPr/>
        </p:nvSpPr>
        <p:spPr>
          <a:xfrm>
            <a:off x="0" y="2143116"/>
            <a:ext cx="9144000" cy="2286016"/>
          </a:xfrm>
          <a:prstGeom prst="diamond">
            <a:avLst/>
          </a:prstGeom>
        </p:spPr>
        <p:style>
          <a:lnRef idx="1">
            <a:schemeClr val="accent2"/>
          </a:lnRef>
          <a:fillRef idx="2">
            <a:schemeClr val="accent2"/>
          </a:fillRef>
          <a:effectRef idx="1">
            <a:schemeClr val="accent2"/>
          </a:effectRef>
          <a:fontRef idx="minor">
            <a:schemeClr val="dk1"/>
          </a:fontRef>
        </p:style>
        <p:txBody>
          <a:bodyPr rtlCol="0" anchor="ctr"/>
          <a:lstStyle/>
          <a:p>
            <a:pPr lvl="0"/>
            <a:r>
              <a:rPr lang="ar-SA" sz="2000" b="1" dirty="0" smtClean="0">
                <a:solidFill>
                  <a:schemeClr val="tx1"/>
                </a:solidFill>
              </a:rPr>
              <a:t>العمل في الإسلام هو مصدر قيمة السلوك الإنساني ووسيلة الكسب </a:t>
            </a:r>
            <a:r>
              <a:rPr lang="ar-SA" sz="2000" b="1" dirty="0" err="1" smtClean="0">
                <a:solidFill>
                  <a:schemeClr val="tx1"/>
                </a:solidFill>
              </a:rPr>
              <a:t>و</a:t>
            </a:r>
            <a:r>
              <a:rPr lang="ar-SA" sz="2000" b="1" dirty="0" smtClean="0">
                <a:solidFill>
                  <a:schemeClr val="tx1"/>
                </a:solidFill>
              </a:rPr>
              <a:t> أساس التقدم ﴿ إِنَّ الَّذِينَ آمَنُوا وَعَمِلُوا الصَّالِحَاتِ إِنَّا لَا نُضِيعُ أَجْرَ مَنْ أَحْسَنَ عَمَلًا ﴿الكهف</a:t>
            </a:r>
            <a:r>
              <a:rPr lang="en-US" sz="2000" b="1" dirty="0" smtClean="0">
                <a:solidFill>
                  <a:schemeClr val="tx1"/>
                </a:solidFill>
              </a:rPr>
              <a:t>30</a:t>
            </a:r>
            <a:r>
              <a:rPr lang="ar-SA" sz="2000" b="1" dirty="0" smtClean="0">
                <a:solidFill>
                  <a:schemeClr val="tx1"/>
                </a:solidFill>
              </a:rPr>
              <a:t>﴾ ﴾</a:t>
            </a:r>
            <a:endParaRPr lang="en-US" sz="2000" b="1" dirty="0" smtClean="0">
              <a:solidFill>
                <a:schemeClr val="tx1"/>
              </a:solidFill>
            </a:endParaRPr>
          </a:p>
          <a:p>
            <a:pPr algn="ctr"/>
            <a:endParaRPr lang="en-US" sz="2000" b="1" dirty="0">
              <a:solidFill>
                <a:schemeClr val="tx1"/>
              </a:solidFill>
            </a:endParaRPr>
          </a:p>
        </p:txBody>
      </p:sp>
      <p:sp>
        <p:nvSpPr>
          <p:cNvPr id="6" name="معين 5"/>
          <p:cNvSpPr/>
          <p:nvPr/>
        </p:nvSpPr>
        <p:spPr>
          <a:xfrm>
            <a:off x="714348" y="4286256"/>
            <a:ext cx="8072494" cy="2928934"/>
          </a:xfrm>
          <a:prstGeom prst="diamond">
            <a:avLst/>
          </a:prstGeom>
        </p:spPr>
        <p:style>
          <a:lnRef idx="3">
            <a:schemeClr val="lt1"/>
          </a:lnRef>
          <a:fillRef idx="1">
            <a:schemeClr val="accent6"/>
          </a:fillRef>
          <a:effectRef idx="1">
            <a:schemeClr val="accent6"/>
          </a:effectRef>
          <a:fontRef idx="minor">
            <a:schemeClr val="lt1"/>
          </a:fontRef>
        </p:style>
        <p:txBody>
          <a:bodyPr rtlCol="0" anchor="ctr"/>
          <a:lstStyle/>
          <a:p>
            <a:pPr lvl="0" algn="ctr"/>
            <a:r>
              <a:rPr lang="ar-SA" sz="2000" b="1" dirty="0" smtClean="0">
                <a:solidFill>
                  <a:schemeClr val="tx1"/>
                </a:solidFill>
              </a:rPr>
              <a:t>وجاءت السنة النبوية بقيم فرعية تتصل بالعمل وإتقانه والحفاظ علي الوقت والتعاون وغير ذلك</a:t>
            </a:r>
            <a:endParaRPr lang="en-US" sz="2000" b="1" dirty="0" smtClean="0">
              <a:solidFill>
                <a:schemeClr val="tx1"/>
              </a:solidFill>
            </a:endParaRPr>
          </a:p>
          <a:p>
            <a:pPr algn="ctr"/>
            <a:r>
              <a:rPr lang="ar-SA" sz="2000" b="1" dirty="0" smtClean="0">
                <a:solidFill>
                  <a:schemeClr val="tx1"/>
                </a:solidFill>
              </a:rPr>
              <a:t>فيقول رسول الله </a:t>
            </a:r>
            <a:r>
              <a:rPr lang="en-US" sz="2000" b="1" dirty="0" smtClean="0">
                <a:solidFill>
                  <a:schemeClr val="tx1"/>
                </a:solidFill>
                <a:sym typeface="AGA Arabesque"/>
              </a:rPr>
              <a:t></a:t>
            </a:r>
            <a:r>
              <a:rPr lang="ar-SA" sz="2000" b="1" dirty="0" smtClean="0">
                <a:solidFill>
                  <a:schemeClr val="tx1"/>
                </a:solidFill>
              </a:rPr>
              <a:t>" إن الله يحب إذا عمل أحدكم عملاً فليتقنه" وقوله </a:t>
            </a:r>
            <a:r>
              <a:rPr lang="en-US" sz="2000" b="1" dirty="0" smtClean="0">
                <a:solidFill>
                  <a:schemeClr val="tx1"/>
                </a:solidFill>
                <a:sym typeface="AGA Arabesque"/>
              </a:rPr>
              <a:t></a:t>
            </a:r>
            <a:r>
              <a:rPr lang="ar-SA" sz="2000" b="1" dirty="0" smtClean="0">
                <a:solidFill>
                  <a:schemeClr val="tx1"/>
                </a:solidFill>
              </a:rPr>
              <a:t>﴿إن أشرف الكسب كسب الرجل من عمله﴾</a:t>
            </a:r>
            <a:endParaRPr lang="en-US" sz="2000" b="1" dirty="0" smtClean="0">
              <a:solidFill>
                <a:schemeClr val="tx1"/>
              </a:solidFill>
            </a:endParaRPr>
          </a:p>
          <a:p>
            <a:pPr algn="ctr"/>
            <a:endParaRPr lang="en-US"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anim calcmode="lin" valueType="num">
                                      <p:cBhvr additive="base">
                                        <p:cTn id="19" dur="500" fill="hold"/>
                                        <p:tgtEl>
                                          <p:spTgt spid="4">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4">
                                            <p:bg/>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additive="base">
                                        <p:cTn id="2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bg/>
                                          </p:spTgt>
                                        </p:tgtEl>
                                        <p:attrNameLst>
                                          <p:attrName>style.visibility</p:attrName>
                                        </p:attrNameLst>
                                      </p:cBhvr>
                                      <p:to>
                                        <p:strVal val="visible"/>
                                      </p:to>
                                    </p:set>
                                    <p:anim calcmode="lin" valueType="num">
                                      <p:cBhvr additive="base">
                                        <p:cTn id="2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6">
                                            <p:bg/>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additive="base">
                                        <p:cTn id="3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additive="base">
                                        <p:cTn id="3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allAtOnce" animBg="1"/>
      <p:bldP spid="6"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c4d53a5b84.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0" y="0"/>
            <a:ext cx="9144000" cy="2123658"/>
          </a:xfrm>
          <a:prstGeom prst="rect">
            <a:avLst/>
          </a:prstGeom>
          <a:noFill/>
        </p:spPr>
        <p:txBody>
          <a:bodyPr wrap="square" rtlCol="0">
            <a:spAutoFit/>
          </a:bodyPr>
          <a:lstStyle/>
          <a:p>
            <a:r>
              <a:rPr lang="ar-SA" b="1" i="1" dirty="0" smtClean="0"/>
              <a:t>مقومات (مبادئ) الإدارة التربوية الإسلامية</a:t>
            </a:r>
            <a:endParaRPr lang="en-US" b="1" i="1" dirty="0" smtClean="0"/>
          </a:p>
          <a:p>
            <a:r>
              <a:rPr lang="ar-SA" sz="2400" b="1" dirty="0" smtClean="0"/>
              <a:t>هناك عدة مقومات ينبغي توافرها في كل ميادين العامة النابعة من الفكر الإسلامي ومنها الإدارة التربوية </a:t>
            </a:r>
            <a:r>
              <a:rPr lang="ar-SA" sz="2400" b="1" dirty="0" err="1" smtClean="0"/>
              <a:t>و</a:t>
            </a:r>
            <a:r>
              <a:rPr lang="ar-SA" sz="2400" b="1" dirty="0" smtClean="0"/>
              <a:t> قد استمدت هذه المقومات من الشريعة الإسلامية السمحة وتمثلت في التنظيم الإداري للمؤسسات والمنظمات الإسلامية وكذلك السلوك التنظيمي للرسول</a:t>
            </a:r>
            <a:r>
              <a:rPr lang="en-US" sz="2400" b="1" dirty="0" smtClean="0">
                <a:sym typeface="AGA Arabesque"/>
              </a:rPr>
              <a:t></a:t>
            </a:r>
            <a:r>
              <a:rPr lang="ar-SA" sz="2400" b="1" dirty="0" smtClean="0"/>
              <a:t> والخلفاء الراشدين ومن بعدهم ومن أبرز هذه المقومات:</a:t>
            </a:r>
            <a:endParaRPr lang="en-US" sz="2400" b="1" dirty="0" smtClean="0"/>
          </a:p>
          <a:p>
            <a:endParaRPr lang="en-US" dirty="0"/>
          </a:p>
        </p:txBody>
      </p:sp>
      <p:sp>
        <p:nvSpPr>
          <p:cNvPr id="4" name="مستطيل مستدير الزوايا 3"/>
          <p:cNvSpPr/>
          <p:nvPr/>
        </p:nvSpPr>
        <p:spPr>
          <a:xfrm>
            <a:off x="1285852" y="6000744"/>
            <a:ext cx="2500330" cy="85725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b="1" dirty="0" smtClean="0">
                <a:solidFill>
                  <a:schemeClr val="tx1"/>
                </a:solidFill>
              </a:rPr>
              <a:t>تسلسل</a:t>
            </a:r>
            <a:r>
              <a:rPr lang="ar-SA" dirty="0" smtClean="0"/>
              <a:t> </a:t>
            </a:r>
            <a:r>
              <a:rPr lang="ar-SA" b="1" dirty="0" smtClean="0">
                <a:solidFill>
                  <a:schemeClr val="tx1"/>
                </a:solidFill>
              </a:rPr>
              <a:t>الرئاسة</a:t>
            </a:r>
            <a:endParaRPr lang="en-US" b="1" dirty="0" smtClean="0">
              <a:solidFill>
                <a:schemeClr val="tx1"/>
              </a:solidFill>
            </a:endParaRPr>
          </a:p>
        </p:txBody>
      </p:sp>
      <p:sp>
        <p:nvSpPr>
          <p:cNvPr id="5" name="مستطيل مستدير الزوايا 4"/>
          <p:cNvSpPr/>
          <p:nvPr/>
        </p:nvSpPr>
        <p:spPr>
          <a:xfrm>
            <a:off x="2285984" y="1714488"/>
            <a:ext cx="2500330" cy="85725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SA" b="1" dirty="0" smtClean="0">
                <a:solidFill>
                  <a:schemeClr val="tx1"/>
                </a:solidFill>
              </a:rPr>
              <a:t>تخصصية المهام  وتفويض السلطات</a:t>
            </a:r>
            <a:endParaRPr lang="en-US" b="1" dirty="0">
              <a:solidFill>
                <a:schemeClr val="tx1"/>
              </a:solidFill>
            </a:endParaRPr>
          </a:p>
        </p:txBody>
      </p:sp>
      <p:sp>
        <p:nvSpPr>
          <p:cNvPr id="6" name="مستطيل مستدير الزوايا 5"/>
          <p:cNvSpPr/>
          <p:nvPr/>
        </p:nvSpPr>
        <p:spPr>
          <a:xfrm>
            <a:off x="6643670" y="1857364"/>
            <a:ext cx="2500330"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تبادل المشورة</a:t>
            </a:r>
            <a:endParaRPr lang="en-US" b="1" dirty="0">
              <a:solidFill>
                <a:schemeClr val="tx1"/>
              </a:solidFill>
            </a:endParaRPr>
          </a:p>
        </p:txBody>
      </p:sp>
      <p:sp>
        <p:nvSpPr>
          <p:cNvPr id="7" name="مستطيل مستدير الزوايا 6"/>
          <p:cNvSpPr/>
          <p:nvPr/>
        </p:nvSpPr>
        <p:spPr>
          <a:xfrm>
            <a:off x="6072198" y="2714620"/>
            <a:ext cx="2500330" cy="8572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SA" b="1" dirty="0" smtClean="0">
                <a:solidFill>
                  <a:schemeClr val="tx1"/>
                </a:solidFill>
              </a:rPr>
              <a:t>المساواة</a:t>
            </a:r>
            <a:endParaRPr lang="en-US" b="1" dirty="0">
              <a:solidFill>
                <a:schemeClr val="tx1"/>
              </a:solidFill>
            </a:endParaRPr>
          </a:p>
        </p:txBody>
      </p:sp>
      <p:sp>
        <p:nvSpPr>
          <p:cNvPr id="8" name="مستطيل مستدير الزوايا 7"/>
          <p:cNvSpPr/>
          <p:nvPr/>
        </p:nvSpPr>
        <p:spPr>
          <a:xfrm>
            <a:off x="5143504" y="3571876"/>
            <a:ext cx="2500330" cy="8572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SA" b="1" dirty="0" smtClean="0">
                <a:solidFill>
                  <a:schemeClr val="tx1"/>
                </a:solidFill>
              </a:rPr>
              <a:t>العدالة</a:t>
            </a:r>
            <a:endParaRPr lang="en-US" b="1" dirty="0" smtClean="0">
              <a:solidFill>
                <a:schemeClr val="tx1"/>
              </a:solidFill>
            </a:endParaRPr>
          </a:p>
        </p:txBody>
      </p:sp>
      <p:sp>
        <p:nvSpPr>
          <p:cNvPr id="9" name="مستطيل مستدير الزوايا 8"/>
          <p:cNvSpPr/>
          <p:nvPr/>
        </p:nvSpPr>
        <p:spPr>
          <a:xfrm>
            <a:off x="4071934" y="4429132"/>
            <a:ext cx="2500330" cy="85725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b="1" dirty="0" smtClean="0">
                <a:solidFill>
                  <a:schemeClr val="tx1"/>
                </a:solidFill>
              </a:rPr>
              <a:t>التوظيف</a:t>
            </a:r>
            <a:r>
              <a:rPr lang="ar-SA" dirty="0" smtClean="0"/>
              <a:t> </a:t>
            </a:r>
            <a:r>
              <a:rPr lang="ar-SA" b="1" dirty="0" smtClean="0">
                <a:solidFill>
                  <a:schemeClr val="tx1"/>
                </a:solidFill>
              </a:rPr>
              <a:t>حسب</a:t>
            </a:r>
            <a:r>
              <a:rPr lang="ar-SA" dirty="0" smtClean="0"/>
              <a:t> </a:t>
            </a:r>
            <a:r>
              <a:rPr lang="ar-SA" b="1" dirty="0" smtClean="0">
                <a:solidFill>
                  <a:schemeClr val="tx1"/>
                </a:solidFill>
              </a:rPr>
              <a:t>الكفاءة</a:t>
            </a:r>
            <a:endParaRPr lang="en-US" b="1" dirty="0" smtClean="0">
              <a:solidFill>
                <a:schemeClr val="tx1"/>
              </a:solidFill>
            </a:endParaRPr>
          </a:p>
        </p:txBody>
      </p:sp>
      <p:sp>
        <p:nvSpPr>
          <p:cNvPr id="10" name="مستطيل مستدير الزوايا 9"/>
          <p:cNvSpPr/>
          <p:nvPr/>
        </p:nvSpPr>
        <p:spPr>
          <a:xfrm>
            <a:off x="2786050" y="5286388"/>
            <a:ext cx="2500330" cy="85725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SA" b="1" dirty="0" smtClean="0">
                <a:solidFill>
                  <a:schemeClr val="tx1"/>
                </a:solidFill>
              </a:rPr>
              <a:t>الرقابة</a:t>
            </a:r>
            <a:endParaRPr lang="en-US" b="1" dirty="0" smtClean="0">
              <a:solidFill>
                <a:schemeClr val="tx1"/>
              </a:solidFill>
            </a:endParaRPr>
          </a:p>
        </p:txBody>
      </p:sp>
      <p:sp>
        <p:nvSpPr>
          <p:cNvPr id="11" name="مستطيل مستدير الزوايا 10"/>
          <p:cNvSpPr/>
          <p:nvPr/>
        </p:nvSpPr>
        <p:spPr>
          <a:xfrm>
            <a:off x="428596" y="3571876"/>
            <a:ext cx="2500330" cy="85725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SA" b="1" dirty="0" smtClean="0">
                <a:solidFill>
                  <a:schemeClr val="tx1"/>
                </a:solidFill>
              </a:rPr>
              <a:t>تلبية حاجات الروح والجسد</a:t>
            </a:r>
            <a:endParaRPr lang="en-US" b="1" dirty="0">
              <a:solidFill>
                <a:schemeClr val="tx1"/>
              </a:solidFill>
            </a:endParaRPr>
          </a:p>
        </p:txBody>
      </p:sp>
      <p:sp>
        <p:nvSpPr>
          <p:cNvPr id="12" name="مستطيل مستدير الزوايا 11"/>
          <p:cNvSpPr/>
          <p:nvPr/>
        </p:nvSpPr>
        <p:spPr>
          <a:xfrm>
            <a:off x="1428728" y="2643182"/>
            <a:ext cx="2500330" cy="85725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SA" b="1" dirty="0" smtClean="0">
                <a:solidFill>
                  <a:schemeClr val="tx1"/>
                </a:solidFill>
              </a:rPr>
              <a:t>الالتزام بالمسؤولية</a:t>
            </a:r>
            <a:endParaRPr lang="en-US"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bg/>
                                          </p:spTgt>
                                        </p:tgtEl>
                                        <p:attrNameLst>
                                          <p:attrName>style.visibility</p:attrName>
                                        </p:attrNameLst>
                                      </p:cBhvr>
                                      <p:to>
                                        <p:strVal val="visible"/>
                                      </p:to>
                                    </p:set>
                                    <p:animEffect transition="in" filter="fade">
                                      <p:cBhvr>
                                        <p:cTn id="15" dur="2000"/>
                                        <p:tgtEl>
                                          <p:spTgt spid="6">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20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bg/>
                                          </p:spTgt>
                                        </p:tgtEl>
                                        <p:attrNameLst>
                                          <p:attrName>style.visibility</p:attrName>
                                        </p:attrNameLst>
                                      </p:cBhvr>
                                      <p:to>
                                        <p:strVal val="visible"/>
                                      </p:to>
                                    </p:set>
                                    <p:animEffect transition="in" filter="fade">
                                      <p:cBhvr>
                                        <p:cTn id="25" dur="2000"/>
                                        <p:tgtEl>
                                          <p:spTgt spid="7">
                                            <p:bg/>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20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8">
                                            <p:bg/>
                                          </p:spTgt>
                                        </p:tgtEl>
                                        <p:attrNameLst>
                                          <p:attrName>style.visibility</p:attrName>
                                        </p:attrNameLst>
                                      </p:cBhvr>
                                      <p:to>
                                        <p:strVal val="visible"/>
                                      </p:to>
                                    </p:set>
                                    <p:animEffect transition="in" filter="wipe(down)">
                                      <p:cBhvr>
                                        <p:cTn id="35" dur="500"/>
                                        <p:tgtEl>
                                          <p:spTgt spid="8">
                                            <p:bg/>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wipe(down)">
                                      <p:cBhvr>
                                        <p:cTn id="40" dur="500"/>
                                        <p:tgtEl>
                                          <p:spTgt spid="8">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9">
                                            <p:bg/>
                                          </p:spTgt>
                                        </p:tgtEl>
                                        <p:attrNameLst>
                                          <p:attrName>style.visibility</p:attrName>
                                        </p:attrNameLst>
                                      </p:cBhvr>
                                      <p:to>
                                        <p:strVal val="visible"/>
                                      </p:to>
                                    </p:set>
                                    <p:animEffect transition="in" filter="wipe(down)">
                                      <p:cBhvr>
                                        <p:cTn id="45" dur="500"/>
                                        <p:tgtEl>
                                          <p:spTgt spid="9">
                                            <p:bg/>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9">
                                            <p:txEl>
                                              <p:pRg st="0" end="0"/>
                                            </p:txEl>
                                          </p:spTgt>
                                        </p:tgtEl>
                                        <p:attrNameLst>
                                          <p:attrName>style.visibility</p:attrName>
                                        </p:attrNameLst>
                                      </p:cBhvr>
                                      <p:to>
                                        <p:strVal val="visible"/>
                                      </p:to>
                                    </p:set>
                                    <p:animEffect transition="in" filter="wipe(down)">
                                      <p:cBhvr>
                                        <p:cTn id="50" dur="500"/>
                                        <p:tgtEl>
                                          <p:spTgt spid="9">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0">
                                            <p:bg/>
                                          </p:spTgt>
                                        </p:tgtEl>
                                        <p:attrNameLst>
                                          <p:attrName>style.visibility</p:attrName>
                                        </p:attrNameLst>
                                      </p:cBhvr>
                                      <p:to>
                                        <p:strVal val="visible"/>
                                      </p:to>
                                    </p:set>
                                    <p:animEffect transition="in" filter="wipe(down)">
                                      <p:cBhvr>
                                        <p:cTn id="55" dur="500"/>
                                        <p:tgtEl>
                                          <p:spTgt spid="10">
                                            <p:bg/>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0">
                                            <p:txEl>
                                              <p:pRg st="0" end="0"/>
                                            </p:txEl>
                                          </p:spTgt>
                                        </p:tgtEl>
                                        <p:attrNameLst>
                                          <p:attrName>style.visibility</p:attrName>
                                        </p:attrNameLst>
                                      </p:cBhvr>
                                      <p:to>
                                        <p:strVal val="visible"/>
                                      </p:to>
                                    </p:set>
                                    <p:animEffect transition="in" filter="wipe(down)">
                                      <p:cBhvr>
                                        <p:cTn id="60" dur="500"/>
                                        <p:tgtEl>
                                          <p:spTgt spid="10">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
                                            <p:bg/>
                                          </p:spTgt>
                                        </p:tgtEl>
                                        <p:attrNameLst>
                                          <p:attrName>style.visibility</p:attrName>
                                        </p:attrNameLst>
                                      </p:cBhvr>
                                      <p:to>
                                        <p:strVal val="visible"/>
                                      </p:to>
                                    </p:set>
                                    <p:anim calcmode="lin" valueType="num">
                                      <p:cBhvr additive="base">
                                        <p:cTn id="65" dur="500" fill="hold"/>
                                        <p:tgtEl>
                                          <p:spTgt spid="4">
                                            <p:bg/>
                                          </p:spTgt>
                                        </p:tgtEl>
                                        <p:attrNameLst>
                                          <p:attrName>ppt_x</p:attrName>
                                        </p:attrNameLst>
                                      </p:cBhvr>
                                      <p:tavLst>
                                        <p:tav tm="0">
                                          <p:val>
                                            <p:strVal val="#ppt_x"/>
                                          </p:val>
                                        </p:tav>
                                        <p:tav tm="100000">
                                          <p:val>
                                            <p:strVal val="#ppt_x"/>
                                          </p:val>
                                        </p:tav>
                                      </p:tavLst>
                                    </p:anim>
                                    <p:anim calcmode="lin" valueType="num">
                                      <p:cBhvr additive="base">
                                        <p:cTn id="66"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
                                            <p:txEl>
                                              <p:pRg st="0" end="0"/>
                                            </p:txEl>
                                          </p:spTgt>
                                        </p:tgtEl>
                                        <p:attrNameLst>
                                          <p:attrName>style.visibility</p:attrName>
                                        </p:attrNameLst>
                                      </p:cBhvr>
                                      <p:to>
                                        <p:strVal val="visible"/>
                                      </p:to>
                                    </p:set>
                                    <p:anim calcmode="lin" valueType="num">
                                      <p:cBhvr additive="base">
                                        <p:cTn id="7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1">
                                            <p:bg/>
                                          </p:spTgt>
                                        </p:tgtEl>
                                        <p:attrNameLst>
                                          <p:attrName>style.visibility</p:attrName>
                                        </p:attrNameLst>
                                      </p:cBhvr>
                                      <p:to>
                                        <p:strVal val="visible"/>
                                      </p:to>
                                    </p:set>
                                    <p:animEffect transition="in" filter="fade">
                                      <p:cBhvr>
                                        <p:cTn id="77" dur="2000"/>
                                        <p:tgtEl>
                                          <p:spTgt spid="11">
                                            <p:bg/>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1">
                                            <p:txEl>
                                              <p:pRg st="0" end="0"/>
                                            </p:txEl>
                                          </p:spTgt>
                                        </p:tgtEl>
                                        <p:attrNameLst>
                                          <p:attrName>style.visibility</p:attrName>
                                        </p:attrNameLst>
                                      </p:cBhvr>
                                      <p:to>
                                        <p:strVal val="visible"/>
                                      </p:to>
                                    </p:set>
                                    <p:animEffect transition="in" filter="fade">
                                      <p:cBhvr>
                                        <p:cTn id="80" dur="2000"/>
                                        <p:tgtEl>
                                          <p:spTgt spid="11">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2">
                                            <p:bg/>
                                          </p:spTgt>
                                        </p:tgtEl>
                                        <p:attrNameLst>
                                          <p:attrName>style.visibility</p:attrName>
                                        </p:attrNameLst>
                                      </p:cBhvr>
                                      <p:to>
                                        <p:strVal val="visible"/>
                                      </p:to>
                                    </p:set>
                                    <p:animEffect transition="in" filter="fade">
                                      <p:cBhvr>
                                        <p:cTn id="85" dur="2000"/>
                                        <p:tgtEl>
                                          <p:spTgt spid="12">
                                            <p:bg/>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2">
                                            <p:txEl>
                                              <p:pRg st="0" end="0"/>
                                            </p:txEl>
                                          </p:spTgt>
                                        </p:tgtEl>
                                        <p:attrNameLst>
                                          <p:attrName>style.visibility</p:attrName>
                                        </p:attrNameLst>
                                      </p:cBhvr>
                                      <p:to>
                                        <p:strVal val="visible"/>
                                      </p:to>
                                    </p:set>
                                    <p:animEffect transition="in" filter="fade">
                                      <p:cBhvr>
                                        <p:cTn id="88" dur="2000"/>
                                        <p:tgtEl>
                                          <p:spTgt spid="12">
                                            <p:txEl>
                                              <p:pRg st="0" end="0"/>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
                                            <p:bg/>
                                          </p:spTgt>
                                        </p:tgtEl>
                                        <p:attrNameLst>
                                          <p:attrName>style.visibility</p:attrName>
                                        </p:attrNameLst>
                                      </p:cBhvr>
                                      <p:to>
                                        <p:strVal val="visible"/>
                                      </p:to>
                                    </p:set>
                                    <p:animEffect transition="in" filter="fade">
                                      <p:cBhvr>
                                        <p:cTn id="93" dur="2000"/>
                                        <p:tgtEl>
                                          <p:spTgt spid="5">
                                            <p:bg/>
                                          </p:spTgt>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
                                            <p:txEl>
                                              <p:pRg st="0" end="0"/>
                                            </p:txEl>
                                          </p:spTgt>
                                        </p:tgtEl>
                                        <p:attrNameLst>
                                          <p:attrName>style.visibility</p:attrName>
                                        </p:attrNameLst>
                                      </p:cBhvr>
                                      <p:to>
                                        <p:strVal val="visible"/>
                                      </p:to>
                                    </p:set>
                                    <p:animEffect transition="in" filter="fade">
                                      <p:cBhvr>
                                        <p:cTn id="96"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p" animBg="1"/>
      <p:bldP spid="5" grpId="0" build="allAtOnce" animBg="1"/>
      <p:bldP spid="6" grpId="0" build="p" animBg="1"/>
      <p:bldP spid="7" grpId="0" build="p" animBg="1"/>
      <p:bldP spid="8" grpId="0" build="p" animBg="1"/>
      <p:bldP spid="9" grpId="0" build="p" animBg="1"/>
      <p:bldP spid="10" grpId="0" build="p" animBg="1"/>
      <p:bldP spid="11" grpId="0" build="allAtOnce" animBg="1"/>
      <p:bldP spid="12"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becf2b9245.jpg"/>
          <p:cNvPicPr>
            <a:picLocks noChangeAspect="1"/>
          </p:cNvPicPr>
          <p:nvPr/>
        </p:nvPicPr>
        <p:blipFill>
          <a:blip r:embed="rId2"/>
          <a:stretch>
            <a:fillRect/>
          </a:stretch>
        </p:blipFill>
        <p:spPr>
          <a:xfrm>
            <a:off x="0" y="0"/>
            <a:ext cx="9144000" cy="6527800"/>
          </a:xfrm>
          <a:prstGeom prst="rect">
            <a:avLst/>
          </a:prstGeom>
        </p:spPr>
      </p:pic>
      <p:sp>
        <p:nvSpPr>
          <p:cNvPr id="3073" name="Oval 1"/>
          <p:cNvSpPr>
            <a:spLocks noChangeArrowheads="1"/>
          </p:cNvSpPr>
          <p:nvPr/>
        </p:nvSpPr>
        <p:spPr bwMode="auto">
          <a:xfrm>
            <a:off x="6572264" y="357166"/>
            <a:ext cx="1971675" cy="1076325"/>
          </a:xfrm>
          <a:prstGeom prst="ellipse">
            <a:avLst/>
          </a:prstGeom>
          <a:solidFill>
            <a:srgbClr val="FFFFFF"/>
          </a:solidFill>
          <a:ln w="9525">
            <a:round/>
            <a:headEnd/>
            <a:tailEnd/>
          </a:ln>
          <a:scene3d>
            <a:camera prst="legacyObliqueTopRight"/>
            <a:lightRig rig="legacyFlat3" dir="b"/>
          </a:scene3d>
          <a:sp3d extrusionH="430200" prstMaterial="legacyWirefram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Arial" pitchFamily="34" charset="0"/>
                <a:cs typeface="Old Antic Decorative" pitchFamily="2" charset="-78"/>
              </a:rPr>
              <a:t>تبادل المشورة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ربع نص 3"/>
          <p:cNvSpPr txBox="1"/>
          <p:nvPr/>
        </p:nvSpPr>
        <p:spPr>
          <a:xfrm>
            <a:off x="642910" y="285728"/>
            <a:ext cx="5828334" cy="267765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r-SA" sz="2400" dirty="0" smtClean="0"/>
              <a:t>لقد حظيت الشورى بمكانة عظيمة في التشريع الإسلامي وأصبحت من المبادئ أو المقومات التي يقوم عليها نظام الحكم والإدارة في الدولة الإسلامية في مختلف العصور وقد أوجب الله علي الأمة والجماعة إتباع الشورى عند اتخاذ القرارات الهامة وفي ممارسة كل شئون الحياة لقوله تعالي</a:t>
            </a:r>
            <a:r>
              <a:rPr lang="ar-SA" sz="2400" b="1" dirty="0" smtClean="0"/>
              <a:t>﴿ وَالَّذِينَ اسْتَجَابُوا لِرَبِّهِمْ وَأَقَامُوا الصَّلَاةَ وَأَمْرُهُمْ شُورَى بَيْنَهُمْ وَمِمَّا رَزَقْنَاهُمْ يُنفِقُونَ﴾ ﴿الشورى</a:t>
            </a:r>
            <a:r>
              <a:rPr lang="en-US" sz="2400" b="1" dirty="0" smtClean="0"/>
              <a:t>/38</a:t>
            </a:r>
            <a:r>
              <a:rPr lang="ar-SA" sz="2400" b="1" dirty="0" smtClean="0"/>
              <a:t>﴾</a:t>
            </a:r>
            <a:endParaRPr lang="en-US" sz="2400" dirty="0"/>
          </a:p>
        </p:txBody>
      </p:sp>
      <p:sp>
        <p:nvSpPr>
          <p:cNvPr id="5" name="مربع نص 4"/>
          <p:cNvSpPr txBox="1"/>
          <p:nvPr/>
        </p:nvSpPr>
        <p:spPr>
          <a:xfrm>
            <a:off x="0" y="3357562"/>
            <a:ext cx="9144001" cy="34163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r-SA" sz="2400" b="1" dirty="0" smtClean="0"/>
              <a:t>ولقول الرسول </a:t>
            </a:r>
            <a:r>
              <a:rPr lang="en-US" sz="2400" b="1" dirty="0" smtClean="0">
                <a:sym typeface="AGA Arabesque"/>
              </a:rPr>
              <a:t></a:t>
            </a:r>
            <a:r>
              <a:rPr lang="ar-SA" sz="2400" b="1" dirty="0" smtClean="0"/>
              <a:t>" ما ندم من استشار ولا خاب من استخار" وقوله </a:t>
            </a:r>
            <a:r>
              <a:rPr lang="en-US" sz="2400" b="1" dirty="0" smtClean="0">
                <a:sym typeface="AGA Arabesque"/>
              </a:rPr>
              <a:t></a:t>
            </a:r>
            <a:r>
              <a:rPr lang="ar-SA" sz="2400" b="1" dirty="0" smtClean="0"/>
              <a:t>"ما تشاور قوم قط إلا هدوا لأرشد أمرهم"</a:t>
            </a:r>
            <a:endParaRPr lang="en-US" sz="2400" dirty="0" smtClean="0"/>
          </a:p>
          <a:p>
            <a:pPr lvl="0"/>
            <a:r>
              <a:rPr lang="ar-SA" sz="2400" b="1" dirty="0" smtClean="0"/>
              <a:t>وقد كان الرسول </a:t>
            </a:r>
            <a:r>
              <a:rPr lang="en-US" sz="2400" dirty="0" smtClean="0">
                <a:sym typeface="AGA Arabesque"/>
              </a:rPr>
              <a:t></a:t>
            </a:r>
            <a:r>
              <a:rPr lang="ar-SA" sz="2400" dirty="0" smtClean="0"/>
              <a:t>" </a:t>
            </a:r>
            <a:r>
              <a:rPr lang="ar-SA" sz="2400" b="1" dirty="0" smtClean="0"/>
              <a:t>يتخذ له مجلساً للمشورة وكان يتكون من سبعة من المهاجرين ومثلهم من الأنصار وكان يشاورهم قبل اتخاذ قراره في المواقف المختلفة</a:t>
            </a:r>
            <a:endParaRPr lang="en-US" sz="2400" dirty="0" smtClean="0"/>
          </a:p>
          <a:p>
            <a:pPr lvl="0"/>
            <a:r>
              <a:rPr lang="ar-SA" sz="2400" b="1" dirty="0" smtClean="0"/>
              <a:t>ولقد التزم الخلفاء الراشدون بالسلوك التنظيمي للرسول  ومن أمثلة ذلك الخليفة عمر بن الخطاب </a:t>
            </a:r>
            <a:r>
              <a:rPr lang="en-US" sz="2400" dirty="0" smtClean="0">
                <a:sym typeface="AGA Arabesque"/>
              </a:rPr>
              <a:t></a:t>
            </a:r>
            <a:r>
              <a:rPr lang="en-US" sz="2400" b="1" dirty="0" smtClean="0"/>
              <a:t> </a:t>
            </a:r>
            <a:r>
              <a:rPr lang="ar-SA" sz="2400" b="1" dirty="0" smtClean="0"/>
              <a:t>الذي كان يطلب كرئيس إداري يطلب المشورة والنصح لأنه يعلم أنه لا يمكن أن تتحقق الأهداف الإدارية في جو يفتقر إلي النصح والمشورة ومن أقواله( لا خير في أمر أبرم من غير مشورة)</a:t>
            </a:r>
            <a:endParaRPr lang="en-US"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3">
                                            <p:bg/>
                                          </p:spTgt>
                                        </p:tgtEl>
                                        <p:attrNameLst>
                                          <p:attrName>style.visibility</p:attrName>
                                        </p:attrNameLst>
                                      </p:cBhvr>
                                      <p:to>
                                        <p:strVal val="visible"/>
                                      </p:to>
                                    </p:set>
                                    <p:animEffect transition="in" filter="fade">
                                      <p:cBhvr>
                                        <p:cTn id="7" dur="2000"/>
                                        <p:tgtEl>
                                          <p:spTgt spid="307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3">
                                            <p:txEl>
                                              <p:pRg st="0" end="0"/>
                                            </p:txEl>
                                          </p:spTgt>
                                        </p:tgtEl>
                                        <p:attrNameLst>
                                          <p:attrName>style.visibility</p:attrName>
                                        </p:attrNameLst>
                                      </p:cBhvr>
                                      <p:to>
                                        <p:strVal val="visible"/>
                                      </p:to>
                                    </p:set>
                                    <p:animEffect transition="in" filter="fade">
                                      <p:cBhvr>
                                        <p:cTn id="10" dur="2000"/>
                                        <p:tgtEl>
                                          <p:spTgt spid="307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bg/>
                                          </p:spTgt>
                                        </p:tgtEl>
                                        <p:attrNameLst>
                                          <p:attrName>style.visibility</p:attrName>
                                        </p:attrNameLst>
                                      </p:cBhvr>
                                      <p:to>
                                        <p:strVal val="visible"/>
                                      </p:to>
                                    </p:set>
                                    <p:anim calcmode="lin" valueType="num">
                                      <p:cBhvr additive="base">
                                        <p:cTn id="15"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additive="base">
                                        <p:cTn id="2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bg/>
                                          </p:spTgt>
                                        </p:tgtEl>
                                        <p:attrNameLst>
                                          <p:attrName>style.visibility</p:attrName>
                                        </p:attrNameLst>
                                      </p:cBhvr>
                                      <p:to>
                                        <p:strVal val="visible"/>
                                      </p:to>
                                    </p:set>
                                    <p:anim calcmode="lin" valueType="num">
                                      <p:cBhvr additive="base">
                                        <p:cTn id="2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anim calcmode="lin" valueType="num">
                                      <p:cBhvr additive="base">
                                        <p:cTn id="3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xEl>
                                              <p:pRg st="2" end="2"/>
                                            </p:txEl>
                                          </p:spTgt>
                                        </p:tgtEl>
                                        <p:attrNameLst>
                                          <p:attrName>style.visibility</p:attrName>
                                        </p:attrNameLst>
                                      </p:cBhvr>
                                      <p:to>
                                        <p:strVal val="visible"/>
                                      </p:to>
                                    </p:set>
                                    <p:anim calcmode="lin" valueType="num">
                                      <p:cBhvr additive="base">
                                        <p:cTn id="4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build="allAtOnce" animBg="1"/>
      <p:bldP spid="4" grpId="0" build="p" animBg="1"/>
      <p:bldP spid="5"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f227e38749.jpg"/>
          <p:cNvPicPr>
            <a:picLocks noChangeAspect="1"/>
          </p:cNvPicPr>
          <p:nvPr/>
        </p:nvPicPr>
        <p:blipFill>
          <a:blip r:embed="rId2"/>
          <a:stretch>
            <a:fillRect/>
          </a:stretch>
        </p:blipFill>
        <p:spPr>
          <a:xfrm>
            <a:off x="0" y="-3517"/>
            <a:ext cx="9144000" cy="6861517"/>
          </a:xfrm>
          <a:prstGeom prst="rect">
            <a:avLst/>
          </a:prstGeom>
        </p:spPr>
      </p:pic>
      <p:sp>
        <p:nvSpPr>
          <p:cNvPr id="3" name="مربع نص 2"/>
          <p:cNvSpPr txBox="1"/>
          <p:nvPr/>
        </p:nvSpPr>
        <p:spPr>
          <a:xfrm rot="10800000" flipV="1">
            <a:off x="285717" y="-81274"/>
            <a:ext cx="8614415"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ar-SA" sz="2000" b="1" dirty="0" smtClean="0"/>
              <a:t>إن الشورى في الإسلام أفعال وليست مجرد أقوال بل ممارسة تطبيقية فقد اتخذ أبو بكر </a:t>
            </a:r>
            <a:r>
              <a:rPr lang="en-US" sz="2000" dirty="0" smtClean="0">
                <a:sym typeface="AGA Arabesque"/>
              </a:rPr>
              <a:t></a:t>
            </a:r>
            <a:r>
              <a:rPr lang="en-US" sz="2000" b="1" dirty="0" smtClean="0"/>
              <a:t> </a:t>
            </a:r>
            <a:r>
              <a:rPr lang="ar-SA" sz="2000" b="1" dirty="0" smtClean="0"/>
              <a:t>مجلساً للشورى وكان يعرض عليه أي مسألة ليس فيها نص صريح، وكان المجلس يناقش هذه المسألة ويتخذ فيها قراراً إما بالإجماع أو بأغلبية الأصوات وكانت السلطة التنفيذية تتبني القرار وتنفذه.</a:t>
            </a:r>
            <a:endParaRPr lang="en-US" sz="2000" dirty="0" smtClean="0"/>
          </a:p>
          <a:p>
            <a:pPr lvl="0"/>
            <a:r>
              <a:rPr lang="ar-SA" sz="2000" b="1" dirty="0" smtClean="0"/>
              <a:t>يعتبر تبادل المشورة والمشاركة الصادقة في اتخاذ القرار كمبدأ من مبادئ الإدارة الإسلامية  أوسع واشمل من مبدأ المشاركة الذي جاء به الفكر الإداري المعاصر باعتبار المنهج الذي وضعه الله للمسلمين للتمسك به</a:t>
            </a:r>
            <a:endParaRPr lang="en-US" sz="2000" dirty="0" smtClean="0"/>
          </a:p>
          <a:p>
            <a:pPr lvl="0"/>
            <a:r>
              <a:rPr lang="ar-SA" sz="2000" b="1" dirty="0" smtClean="0"/>
              <a:t>ينبغي أن تكون المشورة هي الدعامة الأساسية في صناعة القرار الإداري التربوي وتحديد السياسات والبرامج في كافة المنظمات التربوية وعلي كافة المستويات التنظيمية</a:t>
            </a:r>
            <a:endParaRPr lang="en-US" sz="2000" dirty="0" smtClean="0"/>
          </a:p>
          <a:p>
            <a:r>
              <a:rPr lang="ar-SA" sz="2000" b="1" dirty="0" smtClean="0"/>
              <a:t>لابد أن تستند المجالس واللجان المدرسية في عملها علي تبادل المشورة عند اتخاذ القرار </a:t>
            </a:r>
            <a:endParaRPr lang="en-US" sz="2000" dirty="0"/>
          </a:p>
        </p:txBody>
      </p:sp>
      <p:sp>
        <p:nvSpPr>
          <p:cNvPr id="4" name="مربع نص 3"/>
          <p:cNvSpPr txBox="1"/>
          <p:nvPr/>
        </p:nvSpPr>
        <p:spPr>
          <a:xfrm>
            <a:off x="357158" y="3071810"/>
            <a:ext cx="8685853"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r-SA" sz="2400" b="1" u="sng" cap="small" dirty="0" smtClean="0"/>
              <a:t>ثمار المشاورة:</a:t>
            </a:r>
            <a:r>
              <a:rPr lang="ar-SA" sz="2400" b="1" dirty="0" smtClean="0"/>
              <a:t>   </a:t>
            </a:r>
            <a:endParaRPr lang="en-US" sz="2400" dirty="0" smtClean="0"/>
          </a:p>
          <a:p>
            <a:pPr lvl="0"/>
            <a:r>
              <a:rPr lang="ar-SA" sz="2400" b="1" dirty="0" smtClean="0"/>
              <a:t>القرارات صحيحة وتكون في مصلحة الفرد والجماعة</a:t>
            </a:r>
            <a:endParaRPr lang="en-US" sz="2400" dirty="0" smtClean="0"/>
          </a:p>
          <a:p>
            <a:pPr lvl="0"/>
            <a:r>
              <a:rPr lang="ar-SA" sz="2400" b="1" dirty="0" smtClean="0"/>
              <a:t>المشاورة عند صناعة القرار تجعل الجماعة أقرب إلي فهم مغزاه وهدفه وتكون أكثر تحمساً عند تنفيذه</a:t>
            </a:r>
            <a:endParaRPr lang="en-US" sz="2400" dirty="0" smtClean="0"/>
          </a:p>
          <a:p>
            <a:pPr lvl="0"/>
            <a:r>
              <a:rPr lang="ar-SA" sz="2400" b="1" dirty="0" smtClean="0"/>
              <a:t>تضفي علي نفوس الجماعة شيئاً من الراحة والرضا وتقوي رابطة الألفة والمحبة بين الجماعة فينخفض معدل الغياب ويزيد الرضا والإنتاجية في المؤسسة.</a:t>
            </a:r>
            <a:endParaRPr lang="en-US"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bg/>
                                          </p:spTgt>
                                        </p:tgtEl>
                                        <p:attrNameLst>
                                          <p:attrName>style.visibility</p:attrName>
                                        </p:attrNameLst>
                                      </p:cBhvr>
                                      <p:to>
                                        <p:strVal val="visible"/>
                                      </p:to>
                                    </p:set>
                                    <p:anim calcmode="lin" valueType="num">
                                      <p:cBhvr additive="base">
                                        <p:cTn id="3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4">
                                            <p:bg/>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 calcmode="lin" valueType="num">
                                      <p:cBhvr additive="base">
                                        <p:cTn id="4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1" end="1"/>
                                            </p:txEl>
                                          </p:spTgt>
                                        </p:tgtEl>
                                        <p:attrNameLst>
                                          <p:attrName>style.visibility</p:attrName>
                                        </p:attrNameLst>
                                      </p:cBhvr>
                                      <p:to>
                                        <p:strVal val="visible"/>
                                      </p:to>
                                    </p:set>
                                    <p:anim calcmode="lin" valueType="num">
                                      <p:cBhvr additive="base">
                                        <p:cTn id="4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 calcmode="lin" valueType="num">
                                      <p:cBhvr additive="base">
                                        <p:cTn id="4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anim calcmode="lin" valueType="num">
                                      <p:cBhvr additive="base">
                                        <p:cTn id="5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jpg"/>
          <p:cNvPicPr>
            <a:picLocks noChangeAspect="1"/>
          </p:cNvPicPr>
          <p:nvPr/>
        </p:nvPicPr>
        <p:blipFill>
          <a:blip r:embed="rId2"/>
          <a:stretch>
            <a:fillRect/>
          </a:stretch>
        </p:blipFill>
        <p:spPr>
          <a:xfrm>
            <a:off x="0" y="0"/>
            <a:ext cx="9144000" cy="6858000"/>
          </a:xfrm>
          <a:prstGeom prst="rect">
            <a:avLst/>
          </a:prstGeom>
        </p:spPr>
      </p:pic>
      <p:sp>
        <p:nvSpPr>
          <p:cNvPr id="1026" name="Oval 2"/>
          <p:cNvSpPr>
            <a:spLocks noChangeArrowheads="1"/>
          </p:cNvSpPr>
          <p:nvPr/>
        </p:nvSpPr>
        <p:spPr bwMode="auto">
          <a:xfrm>
            <a:off x="6929454" y="285728"/>
            <a:ext cx="1924050" cy="1077913"/>
          </a:xfrm>
          <a:prstGeom prst="ellipse">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Arial" pitchFamily="34" charset="0"/>
                <a:cs typeface="Old Antic Decorative" pitchFamily="2" charset="-78"/>
              </a:rPr>
              <a:t>المساواة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ربع نص 3"/>
          <p:cNvSpPr txBox="1"/>
          <p:nvPr/>
        </p:nvSpPr>
        <p:spPr>
          <a:xfrm rot="21101439">
            <a:off x="170831" y="480528"/>
            <a:ext cx="6858016"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ar-SA" sz="2000" b="1" dirty="0" smtClean="0"/>
              <a:t>لقد جاء الإسلام بمبدأ بين الناس في الحقوق والواجبات العامة والخاصة في مجال العمل وأمام أولي الأمر والحكام ومن في منزلتهم من رؤساء العمل فسبق بذلك تشريعات العصر الحديث </a:t>
            </a:r>
            <a:endParaRPr lang="en-US" sz="2000" b="1" dirty="0" smtClean="0"/>
          </a:p>
          <a:p>
            <a:r>
              <a:rPr lang="ar-SA" sz="2000" b="1" dirty="0" smtClean="0"/>
              <a:t>قال تعالي" ﴿إِنَّمَا الْمُؤْمِنُونَ إِخْوَةٌ فَأَصْلِحُوا بَيْنَ أَخَوَيْكُمْ وَاتَّقُوا اللَّهَ لَعَلَّكُمْ تُرْحَمُونَ ﴾ الحجرات</a:t>
            </a:r>
            <a:r>
              <a:rPr lang="en-US" sz="2000" b="1" dirty="0" smtClean="0"/>
              <a:t>/10</a:t>
            </a:r>
          </a:p>
          <a:p>
            <a:r>
              <a:rPr lang="ar-SA" sz="2000" b="1" dirty="0" smtClean="0"/>
              <a:t>﴿يَا أَيُّهَا النَّاسُ إِنَّا خَلَقْنَاكُم مِّن ذَكَرٍ وَأُنثَى وَجَعَلْنَاكُمْ شُعُوبًا وَقَبَائِلَ لِتَعَارَفُوا إِنَّ أَكْرَمَكُمْ عِندَ اللَّهِ أَتْقَاكُمْ إِنَّ اللَّهَ عَلِيمٌ خَبِيرٌ ﴾ الحجرات</a:t>
            </a:r>
            <a:r>
              <a:rPr lang="en-US" sz="2000" b="1" dirty="0" smtClean="0"/>
              <a:t>13</a:t>
            </a:r>
          </a:p>
          <a:p>
            <a:r>
              <a:rPr lang="ar-SA" sz="2000" b="1" dirty="0" smtClean="0"/>
              <a:t>وقال رسول الله </a:t>
            </a:r>
            <a:r>
              <a:rPr lang="en-US" sz="2000" b="1" dirty="0" smtClean="0">
                <a:sym typeface="AGA Arabesque"/>
              </a:rPr>
              <a:t></a:t>
            </a:r>
            <a:r>
              <a:rPr lang="ar-SA" sz="2000" b="1" dirty="0" smtClean="0"/>
              <a:t> " إن أكرمكم عند الله اتقاكم" </a:t>
            </a:r>
            <a:endParaRPr lang="en-US" sz="2000" b="1" dirty="0" smtClean="0"/>
          </a:p>
          <a:p>
            <a:endParaRPr lang="en-US" sz="2000" b="1" dirty="0"/>
          </a:p>
        </p:txBody>
      </p:sp>
      <p:sp>
        <p:nvSpPr>
          <p:cNvPr id="5" name="مربع نص 4"/>
          <p:cNvSpPr txBox="1"/>
          <p:nvPr/>
        </p:nvSpPr>
        <p:spPr>
          <a:xfrm>
            <a:off x="0" y="4357694"/>
            <a:ext cx="7572396" cy="31700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ar-SA" sz="2000" b="1" dirty="0" smtClean="0"/>
              <a:t>والمساواة في الإسلام  تقر بأن جميع الأفراد متساوون أمام القانون فلا امتياز إلا بالتقوى والعلم والعمل الصالح </a:t>
            </a:r>
            <a:endParaRPr lang="en-US" sz="2000" b="1" dirty="0" smtClean="0"/>
          </a:p>
          <a:p>
            <a:pPr lvl="0"/>
            <a:r>
              <a:rPr lang="ar-SA" sz="2000" b="1" dirty="0" smtClean="0"/>
              <a:t>المساواة في الإسلام تعني عدم تحيز الرؤساء في معاملاتهم للمرؤوسين ولذلك فإن الإدارة التربوية الناجحة هي التي تعني بتطبيق مبدأ المساواة التامة في الحقوق والواجبات وأن الكفاية والقدرة شرط لتولي الوظائف العامة </a:t>
            </a:r>
            <a:endParaRPr lang="en-US" sz="2000" b="1" dirty="0" smtClean="0"/>
          </a:p>
          <a:p>
            <a:pPr lvl="0"/>
            <a:r>
              <a:rPr lang="ar-SA" sz="2000" b="1" dirty="0" smtClean="0"/>
              <a:t>ينبغي علي الإدارة التربوية تطبيق المساواة عند قبول التلاميذ في المدارس وفي توزيع الإمكانات التعليمية علي المدارس في المدن والقرى ومراعاة الفروق الفردية وذلك بتقديم التعليم بالمحتوي والطريقة المناسبة ونحو ذلك من أشكال المساواة التي يجب أن تسود أي تنظيم تعليمي إسلامي</a:t>
            </a:r>
            <a:endParaRPr lang="en-US" sz="2000" b="1" dirty="0" smtClean="0"/>
          </a:p>
          <a:p>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
                                            <p:bg/>
                                          </p:spTgt>
                                        </p:tgtEl>
                                        <p:attrNameLst>
                                          <p:attrName>style.visibility</p:attrName>
                                        </p:attrNameLst>
                                      </p:cBhvr>
                                      <p:to>
                                        <p:strVal val="visible"/>
                                      </p:to>
                                    </p:set>
                                    <p:animEffect transition="in" filter="fade">
                                      <p:cBhvr>
                                        <p:cTn id="7" dur="2000"/>
                                        <p:tgtEl>
                                          <p:spTgt spid="102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6">
                                            <p:txEl>
                                              <p:pRg st="0" end="0"/>
                                            </p:txEl>
                                          </p:spTgt>
                                        </p:tgtEl>
                                        <p:attrNameLst>
                                          <p:attrName>style.visibility</p:attrName>
                                        </p:attrNameLst>
                                      </p:cBhvr>
                                      <p:to>
                                        <p:strVal val="visible"/>
                                      </p:to>
                                    </p:set>
                                    <p:animEffect transition="in" filter="fade">
                                      <p:cBhvr>
                                        <p:cTn id="10" dur="2000"/>
                                        <p:tgtEl>
                                          <p:spTgt spid="102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bg/>
                                          </p:spTgt>
                                        </p:tgtEl>
                                        <p:attrNameLst>
                                          <p:attrName>style.visibility</p:attrName>
                                        </p:attrNameLst>
                                      </p:cBhvr>
                                      <p:to>
                                        <p:strVal val="visible"/>
                                      </p:to>
                                    </p:set>
                                    <p:animEffect transition="in" filter="fade">
                                      <p:cBhvr>
                                        <p:cTn id="15" dur="2000"/>
                                        <p:tgtEl>
                                          <p:spTgt spid="4">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20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20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2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20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bg/>
                                          </p:spTgt>
                                        </p:tgtEl>
                                        <p:attrNameLst>
                                          <p:attrName>style.visibility</p:attrName>
                                        </p:attrNameLst>
                                      </p:cBhvr>
                                      <p:to>
                                        <p:strVal val="visible"/>
                                      </p:to>
                                    </p:set>
                                    <p:animEffect transition="in" filter="fade">
                                      <p:cBhvr>
                                        <p:cTn id="40" dur="2000"/>
                                        <p:tgtEl>
                                          <p:spTgt spid="5">
                                            <p:bg/>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fade">
                                      <p:cBhvr>
                                        <p:cTn id="45" dur="2000"/>
                                        <p:tgtEl>
                                          <p:spTgt spid="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txEl>
                                              <p:pRg st="1" end="1"/>
                                            </p:txEl>
                                          </p:spTgt>
                                        </p:tgtEl>
                                        <p:attrNameLst>
                                          <p:attrName>style.visibility</p:attrName>
                                        </p:attrNameLst>
                                      </p:cBhvr>
                                      <p:to>
                                        <p:strVal val="visible"/>
                                      </p:to>
                                    </p:set>
                                    <p:animEffect transition="in" filter="fade">
                                      <p:cBhvr>
                                        <p:cTn id="50" dur="2000"/>
                                        <p:tgtEl>
                                          <p:spTgt spid="5">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animEffect transition="in" filter="fade">
                                      <p:cBhvr>
                                        <p:cTn id="55"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uild="allAtOnce" animBg="1"/>
      <p:bldP spid="4" grpId="0" build="p" animBg="1"/>
      <p:bldP spid="5"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6.jpg"/>
          <p:cNvPicPr>
            <a:picLocks noChangeAspect="1"/>
          </p:cNvPicPr>
          <p:nvPr/>
        </p:nvPicPr>
        <p:blipFill>
          <a:blip r:embed="rId2"/>
          <a:stretch>
            <a:fillRect/>
          </a:stretch>
        </p:blipFill>
        <p:spPr>
          <a:xfrm>
            <a:off x="0" y="0"/>
            <a:ext cx="9144000" cy="6858000"/>
          </a:xfrm>
          <a:prstGeom prst="rect">
            <a:avLst/>
          </a:prstGeom>
        </p:spPr>
      </p:pic>
      <p:sp>
        <p:nvSpPr>
          <p:cNvPr id="2050" name="Oval 2"/>
          <p:cNvSpPr>
            <a:spLocks noChangeArrowheads="1"/>
          </p:cNvSpPr>
          <p:nvPr/>
        </p:nvSpPr>
        <p:spPr bwMode="auto">
          <a:xfrm>
            <a:off x="7219950" y="285728"/>
            <a:ext cx="1924050" cy="1038225"/>
          </a:xfrm>
          <a:prstGeom prst="ellipse">
            <a:avLst/>
          </a:prstGeom>
          <a:solidFill>
            <a:srgbClr val="FFFFFF"/>
          </a:solidFill>
          <a:ln w="9525">
            <a:round/>
            <a:headEnd/>
            <a:tailEnd/>
          </a:ln>
          <a:scene3d>
            <a:camera prst="legacyObliqueTopRight"/>
            <a:lightRig rig="legacyFlat3" dir="b"/>
          </a:scene3d>
          <a:sp3d extrusionH="430200" prstMaterial="legacyWirefram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smtClean="0">
                <a:ln>
                  <a:noFill/>
                </a:ln>
                <a:solidFill>
                  <a:schemeClr val="tx1"/>
                </a:solidFill>
                <a:effectLst/>
                <a:latin typeface="Calibri" pitchFamily="34" charset="0"/>
                <a:ea typeface="Arial" pitchFamily="34" charset="0"/>
                <a:cs typeface="Old Antic Decorative" pitchFamily="2" charset="-78"/>
              </a:rPr>
              <a:t>العدالة</a:t>
            </a:r>
            <a:r>
              <a:rPr kumimoji="0" lang="en-US" sz="2400" b="1" i="0" u="none" strike="noStrike" cap="none" normalizeH="0" baseline="0" smtClean="0">
                <a:ln>
                  <a:noFill/>
                </a:ln>
                <a:solidFill>
                  <a:schemeClr val="tx1"/>
                </a:solidFill>
                <a:effectLst/>
                <a:latin typeface="Calibri" pitchFamily="34" charset="0"/>
                <a:ea typeface="Arial" pitchFamily="34" charset="0"/>
                <a:cs typeface="Old Antic Decorative" pitchFamily="2" charset="-78"/>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مربع نص 3"/>
          <p:cNvSpPr txBox="1"/>
          <p:nvPr/>
        </p:nvSpPr>
        <p:spPr>
          <a:xfrm>
            <a:off x="3714744" y="1357298"/>
            <a:ext cx="5429256" cy="2585323"/>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lvl="0"/>
            <a:r>
              <a:rPr lang="ar-SA" b="1" dirty="0" smtClean="0"/>
              <a:t>العدالة بين الجميع - دون مراعاة للفوارق الاقتصادية أو اللونية أو الجنسية والعلم والعمل الصالح </a:t>
            </a:r>
            <a:r>
              <a:rPr lang="ar-SA" b="1" dirty="0" err="1" smtClean="0"/>
              <a:t>و</a:t>
            </a:r>
            <a:r>
              <a:rPr lang="ar-SA" b="1" dirty="0" smtClean="0"/>
              <a:t> أداء الواجب الشرعي- هو أحد مبادئ الإدارة في الإسلام ولقد جعل الله إقرار العدل هدفاً أسمي وراء بعث الرسل ونزول الرسالات السماوية وقد كلف الله الرسول الكريم </a:t>
            </a:r>
            <a:r>
              <a:rPr lang="en-US" b="1" dirty="0" smtClean="0">
                <a:sym typeface="AGA Arabesque"/>
              </a:rPr>
              <a:t></a:t>
            </a:r>
            <a:r>
              <a:rPr lang="ar-SA" b="1" dirty="0" smtClean="0"/>
              <a:t> بهذا في قوله تعالي"﴿وَقُلْ آمَنتُ بِمَا أَنزَلَ اللَّهُ مِن كِتَابٍ وَأُمِرْتُ لِأَعْدِلَ بَيْنَكُمُ </a:t>
            </a:r>
            <a:r>
              <a:rPr lang="ar-SA" dirty="0" smtClean="0"/>
              <a:t>﴿</a:t>
            </a:r>
            <a:r>
              <a:rPr lang="ar-SA" dirty="0" err="1" smtClean="0"/>
              <a:t>الشوري</a:t>
            </a:r>
            <a:r>
              <a:rPr lang="ar-SA" dirty="0" smtClean="0"/>
              <a:t> </a:t>
            </a:r>
            <a:r>
              <a:rPr lang="en-US" dirty="0" smtClean="0"/>
              <a:t>/15</a:t>
            </a:r>
            <a:r>
              <a:rPr lang="ar-SA" dirty="0" smtClean="0"/>
              <a:t>﴾</a:t>
            </a:r>
            <a:endParaRPr lang="en-US" dirty="0" smtClean="0"/>
          </a:p>
          <a:p>
            <a:pPr lvl="0"/>
            <a:r>
              <a:rPr lang="ar-SA" b="1" dirty="0" smtClean="0"/>
              <a:t>وقوله تعالي</a:t>
            </a:r>
            <a:r>
              <a:rPr lang="en-US" dirty="0" smtClean="0">
                <a:sym typeface="AGA Arabesque"/>
              </a:rPr>
              <a:t></a:t>
            </a:r>
            <a:r>
              <a:rPr lang="en-US" b="1" dirty="0" smtClean="0"/>
              <a:t> </a:t>
            </a:r>
            <a:r>
              <a:rPr lang="ar-SA" b="1" dirty="0" smtClean="0"/>
              <a:t>إِنَّ اللّهَ يَأْمُرُ بِالْعَدْلِ وَالإِحْسَانِ وَإِيتَاء ذِي الْقُرْبَى وَيَنْهَى عَنِ الْفَحْشَاء وَالْمُنكَرِ وَالْبَغْيِ يَعِظُكُمْ لَعَلَّكُمْ تَذَكَّرُونَ</a:t>
            </a:r>
            <a:r>
              <a:rPr lang="ar-SA" dirty="0" smtClean="0"/>
              <a:t> </a:t>
            </a:r>
            <a:r>
              <a:rPr lang="en-US" dirty="0" smtClean="0">
                <a:sym typeface="AGA Arabesque"/>
              </a:rPr>
              <a:t></a:t>
            </a:r>
            <a:r>
              <a:rPr lang="ar-SA" dirty="0" smtClean="0"/>
              <a:t>﴿ النحل</a:t>
            </a:r>
            <a:r>
              <a:rPr lang="en-US" dirty="0" smtClean="0"/>
              <a:t>/90</a:t>
            </a:r>
            <a:r>
              <a:rPr lang="ar-SA" dirty="0" smtClean="0"/>
              <a:t>﴾</a:t>
            </a:r>
            <a:endParaRPr lang="en-US" dirty="0" smtClean="0"/>
          </a:p>
          <a:p>
            <a:endParaRPr lang="en-US" dirty="0"/>
          </a:p>
        </p:txBody>
      </p:sp>
      <p:sp>
        <p:nvSpPr>
          <p:cNvPr id="5" name="مربع نص 4"/>
          <p:cNvSpPr txBox="1"/>
          <p:nvPr/>
        </p:nvSpPr>
        <p:spPr>
          <a:xfrm>
            <a:off x="571472" y="3714752"/>
            <a:ext cx="7929618" cy="3447098"/>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lvl="0"/>
            <a:r>
              <a:rPr lang="ar-SA" sz="2000" b="1" dirty="0" smtClean="0">
                <a:solidFill>
                  <a:schemeClr val="tx1"/>
                </a:solidFill>
              </a:rPr>
              <a:t>وفي السنة النبوية أمثلة كثيرة منها قول الرسول </a:t>
            </a:r>
            <a:r>
              <a:rPr lang="en-US" sz="2000" b="1" dirty="0" smtClean="0">
                <a:solidFill>
                  <a:schemeClr val="tx1"/>
                </a:solidFill>
                <a:sym typeface="AGA Arabesque"/>
              </a:rPr>
              <a:t></a:t>
            </a:r>
            <a:r>
              <a:rPr lang="ar-SA" sz="2000" b="1" dirty="0" smtClean="0">
                <a:solidFill>
                  <a:schemeClr val="tx1"/>
                </a:solidFill>
              </a:rPr>
              <a:t>" إن أحب الخلق إلي الله إمام عادل وأبغض الخلق إلي الله إمام جائر" </a:t>
            </a:r>
            <a:endParaRPr lang="en-US" sz="2000" b="1" dirty="0" smtClean="0">
              <a:solidFill>
                <a:schemeClr val="tx1"/>
              </a:solidFill>
            </a:endParaRPr>
          </a:p>
          <a:p>
            <a:pPr lvl="0"/>
            <a:r>
              <a:rPr lang="ar-SA" sz="2000" b="1" dirty="0" smtClean="0">
                <a:solidFill>
                  <a:schemeClr val="tx1"/>
                </a:solidFill>
              </a:rPr>
              <a:t>أجمع الفقه الإسلامي علي أن من العدالة تعد أول الشروط التي يشترطونها في الحاكم (أو من يملك السلطة) </a:t>
            </a:r>
            <a:endParaRPr lang="en-US" sz="2000" b="1" dirty="0" smtClean="0">
              <a:solidFill>
                <a:schemeClr val="tx1"/>
              </a:solidFill>
            </a:endParaRPr>
          </a:p>
          <a:p>
            <a:pPr lvl="0"/>
            <a:r>
              <a:rPr lang="ar-SA" sz="2000" b="1" dirty="0" smtClean="0">
                <a:solidFill>
                  <a:schemeClr val="tx1"/>
                </a:solidFill>
              </a:rPr>
              <a:t>لقد ذهبت العدالة في الإدارة الإسلامية مدي بعيداً حيث يأمر بالعدالة حتى مع النفس مع الوالدين وذوي القربى لا يجب يضيع العدل بين عاطفة الحب وعاطفة البغض</a:t>
            </a:r>
            <a:endParaRPr lang="en-US" sz="2000" b="1" dirty="0" smtClean="0">
              <a:solidFill>
                <a:schemeClr val="tx1"/>
              </a:solidFill>
            </a:endParaRPr>
          </a:p>
          <a:p>
            <a:pPr lvl="0"/>
            <a:r>
              <a:rPr lang="ar-SA" sz="2000" b="1" dirty="0" smtClean="0">
                <a:solidFill>
                  <a:schemeClr val="tx1"/>
                </a:solidFill>
              </a:rPr>
              <a:t>وإذا كانت العدالة واجبة علي كل من يمارس سلطة أياً كانت فإنه </a:t>
            </a:r>
            <a:r>
              <a:rPr lang="ar-SA" sz="2000" b="1" dirty="0" err="1" smtClean="0">
                <a:solidFill>
                  <a:schemeClr val="tx1"/>
                </a:solidFill>
              </a:rPr>
              <a:t>ينبعي</a:t>
            </a:r>
            <a:r>
              <a:rPr lang="ar-SA" sz="2000" b="1" dirty="0" smtClean="0">
                <a:solidFill>
                  <a:schemeClr val="tx1"/>
                </a:solidFill>
              </a:rPr>
              <a:t> أيضاً أن يحسن الإمام أو من يمارس سلطته اختيار من يتولون المهام أو المناصب أع</a:t>
            </a:r>
            <a:endParaRPr lang="en-US" sz="2000" b="1" dirty="0" smtClean="0">
              <a:solidFill>
                <a:schemeClr val="tx1"/>
              </a:solidFill>
            </a:endParaRPr>
          </a:p>
          <a:p>
            <a:pPr lvl="0"/>
            <a:r>
              <a:rPr lang="ar-SA" sz="2000" b="1" dirty="0" smtClean="0">
                <a:solidFill>
                  <a:schemeClr val="tx1"/>
                </a:solidFill>
              </a:rPr>
              <a:t>تتمثل العدالة في الإسلام في إسناد الأعمال والمهام المناسبة لقدرات الفرد واستعداداته وعدم تكليفه فوق طاقته </a:t>
            </a:r>
            <a:endParaRPr lang="en-US" sz="2000" b="1" dirty="0" smtClean="0">
              <a:solidFill>
                <a:schemeClr val="tx1"/>
              </a:solidFill>
            </a:endParaRPr>
          </a:p>
          <a:p>
            <a:endParaRPr lang="en-US"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bg/>
                                          </p:spTgt>
                                        </p:tgtEl>
                                        <p:attrNameLst>
                                          <p:attrName>style.visibility</p:attrName>
                                        </p:attrNameLst>
                                      </p:cBhvr>
                                      <p:to>
                                        <p:strVal val="visible"/>
                                      </p:to>
                                    </p:set>
                                    <p:anim calcmode="lin" valueType="num">
                                      <p:cBhvr additive="base">
                                        <p:cTn id="25"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additive="base">
                                        <p:cTn id="3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 calcmode="lin" valueType="num">
                                      <p:cBhvr additive="base">
                                        <p:cTn id="3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 calcmode="lin" valueType="num">
                                      <p:cBhvr additive="base">
                                        <p:cTn id="4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3" end="3"/>
                                            </p:txEl>
                                          </p:spTgt>
                                        </p:tgtEl>
                                        <p:attrNameLst>
                                          <p:attrName>style.visibility</p:attrName>
                                        </p:attrNameLst>
                                      </p:cBhvr>
                                      <p:to>
                                        <p:strVal val="visible"/>
                                      </p:to>
                                    </p:set>
                                    <p:anim calcmode="lin" valueType="num">
                                      <p:cBhvr additive="base">
                                        <p:cTn id="4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 calcmode="lin" valueType="num">
                                      <p:cBhvr additive="base">
                                        <p:cTn id="5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2e735a035e.jpg"/>
          <p:cNvPicPr>
            <a:picLocks noChangeAspect="1"/>
          </p:cNvPicPr>
          <p:nvPr/>
        </p:nvPicPr>
        <p:blipFill>
          <a:blip r:embed="rId2"/>
          <a:stretch>
            <a:fillRect/>
          </a:stretch>
        </p:blipFill>
        <p:spPr>
          <a:xfrm>
            <a:off x="0" y="0"/>
            <a:ext cx="9144000" cy="6858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مربع نص 2"/>
          <p:cNvSpPr txBox="1"/>
          <p:nvPr/>
        </p:nvSpPr>
        <p:spPr>
          <a:xfrm rot="10800000" flipV="1">
            <a:off x="642909" y="985494"/>
            <a:ext cx="7215238" cy="489364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r>
              <a:rPr lang="ar-SA" sz="2400" b="1" dirty="0" smtClean="0"/>
              <a:t>وفي السنة النبوية أمثلة كثيرة منها قول الرسول </a:t>
            </a:r>
            <a:r>
              <a:rPr lang="en-US" sz="2400" b="1" dirty="0" smtClean="0">
                <a:sym typeface="AGA Arabesque"/>
              </a:rPr>
              <a:t></a:t>
            </a:r>
            <a:r>
              <a:rPr lang="ar-SA" sz="2400" b="1" dirty="0" smtClean="0"/>
              <a:t>" إن أحب الخلق إلي الله إمام عادل وأبغض الخلق إلي الله إمام جائر" </a:t>
            </a:r>
            <a:endParaRPr lang="en-US" sz="2400" b="1" dirty="0" smtClean="0"/>
          </a:p>
          <a:p>
            <a:pPr lvl="0"/>
            <a:r>
              <a:rPr lang="ar-SA" sz="2400" b="1" dirty="0" smtClean="0"/>
              <a:t>أجمع الفقه الإسلامي علي أن من العدالة تعد أول الشروط التي يشترطونها في الحاكم (أو من يملك السلطة) </a:t>
            </a:r>
            <a:endParaRPr lang="en-US" sz="2400" b="1" dirty="0" smtClean="0"/>
          </a:p>
          <a:p>
            <a:pPr lvl="0"/>
            <a:r>
              <a:rPr lang="ar-SA" sz="2400" b="1" dirty="0" smtClean="0"/>
              <a:t>لقد ذهبت العدالة في الإدارة الإسلامية مدي بعيداً حيث يأمر بالعدالة حتى مع النفس مع الوالدين وذوي القربى لا يجب يضيع العدل بين عاطفة الحب وعاطفة البغض</a:t>
            </a:r>
            <a:endParaRPr lang="en-US" sz="2400" b="1" dirty="0" smtClean="0"/>
          </a:p>
          <a:p>
            <a:pPr lvl="0"/>
            <a:r>
              <a:rPr lang="ar-SA" sz="2400" b="1" dirty="0" smtClean="0"/>
              <a:t>وإذا كانت العدالة واجبة علي كل من يمارس سلطة أياً كانت فإنه </a:t>
            </a:r>
            <a:r>
              <a:rPr lang="ar-SA" sz="2400" b="1" dirty="0" err="1" smtClean="0"/>
              <a:t>ينبعي</a:t>
            </a:r>
            <a:r>
              <a:rPr lang="ar-SA" sz="2400" b="1" dirty="0" smtClean="0"/>
              <a:t> أيضاً أن يحسن الإمام أو من يمارس سلطته اختيار من يتولون المهام أو المناصب أع</a:t>
            </a:r>
            <a:endParaRPr lang="en-US" sz="2400" b="1" dirty="0" smtClean="0"/>
          </a:p>
          <a:p>
            <a:pPr lvl="0"/>
            <a:r>
              <a:rPr lang="ar-SA" sz="2400" b="1" dirty="0" smtClean="0"/>
              <a:t>تتمثل العدالة في الإسلام في إسناد الأعمال والمهام المناسبة لقدرات الفرد واستعداداته وعدم تكليفه فوق طاقته </a:t>
            </a:r>
            <a:endParaRPr lang="en-US" sz="2400" b="1" dirty="0" smtClean="0"/>
          </a:p>
          <a:p>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2eedb1b822.jpg"/>
          <p:cNvPicPr>
            <a:picLocks noChangeAspect="1"/>
          </p:cNvPicPr>
          <p:nvPr/>
        </p:nvPicPr>
        <p:blipFill>
          <a:blip r:embed="rId2"/>
          <a:stretch>
            <a:fillRect/>
          </a:stretch>
        </p:blipFill>
        <p:spPr>
          <a:xfrm>
            <a:off x="0" y="35351"/>
            <a:ext cx="9144000" cy="6822649"/>
          </a:xfrm>
          <a:prstGeom prst="rect">
            <a:avLst/>
          </a:prstGeom>
        </p:spPr>
      </p:pic>
      <p:sp>
        <p:nvSpPr>
          <p:cNvPr id="3" name="مربع نص 2"/>
          <p:cNvSpPr txBox="1"/>
          <p:nvPr/>
        </p:nvSpPr>
        <p:spPr>
          <a:xfrm>
            <a:off x="214282" y="642918"/>
            <a:ext cx="4786346" cy="5386090"/>
          </a:xfrm>
          <a:prstGeom prst="rect">
            <a:avLst/>
          </a:prstGeom>
          <a:noFill/>
        </p:spPr>
        <p:txBody>
          <a:bodyPr wrap="square" rtlCol="0">
            <a:spAutoFit/>
          </a:bodyPr>
          <a:lstStyle/>
          <a:p>
            <a:r>
              <a:rPr lang="ar-SA" sz="2800" b="1" dirty="0" smtClean="0">
                <a:solidFill>
                  <a:schemeClr val="accent5">
                    <a:lumMod val="50000"/>
                  </a:schemeClr>
                </a:solidFill>
              </a:rPr>
              <a:t>ما نتائج تطبيق العدالة الإسلامية في الإدارة التربوية؟</a:t>
            </a:r>
            <a:endParaRPr lang="en-US" sz="2800" b="1" dirty="0" smtClean="0">
              <a:solidFill>
                <a:schemeClr val="accent5">
                  <a:lumMod val="50000"/>
                </a:schemeClr>
              </a:solidFill>
            </a:endParaRPr>
          </a:p>
          <a:p>
            <a:r>
              <a:rPr lang="ar-SA" sz="2400" b="1" dirty="0" smtClean="0"/>
              <a:t>من نتائج تطبيق العدالة الإسلامية في الإدارة التربوية </a:t>
            </a:r>
            <a:endParaRPr lang="en-US" sz="2400" b="1" dirty="0" smtClean="0"/>
          </a:p>
          <a:p>
            <a:pPr>
              <a:buFont typeface="Arial" pitchFamily="34" charset="0"/>
              <a:buChar char="•"/>
            </a:pPr>
            <a:r>
              <a:rPr lang="ar-SA" sz="2400" b="1" dirty="0" smtClean="0"/>
              <a:t>تحقيق الانتماء للتنظيم ورفع الروح المعنوية وهذه مؤشرات تدل علي نجاح الإدارة وقدرتها علي تحقيق أهدافها من خلال </a:t>
            </a:r>
            <a:endParaRPr lang="en-US" sz="2400" b="1" dirty="0" smtClean="0"/>
          </a:p>
          <a:p>
            <a:pPr lvl="0">
              <a:buFont typeface="Arial" pitchFamily="34" charset="0"/>
              <a:buChar char="•"/>
            </a:pPr>
            <a:r>
              <a:rPr lang="ar-SA" sz="2400" b="1" dirty="0" smtClean="0"/>
              <a:t>العدالة في تقويم الطلاب والمعلمين والموظفين وتوزيع الأنصبة التدريسية والمهمات الإدارية </a:t>
            </a:r>
            <a:endParaRPr lang="en-US" sz="2400" b="1" dirty="0" smtClean="0"/>
          </a:p>
          <a:p>
            <a:pPr lvl="0">
              <a:buFont typeface="Arial" pitchFamily="34" charset="0"/>
              <a:buChar char="•"/>
            </a:pPr>
            <a:r>
              <a:rPr lang="ar-SA" sz="2400" b="1" dirty="0" smtClean="0"/>
              <a:t>العدالة فيما يقدم لتعليم البنين وتعليم البنات وبين التعليم في القرى والتعليم في المدن </a:t>
            </a:r>
            <a:endParaRPr lang="en-US" sz="2400" b="1" dirty="0" smtClean="0"/>
          </a:p>
          <a:p>
            <a:pPr>
              <a:buFont typeface="Arial" pitchFamily="34" charset="0"/>
              <a:buChar char="•"/>
            </a:pPr>
            <a:r>
              <a:rPr lang="ar-SA" sz="2400" b="1" dirty="0" smtClean="0"/>
              <a:t>العدالة في التوظيف حسب الإمكانات والقدرات وفي التحقيقات مع المقصرين من المعلمين والطلاب</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85e55aefee.jpg"/>
          <p:cNvPicPr>
            <a:picLocks noChangeAspect="1"/>
          </p:cNvPicPr>
          <p:nvPr/>
        </p:nvPicPr>
        <p:blipFill>
          <a:blip r:embed="rId2"/>
          <a:stretch>
            <a:fillRect/>
          </a:stretch>
        </p:blipFill>
        <p:spPr>
          <a:xfrm>
            <a:off x="0" y="0"/>
            <a:ext cx="9144000" cy="6858000"/>
          </a:xfrm>
          <a:prstGeom prst="rect">
            <a:avLst/>
          </a:prstGeom>
        </p:spPr>
      </p:pic>
      <p:sp>
        <p:nvSpPr>
          <p:cNvPr id="3074" name="Oval 2"/>
          <p:cNvSpPr>
            <a:spLocks noChangeArrowheads="1"/>
          </p:cNvSpPr>
          <p:nvPr/>
        </p:nvSpPr>
        <p:spPr bwMode="auto">
          <a:xfrm>
            <a:off x="5643570" y="285728"/>
            <a:ext cx="3276600" cy="1000125"/>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Arial" pitchFamily="34" charset="0"/>
                <a:cs typeface="Old Antic Decorative" pitchFamily="2" charset="-78"/>
              </a:rPr>
              <a:t>التوظيف حسب الكفاءة</a:t>
            </a:r>
            <a:r>
              <a:rPr kumimoji="0" lang="en-US" sz="2400" b="1" i="0" u="none" strike="noStrike" cap="none" normalizeH="0" baseline="0" dirty="0" smtClean="0">
                <a:ln>
                  <a:noFill/>
                </a:ln>
                <a:solidFill>
                  <a:schemeClr val="tx1"/>
                </a:solidFill>
                <a:effectLst/>
                <a:latin typeface="Calibri" pitchFamily="34" charset="0"/>
                <a:ea typeface="Arial" pitchFamily="34" charset="0"/>
                <a:cs typeface="Old Antic Decorative"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ربع نص 3"/>
          <p:cNvSpPr txBox="1"/>
          <p:nvPr/>
        </p:nvSpPr>
        <p:spPr>
          <a:xfrm>
            <a:off x="357158" y="928670"/>
            <a:ext cx="4613887" cy="1477328"/>
          </a:xfrm>
          <a:prstGeom prst="rect">
            <a:avLst/>
          </a:prstGeom>
          <a:noFill/>
        </p:spPr>
        <p:txBody>
          <a:bodyPr wrap="square" rtlCol="0">
            <a:spAutoFit/>
          </a:bodyPr>
          <a:lstStyle/>
          <a:p>
            <a:pPr lvl="0"/>
            <a:r>
              <a:rPr lang="ar-SA" b="1" dirty="0" smtClean="0"/>
              <a:t>لقد طبقت الإدارة في الإسلام مبدأ الكفاءة والجدارة والأمانة والقدرة علي الأداء في العمل وتولية الوظائف العامة قبل أن تأخذ به النظم الإدارية الحديثة ومعني ذلك أن الإدارة  ربطت بين السلوك التنظيمي وبين الإنتاج في العمل</a:t>
            </a:r>
            <a:endParaRPr lang="en-US" dirty="0" smtClean="0"/>
          </a:p>
          <a:p>
            <a:endParaRPr lang="en-US" dirty="0"/>
          </a:p>
        </p:txBody>
      </p:sp>
      <p:sp>
        <p:nvSpPr>
          <p:cNvPr id="5" name="مربع نص 4"/>
          <p:cNvSpPr txBox="1"/>
          <p:nvPr/>
        </p:nvSpPr>
        <p:spPr>
          <a:xfrm rot="20593855">
            <a:off x="433102" y="2777144"/>
            <a:ext cx="4572032" cy="1200329"/>
          </a:xfrm>
          <a:prstGeom prst="rect">
            <a:avLst/>
          </a:prstGeom>
          <a:noFill/>
        </p:spPr>
        <p:txBody>
          <a:bodyPr wrap="square" rtlCol="0">
            <a:spAutoFit/>
          </a:bodyPr>
          <a:lstStyle/>
          <a:p>
            <a:r>
              <a:rPr lang="ar-SA" b="1" dirty="0" smtClean="0"/>
              <a:t>وتعني الأمانة التزام الرئيس بحق الله وعبادته علي الوجه الأكمل وهي كذلك التزامه بالقيام بحقوق المرؤوسين أن يقوموا بحقوقه من غير تقصير"</a:t>
            </a:r>
            <a:endParaRPr lang="en-US" dirty="0" smtClean="0"/>
          </a:p>
          <a:p>
            <a:endParaRPr lang="en-US" dirty="0"/>
          </a:p>
        </p:txBody>
      </p:sp>
      <p:sp>
        <p:nvSpPr>
          <p:cNvPr id="6" name="مربع نص 5"/>
          <p:cNvSpPr txBox="1"/>
          <p:nvPr/>
        </p:nvSpPr>
        <p:spPr>
          <a:xfrm rot="20518019">
            <a:off x="782079" y="3951435"/>
            <a:ext cx="5442158" cy="1477328"/>
          </a:xfrm>
          <a:prstGeom prst="rect">
            <a:avLst/>
          </a:prstGeom>
          <a:noFill/>
        </p:spPr>
        <p:txBody>
          <a:bodyPr wrap="square" rtlCol="0">
            <a:spAutoFit/>
          </a:bodyPr>
          <a:lstStyle/>
          <a:p>
            <a:pPr lvl="0"/>
            <a:r>
              <a:rPr lang="ar-SA" b="1" dirty="0" smtClean="0"/>
              <a:t>ونجد ذلك في نصوص عدة وفي أقوال الصحابة </a:t>
            </a:r>
            <a:r>
              <a:rPr lang="en-US" dirty="0" smtClean="0">
                <a:sym typeface="AGA Arabesque"/>
              </a:rPr>
              <a:t></a:t>
            </a:r>
            <a:r>
              <a:rPr lang="en-US" dirty="0" smtClean="0"/>
              <a:t> </a:t>
            </a:r>
            <a:r>
              <a:rPr lang="ar-SA" dirty="0" smtClean="0"/>
              <a:t>ومن أمثلة ذلك</a:t>
            </a:r>
            <a:endParaRPr lang="en-US" dirty="0" smtClean="0"/>
          </a:p>
          <a:p>
            <a:r>
              <a:rPr lang="ar-SA" dirty="0" smtClean="0"/>
              <a:t>قوله تعالي </a:t>
            </a:r>
            <a:r>
              <a:rPr lang="ar-SA" b="1" dirty="0" smtClean="0"/>
              <a:t>﴿ قَالَتْ إِحْدَاهُمَا يَا أَبَتِ اسْتَأْجِرْهُ إِنَّ خَيْرَ مَنِ اسْتَأْجَرْتَ الْقَوِيُّ الْأَمِينُ﴾</a:t>
            </a:r>
            <a:r>
              <a:rPr lang="ar-SA" dirty="0" smtClean="0"/>
              <a:t> ﴿القصص </a:t>
            </a:r>
            <a:r>
              <a:rPr lang="en-US" dirty="0" smtClean="0"/>
              <a:t>/26</a:t>
            </a:r>
            <a:r>
              <a:rPr lang="ar-SA" dirty="0" smtClean="0"/>
              <a:t>﴾</a:t>
            </a:r>
            <a:endParaRPr lang="en-US" dirty="0" smtClean="0"/>
          </a:p>
          <a:p>
            <a:r>
              <a:rPr lang="ar-SA" b="1" dirty="0" smtClean="0"/>
              <a:t>وقول الرسول </a:t>
            </a:r>
            <a:r>
              <a:rPr lang="en-US" dirty="0" smtClean="0">
                <a:sym typeface="AGA Arabesque"/>
              </a:rPr>
              <a:t></a:t>
            </a:r>
            <a:r>
              <a:rPr lang="en-US" dirty="0" smtClean="0"/>
              <a:t> </a:t>
            </a:r>
            <a:r>
              <a:rPr lang="ar-SA" b="1" dirty="0" smtClean="0"/>
              <a:t>" من ولي من أمر المسلمين شيئاً فولي رجلاً وهو يجد من أصلح منه فقد خان الله ورسوله</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74">
                                            <p:bg/>
                                          </p:spTgt>
                                        </p:tgtEl>
                                        <p:attrNameLst>
                                          <p:attrName>style.visibility</p:attrName>
                                        </p:attrNameLst>
                                      </p:cBhvr>
                                      <p:to>
                                        <p:strVal val="visible"/>
                                      </p:to>
                                    </p:set>
                                    <p:animEffect transition="in" filter="wipe(down)">
                                      <p:cBhvr>
                                        <p:cTn id="7" dur="500"/>
                                        <p:tgtEl>
                                          <p:spTgt spid="3074">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74">
                                            <p:txEl>
                                              <p:pRg st="0" end="0"/>
                                            </p:txEl>
                                          </p:spTgt>
                                        </p:tgtEl>
                                        <p:attrNameLst>
                                          <p:attrName>style.visibility</p:attrName>
                                        </p:attrNameLst>
                                      </p:cBhvr>
                                      <p:to>
                                        <p:strVal val="visible"/>
                                      </p:to>
                                    </p:set>
                                    <p:animEffect transition="in" filter="wipe(down)">
                                      <p:cBhvr>
                                        <p:cTn id="10" dur="500"/>
                                        <p:tgtEl>
                                          <p:spTgt spid="307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20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fade">
                                      <p:cBhvr>
                                        <p:cTn id="30" dur="20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allAtOnce" animBg="1"/>
      <p:bldP spid="4" grpId="0" build="p"/>
      <p:bldP spid="5" grpId="0" build="p"/>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1450c671f5.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0" y="0"/>
            <a:ext cx="9144000" cy="3170099"/>
          </a:xfrm>
          <a:prstGeom prst="rect">
            <a:avLst/>
          </a:prstGeom>
          <a:noFill/>
        </p:spPr>
        <p:txBody>
          <a:bodyPr wrap="square" rtlCol="0">
            <a:spAutoFit/>
          </a:bodyPr>
          <a:lstStyle/>
          <a:p>
            <a:pPr lvl="0"/>
            <a:r>
              <a:rPr lang="ar-SA" sz="2000" b="1" dirty="0" smtClean="0"/>
              <a:t>إن تعيين الولاة أو التعيين في الوظائف العامة أمانة في عنق صاحب السلطة فلا تعطي إلا لمن يستحق</a:t>
            </a:r>
            <a:endParaRPr lang="en-US" sz="2000" b="1" dirty="0" smtClean="0"/>
          </a:p>
          <a:p>
            <a:pPr lvl="0"/>
            <a:r>
              <a:rPr lang="ar-SA" sz="2000" b="1" dirty="0" smtClean="0"/>
              <a:t>الإدارة الإسلامية تغلب المصلحة العامة علي المصالح الفردية للأشخاص</a:t>
            </a:r>
            <a:endParaRPr lang="en-US" sz="2000" b="1" dirty="0" smtClean="0"/>
          </a:p>
          <a:p>
            <a:pPr lvl="0"/>
            <a:r>
              <a:rPr lang="ar-SA" sz="2000" b="1" dirty="0" smtClean="0"/>
              <a:t>ترتكز عملية الاختيار علي مبدأ الأصلح والأفضل قوة في العمل وأمانة والاختبار قبل الاختيار فلا يشغل شخص وظيفة عامة قبل أن يثبت صلاحيته بالاختبار </a:t>
            </a:r>
            <a:endParaRPr lang="en-US" sz="2000" b="1" dirty="0" smtClean="0"/>
          </a:p>
          <a:p>
            <a:pPr lvl="0"/>
            <a:r>
              <a:rPr lang="ar-SA" sz="2000" b="1" dirty="0" smtClean="0"/>
              <a:t>كان عمر بن الخطاب </a:t>
            </a:r>
            <a:r>
              <a:rPr lang="en-US" sz="2000" b="1" dirty="0" smtClean="0">
                <a:sym typeface="AGA Arabesque"/>
              </a:rPr>
              <a:t></a:t>
            </a:r>
            <a:r>
              <a:rPr lang="en-US" sz="2000" b="1" dirty="0" smtClean="0"/>
              <a:t> </a:t>
            </a:r>
            <a:r>
              <a:rPr lang="ar-SA" sz="2000" b="1" dirty="0" smtClean="0"/>
              <a:t>يختار الرجل القوي الأمين ويضعه في المكان المناسب لما يحسن بجانب التقوى فلم تكن التقوى لديه هي كل شئ ومن أقواله " المسلم الضعيف التقي ضعفه علي المسلمين وفضله لنفسه والمسلم القوي الشداد قوته للمسلمين وشداده علي نفسه</a:t>
            </a:r>
            <a:endParaRPr lang="en-US" sz="2000" b="1" dirty="0" smtClean="0"/>
          </a:p>
          <a:p>
            <a:pPr lvl="0"/>
            <a:r>
              <a:rPr lang="ar-SA" sz="2000" b="1" dirty="0" smtClean="0"/>
              <a:t>الشروط العامة للتوظيف تتمثل في ثلاث : القوة ............ الأمانة .............. الكفاءة</a:t>
            </a:r>
            <a:endParaRPr lang="en-US" sz="2000" b="1" dirty="0" smtClean="0"/>
          </a:p>
          <a:p>
            <a:r>
              <a:rPr lang="ar-SA" sz="2000" b="1" dirty="0" smtClean="0"/>
              <a:t>وفي الوظائف القيادية كان الرسول</a:t>
            </a:r>
            <a:r>
              <a:rPr lang="en-US" sz="2000" b="1" dirty="0" smtClean="0">
                <a:sym typeface="AGA Arabesque"/>
              </a:rPr>
              <a:t></a:t>
            </a:r>
            <a:r>
              <a:rPr lang="ar-SA" sz="2000" b="1" dirty="0" smtClean="0"/>
              <a:t> يركز علي الكفاءة والأمانة</a:t>
            </a:r>
            <a:endParaRPr lang="en-US" sz="2000" b="1" dirty="0" smtClean="0"/>
          </a:p>
          <a:p>
            <a:endParaRPr lang="en-US" sz="2000" b="1" dirty="0"/>
          </a:p>
        </p:txBody>
      </p:sp>
      <p:sp>
        <p:nvSpPr>
          <p:cNvPr id="4" name="مربع نص 3"/>
          <p:cNvSpPr txBox="1"/>
          <p:nvPr/>
        </p:nvSpPr>
        <p:spPr>
          <a:xfrm>
            <a:off x="285720" y="3357562"/>
            <a:ext cx="8286808" cy="2739211"/>
          </a:xfrm>
          <a:prstGeom prst="rect">
            <a:avLst/>
          </a:prstGeom>
          <a:noFill/>
        </p:spPr>
        <p:txBody>
          <a:bodyPr wrap="square" rtlCol="0">
            <a:spAutoFit/>
          </a:bodyPr>
          <a:lstStyle/>
          <a:p>
            <a:r>
              <a:rPr lang="ar-SA" sz="3200" b="1" dirty="0" smtClean="0">
                <a:solidFill>
                  <a:schemeClr val="tx2"/>
                </a:solidFill>
              </a:rPr>
              <a:t>ما النتائج المترتبة علي تطبيق الأمانة في الإدارة التربوية؟</a:t>
            </a:r>
            <a:endParaRPr lang="en-US" sz="3200" b="1" dirty="0" smtClean="0">
              <a:solidFill>
                <a:schemeClr val="tx2"/>
              </a:solidFill>
            </a:endParaRPr>
          </a:p>
          <a:p>
            <a:pPr lvl="0"/>
            <a:r>
              <a:rPr lang="ar-SA" sz="2800" b="1" dirty="0" smtClean="0"/>
              <a:t>التوظيف وفق معايير وطرق الموضوعية تستند علي الكفاءة والأمانة والقدرة علي الأداء لتوليه الأصلح </a:t>
            </a:r>
            <a:endParaRPr lang="en-US" sz="2800" b="1" dirty="0" smtClean="0"/>
          </a:p>
          <a:p>
            <a:pPr lvl="0"/>
            <a:r>
              <a:rPr lang="ar-SA" sz="2800" b="1" dirty="0" smtClean="0"/>
              <a:t>تغليب المصلحة العامة علي المصلحة الخاصة </a:t>
            </a:r>
            <a:endParaRPr lang="en-US" sz="2800" b="1" dirty="0" smtClean="0"/>
          </a:p>
          <a:p>
            <a:r>
              <a:rPr lang="ar-SA" sz="2800" b="1" dirty="0" smtClean="0"/>
              <a:t>تنمية الكفايات الإدارية التربوية قبل وأثناء الخدمة بالتدريب ومنح حوافز مادية ومعنوية وفق معايير محددة للإنتاجية </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 calcmode="lin" valueType="num">
                                      <p:cBhvr additive="base">
                                        <p:cTn id="4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 calcmode="lin" valueType="num">
                                      <p:cBhvr additive="base">
                                        <p:cTn id="4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 calcmode="lin" valueType="num">
                                      <p:cBhvr additive="base">
                                        <p:cTn id="5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domain-bd77487342.jpg"/>
          <p:cNvPicPr>
            <a:picLocks noChangeAspect="1"/>
          </p:cNvPicPr>
          <p:nvPr/>
        </p:nvPicPr>
        <p:blipFill>
          <a:blip r:embed="rId2"/>
          <a:stretch>
            <a:fillRect/>
          </a:stretch>
        </p:blipFill>
        <p:spPr>
          <a:xfrm>
            <a:off x="0" y="0"/>
            <a:ext cx="9144000" cy="6858000"/>
          </a:xfrm>
          <a:prstGeom prst="rect">
            <a:avLst/>
          </a:prstGeom>
        </p:spPr>
      </p:pic>
      <p:sp>
        <p:nvSpPr>
          <p:cNvPr id="4098" name="Oval 2"/>
          <p:cNvSpPr>
            <a:spLocks noChangeArrowheads="1"/>
          </p:cNvSpPr>
          <p:nvPr/>
        </p:nvSpPr>
        <p:spPr bwMode="auto">
          <a:xfrm>
            <a:off x="3786182" y="2643182"/>
            <a:ext cx="1857378" cy="107157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smtClean="0">
                <a:ln>
                  <a:noFill/>
                </a:ln>
                <a:solidFill>
                  <a:schemeClr val="tx1"/>
                </a:solidFill>
                <a:effectLst/>
                <a:latin typeface="Calibri" pitchFamily="34" charset="0"/>
                <a:ea typeface="Arial" pitchFamily="34" charset="0"/>
                <a:cs typeface="Old Antic Decorative" pitchFamily="2" charset="-78"/>
              </a:rPr>
              <a:t>الرقابة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مربع نص 4"/>
          <p:cNvSpPr txBox="1"/>
          <p:nvPr/>
        </p:nvSpPr>
        <p:spPr>
          <a:xfrm rot="875828">
            <a:off x="5627771" y="377827"/>
            <a:ext cx="3286148" cy="2246769"/>
          </a:xfrm>
          <a:prstGeom prst="rect">
            <a:avLst/>
          </a:prstGeom>
          <a:noFill/>
        </p:spPr>
        <p:txBody>
          <a:bodyPr wrap="square" rtlCol="0">
            <a:spAutoFit/>
          </a:bodyPr>
          <a:lstStyle/>
          <a:p>
            <a:r>
              <a:rPr lang="ar-SA" sz="2000" b="1" dirty="0" smtClean="0"/>
              <a:t>وتعني الرقابة في الإدارة الإسلامية " الإشراف والمتابعة من سلطة أعلي بقصد معرفة كيفية سير الأعمال والتأكد من أن الموارد المتاحة تستخدم وفقاً للخطة الموضوعة وكل ذلك وفق مبادئ الشريعة الإسلامية"</a:t>
            </a:r>
            <a:endParaRPr lang="en-US" sz="2000" b="1" dirty="0" smtClean="0"/>
          </a:p>
          <a:p>
            <a:endParaRPr lang="en-US" sz="2000" b="1" dirty="0"/>
          </a:p>
        </p:txBody>
      </p:sp>
      <p:sp>
        <p:nvSpPr>
          <p:cNvPr id="6" name="مربع نص 5"/>
          <p:cNvSpPr txBox="1"/>
          <p:nvPr/>
        </p:nvSpPr>
        <p:spPr>
          <a:xfrm>
            <a:off x="5143504" y="4357694"/>
            <a:ext cx="4000496" cy="2862322"/>
          </a:xfrm>
          <a:prstGeom prst="rect">
            <a:avLst/>
          </a:prstGeom>
          <a:noFill/>
        </p:spPr>
        <p:txBody>
          <a:bodyPr wrap="square" rtlCol="0">
            <a:spAutoFit/>
          </a:bodyPr>
          <a:lstStyle/>
          <a:p>
            <a:pPr lvl="0"/>
            <a:r>
              <a:rPr lang="ar-SA" sz="2000" b="1" dirty="0" smtClean="0"/>
              <a:t>لقد طبق مفهوم الرقابة علي أعمال موظفي الدولة من جانب من يمارس سلطة في التنظيم الإداري الإسلامي</a:t>
            </a:r>
            <a:endParaRPr lang="en-US" sz="2000" b="1" dirty="0" smtClean="0"/>
          </a:p>
          <a:p>
            <a:pPr lvl="0"/>
            <a:r>
              <a:rPr lang="ar-SA" sz="2000" b="1" dirty="0" smtClean="0"/>
              <a:t>ولقد كان عمر بن الخطاب </a:t>
            </a:r>
            <a:r>
              <a:rPr lang="en-US" sz="2000" b="1" dirty="0" smtClean="0">
                <a:sym typeface="AGA Arabesque"/>
              </a:rPr>
              <a:t></a:t>
            </a:r>
            <a:r>
              <a:rPr lang="en-US" sz="2000" b="1" dirty="0" smtClean="0"/>
              <a:t> </a:t>
            </a:r>
            <a:r>
              <a:rPr lang="ar-SA" sz="2000" b="1" dirty="0" smtClean="0"/>
              <a:t>حريصاً علي القيام بمسؤولياته الإدارية وكان ينطلق من مبدأ أن وحدة المسؤولية غير قابل للتجزئة حتى لو وزعت الصلاحيات وهذا مبدأ من مبادئ الإدارة الحديثة</a:t>
            </a:r>
            <a:endParaRPr lang="en-US" sz="2000" b="1" dirty="0" smtClean="0"/>
          </a:p>
          <a:p>
            <a:endParaRPr lang="en-US" sz="2000" b="1" dirty="0"/>
          </a:p>
        </p:txBody>
      </p:sp>
      <p:sp>
        <p:nvSpPr>
          <p:cNvPr id="8" name="مربع نص 7"/>
          <p:cNvSpPr txBox="1"/>
          <p:nvPr/>
        </p:nvSpPr>
        <p:spPr>
          <a:xfrm>
            <a:off x="428596" y="2500306"/>
            <a:ext cx="2928958" cy="4524315"/>
          </a:xfrm>
          <a:prstGeom prst="rect">
            <a:avLst/>
          </a:prstGeom>
          <a:noFill/>
        </p:spPr>
        <p:txBody>
          <a:bodyPr wrap="square" rtlCol="0">
            <a:spAutoFit/>
          </a:bodyPr>
          <a:lstStyle/>
          <a:p>
            <a:pPr lvl="0">
              <a:buFont typeface="Wingdings" pitchFamily="2" charset="2"/>
              <a:buChar char="v"/>
            </a:pPr>
            <a:r>
              <a:rPr lang="ar-SA" sz="2400" b="1" dirty="0" smtClean="0"/>
              <a:t>من أدلة القرآن علي مبدأ الرقابة قوله تعالي" ﴿وَلَا تُطِيعُوا أَمْرَ الْمُسْرِفِينَ ﴿</a:t>
            </a:r>
            <a:r>
              <a:rPr lang="en-US" sz="2400" b="1" dirty="0" smtClean="0"/>
              <a:t>151</a:t>
            </a:r>
            <a:r>
              <a:rPr lang="ar-SA" sz="2400" b="1" dirty="0" smtClean="0"/>
              <a:t>﴾ الَّذِينَ يُفْسِدُونَ فِي الْأَرْضِ وَلَا يُصْلِحُونَ ﴿</a:t>
            </a:r>
            <a:r>
              <a:rPr lang="en-US" sz="2400" b="1" dirty="0" smtClean="0"/>
              <a:t>152</a:t>
            </a:r>
            <a:r>
              <a:rPr lang="ar-SA" sz="2400" b="1" dirty="0" smtClean="0"/>
              <a:t>﴾الشعراء </a:t>
            </a:r>
            <a:endParaRPr lang="en-US" sz="2400" b="1" dirty="0" smtClean="0"/>
          </a:p>
          <a:p>
            <a:pPr lvl="0">
              <a:buFont typeface="Wingdings" pitchFamily="2" charset="2"/>
              <a:buChar char="v"/>
            </a:pPr>
            <a:r>
              <a:rPr lang="ar-SA" sz="2400" b="1" dirty="0" smtClean="0"/>
              <a:t>ومن أدلة السنة قول الرسول </a:t>
            </a:r>
            <a:r>
              <a:rPr lang="en-US" sz="2400" b="1" dirty="0" smtClean="0">
                <a:sym typeface="AGA Arabesque"/>
              </a:rPr>
              <a:t></a:t>
            </a:r>
            <a:r>
              <a:rPr lang="en-US" sz="2400" b="1" dirty="0" smtClean="0"/>
              <a:t> </a:t>
            </a:r>
            <a:r>
              <a:rPr lang="ar-SA" sz="2400" b="1" dirty="0" smtClean="0"/>
              <a:t>من رأي منكم فليغيره بيده فإن لم يستطع فبلسانه فإن لم يستطع فبقلبه وذلك أضعف الإيمان</a:t>
            </a:r>
            <a:endParaRPr lang="en-US" sz="2400" b="1" dirty="0" smtClean="0"/>
          </a:p>
          <a:p>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 calcmode="lin" valueType="num">
                                      <p:cBhvr additive="base">
                                        <p:cTn id="2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xEl>
                                              <p:pRg st="1" end="1"/>
                                            </p:txEl>
                                          </p:spTgt>
                                        </p:tgtEl>
                                        <p:attrNameLst>
                                          <p:attrName>style.visibility</p:attrName>
                                        </p:attrNameLst>
                                      </p:cBhvr>
                                      <p:to>
                                        <p:strVal val="visible"/>
                                      </p:to>
                                    </p:set>
                                    <p:anim calcmode="lin" valueType="num">
                                      <p:cBhvr additive="base">
                                        <p:cTn id="2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c4d53a5b84.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4286248" y="0"/>
            <a:ext cx="4429156" cy="830997"/>
          </a:xfrm>
          <a:prstGeom prst="rect">
            <a:avLst/>
          </a:prstGeom>
          <a:noFill/>
        </p:spPr>
        <p:txBody>
          <a:bodyPr wrap="square" rtlCol="0">
            <a:spAutoFit/>
          </a:bodyPr>
          <a:lstStyle/>
          <a:p>
            <a:r>
              <a:rPr lang="ar-SA" sz="2400" b="1" dirty="0" smtClean="0"/>
              <a:t>ما هي أشكال الرقابة في الإدارة الإسلامية؟</a:t>
            </a:r>
            <a:endParaRPr lang="en-US" sz="2400" b="1" dirty="0" smtClean="0"/>
          </a:p>
          <a:p>
            <a:endParaRPr lang="en-US" sz="2400" b="1" dirty="0"/>
          </a:p>
        </p:txBody>
      </p:sp>
      <p:sp>
        <p:nvSpPr>
          <p:cNvPr id="5" name="مربع نص 4"/>
          <p:cNvSpPr txBox="1"/>
          <p:nvPr/>
        </p:nvSpPr>
        <p:spPr>
          <a:xfrm>
            <a:off x="1285852" y="571480"/>
            <a:ext cx="7643866" cy="707886"/>
          </a:xfrm>
          <a:prstGeom prst="rect">
            <a:avLst/>
          </a:prstGeom>
          <a:noFill/>
        </p:spPr>
        <p:txBody>
          <a:bodyPr wrap="square" rtlCol="0">
            <a:spAutoFit/>
          </a:bodyPr>
          <a:lstStyle/>
          <a:p>
            <a:r>
              <a:rPr lang="ar-SA" sz="2000" b="1" dirty="0" smtClean="0"/>
              <a:t>الرقابة الشعبية: وهي تعني رقابة الشعب علي تصرفات الجهاز الإداري للدولة من القمة إلي القاعدة فلكل مواطن الحق في أن يراقب تصرفات الأجهزة الإدارية علي جميع المستويات</a:t>
            </a:r>
            <a:endParaRPr lang="en-US" sz="2000" b="1" dirty="0"/>
          </a:p>
        </p:txBody>
      </p:sp>
      <p:sp>
        <p:nvSpPr>
          <p:cNvPr id="6" name="مربع نص 5"/>
          <p:cNvSpPr txBox="1"/>
          <p:nvPr/>
        </p:nvSpPr>
        <p:spPr>
          <a:xfrm>
            <a:off x="0" y="1714488"/>
            <a:ext cx="9144000" cy="2308324"/>
          </a:xfrm>
          <a:prstGeom prst="rect">
            <a:avLst/>
          </a:prstGeom>
          <a:noFill/>
        </p:spPr>
        <p:txBody>
          <a:bodyPr wrap="square" rtlCol="0">
            <a:spAutoFit/>
          </a:bodyPr>
          <a:lstStyle/>
          <a:p>
            <a:pPr lvl="0"/>
            <a:r>
              <a:rPr lang="ar-SA" sz="2400" b="1" dirty="0" smtClean="0"/>
              <a:t>الرقابة الإدارية: ولقد برزت في عهد عمر بن الخطاب </a:t>
            </a:r>
            <a:r>
              <a:rPr lang="en-US" sz="2400" b="1" dirty="0" smtClean="0">
                <a:sym typeface="AGA Arabesque"/>
              </a:rPr>
              <a:t></a:t>
            </a:r>
            <a:r>
              <a:rPr lang="en-US" sz="2400" b="1" dirty="0" smtClean="0"/>
              <a:t> </a:t>
            </a:r>
            <a:r>
              <a:rPr lang="ar-SA" sz="2400" b="1" dirty="0" smtClean="0"/>
              <a:t>واتخذت عدة أشكال:</a:t>
            </a:r>
            <a:endParaRPr lang="en-US" sz="2400" b="1" dirty="0" smtClean="0"/>
          </a:p>
          <a:p>
            <a:pPr lvl="0"/>
            <a:r>
              <a:rPr lang="ar-SA" sz="2400" b="1" dirty="0" smtClean="0"/>
              <a:t>أنه لا يجوز أن يدخل أي عامل من عمال الخليفة ليلاً عندما يأتي إلي المدينة بل نهاراً حتى لا يحتجزوا من الأموال شيئاً</a:t>
            </a:r>
            <a:endParaRPr lang="en-US" sz="2400" b="1" dirty="0" smtClean="0"/>
          </a:p>
          <a:p>
            <a:pPr lvl="0"/>
            <a:r>
              <a:rPr lang="ar-SA" sz="2400" b="1" dirty="0" smtClean="0"/>
              <a:t>إرسال العيون إلي الأمصار ليتفقدوا حالها وينقلوا إلي الخليفة كل ما يشاهدونه أو يسمعونه فيحققها بنفسه</a:t>
            </a:r>
            <a:endParaRPr lang="en-US" sz="2400" b="1" dirty="0" smtClean="0"/>
          </a:p>
          <a:p>
            <a:endParaRPr lang="en-US" sz="2400" b="1" dirty="0"/>
          </a:p>
        </p:txBody>
      </p:sp>
      <p:sp>
        <p:nvSpPr>
          <p:cNvPr id="7" name="مربع نص 6"/>
          <p:cNvSpPr txBox="1"/>
          <p:nvPr/>
        </p:nvSpPr>
        <p:spPr>
          <a:xfrm>
            <a:off x="642910" y="3786190"/>
            <a:ext cx="8072494" cy="2308324"/>
          </a:xfrm>
          <a:prstGeom prst="rect">
            <a:avLst/>
          </a:prstGeom>
          <a:noFill/>
        </p:spPr>
        <p:txBody>
          <a:bodyPr wrap="square" rtlCol="0">
            <a:spAutoFit/>
          </a:bodyPr>
          <a:lstStyle/>
          <a:p>
            <a:pPr lvl="0"/>
            <a:r>
              <a:rPr lang="ar-SA" sz="2400" b="1" dirty="0" smtClean="0"/>
              <a:t>الرقابة وظيفة من وظائف الإدارة الإسلامية وهذا ما جاءت به الإدارة الحديثة ( التخطيط،.........</a:t>
            </a:r>
            <a:endParaRPr lang="en-US" sz="2400" b="1" dirty="0" smtClean="0"/>
          </a:p>
          <a:p>
            <a:r>
              <a:rPr lang="ar-SA" sz="2400" b="1" dirty="0" smtClean="0"/>
              <a:t>الرقابة)</a:t>
            </a:r>
            <a:endParaRPr lang="en-US" sz="2400" b="1" dirty="0" smtClean="0"/>
          </a:p>
          <a:p>
            <a:pPr lvl="0"/>
            <a:r>
              <a:rPr lang="ar-SA" sz="2400" b="1" dirty="0" smtClean="0"/>
              <a:t>إن الرقابة الذاتية في الإسلام تعد أحد مبادئ الشريعة الإسلامية وهي رقابة المسلم علي سلوكه وضبطه وفق مبادئ الشريعة الإسلامية</a:t>
            </a:r>
            <a:endParaRPr lang="en-US" sz="2400" b="1" dirty="0" smtClean="0"/>
          </a:p>
          <a:p>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20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 calcmode="lin" valueType="num">
                                      <p:cBhvr additive="base">
                                        <p:cTn id="3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 calcmode="lin" valueType="num">
                                      <p:cBhvr additive="base">
                                        <p:cTn id="38"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anim calcmode="lin" valueType="num">
                                      <p:cBhvr additive="base">
                                        <p:cTn id="44"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5" grpId="0" build="p"/>
      <p:bldP spid="6" grpId="0" build="p"/>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d07abae719.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5286380" y="1"/>
            <a:ext cx="3857620" cy="594008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r-SA" sz="2000" b="1" dirty="0" smtClean="0"/>
              <a:t>الرقابة في الإدارة الإسلامية</a:t>
            </a:r>
            <a:endParaRPr lang="en-US" sz="2000" b="1" dirty="0" smtClean="0"/>
          </a:p>
          <a:p>
            <a:r>
              <a:rPr lang="ar-SA" sz="2000" b="1" dirty="0" smtClean="0"/>
              <a:t>الرقابة في الإدارة الحديثة</a:t>
            </a:r>
            <a:endParaRPr lang="en-US" sz="2000" b="1" dirty="0" smtClean="0"/>
          </a:p>
          <a:p>
            <a:r>
              <a:rPr lang="ar-SA" sz="2000" b="1" dirty="0" smtClean="0"/>
              <a:t>تسند الرقابة في الإدارة الإسلامية علي مبدأ  النصيحة لله ولرسوله ولكتابه ولأئمة المسلمين ولموظفي الدولة </a:t>
            </a:r>
            <a:endParaRPr lang="en-US" sz="2000" b="1" dirty="0" smtClean="0"/>
          </a:p>
          <a:p>
            <a:r>
              <a:rPr lang="ar-SA" sz="2000" b="1" dirty="0" smtClean="0"/>
              <a:t>ونصيحة الأئمة والموظفين وفق ما قال العلماء" هي معونتهم علي القيام بما كلفوا القيام به بتعلمهم إذا جهلوا وإرشادهم إذا </a:t>
            </a:r>
            <a:r>
              <a:rPr lang="ar-SA" sz="2000" b="1" dirty="0" err="1" smtClean="0"/>
              <a:t>هفو</a:t>
            </a:r>
            <a:r>
              <a:rPr lang="ar-SA" sz="2000" b="1" dirty="0" smtClean="0"/>
              <a:t> وتنبيههم إذا غفلوا وسد حاجاتهم إذا احتاجوا وتحذيرهم من سوء يراد بهم.</a:t>
            </a:r>
            <a:endParaRPr lang="en-US" sz="2000" b="1" dirty="0" smtClean="0"/>
          </a:p>
          <a:p>
            <a:r>
              <a:rPr lang="ar-SA" sz="2000" b="1" dirty="0" smtClean="0"/>
              <a:t>الرقابة الإسلامية تركزت حول قياس وتصحيح نشاط المرؤوسين ومحاولة اكتشاف الخطأ قبل وقوعه</a:t>
            </a:r>
            <a:endParaRPr lang="en-US" sz="2000" b="1" dirty="0" smtClean="0"/>
          </a:p>
          <a:p>
            <a:r>
              <a:rPr lang="ar-SA" sz="2000" b="1" dirty="0" smtClean="0"/>
              <a:t>ركزت الرقابة في الإسلام علي الإنتاج والإنسان بدون أن تطغي مصلحة الإنتاج علي الإنسان أو العكس</a:t>
            </a:r>
            <a:endParaRPr lang="en-US" sz="2000" b="1" dirty="0" smtClean="0"/>
          </a:p>
          <a:p>
            <a:r>
              <a:rPr lang="ar-SA" sz="2000" b="1" dirty="0" smtClean="0"/>
              <a:t>ركز أسلوب الرقابة في الإدارة الحديثة علي التفتيش وتصيد الأخطاء وتوقيع العقوبات وأيضاً علي الإنتاج دون الإنسان</a:t>
            </a:r>
            <a:endParaRPr lang="en-US" sz="2000" b="1" dirty="0" smtClean="0"/>
          </a:p>
        </p:txBody>
      </p:sp>
      <p:sp>
        <p:nvSpPr>
          <p:cNvPr id="4" name="مربع نص 3"/>
          <p:cNvSpPr txBox="1"/>
          <p:nvPr/>
        </p:nvSpPr>
        <p:spPr>
          <a:xfrm rot="19776452">
            <a:off x="269892" y="880543"/>
            <a:ext cx="3476814"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ar-SA" sz="2000" b="1" dirty="0" smtClean="0"/>
              <a:t>الرقابة في الإدارة الحديثة</a:t>
            </a:r>
            <a:endParaRPr lang="en-US" sz="2000" b="1" dirty="0" smtClean="0"/>
          </a:p>
          <a:p>
            <a:r>
              <a:rPr lang="ar-SA" sz="2000" b="1" dirty="0" smtClean="0"/>
              <a:t>ركز أسلوب الرقابة في الإدارة الحديثة علي التفتيش وتصيد الأخطاء وتوقيع العقوبات وأيضاً علي الإنتاج دون الإنسان</a:t>
            </a:r>
            <a:endParaRPr lang="en-US" sz="2000" b="1" dirty="0" smtClean="0"/>
          </a:p>
          <a:p>
            <a:endParaRPr lang="en-US" sz="2000" b="1" dirty="0"/>
          </a:p>
        </p:txBody>
      </p:sp>
      <p:sp>
        <p:nvSpPr>
          <p:cNvPr id="6" name="مربع نص 5"/>
          <p:cNvSpPr txBox="1"/>
          <p:nvPr/>
        </p:nvSpPr>
        <p:spPr>
          <a:xfrm rot="9014957" flipV="1">
            <a:off x="418283" y="3085382"/>
            <a:ext cx="4429156" cy="286232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r-SA" sz="2000" b="1" dirty="0" smtClean="0"/>
              <a:t>ينبغي أن تلتزم الرقابة في الإدارة التربوية الإسلامية بمضمون الرقابة الشعبية والإدارية والذاتية وتركز علي تحسين الأداء الإداري للفرد وتوازن بين حاجاته وحاجات التنظيم </a:t>
            </a:r>
            <a:r>
              <a:rPr lang="ar-SA" sz="2000" b="1" dirty="0" err="1" smtClean="0"/>
              <a:t>و</a:t>
            </a:r>
            <a:r>
              <a:rPr lang="ar-SA" sz="2000" b="1" dirty="0" smtClean="0"/>
              <a:t> ألا يطغي أحداهما علي الآخر</a:t>
            </a:r>
            <a:endParaRPr lang="en-US" sz="2000" b="1" dirty="0" smtClean="0"/>
          </a:p>
          <a:p>
            <a:r>
              <a:rPr lang="ar-SA" sz="2000" b="1" dirty="0" smtClean="0"/>
              <a:t>تصحيح الانحرافات والاهتمام بالعلاقات الإنسانية واستمرارية هذه الرقابة يؤدي إلي رفع الروح المعنوية لأفراد التنظيم وزيادة إنتاجية المؤسسة التربوية</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wipe(down)">
                                      <p:cBhvr>
                                        <p:cTn id="55" dur="500"/>
                                        <p:tgtEl>
                                          <p:spTgt spid="4">
                                            <p:bg/>
                                          </p:spTgt>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
                                            <p:txEl>
                                              <p:pRg st="0" end="0"/>
                                            </p:txEl>
                                          </p:spTgt>
                                        </p:tgtEl>
                                        <p:attrNameLst>
                                          <p:attrName>style.visibility</p:attrName>
                                        </p:attrNameLst>
                                      </p:cBhvr>
                                      <p:to>
                                        <p:strVal val="visible"/>
                                      </p:to>
                                    </p:set>
                                    <p:animEffect transition="in" filter="wipe(down)">
                                      <p:cBhvr>
                                        <p:cTn id="58" dur="500"/>
                                        <p:tgtEl>
                                          <p:spTgt spid="4">
                                            <p:txEl>
                                              <p:pRg st="0" end="0"/>
                                            </p:txEl>
                                          </p:spTgt>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Effect transition="in" filter="wipe(down)">
                                      <p:cBhvr>
                                        <p:cTn id="61" dur="500"/>
                                        <p:tgtEl>
                                          <p:spTgt spid="4">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6">
                                            <p:bg/>
                                          </p:spTgt>
                                        </p:tgtEl>
                                        <p:attrNameLst>
                                          <p:attrName>style.visibility</p:attrName>
                                        </p:attrNameLst>
                                      </p:cBhvr>
                                      <p:to>
                                        <p:strVal val="visible"/>
                                      </p:to>
                                    </p:set>
                                    <p:anim calcmode="lin" valueType="num">
                                      <p:cBhvr additive="base">
                                        <p:cTn id="66" dur="500" fill="hold"/>
                                        <p:tgtEl>
                                          <p:spTgt spid="6">
                                            <p:bg/>
                                          </p:spTgt>
                                        </p:tgtEl>
                                        <p:attrNameLst>
                                          <p:attrName>ppt_x</p:attrName>
                                        </p:attrNameLst>
                                      </p:cBhvr>
                                      <p:tavLst>
                                        <p:tav tm="0">
                                          <p:val>
                                            <p:strVal val="#ppt_x"/>
                                          </p:val>
                                        </p:tav>
                                        <p:tav tm="100000">
                                          <p:val>
                                            <p:strVal val="#ppt_x"/>
                                          </p:val>
                                        </p:tav>
                                      </p:tavLst>
                                    </p:anim>
                                    <p:anim calcmode="lin" valueType="num">
                                      <p:cBhvr additive="base">
                                        <p:cTn id="67"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6">
                                            <p:txEl>
                                              <p:pRg st="0" end="0"/>
                                            </p:txEl>
                                          </p:spTgt>
                                        </p:tgtEl>
                                        <p:attrNameLst>
                                          <p:attrName>style.visibility</p:attrName>
                                        </p:attrNameLst>
                                      </p:cBhvr>
                                      <p:to>
                                        <p:strVal val="visible"/>
                                      </p:to>
                                    </p:set>
                                    <p:anim calcmode="lin" valueType="num">
                                      <p:cBhvr additive="base">
                                        <p:cTn id="7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6">
                                            <p:txEl>
                                              <p:pRg st="1" end="1"/>
                                            </p:txEl>
                                          </p:spTgt>
                                        </p:tgtEl>
                                        <p:attrNameLst>
                                          <p:attrName>style.visibility</p:attrName>
                                        </p:attrNameLst>
                                      </p:cBhvr>
                                      <p:to>
                                        <p:strVal val="visible"/>
                                      </p:to>
                                    </p:set>
                                    <p:anim calcmode="lin" valueType="num">
                                      <p:cBhvr additive="base">
                                        <p:cTn id="7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allAtOnce" animBg="1"/>
      <p:bldP spid="6"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jpg"/>
          <p:cNvPicPr>
            <a:picLocks noChangeAspect="1"/>
          </p:cNvPicPr>
          <p:nvPr/>
        </p:nvPicPr>
        <p:blipFill>
          <a:blip r:embed="rId2"/>
          <a:stretch>
            <a:fillRect/>
          </a:stretch>
        </p:blipFill>
        <p:spPr>
          <a:xfrm>
            <a:off x="0" y="0"/>
            <a:ext cx="9144000" cy="6858000"/>
          </a:xfrm>
          <a:prstGeom prst="rect">
            <a:avLst/>
          </a:prstGeom>
        </p:spPr>
      </p:pic>
      <p:sp>
        <p:nvSpPr>
          <p:cNvPr id="5122" name="Oval 2"/>
          <p:cNvSpPr>
            <a:spLocks noChangeArrowheads="1"/>
          </p:cNvSpPr>
          <p:nvPr/>
        </p:nvSpPr>
        <p:spPr bwMode="auto">
          <a:xfrm>
            <a:off x="3857620" y="2285992"/>
            <a:ext cx="2352675" cy="1101725"/>
          </a:xfrm>
          <a:prstGeom prst="ellipse">
            <a:avLst/>
          </a:prstGeom>
          <a:solidFill>
            <a:srgbClr val="FFFFFF"/>
          </a:solidFill>
          <a:ln w="9525">
            <a:round/>
            <a:headEnd/>
            <a:tailEnd/>
          </a:ln>
          <a:scene3d>
            <a:camera prst="legacyObliqueTopRight"/>
            <a:lightRig rig="legacyFlat3" dir="b"/>
          </a:scene3d>
          <a:sp3d extrusionH="430200" prstMaterial="legacyWirefram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Arial" pitchFamily="34" charset="0"/>
                <a:cs typeface="Old Antic Decorative" pitchFamily="2" charset="-78"/>
              </a:rPr>
              <a:t>تسلسل الرئاسة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ربع نص 3"/>
          <p:cNvSpPr txBox="1"/>
          <p:nvPr/>
        </p:nvSpPr>
        <p:spPr>
          <a:xfrm rot="19622423">
            <a:off x="-15116" y="278918"/>
            <a:ext cx="3801557" cy="31700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ar-SA" sz="2000" dirty="0" smtClean="0"/>
          </a:p>
          <a:p>
            <a:r>
              <a:rPr lang="ar-SA" sz="2000" dirty="0" smtClean="0"/>
              <a:t>لقد عرفت الإدارة الإسلامية مبدأ التدرج الرئاسي أو ما يسمي التسلسل الهرمي للمكاتب قبل ما يعرف في الإدارة الحديثة، وهو يعني أن لكل وظيفة ومجموعة من الواجبات والمسؤوليات ويتم تنظيم هذه الوظائف بشكل هرمي بحيث يكون شاغلوا مراكز أي مستوي مسؤولين أمام المستوي الأعلى منهم مباشرة</a:t>
            </a:r>
            <a:endParaRPr lang="en-US" sz="2000" dirty="0" smtClean="0"/>
          </a:p>
          <a:p>
            <a:endParaRPr lang="en-US" sz="2000" dirty="0"/>
          </a:p>
        </p:txBody>
      </p:sp>
      <p:sp>
        <p:nvSpPr>
          <p:cNvPr id="5" name="مربع نص 4"/>
          <p:cNvSpPr txBox="1"/>
          <p:nvPr/>
        </p:nvSpPr>
        <p:spPr>
          <a:xfrm>
            <a:off x="0" y="4286256"/>
            <a:ext cx="2571768" cy="3046988"/>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lvl="0"/>
            <a:r>
              <a:rPr lang="ar-SA" sz="2400" b="1" dirty="0" smtClean="0"/>
              <a:t>كان الرسول </a:t>
            </a:r>
            <a:r>
              <a:rPr lang="en-US" sz="2400" b="1" dirty="0" smtClean="0">
                <a:sym typeface="AGA Arabesque"/>
              </a:rPr>
              <a:t></a:t>
            </a:r>
            <a:r>
              <a:rPr lang="ar-SA" sz="2400" b="1" dirty="0" smtClean="0"/>
              <a:t> يمثل السلطة العليا بمساعدة مجموعة من كبار الصحابة </a:t>
            </a:r>
            <a:r>
              <a:rPr lang="en-US" sz="2400" b="1" dirty="0" smtClean="0">
                <a:sym typeface="AGA Arabesque"/>
              </a:rPr>
              <a:t></a:t>
            </a:r>
            <a:r>
              <a:rPr lang="en-US" sz="2400" b="1" dirty="0" smtClean="0"/>
              <a:t> </a:t>
            </a:r>
            <a:r>
              <a:rPr lang="ar-SA" sz="2400" b="1" dirty="0" smtClean="0"/>
              <a:t>يشاورهم في بعض الأمور ويعهد إلي بعضهم بمهام معينة وأعمال محددة</a:t>
            </a:r>
            <a:endParaRPr lang="en-US" sz="2400" b="1" dirty="0" smtClean="0"/>
          </a:p>
          <a:p>
            <a:endParaRPr lang="en-US" sz="2400" b="1" dirty="0"/>
          </a:p>
        </p:txBody>
      </p:sp>
      <p:sp>
        <p:nvSpPr>
          <p:cNvPr id="6" name="مربع نص 5"/>
          <p:cNvSpPr txBox="1"/>
          <p:nvPr/>
        </p:nvSpPr>
        <p:spPr>
          <a:xfrm rot="20132590">
            <a:off x="4026590" y="5015064"/>
            <a:ext cx="3364469"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ar-SA" sz="2400" b="1" dirty="0" smtClean="0"/>
              <a:t>من أدلة السنة قول الرسول </a:t>
            </a:r>
            <a:r>
              <a:rPr lang="en-US" sz="2400" b="1" dirty="0" smtClean="0">
                <a:sym typeface="AGA Arabesque"/>
              </a:rPr>
              <a:t></a:t>
            </a:r>
            <a:r>
              <a:rPr lang="en-US" sz="2400" b="1" dirty="0" smtClean="0"/>
              <a:t> </a:t>
            </a:r>
            <a:r>
              <a:rPr lang="ar-SA" sz="2400" b="1" dirty="0" smtClean="0"/>
              <a:t>" لا يحل لثلاثة يكونون بفلاة في الأرض إلا أمروا عليهم أحدهم"</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anim calcmode="lin" valueType="num">
                                      <p:cBhvr additive="base">
                                        <p:cTn id="1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6">
                                            <p:bg/>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 calcmode="lin" valueType="num">
                                      <p:cBhvr additive="base">
                                        <p:cTn id="2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bg/>
                                          </p:spTgt>
                                        </p:tgtEl>
                                        <p:attrNameLst>
                                          <p:attrName>style.visibility</p:attrName>
                                        </p:attrNameLst>
                                      </p:cBhvr>
                                      <p:to>
                                        <p:strVal val="visible"/>
                                      </p:to>
                                    </p:set>
                                    <p:anim calcmode="lin" valueType="num">
                                      <p:cBhvr additive="base">
                                        <p:cTn id="29" dur="500" fill="hold"/>
                                        <p:tgtEl>
                                          <p:spTgt spid="5">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 calcmode="lin" valueType="num">
                                      <p:cBhvr additive="base">
                                        <p:cTn id="3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6" grpId="0" build="allAtOnce"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6.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1928794" y="428604"/>
            <a:ext cx="6715172"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ar-SA" sz="2400" b="1" dirty="0" smtClean="0"/>
              <a:t>تميز الهيكل التنظيمي في عهد الخليفة الثاني عمر بن الخطاب وخليفته عثمان بن عفان</a:t>
            </a:r>
            <a:r>
              <a:rPr lang="en-US" sz="2400" b="1" dirty="0" smtClean="0">
                <a:sym typeface="AGA Arabesque"/>
              </a:rPr>
              <a:t></a:t>
            </a:r>
            <a:r>
              <a:rPr lang="en-US" sz="2400" b="1" dirty="0" smtClean="0"/>
              <a:t> </a:t>
            </a:r>
            <a:r>
              <a:rPr lang="ar-SA" sz="2400" b="1" dirty="0" smtClean="0"/>
              <a:t>فقد تميز تنظيم الدولة بانتظام الرئاسات وتسلسلها من أعلي قمة حتى أصغر المراتب </a:t>
            </a:r>
            <a:endParaRPr lang="en-US" sz="2400" b="1" dirty="0" smtClean="0"/>
          </a:p>
          <a:p>
            <a:pPr lvl="0"/>
            <a:r>
              <a:rPr lang="ar-SA" sz="2400" b="1" dirty="0" smtClean="0"/>
              <a:t>ومن ثم فإنه ينبغي علي الإدارة التربوية والتعليمية الإسلامية الالتزام بقاعدة تسلسل الرئاسة أو تدرج السلطة والمسئولية والحقوق والواجبات المتعلقة بكل وظيفة </a:t>
            </a:r>
            <a:endParaRPr lang="en-US" sz="2400" b="1" dirty="0" smtClean="0"/>
          </a:p>
          <a:p>
            <a:endParaRPr lang="en-US" sz="2400" b="1" dirty="0"/>
          </a:p>
        </p:txBody>
      </p:sp>
      <p:sp>
        <p:nvSpPr>
          <p:cNvPr id="4" name="مربع نص 3"/>
          <p:cNvSpPr txBox="1"/>
          <p:nvPr/>
        </p:nvSpPr>
        <p:spPr>
          <a:xfrm rot="21106627">
            <a:off x="503221" y="3086309"/>
            <a:ext cx="5214942"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ar-SA" sz="2400" b="1" dirty="0" smtClean="0"/>
              <a:t>النتائج المترتبة علي تطبيق هذا المبدأ:</a:t>
            </a:r>
            <a:endParaRPr lang="en-US" sz="2400" b="1" dirty="0" smtClean="0"/>
          </a:p>
          <a:p>
            <a:pPr lvl="0"/>
            <a:r>
              <a:rPr lang="ar-SA" sz="2400" b="1" dirty="0" smtClean="0"/>
              <a:t>ويسهل عملية الاتصال داخل التنظيم ومع التنظيمات الأدنى والأعلى منه </a:t>
            </a:r>
            <a:endParaRPr lang="en-US" sz="2400" b="1" dirty="0" smtClean="0"/>
          </a:p>
          <a:p>
            <a:pPr lvl="0"/>
            <a:r>
              <a:rPr lang="ar-SA" sz="2400" b="1" dirty="0" smtClean="0"/>
              <a:t>يساعد علي انجاز الواجبات والمسؤوليات المحددة لكل وظيفة </a:t>
            </a:r>
            <a:endParaRPr lang="en-US" sz="2400" b="1" dirty="0" smtClean="0"/>
          </a:p>
          <a:p>
            <a:pPr lvl="0"/>
            <a:r>
              <a:rPr lang="ar-SA" sz="2400" b="1" dirty="0" smtClean="0"/>
              <a:t>اتخاذ القرارات التربوية الصحيحة</a:t>
            </a:r>
            <a:endParaRPr lang="en-US" sz="2400" b="1" dirty="0" smtClean="0"/>
          </a:p>
          <a:p>
            <a:pPr lvl="0"/>
            <a:r>
              <a:rPr lang="ar-SA" sz="2400" b="1" dirty="0" smtClean="0"/>
              <a:t>يجعل التنظيم التربوي فعالاً وقادراً علي تحقيق أهدافه</a:t>
            </a:r>
            <a:endParaRPr lang="en-US" sz="2400" b="1" dirty="0" smtClean="0"/>
          </a:p>
          <a:p>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 calcmode="lin" valueType="num">
                                      <p:cBhvr additive="base">
                                        <p:cTn id="22" dur="500" fill="hold"/>
                                        <p:tgtEl>
                                          <p:spTgt spid="4">
                                            <p:bg/>
                                          </p:spTgt>
                                        </p:tgtEl>
                                        <p:attrNameLst>
                                          <p:attrName>ppt_x</p:attrName>
                                        </p:attrNameLst>
                                      </p:cBhvr>
                                      <p:tavLst>
                                        <p:tav tm="0">
                                          <p:val>
                                            <p:strVal val="#ppt_x"/>
                                          </p:val>
                                        </p:tav>
                                        <p:tav tm="100000">
                                          <p:val>
                                            <p:strVal val="#ppt_x"/>
                                          </p:val>
                                        </p:tav>
                                      </p:tavLst>
                                    </p:anim>
                                    <p:anim calcmode="lin" valueType="num">
                                      <p:cBhvr additive="base">
                                        <p:cTn id="23"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additive="base">
                                        <p:cTn id="2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anim calcmode="lin" valueType="num">
                                      <p:cBhvr additive="base">
                                        <p:cTn id="3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 calcmode="lin" valueType="num">
                                      <p:cBhvr additive="base">
                                        <p:cTn id="40"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
                                            <p:txEl>
                                              <p:pRg st="3" end="3"/>
                                            </p:txEl>
                                          </p:spTgt>
                                        </p:tgtEl>
                                        <p:attrNameLst>
                                          <p:attrName>style.visibility</p:attrName>
                                        </p:attrNameLst>
                                      </p:cBhvr>
                                      <p:to>
                                        <p:strVal val="visible"/>
                                      </p:to>
                                    </p:set>
                                    <p:anim calcmode="lin" valueType="num">
                                      <p:cBhvr additive="base">
                                        <p:cTn id="4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 calcmode="lin" valueType="num">
                                      <p:cBhvr additive="base">
                                        <p:cTn id="5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3.jpg"/>
          <p:cNvPicPr>
            <a:picLocks noChangeAspect="1"/>
          </p:cNvPicPr>
          <p:nvPr/>
        </p:nvPicPr>
        <p:blipFill>
          <a:blip r:embed="rId2"/>
          <a:stretch>
            <a:fillRect/>
          </a:stretch>
        </p:blipFill>
        <p:spPr>
          <a:xfrm>
            <a:off x="0" y="0"/>
            <a:ext cx="9144000" cy="6858000"/>
          </a:xfrm>
          <a:prstGeom prst="rect">
            <a:avLst/>
          </a:prstGeom>
        </p:spPr>
      </p:pic>
      <p:sp>
        <p:nvSpPr>
          <p:cNvPr id="6146" name="Oval 2"/>
          <p:cNvSpPr>
            <a:spLocks noChangeArrowheads="1"/>
          </p:cNvSpPr>
          <p:nvPr/>
        </p:nvSpPr>
        <p:spPr bwMode="auto">
          <a:xfrm>
            <a:off x="2214546" y="0"/>
            <a:ext cx="4371975" cy="1130300"/>
          </a:xfrm>
          <a:prstGeom prst="ellipse">
            <a:avLst/>
          </a:prstGeom>
          <a:solidFill>
            <a:srgbClr val="FFFFFF"/>
          </a:solidFill>
          <a:ln w="9525">
            <a:round/>
            <a:headEnd/>
            <a:tailEnd/>
          </a:ln>
          <a:scene3d>
            <a:camera prst="legacyObliqueTopRight"/>
            <a:lightRig rig="legacyFlat3" dir="b"/>
          </a:scene3d>
          <a:sp3d extrusionH="430200" prstMaterial="legacyWirefram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smtClean="0">
                <a:ln>
                  <a:noFill/>
                </a:ln>
                <a:solidFill>
                  <a:schemeClr val="tx1"/>
                </a:solidFill>
                <a:effectLst/>
                <a:latin typeface="Calibri" pitchFamily="34" charset="0"/>
                <a:ea typeface="Arial" pitchFamily="34" charset="0"/>
                <a:cs typeface="Old Antic Decorative" pitchFamily="2" charset="-78"/>
              </a:rPr>
              <a:t>تخصصية المهام وتفويض السلطات</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مربع نص 3"/>
          <p:cNvSpPr txBox="1"/>
          <p:nvPr/>
        </p:nvSpPr>
        <p:spPr>
          <a:xfrm rot="870996">
            <a:off x="5151199" y="4030301"/>
            <a:ext cx="3857652" cy="15696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ar-SA" sz="2400" b="1" dirty="0" smtClean="0"/>
              <a:t>السلطة الإدارية من أساسيات عمل المدير وامتلاكها يمثل أحد المقومات المهمة التي تمكنه من ممارسة مسؤولياته </a:t>
            </a:r>
            <a:endParaRPr lang="en-US" sz="2400" b="1" dirty="0"/>
          </a:p>
        </p:txBody>
      </p:sp>
      <p:sp>
        <p:nvSpPr>
          <p:cNvPr id="5" name="شكل بيضاوي 4"/>
          <p:cNvSpPr/>
          <p:nvPr/>
        </p:nvSpPr>
        <p:spPr>
          <a:xfrm rot="914038">
            <a:off x="6036043" y="819577"/>
            <a:ext cx="3214710" cy="178595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SA" dirty="0" smtClean="0"/>
              <a:t>السلطة الإدارية من أساسيات عمل المدير وامتلاكها يمثل أحد المقومات المهمة التي تمكنه من ممارسة مسؤولياته </a:t>
            </a:r>
            <a:endParaRPr lang="en-US" dirty="0"/>
          </a:p>
        </p:txBody>
      </p:sp>
      <p:sp>
        <p:nvSpPr>
          <p:cNvPr id="6" name="مستطيل 5"/>
          <p:cNvSpPr/>
          <p:nvPr/>
        </p:nvSpPr>
        <p:spPr>
          <a:xfrm rot="1022539">
            <a:off x="5682199" y="2679902"/>
            <a:ext cx="3357554" cy="121444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lvl="0"/>
            <a:r>
              <a:rPr lang="ar-SA" sz="2000" b="1" dirty="0" smtClean="0">
                <a:solidFill>
                  <a:schemeClr val="tx1"/>
                </a:solidFill>
              </a:rPr>
              <a:t>وعرفها </a:t>
            </a:r>
            <a:r>
              <a:rPr lang="ar-SA" sz="2000" b="1" dirty="0" err="1" smtClean="0">
                <a:solidFill>
                  <a:schemeClr val="tx1"/>
                </a:solidFill>
              </a:rPr>
              <a:t>فايول</a:t>
            </a:r>
            <a:r>
              <a:rPr lang="ar-SA" sz="2000" b="1" dirty="0" smtClean="0">
                <a:solidFill>
                  <a:schemeClr val="tx1"/>
                </a:solidFill>
              </a:rPr>
              <a:t>" بأنها الحق في إصدار الأوامر والقوة في إجبار الآخرين علي تنفيذها“ </a:t>
            </a:r>
          </a:p>
          <a:p>
            <a:pPr lvl="0"/>
            <a:endParaRPr lang="en-US" sz="2000" b="1" dirty="0" smtClean="0">
              <a:solidFill>
                <a:schemeClr val="tx1"/>
              </a:solidFill>
            </a:endParaRPr>
          </a:p>
        </p:txBody>
      </p:sp>
      <p:sp>
        <p:nvSpPr>
          <p:cNvPr id="7" name="شكل بيضاوي 6"/>
          <p:cNvSpPr/>
          <p:nvPr/>
        </p:nvSpPr>
        <p:spPr>
          <a:xfrm rot="709175">
            <a:off x="4727674" y="5661279"/>
            <a:ext cx="3786214" cy="12144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SA" b="1" dirty="0" smtClean="0">
                <a:solidFill>
                  <a:schemeClr val="tx1"/>
                </a:solidFill>
              </a:rPr>
              <a:t>تستند السلطة في الإسلام إلي أحكام الشريعة وتستمد منها </a:t>
            </a:r>
            <a:endParaRPr lang="en-US" b="1" dirty="0" smtClean="0">
              <a:solidFill>
                <a:schemeClr val="tx1"/>
              </a:solidFill>
            </a:endParaRPr>
          </a:p>
          <a:p>
            <a:pPr algn="ctr"/>
            <a:endParaRPr lang="en-US" dirty="0"/>
          </a:p>
        </p:txBody>
      </p:sp>
      <p:sp>
        <p:nvSpPr>
          <p:cNvPr id="8" name="مستطيل مستدير الزوايا 7"/>
          <p:cNvSpPr/>
          <p:nvPr/>
        </p:nvSpPr>
        <p:spPr>
          <a:xfrm>
            <a:off x="285720" y="1142984"/>
            <a:ext cx="3571868" cy="19288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2000" b="1" dirty="0" smtClean="0">
                <a:solidFill>
                  <a:schemeClr val="tx1"/>
                </a:solidFill>
              </a:rPr>
              <a:t>جميع الأعمال داخل التنظيم توزع علي العاملين علي أن يتخصص كل منهم في تأدية أعمال محددة مما يساعدهم علي أن يصبحوا علي درجة عالية من المهارة في تأدية مهامهم </a:t>
            </a:r>
            <a:endParaRPr lang="en-US" sz="2000" b="1" dirty="0">
              <a:solidFill>
                <a:schemeClr val="tx1"/>
              </a:solidFill>
            </a:endParaRPr>
          </a:p>
        </p:txBody>
      </p:sp>
      <p:sp>
        <p:nvSpPr>
          <p:cNvPr id="9" name="مربع نص 8"/>
          <p:cNvSpPr txBox="1"/>
          <p:nvPr/>
        </p:nvSpPr>
        <p:spPr>
          <a:xfrm>
            <a:off x="0" y="3357562"/>
            <a:ext cx="4857752" cy="31700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ar-SA" sz="2000" b="1" dirty="0" smtClean="0"/>
              <a:t>السلطة يقصد بها حق إعطاء الأوامر وإصدار التعليمات واتخاذ القرارات وهي تعطي للقيادات الإدارية ولابد أن تتساوي السلطات المعطاة مع المسؤوليات والواجبات المطلوبة</a:t>
            </a:r>
            <a:endParaRPr lang="en-US" sz="2000" b="1" dirty="0" smtClean="0"/>
          </a:p>
          <a:p>
            <a:pPr lvl="0"/>
            <a:r>
              <a:rPr lang="ar-SA" sz="2000" b="1" dirty="0" smtClean="0"/>
              <a:t>تفويض السلطة يعني " توزيع حق التصرف واتخاذ القرارات في نطاق محدد وبالقدر اللازم لانجاز مهمات معينة"</a:t>
            </a:r>
            <a:endParaRPr lang="en-US" sz="2000" b="1" dirty="0" smtClean="0"/>
          </a:p>
          <a:p>
            <a:r>
              <a:rPr lang="ar-SA" sz="2000" b="1" dirty="0" smtClean="0"/>
              <a:t>فالمدير يفوض بعض سلطاته لمن يليه في المستوي الإداري ويحتفظ بالجزء الباقي من السلطة حتى يكون حق المراقبة لتصرفات مرؤوسيه بشأن السلطات المفوضة لهم</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anim calcmode="lin" valueType="num">
                                      <p:cBhvr additive="base">
                                        <p:cTn id="1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bg/>
                                          </p:spTgt>
                                        </p:tgtEl>
                                        <p:attrNameLst>
                                          <p:attrName>style.visibility</p:attrName>
                                        </p:attrNameLst>
                                      </p:cBhvr>
                                      <p:to>
                                        <p:strVal val="visible"/>
                                      </p:to>
                                    </p:set>
                                    <p:anim calcmode="lin" valueType="num">
                                      <p:cBhvr additive="base">
                                        <p:cTn id="31" dur="500" fill="hold"/>
                                        <p:tgtEl>
                                          <p:spTgt spid="4">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bg/>
                                          </p:spTgt>
                                        </p:tgtEl>
                                        <p:attrNameLst>
                                          <p:attrName>style.visibility</p:attrName>
                                        </p:attrNameLst>
                                      </p:cBhvr>
                                      <p:to>
                                        <p:strVal val="visible"/>
                                      </p:to>
                                    </p:set>
                                    <p:anim calcmode="lin" valueType="num">
                                      <p:cBhvr additive="base">
                                        <p:cTn id="43" dur="500" fill="hold"/>
                                        <p:tgtEl>
                                          <p:spTgt spid="7">
                                            <p:bg/>
                                          </p:spTgt>
                                        </p:tgtEl>
                                        <p:attrNameLst>
                                          <p:attrName>ppt_x</p:attrName>
                                        </p:attrNameLst>
                                      </p:cBhvr>
                                      <p:tavLst>
                                        <p:tav tm="0">
                                          <p:val>
                                            <p:strVal val="#ppt_x"/>
                                          </p:val>
                                        </p:tav>
                                        <p:tav tm="100000">
                                          <p:val>
                                            <p:strVal val="#ppt_x"/>
                                          </p:val>
                                        </p:tav>
                                      </p:tavLst>
                                    </p:anim>
                                    <p:anim calcmode="lin" valueType="num">
                                      <p:cBhvr additive="base">
                                        <p:cTn id="44"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 calcmode="lin" valueType="num">
                                      <p:cBhvr additive="base">
                                        <p:cTn id="4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8">
                                            <p:bg/>
                                          </p:spTgt>
                                        </p:tgtEl>
                                        <p:attrNameLst>
                                          <p:attrName>style.visibility</p:attrName>
                                        </p:attrNameLst>
                                      </p:cBhvr>
                                      <p:to>
                                        <p:strVal val="visible"/>
                                      </p:to>
                                    </p:set>
                                    <p:animEffect transition="in" filter="wipe(down)">
                                      <p:cBhvr>
                                        <p:cTn id="55" dur="500"/>
                                        <p:tgtEl>
                                          <p:spTgt spid="8">
                                            <p:bg/>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8">
                                            <p:txEl>
                                              <p:pRg st="0" end="0"/>
                                            </p:txEl>
                                          </p:spTgt>
                                        </p:tgtEl>
                                        <p:attrNameLst>
                                          <p:attrName>style.visibility</p:attrName>
                                        </p:attrNameLst>
                                      </p:cBhvr>
                                      <p:to>
                                        <p:strVal val="visible"/>
                                      </p:to>
                                    </p:set>
                                    <p:animEffect transition="in" filter="wipe(down)">
                                      <p:cBhvr>
                                        <p:cTn id="60" dur="500"/>
                                        <p:tgtEl>
                                          <p:spTgt spid="8">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9">
                                            <p:bg/>
                                          </p:spTgt>
                                        </p:tgtEl>
                                        <p:attrNameLst>
                                          <p:attrName>style.visibility</p:attrName>
                                        </p:attrNameLst>
                                      </p:cBhvr>
                                      <p:to>
                                        <p:strVal val="visible"/>
                                      </p:to>
                                    </p:set>
                                    <p:animEffect transition="in" filter="fade">
                                      <p:cBhvr>
                                        <p:cTn id="65" dur="2000"/>
                                        <p:tgtEl>
                                          <p:spTgt spid="9">
                                            <p:bg/>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9">
                                            <p:txEl>
                                              <p:pRg st="0" end="0"/>
                                            </p:txEl>
                                          </p:spTgt>
                                        </p:tgtEl>
                                        <p:attrNameLst>
                                          <p:attrName>style.visibility</p:attrName>
                                        </p:attrNameLst>
                                      </p:cBhvr>
                                      <p:to>
                                        <p:strVal val="visible"/>
                                      </p:to>
                                    </p:set>
                                    <p:animEffect transition="in" filter="fade">
                                      <p:cBhvr>
                                        <p:cTn id="70" dur="2000"/>
                                        <p:tgtEl>
                                          <p:spTgt spid="9">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9">
                                            <p:txEl>
                                              <p:pRg st="1" end="1"/>
                                            </p:txEl>
                                          </p:spTgt>
                                        </p:tgtEl>
                                        <p:attrNameLst>
                                          <p:attrName>style.visibility</p:attrName>
                                        </p:attrNameLst>
                                      </p:cBhvr>
                                      <p:to>
                                        <p:strVal val="visible"/>
                                      </p:to>
                                    </p:set>
                                    <p:animEffect transition="in" filter="fade">
                                      <p:cBhvr>
                                        <p:cTn id="75" dur="2000"/>
                                        <p:tgtEl>
                                          <p:spTgt spid="9">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9">
                                            <p:txEl>
                                              <p:pRg st="2" end="2"/>
                                            </p:txEl>
                                          </p:spTgt>
                                        </p:tgtEl>
                                        <p:attrNameLst>
                                          <p:attrName>style.visibility</p:attrName>
                                        </p:attrNameLst>
                                      </p:cBhvr>
                                      <p:to>
                                        <p:strVal val="visible"/>
                                      </p:to>
                                    </p:set>
                                    <p:animEffect transition="in" filter="fade">
                                      <p:cBhvr>
                                        <p:cTn id="80"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6" grpId="0" build="p" animBg="1"/>
      <p:bldP spid="7" grpId="0" build="p" animBg="1"/>
      <p:bldP spid="8" grpId="0" build="p" animBg="1"/>
      <p:bldP spid="9"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f227e38749.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0" y="285728"/>
            <a:ext cx="9144000" cy="193899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ar-SA" sz="2000" b="1" dirty="0" smtClean="0"/>
              <a:t>ما هي مميزات وسلبيات تفويض السلطة؟</a:t>
            </a:r>
            <a:endParaRPr lang="en-US" sz="2000" b="1" dirty="0" smtClean="0"/>
          </a:p>
          <a:p>
            <a:pPr lvl="0"/>
            <a:r>
              <a:rPr lang="ar-SA" sz="2000" b="1" dirty="0" smtClean="0"/>
              <a:t>من مميزات التفويض (1) أنه يزيل عن كاهل الرئيس الإداري الكثير من الأعمال الروتينية ويستطيع تخصيص وقته للمسائل الهامة والقرارات الصعبة المتعلقة بالتنظيم</a:t>
            </a:r>
            <a:endParaRPr lang="en-US" sz="2000" b="1" dirty="0" smtClean="0"/>
          </a:p>
          <a:p>
            <a:r>
              <a:rPr lang="ar-SA" sz="2000" b="1" dirty="0" smtClean="0"/>
              <a:t>(2) اتساع المجال أمام المرؤوسين للتدريب علي القيام بأعمال ذات صبغة قيادية مما يرغبهم في العمل ويرفع روحهم المعنوية ويعدهم ليصبحوا قادة في المستقبل</a:t>
            </a:r>
            <a:endParaRPr lang="en-US" sz="2000" b="1" dirty="0" smtClean="0"/>
          </a:p>
          <a:p>
            <a:r>
              <a:rPr lang="ar-SA" sz="2000" b="1" dirty="0" smtClean="0"/>
              <a:t>أما سلبيات التفويض: فمنها أنه قد يؤدي إلي سوء استخدام السلطة المفوضة وإلي تعدد مراكز وبالمسؤولية</a:t>
            </a:r>
            <a:endParaRPr lang="en-US" sz="2000" b="1" dirty="0"/>
          </a:p>
        </p:txBody>
      </p:sp>
      <p:sp>
        <p:nvSpPr>
          <p:cNvPr id="4" name="مربع نص 3"/>
          <p:cNvSpPr txBox="1"/>
          <p:nvPr/>
        </p:nvSpPr>
        <p:spPr>
          <a:xfrm>
            <a:off x="0" y="2500306"/>
            <a:ext cx="9144000" cy="1631216"/>
          </a:xfrm>
          <a:prstGeom prst="rect">
            <a:avLst/>
          </a:prstGeom>
          <a:noFill/>
        </p:spPr>
        <p:txBody>
          <a:bodyPr wrap="square" rtlCol="0">
            <a:spAutoFit/>
          </a:bodyPr>
          <a:lstStyle/>
          <a:p>
            <a:r>
              <a:rPr lang="ar-SA" sz="2000" b="1" dirty="0" smtClean="0"/>
              <a:t>ما الأمور التي يجب مراعاتها في عملية التفويض؟</a:t>
            </a:r>
            <a:endParaRPr lang="en-US" sz="2000" b="1" dirty="0" smtClean="0"/>
          </a:p>
          <a:p>
            <a:pPr lvl="0"/>
            <a:r>
              <a:rPr lang="ar-SA" sz="2000" b="1" dirty="0" smtClean="0"/>
              <a:t>يستلزم تفويض السلطة وجود المحاسبة فكل مرؤوس مسؤول أمام مديره عن انجاز الأعمال الموكلة إليهم</a:t>
            </a:r>
            <a:endParaRPr lang="en-US" sz="2000" b="1" dirty="0" smtClean="0"/>
          </a:p>
          <a:p>
            <a:pPr lvl="0"/>
            <a:r>
              <a:rPr lang="ar-SA" sz="2000" b="1" dirty="0" smtClean="0"/>
              <a:t>يمكن أن يكون التفويض عاماً أو خاصاً مكتوباً أو غير مكتوب</a:t>
            </a:r>
            <a:endParaRPr lang="en-US" sz="2000" b="1" dirty="0" smtClean="0"/>
          </a:p>
          <a:p>
            <a:pPr lvl="0"/>
            <a:r>
              <a:rPr lang="ar-SA" sz="2000" b="1" dirty="0" smtClean="0"/>
              <a:t>من الضروري أن يرافقه تحديد للواجبات التي يفوضها الرئيس لمرؤوسيه  </a:t>
            </a:r>
            <a:endParaRPr lang="en-US" sz="2000" b="1" dirty="0" smtClean="0"/>
          </a:p>
          <a:p>
            <a:r>
              <a:rPr lang="ar-SA" sz="2000" b="1" dirty="0" smtClean="0"/>
              <a:t>من حق الرئيس أن يسترد هذا التفويض في أي وقت وإعادة تفويضه للآخرين </a:t>
            </a:r>
            <a:endParaRPr lang="en-US" sz="2000" b="1" dirty="0"/>
          </a:p>
        </p:txBody>
      </p:sp>
      <p:sp>
        <p:nvSpPr>
          <p:cNvPr id="5" name="مربع نص 4"/>
          <p:cNvSpPr txBox="1"/>
          <p:nvPr/>
        </p:nvSpPr>
        <p:spPr>
          <a:xfrm>
            <a:off x="1643042" y="4488120"/>
            <a:ext cx="6858048" cy="23698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ar-SA" sz="2800" b="1" dirty="0" smtClean="0"/>
              <a:t>هل تحتاج الإدارة التعليمية أن تأخذ بهذا المبدأ في التنظيم؟</a:t>
            </a:r>
            <a:endParaRPr lang="en-US" sz="2800" b="1" dirty="0" smtClean="0"/>
          </a:p>
          <a:p>
            <a:r>
              <a:rPr lang="ar-SA" sz="2400" b="1" dirty="0" smtClean="0"/>
              <a:t>ينبغي علي الإدارة التعليمية أن تأخذ  بمبدأ تحديد المهام الوظيفية أو المسؤوليات مع تفويض السلطات أو الصلاحيات المناسبة في التنظيم الإداري التربوي كما كان مأخوذاً به في الإدارة الإسلامية مع الاستفادة مما جاءت به النظريات الإدارية الحديثة </a:t>
            </a:r>
            <a:endParaRPr lang="en-US" sz="2400" b="1" dirty="0" smtClean="0"/>
          </a:p>
          <a:p>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wipe(down)">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wipe(down)">
                                      <p:cBhvr>
                                        <p:cTn id="42" dur="5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down)">
                                      <p:cBhvr>
                                        <p:cTn id="47" dur="500"/>
                                        <p:tgtEl>
                                          <p:spTgt spid="4">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txEl>
                                              <p:pRg st="3" end="3"/>
                                            </p:txEl>
                                          </p:spTgt>
                                        </p:tgtEl>
                                        <p:attrNameLst>
                                          <p:attrName>style.visibility</p:attrName>
                                        </p:attrNameLst>
                                      </p:cBhvr>
                                      <p:to>
                                        <p:strVal val="visible"/>
                                      </p:to>
                                    </p:set>
                                    <p:animEffect transition="in" filter="wipe(down)">
                                      <p:cBhvr>
                                        <p:cTn id="52" dur="500"/>
                                        <p:tgtEl>
                                          <p:spTgt spid="4">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txEl>
                                              <p:pRg st="4" end="4"/>
                                            </p:txEl>
                                          </p:spTgt>
                                        </p:tgtEl>
                                        <p:attrNameLst>
                                          <p:attrName>style.visibility</p:attrName>
                                        </p:attrNameLst>
                                      </p:cBhvr>
                                      <p:to>
                                        <p:strVal val="visible"/>
                                      </p:to>
                                    </p:set>
                                    <p:animEffect transition="in" filter="wipe(down)">
                                      <p:cBhvr>
                                        <p:cTn id="57" dur="500"/>
                                        <p:tgtEl>
                                          <p:spTgt spid="4">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5">
                                            <p:bg/>
                                          </p:spTgt>
                                        </p:tgtEl>
                                        <p:attrNameLst>
                                          <p:attrName>style.visibility</p:attrName>
                                        </p:attrNameLst>
                                      </p:cBhvr>
                                      <p:to>
                                        <p:strVal val="visible"/>
                                      </p:to>
                                    </p:set>
                                    <p:anim calcmode="lin" valueType="num">
                                      <p:cBhvr additive="base">
                                        <p:cTn id="62" dur="500" fill="hold"/>
                                        <p:tgtEl>
                                          <p:spTgt spid="5">
                                            <p:bg/>
                                          </p:spTgt>
                                        </p:tgtEl>
                                        <p:attrNameLst>
                                          <p:attrName>ppt_x</p:attrName>
                                        </p:attrNameLst>
                                      </p:cBhvr>
                                      <p:tavLst>
                                        <p:tav tm="0">
                                          <p:val>
                                            <p:strVal val="#ppt_x"/>
                                          </p:val>
                                        </p:tav>
                                        <p:tav tm="100000">
                                          <p:val>
                                            <p:strVal val="#ppt_x"/>
                                          </p:val>
                                        </p:tav>
                                      </p:tavLst>
                                    </p:anim>
                                    <p:anim calcmode="lin" valueType="num">
                                      <p:cBhvr additive="base">
                                        <p:cTn id="63"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5">
                                            <p:txEl>
                                              <p:pRg st="0" end="0"/>
                                            </p:txEl>
                                          </p:spTgt>
                                        </p:tgtEl>
                                        <p:attrNameLst>
                                          <p:attrName>style.visibility</p:attrName>
                                        </p:attrNameLst>
                                      </p:cBhvr>
                                      <p:to>
                                        <p:strVal val="visible"/>
                                      </p:to>
                                    </p:set>
                                    <p:anim calcmode="lin" valueType="num">
                                      <p:cBhvr additive="base">
                                        <p:cTn id="6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5">
                                            <p:txEl>
                                              <p:pRg st="1" end="1"/>
                                            </p:txEl>
                                          </p:spTgt>
                                        </p:tgtEl>
                                        <p:attrNameLst>
                                          <p:attrName>style.visibility</p:attrName>
                                        </p:attrNameLst>
                                      </p:cBhvr>
                                      <p:to>
                                        <p:strVal val="visible"/>
                                      </p:to>
                                    </p:set>
                                    <p:anim calcmode="lin" valueType="num">
                                      <p:cBhvr additive="base">
                                        <p:cTn id="7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p:bldP spid="5"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c4d53a5b84.jpg"/>
          <p:cNvPicPr>
            <a:picLocks noChangeAspect="1"/>
          </p:cNvPicPr>
          <p:nvPr/>
        </p:nvPicPr>
        <p:blipFill>
          <a:blip r:embed="rId2"/>
          <a:stretch>
            <a:fillRect/>
          </a:stretch>
        </p:blipFill>
        <p:spPr>
          <a:xfrm>
            <a:off x="0" y="0"/>
            <a:ext cx="9144000" cy="6858000"/>
          </a:xfrm>
          <a:prstGeom prst="rect">
            <a:avLst/>
          </a:prstGeom>
        </p:spPr>
      </p:pic>
      <p:sp>
        <p:nvSpPr>
          <p:cNvPr id="7170" name="Oval 2"/>
          <p:cNvSpPr>
            <a:spLocks noChangeArrowheads="1"/>
          </p:cNvSpPr>
          <p:nvPr/>
        </p:nvSpPr>
        <p:spPr bwMode="auto">
          <a:xfrm>
            <a:off x="6267450" y="500042"/>
            <a:ext cx="2876550" cy="1128712"/>
          </a:xfrm>
          <a:prstGeom prst="ellipse">
            <a:avLst/>
          </a:prstGeom>
          <a:solidFill>
            <a:srgbClr val="FFFFFF"/>
          </a:solidFill>
          <a:ln w="9525">
            <a:round/>
            <a:headEnd/>
            <a:tailEnd/>
          </a:ln>
          <a:scene3d>
            <a:camera prst="legacyObliqueTopRight"/>
            <a:lightRig rig="legacyFlat3" dir="b"/>
          </a:scene3d>
          <a:sp3d extrusionH="430200" prstMaterial="legacyWirefram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smtClean="0">
                <a:ln>
                  <a:noFill/>
                </a:ln>
                <a:solidFill>
                  <a:schemeClr val="tx1"/>
                </a:solidFill>
                <a:effectLst/>
                <a:latin typeface="Calibri" pitchFamily="34" charset="0"/>
                <a:ea typeface="Arial" pitchFamily="34" charset="0"/>
                <a:cs typeface="Old Antic Decorative" pitchFamily="2" charset="-78"/>
              </a:rPr>
              <a:t>الالتزام بالمسؤولية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مستطيل مستدير الزوايا 3"/>
          <p:cNvSpPr/>
          <p:nvPr/>
        </p:nvSpPr>
        <p:spPr>
          <a:xfrm>
            <a:off x="428596" y="285728"/>
            <a:ext cx="5643570" cy="128588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ar-SA" sz="2000" b="1" dirty="0" smtClean="0">
              <a:solidFill>
                <a:schemeClr val="tx1"/>
              </a:solidFill>
            </a:endParaRPr>
          </a:p>
          <a:p>
            <a:pPr algn="ctr"/>
            <a:r>
              <a:rPr lang="ar-SA" sz="2000" b="1" dirty="0" smtClean="0">
                <a:solidFill>
                  <a:schemeClr val="tx1"/>
                </a:solidFill>
              </a:rPr>
              <a:t>المسؤولية في الإسلام  تعني" التزام الشخص بأن ينهض بالأعباء الموكلة إليه وتحمل التزاماته واختياراته أمام الله وأمام ضميره وأمام رئيسه وأمام الأمة لقاء تفويض محدد</a:t>
            </a:r>
            <a:endParaRPr lang="en-US" sz="2000" b="1" dirty="0" smtClean="0">
              <a:solidFill>
                <a:schemeClr val="tx1"/>
              </a:solidFill>
            </a:endParaRPr>
          </a:p>
          <a:p>
            <a:pPr algn="ctr"/>
            <a:endParaRPr lang="en-US" sz="2000" b="1" dirty="0">
              <a:solidFill>
                <a:schemeClr val="tx1"/>
              </a:solidFill>
            </a:endParaRPr>
          </a:p>
        </p:txBody>
      </p:sp>
      <p:sp>
        <p:nvSpPr>
          <p:cNvPr id="5" name="مخمس عادي 4"/>
          <p:cNvSpPr/>
          <p:nvPr/>
        </p:nvSpPr>
        <p:spPr>
          <a:xfrm>
            <a:off x="5357818" y="1571612"/>
            <a:ext cx="3246136" cy="2357454"/>
          </a:xfrm>
          <a:prstGeom prst="pen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tx1"/>
                </a:solidFill>
              </a:rPr>
              <a:t>تقترن السلطة بالمسؤولية في الإدارة الإسلامية في قول الرسول " كلكم راع وكلكم مسئول عن رعيته</a:t>
            </a:r>
            <a:endParaRPr lang="en-US" sz="2000" b="1" dirty="0">
              <a:solidFill>
                <a:schemeClr val="tx1"/>
              </a:solidFill>
            </a:endParaRPr>
          </a:p>
        </p:txBody>
      </p:sp>
      <p:sp>
        <p:nvSpPr>
          <p:cNvPr id="6" name="معين 5"/>
          <p:cNvSpPr/>
          <p:nvPr/>
        </p:nvSpPr>
        <p:spPr>
          <a:xfrm>
            <a:off x="5072066" y="4143380"/>
            <a:ext cx="3571900" cy="2714620"/>
          </a:xfrm>
          <a:prstGeom prst="diamond">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SA" sz="2000" b="1" dirty="0" smtClean="0">
                <a:solidFill>
                  <a:schemeClr val="tx1"/>
                </a:solidFill>
              </a:rPr>
              <a:t>قد بلور الفكر الإداري الإسلامي مفهوم السلطة والمسؤولية قبل أن يبلورها الفكر الإداري المعاصر</a:t>
            </a:r>
            <a:endParaRPr lang="en-US" sz="2000" b="1" dirty="0">
              <a:solidFill>
                <a:schemeClr val="tx1"/>
              </a:solidFill>
            </a:endParaRPr>
          </a:p>
        </p:txBody>
      </p:sp>
      <p:sp>
        <p:nvSpPr>
          <p:cNvPr id="7" name="شبه منحرف 6"/>
          <p:cNvSpPr/>
          <p:nvPr/>
        </p:nvSpPr>
        <p:spPr>
          <a:xfrm>
            <a:off x="1000100" y="1714488"/>
            <a:ext cx="2857520" cy="1285884"/>
          </a:xfrm>
          <a:prstGeom prst="trapezoid">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ar-SA" sz="2000" b="1" dirty="0" smtClean="0">
                <a:solidFill>
                  <a:schemeClr val="tx1"/>
                </a:solidFill>
              </a:rPr>
              <a:t>يشترط للمسؤول يكون هناك قانون أو قرار صريح يأمر بالفعل أو الترك </a:t>
            </a:r>
            <a:endParaRPr lang="en-US" sz="2000" b="1" dirty="0" smtClean="0">
              <a:solidFill>
                <a:schemeClr val="tx1"/>
              </a:solidFill>
            </a:endParaRPr>
          </a:p>
          <a:p>
            <a:pPr algn="ctr"/>
            <a:endParaRPr lang="en-US" sz="2000" b="1" dirty="0">
              <a:solidFill>
                <a:schemeClr val="tx1"/>
              </a:solidFill>
            </a:endParaRPr>
          </a:p>
        </p:txBody>
      </p:sp>
      <p:sp>
        <p:nvSpPr>
          <p:cNvPr id="8" name="شمس 7"/>
          <p:cNvSpPr/>
          <p:nvPr/>
        </p:nvSpPr>
        <p:spPr>
          <a:xfrm>
            <a:off x="0" y="3071810"/>
            <a:ext cx="5357818" cy="3786190"/>
          </a:xfrm>
          <a:prstGeom prst="sun">
            <a:avLst/>
          </a:prstGeom>
        </p:spPr>
        <p:style>
          <a:lnRef idx="2">
            <a:schemeClr val="accent1">
              <a:shade val="50000"/>
            </a:schemeClr>
          </a:lnRef>
          <a:fillRef idx="1003">
            <a:schemeClr val="lt2"/>
          </a:fillRef>
          <a:effectRef idx="0">
            <a:schemeClr val="accent1"/>
          </a:effectRef>
          <a:fontRef idx="minor">
            <a:schemeClr val="lt1"/>
          </a:fontRef>
        </p:style>
        <p:txBody>
          <a:bodyPr rtlCol="0" anchor="ctr"/>
          <a:lstStyle/>
          <a:p>
            <a:pPr lvl="0" algn="ctr"/>
            <a:r>
              <a:rPr lang="ar-SA" sz="2400" b="1" dirty="0" smtClean="0">
                <a:solidFill>
                  <a:schemeClr val="tx1"/>
                </a:solidFill>
              </a:rPr>
              <a:t>من أدلة القرآن ﴿" وَأَوْفُواْ بِالْعَهْدِ إِنَّ الْعَهْدَ كَانَ </a:t>
            </a:r>
            <a:r>
              <a:rPr lang="ar-SA" sz="2400" b="1" dirty="0" err="1" smtClean="0">
                <a:solidFill>
                  <a:schemeClr val="tx1"/>
                </a:solidFill>
              </a:rPr>
              <a:t>مَسْؤُولاً</a:t>
            </a:r>
            <a:r>
              <a:rPr lang="ar-SA" sz="2400" b="1" dirty="0" smtClean="0">
                <a:solidFill>
                  <a:schemeClr val="tx1"/>
                </a:solidFill>
              </a:rPr>
              <a:t>﴾ ﴿ الإسراء</a:t>
            </a:r>
            <a:r>
              <a:rPr lang="en-US" sz="2400" b="1" dirty="0" smtClean="0">
                <a:solidFill>
                  <a:schemeClr val="tx1"/>
                </a:solidFill>
              </a:rPr>
              <a:t> /34</a:t>
            </a:r>
            <a:r>
              <a:rPr lang="ar-SA" sz="2400" b="1" dirty="0" smtClean="0">
                <a:solidFill>
                  <a:schemeClr val="tx1"/>
                </a:solidFill>
              </a:rPr>
              <a:t>﴾ </a:t>
            </a:r>
            <a:endParaRPr lang="en-US" sz="2400" b="1" dirty="0" smtClean="0">
              <a:solidFill>
                <a:schemeClr val="tx1"/>
              </a:solidFill>
            </a:endParaRPr>
          </a:p>
          <a:p>
            <a:pPr algn="ct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animEffect transition="in" filter="wipe(down)">
                                      <p:cBhvr>
                                        <p:cTn id="17" dur="500"/>
                                        <p:tgtEl>
                                          <p:spTgt spid="5">
                                            <p:bg/>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bg/>
                                          </p:spTgt>
                                        </p:tgtEl>
                                        <p:attrNameLst>
                                          <p:attrName>style.visibility</p:attrName>
                                        </p:attrNameLst>
                                      </p:cBhvr>
                                      <p:to>
                                        <p:strVal val="visible"/>
                                      </p:to>
                                    </p:set>
                                    <p:anim calcmode="lin" valueType="num">
                                      <p:cBhvr additive="base">
                                        <p:cTn id="2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additive="base">
                                        <p:cTn id="3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
                                            <p:bg/>
                                          </p:spTgt>
                                        </p:tgtEl>
                                        <p:attrNameLst>
                                          <p:attrName>style.visibility</p:attrName>
                                        </p:attrNameLst>
                                      </p:cBhvr>
                                      <p:to>
                                        <p:strVal val="visible"/>
                                      </p:to>
                                    </p:set>
                                    <p:animEffect transition="in" filter="wipe(down)">
                                      <p:cBhvr>
                                        <p:cTn id="39" dur="500"/>
                                        <p:tgtEl>
                                          <p:spTgt spid="7">
                                            <p:bg/>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wipe(down)">
                                      <p:cBhvr>
                                        <p:cTn id="42" dur="500"/>
                                        <p:tgtEl>
                                          <p:spTgt spid="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
                                            <p:bg/>
                                          </p:spTgt>
                                        </p:tgtEl>
                                        <p:attrNameLst>
                                          <p:attrName>style.visibility</p:attrName>
                                        </p:attrNameLst>
                                      </p:cBhvr>
                                      <p:to>
                                        <p:strVal val="visible"/>
                                      </p:to>
                                    </p:set>
                                    <p:anim calcmode="lin" valueType="num">
                                      <p:cBhvr additive="base">
                                        <p:cTn id="4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48" dur="500" fill="hold"/>
                                        <p:tgtEl>
                                          <p:spTgt spid="8">
                                            <p:bg/>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 calcmode="lin" valueType="num">
                                      <p:cBhvr additive="base">
                                        <p:cTn id="5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6" grpId="0" build="p" animBg="1"/>
      <p:bldP spid="7" grpId="0" build="allAtOnce" animBg="1"/>
      <p:bldP spid="8"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6.jpg"/>
          <p:cNvPicPr>
            <a:picLocks noChangeAspect="1"/>
          </p:cNvPicPr>
          <p:nvPr/>
        </p:nvPicPr>
        <p:blipFill>
          <a:blip r:embed="rId2"/>
          <a:stretch>
            <a:fillRect/>
          </a:stretch>
        </p:blipFill>
        <p:spPr>
          <a:xfrm>
            <a:off x="0" y="0"/>
            <a:ext cx="9144000" cy="6858000"/>
          </a:xfrm>
          <a:prstGeom prst="rect">
            <a:avLst/>
          </a:prstGeom>
        </p:spPr>
      </p:pic>
      <p:sp>
        <p:nvSpPr>
          <p:cNvPr id="3" name="زاوية مطوية 2"/>
          <p:cNvSpPr/>
          <p:nvPr/>
        </p:nvSpPr>
        <p:spPr>
          <a:xfrm>
            <a:off x="1357290" y="0"/>
            <a:ext cx="7786710" cy="185736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ar-SA" sz="2400" b="1" dirty="0" smtClean="0">
              <a:solidFill>
                <a:schemeClr val="tx1"/>
              </a:solidFill>
            </a:endParaRPr>
          </a:p>
          <a:p>
            <a:pPr lvl="0" algn="ctr"/>
            <a:endParaRPr lang="ar-SA" sz="2400" b="1" dirty="0" smtClean="0">
              <a:solidFill>
                <a:schemeClr val="tx1"/>
              </a:solidFill>
            </a:endParaRPr>
          </a:p>
          <a:p>
            <a:pPr lvl="0" algn="ctr"/>
            <a:r>
              <a:rPr lang="ar-SA" sz="2400" b="1" dirty="0" smtClean="0">
                <a:solidFill>
                  <a:schemeClr val="tx1"/>
                </a:solidFill>
              </a:rPr>
              <a:t>حرص الإسلام علي عدم التناقض بين الأقوال والأفعال وهو تعبير عن المسؤولية ﴿ يَا أَيُّهَا الَّذِينَ آَمَنُوا لِمَ تَقُولُونَ مَا لَا تَفْعَلُونَ ﴿</a:t>
            </a:r>
            <a:r>
              <a:rPr lang="en-US" sz="2400" b="1" dirty="0" smtClean="0">
                <a:solidFill>
                  <a:schemeClr val="tx1"/>
                </a:solidFill>
              </a:rPr>
              <a:t>2</a:t>
            </a:r>
            <a:r>
              <a:rPr lang="ar-SA" sz="2400" b="1" dirty="0" smtClean="0">
                <a:solidFill>
                  <a:schemeClr val="tx1"/>
                </a:solidFill>
              </a:rPr>
              <a:t>﴾ كَبُرَ مَقْتًا عِندَ اللَّهِ أَن تَقُولُوا مَا لَا تَفْعَلُونَ ﴿</a:t>
            </a:r>
            <a:r>
              <a:rPr lang="en-US" sz="2400" b="1" dirty="0" smtClean="0">
                <a:solidFill>
                  <a:schemeClr val="tx1"/>
                </a:solidFill>
              </a:rPr>
              <a:t>3</a:t>
            </a:r>
            <a:r>
              <a:rPr lang="ar-SA" sz="2400" b="1" dirty="0" smtClean="0">
                <a:solidFill>
                  <a:schemeClr val="tx1"/>
                </a:solidFill>
              </a:rPr>
              <a:t>﴾ "الصف </a:t>
            </a:r>
            <a:endParaRPr lang="en-US" sz="2400" b="1" dirty="0" smtClean="0">
              <a:solidFill>
                <a:schemeClr val="tx1"/>
              </a:solidFill>
            </a:endParaRPr>
          </a:p>
          <a:p>
            <a:pPr algn="ctr"/>
            <a:endParaRPr lang="en-US" sz="2400" b="1" dirty="0">
              <a:solidFill>
                <a:schemeClr val="tx1"/>
              </a:solidFill>
            </a:endParaRPr>
          </a:p>
        </p:txBody>
      </p:sp>
      <p:sp>
        <p:nvSpPr>
          <p:cNvPr id="4" name="متوازي أضلاع 3"/>
          <p:cNvSpPr/>
          <p:nvPr/>
        </p:nvSpPr>
        <p:spPr>
          <a:xfrm>
            <a:off x="0" y="1357298"/>
            <a:ext cx="3357586" cy="1357322"/>
          </a:xfrm>
          <a:prstGeom prst="parallelogram">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a:r>
              <a:rPr lang="ar-SA" sz="2000" b="1" dirty="0" smtClean="0">
                <a:solidFill>
                  <a:schemeClr val="tx1"/>
                </a:solidFill>
              </a:rPr>
              <a:t>إن من يتحمل المسؤولية  لابد أن يكون سره كعلانيته يجاهر بالحق ويسعي للخير</a:t>
            </a:r>
            <a:endParaRPr lang="en-US" sz="2000" b="1" dirty="0" smtClean="0">
              <a:solidFill>
                <a:schemeClr val="tx1"/>
              </a:solidFill>
            </a:endParaRPr>
          </a:p>
          <a:p>
            <a:pPr algn="ctr"/>
            <a:endParaRPr lang="en-US" sz="2000" b="1" dirty="0">
              <a:solidFill>
                <a:schemeClr val="tx1"/>
              </a:solidFill>
            </a:endParaRPr>
          </a:p>
        </p:txBody>
      </p:sp>
      <p:sp>
        <p:nvSpPr>
          <p:cNvPr id="5" name="وسيلة شرح بيضاوية 4"/>
          <p:cNvSpPr/>
          <p:nvPr/>
        </p:nvSpPr>
        <p:spPr>
          <a:xfrm>
            <a:off x="5143504" y="2000240"/>
            <a:ext cx="3643338" cy="1500198"/>
          </a:xfrm>
          <a:prstGeom prst="wedgeEllipse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2000" b="1" dirty="0" smtClean="0">
                <a:solidFill>
                  <a:schemeClr val="tx1"/>
                </a:solidFill>
              </a:rPr>
              <a:t>إن مسؤولية الرئاسة الإدارية في الإسلام لا يقل حجمها بتفويض السلطات بل يزداد كيف ذلك؟</a:t>
            </a:r>
            <a:endParaRPr lang="en-US" sz="2000" b="1" dirty="0">
              <a:solidFill>
                <a:schemeClr val="tx1"/>
              </a:solidFill>
            </a:endParaRPr>
          </a:p>
        </p:txBody>
      </p:sp>
      <p:sp>
        <p:nvSpPr>
          <p:cNvPr id="6" name="مخطط انسيابي: محطة طرفية 5"/>
          <p:cNvSpPr/>
          <p:nvPr/>
        </p:nvSpPr>
        <p:spPr>
          <a:xfrm>
            <a:off x="3643306" y="3714752"/>
            <a:ext cx="4929222" cy="1357322"/>
          </a:xfrm>
          <a:prstGeom prst="flowChartTermina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2000" b="1" dirty="0" smtClean="0">
                <a:solidFill>
                  <a:schemeClr val="tx1"/>
                </a:solidFill>
              </a:rPr>
              <a:t>لأن الرئيس الإداري يكون مسئولاً عن سلوكه التنظيمي وسلوك من يساعدونه في تأدية المسؤولية لأن المسؤولية لا تفوض للآخرين فلا يعفي التفويض عن تحمل المسؤولية كاملة والمساءلة عنها </a:t>
            </a:r>
            <a:endParaRPr lang="en-US"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anim calcmode="lin" valueType="num">
                                      <p:cBhvr additive="base">
                                        <p:cTn id="1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additive="base">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bg/>
                                          </p:spTgt>
                                        </p:tgtEl>
                                        <p:attrNameLst>
                                          <p:attrName>style.visibility</p:attrName>
                                        </p:attrNameLst>
                                      </p:cBhvr>
                                      <p:to>
                                        <p:strVal val="visible"/>
                                      </p:to>
                                    </p:set>
                                    <p:anim calcmode="lin" valueType="num">
                                      <p:cBhvr additive="base">
                                        <p:cTn id="2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additive="base">
                                        <p:cTn id="3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bg/>
                                          </p:spTgt>
                                        </p:tgtEl>
                                        <p:attrNameLst>
                                          <p:attrName>style.visibility</p:attrName>
                                        </p:attrNameLst>
                                      </p:cBhvr>
                                      <p:to>
                                        <p:strVal val="visible"/>
                                      </p:to>
                                    </p:set>
                                    <p:anim calcmode="lin" valueType="num">
                                      <p:cBhvr additive="base">
                                        <p:cTn id="41" dur="500" fill="hold"/>
                                        <p:tgtEl>
                                          <p:spTgt spid="4">
                                            <p:bg/>
                                          </p:spTgt>
                                        </p:tgtEl>
                                        <p:attrNameLst>
                                          <p:attrName>ppt_x</p:attrName>
                                        </p:attrNameLst>
                                      </p:cBhvr>
                                      <p:tavLst>
                                        <p:tav tm="0">
                                          <p:val>
                                            <p:strVal val="#ppt_x"/>
                                          </p:val>
                                        </p:tav>
                                        <p:tav tm="100000">
                                          <p:val>
                                            <p:strVal val="#ppt_x"/>
                                          </p:val>
                                        </p:tav>
                                      </p:tavLst>
                                    </p:anim>
                                    <p:anim calcmode="lin" valueType="num">
                                      <p:cBhvr additive="base">
                                        <p:cTn id="42"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additive="base">
                                        <p:cTn id="4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5" grpId="0" build="p" animBg="1"/>
      <p:bldP spid="6"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1450c671f5.jpg"/>
          <p:cNvPicPr>
            <a:picLocks noChangeAspect="1"/>
          </p:cNvPicPr>
          <p:nvPr/>
        </p:nvPicPr>
        <p:blipFill>
          <a:blip r:embed="rId2"/>
          <a:stretch>
            <a:fillRect/>
          </a:stretch>
        </p:blipFill>
        <p:spPr>
          <a:xfrm>
            <a:off x="0" y="0"/>
            <a:ext cx="9144000" cy="6858000"/>
          </a:xfrm>
          <a:prstGeom prst="rect">
            <a:avLst/>
          </a:prstGeom>
        </p:spPr>
      </p:pic>
      <p:sp>
        <p:nvSpPr>
          <p:cNvPr id="3" name="مخطط انسيابي: متعدد المستندات 2"/>
          <p:cNvSpPr/>
          <p:nvPr/>
        </p:nvSpPr>
        <p:spPr>
          <a:xfrm>
            <a:off x="714348" y="571480"/>
            <a:ext cx="8429652" cy="5857916"/>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r>
              <a:rPr lang="ar-SA" sz="2800" b="1" dirty="0" smtClean="0">
                <a:solidFill>
                  <a:schemeClr val="tx1"/>
                </a:solidFill>
              </a:rPr>
              <a:t>يقتضي الالتزام بالمسؤولية من الفرد عدة أمور، وضحيها؟</a:t>
            </a:r>
            <a:endParaRPr lang="en-US" sz="2800" b="1" dirty="0" smtClean="0">
              <a:solidFill>
                <a:schemeClr val="tx1"/>
              </a:solidFill>
            </a:endParaRPr>
          </a:p>
          <a:p>
            <a:r>
              <a:rPr lang="ar-SA" sz="2400" b="1" dirty="0" smtClean="0">
                <a:solidFill>
                  <a:schemeClr val="tx1"/>
                </a:solidFill>
              </a:rPr>
              <a:t>يقتضي الالتزام بالمسؤولية من الفرد ما دام يتمتع بحرية أن يؤدي الواجبات المحددة وفي الوقت المحدد وبالكفاءة المطلوبة.</a:t>
            </a:r>
            <a:endParaRPr lang="en-US" sz="2400" b="1" dirty="0" smtClean="0">
              <a:solidFill>
                <a:schemeClr val="tx1"/>
              </a:solidFill>
            </a:endParaRPr>
          </a:p>
          <a:p>
            <a:pPr lvl="0"/>
            <a:r>
              <a:rPr lang="ar-SA" sz="2400" b="1" dirty="0" smtClean="0">
                <a:solidFill>
                  <a:schemeClr val="tx1"/>
                </a:solidFill>
              </a:rPr>
              <a:t>أن يكون صادقاً وأميناً وموضوعياً في عرضه للأمور علي رؤسائه </a:t>
            </a:r>
            <a:r>
              <a:rPr lang="ar-SA" sz="2400" b="1" dirty="0" err="1" smtClean="0">
                <a:solidFill>
                  <a:schemeClr val="tx1"/>
                </a:solidFill>
              </a:rPr>
              <a:t>و</a:t>
            </a:r>
            <a:r>
              <a:rPr lang="ar-SA" sz="2400" b="1" dirty="0" smtClean="0">
                <a:solidFill>
                  <a:schemeClr val="tx1"/>
                </a:solidFill>
              </a:rPr>
              <a:t> مرؤوسيه</a:t>
            </a:r>
            <a:endParaRPr lang="en-US" sz="2400" b="1" dirty="0" smtClean="0">
              <a:solidFill>
                <a:schemeClr val="tx1"/>
              </a:solidFill>
            </a:endParaRPr>
          </a:p>
          <a:p>
            <a:pPr lvl="0"/>
            <a:r>
              <a:rPr lang="ar-SA" sz="2400" b="1" dirty="0" smtClean="0">
                <a:solidFill>
                  <a:schemeClr val="tx1"/>
                </a:solidFill>
              </a:rPr>
              <a:t>أن يوصل المعلومات أو القرارات بلغة واضحة مفهومة لكل من يعنيهم الأمر </a:t>
            </a:r>
            <a:endParaRPr lang="en-US" sz="2400" b="1" dirty="0" smtClean="0">
              <a:solidFill>
                <a:schemeClr val="tx1"/>
              </a:solidFill>
            </a:endParaRPr>
          </a:p>
          <a:p>
            <a:pPr lvl="0"/>
            <a:r>
              <a:rPr lang="ar-SA" sz="2400" b="1" dirty="0" smtClean="0">
                <a:solidFill>
                  <a:schemeClr val="tx1"/>
                </a:solidFill>
              </a:rPr>
              <a:t>ينبغي أن يتمسك بالمبادئ الأخلاقية السلمية وفن معاملة الغير لكونها من أهم قواعد الإدارة الإسلامية</a:t>
            </a:r>
            <a:endParaRPr lang="en-US" sz="2400" b="1" dirty="0" smtClean="0">
              <a:solidFill>
                <a:schemeClr val="tx1"/>
              </a:solidFill>
            </a:endParaRPr>
          </a:p>
          <a:p>
            <a:r>
              <a:rPr lang="ar-SA" sz="2400" b="1" dirty="0" smtClean="0">
                <a:solidFill>
                  <a:schemeClr val="tx1"/>
                </a:solidFill>
              </a:rPr>
              <a:t>عليه أن يدرك أنه يمكن أن يخضع للمساءلة القانونية إذا صدرت عنه مخالفة في العمل أو في الممارسة الخاطئة لمسؤولياته أن يدرك أن الجزاء من جنس العمل حتى يكون جزاءً عادلاً </a:t>
            </a:r>
            <a:endParaRPr lang="en-US" sz="2400" b="1" dirty="0" smtClean="0">
              <a:solidFill>
                <a:schemeClr val="tx1"/>
              </a:solidFill>
            </a:endParaRPr>
          </a:p>
          <a:p>
            <a:pPr algn="ct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becf2b9245.jpg"/>
          <p:cNvPicPr>
            <a:picLocks noChangeAspect="1"/>
          </p:cNvPicPr>
          <p:nvPr/>
        </p:nvPicPr>
        <p:blipFill>
          <a:blip r:embed="rId2"/>
          <a:stretch>
            <a:fillRect/>
          </a:stretch>
        </p:blipFill>
        <p:spPr>
          <a:xfrm>
            <a:off x="444500" y="330200"/>
            <a:ext cx="8255000" cy="6197600"/>
          </a:xfrm>
          <a:prstGeom prst="rect">
            <a:avLst/>
          </a:prstGeom>
        </p:spPr>
      </p:pic>
      <p:sp>
        <p:nvSpPr>
          <p:cNvPr id="8194" name="Oval 2"/>
          <p:cNvSpPr>
            <a:spLocks noChangeArrowheads="1"/>
          </p:cNvSpPr>
          <p:nvPr/>
        </p:nvSpPr>
        <p:spPr bwMode="auto">
          <a:xfrm>
            <a:off x="2786050" y="500042"/>
            <a:ext cx="4133850" cy="1130300"/>
          </a:xfrm>
          <a:prstGeom prst="ellipse">
            <a:avLst/>
          </a:prstGeom>
          <a:solidFill>
            <a:srgbClr val="FFFFFF"/>
          </a:solidFill>
          <a:ln w="9525">
            <a:round/>
            <a:headEnd/>
            <a:tailEnd/>
          </a:ln>
          <a:scene3d>
            <a:camera prst="legacyObliqueTopRight"/>
            <a:lightRig rig="legacyFlat3" dir="b"/>
          </a:scene3d>
          <a:sp3d extrusionH="430200" prstMaterial="legacyWirefram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Arial" pitchFamily="34" charset="0"/>
                <a:cs typeface="Old Antic Decorative" pitchFamily="2" charset="-78"/>
              </a:rPr>
              <a:t>تلبية حاجات الروح والجسد</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خطط انسيابي: مهلة 3"/>
          <p:cNvSpPr/>
          <p:nvPr/>
        </p:nvSpPr>
        <p:spPr>
          <a:xfrm>
            <a:off x="642910" y="1785926"/>
            <a:ext cx="7858180" cy="2000264"/>
          </a:xfrm>
          <a:prstGeom prst="flowChartDelay">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r>
              <a:rPr lang="ar-SA" sz="2400" b="1" dirty="0" smtClean="0">
                <a:solidFill>
                  <a:schemeClr val="tx1"/>
                </a:solidFill>
              </a:rPr>
              <a:t>لقد وازن الإسلام بين حاجات الروح وحاجات الجسد وبين الحياة الدنيا والآخرة فقد قال تعالي ﴿وَابْتَغِ فِيمَا آتَاكَ اللَّهُ الدَّارَ الْآخِرَةَ وَلَا تَنسَ نَصِيبَكَ مِنَ الدُّنْيَا وَأَحْسِن كَمَا أَحْسَنَ اللَّهُ إِلَيْكَ وَلَا تَبْغِ الْفَسَادَ فِي الْأَرْضِ إِنَّ اللَّهَ لَا يُحِبُّ الْمُفْسِدِينَ ﴿القصص</a:t>
            </a:r>
            <a:r>
              <a:rPr lang="en-US" sz="2400" b="1" dirty="0" smtClean="0">
                <a:solidFill>
                  <a:schemeClr val="tx1"/>
                </a:solidFill>
              </a:rPr>
              <a:t>77</a:t>
            </a:r>
            <a:r>
              <a:rPr lang="ar-SA" sz="2400" b="1" dirty="0" smtClean="0">
                <a:solidFill>
                  <a:schemeClr val="tx1"/>
                </a:solidFill>
              </a:rPr>
              <a:t>﴾</a:t>
            </a:r>
            <a:endParaRPr lang="en-US" sz="2400" b="1" dirty="0" smtClean="0">
              <a:solidFill>
                <a:schemeClr val="tx1"/>
              </a:solidFill>
            </a:endParaRPr>
          </a:p>
          <a:p>
            <a:pPr algn="ctr"/>
            <a:endParaRPr lang="en-US" sz="2400" b="1" dirty="0">
              <a:solidFill>
                <a:schemeClr val="tx1"/>
              </a:solidFill>
            </a:endParaRPr>
          </a:p>
        </p:txBody>
      </p:sp>
      <p:sp>
        <p:nvSpPr>
          <p:cNvPr id="5" name="مخطط انسيابي: شريط مثقب 4"/>
          <p:cNvSpPr/>
          <p:nvPr/>
        </p:nvSpPr>
        <p:spPr>
          <a:xfrm>
            <a:off x="1357290" y="4000504"/>
            <a:ext cx="6643734" cy="2286016"/>
          </a:xfrm>
          <a:prstGeom prst="flowChartPunchedTape">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r>
              <a:rPr lang="ar-SA" sz="2400" b="1" dirty="0" smtClean="0">
                <a:solidFill>
                  <a:schemeClr val="tx1"/>
                </a:solidFill>
              </a:rPr>
              <a:t>لقد وقف الإسلام موقفاً وسطاً بين حاجات الروح والجسد وأن الله خلق الإنسان علي هذه الصورة روح من روح الله </a:t>
            </a:r>
            <a:r>
              <a:rPr lang="en-US" sz="2400" b="1" dirty="0" smtClean="0">
                <a:solidFill>
                  <a:schemeClr val="tx1"/>
                </a:solidFill>
                <a:sym typeface="AGA Arabesque"/>
              </a:rPr>
              <a:t></a:t>
            </a:r>
            <a:r>
              <a:rPr lang="en-US" sz="2400" b="1" dirty="0" smtClean="0">
                <a:solidFill>
                  <a:schemeClr val="tx1"/>
                </a:solidFill>
              </a:rPr>
              <a:t> </a:t>
            </a:r>
            <a:r>
              <a:rPr lang="ar-SA" sz="2400" b="1" dirty="0" smtClean="0">
                <a:solidFill>
                  <a:schemeClr val="tx1"/>
                </a:solidFill>
              </a:rPr>
              <a:t>وجسد من طين وأمره بأن يقيم الموازنة بين الروح والجسد</a:t>
            </a:r>
            <a:endParaRPr lang="en-US" sz="2400" b="1" dirty="0" smtClean="0">
              <a:solidFill>
                <a:schemeClr val="tx1"/>
              </a:solidFill>
            </a:endParaRPr>
          </a:p>
          <a:p>
            <a:pPr algn="ctr"/>
            <a:endParaRPr lang="en-US" sz="2400" b="1"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2eedb1b822.jpg"/>
          <p:cNvPicPr>
            <a:picLocks noChangeAspect="1"/>
          </p:cNvPicPr>
          <p:nvPr/>
        </p:nvPicPr>
        <p:blipFill>
          <a:blip r:embed="rId2"/>
          <a:stretch>
            <a:fillRect/>
          </a:stretch>
        </p:blipFill>
        <p:spPr>
          <a:xfrm>
            <a:off x="0" y="0"/>
            <a:ext cx="9144000" cy="6858000"/>
          </a:xfrm>
          <a:prstGeom prst="rect">
            <a:avLst/>
          </a:prstGeom>
        </p:spPr>
      </p:pic>
      <p:sp>
        <p:nvSpPr>
          <p:cNvPr id="3" name="مخطط انسيابي: إدخال يدوي 2"/>
          <p:cNvSpPr/>
          <p:nvPr/>
        </p:nvSpPr>
        <p:spPr>
          <a:xfrm>
            <a:off x="428596" y="714356"/>
            <a:ext cx="5143536" cy="2428892"/>
          </a:xfrm>
          <a:prstGeom prst="flowChartManualInp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ar-SA" sz="2000" b="1" dirty="0" smtClean="0">
                <a:solidFill>
                  <a:schemeClr val="tx1"/>
                </a:solidFill>
              </a:rPr>
              <a:t>اهتمت الإدارة الإسلامية بإشباع حاجات الفرد البيولوجي والنفسية والروحية والمادية في توازن بينها جميعاً بحيث لا يطغي جانب علي الآخر مما يعد وسيلة لتحقيق العلاقات الإنسانية في مجال العمل والتي تؤدي إلي زيادة الإنتاجية وهذا ما أكدت علي الإدارة الحديثة</a:t>
            </a:r>
            <a:endParaRPr lang="en-US" sz="2000" b="1" dirty="0" smtClean="0">
              <a:solidFill>
                <a:schemeClr val="tx1"/>
              </a:solidFill>
            </a:endParaRPr>
          </a:p>
        </p:txBody>
      </p:sp>
      <p:sp>
        <p:nvSpPr>
          <p:cNvPr id="4" name="متوازي أضلاع 3"/>
          <p:cNvSpPr/>
          <p:nvPr/>
        </p:nvSpPr>
        <p:spPr>
          <a:xfrm>
            <a:off x="6357950" y="1214422"/>
            <a:ext cx="2786050" cy="3357586"/>
          </a:xfrm>
          <a:prstGeom prst="parallelogram">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SA" sz="2000" b="1" dirty="0" smtClean="0">
                <a:solidFill>
                  <a:schemeClr val="tx1"/>
                </a:solidFill>
              </a:rPr>
              <a:t>تحقيق العادلة الاجتماعية بين العامل وصاحب العمل وذلك بتحديد الأجر العادل للعامل والذي يوفر له سبل العيش الكريم له ولأفراد أسرته</a:t>
            </a:r>
            <a:endParaRPr lang="en-US" sz="2000" b="1" dirty="0" smtClean="0">
              <a:solidFill>
                <a:schemeClr val="tx1"/>
              </a:solidFill>
            </a:endParaRPr>
          </a:p>
          <a:p>
            <a:pPr algn="ctr"/>
            <a:endParaRPr lang="en-US" sz="2000" b="1" dirty="0">
              <a:solidFill>
                <a:schemeClr val="tx1"/>
              </a:solidFill>
            </a:endParaRPr>
          </a:p>
        </p:txBody>
      </p:sp>
      <p:sp>
        <p:nvSpPr>
          <p:cNvPr id="5" name="سحابة 4"/>
          <p:cNvSpPr/>
          <p:nvPr/>
        </p:nvSpPr>
        <p:spPr>
          <a:xfrm>
            <a:off x="5572132" y="4500570"/>
            <a:ext cx="3357554" cy="1214446"/>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sz="2400" b="1" dirty="0" smtClean="0">
                <a:solidFill>
                  <a:schemeClr val="tx1"/>
                </a:solidFill>
              </a:rPr>
              <a:t>ما هو الأجر العادل في الإسلام؟</a:t>
            </a:r>
            <a:endParaRPr lang="en-US" sz="2400" b="1" dirty="0" smtClean="0">
              <a:solidFill>
                <a:schemeClr val="tx1"/>
              </a:solidFill>
            </a:endParaRPr>
          </a:p>
          <a:p>
            <a:pPr algn="ctr"/>
            <a:endParaRPr lang="en-US" sz="2400" b="1" dirty="0">
              <a:solidFill>
                <a:schemeClr val="tx1"/>
              </a:solidFill>
            </a:endParaRPr>
          </a:p>
        </p:txBody>
      </p:sp>
      <p:sp>
        <p:nvSpPr>
          <p:cNvPr id="6" name="نجمة مكونة من 12 نقطة 5"/>
          <p:cNvSpPr/>
          <p:nvPr/>
        </p:nvSpPr>
        <p:spPr>
          <a:xfrm>
            <a:off x="0" y="3429000"/>
            <a:ext cx="6429388" cy="3429000"/>
          </a:xfrm>
          <a:prstGeom prst="star1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2400" b="1" dirty="0" smtClean="0">
                <a:solidFill>
                  <a:schemeClr val="tx1"/>
                </a:solidFill>
              </a:rPr>
              <a:t>هو الأجر الذي يمكن الفرد من الحصول علي المسكن والمأكل والملبس والمواصلات والعلاج ونحو ذلك والدليل قول رسول الله </a:t>
            </a:r>
            <a:r>
              <a:rPr lang="en-US" sz="2400" b="1" dirty="0" smtClean="0">
                <a:solidFill>
                  <a:schemeClr val="tx1"/>
                </a:solidFill>
                <a:sym typeface="AGA Arabesque"/>
              </a:rPr>
              <a:t></a:t>
            </a:r>
            <a:r>
              <a:rPr lang="ar-SA" sz="2400" b="1" dirty="0" smtClean="0">
                <a:solidFill>
                  <a:schemeClr val="tx1"/>
                </a:solidFill>
              </a:rPr>
              <a:t>"  من ولي لنا ولاية ولم يكن له بيتاً فليتخذ بيتاً أو لم تكن له زوجة فليتخذ زوجة أم لم تكن له دابة فليتخذ له دابة"</a:t>
            </a:r>
            <a:endParaRPr lang="en-US" sz="2400" b="1" dirty="0" smtClean="0">
              <a:solidFill>
                <a:schemeClr val="tx1"/>
              </a:solidFill>
            </a:endParaRPr>
          </a:p>
          <a:p>
            <a:pPr algn="ct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fade">
                                      <p:cBhvr>
                                        <p:cTn id="17" dur="20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bg/>
                                          </p:spTgt>
                                        </p:tgtEl>
                                        <p:attrNameLst>
                                          <p:attrName>style.visibility</p:attrName>
                                        </p:attrNameLst>
                                      </p:cBhvr>
                                      <p:to>
                                        <p:strVal val="visible"/>
                                      </p:to>
                                    </p:set>
                                    <p:anim calcmode="lin" valueType="num">
                                      <p:cBhvr additive="base">
                                        <p:cTn id="2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bg/>
                                          </p:spTgt>
                                        </p:tgtEl>
                                        <p:attrNameLst>
                                          <p:attrName>style.visibility</p:attrName>
                                        </p:attrNameLst>
                                      </p:cBhvr>
                                      <p:to>
                                        <p:strVal val="visible"/>
                                      </p:to>
                                    </p:set>
                                    <p:anim calcmode="lin" valueType="num">
                                      <p:cBhvr additive="base">
                                        <p:cTn id="3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 calcmode="lin" valueType="num">
                                      <p:cBhvr additive="base">
                                        <p:cTn id="4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5" grpId="0" build="p" animBg="1"/>
      <p:bldP spid="6"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domain-f227e38749.jpg"/>
          <p:cNvPicPr>
            <a:picLocks noChangeAspect="1"/>
          </p:cNvPicPr>
          <p:nvPr/>
        </p:nvPicPr>
        <p:blipFill>
          <a:blip r:embed="rId2"/>
          <a:stretch>
            <a:fillRect/>
          </a:stretch>
        </p:blipFill>
        <p:spPr>
          <a:xfrm>
            <a:off x="0" y="0"/>
            <a:ext cx="9144000" cy="6858000"/>
          </a:xfrm>
          <a:prstGeom prst="rect">
            <a:avLst/>
          </a:prstGeom>
        </p:spPr>
      </p:pic>
      <p:sp>
        <p:nvSpPr>
          <p:cNvPr id="3" name="تمرير أفقي 2"/>
          <p:cNvSpPr/>
          <p:nvPr/>
        </p:nvSpPr>
        <p:spPr>
          <a:xfrm>
            <a:off x="500034" y="0"/>
            <a:ext cx="8215370" cy="1428760"/>
          </a:xfrm>
          <a:prstGeom prst="horizontalScroll">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ar-SA" sz="2000" b="1" dirty="0" smtClean="0">
                <a:solidFill>
                  <a:schemeClr val="tx1"/>
                </a:solidFill>
              </a:rPr>
              <a:t>لقد سبقت الإدارة الإسلامية الإدارة الحديثة في إشباع الحاجات الإنسانية للعامل وتحقيق العلاقات الإنسانية الصحيحة مما أدي إلي رفع الروح المعنوية وزيادة الإنتاجية </a:t>
            </a:r>
            <a:endParaRPr lang="en-US" sz="2000" b="1" dirty="0">
              <a:solidFill>
                <a:schemeClr val="tx1"/>
              </a:solidFill>
            </a:endParaRPr>
          </a:p>
        </p:txBody>
      </p:sp>
      <p:sp>
        <p:nvSpPr>
          <p:cNvPr id="4" name="شريط منحني إلى الأسفل 3"/>
          <p:cNvSpPr/>
          <p:nvPr/>
        </p:nvSpPr>
        <p:spPr>
          <a:xfrm>
            <a:off x="0" y="2643182"/>
            <a:ext cx="9144000" cy="4214818"/>
          </a:xfrm>
          <a:prstGeom prst="ellipseRibbon">
            <a:avLst>
              <a:gd name="adj1" fmla="val 16040"/>
              <a:gd name="adj2" fmla="val 50000"/>
              <a:gd name="adj3" fmla="val 12500"/>
            </a:avLst>
          </a:prstGeom>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ar-SA" sz="2400" b="1" dirty="0" smtClean="0">
                <a:solidFill>
                  <a:schemeClr val="tx1"/>
                </a:solidFill>
              </a:rPr>
              <a:t>ولذا فلابد أن تلتزم الإدارة التربوية الحديثة بهذا المبدأ وبشكل متوازن بحيث لا يطغي جانب علي الآخر وذلك بالنسبة لكل أفراد التنظيم (طلاب – معلمين – موظفين – مستخدمين) وعلي كافة المستويات التنظيمية مما يؤدي إلي رفع الروح المعنوية وتحقيق العلاقات الإنسانية السليمة مما يزيد من الإنتاجية التعليمية كماً وكيفاً </a:t>
            </a: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anim calcmode="lin" valueType="num">
                                      <p:cBhvr additive="base">
                                        <p:cTn id="19" dur="500" fill="hold"/>
                                        <p:tgtEl>
                                          <p:spTgt spid="4">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51520" y="116632"/>
            <a:ext cx="8892480" cy="4207718"/>
          </a:xfrm>
          <a:prstGeom prst="rect">
            <a:avLst/>
          </a:prstGeom>
          <a:ln w="228600" cap="sq" cmpd="thickThin">
            <a:solidFill>
              <a:srgbClr val="000000"/>
            </a:solidFill>
            <a:prstDash val="solid"/>
            <a:miter lim="800000"/>
          </a:ln>
          <a:effectLst>
            <a:innerShdw blurRad="76200">
              <a:srgbClr val="000000"/>
            </a:innerShdw>
          </a:effectLst>
        </p:spPr>
      </p:pic>
      <p:sp>
        <p:nvSpPr>
          <p:cNvPr id="3" name="تمرير أفقي 2"/>
          <p:cNvSpPr/>
          <p:nvPr/>
        </p:nvSpPr>
        <p:spPr>
          <a:xfrm>
            <a:off x="467544" y="4725144"/>
            <a:ext cx="8280920" cy="1944216"/>
          </a:xfrm>
          <a:prstGeom prst="horizontalScroll">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r>
              <a:rPr lang="ar-SA" b="1" dirty="0">
                <a:solidFill>
                  <a:schemeClr val="tx1"/>
                </a:solidFill>
              </a:rPr>
              <a:t>قد نهضنا للمعالي و مضى عنا </a:t>
            </a:r>
            <a:r>
              <a:rPr lang="ar-SA" b="1" dirty="0" smtClean="0">
                <a:solidFill>
                  <a:schemeClr val="tx1"/>
                </a:solidFill>
              </a:rPr>
              <a:t>الجمود 	</a:t>
            </a:r>
            <a:r>
              <a:rPr lang="ar-SA" b="1" i="1" dirty="0" smtClean="0">
                <a:solidFill>
                  <a:schemeClr val="tx1"/>
                </a:solidFill>
              </a:rPr>
              <a:t>و </a:t>
            </a:r>
            <a:r>
              <a:rPr lang="ar-SA" b="1" i="1" dirty="0">
                <a:solidFill>
                  <a:schemeClr val="tx1"/>
                </a:solidFill>
              </a:rPr>
              <a:t>رسمناها خطى للعز و النصر تـقود</a:t>
            </a:r>
            <a:endParaRPr lang="en-US" b="1" i="1" dirty="0">
              <a:solidFill>
                <a:schemeClr val="tx1"/>
              </a:solidFill>
            </a:endParaRPr>
          </a:p>
          <a:p>
            <a:r>
              <a:rPr lang="ar-SA" b="1" dirty="0" smtClean="0">
                <a:solidFill>
                  <a:schemeClr val="tx1"/>
                </a:solidFill>
              </a:rPr>
              <a:t>فتقدمي </a:t>
            </a:r>
            <a:r>
              <a:rPr lang="ar-SA" b="1" dirty="0">
                <a:solidFill>
                  <a:schemeClr val="tx1"/>
                </a:solidFill>
              </a:rPr>
              <a:t>يا </a:t>
            </a:r>
            <a:r>
              <a:rPr lang="ar-SA" b="1" dirty="0" smtClean="0">
                <a:solidFill>
                  <a:schemeClr val="tx1"/>
                </a:solidFill>
              </a:rPr>
              <a:t>أخت الإسلام </a:t>
            </a:r>
            <a:r>
              <a:rPr lang="ar-SA" b="1" dirty="0">
                <a:solidFill>
                  <a:schemeClr val="tx1"/>
                </a:solidFill>
              </a:rPr>
              <a:t>قد سار </a:t>
            </a:r>
            <a:r>
              <a:rPr lang="ar-SA" b="1" dirty="0" smtClean="0">
                <a:solidFill>
                  <a:schemeClr val="tx1"/>
                </a:solidFill>
              </a:rPr>
              <a:t>الجنود</a:t>
            </a:r>
            <a:r>
              <a:rPr lang="ar-SA" b="1" smtClean="0">
                <a:solidFill>
                  <a:schemeClr val="tx1"/>
                </a:solidFill>
              </a:rPr>
              <a:t>		و </a:t>
            </a:r>
            <a:r>
              <a:rPr lang="ar-SA" b="1" dirty="0">
                <a:solidFill>
                  <a:schemeClr val="tx1"/>
                </a:solidFill>
              </a:rPr>
              <a:t>مضوا للمجد إن المجد بالعزم يعود </a:t>
            </a:r>
          </a:p>
        </p:txBody>
      </p:sp>
    </p:spTree>
    <p:extLst>
      <p:ext uri="{BB962C8B-B14F-4D97-AF65-F5344CB8AC3E}">
        <p14:creationId xmlns="" xmlns:p14="http://schemas.microsoft.com/office/powerpoint/2010/main" val="1077125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allah1.jpg"/>
          <p:cNvPicPr>
            <a:picLocks noChangeAspect="1"/>
          </p:cNvPicPr>
          <p:nvPr/>
        </p:nvPicPr>
        <p:blipFill>
          <a:blip r:embed="rId2"/>
          <a:stretch>
            <a:fillRect/>
          </a:stretch>
        </p:blipFill>
        <p:spPr>
          <a:xfrm>
            <a:off x="0" y="0"/>
            <a:ext cx="9144000" cy="6858000"/>
          </a:xfrm>
          <a:prstGeom prst="rect">
            <a:avLst/>
          </a:prstGeom>
        </p:spPr>
      </p:pic>
      <p:sp>
        <p:nvSpPr>
          <p:cNvPr id="4" name="سحابة 3"/>
          <p:cNvSpPr/>
          <p:nvPr/>
        </p:nvSpPr>
        <p:spPr>
          <a:xfrm>
            <a:off x="0" y="0"/>
            <a:ext cx="4357686" cy="3857628"/>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sz="2400" b="1" dirty="0" smtClean="0">
                <a:solidFill>
                  <a:schemeClr val="tx1"/>
                </a:solidFill>
              </a:rPr>
              <a:t>السلام عليكم ورحمة الله وبركاته</a:t>
            </a:r>
          </a:p>
          <a:p>
            <a:pPr algn="ctr"/>
            <a:r>
              <a:rPr lang="ar-SA" sz="2400" b="1" dirty="0" smtClean="0">
                <a:solidFill>
                  <a:schemeClr val="tx1"/>
                </a:solidFill>
              </a:rPr>
              <a:t>أستودعكن الله</a:t>
            </a: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theme1.xml><?xml version="1.0" encoding="utf-8"?>
<a:theme xmlns:a="http://schemas.openxmlformats.org/drawingml/2006/main" name="المحاظرة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المحاظرة3</Template>
  <TotalTime>0</TotalTime>
  <Words>3248</Words>
  <Application>Microsoft Office PowerPoint</Application>
  <PresentationFormat>عرض على الشاشة (3:4)‏</PresentationFormat>
  <Paragraphs>190</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المحاظرة3</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Marhaba</dc:creator>
  <cp:lastModifiedBy>Marhaba</cp:lastModifiedBy>
  <cp:revision>1</cp:revision>
  <dcterms:created xsi:type="dcterms:W3CDTF">2012-05-24T10:08:20Z</dcterms:created>
  <dcterms:modified xsi:type="dcterms:W3CDTF">2012-05-24T10:08:50Z</dcterms:modified>
</cp:coreProperties>
</file>