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4"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28" d="100"/>
          <a:sy n="28" d="100"/>
        </p:scale>
        <p:origin x="-102" y="-2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الرمز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CA1YO7V4CAIGACEKCAH0QKXDCAW55XTMCAH9FDZLCAMLPSU9CA0RYTTTCA092UTJCACDT6Z7CA8ESLLGCAH0MD2ZCAX94TC7CALFOHIPCAIMDB90CA38V8P8CA5S4FZOCAGEF62WCAU4TTEOCAN4BCSI.jpg"/>
          <p:cNvPicPr>
            <a:picLocks noChangeAspect="1"/>
          </p:cNvPicPr>
          <p:nvPr/>
        </p:nvPicPr>
        <p:blipFill>
          <a:blip r:embed="rId2"/>
          <a:stretch>
            <a:fillRect/>
          </a:stretch>
        </p:blipFill>
        <p:spPr>
          <a:xfrm>
            <a:off x="0" y="-1"/>
            <a:ext cx="9144001" cy="6858001"/>
          </a:xfrm>
          <a:prstGeom prst="rect">
            <a:avLst/>
          </a:prstGeom>
        </p:spPr>
      </p:pic>
      <p:sp>
        <p:nvSpPr>
          <p:cNvPr id="3" name="TextBox 2"/>
          <p:cNvSpPr txBox="1"/>
          <p:nvPr/>
        </p:nvSpPr>
        <p:spPr>
          <a:xfrm>
            <a:off x="3239795" y="500042"/>
            <a:ext cx="5803255" cy="1846659"/>
          </a:xfrm>
          <a:prstGeom prst="rect">
            <a:avLst/>
          </a:prstGeom>
          <a:noFill/>
        </p:spPr>
        <p:txBody>
          <a:bodyPr wrap="none" rtlCol="0">
            <a:spAutoFit/>
          </a:bodyPr>
          <a:lstStyle/>
          <a:p>
            <a:pPr algn="ctr"/>
            <a:r>
              <a:rPr lang="ar-SA" sz="3200" dirty="0" smtClean="0">
                <a:cs typeface="PT Bold Stars" pitchFamily="2" charset="-78"/>
              </a:rPr>
              <a:t>المحاضرة السابعة </a:t>
            </a:r>
          </a:p>
          <a:p>
            <a:pPr algn="ctr"/>
            <a:r>
              <a:rPr lang="ar-SA" sz="3200" dirty="0" smtClean="0">
                <a:cs typeface="PT Bold Stars" pitchFamily="2" charset="-78"/>
              </a:rPr>
              <a:t>البيانات المطلوبة للتخطيط التعليمي</a:t>
            </a:r>
          </a:p>
          <a:p>
            <a:pPr algn="ctr"/>
            <a:r>
              <a:rPr lang="ar-SA" sz="3200" dirty="0" smtClean="0">
                <a:cs typeface="PT Bold Stars" pitchFamily="2" charset="-78"/>
              </a:rPr>
              <a:t>ومشكلاته</a:t>
            </a:r>
          </a:p>
          <a:p>
            <a:endParaRPr lang="en-US" dirty="0"/>
          </a:p>
        </p:txBody>
      </p:sp>
      <p:sp>
        <p:nvSpPr>
          <p:cNvPr id="4" name="TextBox 3"/>
          <p:cNvSpPr txBox="1"/>
          <p:nvPr/>
        </p:nvSpPr>
        <p:spPr>
          <a:xfrm>
            <a:off x="5251588" y="2071678"/>
            <a:ext cx="3892412" cy="2677656"/>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r>
              <a:rPr lang="ar-SA" sz="2400" b="1" dirty="0" smtClean="0"/>
              <a:t>عناصر المحاضرة</a:t>
            </a:r>
          </a:p>
          <a:p>
            <a:r>
              <a:rPr lang="ar-SA" sz="2400" b="1" dirty="0" smtClean="0"/>
              <a:t>أولاً البيانات المطلوبة للخطة التعليمية</a:t>
            </a:r>
          </a:p>
          <a:p>
            <a:r>
              <a:rPr lang="ar-SA" sz="2400" b="1" dirty="0" smtClean="0"/>
              <a:t>1- البيانات التشريعية</a:t>
            </a:r>
          </a:p>
          <a:p>
            <a:r>
              <a:rPr lang="ar-SA" sz="2400" b="1" dirty="0" smtClean="0"/>
              <a:t>2- البيانات السكانية</a:t>
            </a:r>
          </a:p>
          <a:p>
            <a:r>
              <a:rPr lang="ar-SA" sz="2400" b="1" dirty="0" smtClean="0"/>
              <a:t>3- البيانات الاقتصادية واجتماعية</a:t>
            </a:r>
          </a:p>
          <a:p>
            <a:r>
              <a:rPr lang="ar-SA" sz="2400" b="1" dirty="0" smtClean="0"/>
              <a:t>4- البيانات تعليمية</a:t>
            </a:r>
          </a:p>
          <a:p>
            <a:r>
              <a:rPr lang="ar-SA" sz="2400" b="1" dirty="0" smtClean="0"/>
              <a:t>5- البيانات عن القوي العاملة</a:t>
            </a:r>
            <a:endParaRPr lang="en-US" sz="2400" b="1" dirty="0"/>
          </a:p>
        </p:txBody>
      </p:sp>
      <p:sp>
        <p:nvSpPr>
          <p:cNvPr id="5" name="TextBox 4"/>
          <p:cNvSpPr txBox="1"/>
          <p:nvPr/>
        </p:nvSpPr>
        <p:spPr>
          <a:xfrm>
            <a:off x="928662" y="3441680"/>
            <a:ext cx="4751686" cy="3416320"/>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ar-SA" sz="2400" b="1" dirty="0" smtClean="0"/>
              <a:t>ثانيا : مشكلات التخطيط التعليمي</a:t>
            </a:r>
          </a:p>
          <a:p>
            <a:r>
              <a:rPr lang="ar-SA" sz="2400" b="1" dirty="0" smtClean="0"/>
              <a:t>1- نقص البيانات والإحصائية اللازمة</a:t>
            </a:r>
          </a:p>
          <a:p>
            <a:r>
              <a:rPr lang="ar-SA" sz="2400" b="1" dirty="0" smtClean="0"/>
              <a:t>2- ندرة الأفراد المدربين علي التخطيط للتعليم </a:t>
            </a:r>
          </a:p>
          <a:p>
            <a:r>
              <a:rPr lang="ar-SA" sz="2400" b="1" dirty="0" smtClean="0"/>
              <a:t>3- ارتفاع نسبة الأمية</a:t>
            </a:r>
          </a:p>
          <a:p>
            <a:r>
              <a:rPr lang="ar-SA" sz="2400" b="1" dirty="0" smtClean="0"/>
              <a:t>4-عدم توفر المخصصات المالية المناسبة</a:t>
            </a:r>
          </a:p>
          <a:p>
            <a:r>
              <a:rPr lang="ar-SA" sz="2400" b="1" dirty="0" smtClean="0"/>
              <a:t>5-غياب إستراتيجية تخطيط التعليم</a:t>
            </a:r>
          </a:p>
          <a:p>
            <a:r>
              <a:rPr lang="ar-SA" sz="2400" b="1" dirty="0" smtClean="0"/>
              <a:t>6- المركزية الشديدة في التخطيط للتعليم</a:t>
            </a:r>
          </a:p>
          <a:p>
            <a:r>
              <a:rPr lang="ar-SA" sz="2400" b="1" dirty="0" smtClean="0"/>
              <a:t>8- وجود جماعات الضغط أو المصالح</a:t>
            </a:r>
          </a:p>
          <a:p>
            <a:endParaRPr lang="en-US" sz="2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SA" dirty="0" smtClean="0"/>
              <a:t>ا</a:t>
            </a:r>
            <a:endParaRPr lang="en-US" dirty="0"/>
          </a:p>
        </p:txBody>
      </p:sp>
      <p:pic>
        <p:nvPicPr>
          <p:cNvPr id="5" name="Picture 4" descr="6CAES4O0SCAS0VQSZCA6GXAQWCAAVGX2ACAK63ZJ3CAYBGVFKCAAR2429CA3F7VS3CAL5LO75CAHVOZFRCAVS30QNCAIN94ATCAF9OU2CCAC69QW2CAQ2WLDMCA6F2I9ACA4D1DWDCADVOAJVCA4NSB0O.jpg"/>
          <p:cNvPicPr>
            <a:picLocks noChangeAspect="1"/>
          </p:cNvPicPr>
          <p:nvPr/>
        </p:nvPicPr>
        <p:blipFill>
          <a:blip r:embed="rId2"/>
          <a:stretch>
            <a:fillRect/>
          </a:stretch>
        </p:blipFill>
        <p:spPr>
          <a:xfrm>
            <a:off x="0" y="0"/>
            <a:ext cx="2400300" cy="1905000"/>
          </a:xfrm>
          <a:prstGeom prst="rect">
            <a:avLst/>
          </a:prstGeom>
        </p:spPr>
      </p:pic>
      <p:pic>
        <p:nvPicPr>
          <p:cNvPr id="6" name="Picture 5" descr="6CAES4O0SCAS0VQSZCA6GXAQWCAAVGX2ACAK63ZJ3CAYBGVFKCAAR2429CA3F7VS3CAL5LO75CAHVOZFRCAVS30QNCAIN94ATCAF9OU2CCAC69QW2CAQ2WLDMCA6F2I9ACA4D1DWDCADVOAJVCA4NSB0O.jpg"/>
          <p:cNvPicPr>
            <a:picLocks noChangeAspect="1"/>
          </p:cNvPicPr>
          <p:nvPr/>
        </p:nvPicPr>
        <p:blipFill>
          <a:blip r:embed="rId2"/>
          <a:stretch>
            <a:fillRect/>
          </a:stretch>
        </p:blipFill>
        <p:spPr>
          <a:xfrm>
            <a:off x="6743700" y="4953000"/>
            <a:ext cx="2400300" cy="1905000"/>
          </a:xfrm>
          <a:prstGeom prst="rect">
            <a:avLst/>
          </a:prstGeom>
        </p:spPr>
      </p:pic>
      <p:sp>
        <p:nvSpPr>
          <p:cNvPr id="7" name="TextBox 6"/>
          <p:cNvSpPr txBox="1"/>
          <p:nvPr/>
        </p:nvSpPr>
        <p:spPr>
          <a:xfrm>
            <a:off x="5786991" y="0"/>
            <a:ext cx="3357009" cy="707886"/>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ar-SA" sz="4000" dirty="0" smtClean="0">
                <a:cs typeface="PT Bold Stars" pitchFamily="2" charset="-78"/>
              </a:rPr>
              <a:t>البيانات المطلوبة</a:t>
            </a:r>
            <a:endParaRPr lang="en-US" sz="4000" dirty="0">
              <a:cs typeface="PT Bold Stars" pitchFamily="2" charset="-78"/>
            </a:endParaRPr>
          </a:p>
        </p:txBody>
      </p:sp>
      <p:sp>
        <p:nvSpPr>
          <p:cNvPr id="8" name="TextBox 7"/>
          <p:cNvSpPr txBox="1"/>
          <p:nvPr/>
        </p:nvSpPr>
        <p:spPr>
          <a:xfrm>
            <a:off x="2425640" y="1142984"/>
            <a:ext cx="6760249" cy="923330"/>
          </a:xfrm>
          <a:prstGeom prst="rect">
            <a:avLst/>
          </a:prstGeom>
          <a:noFill/>
        </p:spPr>
        <p:txBody>
          <a:bodyPr wrap="none" rtlCol="0">
            <a:spAutoFit/>
          </a:bodyPr>
          <a:lstStyle/>
          <a:p>
            <a:r>
              <a:rPr lang="ar-SA" b="1" dirty="0" smtClean="0"/>
              <a:t>إن عملية التخطيط الناجح تعتمد إلى حد كبير على وفرة المعلومات والبيانات الدقيقة والتي</a:t>
            </a:r>
          </a:p>
          <a:p>
            <a:r>
              <a:rPr lang="ar-SA" b="1" dirty="0" smtClean="0"/>
              <a:t> في ضوئها يتم رسم الخطط وتحديد الاتجاهات المستقبلية للتنمية في البلاد.</a:t>
            </a:r>
            <a:br>
              <a:rPr lang="ar-SA" b="1" dirty="0" smtClean="0"/>
            </a:br>
            <a:endParaRPr lang="en-US" dirty="0"/>
          </a:p>
        </p:txBody>
      </p:sp>
      <p:sp>
        <p:nvSpPr>
          <p:cNvPr id="9" name="TextBox 8"/>
          <p:cNvSpPr txBox="1"/>
          <p:nvPr/>
        </p:nvSpPr>
        <p:spPr>
          <a:xfrm>
            <a:off x="6533091" y="1928802"/>
            <a:ext cx="2438488" cy="461665"/>
          </a:xfrm>
          <a:prstGeom prst="rect">
            <a:avLst/>
          </a:prstGeom>
          <a:noFill/>
        </p:spPr>
        <p:txBody>
          <a:bodyPr wrap="none" rtlCol="0">
            <a:spAutoFit/>
          </a:bodyPr>
          <a:lstStyle/>
          <a:p>
            <a:r>
              <a:rPr lang="ar-SA" sz="2400" dirty="0" smtClean="0">
                <a:cs typeface="PT Bold Dusky" pitchFamily="2" charset="-78"/>
              </a:rPr>
              <a:t>البيانات التشريعية</a:t>
            </a:r>
            <a:endParaRPr lang="en-US" sz="2400" dirty="0">
              <a:cs typeface="PT Bold Dusky" pitchFamily="2" charset="-78"/>
            </a:endParaRPr>
          </a:p>
        </p:txBody>
      </p:sp>
      <p:sp>
        <p:nvSpPr>
          <p:cNvPr id="10" name="TextBox 9"/>
          <p:cNvSpPr txBox="1"/>
          <p:nvPr/>
        </p:nvSpPr>
        <p:spPr>
          <a:xfrm>
            <a:off x="269764" y="2357430"/>
            <a:ext cx="6272936" cy="1200329"/>
          </a:xfrm>
          <a:prstGeom prst="rect">
            <a:avLst/>
          </a:prstGeom>
          <a:noFill/>
        </p:spPr>
        <p:txBody>
          <a:bodyPr wrap="none" rtlCol="0">
            <a:spAutoFit/>
          </a:bodyPr>
          <a:lstStyle/>
          <a:p>
            <a:r>
              <a:rPr lang="ar-SA" b="1" dirty="0" smtClean="0"/>
              <a:t>البيانات المتعلقة باللوائح والقوانين والسياسات التعليمية والتي تنظم أوضاع التعليم</a:t>
            </a:r>
          </a:p>
          <a:p>
            <a:r>
              <a:rPr lang="ar-SA" b="1" dirty="0" smtClean="0"/>
              <a:t> وتحكم سياسته  وتوضح السياسة التعليمية مثل القبول، مدة الدراسة، </a:t>
            </a:r>
          </a:p>
          <a:p>
            <a:r>
              <a:rPr lang="ar-SA" b="1" dirty="0" smtClean="0"/>
              <a:t>تدريب المعلمين، تطوير المناهج ... الخ.</a:t>
            </a:r>
            <a:br>
              <a:rPr lang="ar-SA" b="1" dirty="0" smtClean="0"/>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pic>
        <p:nvPicPr>
          <p:cNvPr id="4" name="Picture 3" descr="8CA7G5XSECAM5TKYFCALAP07QCA8F2LK5CAEH2N6BCA8XSWQ0CAV3OQN2CA6WNTIZCABWBLCACAZ4DSI3CASIZQS2CAAO8IYLCAFHXTYOCASRC0K3CAOXB52OCAWCSGVBCAU886L2CAENSRV5CAZ81HYN.jpg"/>
          <p:cNvPicPr>
            <a:picLocks noChangeAspect="1"/>
          </p:cNvPicPr>
          <p:nvPr/>
        </p:nvPicPr>
        <p:blipFill>
          <a:blip r:embed="rId2"/>
          <a:stretch>
            <a:fillRect/>
          </a:stretch>
        </p:blipFill>
        <p:spPr>
          <a:xfrm>
            <a:off x="0" y="5133975"/>
            <a:ext cx="2647950" cy="1724025"/>
          </a:xfrm>
          <a:prstGeom prst="rect">
            <a:avLst/>
          </a:prstGeom>
        </p:spPr>
      </p:pic>
      <p:pic>
        <p:nvPicPr>
          <p:cNvPr id="5" name="Picture 4" descr="8CA7G5XSECAM5TKYFCALAP07QCA8F2LK5CAEH2N6BCA8XSWQ0CAV3OQN2CA6WNTIZCABWBLCACAZ4DSI3CASIZQS2CAAO8IYLCAFHXTYOCASRC0K3CAOXB52OCAWCSGVBCAU886L2CAENSRV5CAZ81HYN.jpg"/>
          <p:cNvPicPr>
            <a:picLocks noChangeAspect="1"/>
          </p:cNvPicPr>
          <p:nvPr/>
        </p:nvPicPr>
        <p:blipFill>
          <a:blip r:embed="rId2"/>
          <a:stretch>
            <a:fillRect/>
          </a:stretch>
        </p:blipFill>
        <p:spPr>
          <a:xfrm>
            <a:off x="6496050" y="0"/>
            <a:ext cx="2647950" cy="1724025"/>
          </a:xfrm>
          <a:prstGeom prst="rect">
            <a:avLst/>
          </a:prstGeom>
        </p:spPr>
      </p:pic>
      <p:sp>
        <p:nvSpPr>
          <p:cNvPr id="6" name="TextBox 5"/>
          <p:cNvSpPr txBox="1"/>
          <p:nvPr/>
        </p:nvSpPr>
        <p:spPr>
          <a:xfrm>
            <a:off x="507548" y="2500306"/>
            <a:ext cx="6963829" cy="1477328"/>
          </a:xfrm>
          <a:prstGeom prst="rect">
            <a:avLst/>
          </a:prstGeom>
          <a:noFill/>
        </p:spPr>
        <p:txBody>
          <a:bodyPr wrap="none" rtlCol="0">
            <a:spAutoFit/>
          </a:bodyPr>
          <a:lstStyle/>
          <a:p>
            <a:r>
              <a:rPr lang="ar-SA" dirty="0" smtClean="0"/>
              <a:t>بيانات سكانية :</a:t>
            </a:r>
            <a:endParaRPr lang="en-US" b="1" dirty="0" smtClean="0"/>
          </a:p>
          <a:p>
            <a:r>
              <a:rPr lang="ar-SA" b="1" dirty="0" smtClean="0"/>
              <a:t>وهي تتعلق بالتحرك السكاني والتجمعات السكانية والنمو السكاني، الخصائص السكانية، </a:t>
            </a:r>
            <a:endParaRPr lang="en-US" b="1" dirty="0" smtClean="0"/>
          </a:p>
          <a:p>
            <a:r>
              <a:rPr lang="ar-SA" b="1" dirty="0" smtClean="0"/>
              <a:t>عدد السكان من الذكور والإناث، عددهم في الريف والحضر، نشاطهم الاقتصادي، والأوضاع </a:t>
            </a:r>
            <a:endParaRPr lang="en-US" b="1" dirty="0" smtClean="0"/>
          </a:p>
          <a:p>
            <a:r>
              <a:rPr lang="ar-SA" b="1" dirty="0" smtClean="0"/>
              <a:t>الثقافية والاجتماعية للسكان إضافة إلى احتياجاتهم وتطلعاتهم المستقبلية.</a:t>
            </a:r>
            <a:endParaRPr lang="en-US" b="1"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pic>
        <p:nvPicPr>
          <p:cNvPr id="3" name="Picture 2" descr="QCARA9PEACAG8RHUACAI6LFA4CARM1LKJCA3NAHZ9CAN4WJFXCAPF86QTCAE4Q3NMCA828LP0CAVIKMNKCA8K1CSPCASSYK3GCAI9FLGECASOY7EBCANOP24ACARVCMQYCAQRKFZRCA1VAA7MCAGNG2Y6.jpg"/>
          <p:cNvPicPr>
            <a:picLocks noChangeAspect="1"/>
          </p:cNvPicPr>
          <p:nvPr/>
        </p:nvPicPr>
        <p:blipFill>
          <a:blip r:embed="rId2"/>
          <a:stretch>
            <a:fillRect/>
          </a:stretch>
        </p:blipFill>
        <p:spPr>
          <a:xfrm>
            <a:off x="1" y="5429264"/>
            <a:ext cx="1214414" cy="1428736"/>
          </a:xfrm>
          <a:prstGeom prst="rect">
            <a:avLst/>
          </a:prstGeom>
        </p:spPr>
      </p:pic>
      <p:pic>
        <p:nvPicPr>
          <p:cNvPr id="4" name="Picture 3" descr="QCARA9PEACAG8RHUACAI6LFA4CARM1LKJCA3NAHZ9CAN4WJFXCAPF86QTCAE4Q3NMCA828LP0CAVIKMNKCA8K1CSPCASSYK3GCAI9FLGECASOY7EBCANOP24ACARVCMQYCAQRKFZRCA1VAA7MCAGNG2Y6.jpg"/>
          <p:cNvPicPr>
            <a:picLocks noChangeAspect="1"/>
          </p:cNvPicPr>
          <p:nvPr/>
        </p:nvPicPr>
        <p:blipFill>
          <a:blip r:embed="rId2"/>
          <a:stretch>
            <a:fillRect/>
          </a:stretch>
        </p:blipFill>
        <p:spPr>
          <a:xfrm>
            <a:off x="7929586" y="0"/>
            <a:ext cx="1214414" cy="1428736"/>
          </a:xfrm>
          <a:prstGeom prst="rect">
            <a:avLst/>
          </a:prstGeom>
        </p:spPr>
      </p:pic>
      <p:sp>
        <p:nvSpPr>
          <p:cNvPr id="5" name="TextBox 4"/>
          <p:cNvSpPr txBox="1"/>
          <p:nvPr/>
        </p:nvSpPr>
        <p:spPr>
          <a:xfrm>
            <a:off x="588460" y="2143116"/>
            <a:ext cx="6811480" cy="1754326"/>
          </a:xfrm>
          <a:prstGeom prst="rect">
            <a:avLst/>
          </a:prstGeom>
          <a:noFill/>
        </p:spPr>
        <p:txBody>
          <a:bodyPr wrap="none" rtlCol="0">
            <a:spAutoFit/>
          </a:bodyPr>
          <a:lstStyle/>
          <a:p>
            <a:r>
              <a:rPr lang="ar-SA" dirty="0" smtClean="0"/>
              <a:t>بيانات تعليمية :</a:t>
            </a:r>
            <a:endParaRPr lang="en-US" b="1" dirty="0" smtClean="0"/>
          </a:p>
          <a:p>
            <a:r>
              <a:rPr lang="ar-SA" b="1" dirty="0" smtClean="0"/>
              <a:t>وتتعلق بالخدمات التعليمية المتاحة والأفراد المتعلمين من حيث مستواهم التعليمي </a:t>
            </a:r>
            <a:endParaRPr lang="en-US" b="1" dirty="0" smtClean="0"/>
          </a:p>
          <a:p>
            <a:r>
              <a:rPr lang="ar-SA" b="1" dirty="0" smtClean="0"/>
              <a:t>ومقدار المتخرجين، والمتسربين في كل مرحلة تعليمية، وحجم الأمية في المجتمع، نوع </a:t>
            </a:r>
            <a:endParaRPr lang="en-US" b="1" dirty="0" smtClean="0"/>
          </a:p>
          <a:p>
            <a:r>
              <a:rPr lang="ar-SA" b="1" dirty="0" smtClean="0"/>
              <a:t>التعليم صباحي، مسائي، عدد المدارس من حيث المباني، عدد الفصول .. الخ، وذلك </a:t>
            </a:r>
            <a:endParaRPr lang="en-US" b="1" dirty="0" smtClean="0"/>
          </a:p>
          <a:p>
            <a:r>
              <a:rPr lang="ar-SA" b="1" dirty="0" smtClean="0"/>
              <a:t>ليتسنى للمسئولين تحديد الاحتياجات المادية والبشرية ووضع المؤشرات المناسبة لمتابعة </a:t>
            </a:r>
            <a:endParaRPr lang="en-US" b="1" dirty="0" smtClean="0"/>
          </a:p>
          <a:p>
            <a:r>
              <a:rPr lang="ar-SA" b="1" dirty="0" smtClean="0"/>
              <a:t>وتقويم مستويات التعليم وضبط معطياتها التنموية.</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pic>
        <p:nvPicPr>
          <p:cNvPr id="3" name="Picture 2" descr="QCARA9PEACAG8RHUACAI6LFA4CARM1LKJCA3NAHZ9CAN4WJFXCAPF86QTCAE4Q3NMCA828LP0CAVIKMNKCA8K1CSPCASSYK3GCAI9FLGECASOY7EBCANOP24ACARVCMQYCAQRKFZRCA1VAA7MCAGNG2Y6.jpg"/>
          <p:cNvPicPr>
            <a:picLocks noChangeAspect="1"/>
          </p:cNvPicPr>
          <p:nvPr/>
        </p:nvPicPr>
        <p:blipFill>
          <a:blip r:embed="rId2"/>
          <a:stretch>
            <a:fillRect/>
          </a:stretch>
        </p:blipFill>
        <p:spPr>
          <a:xfrm>
            <a:off x="7929586" y="0"/>
            <a:ext cx="1214414" cy="1428736"/>
          </a:xfrm>
          <a:prstGeom prst="rect">
            <a:avLst/>
          </a:prstGeom>
        </p:spPr>
      </p:pic>
      <p:pic>
        <p:nvPicPr>
          <p:cNvPr id="4" name="Picture 3" descr="QCARA9PEACAG8RHUACAI6LFA4CARM1LKJCA3NAHZ9CAN4WJFXCAPF86QTCAE4Q3NMCA828LP0CAVIKMNKCA8K1CSPCASSYK3GCAI9FLGECASOY7EBCANOP24ACARVCMQYCAQRKFZRCA1VAA7MCAGNG2Y6.jpg"/>
          <p:cNvPicPr>
            <a:picLocks noChangeAspect="1"/>
          </p:cNvPicPr>
          <p:nvPr/>
        </p:nvPicPr>
        <p:blipFill>
          <a:blip r:embed="rId2"/>
          <a:stretch>
            <a:fillRect/>
          </a:stretch>
        </p:blipFill>
        <p:spPr>
          <a:xfrm>
            <a:off x="0" y="5429264"/>
            <a:ext cx="1214414" cy="1428736"/>
          </a:xfrm>
          <a:prstGeom prst="rect">
            <a:avLst/>
          </a:prstGeom>
        </p:spPr>
      </p:pic>
      <p:sp>
        <p:nvSpPr>
          <p:cNvPr id="24577" name="Rectangle 1"/>
          <p:cNvSpPr>
            <a:spLocks noChangeArrowheads="1"/>
          </p:cNvSpPr>
          <p:nvPr/>
        </p:nvSpPr>
        <p:spPr bwMode="auto">
          <a:xfrm>
            <a:off x="0" y="1785927"/>
            <a:ext cx="8757526" cy="20005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71475" algn="justLow"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chemeClr val="tx1"/>
                </a:solidFill>
                <a:effectLst/>
                <a:latin typeface="AL-Gemah-Almajd"/>
                <a:ea typeface="Times New Roman" pitchFamily="18" charset="0"/>
                <a:cs typeface="Arial" pitchFamily="34" charset="0"/>
              </a:rPr>
              <a:t>بيانات عن القوى العاملة </a:t>
            </a:r>
            <a:r>
              <a:rPr kumimoji="0" lang="ar-SA" sz="1600" b="0" i="0" u="none" strike="noStrike" cap="none" normalizeH="0" baseline="0" dirty="0" smtClean="0">
                <a:ln>
                  <a:noFill/>
                </a:ln>
                <a:solidFill>
                  <a:schemeClr val="tx1"/>
                </a:solidFill>
                <a:effectLst/>
                <a:latin typeface="AL-Gemah-Almajd"/>
                <a:ea typeface="Times New Roman" pitchFamily="18" charset="0"/>
                <a:cs typeface="Arial" pitchFamily="34"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371475"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AL-Mohanad"/>
                <a:ea typeface="Times New Roman" pitchFamily="18" charset="0"/>
                <a:cs typeface="Arial" pitchFamily="34" charset="0"/>
              </a:rPr>
              <a:t>من حيث أعدادها ومؤهلاتها واحتياجاتها التنموية نسبة العمالة والبطالة، </a:t>
            </a:r>
          </a:p>
          <a:p>
            <a:pPr marL="0" marR="0" lvl="0" indent="371475"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AL-Mohanad"/>
                <a:ea typeface="Times New Roman" pitchFamily="18" charset="0"/>
                <a:cs typeface="Arial" pitchFamily="34" charset="0"/>
              </a:rPr>
              <a:t>وذلك من أجل تحسين كفاءة الأداء ونوعية الخدمات المقدمة.</a:t>
            </a:r>
            <a:endParaRPr kumimoji="0" lang="ar-SA"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w="76200" cmpd="sng">
            <a:solidFill>
              <a:srgbClr val="00B050"/>
            </a:solidFill>
          </a:ln>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tlCol="0" anchor="ctr"/>
          <a:lstStyle/>
          <a:p>
            <a:r>
              <a:rPr lang="ar-SA" sz="3600" b="1" dirty="0" smtClean="0"/>
              <a:t>بيانات اقتصادية واجتماعية :</a:t>
            </a:r>
            <a:endParaRPr lang="en-US" sz="3600" b="1" dirty="0" smtClean="0"/>
          </a:p>
          <a:p>
            <a:r>
              <a:rPr lang="ar-SA" sz="2000" b="1" dirty="0" smtClean="0"/>
              <a:t>نعرف أن الأساس الاقتصادي هو نقطة البداية في أي عملية تخطيطية حيث عليه يقوم إنجاز خطط التنمية في المجالات الحياتية المختلفة لذلك لابد من توفر البيانات الاقتصادية الدقيقة التي يمكن في ضوئها للمخططين تحديد الإمكانية المادية والوسائل التي تستخدم في تنفيذ الخطط وذلك وفقاً للتمويل الاقتصادي المتاح لهم وذلك ما لا يشكل عبئاً على اقتصاد البلاد، كذلك بيانات عن الموارد الاقتصادية والطبيعية في المنطقة، مواقع المؤسسات الاقتصادية وعدد العاملين بها ونوع النشاط الذي تقدمه تلك المؤسسات كذلك مواقع المؤسسات الاجتماعية كالأندية والجمعيات الثقافية والاجتماعية وذلك لمعرفة نوع النشاطات التعليمية والتربوية التي يمكن أن تقدمها تلك المؤسسات.</a:t>
            </a:r>
            <a:endParaRPr lang="en-US" sz="2000" b="1" dirty="0" smtClean="0"/>
          </a:p>
          <a:p>
            <a:pPr algn="ctr"/>
            <a:endParaRPr lang="en-US" dirty="0"/>
          </a:p>
        </p:txBody>
      </p:sp>
      <p:pic>
        <p:nvPicPr>
          <p:cNvPr id="6" name="Picture 5" descr="2CAX1IQVFCASH3FBJCAYWK9L4CAQ1U6XKCA59UJ45CAJTGS6ZCATAG6D7CAYX8F5ICA3NPRFUCAQR439DCAUJSGD5CARLMMPHCAHSRFOUCABOCVAQCAXU407TCAV9XYV9CA9DFN8PCASFJAW8CAUW0Q5X.jpg"/>
          <p:cNvPicPr>
            <a:picLocks noChangeAspect="1"/>
          </p:cNvPicPr>
          <p:nvPr/>
        </p:nvPicPr>
        <p:blipFill>
          <a:blip r:embed="rId2"/>
          <a:stretch>
            <a:fillRect/>
          </a:stretch>
        </p:blipFill>
        <p:spPr>
          <a:xfrm rot="16200000">
            <a:off x="3500442" y="-3500442"/>
            <a:ext cx="2143116" cy="9144000"/>
          </a:xfrm>
          <a:prstGeom prst="rect">
            <a:avLst/>
          </a:prstGeom>
          <a:ln>
            <a:noFill/>
          </a:ln>
          <a:effectLst>
            <a:softEdge rad="1270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CA4CK3WSCAWZMO4MCA8IJN6GCATONR3ICAF5U03ACA3MOHMQCAEGB9SQCARBR1J5CA62JUNLCA3BIG1DCAWG1UKVCAG2BU9QCANWY33FCARGHJE6CAFW1TJ6CA4EZBF7CAZGEL76CARTZ8Z7CAE1ZUTR.jpg"/>
          <p:cNvPicPr>
            <a:picLocks noChangeAspect="1"/>
          </p:cNvPicPr>
          <p:nvPr/>
        </p:nvPicPr>
        <p:blipFill>
          <a:blip r:embed="rId2"/>
          <a:stretch>
            <a:fillRect/>
          </a:stretch>
        </p:blipFill>
        <p:spPr>
          <a:xfrm>
            <a:off x="1" y="0"/>
            <a:ext cx="9144000" cy="6857999"/>
          </a:xfrm>
          <a:prstGeom prst="rect">
            <a:avLst/>
          </a:prstGeom>
        </p:spPr>
      </p:pic>
      <p:sp>
        <p:nvSpPr>
          <p:cNvPr id="3" name="TextBox 2"/>
          <p:cNvSpPr txBox="1"/>
          <p:nvPr/>
        </p:nvSpPr>
        <p:spPr>
          <a:xfrm>
            <a:off x="714348" y="857232"/>
            <a:ext cx="7685722" cy="4616648"/>
          </a:xfrm>
          <a:prstGeom prst="rect">
            <a:avLst/>
          </a:prstGeom>
          <a:noFill/>
        </p:spPr>
        <p:txBody>
          <a:bodyPr wrap="square" rtlCol="0">
            <a:spAutoFit/>
          </a:bodyPr>
          <a:lstStyle/>
          <a:p>
            <a:pPr marL="514350" indent="-514350"/>
            <a:r>
              <a:rPr lang="ar-SA" sz="4000" b="1" dirty="0" smtClean="0"/>
              <a:t>مشكلات التخطيط التعليمي في الدول النامية</a:t>
            </a:r>
          </a:p>
          <a:p>
            <a:pPr marL="514350" indent="-514350">
              <a:buAutoNum type="arabicParenBoth"/>
            </a:pPr>
            <a:endParaRPr lang="ar-SA" sz="2800" b="1" dirty="0" smtClean="0"/>
          </a:p>
          <a:p>
            <a:pPr marL="514350" indent="-514350">
              <a:buAutoNum type="arabicParenBoth"/>
            </a:pPr>
            <a:r>
              <a:rPr lang="ar-SA" sz="2800" b="1" dirty="0" smtClean="0"/>
              <a:t>نقص البيانات والإحصائيات الأساسية للتخطيط التعليمي :</a:t>
            </a:r>
          </a:p>
          <a:p>
            <a:r>
              <a:rPr lang="ar-SA" sz="2000" b="1" dirty="0" smtClean="0"/>
              <a:t>يصعب وضع أي خطة للتعليم بدون توفر بيانات عن عدد السكان وتوزيعهم تبعاً للسن والجنس وغير ذلك</a:t>
            </a:r>
          </a:p>
          <a:p>
            <a:r>
              <a:rPr lang="ar-SA" sz="2000" b="1" dirty="0" smtClean="0"/>
              <a:t>ينبغي أن تكون هذه البيانات علي سلسلة زمنية لفترة معقولة </a:t>
            </a:r>
            <a:r>
              <a:rPr lang="ar-SA" sz="2000" b="1" dirty="0" err="1" smtClean="0"/>
              <a:t>حتي</a:t>
            </a:r>
            <a:r>
              <a:rPr lang="ar-SA" sz="2000" b="1" dirty="0" smtClean="0"/>
              <a:t> يمكن استنتاج اتجاهات بخصوص التغيرات السكانية أو التغيرات في القوي العاملة وغير ذلك من البيانات والإحصائيات الخاصة بالتعليم</a:t>
            </a:r>
          </a:p>
          <a:p>
            <a:endParaRPr lang="ar-SA" sz="2000" b="1" dirty="0" smtClean="0"/>
          </a:p>
          <a:p>
            <a:r>
              <a:rPr lang="ar-SA" sz="2000" b="1" dirty="0" smtClean="0"/>
              <a:t>ونظراً لمشكلات الدول النامية فيما يتعلق بنقص البيانات والإحصائيات الأساسية للتخطيط التعليمي فإنه ينبغي علي الدول النامية الأخذ بها هي إنشاء الأجهزة التي تستطيع جمع هذه البيانات والإحصائيات ودراستها وتحليلها والاستفادة منها في التخطيط التعليمي</a:t>
            </a:r>
            <a:endParaRPr lang="ar-SA" b="1"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CA106FVYCA66OPM2CAQVJZD0CA9FP1M4CAFANBPYCAAVYPFKCANZAGKICAIZDGB5CAT1MG00CAQU9H91CAR99N83CA6D62OPCAZWPEJBCAMF05ZBCAVGDCIHCA3B6Y09CAE0BMTFCAFLNWMPCAS0CFA5.jpg"/>
          <p:cNvPicPr>
            <a:picLocks noChangeAspect="1"/>
          </p:cNvPicPr>
          <p:nvPr/>
        </p:nvPicPr>
        <p:blipFill>
          <a:blip r:embed="rId2"/>
          <a:stretch>
            <a:fillRect/>
          </a:stretch>
        </p:blipFill>
        <p:spPr>
          <a:xfrm>
            <a:off x="0" y="0"/>
            <a:ext cx="9144000" cy="7072338"/>
          </a:xfrm>
          <a:prstGeom prst="rect">
            <a:avLst/>
          </a:prstGeom>
        </p:spPr>
      </p:pic>
      <p:sp>
        <p:nvSpPr>
          <p:cNvPr id="3" name="TextBox 2"/>
          <p:cNvSpPr txBox="1"/>
          <p:nvPr/>
        </p:nvSpPr>
        <p:spPr>
          <a:xfrm>
            <a:off x="113942" y="2000240"/>
            <a:ext cx="6747360" cy="2492990"/>
          </a:xfrm>
          <a:prstGeom prst="rect">
            <a:avLst/>
          </a:prstGeom>
          <a:noFill/>
        </p:spPr>
        <p:txBody>
          <a:bodyPr wrap="none" rtlCol="0">
            <a:spAutoFit/>
          </a:bodyPr>
          <a:lstStyle/>
          <a:p>
            <a:r>
              <a:rPr lang="ar-SA" dirty="0" smtClean="0"/>
              <a:t>(</a:t>
            </a:r>
            <a:r>
              <a:rPr lang="ar-SA" b="1" dirty="0" smtClean="0"/>
              <a:t>2</a:t>
            </a:r>
            <a:r>
              <a:rPr lang="ar-SA" sz="2800" b="1" dirty="0" smtClean="0"/>
              <a:t>)ندرة الخبراء والأفراد المدربين </a:t>
            </a:r>
          </a:p>
          <a:p>
            <a:r>
              <a:rPr lang="ar-SA" sz="2800" b="1" dirty="0" smtClean="0"/>
              <a:t>على التخطيط التعليمي :</a:t>
            </a:r>
          </a:p>
          <a:p>
            <a:r>
              <a:rPr lang="ar-SA" sz="2000" b="1" dirty="0" smtClean="0"/>
              <a:t>يحتاج التخطيط للتعليم إلي أفراد مؤهلين ومدربين ويملكون قدرات ذهنية </a:t>
            </a:r>
          </a:p>
          <a:p>
            <a:r>
              <a:rPr lang="ar-SA" sz="2000" b="1" dirty="0" smtClean="0"/>
              <a:t>تمكنهم من التوقع وعرض الأفكار في ترتيب وتنظيم يمتد من الماضي ومروراً </a:t>
            </a:r>
          </a:p>
          <a:p>
            <a:r>
              <a:rPr lang="ar-SA" sz="2000" b="1" dirty="0" smtClean="0"/>
              <a:t>بالوضع الراهن إلي وضع تصور للمستقبل</a:t>
            </a:r>
          </a:p>
          <a:p>
            <a:r>
              <a:rPr lang="ar-SA" sz="2000" b="1" dirty="0" smtClean="0"/>
              <a:t>وأيضاً يملكون القدرة علي اتخاذ القرارات التخطيطية وصياغة الخطط المتكاملة  </a:t>
            </a:r>
          </a:p>
          <a:p>
            <a:r>
              <a:rPr lang="ar-SA" sz="2000" b="1" dirty="0" smtClean="0"/>
              <a:t>والمستمرة والمرنة</a:t>
            </a:r>
            <a:endParaRPr lang="ar-SA" sz="20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CAYEV98DCAFNNGS9CA2PTUKRCA34PNQ8CAM73V6GCAWAS7V8CA58EZDJCAN6T36CCAJGB37FCA127SCVCAJKCFAQCA532YZACAIOY6ZHCAWUXPJMCAUENWLECAZK40NPCADO9IDKCAH5X57ACAKJ44PO.jpg"/>
          <p:cNvPicPr>
            <a:picLocks noChangeAspect="1"/>
          </p:cNvPicPr>
          <p:nvPr/>
        </p:nvPicPr>
        <p:blipFill>
          <a:blip r:embed="rId2"/>
          <a:stretch>
            <a:fillRect/>
          </a:stretch>
        </p:blipFill>
        <p:spPr>
          <a:xfrm>
            <a:off x="0" y="-142900"/>
            <a:ext cx="9143999" cy="7000900"/>
          </a:xfrm>
          <a:prstGeom prst="rect">
            <a:avLst/>
          </a:prstGeom>
        </p:spPr>
      </p:pic>
      <p:sp>
        <p:nvSpPr>
          <p:cNvPr id="3" name="TextBox 2"/>
          <p:cNvSpPr txBox="1"/>
          <p:nvPr/>
        </p:nvSpPr>
        <p:spPr>
          <a:xfrm>
            <a:off x="-94523" y="1500174"/>
            <a:ext cx="7619458" cy="4401205"/>
          </a:xfrm>
          <a:prstGeom prst="rect">
            <a:avLst/>
          </a:prstGeom>
          <a:noFill/>
        </p:spPr>
        <p:txBody>
          <a:bodyPr wrap="none" rtlCol="0">
            <a:spAutoFit/>
          </a:bodyPr>
          <a:lstStyle/>
          <a:p>
            <a:r>
              <a:rPr lang="ar-SA" sz="2800" dirty="0" smtClean="0"/>
              <a:t>ارتفاع مستوي الأمية:</a:t>
            </a:r>
          </a:p>
          <a:p>
            <a:r>
              <a:rPr lang="ar-SA" sz="2800" dirty="0" smtClean="0"/>
              <a:t>يؤثر المستوي الثقافي والتعليمي للأفراد تأثيراً كبيراً </a:t>
            </a:r>
          </a:p>
          <a:p>
            <a:r>
              <a:rPr lang="ar-SA" sz="2800" dirty="0" smtClean="0"/>
              <a:t>في تحديد وجهة الرأي العام أما أن يؤثر ايجابياً في دفع </a:t>
            </a:r>
          </a:p>
          <a:p>
            <a:r>
              <a:rPr lang="ar-SA" sz="2800" dirty="0" smtClean="0"/>
              <a:t>حركة التعليم أو يكون معوقاً لها </a:t>
            </a:r>
          </a:p>
          <a:p>
            <a:endParaRPr lang="ar-SA" sz="2800" dirty="0" smtClean="0"/>
          </a:p>
          <a:p>
            <a:r>
              <a:rPr lang="ar-SA" sz="2800" b="1" dirty="0" smtClean="0"/>
              <a:t>لذلك لابد أن تقوم المؤسسات الاجتماعية كالمساجد وسائل الأعلام</a:t>
            </a:r>
          </a:p>
          <a:p>
            <a:r>
              <a:rPr lang="ar-SA" sz="2800" b="1" dirty="0" smtClean="0"/>
              <a:t>المسموعة والمرئية وجمعيات المعلمين ونحو ذلك يمكن أن تؤدي</a:t>
            </a:r>
          </a:p>
          <a:p>
            <a:r>
              <a:rPr lang="ar-SA" sz="2800" b="1" dirty="0" smtClean="0"/>
              <a:t>جميعها إلي توفير المناخ المناسب للتخطيط للتعليم وتعريف </a:t>
            </a:r>
          </a:p>
          <a:p>
            <a:r>
              <a:rPr lang="ar-SA" sz="2800" b="1" dirty="0" smtClean="0"/>
              <a:t>المواطنين بالواقع الحالي لنظام التعليم واحتياجات المستقبل</a:t>
            </a:r>
          </a:p>
          <a:p>
            <a:endParaRPr lang="en-US" sz="2800" b="1"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CAMH9PL0CADTZ2B6CAR5XS4BCAFKCMLPCAW1R4XTCAW0JMDYCA7T3OTVCACZL99CCA4DU1LBCA7VDT3ZCA4QDGWACA7V7RFHCAQPFAGRCAHZHOB7CAB5CGBKCAVI9OI6CA0YLGW1CAITWBV6CAVK4WNG.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1" y="571480"/>
            <a:ext cx="5826227" cy="4893647"/>
          </a:xfrm>
          <a:prstGeom prst="rect">
            <a:avLst/>
          </a:prstGeom>
          <a:noFill/>
        </p:spPr>
        <p:txBody>
          <a:bodyPr wrap="square" rtlCol="0">
            <a:spAutoFit/>
          </a:bodyPr>
          <a:lstStyle/>
          <a:p>
            <a:r>
              <a:rPr lang="ar-SA" sz="2800" b="1" dirty="0" smtClean="0"/>
              <a:t>عدم توفر المخصصات المالية المناسبة:</a:t>
            </a:r>
          </a:p>
          <a:p>
            <a:r>
              <a:rPr lang="ar-SA" sz="2000" b="1" dirty="0" smtClean="0"/>
              <a:t>فمن أبرز المشكلات التي تواجه الدول النامية هي مشكلة توفير الأموال المطلوبة للإنفاق علي الخطط التعليمية وذلك بسبب ما يلي:</a:t>
            </a:r>
          </a:p>
          <a:p>
            <a:r>
              <a:rPr lang="ar-SA" sz="2000" b="1" dirty="0" smtClean="0"/>
              <a:t>1-قلة المخصصات المالية للتعليم نظراً لانخفاض الدخل القومي لهذه الدول </a:t>
            </a:r>
          </a:p>
          <a:p>
            <a:r>
              <a:rPr lang="ar-SA" sz="2000" b="1" dirty="0" smtClean="0"/>
              <a:t>2- ارتفاع معدل تكلفة التلميذ في مراحل التعليم المختلفة مقارنة بمتوسط دخل الفرد</a:t>
            </a:r>
          </a:p>
          <a:p>
            <a:r>
              <a:rPr lang="ar-SA" sz="2000" b="1" dirty="0" smtClean="0"/>
              <a:t>3- ضعف مشاركة الأفراد ومؤسسات المجتمع </a:t>
            </a:r>
            <a:r>
              <a:rPr lang="ar-SA" sz="2800" b="1" dirty="0" smtClean="0"/>
              <a:t> المدني </a:t>
            </a:r>
            <a:r>
              <a:rPr lang="ar-SA" sz="2000" b="1" dirty="0" smtClean="0"/>
              <a:t>والمؤسسات الاقتصادية والتجارية في تمويل التعليم</a:t>
            </a:r>
          </a:p>
          <a:p>
            <a:r>
              <a:rPr lang="ar-SA" sz="2000" b="1" dirty="0" smtClean="0"/>
              <a:t>العلاج: تمويل التعليم من قبل مؤسسات المدنية وأفراد المجتمع لتنفيذ </a:t>
            </a:r>
          </a:p>
          <a:p>
            <a:r>
              <a:rPr lang="ar-SA" sz="2000" b="1" dirty="0" smtClean="0"/>
              <a:t>الخطط المستقبلية من خلال </a:t>
            </a:r>
          </a:p>
          <a:p>
            <a:r>
              <a:rPr lang="ar-SA" sz="2000" b="1" dirty="0" smtClean="0"/>
              <a:t> </a:t>
            </a:r>
          </a:p>
          <a:p>
            <a:endParaRPr lang="en-US" sz="2800" b="1" dirty="0" smtClean="0"/>
          </a:p>
          <a:p>
            <a:endParaRPr lang="en-US" sz="2800" dirty="0"/>
          </a:p>
        </p:txBody>
      </p:sp>
      <p:sp>
        <p:nvSpPr>
          <p:cNvPr id="4" name="TextBox 3"/>
          <p:cNvSpPr txBox="1"/>
          <p:nvPr/>
        </p:nvSpPr>
        <p:spPr>
          <a:xfrm>
            <a:off x="767176" y="4786322"/>
            <a:ext cx="4405373" cy="400110"/>
          </a:xfrm>
          <a:prstGeom prst="rect">
            <a:avLst/>
          </a:prstGeom>
          <a:noFill/>
        </p:spPr>
        <p:txBody>
          <a:bodyPr wrap="none" rtlCol="0">
            <a:spAutoFit/>
          </a:bodyPr>
          <a:lstStyle/>
          <a:p>
            <a:r>
              <a:rPr lang="ar-SA" sz="2000" b="1" dirty="0" smtClean="0"/>
              <a:t>مساهمة رجال الأعمال في بناء المدارس وتجهيزها </a:t>
            </a:r>
            <a:endParaRPr lang="en-US" sz="2000" b="1" dirty="0"/>
          </a:p>
        </p:txBody>
      </p:sp>
      <p:sp>
        <p:nvSpPr>
          <p:cNvPr id="5" name="TextBox 4"/>
          <p:cNvSpPr txBox="1"/>
          <p:nvPr/>
        </p:nvSpPr>
        <p:spPr>
          <a:xfrm>
            <a:off x="0" y="5214950"/>
            <a:ext cx="6048451" cy="400110"/>
          </a:xfrm>
          <a:prstGeom prst="rect">
            <a:avLst/>
          </a:prstGeom>
          <a:noFill/>
        </p:spPr>
        <p:txBody>
          <a:bodyPr wrap="none" rtlCol="0">
            <a:spAutoFit/>
          </a:bodyPr>
          <a:lstStyle/>
          <a:p>
            <a:r>
              <a:rPr lang="ar-SA" sz="2000" b="1" dirty="0" smtClean="0"/>
              <a:t>تشجيع حكومات الدول النامية للقطاع الخاص للاستثمار في مجال التعليم</a:t>
            </a:r>
            <a:endParaRPr lang="en-US" sz="2000" b="1" dirty="0"/>
          </a:p>
        </p:txBody>
      </p:sp>
      <p:sp>
        <p:nvSpPr>
          <p:cNvPr id="7" name="TextBox 6"/>
          <p:cNvSpPr txBox="1"/>
          <p:nvPr/>
        </p:nvSpPr>
        <p:spPr>
          <a:xfrm>
            <a:off x="361896" y="5786454"/>
            <a:ext cx="5120312" cy="400110"/>
          </a:xfrm>
          <a:prstGeom prst="rect">
            <a:avLst/>
          </a:prstGeom>
          <a:noFill/>
        </p:spPr>
        <p:txBody>
          <a:bodyPr wrap="none" rtlCol="0">
            <a:spAutoFit/>
          </a:bodyPr>
          <a:lstStyle/>
          <a:p>
            <a:r>
              <a:rPr lang="ar-SA" sz="2000" b="1" dirty="0" smtClean="0"/>
              <a:t>الوقف التعليمي الخيري لتقديم الدعم المالي للخطط التعليمية </a:t>
            </a:r>
            <a:endParaRPr lang="en-US" sz="20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CAS38RCDCAFM84VGCAMG10BRCANARXKWCA7J0AQWCAVYH6Y7CAVNZ4W1CAH1RH4ECAPJVY8XCAJAC7DHCAOL1M5LCAN9DA2SCA6D8PR8CA4HCL69CAKPZTGMCAI2RXDRCAGD1YLHCAHD3JQ9CAT6K59J.jpg"/>
          <p:cNvPicPr>
            <a:picLocks noChangeAspect="1"/>
          </p:cNvPicPr>
          <p:nvPr/>
        </p:nvPicPr>
        <p:blipFill>
          <a:blip r:embed="rId2"/>
          <a:stretch>
            <a:fillRect/>
          </a:stretch>
        </p:blipFill>
        <p:spPr>
          <a:xfrm>
            <a:off x="-5892" y="0"/>
            <a:ext cx="9149892" cy="6853587"/>
          </a:xfrm>
          <a:prstGeom prst="rect">
            <a:avLst/>
          </a:prstGeom>
        </p:spPr>
      </p:pic>
      <p:sp>
        <p:nvSpPr>
          <p:cNvPr id="3" name="TextBox 2"/>
          <p:cNvSpPr txBox="1"/>
          <p:nvPr/>
        </p:nvSpPr>
        <p:spPr>
          <a:xfrm>
            <a:off x="3571868" y="1428736"/>
            <a:ext cx="5399704" cy="2492990"/>
          </a:xfrm>
          <a:prstGeom prst="rect">
            <a:avLst/>
          </a:prstGeom>
          <a:noFill/>
        </p:spPr>
        <p:txBody>
          <a:bodyPr wrap="square" rtlCol="0">
            <a:spAutoFit/>
          </a:bodyPr>
          <a:lstStyle/>
          <a:p>
            <a:r>
              <a:rPr lang="ar-SA" sz="3600" dirty="0" smtClean="0"/>
              <a:t>انخفاض مستوي الوعي التخطيطي </a:t>
            </a:r>
          </a:p>
          <a:p>
            <a:r>
              <a:rPr lang="ar-SA" sz="2000" dirty="0" smtClean="0"/>
              <a:t>بين المسؤلين عن وضع الخطة أو تنفيذها ومتابعتها أو بين </a:t>
            </a:r>
          </a:p>
          <a:p>
            <a:r>
              <a:rPr lang="ar-SA" sz="2000" dirty="0" smtClean="0"/>
              <a:t>المستفيدين من التخطيط للتعليم </a:t>
            </a:r>
          </a:p>
          <a:p>
            <a:r>
              <a:rPr lang="ar-SA" sz="2000" dirty="0" smtClean="0"/>
              <a:t>العلاج: نشر الوعي التخطيطي لدي جميع المسؤلين وسائر </a:t>
            </a:r>
          </a:p>
          <a:p>
            <a:r>
              <a:rPr lang="ar-SA" sz="2000" dirty="0" smtClean="0"/>
              <a:t>المعنيين بالتربية والتعليم يؤثر تأثيراً كبيراً في نجاح الخطة </a:t>
            </a:r>
          </a:p>
          <a:p>
            <a:r>
              <a:rPr lang="ar-SA" sz="2000" dirty="0" smtClean="0"/>
              <a:t>ويجعل الرأي العام يسهم إسهاماً فعالاً في التخطيط للتعليم </a:t>
            </a:r>
          </a:p>
          <a:p>
            <a:r>
              <a:rPr lang="ar-SA" sz="2000" dirty="0" smtClean="0"/>
              <a:t>وتحقيق أهدافه</a:t>
            </a:r>
            <a:endParaRPr 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CANYM15PCAI7UDW1CAI62A99CAB88DJPCA8KKD52CAIDZ6UBCA4W7EZRCAZM8D2QCAK2EDAECAJQM6F3CASWD5AKCASVSVKSCA9FU9S3CA1R1VW5CAWK5ZTQCAG67P6ICAIUNAG6CALK12B0CA682QNP.jpg"/>
          <p:cNvPicPr>
            <a:picLocks noChangeAspect="1"/>
          </p:cNvPicPr>
          <p:nvPr/>
        </p:nvPicPr>
        <p:blipFill>
          <a:blip r:embed="rId2"/>
          <a:stretch>
            <a:fillRect/>
          </a:stretch>
        </p:blipFill>
        <p:spPr>
          <a:xfrm>
            <a:off x="0" y="0"/>
            <a:ext cx="9143999" cy="6858000"/>
          </a:xfrm>
          <a:prstGeom prst="rect">
            <a:avLst/>
          </a:prstGeom>
        </p:spPr>
      </p:pic>
      <p:sp>
        <p:nvSpPr>
          <p:cNvPr id="4" name="TextBox 3"/>
          <p:cNvSpPr txBox="1"/>
          <p:nvPr/>
        </p:nvSpPr>
        <p:spPr>
          <a:xfrm>
            <a:off x="857224" y="0"/>
            <a:ext cx="7114216" cy="661719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ar-SA" sz="2000" b="1" dirty="0" smtClean="0"/>
              <a:t>غياب إستراتيجية تخطيط التعليم:</a:t>
            </a:r>
          </a:p>
          <a:p>
            <a:r>
              <a:rPr lang="ar-SA" sz="2000" dirty="0" smtClean="0"/>
              <a:t>التخطيط التعليمي هو محاولة علمية تجريبية للارتفاع بمستوي الواقع التعليمي الذي يشكل المنطق الرئيسي للخطة التعليمية ولذلك فإن المخططين للتعليم يلزمهم عند تحديدهم لاتجاه النشاط التعليمي الراهن معرفة الأفكار والمبادئ التربوية العامة( فلسفة التربية)</a:t>
            </a:r>
          </a:p>
          <a:p>
            <a:r>
              <a:rPr lang="ar-SA" sz="2000" dirty="0" smtClean="0"/>
              <a:t>*إن توجيه العمل التعليمي هو الوظيفة السياسية للتعليم والتي تعني بالاختيار من بين المبادئ العامة وتحويلها إلي أهداف عامة مباشرة تشكل الإطار العام الذي يحكم العمل الإداري والفني في مجال التعليم</a:t>
            </a:r>
          </a:p>
          <a:p>
            <a:r>
              <a:rPr lang="ar-SA" sz="2000" dirty="0" smtClean="0"/>
              <a:t> وبعد صياغة الأهداف العامة في ضوء واقع المجتمع وتقدير ظروفه الحالية ومعرفة مقوماته وأيضاً اتجاهات العصر يأتي دور </a:t>
            </a:r>
            <a:r>
              <a:rPr lang="ar-SA"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الإستراتيجية </a:t>
            </a:r>
            <a:r>
              <a:rPr lang="ar-SA" sz="2000" dirty="0" smtClean="0"/>
              <a:t>وهي</a:t>
            </a:r>
          </a:p>
          <a:p>
            <a:r>
              <a:rPr lang="ar-SA" sz="2000" dirty="0" smtClean="0"/>
              <a:t> تعني الجهد المبذول من أجل الاختيار من بين الطرق والبدائل المتعددة مما يحقق مجموعة من الأهداف التعليمية العامة </a:t>
            </a:r>
          </a:p>
          <a:p>
            <a:r>
              <a:rPr lang="ar-SA" sz="2000" dirty="0" smtClean="0"/>
              <a:t>*تعد الإستراتيجية هي الحلقة الوسطي بين السياسة التعليمية من ناحية والتخطيط بأساليبه وبرامجه من ناحية أخري </a:t>
            </a:r>
          </a:p>
          <a:p>
            <a:pPr>
              <a:buFont typeface="Arial" charset="0"/>
              <a:buChar char="•"/>
            </a:pPr>
            <a:r>
              <a:rPr lang="ar-SA" sz="2000" dirty="0" smtClean="0"/>
              <a:t>الإستراتيجية هي التي تترجم الأهداف العامة للسياسة التعليمية إلي أهداف تفصيلية أكثر تحديداً</a:t>
            </a:r>
          </a:p>
          <a:p>
            <a:pPr>
              <a:buFont typeface="Arial" charset="0"/>
              <a:buChar char="•"/>
            </a:pPr>
            <a:r>
              <a:rPr lang="ar-SA" sz="2000" dirty="0" smtClean="0"/>
              <a:t>الإستراتيجية هي الجهد الفكري المبذول لتحديد  الطريق نحو الأهداف العامة </a:t>
            </a:r>
          </a:p>
          <a:p>
            <a:pPr>
              <a:buFont typeface="Arial" charset="0"/>
              <a:buChar char="•"/>
            </a:pPr>
            <a:r>
              <a:rPr lang="ar-SA" sz="2000" dirty="0" smtClean="0"/>
              <a:t>والخطة هي الجهد العملي الذي ينظم ويدبر من أجل تحقيق الأغراض التعليمية</a:t>
            </a:r>
          </a:p>
          <a:p>
            <a:endParaRPr lang="ar-SA" sz="2000" dirty="0" smtClean="0"/>
          </a:p>
          <a:p>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CAUAM7XBCAYN0XE7CAB9WWFDCAZGYQGCCA1TUA08CA9V2GNYCA89LO61CAVE11VNCAU184WTCA7D15YWCAC0LMNLCAT72GW2CAU1ZDFICABYBG98CASNZX2WCAAJF5KBCANUQSDOCA96BTY1CAQ4JXQM.jpg"/>
          <p:cNvPicPr>
            <a:picLocks noChangeAspect="1"/>
          </p:cNvPicPr>
          <p:nvPr/>
        </p:nvPicPr>
        <p:blipFill>
          <a:blip r:embed="rId2">
            <a:lum bright="40000"/>
          </a:blip>
          <a:stretch>
            <a:fillRect/>
          </a:stretch>
        </p:blipFill>
        <p:spPr>
          <a:xfrm>
            <a:off x="0" y="1"/>
            <a:ext cx="9144000" cy="6857999"/>
          </a:xfrm>
          <a:prstGeom prst="rect">
            <a:avLst/>
          </a:prstGeom>
        </p:spPr>
      </p:pic>
      <p:sp>
        <p:nvSpPr>
          <p:cNvPr id="3" name="TextBox 2"/>
          <p:cNvSpPr txBox="1"/>
          <p:nvPr/>
        </p:nvSpPr>
        <p:spPr>
          <a:xfrm>
            <a:off x="500034" y="571480"/>
            <a:ext cx="8185757" cy="6740307"/>
          </a:xfrm>
          <a:prstGeom prst="rect">
            <a:avLst/>
          </a:prstGeom>
          <a:noFill/>
        </p:spPr>
        <p:txBody>
          <a:bodyPr wrap="square" rtlCol="0">
            <a:spAutoFit/>
          </a:bodyPr>
          <a:lstStyle/>
          <a:p>
            <a:r>
              <a:rPr lang="ar-SA" sz="3600" dirty="0" smtClean="0"/>
              <a:t>عدم توافر عناصر التنفيذ الواعية :</a:t>
            </a:r>
            <a:endParaRPr lang="en-US" sz="3600" b="1" dirty="0" smtClean="0"/>
          </a:p>
          <a:p>
            <a:r>
              <a:rPr lang="ar-SA" sz="3600" b="1" dirty="0" smtClean="0"/>
              <a:t>كذلك لا تتحقق خطة من الخطط إلا بتوافر عناصر التنفيذ الواعية وبوقوف كل فرد مسئول على تفاصيلها وعلى دوره فيها، فالوعي التنفيذي له أهمية الوعي التخطيطي، وهما عنصران أساسيان في تحقيق الهدف وما يصبو إليه المجتمع.</a:t>
            </a:r>
            <a:endParaRPr lang="en-US" sz="3600" b="1" dirty="0" smtClean="0"/>
          </a:p>
          <a:p>
            <a:r>
              <a:rPr lang="ar-SA" sz="3600" dirty="0" smtClean="0"/>
              <a:t>7 – ضآلة المستوى الاقتصادي :</a:t>
            </a:r>
            <a:endParaRPr lang="en-US" sz="3600" b="1" dirty="0" smtClean="0"/>
          </a:p>
          <a:p>
            <a:r>
              <a:rPr lang="ar-SA" sz="3600" b="1" dirty="0" smtClean="0"/>
              <a:t>ذلك أن أية خطة تحتاج إلى التمويل والتمويل يحتاج إلى موارد، واستثمار الموارد يحتاج إلى تخطيط، وهكذا نجد أن الأساس الاقتصادي هو نقطة البداية في أية عملية تخطيطية سليمة.</a:t>
            </a:r>
            <a:endParaRPr lang="en-US" sz="3600" b="1" dirty="0" smtClean="0"/>
          </a:p>
          <a:p>
            <a:endParaRPr lang="en-US"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CAYZYYWSCACOM4C7CAFLUILCCADA5ERQCAYTXHJPCANSYKUTCA37I7QJCA9HG3WVCA2A3HWICAU4IKWVCAGX41Y2CASTDR6DCAK0EMBYCAQ0WXMKCA092TJECAAEAVUFCAYQ2TBZCAS85GNICAH5NLIC.jpg"/>
          <p:cNvPicPr>
            <a:picLocks noChangeAspect="1"/>
          </p:cNvPicPr>
          <p:nvPr/>
        </p:nvPicPr>
        <p:blipFill>
          <a:blip r:embed="rId2">
            <a:lum bright="40000"/>
          </a:blip>
          <a:stretch>
            <a:fillRect/>
          </a:stretch>
        </p:blipFill>
        <p:spPr>
          <a:xfrm>
            <a:off x="11622" y="0"/>
            <a:ext cx="9132378" cy="6858000"/>
          </a:xfrm>
          <a:prstGeom prst="rect">
            <a:avLst/>
          </a:prstGeom>
        </p:spPr>
      </p:pic>
      <p:sp>
        <p:nvSpPr>
          <p:cNvPr id="3" name="TextBox 2"/>
          <p:cNvSpPr txBox="1"/>
          <p:nvPr/>
        </p:nvSpPr>
        <p:spPr>
          <a:xfrm>
            <a:off x="0" y="1357298"/>
            <a:ext cx="5786446" cy="3170099"/>
          </a:xfrm>
          <a:prstGeom prst="rect">
            <a:avLst/>
          </a:prstGeom>
          <a:noFill/>
        </p:spPr>
        <p:txBody>
          <a:bodyPr wrap="square" rtlCol="0">
            <a:spAutoFit/>
          </a:bodyPr>
          <a:lstStyle/>
          <a:p>
            <a:r>
              <a:rPr lang="ar-SA" sz="2000" b="1" dirty="0" smtClean="0"/>
              <a:t>إن غياب إستراتيجية التخطيط التعليمي يمثل أحد المعوقات التي تواجه التخطيط للتعليم وتجعله يتجه </a:t>
            </a:r>
          </a:p>
          <a:p>
            <a:r>
              <a:rPr lang="ar-SA" sz="2000" b="1" dirty="0" smtClean="0"/>
              <a:t>إلي العشوائية </a:t>
            </a:r>
          </a:p>
          <a:p>
            <a:pPr algn="ctr"/>
            <a:r>
              <a:rPr lang="ar-SA" sz="2000" b="1" dirty="0" smtClean="0"/>
              <a:t>”“““العلاج““““</a:t>
            </a:r>
          </a:p>
          <a:p>
            <a:r>
              <a:rPr lang="ar-SA" sz="2000" b="1" dirty="0" smtClean="0"/>
              <a:t>انضمام مجموعة من الخبراء - القادرين علي فهم الواقع الاجتماعي والتربوي – لجهاز التخطيط </a:t>
            </a:r>
          </a:p>
          <a:p>
            <a:r>
              <a:rPr lang="ar-SA" sz="2000" b="1" dirty="0" smtClean="0"/>
              <a:t>لكي يستطيعوا العمل وفق إستراتيجية تخطيطية واضحة ومحددة تساعدهم علي صياغة خطة شاملة </a:t>
            </a:r>
          </a:p>
          <a:p>
            <a:r>
              <a:rPr lang="ar-SA" sz="2000" b="1" dirty="0" smtClean="0"/>
              <a:t>ومتكاملة وفوق ذلك توفر الأفكار والمبادئ التربوية المحددة المعالم</a:t>
            </a:r>
          </a:p>
          <a:p>
            <a:endParaRPr lang="en-US" sz="20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CAGBYINUCAGWBZ2LCAE9XV3BCAQI15J5CAV8ZOW7CA1YJ7C7CA50VLVFCAC42SRLCA5PGZ48CA5UNWY7CAILWHWYCAD7BZGKCA2RXY03CABF3L6ZCAQWMTOBCA4LS6FOCAQRHK90CARZEHLICAYSJOOY.jpg"/>
          <p:cNvPicPr>
            <a:picLocks noChangeAspect="1"/>
          </p:cNvPicPr>
          <p:nvPr/>
        </p:nvPicPr>
        <p:blipFill>
          <a:blip r:embed="rId2"/>
          <a:stretch>
            <a:fillRect/>
          </a:stretch>
        </p:blipFill>
        <p:spPr>
          <a:xfrm rot="5400000">
            <a:off x="1142999" y="-1143000"/>
            <a:ext cx="6858001" cy="9144001"/>
          </a:xfrm>
          <a:prstGeom prst="rect">
            <a:avLst/>
          </a:prstGeom>
        </p:spPr>
      </p:pic>
      <p:sp>
        <p:nvSpPr>
          <p:cNvPr id="3" name="TextBox 2"/>
          <p:cNvSpPr txBox="1"/>
          <p:nvPr/>
        </p:nvSpPr>
        <p:spPr>
          <a:xfrm>
            <a:off x="2857488" y="428604"/>
            <a:ext cx="5703806" cy="646331"/>
          </a:xfrm>
          <a:prstGeom prst="rect">
            <a:avLst/>
          </a:prstGeom>
          <a:noFill/>
        </p:spPr>
        <p:txBody>
          <a:bodyPr wrap="none" rtlCol="0">
            <a:spAutoFit/>
          </a:bodyPr>
          <a:lstStyle/>
          <a:p>
            <a:pPr algn="ctr"/>
            <a:r>
              <a:rPr lang="ar-SA"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المركزية الشديدة في التخطيط للتعليم </a:t>
            </a:r>
            <a:endParaRPr lang="en-U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 name="TextBox 3"/>
          <p:cNvSpPr txBox="1"/>
          <p:nvPr/>
        </p:nvSpPr>
        <p:spPr>
          <a:xfrm>
            <a:off x="-60827" y="1643050"/>
            <a:ext cx="9204828" cy="1015663"/>
          </a:xfrm>
          <a:prstGeom prst="rect">
            <a:avLst/>
          </a:prstGeom>
          <a:noFill/>
        </p:spPr>
        <p:txBody>
          <a:bodyPr wrap="none" rtlCol="0">
            <a:spAutoFit/>
          </a:bodyPr>
          <a:lstStyle/>
          <a:p>
            <a:r>
              <a:rPr lang="ar-SA" sz="2000" b="1" dirty="0" smtClean="0"/>
              <a:t>إن المركزية لشديدة في التخطيط </a:t>
            </a:r>
            <a:r>
              <a:rPr lang="ar-SA" sz="2000" b="1" dirty="0" err="1" smtClean="0"/>
              <a:t>إحدي</a:t>
            </a:r>
            <a:r>
              <a:rPr lang="ar-SA" sz="2000" b="1" dirty="0" smtClean="0"/>
              <a:t> صعوبات التخطيط للتعليم حيث تؤدي إلي واقعية الخطط الموضوعة</a:t>
            </a:r>
          </a:p>
          <a:p>
            <a:r>
              <a:rPr lang="ar-SA" sz="2000" b="1" dirty="0" smtClean="0"/>
              <a:t>لبعد القائمين علي وضعها عن مجالات الممارسة والتنفيذ كما تؤدي إلي انخفاض الروح المعنوية لدي القائمين </a:t>
            </a:r>
          </a:p>
          <a:p>
            <a:r>
              <a:rPr lang="ar-SA" sz="2000" b="1" dirty="0" smtClean="0"/>
              <a:t>للتنفيذ لعدم مشاركتهم في إعداد الخطة وقد يؤدي ذلك إلي فشل الخطة في تحقيق أهدافها</a:t>
            </a:r>
            <a:endParaRPr lang="en-US" sz="2000" b="1" dirty="0"/>
          </a:p>
        </p:txBody>
      </p:sp>
      <p:sp>
        <p:nvSpPr>
          <p:cNvPr id="5" name="TextBox 4"/>
          <p:cNvSpPr txBox="1"/>
          <p:nvPr/>
        </p:nvSpPr>
        <p:spPr>
          <a:xfrm>
            <a:off x="1520533" y="3357562"/>
            <a:ext cx="6951005" cy="1815882"/>
          </a:xfrm>
          <a:prstGeom prst="rect">
            <a:avLst/>
          </a:prstGeom>
          <a:noFill/>
        </p:spPr>
        <p:txBody>
          <a:bodyPr wrap="none" rtlCol="0">
            <a:spAutoFit/>
          </a:bodyPr>
          <a:lstStyle/>
          <a:p>
            <a:r>
              <a:rPr lang="ar-SA" sz="32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العلاج</a:t>
            </a:r>
          </a:p>
          <a:p>
            <a:r>
              <a:rPr lang="ar-SA" sz="2000" b="1" dirty="0" smtClean="0"/>
              <a:t>ينبغي </a:t>
            </a:r>
            <a:r>
              <a:rPr lang="ar-SA" sz="2000" b="1" dirty="0" err="1" smtClean="0"/>
              <a:t>الاخذ</a:t>
            </a:r>
            <a:r>
              <a:rPr lang="ar-SA" sz="2000" b="1" dirty="0" smtClean="0"/>
              <a:t> بنظام المركزية الديمقراطية التي لا تستبعد الفصل بين التخطيط والتنفيذ</a:t>
            </a:r>
          </a:p>
          <a:p>
            <a:r>
              <a:rPr lang="ar-SA" sz="2000" b="1" dirty="0" smtClean="0"/>
              <a:t>بحيث يقوم الجهاز المركزي للتخطيط باتخاذ القرارات السياسية </a:t>
            </a:r>
          </a:p>
          <a:p>
            <a:r>
              <a:rPr lang="ar-SA" sz="2000" b="1" dirty="0" smtClean="0"/>
              <a:t>وتقوم المستويات الدنيا بالتنفيذ </a:t>
            </a:r>
          </a:p>
          <a:p>
            <a:endParaRPr lang="en-US" sz="20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CA8OR8ZQCAP48G5PCA0UR1AHCA9WHONECA48NZ89CA26QCOUCADI71HYCAN1RO3FCA4RMV78CAH4VEZ0CAZB0096CA32MCR9CA3D9CHHCAIE3BJDCADB7S7UCA19ODQUCAJ4D4HECAVQMKJSCAZJVAIE.jpg"/>
          <p:cNvPicPr>
            <a:picLocks noChangeAspect="1"/>
          </p:cNvPicPr>
          <p:nvPr/>
        </p:nvPicPr>
        <p:blipFill>
          <a:blip r:embed="rId2"/>
          <a:stretch>
            <a:fillRect/>
          </a:stretch>
        </p:blipFill>
        <p:spPr>
          <a:xfrm rot="16200000">
            <a:off x="3786189" y="1500189"/>
            <a:ext cx="6858002" cy="3857620"/>
          </a:xfrm>
          <a:prstGeom prst="rect">
            <a:avLst/>
          </a:prstGeom>
        </p:spPr>
      </p:pic>
      <p:sp>
        <p:nvSpPr>
          <p:cNvPr id="3" name="Rectangle 2"/>
          <p:cNvSpPr/>
          <p:nvPr/>
        </p:nvSpPr>
        <p:spPr>
          <a:xfrm>
            <a:off x="0" y="0"/>
            <a:ext cx="5857884" cy="6858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SA"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وجود جماعات الضغط أو المصالح:</a:t>
            </a:r>
          </a:p>
          <a:p>
            <a:pPr algn="ctr"/>
            <a:r>
              <a:rPr lang="ar-SA" sz="2000" dirty="0" smtClean="0"/>
              <a:t>وهي تعبر عن اهتمامات ومصالح تتعلق بفئة معينة من الأفراد مثل الجمعيات أو المنظمات الطلابية </a:t>
            </a:r>
          </a:p>
          <a:p>
            <a:pPr algn="ctr"/>
            <a:r>
              <a:rPr lang="ar-SA" sz="2000" dirty="0" smtClean="0"/>
              <a:t>تمارس هذه الجماعات ضغوط عديدة علي أجهزة الوزارات أو </a:t>
            </a:r>
          </a:p>
          <a:p>
            <a:pPr algn="ctr"/>
            <a:r>
              <a:rPr lang="ar-SA" sz="2000" dirty="0" smtClean="0"/>
              <a:t>الإدارات التعليمية وتقاوم التغيير وتعارض أي جهد تخطيطي </a:t>
            </a:r>
          </a:p>
          <a:p>
            <a:pPr algn="ctr"/>
            <a:r>
              <a:rPr lang="ar-SA" sz="2000" dirty="0" smtClean="0"/>
              <a:t>يفيد غالبية أفراد المجتمع</a:t>
            </a:r>
          </a:p>
          <a:p>
            <a:pPr algn="ctr"/>
            <a:r>
              <a:rPr lang="ar-SA" sz="2000" dirty="0" smtClean="0"/>
              <a:t>العلاج:</a:t>
            </a:r>
          </a:p>
          <a:p>
            <a:pPr algn="ctr"/>
            <a:r>
              <a:rPr lang="ar-SA" sz="2000" dirty="0" smtClean="0"/>
              <a:t>أن تكون الإدارة التعليمية واعية وقادرة علي فهم هذه المجموعات ومواجهتها وعدم الاستجابة لرغباتهم وكشفهم للرأي العام عن طريق</a:t>
            </a:r>
          </a:p>
          <a:p>
            <a:pPr algn="ctr"/>
            <a:r>
              <a:rPr lang="ar-SA" sz="2000" dirty="0" smtClean="0"/>
              <a:t>الندوات والمؤتمرات والمحاضرات واستثمار كل ذلك في دعم الخطة التعليمية</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CA5HCQDMCAFZS5T4CAV89W0TCAJNIF1FCAY7J3ONCADG3PJZCAJTHAZTCAV17I9ZCAYWKNSICACO71Q6CAHTXYFICARM9K59CAL2UTB6CAWM0J6SCAZDSURACAUAG5RYCAP2SYAMCA73R8EICA1JCTUK.jpg"/>
          <p:cNvPicPr>
            <a:picLocks noChangeAspect="1"/>
          </p:cNvPicPr>
          <p:nvPr/>
        </p:nvPicPr>
        <p:blipFill>
          <a:blip r:embed="rId2"/>
          <a:stretch>
            <a:fillRect/>
          </a:stretch>
        </p:blipFill>
        <p:spPr>
          <a:xfrm>
            <a:off x="1" y="0"/>
            <a:ext cx="9144000" cy="6857999"/>
          </a:xfrm>
          <a:prstGeom prst="rect">
            <a:avLst/>
          </a:prstGeom>
        </p:spPr>
      </p:pic>
      <p:pic>
        <p:nvPicPr>
          <p:cNvPr id="3" name="Picture 2" descr="FCALWY436CA8ULZVTCA6D06L1CA8BV36OCAN2H2DRCACXMT4CCAN7SJ8VCAD8IAZCCAURF7OQCANXQS1VCADZBCLUCAIEOO4VCALFGYDQCA4WKGXLCAY29BI5CA3TGPT8CAOTHXZDCAKNF077CAPWN9DI.jpg"/>
          <p:cNvPicPr>
            <a:picLocks noChangeAspect="1"/>
          </p:cNvPicPr>
          <p:nvPr/>
        </p:nvPicPr>
        <p:blipFill>
          <a:blip r:embed="rId3"/>
          <a:stretch>
            <a:fillRect/>
          </a:stretch>
        </p:blipFill>
        <p:spPr>
          <a:xfrm>
            <a:off x="2143108" y="1000108"/>
            <a:ext cx="5391150" cy="4286280"/>
          </a:xfrm>
          <a:prstGeom prst="rect">
            <a:avLst/>
          </a:prstGeom>
        </p:spPr>
      </p:pic>
      <p:pic>
        <p:nvPicPr>
          <p:cNvPr id="4" name="Picture 3" descr="QCAA4OW3JCAQB3BV5CA0YI8EOCA02H6Q8CAC8JF2ZCAZATZI7CAQAN297CAZBNGIGCA060X95CAH260XRCAYT5U9NCAF2RRX7CA0RM1SOCAWW1EWRCAJRSRRPCA9N7MS9CA26P560CADB65CICAB3PUFF.jpg"/>
          <p:cNvPicPr>
            <a:picLocks noChangeAspect="1"/>
          </p:cNvPicPr>
          <p:nvPr/>
        </p:nvPicPr>
        <p:blipFill>
          <a:blip r:embed="rId4"/>
          <a:stretch>
            <a:fillRect/>
          </a:stretch>
        </p:blipFill>
        <p:spPr>
          <a:xfrm>
            <a:off x="5715008" y="0"/>
            <a:ext cx="3428992" cy="2357415"/>
          </a:xfrm>
          <a:prstGeom prst="rect">
            <a:avLst/>
          </a:prstGeom>
        </p:spPr>
      </p:pic>
    </p:spTree>
  </p:cSld>
  <p:clrMapOvr>
    <a:masterClrMapping/>
  </p:clrMapOvr>
</p:sld>
</file>

<file path=ppt/theme/theme1.xml><?xml version="1.0" encoding="utf-8"?>
<a:theme xmlns:a="http://schemas.openxmlformats.org/drawingml/2006/main" name="المحاظره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المحاظره7</Template>
  <TotalTime>0</TotalTime>
  <Words>1172</Words>
  <Application>Microsoft Office PowerPoint</Application>
  <PresentationFormat>عرض على الشاشة (3:4)‏</PresentationFormat>
  <Paragraphs>118</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المحاظره7</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Marhaba</dc:creator>
  <cp:lastModifiedBy>Marhaba</cp:lastModifiedBy>
  <cp:revision>1</cp:revision>
  <dcterms:created xsi:type="dcterms:W3CDTF">2012-05-24T10:11:30Z</dcterms:created>
  <dcterms:modified xsi:type="dcterms:W3CDTF">2012-05-24T10:12:01Z</dcterms:modified>
</cp:coreProperties>
</file>