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96" r:id="rId4"/>
    <p:sldId id="258" r:id="rId5"/>
    <p:sldId id="259" r:id="rId6"/>
    <p:sldId id="295" r:id="rId7"/>
    <p:sldId id="297"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8" r:id="rId36"/>
    <p:sldId id="289" r:id="rId37"/>
    <p:sldId id="290" r:id="rId38"/>
    <p:sldId id="291" r:id="rId39"/>
    <p:sldId id="292" r:id="rId40"/>
    <p:sldId id="293" r:id="rId41"/>
    <p:sldId id="294" r:id="rId42"/>
    <p:sldId id="298" r:id="rId43"/>
    <p:sldId id="287" r:id="rId44"/>
    <p:sldId id="299" r:id="rId4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28" d="100"/>
          <a:sy n="28" d="100"/>
        </p:scale>
        <p:origin x="-102" y="-32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04/07/1433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04/07/1433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04/07/1433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04/07/1433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pPr/>
              <a:t>04/07/1433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pPr/>
              <a:t>04/07/1433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pPr/>
              <a:t>04/07/1433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04/07/1433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الرمز لإضافة صورة</a:t>
            </a:r>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04/07/1433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04/07/1433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04/07/1433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pPr/>
              <a:t>04/07/1433</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2.gif"/><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style>
          <a:lnRef idx="1">
            <a:schemeClr val="accent5"/>
          </a:lnRef>
          <a:fillRef idx="2">
            <a:schemeClr val="accent5"/>
          </a:fillRef>
          <a:effectRef idx="1">
            <a:schemeClr val="accent5"/>
          </a:effectRef>
          <a:fontRef idx="minor">
            <a:schemeClr val="dk1"/>
          </a:fontRef>
        </p:style>
        <p:txBody>
          <a:bodyPr/>
          <a:lstStyle/>
          <a:p>
            <a:r>
              <a:rPr lang="ar-SA" dirty="0" smtClean="0"/>
              <a:t>كلية التربية بالدمام - بنات </a:t>
            </a:r>
            <a:br>
              <a:rPr lang="ar-SA" dirty="0" smtClean="0"/>
            </a:br>
            <a:r>
              <a:rPr lang="ar-SA" dirty="0" smtClean="0"/>
              <a:t>مقرر إدارة تربوية</a:t>
            </a:r>
            <a:endParaRPr lang="ar-SA" dirty="0"/>
          </a:p>
        </p:txBody>
      </p:sp>
      <p:sp>
        <p:nvSpPr>
          <p:cNvPr id="3" name="عنوان فرعي 2"/>
          <p:cNvSpPr>
            <a:spLocks noGrp="1"/>
          </p:cNvSpPr>
          <p:nvPr>
            <p:ph type="subTitle" idx="1"/>
          </p:nvPr>
        </p:nvSpPr>
        <p:spPr/>
        <p:style>
          <a:lnRef idx="0">
            <a:scrgbClr r="0" g="0" b="0"/>
          </a:lnRef>
          <a:fillRef idx="1003">
            <a:schemeClr val="lt2"/>
          </a:fillRef>
          <a:effectRef idx="0">
            <a:scrgbClr r="0" g="0" b="0"/>
          </a:effectRef>
          <a:fontRef idx="major"/>
        </p:style>
        <p:txBody>
          <a:bodyPr/>
          <a:lstStyle/>
          <a:p>
            <a:r>
              <a:rPr lang="ar-SA" dirty="0" smtClean="0"/>
              <a:t>المحاضرة الخامسة</a:t>
            </a:r>
          </a:p>
          <a:p>
            <a:r>
              <a:rPr lang="ar-SA" dirty="0" smtClean="0"/>
              <a:t>التخطيط التربوي ضرورته وأهدافه</a:t>
            </a:r>
            <a:endParaRPr lang="ar-SA" dirty="0"/>
          </a:p>
        </p:txBody>
      </p:sp>
      <p:pic>
        <p:nvPicPr>
          <p:cNvPr id="4" name="صورة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79512" y="476672"/>
            <a:ext cx="8352928" cy="153352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xmlns="" val="30772918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68000" cy="6876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3" name="TextBox 2"/>
          <p:cNvSpPr txBox="1"/>
          <p:nvPr/>
        </p:nvSpPr>
        <p:spPr>
          <a:xfrm>
            <a:off x="3581400" y="228601"/>
            <a:ext cx="5334000" cy="3170099"/>
          </a:xfrm>
          <a:prstGeom prst="rect">
            <a:avLst/>
          </a:prstGeom>
          <a:effectLst>
            <a:glow rad="228600">
              <a:schemeClr val="accent4">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000" b="1" dirty="0" smtClean="0">
                <a:sym typeface="Wingdings"/>
              </a:rPr>
              <a:t></a:t>
            </a:r>
            <a:r>
              <a:rPr lang="ar-SA" sz="2000" b="1" dirty="0" smtClean="0"/>
              <a:t>عناصر المحاضرة</a:t>
            </a:r>
            <a:r>
              <a:rPr lang="en-US" sz="2000" b="1" dirty="0" smtClean="0">
                <a:sym typeface="Wingdings"/>
              </a:rPr>
              <a:t></a:t>
            </a:r>
            <a:endParaRPr lang="en-US" sz="2000" b="1" dirty="0" smtClean="0"/>
          </a:p>
          <a:p>
            <a:pPr lvl="0"/>
            <a:r>
              <a:rPr lang="ar-SA" sz="2000" b="1" dirty="0" smtClean="0"/>
              <a:t>مفهوم التخطيط</a:t>
            </a:r>
            <a:endParaRPr lang="en-US" sz="2000" b="1" dirty="0" smtClean="0"/>
          </a:p>
          <a:p>
            <a:pPr lvl="0"/>
            <a:r>
              <a:rPr lang="ar-SA" sz="2000" b="1" dirty="0" smtClean="0"/>
              <a:t>مجالات التخطيط</a:t>
            </a:r>
            <a:endParaRPr lang="en-US" sz="2000" b="1" dirty="0" smtClean="0"/>
          </a:p>
          <a:p>
            <a:pPr lvl="0"/>
            <a:r>
              <a:rPr lang="ar-SA" sz="2000" b="1" dirty="0" smtClean="0"/>
              <a:t>مفهوم التخطيط التربوي</a:t>
            </a:r>
            <a:endParaRPr lang="en-US" sz="2000" b="1" dirty="0" smtClean="0"/>
          </a:p>
          <a:p>
            <a:pPr lvl="0"/>
            <a:r>
              <a:rPr lang="ar-SA" sz="2000" b="1" dirty="0" smtClean="0"/>
              <a:t>تعريف التخطيط التربوي</a:t>
            </a:r>
            <a:endParaRPr lang="en-US" sz="2000" b="1" dirty="0" smtClean="0"/>
          </a:p>
          <a:p>
            <a:pPr lvl="0"/>
            <a:r>
              <a:rPr lang="ar-SA" sz="2000" b="1" dirty="0" smtClean="0"/>
              <a:t>التخطيط التربوي والتخطيط التعليمي</a:t>
            </a:r>
            <a:endParaRPr lang="en-US" sz="2000" b="1" dirty="0" smtClean="0"/>
          </a:p>
          <a:p>
            <a:pPr lvl="0"/>
            <a:r>
              <a:rPr lang="ar-SA" sz="2000" b="1" dirty="0" smtClean="0"/>
              <a:t>التخطيط التعليمي والتنمية الاقتصادية والاجتماعية</a:t>
            </a:r>
            <a:endParaRPr lang="en-US" sz="2000" b="1" dirty="0" smtClean="0"/>
          </a:p>
          <a:p>
            <a:pPr lvl="0"/>
            <a:r>
              <a:rPr lang="ar-SA" sz="2000" b="1" dirty="0" smtClean="0"/>
              <a:t>ضرورة التخطيط التربوي</a:t>
            </a:r>
            <a:endParaRPr lang="en-US" sz="2000" b="1" dirty="0" smtClean="0"/>
          </a:p>
          <a:p>
            <a:pPr lvl="0"/>
            <a:r>
              <a:rPr lang="ar-SA" sz="2000" b="1" dirty="0" smtClean="0"/>
              <a:t>أهداف التخطيط التعليمي</a:t>
            </a:r>
            <a:endParaRPr lang="en-US" sz="2000" b="1" dirty="0" smtClean="0"/>
          </a:p>
          <a:p>
            <a:endParaRPr lang="en-US" sz="2000" b="1" dirty="0"/>
          </a:p>
        </p:txBody>
      </p:sp>
      <p:sp>
        <p:nvSpPr>
          <p:cNvPr id="5" name="TextBox 4"/>
          <p:cNvSpPr txBox="1"/>
          <p:nvPr/>
        </p:nvSpPr>
        <p:spPr>
          <a:xfrm>
            <a:off x="685800" y="2743200"/>
            <a:ext cx="4038600" cy="4031873"/>
          </a:xfrm>
          <a:prstGeom prst="rect">
            <a:avLst/>
          </a:prstGeom>
          <a:effectLst>
            <a:glow rad="228600">
              <a:schemeClr val="accent2">
                <a:satMod val="175000"/>
                <a:alpha val="40000"/>
              </a:schemeClr>
            </a:glow>
          </a:effectLst>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b="1" dirty="0" smtClean="0">
                <a:sym typeface="Wingdings"/>
              </a:rPr>
              <a:t></a:t>
            </a:r>
            <a:r>
              <a:rPr lang="en-US" b="1" dirty="0" smtClean="0">
                <a:cs typeface="PT Bold Broken" pitchFamily="2" charset="-78"/>
                <a:sym typeface="Wingdings"/>
              </a:rPr>
              <a:t></a:t>
            </a:r>
            <a:r>
              <a:rPr lang="ar-SA" sz="2000" b="1" dirty="0" smtClean="0">
                <a:cs typeface="PT Bold Broken" pitchFamily="2" charset="-78"/>
              </a:rPr>
              <a:t>في نهاية المحاضرة ينبغي أن </a:t>
            </a:r>
            <a:r>
              <a:rPr lang="ar-SA" sz="2000" b="1" dirty="0" smtClean="0"/>
              <a:t>:</a:t>
            </a:r>
            <a:endParaRPr lang="en-US" sz="2000" b="1" dirty="0" smtClean="0"/>
          </a:p>
          <a:p>
            <a:r>
              <a:rPr lang="en-US" sz="2000" b="1" dirty="0" smtClean="0">
                <a:sym typeface="Wingdings"/>
              </a:rPr>
              <a:t></a:t>
            </a:r>
            <a:r>
              <a:rPr lang="ar-SA" sz="2000" b="1" dirty="0" smtClean="0"/>
              <a:t>تشرحي مفهوم التخطيط  </a:t>
            </a:r>
            <a:endParaRPr lang="en-US" sz="2000" b="1" dirty="0" smtClean="0"/>
          </a:p>
          <a:p>
            <a:r>
              <a:rPr lang="en-US" sz="2000" b="1" dirty="0" smtClean="0">
                <a:sym typeface="Wingdings"/>
              </a:rPr>
              <a:t></a:t>
            </a:r>
            <a:r>
              <a:rPr lang="ar-SA" sz="2000" b="1" dirty="0" smtClean="0"/>
              <a:t>تفرقي بين التخطيط والخطة</a:t>
            </a:r>
            <a:endParaRPr lang="en-US" sz="2000" b="1" dirty="0" smtClean="0"/>
          </a:p>
          <a:p>
            <a:r>
              <a:rPr lang="en-US" sz="2000" b="1" dirty="0" smtClean="0">
                <a:sym typeface="Wingdings"/>
              </a:rPr>
              <a:t></a:t>
            </a:r>
            <a:r>
              <a:rPr lang="ar-SA" sz="2000" b="1" dirty="0" smtClean="0"/>
              <a:t>تعرفي التخطيط التربوي</a:t>
            </a:r>
            <a:endParaRPr lang="en-US" sz="2000" b="1" dirty="0" smtClean="0"/>
          </a:p>
          <a:p>
            <a:r>
              <a:rPr lang="en-US" sz="2000" b="1" dirty="0" smtClean="0">
                <a:sym typeface="Wingdings"/>
              </a:rPr>
              <a:t></a:t>
            </a:r>
            <a:r>
              <a:rPr lang="ar-SA" sz="2000" b="1" dirty="0" smtClean="0"/>
              <a:t>تذكري الفرق بين التخطيط التربوي والتخطيط التعليمي</a:t>
            </a:r>
            <a:endParaRPr lang="en-US" sz="2000" b="1" dirty="0" smtClean="0"/>
          </a:p>
          <a:p>
            <a:r>
              <a:rPr lang="en-US" sz="2000" b="1" dirty="0" smtClean="0">
                <a:sym typeface="Wingdings"/>
              </a:rPr>
              <a:t></a:t>
            </a:r>
            <a:r>
              <a:rPr lang="ar-SA" sz="2000" b="1" dirty="0" smtClean="0"/>
              <a:t>تشرح أهمية التخطيط للقوي العاملة</a:t>
            </a:r>
            <a:endParaRPr lang="en-US" sz="2000" b="1" dirty="0" smtClean="0"/>
          </a:p>
          <a:p>
            <a:r>
              <a:rPr lang="en-US" sz="2000" b="1" dirty="0" smtClean="0">
                <a:sym typeface="Wingdings"/>
              </a:rPr>
              <a:t></a:t>
            </a:r>
            <a:r>
              <a:rPr lang="ar-SA" sz="2000" b="1" dirty="0" smtClean="0"/>
              <a:t>تذكري العلاقة بين التخطيط التعليمي والتنمية الشاملة</a:t>
            </a:r>
            <a:endParaRPr lang="en-US" sz="2000" b="1" dirty="0" smtClean="0"/>
          </a:p>
          <a:p>
            <a:r>
              <a:rPr lang="en-US" sz="2000" b="1" dirty="0" smtClean="0">
                <a:sym typeface="Wingdings"/>
              </a:rPr>
              <a:t></a:t>
            </a:r>
            <a:r>
              <a:rPr lang="ar-SA" sz="2000" b="1" dirty="0" smtClean="0"/>
              <a:t>تعددي ابرز العوامل التي شكلت ضرورة التخطيط التعليمي</a:t>
            </a:r>
            <a:endParaRPr lang="en-US" sz="2000" b="1" dirty="0" smtClean="0"/>
          </a:p>
          <a:p>
            <a:r>
              <a:rPr lang="en-US" sz="2000" b="1" dirty="0" smtClean="0">
                <a:sym typeface="Wingdings"/>
              </a:rPr>
              <a:t></a:t>
            </a:r>
            <a:r>
              <a:rPr lang="ar-SA" sz="2000" b="1" dirty="0" smtClean="0"/>
              <a:t>تذكري أهادف التخطيط التعليمي</a:t>
            </a:r>
            <a:endParaRPr lang="en-US" sz="2000" b="1" dirty="0" smtClean="0"/>
          </a:p>
          <a:p>
            <a:endParaRPr lang="en-US" b="1" dirty="0"/>
          </a:p>
        </p:txBody>
      </p:sp>
      <p:pic>
        <p:nvPicPr>
          <p:cNvPr id="6" name="Picture 5" descr="ICAVQBZ9VCAFHVCAGCASUXKUCCALLARJHCA9TXM6CCAFYI7EZCAJWB9XYCA909OKBCAX6ZB8NCAYZF5XRCA6A2NEFCAQ1OC2PCA9NERSDCAKDAXOUCAZRVBFQCAF1JTB3CA2NHTB9CAM1CFTWCACMOI9M.jpg"/>
          <p:cNvPicPr>
            <a:picLocks noChangeAspect="1"/>
          </p:cNvPicPr>
          <p:nvPr/>
        </p:nvPicPr>
        <p:blipFill>
          <a:blip r:embed="rId3"/>
          <a:stretch>
            <a:fillRect/>
          </a:stretch>
        </p:blipFill>
        <p:spPr>
          <a:xfrm>
            <a:off x="5029200" y="3657600"/>
            <a:ext cx="3362325" cy="3200400"/>
          </a:xfrm>
          <a:prstGeom prst="rect">
            <a:avLst/>
          </a:prstGeom>
        </p:spPr>
      </p:pic>
    </p:spTree>
    <p:extLst>
      <p:ext uri="{BB962C8B-B14F-4D97-AF65-F5344CB8AC3E}">
        <p14:creationId xmlns:p14="http://schemas.microsoft.com/office/powerpoint/2010/main" xmlns="" val="2784011465"/>
      </p:ext>
    </p:extLst>
  </p:cSld>
  <p:clrMapOvr>
    <a:masterClrMapping/>
  </p:clrMapOvr>
  <p:transition>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dirty="0" smtClean="0"/>
              <a:t>التخطيط سر النجاح  إن قضاء سبع ساعات في التخطيط بأفكار وأهداف واضحة لهو أحسن </a:t>
            </a:r>
            <a:r>
              <a:rPr lang="ar-SA" dirty="0" err="1" smtClean="0"/>
              <a:t>و</a:t>
            </a:r>
            <a:r>
              <a:rPr lang="ar-SA" dirty="0" smtClean="0"/>
              <a:t> أفضل نتيجة من قضاء سبع أيام</a:t>
            </a:r>
            <a:endParaRPr lang="en-US" dirty="0"/>
          </a:p>
        </p:txBody>
      </p:sp>
      <p:pic>
        <p:nvPicPr>
          <p:cNvPr id="4" name="Content Placeholder 3" descr=".l.bmp"/>
          <p:cNvPicPr>
            <a:picLocks noGrp="1" noChangeAspect="1"/>
          </p:cNvPicPr>
          <p:nvPr>
            <p:ph idx="1"/>
          </p:nvPr>
        </p:nvPicPr>
        <p:blipFill>
          <a:blip r:embed="rId2"/>
          <a:stretch>
            <a:fillRect/>
          </a:stretch>
        </p:blipFill>
        <p:spPr>
          <a:xfrm>
            <a:off x="533400" y="2743200"/>
            <a:ext cx="8077200" cy="2209800"/>
          </a:xfrm>
        </p:spPr>
      </p:pic>
      <p:pic>
        <p:nvPicPr>
          <p:cNvPr id="5" name="Picture 4" descr="LCAYXEUGECA9NBFJ9CAU2FW1MCAPJM1B8CATBW63JCAGY504QCA3VIWMMCA6HCPKYCAQ03YPWCAKOJZFTCATRYS0SCABHFAPFCAXK1FD1CABTOJZ9CA9H2OAUCA9I637FCA7T8G55CA6Y3Q5QCA2CRWSW.jpg"/>
          <p:cNvPicPr>
            <a:picLocks noChangeAspect="1"/>
          </p:cNvPicPr>
          <p:nvPr/>
        </p:nvPicPr>
        <p:blipFill>
          <a:blip r:embed="rId3"/>
          <a:stretch>
            <a:fillRect/>
          </a:stretch>
        </p:blipFill>
        <p:spPr>
          <a:xfrm>
            <a:off x="6705600" y="1600200"/>
            <a:ext cx="1905000" cy="52578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t>التخطيط التربوي وضرورته وأهدافه</a:t>
            </a:r>
            <a:r>
              <a:rPr lang="en-US" dirty="0" smtClean="0"/>
              <a:t/>
            </a:r>
            <a:br>
              <a:rPr lang="en-US" dirty="0" smtClean="0"/>
            </a:br>
            <a:endParaRPr lang="ar-SA" dirty="0"/>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1" y="1484784"/>
            <a:ext cx="9144000" cy="5373216"/>
          </a:xfrm>
        </p:spPr>
      </p:pic>
      <p:pic>
        <p:nvPicPr>
          <p:cNvPr id="5" name="صورة 7"/>
          <p:cNvPicPr/>
          <p:nvPr/>
        </p:nvPicPr>
        <p:blipFill>
          <a:blip r:embed="rId3">
            <a:extLst>
              <a:ext uri="{28A0092B-C50C-407E-A947-70E740481C1C}">
                <a14:useLocalDpi xmlns:a14="http://schemas.microsoft.com/office/drawing/2010/main" xmlns="" val="0"/>
              </a:ext>
            </a:extLst>
          </a:blip>
          <a:srcRect/>
          <a:stretch>
            <a:fillRect/>
          </a:stretch>
        </p:blipFill>
        <p:spPr bwMode="auto">
          <a:xfrm>
            <a:off x="0" y="914400"/>
            <a:ext cx="9144000" cy="609600"/>
          </a:xfrm>
          <a:prstGeom prst="rect">
            <a:avLst/>
          </a:prstGeom>
          <a:noFill/>
        </p:spPr>
      </p:pic>
      <p:sp>
        <p:nvSpPr>
          <p:cNvPr id="6" name="Flowchart: Terminator 5"/>
          <p:cNvSpPr/>
          <p:nvPr/>
        </p:nvSpPr>
        <p:spPr>
          <a:xfrm>
            <a:off x="152400" y="1524000"/>
            <a:ext cx="8763000" cy="838200"/>
          </a:xfrm>
          <a:prstGeom prst="flowChartTerminator">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smtClean="0">
                <a:sym typeface="Wingdings"/>
              </a:rPr>
              <a:t></a:t>
            </a:r>
            <a:r>
              <a:rPr lang="ar-SA" b="1" dirty="0" smtClean="0">
                <a:cs typeface="PT Bold Broken" pitchFamily="2" charset="-78"/>
              </a:rPr>
              <a:t>التخطيط</a:t>
            </a:r>
            <a:r>
              <a:rPr lang="en-US" b="1" dirty="0" smtClean="0">
                <a:cs typeface="PT Bold Broken" pitchFamily="2" charset="-78"/>
              </a:rPr>
              <a:t> </a:t>
            </a:r>
            <a:r>
              <a:rPr lang="ar-SA" b="1" dirty="0" smtClean="0"/>
              <a:t>يعتبر من المفاهيم الحديثة نسبياً حيث لم يستخدم بصورة شائعة في كتابات المتخصصين في الاقتصاد أو الاجتماع أو التربية إلا منذ النصف الثاني من القرن العشرين  </a:t>
            </a:r>
            <a:endParaRPr lang="en-US" b="1" dirty="0" smtClean="0"/>
          </a:p>
          <a:p>
            <a:pPr algn="ctr"/>
            <a:endParaRPr lang="en-US" dirty="0"/>
          </a:p>
        </p:txBody>
      </p:sp>
      <p:sp>
        <p:nvSpPr>
          <p:cNvPr id="7" name="Flowchart: Terminator 6"/>
          <p:cNvSpPr/>
          <p:nvPr/>
        </p:nvSpPr>
        <p:spPr>
          <a:xfrm>
            <a:off x="228600" y="2514600"/>
            <a:ext cx="8763000" cy="838200"/>
          </a:xfrm>
          <a:prstGeom prst="flowChartTerminator">
            <a:avLst/>
          </a:prstGeom>
        </p:spPr>
        <p:style>
          <a:lnRef idx="2">
            <a:schemeClr val="accent1"/>
          </a:lnRef>
          <a:fillRef idx="1">
            <a:schemeClr val="lt1"/>
          </a:fillRef>
          <a:effectRef idx="0">
            <a:schemeClr val="accent1"/>
          </a:effectRef>
          <a:fontRef idx="minor">
            <a:schemeClr val="dk1"/>
          </a:fontRef>
        </p:style>
        <p:txBody>
          <a:bodyPr rtlCol="0" anchor="ctr"/>
          <a:lstStyle/>
          <a:p>
            <a:r>
              <a:rPr lang="en-US" b="1" dirty="0" smtClean="0">
                <a:sym typeface="Wingdings"/>
              </a:rPr>
              <a:t></a:t>
            </a:r>
            <a:r>
              <a:rPr lang="ar-SA" dirty="0" smtClean="0"/>
              <a:t> ا</a:t>
            </a:r>
            <a:r>
              <a:rPr lang="ar-SA" dirty="0" smtClean="0">
                <a:cs typeface="PT Bold Broken" pitchFamily="2" charset="-78"/>
              </a:rPr>
              <a:t>لتخطيط</a:t>
            </a:r>
            <a:r>
              <a:rPr lang="ar-SA" dirty="0" smtClean="0"/>
              <a:t> </a:t>
            </a:r>
            <a:r>
              <a:rPr lang="ar-SA" b="1" dirty="0" smtClean="0"/>
              <a:t>من وظائف الإدارة الرئيسية وهذه الوظيفة تربط بين الأهداف التي يجب علي المنظمة أن تقوم بإنجازها والأساليب والوسائل المستخدمة لتحقيق الأهداف</a:t>
            </a:r>
            <a:endParaRPr lang="en-US" b="1" dirty="0"/>
          </a:p>
        </p:txBody>
      </p:sp>
      <p:sp>
        <p:nvSpPr>
          <p:cNvPr id="8" name="Flowchart: Terminator 7"/>
          <p:cNvSpPr/>
          <p:nvPr/>
        </p:nvSpPr>
        <p:spPr>
          <a:xfrm>
            <a:off x="0" y="3657600"/>
            <a:ext cx="9144000" cy="758952"/>
          </a:xfrm>
          <a:prstGeom prst="flowChartTerminator">
            <a:avLst/>
          </a:prstGeom>
        </p:spPr>
        <p:style>
          <a:lnRef idx="2">
            <a:schemeClr val="accent3"/>
          </a:lnRef>
          <a:fillRef idx="1">
            <a:schemeClr val="lt1"/>
          </a:fillRef>
          <a:effectRef idx="0">
            <a:schemeClr val="accent3"/>
          </a:effectRef>
          <a:fontRef idx="minor">
            <a:schemeClr val="dk1"/>
          </a:fontRef>
        </p:style>
        <p:txBody>
          <a:bodyPr rtlCol="0" anchor="ctr"/>
          <a:lstStyle/>
          <a:p>
            <a:r>
              <a:rPr lang="en-US" b="1" dirty="0" smtClean="0">
                <a:sym typeface="Wingdings"/>
              </a:rPr>
              <a:t></a:t>
            </a:r>
            <a:r>
              <a:rPr lang="ar-SA" b="1" dirty="0" smtClean="0"/>
              <a:t>لا غني عن </a:t>
            </a:r>
            <a:r>
              <a:rPr lang="ar-SA" b="1" dirty="0" smtClean="0">
                <a:cs typeface="PT Bold Broken" pitchFamily="2" charset="-78"/>
              </a:rPr>
              <a:t>التخطيط</a:t>
            </a:r>
            <a:r>
              <a:rPr lang="en-US" b="1" dirty="0" smtClean="0">
                <a:cs typeface="PT Bold Broken" pitchFamily="2" charset="-78"/>
              </a:rPr>
              <a:t> </a:t>
            </a:r>
            <a:r>
              <a:rPr lang="ar-SA" b="1" dirty="0" smtClean="0"/>
              <a:t>لتحقيق أهداف التنمية البشرية</a:t>
            </a:r>
            <a:endParaRPr lang="en-US" b="1" dirty="0" smtClean="0"/>
          </a:p>
          <a:p>
            <a:r>
              <a:rPr lang="en-US" b="1" dirty="0" smtClean="0">
                <a:sym typeface="Wingdings"/>
              </a:rPr>
              <a:t></a:t>
            </a:r>
            <a:r>
              <a:rPr lang="ar-SA" b="1" dirty="0" smtClean="0"/>
              <a:t> التخطيط في جوهرة عملية منظمة واعية لاختيار أفضل البدائل أو الحلول الممكنة للوصول إلي الأهداف</a:t>
            </a:r>
            <a:endParaRPr lang="en-US" b="1" dirty="0" smtClean="0"/>
          </a:p>
          <a:p>
            <a:pPr algn="ctr"/>
            <a:endParaRPr lang="en-US" dirty="0"/>
          </a:p>
        </p:txBody>
      </p:sp>
      <p:sp>
        <p:nvSpPr>
          <p:cNvPr id="9" name="Flowchart: Terminator 8"/>
          <p:cNvSpPr/>
          <p:nvPr/>
        </p:nvSpPr>
        <p:spPr>
          <a:xfrm>
            <a:off x="0" y="4572000"/>
            <a:ext cx="9144000" cy="914400"/>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b="1" dirty="0" smtClean="0">
                <a:sym typeface="Wingdings"/>
              </a:rPr>
              <a:t></a:t>
            </a:r>
            <a:r>
              <a:rPr lang="ar-SA" dirty="0" smtClean="0"/>
              <a:t> </a:t>
            </a:r>
            <a:r>
              <a:rPr lang="ar-SA" b="1" dirty="0" smtClean="0"/>
              <a:t>يتضمن </a:t>
            </a:r>
            <a:r>
              <a:rPr lang="ar-SA" b="1" dirty="0" smtClean="0">
                <a:cs typeface="PT Bold Broken" pitchFamily="2" charset="-78"/>
              </a:rPr>
              <a:t>التخطيط </a:t>
            </a:r>
            <a:r>
              <a:rPr lang="ar-SA" b="1" dirty="0" smtClean="0"/>
              <a:t>نظرة إلي المستقبل تهدف إلي التنبؤ باحتياجات المستقبل في ضوء إمكانات الحاضر والقوي الثقافية المؤثرة فيه</a:t>
            </a:r>
            <a:endParaRPr lang="en-US" b="1" dirty="0" smtClean="0"/>
          </a:p>
          <a:p>
            <a:pPr algn="ctr"/>
            <a:endParaRPr lang="en-US" dirty="0"/>
          </a:p>
        </p:txBody>
      </p:sp>
      <p:sp>
        <p:nvSpPr>
          <p:cNvPr id="10" name="Flowchart: Terminator 9"/>
          <p:cNvSpPr/>
          <p:nvPr/>
        </p:nvSpPr>
        <p:spPr>
          <a:xfrm>
            <a:off x="0" y="5638800"/>
            <a:ext cx="9144000" cy="1066800"/>
          </a:xfrm>
          <a:prstGeom prst="flowChartTerminator">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smtClean="0">
                <a:sym typeface="Wingdings"/>
              </a:rPr>
              <a:t></a:t>
            </a:r>
            <a:r>
              <a:rPr lang="ar-SA" b="1" dirty="0" smtClean="0"/>
              <a:t> </a:t>
            </a:r>
            <a:r>
              <a:rPr lang="ar-SA" b="1" dirty="0" smtClean="0">
                <a:cs typeface="PT Bold Broken" pitchFamily="2" charset="-78"/>
              </a:rPr>
              <a:t>التخطيط</a:t>
            </a:r>
            <a:r>
              <a:rPr lang="ar-SA" b="1" dirty="0" smtClean="0"/>
              <a:t> عمل ذهني مقصود ومحاولة علمية مرشدة من الفرد أو المجتمع لاستثمار ما يتوفر لهما من موارد وطاقات لتحقيق أهداف معينة في فترة زمنية معلومة وفي ظل مقومات وأفكار اجتماعية وبأقل التكاليف الممكنة</a:t>
            </a:r>
            <a:endParaRPr lang="en-US" b="1" dirty="0" smtClean="0"/>
          </a:p>
          <a:p>
            <a:pPr algn="ctr"/>
            <a:endParaRPr lang="en-US" b="1" dirty="0"/>
          </a:p>
        </p:txBody>
      </p:sp>
    </p:spTree>
    <p:extLst>
      <p:ext uri="{BB962C8B-B14F-4D97-AF65-F5344CB8AC3E}">
        <p14:creationId xmlns:p14="http://schemas.microsoft.com/office/powerpoint/2010/main" xmlns="" val="4158793179"/>
      </p:ext>
    </p:extLst>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68000" cy="6876000"/>
          </a:xfrm>
          <a:prstGeom prst="rect">
            <a:avLst/>
          </a:prstGeom>
        </p:spPr>
      </p:pic>
      <p:sp>
        <p:nvSpPr>
          <p:cNvPr id="3" name="Flowchart: Terminator 2"/>
          <p:cNvSpPr/>
          <p:nvPr/>
        </p:nvSpPr>
        <p:spPr>
          <a:xfrm>
            <a:off x="0" y="0"/>
            <a:ext cx="9144000" cy="762000"/>
          </a:xfrm>
          <a:prstGeom prst="flowChartTerminator">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smtClean="0">
                <a:sym typeface="Wingdings"/>
              </a:rPr>
              <a:t></a:t>
            </a:r>
            <a:r>
              <a:rPr lang="ar-SA" b="1" dirty="0" smtClean="0"/>
              <a:t> يقوم </a:t>
            </a:r>
            <a:r>
              <a:rPr lang="ar-SA" b="1" dirty="0" smtClean="0">
                <a:cs typeface="PT Bold Broken" pitchFamily="2" charset="-78"/>
              </a:rPr>
              <a:t>التخطيط </a:t>
            </a:r>
            <a:r>
              <a:rPr lang="ar-SA" b="1" dirty="0" smtClean="0"/>
              <a:t>علي توقع أحداث مستقبلية محتملة الوقوع ومن واقع البيانات والمعلومات المتاحة </a:t>
            </a:r>
            <a:endParaRPr lang="en-US" b="1" dirty="0" smtClean="0"/>
          </a:p>
          <a:p>
            <a:pPr algn="ctr"/>
            <a:endParaRPr lang="en-US" b="1" dirty="0"/>
          </a:p>
        </p:txBody>
      </p:sp>
      <p:sp>
        <p:nvSpPr>
          <p:cNvPr id="4" name="Flowchart: Terminator 3"/>
          <p:cNvSpPr/>
          <p:nvPr/>
        </p:nvSpPr>
        <p:spPr>
          <a:xfrm>
            <a:off x="0" y="914400"/>
            <a:ext cx="9144000" cy="762000"/>
          </a:xfrm>
          <a:prstGeom prst="flowChartTerminator">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b="1" dirty="0" smtClean="0">
                <a:sym typeface="Wingdings"/>
              </a:rPr>
              <a:t></a:t>
            </a:r>
            <a:r>
              <a:rPr lang="ar-SA" b="1" dirty="0" smtClean="0"/>
              <a:t> </a:t>
            </a:r>
            <a:r>
              <a:rPr lang="ar-SA" b="1" dirty="0" smtClean="0">
                <a:cs typeface="PT Bold Broken" pitchFamily="2" charset="-78"/>
              </a:rPr>
              <a:t>التخطيط </a:t>
            </a:r>
            <a:r>
              <a:rPr lang="ar-SA" b="1" dirty="0" smtClean="0"/>
              <a:t>في بمثابة قرارات تصنع</a:t>
            </a:r>
            <a:r>
              <a:rPr lang="en-US" b="1" dirty="0" smtClean="0"/>
              <a:t> </a:t>
            </a:r>
            <a:r>
              <a:rPr lang="ar-SA" b="1" dirty="0" smtClean="0"/>
              <a:t>وتتخذ في الحاضر لما يجب أن يتم في المستقبل</a:t>
            </a:r>
            <a:endParaRPr lang="en-US" b="1" dirty="0"/>
          </a:p>
        </p:txBody>
      </p:sp>
      <p:sp>
        <p:nvSpPr>
          <p:cNvPr id="29697" name="مستطيل مستدير الزوايا 8"/>
          <p:cNvSpPr>
            <a:spLocks noChangeArrowheads="1"/>
          </p:cNvSpPr>
          <p:nvPr/>
        </p:nvSpPr>
        <p:spPr bwMode="auto">
          <a:xfrm>
            <a:off x="838200" y="1981200"/>
            <a:ext cx="7562850" cy="800100"/>
          </a:xfrm>
          <a:prstGeom prst="roundRect">
            <a:avLst>
              <a:gd name="adj" fmla="val 16667"/>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2000" b="0" i="0" u="none" strike="noStrike" cap="none" normalizeH="0" baseline="0" dirty="0" smtClean="0">
                <a:ln>
                  <a:noFill/>
                </a:ln>
                <a:solidFill>
                  <a:schemeClr val="tx1"/>
                </a:solidFill>
                <a:effectLst/>
                <a:latin typeface="Simplified Arabic" pitchFamily="18" charset="-78"/>
                <a:ea typeface="Arial" pitchFamily="34" charset="0"/>
                <a:cs typeface="PT Bold Broken" pitchFamily="2" charset="-78"/>
              </a:rPr>
              <a:t>التخطيط </a:t>
            </a:r>
            <a:r>
              <a:rPr kumimoji="0" lang="ar-SA" sz="2000"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هو تحديد أهداف معينة مع وضع الأساليب والتنظيمات </a:t>
            </a:r>
            <a:r>
              <a:rPr kumimoji="0" lang="ar-SA" sz="2000" b="1" i="0" u="none" strike="noStrike" cap="none" normalizeH="0" baseline="0" dirty="0" err="1" smtClean="0">
                <a:ln>
                  <a:noFill/>
                </a:ln>
                <a:solidFill>
                  <a:schemeClr val="tx1"/>
                </a:solidFill>
                <a:effectLst/>
                <a:latin typeface="Simplified Arabic" pitchFamily="18" charset="-78"/>
                <a:ea typeface="Arial" pitchFamily="34" charset="0"/>
                <a:cs typeface="Simplified Arabic" pitchFamily="18" charset="-78"/>
              </a:rPr>
              <a:t>و</a:t>
            </a:r>
            <a:r>
              <a:rPr kumimoji="0" lang="ar-SA" sz="2000"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 الإجراءات لتحقيق تلك الأهداف بأقل تكلفة اجتماعية ممكنة</a:t>
            </a:r>
            <a:endParaRPr kumimoji="0" lang="en-US" sz="2000" b="0" i="0" u="none" strike="noStrike" cap="none" normalizeH="0" baseline="0" dirty="0" smtClean="0">
              <a:ln>
                <a:noFill/>
              </a:ln>
              <a:solidFill>
                <a:schemeClr val="tx1"/>
              </a:solidFill>
              <a:effectLst/>
              <a:latin typeface="Simplified Arabic" pitchFamily="18" charset="-78"/>
              <a:cs typeface="Simplified Arabic" pitchFamily="18" charset="-78"/>
            </a:endParaRPr>
          </a:p>
        </p:txBody>
      </p:sp>
      <p:sp>
        <p:nvSpPr>
          <p:cNvPr id="6" name="Flowchart: Terminator 5"/>
          <p:cNvSpPr/>
          <p:nvPr/>
        </p:nvSpPr>
        <p:spPr>
          <a:xfrm>
            <a:off x="0" y="3048000"/>
            <a:ext cx="9144000" cy="1143000"/>
          </a:xfrm>
          <a:prstGeom prst="flowChartTerminator">
            <a:avLst/>
          </a:prstGeom>
        </p:spPr>
        <p:style>
          <a:lnRef idx="2">
            <a:schemeClr val="accent3"/>
          </a:lnRef>
          <a:fillRef idx="1">
            <a:schemeClr val="lt1"/>
          </a:fillRef>
          <a:effectRef idx="0">
            <a:schemeClr val="accent3"/>
          </a:effectRef>
          <a:fontRef idx="minor">
            <a:schemeClr val="dk1"/>
          </a:fontRef>
        </p:style>
        <p:txBody>
          <a:bodyPr rtlCol="0" anchor="ctr"/>
          <a:lstStyle/>
          <a:p>
            <a:r>
              <a:rPr lang="en-US" sz="2000" b="1" dirty="0" smtClean="0">
                <a:sym typeface="Wingdings"/>
              </a:rPr>
              <a:t></a:t>
            </a:r>
            <a:r>
              <a:rPr lang="ar-SA" sz="2000" b="1" dirty="0" smtClean="0"/>
              <a:t>التخطيط قد يكون طويل الأجل أو متوسط الأجل أو قصير الأجل </a:t>
            </a:r>
            <a:endParaRPr lang="en-US" sz="2000" b="1" dirty="0" smtClean="0"/>
          </a:p>
          <a:p>
            <a:r>
              <a:rPr lang="en-US" sz="2000" b="1" dirty="0" smtClean="0">
                <a:sym typeface="Wingdings"/>
              </a:rPr>
              <a:t></a:t>
            </a:r>
            <a:r>
              <a:rPr lang="ar-SA" sz="2000" b="1" dirty="0" smtClean="0"/>
              <a:t> التخطيط قد يكون شاملاً لكل القطاعات الاقتصادية والاجتماعية أو جزئياً، أو أن يكون خاصاً بقطاع معين كقطاع الصناعة والتعليم، وقد يكون علي المستوي القومي أو الإقليمي أو المحلي</a:t>
            </a:r>
            <a:endParaRPr lang="en-US" sz="2000" b="1" dirty="0"/>
          </a:p>
        </p:txBody>
      </p:sp>
      <p:sp>
        <p:nvSpPr>
          <p:cNvPr id="7" name="Flowchart: Terminator 6"/>
          <p:cNvSpPr/>
          <p:nvPr/>
        </p:nvSpPr>
        <p:spPr>
          <a:xfrm>
            <a:off x="0" y="4267200"/>
            <a:ext cx="9144000" cy="987552"/>
          </a:xfrm>
          <a:prstGeom prst="flowChartTerminato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dirty="0" smtClean="0">
                <a:sym typeface="Wingdings"/>
              </a:rPr>
              <a:t></a:t>
            </a:r>
            <a:r>
              <a:rPr lang="ar-SA" sz="2000" dirty="0" smtClean="0"/>
              <a:t> هناك أنواع كثيرة من التخطيط التي تستهدف كل منها تنمية مجال معين وقد أرك القائمون بالتخطيط الاقتصادي أنه لا يبلغ مداه إلا إذا رافقه وداخله تخطيط للتعليم يلبي حاجات الاقتصاد</a:t>
            </a:r>
            <a:endParaRPr lang="en-US" sz="2000" dirty="0" smtClean="0"/>
          </a:p>
          <a:p>
            <a:pPr algn="ctr"/>
            <a:endParaRPr lang="en-US" sz="2000" dirty="0"/>
          </a:p>
        </p:txBody>
      </p:sp>
      <p:sp>
        <p:nvSpPr>
          <p:cNvPr id="8" name="Flowchart: Terminator 7"/>
          <p:cNvSpPr/>
          <p:nvPr/>
        </p:nvSpPr>
        <p:spPr>
          <a:xfrm>
            <a:off x="0" y="5562600"/>
            <a:ext cx="9144000" cy="1295400"/>
          </a:xfrm>
          <a:prstGeom prst="flowChartTerminator">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SA" sz="2000" b="1" dirty="0" smtClean="0"/>
              <a:t>العلاقة بين التخطيط الشامل والتنمية الشاملة علاقة تفاعلية وتكاملية وبالتالي فإن الرغبة في إحداث التنمية الشاملة تتطلب تبني التخطيط الشامل في جميع مجالات التخطيط الاقتصادي والاجتماعي والثقافي وغير ذلك</a:t>
            </a:r>
            <a:endParaRPr lang="en-US" sz="2000" b="1" dirty="0" smtClean="0"/>
          </a:p>
          <a:p>
            <a:pPr algn="ctr"/>
            <a:endParaRPr lang="en-US" sz="2000" b="1" dirty="0"/>
          </a:p>
        </p:txBody>
      </p:sp>
    </p:spTree>
    <p:extLst>
      <p:ext uri="{BB962C8B-B14F-4D97-AF65-F5344CB8AC3E}">
        <p14:creationId xmlns:p14="http://schemas.microsoft.com/office/powerpoint/2010/main" xmlns="" val="1116303528"/>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7CA0R5TNFCAG6QOUGCAFJLA1FCA2B6YLOCAFXIYO9CAZC4702CAC8AJXFCAF8TD9KCAWE6WW2CAWG6JOFCAW9JELECAA0R5YTCAKM68BOCAS13Q46CAP05HSKCAKJFJ7GCAFW29M4CATU3EX0CABIE546.jpg"/>
          <p:cNvPicPr>
            <a:picLocks noChangeAspect="1"/>
          </p:cNvPicPr>
          <p:nvPr/>
        </p:nvPicPr>
        <p:blipFill>
          <a:blip r:embed="rId2"/>
          <a:stretch>
            <a:fillRect/>
          </a:stretch>
        </p:blipFill>
        <p:spPr>
          <a:xfrm>
            <a:off x="0" y="0"/>
            <a:ext cx="9144000" cy="6858000"/>
          </a:xfrm>
          <a:prstGeom prst="rect">
            <a:avLst/>
          </a:prstGeom>
        </p:spPr>
      </p:pic>
      <p:sp>
        <p:nvSpPr>
          <p:cNvPr id="3" name="TextBox 2"/>
          <p:cNvSpPr txBox="1"/>
          <p:nvPr/>
        </p:nvSpPr>
        <p:spPr>
          <a:xfrm>
            <a:off x="1066800" y="609600"/>
            <a:ext cx="6858000" cy="1077218"/>
          </a:xfrm>
          <a:prstGeom prst="rect">
            <a:avLst/>
          </a:prstGeom>
          <a:noFill/>
        </p:spPr>
        <p:txBody>
          <a:bodyPr wrap="square" rtlCol="0">
            <a:spAutoFit/>
          </a:bodyPr>
          <a:lstStyle/>
          <a:p>
            <a:r>
              <a:rPr lang="ar-SA" sz="3200" b="1" dirty="0" smtClean="0"/>
              <a:t>ما الفرق بين التخطيط والخطة؟</a:t>
            </a:r>
            <a:endParaRPr lang="en-US" sz="3200" dirty="0" smtClean="0"/>
          </a:p>
          <a:p>
            <a:endParaRPr lang="en-US" sz="3200" dirty="0"/>
          </a:p>
        </p:txBody>
      </p:sp>
      <p:graphicFrame>
        <p:nvGraphicFramePr>
          <p:cNvPr id="4" name="Table 3"/>
          <p:cNvGraphicFramePr>
            <a:graphicFrameLocks noGrp="1"/>
          </p:cNvGraphicFramePr>
          <p:nvPr/>
        </p:nvGraphicFramePr>
        <p:xfrm>
          <a:off x="533400" y="1447800"/>
          <a:ext cx="8153400" cy="5047488"/>
        </p:xfrm>
        <a:graphic>
          <a:graphicData uri="http://schemas.openxmlformats.org/drawingml/2006/table">
            <a:tbl>
              <a:tblPr rtl="1"/>
              <a:tblGrid>
                <a:gridCol w="4073770"/>
                <a:gridCol w="4079630"/>
              </a:tblGrid>
              <a:tr h="2438400">
                <a:tc>
                  <a:txBody>
                    <a:bodyPr/>
                    <a:lstStyle/>
                    <a:p>
                      <a:pPr marL="0" marR="0" algn="r" rtl="1">
                        <a:lnSpc>
                          <a:spcPct val="115000"/>
                        </a:lnSpc>
                        <a:spcBef>
                          <a:spcPts val="0"/>
                        </a:spcBef>
                        <a:spcAft>
                          <a:spcPts val="0"/>
                        </a:spcAft>
                      </a:pPr>
                      <a:r>
                        <a:rPr lang="ar-SA" sz="2400" b="1" dirty="0">
                          <a:latin typeface="Calibri"/>
                          <a:ea typeface="Calibri"/>
                          <a:cs typeface="Simplified Arabic"/>
                        </a:rPr>
                        <a:t>التخطيط: عملية مقصودة ومستمرة ويشمل إعداد الخطة وتحديد الوسائل اللازمة لتنفيذها والإشراف علي هذا التنفيذ ومتابعته ثم تقييم مشروعات الخطة وإعادة النظر فيها في ضوء ما يجد من ظروف وما يتحقق من أهداف</a:t>
                      </a:r>
                      <a:endParaRPr lang="en-US" sz="2400" b="1" dirty="0">
                        <a:latin typeface="Calibri"/>
                        <a:ea typeface="Calibri"/>
                        <a:cs typeface="Arial"/>
                      </a:endParaRPr>
                    </a:p>
                  </a:txBody>
                  <a:tcPr marL="67733" marR="677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15000"/>
                        </a:lnSpc>
                        <a:spcBef>
                          <a:spcPts val="0"/>
                        </a:spcBef>
                        <a:spcAft>
                          <a:spcPts val="0"/>
                        </a:spcAft>
                      </a:pPr>
                      <a:r>
                        <a:rPr lang="ar-SA" sz="2400" b="1" dirty="0">
                          <a:latin typeface="Calibri"/>
                          <a:ea typeface="Calibri"/>
                          <a:cs typeface="Simplified Arabic"/>
                        </a:rPr>
                        <a:t>الخطة فهي ناتج عملية التخطيط </a:t>
                      </a:r>
                      <a:endParaRPr lang="en-US" sz="2400" b="1" dirty="0">
                        <a:latin typeface="Calibri"/>
                        <a:ea typeface="Calibri"/>
                        <a:cs typeface="Arial"/>
                      </a:endParaRPr>
                    </a:p>
                  </a:txBody>
                  <a:tcPr marL="67733" marR="677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38400">
                <a:tc>
                  <a:txBody>
                    <a:bodyPr/>
                    <a:lstStyle/>
                    <a:p>
                      <a:pPr marL="0" marR="0" algn="r" rtl="1">
                        <a:lnSpc>
                          <a:spcPct val="115000"/>
                        </a:lnSpc>
                        <a:spcBef>
                          <a:spcPts val="0"/>
                        </a:spcBef>
                        <a:spcAft>
                          <a:spcPts val="0"/>
                        </a:spcAft>
                      </a:pPr>
                      <a:r>
                        <a:rPr lang="ar-SA" sz="2400" b="1" dirty="0" smtClean="0">
                          <a:latin typeface="Calibri"/>
                          <a:ea typeface="Calibri"/>
                          <a:cs typeface="Arial"/>
                        </a:rPr>
                        <a:t>ا</a:t>
                      </a:r>
                      <a:r>
                        <a:rPr lang="ar-SA" sz="2400" b="1" cap="all" dirty="0" smtClean="0">
                          <a:latin typeface="Calibri"/>
                          <a:ea typeface="Calibri"/>
                          <a:cs typeface="Arial"/>
                        </a:rPr>
                        <a:t>لتخطيط</a:t>
                      </a:r>
                      <a:r>
                        <a:rPr lang="en-US" sz="2400" b="1" cap="all" dirty="0" smtClean="0">
                          <a:latin typeface="Calibri"/>
                          <a:ea typeface="Calibri"/>
                          <a:cs typeface="Arial"/>
                        </a:rPr>
                        <a:t> </a:t>
                      </a:r>
                      <a:r>
                        <a:rPr lang="ar-SA" sz="2400" b="1" dirty="0" smtClean="0">
                          <a:latin typeface="Calibri"/>
                          <a:ea typeface="Calibri"/>
                          <a:cs typeface="Simplified Arabic"/>
                        </a:rPr>
                        <a:t>هو </a:t>
                      </a:r>
                      <a:r>
                        <a:rPr lang="ar-SA" sz="2400" b="1" dirty="0">
                          <a:latin typeface="Calibri"/>
                          <a:ea typeface="Calibri"/>
                          <a:cs typeface="Simplified Arabic"/>
                        </a:rPr>
                        <a:t>تحديد أهداف معينة مع وضع الأساليب والتنظيمات </a:t>
                      </a:r>
                      <a:r>
                        <a:rPr lang="ar-SA" sz="2400" b="1" dirty="0" err="1">
                          <a:latin typeface="Calibri"/>
                          <a:ea typeface="Calibri"/>
                          <a:cs typeface="Simplified Arabic"/>
                        </a:rPr>
                        <a:t>و</a:t>
                      </a:r>
                      <a:r>
                        <a:rPr lang="ar-SA" sz="2400" b="1" dirty="0">
                          <a:latin typeface="Calibri"/>
                          <a:ea typeface="Calibri"/>
                          <a:cs typeface="Simplified Arabic"/>
                        </a:rPr>
                        <a:t> الإجراءات لتحقيق تلك الأهداف بأقل تكلفة اجتماعية ممكنة</a:t>
                      </a:r>
                      <a:endParaRPr lang="en-US" sz="2400" b="1" dirty="0">
                        <a:latin typeface="Calibri"/>
                        <a:ea typeface="Calibri"/>
                        <a:cs typeface="Arial"/>
                      </a:endParaRPr>
                    </a:p>
                  </a:txBody>
                  <a:tcPr marL="67733" marR="677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15000"/>
                        </a:lnSpc>
                        <a:spcBef>
                          <a:spcPts val="0"/>
                        </a:spcBef>
                        <a:spcAft>
                          <a:spcPts val="0"/>
                        </a:spcAft>
                      </a:pPr>
                      <a:r>
                        <a:rPr lang="ar-SA" sz="2400" b="1" dirty="0">
                          <a:latin typeface="Calibri"/>
                          <a:ea typeface="Calibri"/>
                          <a:cs typeface="Simplified Arabic"/>
                        </a:rPr>
                        <a:t>تعرف الخطة بأنها : مجموعة من التدابير المحددة والوسائل المنتقاة التي تتبع من أجل بلوغ هدف معين نريد الوصول إليه وذلك من خلال برنامج موقوت بمراحل وخطوات وتحديد زمني ومكاني.</a:t>
                      </a:r>
                      <a:endParaRPr lang="en-US" sz="2400" b="1" dirty="0">
                        <a:latin typeface="Calibri"/>
                        <a:ea typeface="Calibri"/>
                        <a:cs typeface="Arial"/>
                      </a:endParaRPr>
                    </a:p>
                  </a:txBody>
                  <a:tcPr marL="67733" marR="677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pull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9CATB151ACA4FS0OICA1W2328CAQ2K8OKCAMVJ7PSCAQBE4ILCA4MEH4QCAAOU8I4CA2WUP7HCA6O1MO1CAN6A5BHCA3VBN0VCAX836VJCAZ0Q400CARPELX7CAU8HLP4CAFNDVD4CAFWQCYOCAPR2ANX.jpg"/>
          <p:cNvPicPr>
            <a:picLocks noChangeAspect="1"/>
          </p:cNvPicPr>
          <p:nvPr/>
        </p:nvPicPr>
        <p:blipFill>
          <a:blip r:embed="rId2"/>
          <a:stretch>
            <a:fillRect/>
          </a:stretch>
        </p:blipFill>
        <p:spPr>
          <a:xfrm>
            <a:off x="0" y="0"/>
            <a:ext cx="9144000" cy="6858000"/>
          </a:xfrm>
          <a:prstGeom prst="rect">
            <a:avLst/>
          </a:prstGeom>
        </p:spPr>
      </p:pic>
      <p:sp>
        <p:nvSpPr>
          <p:cNvPr id="3" name="TextBox 2"/>
          <p:cNvSpPr txBox="1"/>
          <p:nvPr/>
        </p:nvSpPr>
        <p:spPr>
          <a:xfrm>
            <a:off x="609600" y="457200"/>
            <a:ext cx="4267200" cy="1107996"/>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ar-SA" sz="6600" dirty="0" smtClean="0"/>
              <a:t>حدد أهدافك </a:t>
            </a:r>
            <a:endParaRPr lang="en-US" sz="6600" dirty="0"/>
          </a:p>
        </p:txBody>
      </p:sp>
      <p:sp>
        <p:nvSpPr>
          <p:cNvPr id="4" name="Explosion 2 3"/>
          <p:cNvSpPr/>
          <p:nvPr/>
        </p:nvSpPr>
        <p:spPr>
          <a:xfrm>
            <a:off x="0" y="2133600"/>
            <a:ext cx="4953000" cy="3810000"/>
          </a:xfrm>
          <a:prstGeom prst="irregularSeal2">
            <a:avLst/>
          </a:prstGeom>
        </p:spPr>
        <p:style>
          <a:lnRef idx="1">
            <a:schemeClr val="accent2"/>
          </a:lnRef>
          <a:fillRef idx="2">
            <a:schemeClr val="accent2"/>
          </a:fillRef>
          <a:effectRef idx="1">
            <a:schemeClr val="accent2"/>
          </a:effectRef>
          <a:fontRef idx="minor">
            <a:schemeClr val="dk1"/>
          </a:fontRef>
        </p:style>
        <p:txBody>
          <a:bodyPr rtlCol="0" anchor="ctr"/>
          <a:lstStyle/>
          <a:p>
            <a:r>
              <a:rPr lang="ar-SA" sz="2400" b="1" dirty="0" smtClean="0"/>
              <a:t>إنسان بدون هدف كسفينة بدون دفة كلاهما سينتهي </a:t>
            </a:r>
            <a:r>
              <a:rPr lang="ar-SA" sz="2400" b="1" dirty="0" err="1" smtClean="0"/>
              <a:t>به</a:t>
            </a:r>
            <a:r>
              <a:rPr lang="ar-SA" sz="2400" b="1" dirty="0" smtClean="0"/>
              <a:t> الأمر علي الصخور</a:t>
            </a:r>
            <a:endParaRPr lang="en-US" sz="2400"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599" y="-152400"/>
            <a:ext cx="9168000" cy="6876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3" name="Cloud Callout 2"/>
          <p:cNvSpPr/>
          <p:nvPr/>
        </p:nvSpPr>
        <p:spPr>
          <a:xfrm>
            <a:off x="228600" y="0"/>
            <a:ext cx="3429000" cy="1219200"/>
          </a:xfrm>
          <a:prstGeom prst="cloud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SA" sz="2800" b="1" i="1" dirty="0" smtClean="0"/>
              <a:t>عناصر عملية التخطيط</a:t>
            </a:r>
            <a:endParaRPr lang="en-US" sz="2800" b="1" i="1" dirty="0" smtClean="0"/>
          </a:p>
          <a:p>
            <a:pPr algn="ctr"/>
            <a:endParaRPr lang="en-US" sz="2800" b="1" dirty="0"/>
          </a:p>
        </p:txBody>
      </p:sp>
      <p:sp>
        <p:nvSpPr>
          <p:cNvPr id="4" name="Teardrop 3"/>
          <p:cNvSpPr/>
          <p:nvPr/>
        </p:nvSpPr>
        <p:spPr>
          <a:xfrm>
            <a:off x="7086600" y="0"/>
            <a:ext cx="1905000" cy="1981200"/>
          </a:xfrm>
          <a:prstGeom prst="teardrop">
            <a:avLst/>
          </a:prstGeom>
        </p:spPr>
        <p:style>
          <a:lnRef idx="1">
            <a:schemeClr val="dk1"/>
          </a:lnRef>
          <a:fillRef idx="2">
            <a:schemeClr val="dk1"/>
          </a:fillRef>
          <a:effectRef idx="1">
            <a:schemeClr val="dk1"/>
          </a:effectRef>
          <a:fontRef idx="minor">
            <a:schemeClr val="dk1"/>
          </a:fontRef>
        </p:style>
        <p:txBody>
          <a:bodyPr rtlCol="0" anchor="ctr"/>
          <a:lstStyle/>
          <a:p>
            <a:pPr lvl="0" algn="ctr"/>
            <a:r>
              <a:rPr lang="ar-SA" sz="2000" b="1" dirty="0" smtClean="0"/>
              <a:t>1- رؤية مستقبلية يتم الإعداد لها</a:t>
            </a:r>
            <a:endParaRPr lang="en-US" sz="2000" b="1" dirty="0" smtClean="0"/>
          </a:p>
          <a:p>
            <a:pPr algn="ctr"/>
            <a:endParaRPr lang="en-US" sz="2000" b="1" dirty="0"/>
          </a:p>
        </p:txBody>
      </p:sp>
      <p:sp>
        <p:nvSpPr>
          <p:cNvPr id="5" name="Teardrop 4"/>
          <p:cNvSpPr/>
          <p:nvPr/>
        </p:nvSpPr>
        <p:spPr>
          <a:xfrm>
            <a:off x="5105400" y="914400"/>
            <a:ext cx="2133600" cy="1981200"/>
          </a:xfrm>
          <a:prstGeom prst="teardrop">
            <a:avLst/>
          </a:prstGeom>
        </p:spPr>
        <p:style>
          <a:lnRef idx="2">
            <a:schemeClr val="accent6"/>
          </a:lnRef>
          <a:fillRef idx="1">
            <a:schemeClr val="lt1"/>
          </a:fillRef>
          <a:effectRef idx="0">
            <a:schemeClr val="accent6"/>
          </a:effectRef>
          <a:fontRef idx="minor">
            <a:schemeClr val="dk1"/>
          </a:fontRef>
        </p:style>
        <p:txBody>
          <a:bodyPr rtlCol="0" anchor="ctr"/>
          <a:lstStyle/>
          <a:p>
            <a:pPr lvl="0" algn="ctr"/>
            <a:r>
              <a:rPr lang="ar-SA" sz="2000" b="1" dirty="0" smtClean="0"/>
              <a:t>2- أهداف ترغب المنظمة أو المؤسسة الوصول أليها</a:t>
            </a:r>
            <a:endParaRPr lang="en-US" sz="2000" b="1" dirty="0" smtClean="0"/>
          </a:p>
          <a:p>
            <a:pPr algn="ctr"/>
            <a:endParaRPr lang="en-US" sz="2000" b="1" dirty="0"/>
          </a:p>
        </p:txBody>
      </p:sp>
      <p:sp>
        <p:nvSpPr>
          <p:cNvPr id="6" name="Teardrop 5"/>
          <p:cNvSpPr/>
          <p:nvPr/>
        </p:nvSpPr>
        <p:spPr>
          <a:xfrm>
            <a:off x="2971800" y="5029200"/>
            <a:ext cx="3048000" cy="1828800"/>
          </a:xfrm>
          <a:prstGeom prst="teardrop">
            <a:avLst/>
          </a:prstGeom>
        </p:spPr>
        <p:style>
          <a:lnRef idx="2">
            <a:schemeClr val="accent6"/>
          </a:lnRef>
          <a:fillRef idx="1">
            <a:schemeClr val="lt1"/>
          </a:fillRef>
          <a:effectRef idx="0">
            <a:schemeClr val="accent6"/>
          </a:effectRef>
          <a:fontRef idx="minor">
            <a:schemeClr val="dk1"/>
          </a:fontRef>
        </p:style>
        <p:txBody>
          <a:bodyPr rtlCol="0" anchor="ctr"/>
          <a:lstStyle/>
          <a:p>
            <a:pPr lvl="0" algn="ctr"/>
            <a:r>
              <a:rPr lang="ar-SA" sz="2000" b="1" dirty="0" smtClean="0"/>
              <a:t>6- وجود عدة بدائل من الأساليب والإجراءات والوسائل لتحقيق الأهداف</a:t>
            </a:r>
            <a:endParaRPr lang="en-US" sz="2000" b="1" dirty="0" smtClean="0"/>
          </a:p>
          <a:p>
            <a:pPr algn="ctr"/>
            <a:endParaRPr lang="en-US" sz="2000" b="1" dirty="0"/>
          </a:p>
        </p:txBody>
      </p:sp>
      <p:sp>
        <p:nvSpPr>
          <p:cNvPr id="8" name="Teardrop 7"/>
          <p:cNvSpPr/>
          <p:nvPr/>
        </p:nvSpPr>
        <p:spPr>
          <a:xfrm>
            <a:off x="2743200" y="1524000"/>
            <a:ext cx="2590800" cy="1981200"/>
          </a:xfrm>
          <a:prstGeom prst="teardrop">
            <a:avLst/>
          </a:prstGeom>
        </p:spPr>
        <p:style>
          <a:lnRef idx="2">
            <a:schemeClr val="accent6"/>
          </a:lnRef>
          <a:fillRef idx="1">
            <a:schemeClr val="lt1"/>
          </a:fillRef>
          <a:effectRef idx="0">
            <a:schemeClr val="accent6"/>
          </a:effectRef>
          <a:fontRef idx="minor">
            <a:schemeClr val="dk1"/>
          </a:fontRef>
        </p:style>
        <p:txBody>
          <a:bodyPr rtlCol="0" anchor="ctr"/>
          <a:lstStyle/>
          <a:p>
            <a:pPr lvl="0" algn="ctr"/>
            <a:r>
              <a:rPr lang="ar-SA" sz="2000" b="1" dirty="0" smtClean="0"/>
              <a:t>3- وجود مجموعة من القرارات والسياسات يسترشد بها لتحديد الأهداف العامة والتفصيلية</a:t>
            </a:r>
            <a:endParaRPr lang="en-US" sz="2000" b="1" dirty="0" smtClean="0"/>
          </a:p>
          <a:p>
            <a:pPr algn="ctr"/>
            <a:endParaRPr lang="en-US" sz="2000" b="1" dirty="0"/>
          </a:p>
        </p:txBody>
      </p:sp>
      <p:sp>
        <p:nvSpPr>
          <p:cNvPr id="9" name="Teardrop 8"/>
          <p:cNvSpPr/>
          <p:nvPr/>
        </p:nvSpPr>
        <p:spPr>
          <a:xfrm>
            <a:off x="533400" y="2438400"/>
            <a:ext cx="2514600" cy="1981200"/>
          </a:xfrm>
          <a:prstGeom prst="teardrop">
            <a:avLst/>
          </a:prstGeom>
        </p:spPr>
        <p:style>
          <a:lnRef idx="2">
            <a:schemeClr val="accent6"/>
          </a:lnRef>
          <a:fillRef idx="1">
            <a:schemeClr val="lt1"/>
          </a:fillRef>
          <a:effectRef idx="0">
            <a:schemeClr val="accent6"/>
          </a:effectRef>
          <a:fontRef idx="minor">
            <a:schemeClr val="dk1"/>
          </a:fontRef>
        </p:style>
        <p:txBody>
          <a:bodyPr rtlCol="0" anchor="ctr"/>
          <a:lstStyle/>
          <a:p>
            <a:pPr lvl="0" algn="ctr"/>
            <a:r>
              <a:rPr lang="ar-SA" sz="2000" b="1" dirty="0" smtClean="0"/>
              <a:t>4- تحديد الإمكانات المادية والبشرية ضوء الأهداف المتوقع تحقيقها </a:t>
            </a:r>
            <a:endParaRPr lang="en-US" sz="2000" b="1" dirty="0" smtClean="0"/>
          </a:p>
          <a:p>
            <a:pPr algn="ctr"/>
            <a:endParaRPr lang="en-US" sz="2000" b="1" dirty="0"/>
          </a:p>
        </p:txBody>
      </p:sp>
      <p:sp>
        <p:nvSpPr>
          <p:cNvPr id="10" name="Teardrop 9"/>
          <p:cNvSpPr/>
          <p:nvPr/>
        </p:nvSpPr>
        <p:spPr>
          <a:xfrm>
            <a:off x="1524000" y="4038600"/>
            <a:ext cx="2286000" cy="1676400"/>
          </a:xfrm>
          <a:prstGeom prst="teardrop">
            <a:avLst/>
          </a:prstGeom>
        </p:spPr>
        <p:style>
          <a:lnRef idx="2">
            <a:schemeClr val="accent6"/>
          </a:lnRef>
          <a:fillRef idx="1">
            <a:schemeClr val="lt1"/>
          </a:fillRef>
          <a:effectRef idx="0">
            <a:schemeClr val="accent6"/>
          </a:effectRef>
          <a:fontRef idx="minor">
            <a:schemeClr val="dk1"/>
          </a:fontRef>
        </p:style>
        <p:txBody>
          <a:bodyPr rtlCol="0" anchor="ctr"/>
          <a:lstStyle/>
          <a:p>
            <a:pPr lvl="0" algn="ctr"/>
            <a:r>
              <a:rPr lang="ar-SA" sz="2000" b="1" dirty="0" smtClean="0"/>
              <a:t>5- تحديد الفترة الزمنية لتحقيق الأهداف</a:t>
            </a:r>
            <a:endParaRPr lang="en-US" sz="2000" b="1" dirty="0" smtClean="0"/>
          </a:p>
          <a:p>
            <a:pPr algn="ctr"/>
            <a:endParaRPr lang="en-US" sz="2000" b="1" dirty="0"/>
          </a:p>
        </p:txBody>
      </p:sp>
    </p:spTree>
    <p:extLst>
      <p:ext uri="{BB962C8B-B14F-4D97-AF65-F5344CB8AC3E}">
        <p14:creationId xmlns:p14="http://schemas.microsoft.com/office/powerpoint/2010/main" xmlns="" val="2761660990"/>
      </p:ext>
    </p:extLst>
  </p:cSld>
  <p:clrMapOvr>
    <a:masterClrMapping/>
  </p:clrMapOvr>
  <p:transition>
    <p:plus/>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BEBA8EAE-BF5A-486C-A8C5-ECC9F3942E4B}">
                <a14:imgProps xmlns:a14="http://schemas.microsoft.com/office/drawing/2010/main" xmlns="">
                  <a14:imgLayer r:embed="rId3">
                    <a14:imgEffect>
                      <a14:sharpenSoften amount="-50000"/>
                    </a14:imgEffect>
                  </a14:imgLayer>
                </a14:imgProps>
              </a:ext>
              <a:ext uri="{28A0092B-C50C-407E-A947-70E740481C1C}">
                <a14:useLocalDpi xmlns:a14="http://schemas.microsoft.com/office/drawing/2010/main" xmlns="" val="0"/>
              </a:ext>
            </a:extLst>
          </a:blip>
          <a:stretch>
            <a:fillRect/>
          </a:stretch>
        </p:blipFill>
        <p:spPr>
          <a:xfrm>
            <a:off x="-24000" y="0"/>
            <a:ext cx="9168000" cy="6876000"/>
          </a:xfrm>
          <a:prstGeom prst="rect">
            <a:avLst/>
          </a:prstGeom>
          <a:ln w="228600" cap="sq" cmpd="thickThin">
            <a:solidFill>
              <a:srgbClr val="000000"/>
            </a:solidFill>
            <a:prstDash val="solid"/>
            <a:miter lim="800000"/>
          </a:ln>
          <a:effectLst>
            <a:innerShdw blurRad="76200">
              <a:srgbClr val="000000"/>
            </a:innerShdw>
          </a:effectLst>
        </p:spPr>
      </p:pic>
      <p:sp>
        <p:nvSpPr>
          <p:cNvPr id="4" name="Frame 3"/>
          <p:cNvSpPr/>
          <p:nvPr/>
        </p:nvSpPr>
        <p:spPr>
          <a:xfrm>
            <a:off x="838200" y="609600"/>
            <a:ext cx="7772400" cy="4953000"/>
          </a:xfrm>
          <a:prstGeom prst="frame">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solidFill>
                <a:schemeClr val="tx1"/>
              </a:solidFill>
            </a:endParaRPr>
          </a:p>
        </p:txBody>
      </p:sp>
      <p:sp>
        <p:nvSpPr>
          <p:cNvPr id="5" name="Rounded Rectangle 4"/>
          <p:cNvSpPr/>
          <p:nvPr/>
        </p:nvSpPr>
        <p:spPr>
          <a:xfrm>
            <a:off x="1447800" y="1295400"/>
            <a:ext cx="6553200" cy="36576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endParaRPr lang="ar-SA" sz="2400" b="1" dirty="0" smtClean="0"/>
          </a:p>
          <a:p>
            <a:endParaRPr lang="ar-SA" sz="2400" b="1" dirty="0" smtClean="0"/>
          </a:p>
          <a:p>
            <a:endParaRPr lang="ar-SA" sz="2400" b="1" dirty="0" smtClean="0"/>
          </a:p>
          <a:p>
            <a:endParaRPr lang="ar-SA" sz="2400" b="1" dirty="0" smtClean="0"/>
          </a:p>
          <a:p>
            <a:endParaRPr lang="ar-SA" sz="2400" b="1" dirty="0" smtClean="0"/>
          </a:p>
          <a:p>
            <a:endParaRPr lang="ar-SA" sz="2400" b="1" dirty="0" smtClean="0"/>
          </a:p>
          <a:p>
            <a:r>
              <a:rPr lang="ar-SA" sz="2400" dirty="0" smtClean="0">
                <a:cs typeface="PT Bold Broken" pitchFamily="2" charset="-78"/>
              </a:rPr>
              <a:t>مكانة التخطيط في الإسلام </a:t>
            </a:r>
            <a:r>
              <a:rPr lang="ar-SA" sz="2400" b="1" dirty="0" smtClean="0"/>
              <a:t>: لقد أعطي الفكر الإسلامي للتخطيط كتدبير وأسلوب مكانة كبيرة فيقول سبحانه وتعالي﴿يَا أَيُّهَا الَّذِينَ آمَنُوا اتَّقُوا اللَّهَ وَلْتَنظُرْ نَفْسٌ مَّا قَدَّمَتْ لِغَدٍ وَاتَّقُوا اللَّهَ إِنَّ اللَّهَ خَبِيرٌ بِمَا تَعْمَلُونَ﴾(الحشر /18)</a:t>
            </a:r>
            <a:endParaRPr lang="en-US" sz="2400" dirty="0" smtClean="0"/>
          </a:p>
          <a:p>
            <a:r>
              <a:rPr lang="ar-SA" sz="2400" b="1" dirty="0" smtClean="0"/>
              <a:t>﴿وَأَعِدُّواْ لَهُم مَّا اسْتَطَعْتُم مِّن قُوَّةٍ وَمِن رِّبَاطِ الْخَيْلِ تُرْهِبُونَ </a:t>
            </a:r>
            <a:r>
              <a:rPr lang="ar-SA" sz="2400" b="1" dirty="0" err="1" smtClean="0"/>
              <a:t>بِهِ</a:t>
            </a:r>
            <a:r>
              <a:rPr lang="ar-SA" sz="2400" b="1" dirty="0" smtClean="0"/>
              <a:t> عَدْوَّ اللّهِ وَعَدُوَّكُمْ﴾(الأنفال/60)</a:t>
            </a:r>
            <a:endParaRPr lang="en-US" sz="2400" dirty="0" smtClean="0"/>
          </a:p>
          <a:p>
            <a:r>
              <a:rPr lang="ar-SA" sz="2400" b="1" dirty="0" smtClean="0"/>
              <a:t>ومن هنا فإن الإسلام يدعو إلي التخطيط </a:t>
            </a:r>
            <a:r>
              <a:rPr lang="ar-SA" sz="2400" b="1" dirty="0" err="1" smtClean="0"/>
              <a:t>و</a:t>
            </a:r>
            <a:r>
              <a:rPr lang="ar-SA" sz="2400" b="1" dirty="0" smtClean="0"/>
              <a:t> التدبير ولا يدعو إلي التواكل وترك الأمور لتصريف القدر أو الظروف كما يزعم أعداء الإسلام</a:t>
            </a:r>
            <a:endParaRPr lang="en-US" sz="2400" dirty="0" smtClean="0"/>
          </a:p>
          <a:p>
            <a:r>
              <a:rPr lang="ar-SA" sz="2400" b="1" dirty="0" smtClean="0"/>
              <a:t> </a:t>
            </a:r>
            <a:endParaRPr lang="en-US" sz="2400" dirty="0" smtClean="0"/>
          </a:p>
          <a:p>
            <a:r>
              <a:rPr lang="ar-SA" sz="2400" b="1" dirty="0" smtClean="0"/>
              <a:t> </a:t>
            </a:r>
            <a:endParaRPr lang="en-US" sz="2400" dirty="0" smtClean="0"/>
          </a:p>
          <a:p>
            <a:r>
              <a:rPr lang="ar-SA" sz="2400" b="1" dirty="0" smtClean="0"/>
              <a:t> </a:t>
            </a:r>
            <a:endParaRPr lang="en-US" sz="2400" dirty="0" smtClean="0"/>
          </a:p>
          <a:p>
            <a:r>
              <a:rPr lang="ar-SA" sz="2400" b="1" dirty="0" smtClean="0"/>
              <a:t> </a:t>
            </a:r>
            <a:endParaRPr lang="en-US" sz="2400" dirty="0" smtClean="0"/>
          </a:p>
          <a:p>
            <a:r>
              <a:rPr lang="en-US" sz="2400" b="1" dirty="0" smtClean="0"/>
              <a:t> </a:t>
            </a:r>
            <a:endParaRPr lang="en-US" sz="2400" dirty="0" smtClean="0"/>
          </a:p>
          <a:p>
            <a:pPr algn="ctr"/>
            <a:endParaRPr lang="en-US" sz="2400" dirty="0"/>
          </a:p>
        </p:txBody>
      </p:sp>
    </p:spTree>
    <p:extLst>
      <p:ext uri="{BB962C8B-B14F-4D97-AF65-F5344CB8AC3E}">
        <p14:creationId xmlns:p14="http://schemas.microsoft.com/office/powerpoint/2010/main" xmlns="" val="2461821649"/>
      </p:ext>
    </p:extLst>
  </p:cSld>
  <p:clrMapOvr>
    <a:masterClrMapping/>
  </p:clrMapOvr>
  <p:transition>
    <p:diamon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BEBA8EAE-BF5A-486C-A8C5-ECC9F3942E4B}">
                <a14:imgProps xmlns:a14="http://schemas.microsoft.com/office/drawing/2010/main" xmlns="">
                  <a14:imgLayer r:embed="rId3">
                    <a14:imgEffect>
                      <a14:artisticFilmGrain/>
                    </a14:imgEffect>
                    <a14:imgEffect>
                      <a14:brightnessContrast bright="40000" contrast="-40000"/>
                    </a14:imgEffect>
                  </a14:imgLayer>
                </a14:imgProps>
              </a:ext>
              <a:ext uri="{28A0092B-C50C-407E-A947-70E740481C1C}">
                <a14:useLocalDpi xmlns:a14="http://schemas.microsoft.com/office/drawing/2010/main" xmlns="" val="0"/>
              </a:ext>
            </a:extLst>
          </a:blip>
          <a:stretch>
            <a:fillRect/>
          </a:stretch>
        </p:blipFill>
        <p:spPr>
          <a:xfrm>
            <a:off x="-5700" y="0"/>
            <a:ext cx="9149700" cy="6858000"/>
          </a:xfrm>
          <a:prstGeom prst="rect">
            <a:avLst/>
          </a:prstGeom>
        </p:spPr>
      </p:pic>
      <p:sp>
        <p:nvSpPr>
          <p:cNvPr id="26625" name="AutoShape 1"/>
          <p:cNvSpPr>
            <a:spLocks noChangeArrowheads="1"/>
          </p:cNvSpPr>
          <p:nvPr/>
        </p:nvSpPr>
        <p:spPr bwMode="auto">
          <a:xfrm>
            <a:off x="3886200" y="0"/>
            <a:ext cx="2466975" cy="628650"/>
          </a:xfrm>
          <a:prstGeom prst="bevel">
            <a:avLst>
              <a:gd name="adj" fmla="val 12500"/>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2800" b="0" i="0" u="none" strike="noStrike" cap="none" normalizeH="0" baseline="0" dirty="0" smtClean="0">
                <a:ln>
                  <a:noFill/>
                </a:ln>
                <a:solidFill>
                  <a:schemeClr val="tx1"/>
                </a:solidFill>
                <a:effectLst/>
                <a:latin typeface="Calibri" pitchFamily="34" charset="0"/>
                <a:ea typeface="Arial" pitchFamily="34" charset="0"/>
                <a:cs typeface="PT Bold Broken" pitchFamily="2" charset="-78"/>
              </a:rPr>
              <a:t>مجالات التخطيط</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Flowchart: Terminator 3"/>
          <p:cNvSpPr/>
          <p:nvPr/>
        </p:nvSpPr>
        <p:spPr>
          <a:xfrm>
            <a:off x="304800" y="762000"/>
            <a:ext cx="8839200" cy="1676400"/>
          </a:xfrm>
          <a:prstGeom prst="flowChartTerminator">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SA" sz="2000" b="1" dirty="0" smtClean="0"/>
              <a:t>توجد مجالات متنوعة للتخطيط، والتخطيط في هذه المجالات يستهدف تحقيق أهداف معينة بقصد رفع المستوي الاقتصادي أو الاجتماعي أو الثقافي أو السكاني أو توفير احتياجات التنمية من القوي العاملة </a:t>
            </a:r>
            <a:endParaRPr lang="en-US" sz="2000" b="1" dirty="0" smtClean="0"/>
          </a:p>
          <a:p>
            <a:pPr algn="ctr"/>
            <a:endParaRPr lang="en-US" sz="2000" b="1" dirty="0"/>
          </a:p>
        </p:txBody>
      </p:sp>
      <p:sp>
        <p:nvSpPr>
          <p:cNvPr id="26627" name="AutoShape 3"/>
          <p:cNvSpPr>
            <a:spLocks noChangeArrowheads="1"/>
          </p:cNvSpPr>
          <p:nvPr/>
        </p:nvSpPr>
        <p:spPr bwMode="auto">
          <a:xfrm>
            <a:off x="7086601" y="2667000"/>
            <a:ext cx="2057400" cy="685800"/>
          </a:xfrm>
          <a:prstGeom prst="flowChartTerminator">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ar-SA" sz="1400" b="1" i="0" u="none" strike="noStrike" cap="none" normalizeH="0" baseline="0" smtClean="0">
                <a:ln>
                  <a:noFill/>
                </a:ln>
                <a:solidFill>
                  <a:schemeClr val="tx1"/>
                </a:solidFill>
                <a:effectLst/>
                <a:latin typeface="Calibri" pitchFamily="34" charset="0"/>
                <a:ea typeface="Arial" pitchFamily="34" charset="0"/>
                <a:cs typeface="PT Bold Broken" pitchFamily="2" charset="-78"/>
              </a:rPr>
              <a:t>التخطيط الاقتصادي</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6628" name="AutoShape 4"/>
          <p:cNvSpPr>
            <a:spLocks noChangeArrowheads="1"/>
          </p:cNvSpPr>
          <p:nvPr/>
        </p:nvSpPr>
        <p:spPr bwMode="auto">
          <a:xfrm>
            <a:off x="4267200" y="2895600"/>
            <a:ext cx="2209800" cy="581025"/>
          </a:xfrm>
          <a:prstGeom prst="flowChartTerminator">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ar-SA" sz="2000" b="1" i="0" u="none" strike="noStrike" cap="none" normalizeH="0" baseline="0" dirty="0" smtClean="0">
                <a:ln>
                  <a:noFill/>
                </a:ln>
                <a:solidFill>
                  <a:schemeClr val="tx1"/>
                </a:solidFill>
                <a:effectLst/>
                <a:latin typeface="Calibri" pitchFamily="34" charset="0"/>
                <a:ea typeface="Arial" pitchFamily="34" charset="0"/>
                <a:cs typeface="Arial" pitchFamily="34" charset="0"/>
              </a:rPr>
              <a:t>التخطيط الاجتماعي</a:t>
            </a:r>
            <a:endParaRPr kumimoji="0" lang="en-US" sz="2400" b="1" i="0" u="none" strike="noStrike" cap="none" normalizeH="0" baseline="0" dirty="0" smtClean="0">
              <a:ln>
                <a:noFill/>
              </a:ln>
              <a:solidFill>
                <a:schemeClr val="tx1"/>
              </a:solidFill>
              <a:effectLst/>
              <a:latin typeface="Arial" pitchFamily="34" charset="0"/>
              <a:cs typeface="Arial" pitchFamily="34" charset="0"/>
            </a:endParaRPr>
          </a:p>
        </p:txBody>
      </p:sp>
      <p:sp>
        <p:nvSpPr>
          <p:cNvPr id="26629" name="AutoShape 5"/>
          <p:cNvSpPr>
            <a:spLocks noChangeArrowheads="1"/>
          </p:cNvSpPr>
          <p:nvPr/>
        </p:nvSpPr>
        <p:spPr bwMode="auto">
          <a:xfrm>
            <a:off x="1219200" y="2819400"/>
            <a:ext cx="2333625" cy="685800"/>
          </a:xfrm>
          <a:prstGeom prst="flowChartTerminator">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dirty="0" smtClean="0">
                <a:ln>
                  <a:noFill/>
                </a:ln>
                <a:solidFill>
                  <a:schemeClr val="tx1"/>
                </a:solidFill>
                <a:effectLst/>
                <a:latin typeface="Calibri" pitchFamily="34" charset="0"/>
                <a:ea typeface="Arial" pitchFamily="34" charset="0"/>
                <a:cs typeface="Old Antic Outline Shaded" pitchFamily="2" charset="-78"/>
              </a:rPr>
              <a:t>التخطيط الثقافيِ</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6630" name="AutoShape 6"/>
          <p:cNvSpPr>
            <a:spLocks noChangeArrowheads="1"/>
          </p:cNvSpPr>
          <p:nvPr/>
        </p:nvSpPr>
        <p:spPr bwMode="auto">
          <a:xfrm>
            <a:off x="6991350" y="4038600"/>
            <a:ext cx="2152650" cy="742950"/>
          </a:xfrm>
          <a:prstGeom prst="flowChartTerminator">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ar-SA" sz="1800" b="0" i="0" u="none" strike="noStrike" cap="none" normalizeH="0" baseline="0" dirty="0" smtClean="0">
                <a:ln>
                  <a:noFill/>
                </a:ln>
                <a:solidFill>
                  <a:schemeClr val="tx1"/>
                </a:solidFill>
                <a:effectLst/>
                <a:latin typeface="Calibri" pitchFamily="34" charset="0"/>
                <a:ea typeface="Arial" pitchFamily="34" charset="0"/>
                <a:cs typeface="Old Antic Outline Shaded" pitchFamily="2" charset="-78"/>
              </a:rPr>
              <a:t>التخطيط السكانيِ</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6631" name="AutoShape 7"/>
          <p:cNvSpPr>
            <a:spLocks noChangeArrowheads="1"/>
          </p:cNvSpPr>
          <p:nvPr/>
        </p:nvSpPr>
        <p:spPr bwMode="auto">
          <a:xfrm>
            <a:off x="4114800" y="4114800"/>
            <a:ext cx="2657475" cy="657225"/>
          </a:xfrm>
          <a:prstGeom prst="flowChartTerminator">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ar-SA" sz="1800" b="0" i="0" u="none" strike="noStrike" cap="none" normalizeH="0" baseline="0" smtClean="0">
                <a:ln>
                  <a:noFill/>
                </a:ln>
                <a:solidFill>
                  <a:schemeClr val="tx1"/>
                </a:solidFill>
                <a:effectLst/>
                <a:latin typeface="Calibri" pitchFamily="34" charset="0"/>
                <a:ea typeface="Arial" pitchFamily="34" charset="0"/>
                <a:cs typeface="PT Bold Mirror" pitchFamily="2" charset="-78"/>
              </a:rPr>
              <a:t>التخطيط للقوي العاملة</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2280785735"/>
      </p:ext>
    </p:extLst>
  </p:cSld>
  <p:clrMapOvr>
    <a:masterClrMapping/>
  </p:clrMapOvr>
  <p:transition>
    <p:pull dir="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BEBA8EAE-BF5A-486C-A8C5-ECC9F3942E4B}">
                <a14:imgProps xmlns:a14="http://schemas.microsoft.com/office/drawing/2010/main" xmlns="">
                  <a14:imgLayer r:embed="rId3">
                    <a14:imgEffect>
                      <a14:artisticFilmGrain/>
                    </a14:imgEffect>
                  </a14:imgLayer>
                </a14:imgProps>
              </a:ext>
              <a:ext uri="{28A0092B-C50C-407E-A947-70E740481C1C}">
                <a14:useLocalDpi xmlns:a14="http://schemas.microsoft.com/office/drawing/2010/main" xmlns="" val="0"/>
              </a:ext>
            </a:extLst>
          </a:blip>
          <a:stretch>
            <a:fillRect/>
          </a:stretch>
        </p:blipFill>
        <p:spPr>
          <a:xfrm>
            <a:off x="14248" y="54000"/>
            <a:ext cx="9072000" cy="6804000"/>
          </a:xfrm>
          <a:prstGeom prst="rect">
            <a:avLst/>
          </a:prstGeom>
        </p:spPr>
      </p:pic>
      <p:sp>
        <p:nvSpPr>
          <p:cNvPr id="25601" name="AutoShape 1"/>
          <p:cNvSpPr>
            <a:spLocks noChangeArrowheads="1"/>
          </p:cNvSpPr>
          <p:nvPr/>
        </p:nvSpPr>
        <p:spPr bwMode="auto">
          <a:xfrm>
            <a:off x="6705600" y="457200"/>
            <a:ext cx="1800225" cy="609600"/>
          </a:xfrm>
          <a:prstGeom prst="flowChartTerminator">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ar-SA" sz="1400" b="1" i="0" u="none" strike="noStrike" cap="none" normalizeH="0" baseline="0" smtClean="0">
                <a:ln>
                  <a:noFill/>
                </a:ln>
                <a:solidFill>
                  <a:schemeClr val="tx1"/>
                </a:solidFill>
                <a:effectLst/>
                <a:latin typeface="Calibri" pitchFamily="34" charset="0"/>
                <a:ea typeface="Arial" pitchFamily="34" charset="0"/>
                <a:cs typeface="PT Bold Broken" pitchFamily="2" charset="-78"/>
              </a:rPr>
              <a:t>التخطيط الاقتصادي</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Flowchart: Manual Input 3"/>
          <p:cNvSpPr/>
          <p:nvPr/>
        </p:nvSpPr>
        <p:spPr>
          <a:xfrm>
            <a:off x="1143000" y="1752600"/>
            <a:ext cx="8001000" cy="5105400"/>
          </a:xfrm>
          <a:prstGeom prst="flowChartManualInput">
            <a:avLst/>
          </a:prstGeom>
        </p:spPr>
        <p:style>
          <a:lnRef idx="1">
            <a:schemeClr val="accent3"/>
          </a:lnRef>
          <a:fillRef idx="2">
            <a:schemeClr val="accent3"/>
          </a:fillRef>
          <a:effectRef idx="1">
            <a:schemeClr val="accent3"/>
          </a:effectRef>
          <a:fontRef idx="minor">
            <a:schemeClr val="dk1"/>
          </a:fontRef>
        </p:style>
        <p:txBody>
          <a:bodyPr rtlCol="0" anchor="ctr"/>
          <a:lstStyle/>
          <a:p>
            <a:pPr>
              <a:buFont typeface="Arial" pitchFamily="34" charset="0"/>
              <a:buChar char="•"/>
            </a:pPr>
            <a:r>
              <a:rPr lang="ar-SA" sz="2400" b="1" dirty="0" smtClean="0"/>
              <a:t>هو المنهج العلمي والعقلاني الذي يستهدف تحقيق أهداف اقتصادية للدولة أو المجتمع ومن بين هذه الأهداف :</a:t>
            </a:r>
            <a:endParaRPr lang="en-US" sz="2400" b="1" dirty="0" smtClean="0"/>
          </a:p>
          <a:p>
            <a:r>
              <a:rPr lang="ar-SA" sz="2400" b="1" dirty="0" smtClean="0"/>
              <a:t>رفع مستوي المعيشة = توفير الاحتياجات الضرورية لجميع أفراد المجتمع = استثمار القوي المنتجة وتوجيهها الوجهة الصحيحة= تنمية روح الاهتمام العمل = توزيع الدخل القومي توزيعاً تراعي فيه المساواة والعدالة </a:t>
            </a:r>
          </a:p>
          <a:p>
            <a:endParaRPr lang="en-US" sz="2400" b="1" dirty="0" smtClean="0"/>
          </a:p>
          <a:p>
            <a:r>
              <a:rPr lang="en-US" sz="2400" b="1" dirty="0" smtClean="0">
                <a:sym typeface="AGA Arabesque Desktop"/>
              </a:rPr>
              <a:t></a:t>
            </a:r>
            <a:r>
              <a:rPr lang="ar-SA" sz="2400" b="1" dirty="0" smtClean="0"/>
              <a:t>التخطيط الاقتصادي يتضمن : حصر الموارد البشرية والمادية المتاحة والممكنة وتوجيهها بطريقة علمية مرشدة تحقق أقصي قدر ممكن من التنمية الاقتصادية ممثلاً في زيادة حجم الإنتاج وكفايته أو نصيب الفرد من الدخل القومي الحقيقي في أقصر فترة ممكنة وبأقل قدر من الكلفة الاقتصادية والاجتماعية</a:t>
            </a:r>
            <a:endParaRPr lang="en-US" sz="2400" b="1" dirty="0"/>
          </a:p>
        </p:txBody>
      </p:sp>
    </p:spTree>
    <p:extLst>
      <p:ext uri="{BB962C8B-B14F-4D97-AF65-F5344CB8AC3E}">
        <p14:creationId xmlns:p14="http://schemas.microsoft.com/office/powerpoint/2010/main" xmlns="" val="1685668828"/>
      </p:ext>
    </p:extLst>
  </p:cSld>
  <p:clrMapOvr>
    <a:masterClrMapping/>
  </p:clrMapOvr>
  <p:transition>
    <p:wheel spokes="3"/>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4000" y="94200"/>
            <a:ext cx="9120000" cy="6840000"/>
          </a:xfrm>
          <a:prstGeom prst="rect">
            <a:avLst/>
          </a:prstGeom>
        </p:spPr>
      </p:pic>
      <p:sp>
        <p:nvSpPr>
          <p:cNvPr id="24577" name="AutoShape 1"/>
          <p:cNvSpPr>
            <a:spLocks noChangeArrowheads="1"/>
          </p:cNvSpPr>
          <p:nvPr/>
        </p:nvSpPr>
        <p:spPr bwMode="auto">
          <a:xfrm>
            <a:off x="6400800" y="533400"/>
            <a:ext cx="2209800" cy="581025"/>
          </a:xfrm>
          <a:prstGeom prst="flowChartTerminator">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smtClean="0">
                <a:ln>
                  <a:noFill/>
                </a:ln>
                <a:solidFill>
                  <a:schemeClr val="tx1"/>
                </a:solidFill>
                <a:effectLst/>
                <a:latin typeface="Calibri" pitchFamily="34" charset="0"/>
                <a:ea typeface="Arial" pitchFamily="34" charset="0"/>
                <a:cs typeface="Arial" pitchFamily="34" charset="0"/>
              </a:rPr>
              <a:t>التخطيط الاجتماعي</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Snip Same Side Corner Rectangle 3"/>
          <p:cNvSpPr/>
          <p:nvPr/>
        </p:nvSpPr>
        <p:spPr>
          <a:xfrm>
            <a:off x="685800" y="1295400"/>
            <a:ext cx="7162800" cy="1981200"/>
          </a:xfrm>
          <a:prstGeom prst="snip2Same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000" dirty="0" smtClean="0">
                <a:sym typeface="Wingdings"/>
              </a:rPr>
              <a:t></a:t>
            </a:r>
            <a:r>
              <a:rPr lang="ar-SA" sz="2000" b="1" dirty="0" smtClean="0"/>
              <a:t>هو العمل المنظم القائم علي التفكير العلمي والبحث الاجتماعي والذي ينبغي إتباعه في توجيه النشاط </a:t>
            </a:r>
            <a:r>
              <a:rPr lang="ar-SA" sz="2400" b="1" dirty="0" smtClean="0"/>
              <a:t>البشري</a:t>
            </a:r>
            <a:r>
              <a:rPr lang="ar-SA" sz="2000" b="1" dirty="0" smtClean="0"/>
              <a:t> الذي يستهدف إحداث تغيرات اجتماعية في الأهداف والقيم كما يستهدف العناية بالصحة العامة والعناية بشؤون الإسكان وتوفير فرص الرياضة والترويح ومحاربة الجريمة والانحراف وغير ذلك</a:t>
            </a:r>
            <a:endParaRPr lang="en-US" sz="2000" b="1" dirty="0" smtClean="0"/>
          </a:p>
          <a:p>
            <a:pPr algn="ctr"/>
            <a:endParaRPr lang="en-US" sz="2000" b="1" dirty="0"/>
          </a:p>
        </p:txBody>
      </p:sp>
      <p:sp>
        <p:nvSpPr>
          <p:cNvPr id="5" name="Snip Diagonal Corner Rectangle 4"/>
          <p:cNvSpPr/>
          <p:nvPr/>
        </p:nvSpPr>
        <p:spPr>
          <a:xfrm>
            <a:off x="0" y="3962400"/>
            <a:ext cx="8534400" cy="2895600"/>
          </a:xfrm>
          <a:prstGeom prst="snip2Diag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sz="2000" b="1" dirty="0" smtClean="0">
                <a:sym typeface="Wingdings"/>
              </a:rPr>
              <a:t></a:t>
            </a:r>
            <a:r>
              <a:rPr lang="ar-SA" sz="2000" b="1" dirty="0" smtClean="0"/>
              <a:t>هو وسيلة ضرورية تستطيع بها المجتمعات المختلفة السيطرة علي التغير الثقافي وما يحدثه من مشكلات اجتماعية تتطلب الحل </a:t>
            </a:r>
            <a:endParaRPr lang="en-US" sz="2000" b="1" dirty="0" smtClean="0"/>
          </a:p>
          <a:p>
            <a:r>
              <a:rPr lang="en-US" sz="2000" b="1" dirty="0" smtClean="0">
                <a:sym typeface="Wingdings"/>
              </a:rPr>
              <a:t></a:t>
            </a:r>
            <a:r>
              <a:rPr lang="ar-SA" sz="2000" b="1" dirty="0" smtClean="0"/>
              <a:t>والتخطيط الاجتماعي وسيلة الإنسان في الوصول إلي حل لهذه المشكلات </a:t>
            </a:r>
            <a:endParaRPr lang="en-US" sz="2000" b="1" dirty="0" smtClean="0"/>
          </a:p>
          <a:p>
            <a:r>
              <a:rPr lang="en-US" sz="2000" b="1" dirty="0" smtClean="0">
                <a:sym typeface="Wingdings"/>
              </a:rPr>
              <a:t></a:t>
            </a:r>
            <a:r>
              <a:rPr lang="ar-SA" sz="2000" b="1" dirty="0" smtClean="0"/>
              <a:t> يستطيع التخطيط الاجتماعي أن ينظر إلي المستقبل فيمنع وقوع المشكلات ما استطاع إلي ذلك سبيلاً</a:t>
            </a:r>
            <a:endParaRPr lang="en-US" sz="2000" b="1" dirty="0" smtClean="0"/>
          </a:p>
          <a:p>
            <a:r>
              <a:rPr lang="ar-SA" sz="2000" b="1" dirty="0" smtClean="0"/>
              <a:t>التخطيط الثقافيِ</a:t>
            </a:r>
            <a:endParaRPr lang="en-US" sz="2000" b="1" dirty="0" smtClean="0"/>
          </a:p>
          <a:p>
            <a:r>
              <a:rPr lang="en-US" sz="2000" b="1" dirty="0" smtClean="0">
                <a:sym typeface="Wingdings"/>
              </a:rPr>
              <a:t></a:t>
            </a:r>
            <a:r>
              <a:rPr lang="ar-SA" sz="2000" b="1" dirty="0" smtClean="0"/>
              <a:t> مجال التخطيط الاجتماعي : الاجتماع كعلم والتنمية الاجتماعية كتطبيق</a:t>
            </a:r>
            <a:endParaRPr lang="en-US" sz="2000" b="1" dirty="0"/>
          </a:p>
        </p:txBody>
      </p:sp>
    </p:spTree>
    <p:extLst>
      <p:ext uri="{BB962C8B-B14F-4D97-AF65-F5344CB8AC3E}">
        <p14:creationId xmlns:p14="http://schemas.microsoft.com/office/powerpoint/2010/main" xmlns="" val="2831452690"/>
      </p:ext>
    </p:extLst>
  </p:cSld>
  <p:clrMapOvr>
    <a:masterClrMapping/>
  </p:clrMapOvr>
  <p:transition>
    <p:split dir="in"/>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BEBA8EAE-BF5A-486C-A8C5-ECC9F3942E4B}">
                <a14:imgProps xmlns:a14="http://schemas.microsoft.com/office/drawing/2010/main" xmlns="">
                  <a14:imgLayer r:embed="rId3">
                    <a14:imgEffect>
                      <a14:colorTemperature colorTemp="8800"/>
                    </a14:imgEffect>
                  </a14:imgLayer>
                </a14:imgProps>
              </a:ext>
              <a:ext uri="{28A0092B-C50C-407E-A947-70E740481C1C}">
                <a14:useLocalDpi xmlns:a14="http://schemas.microsoft.com/office/drawing/2010/main" xmlns="" val="0"/>
              </a:ext>
            </a:extLst>
          </a:blip>
          <a:stretch>
            <a:fillRect/>
          </a:stretch>
        </p:blipFill>
        <p:spPr>
          <a:xfrm>
            <a:off x="467544" y="548680"/>
            <a:ext cx="8141552" cy="6048000"/>
          </a:xfrm>
          <a:prstGeom prst="rect">
            <a:avLst/>
          </a:prstGeom>
        </p:spPr>
      </p:pic>
      <p:sp>
        <p:nvSpPr>
          <p:cNvPr id="23553" name="AutoShape 1"/>
          <p:cNvSpPr>
            <a:spLocks noChangeArrowheads="1"/>
          </p:cNvSpPr>
          <p:nvPr/>
        </p:nvSpPr>
        <p:spPr bwMode="auto">
          <a:xfrm>
            <a:off x="6019800" y="762000"/>
            <a:ext cx="2333625" cy="685800"/>
          </a:xfrm>
          <a:prstGeom prst="flowChartTerminator">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smtClean="0">
                <a:ln>
                  <a:noFill/>
                </a:ln>
                <a:solidFill>
                  <a:schemeClr val="tx1"/>
                </a:solidFill>
                <a:effectLst/>
                <a:latin typeface="Calibri" pitchFamily="34" charset="0"/>
                <a:ea typeface="Arial" pitchFamily="34" charset="0"/>
                <a:cs typeface="Old Antic Outline Shaded" pitchFamily="2" charset="-78"/>
              </a:rPr>
              <a:t>التخطيط الثقافيِ</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Flowchart: Manual Input 3"/>
          <p:cNvSpPr/>
          <p:nvPr/>
        </p:nvSpPr>
        <p:spPr>
          <a:xfrm>
            <a:off x="685800" y="1524000"/>
            <a:ext cx="7620000" cy="2057400"/>
          </a:xfrm>
          <a:prstGeom prst="flowChartManualInpu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smtClean="0">
                <a:sym typeface="Wingdings"/>
              </a:rPr>
              <a:t></a:t>
            </a:r>
            <a:r>
              <a:rPr lang="ar-SA" sz="2400" b="1" dirty="0" smtClean="0"/>
              <a:t> يعني العمل المنظم والمرسوم مقدماً ويستهدف تنظيم شؤون الثقافة في المجتمع ورفع مستوي ما تقدمه المؤسسات الثقافية من مطبوعات تلفاز أو مسرح أو صحافة وتفعيلها وتوزيع هذه المؤسسات علي المدن </a:t>
            </a:r>
            <a:r>
              <a:rPr lang="ar-SA" sz="2400" b="1" dirty="0" err="1" smtClean="0"/>
              <a:t>والقري</a:t>
            </a:r>
            <a:r>
              <a:rPr lang="ar-SA" sz="2400" b="1" dirty="0" smtClean="0"/>
              <a:t> توزيعاً عادلاً يضمن رفع المستوي الثقافي في الأفراد وتنمية تذوقهم للفنون والجماليات </a:t>
            </a:r>
            <a:endParaRPr lang="en-US" sz="2400" b="1" dirty="0" smtClean="0"/>
          </a:p>
          <a:p>
            <a:pPr algn="ctr"/>
            <a:endParaRPr lang="en-US" sz="2400" b="1" dirty="0"/>
          </a:p>
        </p:txBody>
      </p:sp>
      <p:sp>
        <p:nvSpPr>
          <p:cNvPr id="5" name="Isosceles Triangle 4"/>
          <p:cNvSpPr/>
          <p:nvPr/>
        </p:nvSpPr>
        <p:spPr>
          <a:xfrm>
            <a:off x="533400" y="3581400"/>
            <a:ext cx="8077200" cy="2895600"/>
          </a:xfrm>
          <a:prstGeom prst="triangl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800" b="1" dirty="0" smtClean="0">
                <a:sym typeface="AGA Arabesque Desktop"/>
              </a:rPr>
              <a:t></a:t>
            </a:r>
            <a:r>
              <a:rPr lang="ar-SA" sz="2800" b="1" dirty="0" smtClean="0"/>
              <a:t> التخطيط الثقافي مجاله الثقافة كعلم والتنمية كتطبيق</a:t>
            </a:r>
            <a:endParaRPr lang="en-US" sz="2800" b="1" dirty="0" smtClean="0"/>
          </a:p>
          <a:p>
            <a:pPr algn="ctr"/>
            <a:endParaRPr lang="en-US" sz="2800" b="1" dirty="0"/>
          </a:p>
        </p:txBody>
      </p:sp>
    </p:spTree>
    <p:extLst>
      <p:ext uri="{BB962C8B-B14F-4D97-AF65-F5344CB8AC3E}">
        <p14:creationId xmlns:p14="http://schemas.microsoft.com/office/powerpoint/2010/main" xmlns="" val="18421291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508000" y="381000"/>
            <a:ext cx="8128000" cy="6096000"/>
          </a:xfrm>
          <a:prstGeom prst="rect">
            <a:avLst/>
          </a:prstGeom>
        </p:spPr>
      </p:pic>
      <p:sp>
        <p:nvSpPr>
          <p:cNvPr id="22529" name="AutoShape 1"/>
          <p:cNvSpPr>
            <a:spLocks noChangeArrowheads="1"/>
          </p:cNvSpPr>
          <p:nvPr/>
        </p:nvSpPr>
        <p:spPr bwMode="auto">
          <a:xfrm>
            <a:off x="6400800" y="457200"/>
            <a:ext cx="2152650" cy="742950"/>
          </a:xfrm>
          <a:prstGeom prst="flowChartTerminator">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ar-SA" sz="1800" b="0" i="0" u="none" strike="noStrike" cap="none" normalizeH="0" baseline="0" smtClean="0">
                <a:ln>
                  <a:noFill/>
                </a:ln>
                <a:solidFill>
                  <a:schemeClr val="tx1"/>
                </a:solidFill>
                <a:effectLst/>
                <a:latin typeface="Calibri" pitchFamily="34" charset="0"/>
                <a:ea typeface="Arial" pitchFamily="34" charset="0"/>
                <a:cs typeface="Old Antic Outline Shaded" pitchFamily="2" charset="-78"/>
              </a:rPr>
              <a:t>التخطيط السكانيِ</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Folded Corner 3"/>
          <p:cNvSpPr/>
          <p:nvPr/>
        </p:nvSpPr>
        <p:spPr>
          <a:xfrm>
            <a:off x="609600" y="1219200"/>
            <a:ext cx="8077200" cy="2209800"/>
          </a:xfrm>
          <a:prstGeom prst="foldedCorner">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000" b="1" dirty="0" smtClean="0">
                <a:sym typeface="Wingdings"/>
              </a:rPr>
              <a:t></a:t>
            </a:r>
            <a:r>
              <a:rPr lang="ar-SA" sz="2000" b="1" dirty="0" smtClean="0"/>
              <a:t> مجموعة من العمليات النظرية التمهيدية التي تستند إلي الدراسة العلمية المستندة علي مجموعة من البيانات الإحصائية المتعلقة بنمو السكان واتجاهات الهجرة ونمو المجتمعات العمرانية الجديدة ونمو الصناعة والخدمات وتوطينها وتطوير احتياجات المواطنين وتغيير أنماطها فبما يختص بالسكن وتوفير الأراضي وغير ذلك من بيانات تهدف إلي وضع الحلول وتنفيذها لحل مشكلات الإسكان وتوفير مسكن مناسب لكل فرد من المجتمع </a:t>
            </a:r>
            <a:endParaRPr lang="en-US" sz="2000" b="1" dirty="0" smtClean="0"/>
          </a:p>
          <a:p>
            <a:pPr algn="ctr"/>
            <a:endParaRPr lang="en-US" sz="2000" b="1" dirty="0"/>
          </a:p>
        </p:txBody>
      </p:sp>
      <p:sp>
        <p:nvSpPr>
          <p:cNvPr id="5" name="Snip Diagonal Corner Rectangle 4"/>
          <p:cNvSpPr/>
          <p:nvPr/>
        </p:nvSpPr>
        <p:spPr>
          <a:xfrm>
            <a:off x="1828800" y="4114800"/>
            <a:ext cx="4419600" cy="2286000"/>
          </a:xfrm>
          <a:prstGeom prst="snip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800" dirty="0" smtClean="0">
                <a:sym typeface="AGA Arabesque Desktop"/>
              </a:rPr>
              <a:t></a:t>
            </a:r>
            <a:r>
              <a:rPr lang="ar-SA" sz="2800" b="1" dirty="0" smtClean="0"/>
              <a:t>التخطيط السكاني مجاله علم السكان كعلم والتنمية السكانية كتطبيق</a:t>
            </a:r>
            <a:endParaRPr lang="en-US" sz="2800" b="1" dirty="0" smtClean="0"/>
          </a:p>
          <a:p>
            <a:pPr algn="ctr"/>
            <a:endParaRPr lang="en-US" sz="2800" b="1" dirty="0"/>
          </a:p>
        </p:txBody>
      </p:sp>
    </p:spTree>
    <p:extLst>
      <p:ext uri="{BB962C8B-B14F-4D97-AF65-F5344CB8AC3E}">
        <p14:creationId xmlns:p14="http://schemas.microsoft.com/office/powerpoint/2010/main" xmlns="" val="1956418224"/>
      </p:ext>
    </p:extLst>
  </p:cSld>
  <p:clrMapOvr>
    <a:masterClrMapping/>
  </p:clrMapOvr>
  <p:transition>
    <p:wheel spokes="8"/>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BEBA8EAE-BF5A-486C-A8C5-ECC9F3942E4B}">
                <a14:imgProps xmlns:a14="http://schemas.microsoft.com/office/drawing/2010/main" xmlns="">
                  <a14:imgLayer r:embed="rId3">
                    <a14:imgEffect>
                      <a14:brightnessContrast bright="-20000" contrast="40000"/>
                    </a14:imgEffect>
                  </a14:imgLayer>
                </a14:imgProps>
              </a:ext>
              <a:ext uri="{28A0092B-C50C-407E-A947-70E740481C1C}">
                <a14:useLocalDpi xmlns:a14="http://schemas.microsoft.com/office/drawing/2010/main" xmlns="" val="0"/>
              </a:ext>
            </a:extLst>
          </a:blip>
          <a:stretch>
            <a:fillRect/>
          </a:stretch>
        </p:blipFill>
        <p:spPr>
          <a:xfrm>
            <a:off x="251520" y="228600"/>
            <a:ext cx="8639980" cy="6408000"/>
          </a:xfrm>
          <a:prstGeom prst="rect">
            <a:avLst/>
          </a:prstGeom>
        </p:spPr>
      </p:pic>
      <p:sp>
        <p:nvSpPr>
          <p:cNvPr id="21505" name="AutoShape 1"/>
          <p:cNvSpPr>
            <a:spLocks noChangeArrowheads="1"/>
          </p:cNvSpPr>
          <p:nvPr/>
        </p:nvSpPr>
        <p:spPr bwMode="auto">
          <a:xfrm>
            <a:off x="5867400" y="381000"/>
            <a:ext cx="2657475" cy="657225"/>
          </a:xfrm>
          <a:prstGeom prst="flowChartTerminator">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ar-SA" sz="1800" b="0" i="0" u="none" strike="noStrike" cap="none" normalizeH="0" baseline="0" smtClean="0">
                <a:ln>
                  <a:noFill/>
                </a:ln>
                <a:solidFill>
                  <a:schemeClr val="tx1"/>
                </a:solidFill>
                <a:effectLst/>
                <a:latin typeface="Calibri" pitchFamily="34" charset="0"/>
                <a:ea typeface="Arial" pitchFamily="34" charset="0"/>
                <a:cs typeface="PT Bold Mirror" pitchFamily="2" charset="-78"/>
              </a:rPr>
              <a:t>التخطيط للقوي العاملة</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 name="Folded Corner 4"/>
          <p:cNvSpPr/>
          <p:nvPr/>
        </p:nvSpPr>
        <p:spPr>
          <a:xfrm>
            <a:off x="1371600" y="1219200"/>
            <a:ext cx="7315200" cy="2133600"/>
          </a:xfrm>
          <a:prstGeom prst="foldedCorner">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smtClean="0">
                <a:sym typeface="Wingdings"/>
              </a:rPr>
              <a:t></a:t>
            </a:r>
            <a:r>
              <a:rPr lang="ar-SA" sz="2800" b="1" dirty="0" smtClean="0"/>
              <a:t>هو عملية تقدير احتياجات الحاضر والمستقبل من القوي البشرية اللازمة لتحقيق أهداف التنمية الشاملة وذلك علي ضوء الاستراتيجيات المحددة التي تفرض أولوية الاحتياجات </a:t>
            </a:r>
            <a:endParaRPr lang="en-US" sz="2800" dirty="0" smtClean="0"/>
          </a:p>
          <a:p>
            <a:pPr algn="ctr"/>
            <a:endParaRPr lang="en-US" sz="2800" dirty="0"/>
          </a:p>
        </p:txBody>
      </p:sp>
      <p:sp>
        <p:nvSpPr>
          <p:cNvPr id="6" name="Snip Single Corner Rectangle 5"/>
          <p:cNvSpPr/>
          <p:nvPr/>
        </p:nvSpPr>
        <p:spPr>
          <a:xfrm>
            <a:off x="457200" y="3505200"/>
            <a:ext cx="8077200" cy="2971800"/>
          </a:xfrm>
          <a:prstGeom prst="snip1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800" b="1" u="sng" dirty="0" smtClean="0">
                <a:sym typeface="Wingdings"/>
              </a:rPr>
              <a:t></a:t>
            </a:r>
            <a:r>
              <a:rPr lang="ar-SA" sz="2800" b="1" u="sng" dirty="0" smtClean="0"/>
              <a:t>القوي العاملة </a:t>
            </a:r>
            <a:r>
              <a:rPr lang="ar-SA" sz="2800" b="1" dirty="0" smtClean="0"/>
              <a:t>هي مجموعة من السكان في سن العمل (16 – 65 سنة) قادرة علي العمل والراغبة فيه وتنقسم قسمين إحداهما داخل قوة العمل والأخرى خارجها ويقصد بمجموعة العمل الذين يسهمون فعلاً </a:t>
            </a:r>
            <a:r>
              <a:rPr lang="ar-SA" sz="2800" b="1" dirty="0" err="1" smtClean="0"/>
              <a:t>بمجهوداتهم</a:t>
            </a:r>
            <a:r>
              <a:rPr lang="ar-SA" sz="2800" b="1" dirty="0" smtClean="0"/>
              <a:t> الجسمانية أو العقلية في أي عمل يتصل بإنتاج سلعة أو الخدمات والذين يقدرون علي أداء العمل ويرغبون فيه ويبحثون عنه</a:t>
            </a:r>
            <a:endParaRPr lang="en-US" sz="2800" b="1" dirty="0" smtClean="0"/>
          </a:p>
          <a:p>
            <a:pPr algn="ctr"/>
            <a:endParaRPr lang="en-US" sz="2800" b="1" dirty="0"/>
          </a:p>
        </p:txBody>
      </p:sp>
    </p:spTree>
    <p:extLst>
      <p:ext uri="{BB962C8B-B14F-4D97-AF65-F5344CB8AC3E}">
        <p14:creationId xmlns:p14="http://schemas.microsoft.com/office/powerpoint/2010/main" xmlns="" val="3304279023"/>
      </p:ext>
    </p:extLst>
  </p:cSld>
  <p:clrMapOvr>
    <a:masterClrMapping/>
  </p:clrMapOvr>
  <p:transition>
    <p:pull/>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BEBA8EAE-BF5A-486C-A8C5-ECC9F3942E4B}">
                <a14:imgProps xmlns:a14="http://schemas.microsoft.com/office/drawing/2010/main" xmlns="">
                  <a14:imgLayer r:embed="rId3">
                    <a14:imgEffect>
                      <a14:colorTemperature colorTemp="11200"/>
                    </a14:imgEffect>
                  </a14:imgLayer>
                </a14:imgProps>
              </a:ext>
              <a:ext uri="{28A0092B-C50C-407E-A947-70E740481C1C}">
                <a14:useLocalDpi xmlns:a14="http://schemas.microsoft.com/office/drawing/2010/main" xmlns="" val="0"/>
              </a:ext>
            </a:extLst>
          </a:blip>
          <a:stretch>
            <a:fillRect/>
          </a:stretch>
        </p:blipFill>
        <p:spPr>
          <a:xfrm>
            <a:off x="179512" y="116632"/>
            <a:ext cx="8788030" cy="6840000"/>
          </a:xfrm>
          <a:prstGeom prst="rect">
            <a:avLst/>
          </a:prstGeom>
        </p:spPr>
      </p:pic>
      <p:sp>
        <p:nvSpPr>
          <p:cNvPr id="3" name="Flowchart: Terminator 2"/>
          <p:cNvSpPr/>
          <p:nvPr/>
        </p:nvSpPr>
        <p:spPr>
          <a:xfrm>
            <a:off x="381000" y="0"/>
            <a:ext cx="8763000" cy="1524000"/>
          </a:xfrm>
          <a:prstGeom prst="flowChartTerminator">
            <a:avLst/>
          </a:prstGeom>
        </p:spPr>
        <p:style>
          <a:lnRef idx="2">
            <a:schemeClr val="accent6"/>
          </a:lnRef>
          <a:fillRef idx="1">
            <a:schemeClr val="lt1"/>
          </a:fillRef>
          <a:effectRef idx="0">
            <a:schemeClr val="accent6"/>
          </a:effectRef>
          <a:fontRef idx="minor">
            <a:schemeClr val="dk1"/>
          </a:fontRef>
        </p:style>
        <p:txBody>
          <a:bodyPr rtlCol="0" anchor="ctr"/>
          <a:lstStyle/>
          <a:p>
            <a:pPr lvl="0" algn="ctr"/>
            <a:r>
              <a:rPr lang="ar-SA" sz="2000" b="1" dirty="0" smtClean="0"/>
              <a:t>يسعي هذا المجال إلي تقدير الاحتياجات المستقبلية من القوي العاملة من جميع المهن ومستوياتها وهذه الاحتياجات هي التي تحدد لدرجة كبيرة طاقات التعليم والتدريب التي يجب تعبئتها للوفاء بهذه الاحتياجات </a:t>
            </a:r>
            <a:endParaRPr lang="en-US" sz="2000" b="1" dirty="0" smtClean="0"/>
          </a:p>
          <a:p>
            <a:pPr algn="ctr"/>
            <a:endParaRPr lang="en-US" sz="2000" b="1" dirty="0"/>
          </a:p>
        </p:txBody>
      </p:sp>
      <p:sp>
        <p:nvSpPr>
          <p:cNvPr id="4" name="Flowchart: Terminator 3"/>
          <p:cNvSpPr/>
          <p:nvPr/>
        </p:nvSpPr>
        <p:spPr>
          <a:xfrm>
            <a:off x="381000" y="2667000"/>
            <a:ext cx="8763000" cy="1444752"/>
          </a:xfrm>
          <a:prstGeom prst="flowChartTerminator">
            <a:avLst/>
          </a:prstGeom>
        </p:spPr>
        <p:style>
          <a:lnRef idx="1">
            <a:schemeClr val="accent1"/>
          </a:lnRef>
          <a:fillRef idx="2">
            <a:schemeClr val="accent1"/>
          </a:fillRef>
          <a:effectRef idx="1">
            <a:schemeClr val="accent1"/>
          </a:effectRef>
          <a:fontRef idx="minor">
            <a:schemeClr val="dk1"/>
          </a:fontRef>
        </p:style>
        <p:txBody>
          <a:bodyPr rtlCol="0" anchor="ctr"/>
          <a:lstStyle/>
          <a:p>
            <a:pPr lvl="0" algn="ctr"/>
            <a:r>
              <a:rPr lang="ar-SA" sz="2000" b="1" dirty="0" smtClean="0"/>
              <a:t>وهذا المجال التخطيطي </a:t>
            </a:r>
            <a:r>
              <a:rPr lang="ar-SA" sz="2000" b="1" dirty="0" err="1" smtClean="0"/>
              <a:t>ق</a:t>
            </a:r>
            <a:r>
              <a:rPr lang="ar-SA" sz="2000" b="1" dirty="0" smtClean="0"/>
              <a:t> أن يؤدي إلي اقتراح وسائل استراتيجيات تساعد في استثمار الزيادة المضطرد في السكان والاستفادة منها في توفير متطلبات التنمية الشاملة من القوي العاملة المؤهلة</a:t>
            </a:r>
            <a:endParaRPr lang="en-US" sz="2000" b="1" dirty="0" smtClean="0"/>
          </a:p>
          <a:p>
            <a:pPr algn="ctr"/>
            <a:endParaRPr lang="en-US" sz="2000" b="1" dirty="0"/>
          </a:p>
        </p:txBody>
      </p:sp>
      <p:sp>
        <p:nvSpPr>
          <p:cNvPr id="5" name="Flowchart: Terminator 4"/>
          <p:cNvSpPr/>
          <p:nvPr/>
        </p:nvSpPr>
        <p:spPr>
          <a:xfrm>
            <a:off x="381000" y="4114800"/>
            <a:ext cx="8763000" cy="987552"/>
          </a:xfrm>
          <a:prstGeom prst="flowChartTerminator">
            <a:avLst/>
          </a:prstGeom>
        </p:spPr>
        <p:style>
          <a:lnRef idx="1">
            <a:schemeClr val="accent6"/>
          </a:lnRef>
          <a:fillRef idx="2">
            <a:schemeClr val="accent6"/>
          </a:fillRef>
          <a:effectRef idx="1">
            <a:schemeClr val="accent6"/>
          </a:effectRef>
          <a:fontRef idx="minor">
            <a:schemeClr val="dk1"/>
          </a:fontRef>
        </p:style>
        <p:txBody>
          <a:bodyPr rtlCol="0" anchor="ctr"/>
          <a:lstStyle/>
          <a:p>
            <a:pPr lvl="0" algn="ctr"/>
            <a:r>
              <a:rPr lang="ar-SA" sz="2000" b="1" dirty="0" smtClean="0"/>
              <a:t>التخطيط للقوي العاملة ضرورة لكي يستطيع النظم التعليمي توفير احتياجات التنمية من القوي العاملة </a:t>
            </a:r>
            <a:endParaRPr lang="en-US" sz="2000" b="1" dirty="0" smtClean="0"/>
          </a:p>
          <a:p>
            <a:pPr algn="ctr"/>
            <a:endParaRPr lang="en-US" sz="2000" b="1" dirty="0"/>
          </a:p>
        </p:txBody>
      </p:sp>
      <p:sp>
        <p:nvSpPr>
          <p:cNvPr id="6" name="Flowchart: Terminator 5"/>
          <p:cNvSpPr/>
          <p:nvPr/>
        </p:nvSpPr>
        <p:spPr>
          <a:xfrm>
            <a:off x="381000" y="1524000"/>
            <a:ext cx="8763000" cy="1066800"/>
          </a:xfrm>
          <a:prstGeom prst="flowChartTerminator">
            <a:avLst/>
          </a:prstGeom>
        </p:spPr>
        <p:style>
          <a:lnRef idx="1">
            <a:schemeClr val="dk1"/>
          </a:lnRef>
          <a:fillRef idx="2">
            <a:schemeClr val="dk1"/>
          </a:fillRef>
          <a:effectRef idx="1">
            <a:schemeClr val="dk1"/>
          </a:effectRef>
          <a:fontRef idx="minor">
            <a:schemeClr val="dk1"/>
          </a:fontRef>
        </p:style>
        <p:txBody>
          <a:bodyPr rtlCol="0" anchor="ctr"/>
          <a:lstStyle/>
          <a:p>
            <a:pPr lvl="0" algn="ctr"/>
            <a:r>
              <a:rPr lang="ar-SA" sz="2000" b="1" dirty="0" smtClean="0"/>
              <a:t>يتطلب هذا المجال دراسة تحليلية للقوي والعوامل الثقافية في المجتمع ونمطه في التنمية الشاملة </a:t>
            </a:r>
            <a:endParaRPr lang="en-US" sz="2000" b="1" dirty="0" smtClean="0"/>
          </a:p>
          <a:p>
            <a:pPr algn="ctr"/>
            <a:endParaRPr lang="en-US" sz="2000" b="1" dirty="0"/>
          </a:p>
        </p:txBody>
      </p:sp>
      <p:sp>
        <p:nvSpPr>
          <p:cNvPr id="7" name="Flowchart: Terminator 6"/>
          <p:cNvSpPr/>
          <p:nvPr/>
        </p:nvSpPr>
        <p:spPr>
          <a:xfrm rot="10800000" flipV="1">
            <a:off x="609600" y="5410200"/>
            <a:ext cx="7848600" cy="1447800"/>
          </a:xfrm>
          <a:prstGeom prst="flowChartTerminator">
            <a:avLst/>
          </a:prstGeom>
        </p:spPr>
        <p:style>
          <a:lnRef idx="2">
            <a:schemeClr val="accent6"/>
          </a:lnRef>
          <a:fillRef idx="1">
            <a:schemeClr val="lt1"/>
          </a:fillRef>
          <a:effectRef idx="0">
            <a:schemeClr val="accent6"/>
          </a:effectRef>
          <a:fontRef idx="minor">
            <a:schemeClr val="dk1"/>
          </a:fontRef>
        </p:style>
        <p:txBody>
          <a:bodyPr rtlCol="0" anchor="ctr"/>
          <a:lstStyle/>
          <a:p>
            <a:pPr lvl="0" algn="ctr"/>
            <a:r>
              <a:rPr lang="ar-SA" sz="2000" b="1" dirty="0" smtClean="0"/>
              <a:t>إن التخطيط لتقدير القوي العاملة يشكل أساساً للتخطيط التعليمي الذي يساعد التعليم علي القيام بوظيفته المتمثلة في توفير احتياجات التنمية من القوي العاملة المؤهلة والمدربة بجانب وظيفته الثقافية</a:t>
            </a:r>
            <a:endParaRPr lang="en-US" sz="2000" b="1" dirty="0" smtClean="0"/>
          </a:p>
          <a:p>
            <a:pPr algn="ctr"/>
            <a:endParaRPr lang="en-US" sz="2000" b="1" dirty="0"/>
          </a:p>
        </p:txBody>
      </p:sp>
    </p:spTree>
    <p:extLst>
      <p:ext uri="{BB962C8B-B14F-4D97-AF65-F5344CB8AC3E}">
        <p14:creationId xmlns:p14="http://schemas.microsoft.com/office/powerpoint/2010/main" xmlns="" val="1982933741"/>
      </p:ext>
    </p:extLst>
  </p:cSld>
  <p:clrMapOvr>
    <a:masterClrMapping/>
  </p:clrMapOvr>
  <p:transition>
    <p:strips/>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51520" y="188640"/>
            <a:ext cx="8568952" cy="6444000"/>
          </a:xfrm>
          <a:prstGeom prst="rect">
            <a:avLst/>
          </a:prstGeom>
        </p:spPr>
      </p:pic>
      <p:sp>
        <p:nvSpPr>
          <p:cNvPr id="4" name="Flowchart: Terminator 3"/>
          <p:cNvSpPr/>
          <p:nvPr/>
        </p:nvSpPr>
        <p:spPr>
          <a:xfrm rot="10800000" flipV="1">
            <a:off x="685800" y="304801"/>
            <a:ext cx="7848600" cy="1066800"/>
          </a:xfrm>
          <a:prstGeom prst="flowChartTerminator">
            <a:avLst/>
          </a:prstGeom>
        </p:spPr>
        <p:style>
          <a:lnRef idx="2">
            <a:schemeClr val="accent5"/>
          </a:lnRef>
          <a:fillRef idx="1">
            <a:schemeClr val="lt1"/>
          </a:fillRef>
          <a:effectRef idx="0">
            <a:schemeClr val="accent5"/>
          </a:effectRef>
          <a:fontRef idx="minor">
            <a:schemeClr val="dk1"/>
          </a:fontRef>
        </p:style>
        <p:txBody>
          <a:bodyPr rtlCol="0" anchor="ctr"/>
          <a:lstStyle/>
          <a:p>
            <a:pPr lvl="0" algn="ctr"/>
            <a:r>
              <a:rPr lang="ar-SA" sz="4000" b="1" dirty="0" smtClean="0"/>
              <a:t>ما </a:t>
            </a:r>
            <a:r>
              <a:rPr lang="ar-SA" sz="2800" b="1" dirty="0" smtClean="0"/>
              <a:t>هي أهم المشكلات التي تواجه الدول النامية في مجال تنمية القوي العاملة؟</a:t>
            </a:r>
            <a:endParaRPr lang="en-US" sz="2800" b="1" dirty="0" smtClean="0"/>
          </a:p>
          <a:p>
            <a:pPr algn="ctr"/>
            <a:endParaRPr lang="en-US" sz="2800" b="1" dirty="0"/>
          </a:p>
        </p:txBody>
      </p:sp>
      <p:sp>
        <p:nvSpPr>
          <p:cNvPr id="5" name="Flowchart: Terminator 4"/>
          <p:cNvSpPr/>
          <p:nvPr/>
        </p:nvSpPr>
        <p:spPr>
          <a:xfrm rot="10800000" flipV="1">
            <a:off x="381000" y="1447800"/>
            <a:ext cx="8305800" cy="1219200"/>
          </a:xfrm>
          <a:prstGeom prst="flowChartTerminator">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ar-SA" sz="2000" b="1" dirty="0" smtClean="0"/>
              <a:t>لقد أصبح التخطيط للقوي العاملة علي درجة كبيرة من الأهمية ولاسيما في الدول النامية إذ لابد أن تأخذ الدول النامية بالتخطيط الشامل الذي يتم علي مستوي المجتمع بكل أنشطته وقطاعاته</a:t>
            </a:r>
            <a:endParaRPr lang="en-US" sz="2000" b="1" dirty="0" smtClean="0"/>
          </a:p>
          <a:p>
            <a:pPr algn="ctr"/>
            <a:endParaRPr lang="en-US" sz="2000" b="1" dirty="0"/>
          </a:p>
        </p:txBody>
      </p:sp>
      <p:sp>
        <p:nvSpPr>
          <p:cNvPr id="7" name="Oval 6"/>
          <p:cNvSpPr/>
          <p:nvPr/>
        </p:nvSpPr>
        <p:spPr>
          <a:xfrm>
            <a:off x="6553200" y="2895600"/>
            <a:ext cx="2133600" cy="39624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lvl="0" algn="ctr"/>
            <a:r>
              <a:rPr lang="ar-SA" sz="2000" b="1" dirty="0" smtClean="0"/>
              <a:t>وجود فائض في الأيدي العاملة غير الماهرة مع وجود نقص كبير في بعض نوعيات القوي العاملة عالية المهارة والتعليم</a:t>
            </a:r>
            <a:endParaRPr lang="en-US" sz="2000" b="1" dirty="0" smtClean="0"/>
          </a:p>
          <a:p>
            <a:pPr algn="ctr"/>
            <a:endParaRPr lang="en-US" sz="2000" b="1" dirty="0"/>
          </a:p>
        </p:txBody>
      </p:sp>
      <p:sp>
        <p:nvSpPr>
          <p:cNvPr id="8" name="Oval 7"/>
          <p:cNvSpPr/>
          <p:nvPr/>
        </p:nvSpPr>
        <p:spPr>
          <a:xfrm>
            <a:off x="3581400" y="2895600"/>
            <a:ext cx="2743200" cy="39624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SA" sz="2000" dirty="0" smtClean="0"/>
              <a:t>أن التطور العلمي والتكنولوجي يسير بمعدلات أسرع بكثير من تراكم الخبرات والمهارات في القوي العاملة وقد أدي ذلك إلي وجود نقص في المهارة والخبرة لدي القوي العاملة القائمة علي رأس العمل</a:t>
            </a:r>
            <a:endParaRPr lang="en-US" sz="2000" dirty="0"/>
          </a:p>
        </p:txBody>
      </p:sp>
      <p:sp>
        <p:nvSpPr>
          <p:cNvPr id="9" name="Oval 8"/>
          <p:cNvSpPr/>
          <p:nvPr/>
        </p:nvSpPr>
        <p:spPr>
          <a:xfrm>
            <a:off x="1981200" y="2895600"/>
            <a:ext cx="1295400" cy="39624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lvl="0" algn="ctr"/>
            <a:r>
              <a:rPr lang="ar-SA" sz="2000" b="1" dirty="0" smtClean="0"/>
              <a:t>ضعف الارتباط بين التخطيط للقوي العاملة والتخطيط للتعليم</a:t>
            </a:r>
            <a:endParaRPr lang="en-US" sz="2000" b="1" dirty="0" smtClean="0"/>
          </a:p>
          <a:p>
            <a:pPr algn="ctr"/>
            <a:endParaRPr lang="en-US" sz="2000" b="1" dirty="0"/>
          </a:p>
        </p:txBody>
      </p:sp>
      <p:sp>
        <p:nvSpPr>
          <p:cNvPr id="10" name="Oval 9"/>
          <p:cNvSpPr/>
          <p:nvPr/>
        </p:nvSpPr>
        <p:spPr>
          <a:xfrm>
            <a:off x="457200" y="2895600"/>
            <a:ext cx="1295400" cy="3962400"/>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lvl="0" algn="ctr"/>
            <a:r>
              <a:rPr lang="ar-SA" sz="2000" b="1" dirty="0" smtClean="0"/>
              <a:t>ضعف الاستثمار في مجالات التعليم والتدريب</a:t>
            </a:r>
            <a:endParaRPr lang="en-US" sz="2000" b="1" dirty="0" smtClean="0"/>
          </a:p>
          <a:p>
            <a:pPr algn="ctr"/>
            <a:endParaRPr lang="en-US" sz="2000" b="1" dirty="0"/>
          </a:p>
        </p:txBody>
      </p:sp>
      <p:sp>
        <p:nvSpPr>
          <p:cNvPr id="11" name="Curved Up Arrow 10"/>
          <p:cNvSpPr/>
          <p:nvPr/>
        </p:nvSpPr>
        <p:spPr>
          <a:xfrm rot="11385996">
            <a:off x="5906016" y="3045492"/>
            <a:ext cx="914400" cy="533400"/>
          </a:xfrm>
          <a:prstGeom prst="curvedUp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solidFill>
                <a:schemeClr val="tx1"/>
              </a:solidFill>
            </a:endParaRPr>
          </a:p>
        </p:txBody>
      </p:sp>
      <p:sp>
        <p:nvSpPr>
          <p:cNvPr id="12" name="Curved Up Arrow 11"/>
          <p:cNvSpPr/>
          <p:nvPr/>
        </p:nvSpPr>
        <p:spPr>
          <a:xfrm rot="11385996">
            <a:off x="3086615" y="2893092"/>
            <a:ext cx="914400" cy="533400"/>
          </a:xfrm>
          <a:prstGeom prst="curvedUp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solidFill>
                <a:schemeClr val="tx1"/>
              </a:solidFill>
            </a:endParaRPr>
          </a:p>
        </p:txBody>
      </p:sp>
      <p:sp>
        <p:nvSpPr>
          <p:cNvPr id="13" name="Curved Up Arrow 12"/>
          <p:cNvSpPr/>
          <p:nvPr/>
        </p:nvSpPr>
        <p:spPr>
          <a:xfrm rot="11385996">
            <a:off x="1410215" y="2816892"/>
            <a:ext cx="914400" cy="533400"/>
          </a:xfrm>
          <a:prstGeom prst="curvedUp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xmlns="" val="3342422982"/>
      </p:ext>
    </p:extLst>
  </p:cSld>
  <p:clrMapOvr>
    <a:masterClrMapping/>
  </p:clrMapOvr>
  <p:transition>
    <p:pull dir="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79512" y="0"/>
            <a:ext cx="8788030" cy="6840000"/>
          </a:xfrm>
          <a:prstGeom prst="rect">
            <a:avLst/>
          </a:prstGeom>
        </p:spPr>
      </p:pic>
      <p:sp>
        <p:nvSpPr>
          <p:cNvPr id="3" name="6-Point Star 2"/>
          <p:cNvSpPr/>
          <p:nvPr/>
        </p:nvSpPr>
        <p:spPr>
          <a:xfrm>
            <a:off x="4495800" y="0"/>
            <a:ext cx="4648200" cy="1752600"/>
          </a:xfrm>
          <a:prstGeom prst="star6">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SA" sz="2400" b="1" i="1" dirty="0" smtClean="0"/>
              <a:t>التخطيط التربوي</a:t>
            </a:r>
            <a:endParaRPr lang="en-US" sz="2400" b="1" i="1" dirty="0" smtClean="0"/>
          </a:p>
          <a:p>
            <a:pPr algn="ctr"/>
            <a:endParaRPr lang="en-US" sz="2400" b="1" dirty="0"/>
          </a:p>
        </p:txBody>
      </p:sp>
      <p:sp>
        <p:nvSpPr>
          <p:cNvPr id="4" name="Flowchart: Merge 3"/>
          <p:cNvSpPr/>
          <p:nvPr/>
        </p:nvSpPr>
        <p:spPr>
          <a:xfrm>
            <a:off x="4343400" y="1905000"/>
            <a:ext cx="4800600" cy="4953000"/>
          </a:xfrm>
          <a:prstGeom prst="flowChartMerg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ar-SA" sz="2400" b="1" dirty="0" smtClean="0"/>
          </a:p>
          <a:p>
            <a:pPr algn="ctr"/>
            <a:endParaRPr lang="ar-SA" sz="2400" b="1" dirty="0" smtClean="0"/>
          </a:p>
          <a:p>
            <a:pPr algn="ctr"/>
            <a:endParaRPr lang="ar-SA" sz="2400" b="1" dirty="0" smtClean="0"/>
          </a:p>
          <a:p>
            <a:pPr algn="ctr"/>
            <a:endParaRPr lang="ar-SA" sz="2400" b="1" dirty="0" smtClean="0"/>
          </a:p>
          <a:p>
            <a:pPr algn="ctr"/>
            <a:endParaRPr lang="ar-SA" sz="2400" b="1" dirty="0" smtClean="0"/>
          </a:p>
          <a:p>
            <a:pPr algn="ctr"/>
            <a:r>
              <a:rPr lang="ar-SA" sz="2400" b="1" dirty="0" smtClean="0"/>
              <a:t>إن التنمية والتربية أصبحا في هذا العصر بوجه خاص عنصرين أساسين في تشكيل حياة الفرد والمجتمع وفي النهوض بالأمم ثقافياً واقتصادياً واجتماعياً وفي تطوير المجتمعات </a:t>
            </a:r>
            <a:endParaRPr lang="en-US" sz="2400" b="1" dirty="0" smtClean="0"/>
          </a:p>
          <a:p>
            <a:pPr algn="ctr"/>
            <a:endParaRPr lang="en-US" sz="2400" b="1" dirty="0"/>
          </a:p>
        </p:txBody>
      </p:sp>
      <p:sp>
        <p:nvSpPr>
          <p:cNvPr id="5" name="Flowchart: Extract 4"/>
          <p:cNvSpPr/>
          <p:nvPr/>
        </p:nvSpPr>
        <p:spPr>
          <a:xfrm>
            <a:off x="-304800" y="0"/>
            <a:ext cx="6858000" cy="6858000"/>
          </a:xfrm>
          <a:prstGeom prst="flowChartExtra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SA" sz="2000" b="1" dirty="0" smtClean="0"/>
              <a:t>لقد أصبح التخطيط للتربية والتعليم أمر حتمي للموائمة بين تطلعات المجتمع وبين الموارد الاقتصادية للاستفادة إلي أقصي درجة ممكنة من هذه الموارد مع توفير الوقت والجهد والمال وذلك من خلال وضع خطط وبرامج مستقبلية توضح مسار التنفيذ ووجهته وتنسق بين مختلف أجزاءه وتحدد الأهداف المرحلية والنهائية الواجب الوصول إليها وتوضع الجدول الزمني للتنفيذ</a:t>
            </a:r>
            <a:endParaRPr lang="en-US" sz="2000" b="1" dirty="0" smtClean="0"/>
          </a:p>
          <a:p>
            <a:pPr algn="ctr"/>
            <a:endParaRPr lang="en-US" sz="2000" b="1" dirty="0"/>
          </a:p>
        </p:txBody>
      </p:sp>
    </p:spTree>
    <p:extLst>
      <p:ext uri="{BB962C8B-B14F-4D97-AF65-F5344CB8AC3E}">
        <p14:creationId xmlns:p14="http://schemas.microsoft.com/office/powerpoint/2010/main" xmlns="" val="18248460"/>
      </p:ext>
    </p:extLst>
  </p:cSld>
  <p:clrMapOvr>
    <a:masterClrMapping/>
  </p:clrMapOvr>
  <p:transition>
    <p:pull dir="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524328" y="5373216"/>
            <a:ext cx="1587168" cy="1434727"/>
          </a:xfrm>
          <a:prstGeom prst="rect">
            <a:avLst/>
          </a:prstGeom>
        </p:spPr>
      </p:pic>
      <p:pic>
        <p:nvPicPr>
          <p:cNvPr id="3" name="صورة 2"/>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4000" y="5517232"/>
            <a:ext cx="1777690" cy="1305538"/>
          </a:xfrm>
          <a:prstGeom prst="rect">
            <a:avLst/>
          </a:prstGeom>
        </p:spPr>
      </p:pic>
      <p:pic>
        <p:nvPicPr>
          <p:cNvPr id="4" name="صورة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596336" y="0"/>
            <a:ext cx="1547664" cy="1484785"/>
          </a:xfrm>
          <a:prstGeom prst="rect">
            <a:avLst/>
          </a:prstGeom>
        </p:spPr>
      </p:pic>
      <p:pic>
        <p:nvPicPr>
          <p:cNvPr id="5" name="صورة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4001" y="-2725"/>
            <a:ext cx="1777690" cy="1487510"/>
          </a:xfrm>
          <a:prstGeom prst="rect">
            <a:avLst/>
          </a:prstGeom>
        </p:spPr>
      </p:pic>
      <p:sp>
        <p:nvSpPr>
          <p:cNvPr id="6" name="Folded Corner 5"/>
          <p:cNvSpPr/>
          <p:nvPr/>
        </p:nvSpPr>
        <p:spPr>
          <a:xfrm>
            <a:off x="1981200" y="0"/>
            <a:ext cx="5486400" cy="838200"/>
          </a:xfrm>
          <a:prstGeom prst="foldedCorner">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SA" sz="2400" b="1" dirty="0" smtClean="0">
                <a:cs typeface="PT Bold Broken" pitchFamily="2" charset="-78"/>
              </a:rPr>
              <a:t>عرفي التخطيط التربوي؟</a:t>
            </a:r>
            <a:endParaRPr lang="en-US" sz="2400" b="1" dirty="0">
              <a:cs typeface="PT Bold Broken" pitchFamily="2" charset="-78"/>
            </a:endParaRPr>
          </a:p>
        </p:txBody>
      </p:sp>
      <p:sp>
        <p:nvSpPr>
          <p:cNvPr id="7" name="Flowchart: Document 6"/>
          <p:cNvSpPr/>
          <p:nvPr/>
        </p:nvSpPr>
        <p:spPr>
          <a:xfrm>
            <a:off x="0" y="1676400"/>
            <a:ext cx="7772400" cy="2895600"/>
          </a:xfrm>
          <a:prstGeom prst="flowChartDocumen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smtClean="0">
                <a:sym typeface="AGA Arabesque"/>
              </a:rPr>
              <a:t></a:t>
            </a:r>
            <a:r>
              <a:rPr lang="ar-SA" sz="2400" b="1" dirty="0" smtClean="0"/>
              <a:t>هو العملية المستمرة والمرشدة التي تستهدف تنظيم شؤون التربية والتعليم في المجتمع، وعلاج المشكلات التربوية بحلول واقعية ملائمة للإمكانات ومسايرة لمقومات المجتمع وأهدافه، وتوفير تعليم مناسب لقدرات واستعدادات الطلاب واحتياجات مجتمعهم بحيث يستطيعون الإسهام الفعال في التنمية الشاملة</a:t>
            </a:r>
            <a:r>
              <a:rPr lang="en-US" sz="2400" b="1" dirty="0" smtClean="0">
                <a:sym typeface="AGA Arabesque"/>
              </a:rPr>
              <a:t></a:t>
            </a:r>
            <a:endParaRPr lang="en-US" sz="2400" b="1" dirty="0" smtClean="0"/>
          </a:p>
          <a:p>
            <a:pPr algn="ctr"/>
            <a:endParaRPr lang="en-US" sz="2400" b="1" dirty="0"/>
          </a:p>
        </p:txBody>
      </p:sp>
      <p:sp>
        <p:nvSpPr>
          <p:cNvPr id="8" name="Flowchart: Preparation 7"/>
          <p:cNvSpPr/>
          <p:nvPr/>
        </p:nvSpPr>
        <p:spPr>
          <a:xfrm>
            <a:off x="1447800" y="4648200"/>
            <a:ext cx="5943600" cy="2209800"/>
          </a:xfrm>
          <a:prstGeom prst="flowChartPreparation">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SA" sz="2000" b="1" dirty="0" smtClean="0"/>
              <a:t>يعتمد هذا التخطيط علي مجموعة من المعلومات والبيانات الإحصائية كما يتطلب القيام </a:t>
            </a:r>
            <a:r>
              <a:rPr lang="ar-SA" sz="2000" b="1" dirty="0" err="1" smtClean="0"/>
              <a:t>به</a:t>
            </a:r>
            <a:r>
              <a:rPr lang="ar-SA" sz="2000" b="1" dirty="0" smtClean="0"/>
              <a:t> توفر مجموعة من الخبراء والمختصين في عدد من التخصصات المختلفة</a:t>
            </a:r>
            <a:endParaRPr lang="en-US" sz="2000" b="1" dirty="0" smtClean="0"/>
          </a:p>
          <a:p>
            <a:pPr algn="ctr"/>
            <a:endParaRPr lang="en-US" sz="2000" b="1" dirty="0"/>
          </a:p>
        </p:txBody>
      </p:sp>
    </p:spTree>
    <p:extLst>
      <p:ext uri="{BB962C8B-B14F-4D97-AF65-F5344CB8AC3E}">
        <p14:creationId xmlns:p14="http://schemas.microsoft.com/office/powerpoint/2010/main" xmlns="" val="3819136914"/>
      </p:ext>
    </p:extLst>
  </p:cSld>
  <p:clrMapOvr>
    <a:masterClrMapping/>
  </p:clrMapOvr>
  <p:transition>
    <p:pull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31000" y="3324"/>
            <a:ext cx="9168000" cy="6876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16386" name="Oval 2"/>
          <p:cNvSpPr>
            <a:spLocks noChangeArrowheads="1"/>
          </p:cNvSpPr>
          <p:nvPr/>
        </p:nvSpPr>
        <p:spPr bwMode="auto">
          <a:xfrm>
            <a:off x="609600" y="0"/>
            <a:ext cx="7848600" cy="68580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2000" b="1" i="0" u="none" strike="noStrike" cap="none" normalizeH="0" baseline="0" dirty="0" smtClean="0">
                <a:ln>
                  <a:noFill/>
                </a:ln>
                <a:solidFill>
                  <a:schemeClr val="tx1"/>
                </a:solidFill>
                <a:effectLst/>
                <a:latin typeface="Arial" pitchFamily="34" charset="0"/>
                <a:ea typeface="Arial" pitchFamily="34" charset="0"/>
                <a:cs typeface="Arial" pitchFamily="34" charset="0"/>
              </a:rPr>
              <a:t>التخطيط التربوي يتمشي مع المفهوم العام للتخطيط</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16387" name="Oval 3"/>
          <p:cNvSpPr>
            <a:spLocks noChangeArrowheads="1"/>
          </p:cNvSpPr>
          <p:nvPr/>
        </p:nvSpPr>
        <p:spPr bwMode="auto">
          <a:xfrm>
            <a:off x="457200" y="838200"/>
            <a:ext cx="8229600" cy="144780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2000" b="1" i="0" u="none" strike="noStrike" cap="none" normalizeH="0" baseline="0" dirty="0" smtClean="0">
                <a:ln>
                  <a:noFill/>
                </a:ln>
                <a:solidFill>
                  <a:schemeClr val="tx1"/>
                </a:solidFill>
                <a:effectLst/>
                <a:latin typeface="Arial" pitchFamily="34" charset="0"/>
                <a:ea typeface="Arial" pitchFamily="34" charset="0"/>
                <a:cs typeface="Arial" pitchFamily="34" charset="0"/>
              </a:rPr>
              <a:t>كما أنه عملية مقصودة ومستمرة تشمل عدد من الخطوات والمراحل التي تحدث في ترتيب وتنظيم معين عبر وقت محدد وتستخدم أساليب البحث العلمي في تحقيق الأهداف</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16388" name="Oval 4"/>
          <p:cNvSpPr>
            <a:spLocks noChangeArrowheads="1"/>
          </p:cNvSpPr>
          <p:nvPr/>
        </p:nvSpPr>
        <p:spPr bwMode="auto">
          <a:xfrm>
            <a:off x="533400" y="2590800"/>
            <a:ext cx="8153400" cy="83820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2000" b="1" i="0" u="none" strike="noStrike" cap="none" normalizeH="0" baseline="0" dirty="0" smtClean="0">
                <a:ln>
                  <a:noFill/>
                </a:ln>
                <a:solidFill>
                  <a:schemeClr val="tx1"/>
                </a:solidFill>
                <a:effectLst/>
                <a:latin typeface="Arial" pitchFamily="34" charset="0"/>
                <a:ea typeface="Arial" pitchFamily="34" charset="0"/>
                <a:cs typeface="Arial" pitchFamily="34" charset="0"/>
              </a:rPr>
              <a:t>يعد التخطيط التربوي جزء من التخطيط الشامل ويتم ضمن الإطار العام للتخطيط القومي للتنمية الاقتصادية والاجتماعية</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16389" name="Oval 5"/>
          <p:cNvSpPr>
            <a:spLocks noChangeArrowheads="1"/>
          </p:cNvSpPr>
          <p:nvPr/>
        </p:nvSpPr>
        <p:spPr bwMode="auto">
          <a:xfrm>
            <a:off x="0" y="3657600"/>
            <a:ext cx="9144000" cy="137160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2000" b="1" i="0" u="none" strike="noStrike" cap="none" normalizeH="0" baseline="0" dirty="0" smtClean="0">
                <a:ln>
                  <a:noFill/>
                </a:ln>
                <a:solidFill>
                  <a:schemeClr val="tx1"/>
                </a:solidFill>
                <a:effectLst/>
                <a:latin typeface="Arial" pitchFamily="34" charset="0"/>
                <a:ea typeface="Arial" pitchFamily="34" charset="0"/>
                <a:cs typeface="Arial" pitchFamily="34" charset="0"/>
              </a:rPr>
              <a:t>التخطيط التربوي الشامل هو الذي يركز علي تطوير جميع عناصر العملية التربوية ومقوماتها كالأهداف التربوية والمراحل الدراسية والبرامج والمباني والمعلم والمناهج وعلاقة التعليم بالمجتمع وغير ذلك</a:t>
            </a:r>
            <a:endParaRPr kumimoji="0" lang="en-US" sz="3200" b="1" i="0" u="none" strike="noStrike" cap="none" normalizeH="0" baseline="0" dirty="0" smtClean="0">
              <a:ln>
                <a:noFill/>
              </a:ln>
              <a:solidFill>
                <a:schemeClr val="tx1"/>
              </a:solidFill>
              <a:effectLst/>
              <a:latin typeface="Arial" pitchFamily="34" charset="0"/>
              <a:cs typeface="Arial" pitchFamily="34" charset="0"/>
            </a:endParaRPr>
          </a:p>
        </p:txBody>
      </p:sp>
      <p:sp>
        <p:nvSpPr>
          <p:cNvPr id="16390" name="Oval 6"/>
          <p:cNvSpPr>
            <a:spLocks noChangeArrowheads="1"/>
          </p:cNvSpPr>
          <p:nvPr/>
        </p:nvSpPr>
        <p:spPr bwMode="auto">
          <a:xfrm>
            <a:off x="381000" y="5181600"/>
            <a:ext cx="8305800" cy="167640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2000" b="1" i="0" u="none" strike="noStrike" cap="none" normalizeH="0" baseline="0" dirty="0" smtClean="0">
                <a:ln>
                  <a:noFill/>
                </a:ln>
                <a:solidFill>
                  <a:schemeClr val="tx1"/>
                </a:solidFill>
                <a:effectLst/>
                <a:latin typeface="Arial" pitchFamily="34" charset="0"/>
                <a:ea typeface="Arial" pitchFamily="34" charset="0"/>
                <a:cs typeface="Arial" pitchFamily="34" charset="0"/>
              </a:rPr>
              <a:t>التخطيط الجزئي يتناول قطاعات معينة من النظام التعليمي أو عنصر أكثر من العناصر التربوية كالتخطيط لتمويل الأبنية المدرسية أو إعداد المعلمين أو تطوير المناهج الراسية وغير ذلك</a:t>
            </a:r>
            <a:endParaRPr kumimoji="0" lang="en-US" sz="3200" b="1"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2378696740"/>
      </p:ext>
    </p:extLst>
  </p:cSld>
  <p:clrMapOvr>
    <a:masterClrMapping/>
  </p:clrMapOvr>
  <p:transition>
    <p:pull dir="l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27454"/>
            <a:ext cx="9168000" cy="687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6-Point Star 3"/>
          <p:cNvSpPr/>
          <p:nvPr/>
        </p:nvSpPr>
        <p:spPr>
          <a:xfrm>
            <a:off x="0" y="0"/>
            <a:ext cx="9144000" cy="1600200"/>
          </a:xfrm>
          <a:prstGeom prst="star6">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ar-SA" sz="2800" b="1" dirty="0" smtClean="0"/>
              <a:t>التخطيط التربوي والتخطيط التعليمي</a:t>
            </a:r>
            <a:endParaRPr lang="en-US" sz="2800" b="1" dirty="0"/>
          </a:p>
        </p:txBody>
      </p:sp>
      <p:sp>
        <p:nvSpPr>
          <p:cNvPr id="5" name="12-Point Star 4"/>
          <p:cNvSpPr/>
          <p:nvPr/>
        </p:nvSpPr>
        <p:spPr>
          <a:xfrm>
            <a:off x="0" y="1600200"/>
            <a:ext cx="8763000" cy="1371600"/>
          </a:xfrm>
          <a:prstGeom prst="star1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800" dirty="0" smtClean="0"/>
              <a:t>هل هناك فرق بين التخطيط التربوي والتخطيط التعليمي؟</a:t>
            </a:r>
            <a:endParaRPr lang="en-US" sz="2800" dirty="0"/>
          </a:p>
        </p:txBody>
      </p:sp>
      <p:sp>
        <p:nvSpPr>
          <p:cNvPr id="6" name="12-Point Star 5"/>
          <p:cNvSpPr/>
          <p:nvPr/>
        </p:nvSpPr>
        <p:spPr>
          <a:xfrm>
            <a:off x="0" y="3048000"/>
            <a:ext cx="8763000" cy="1828800"/>
          </a:xfrm>
          <a:prstGeom prst="star1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ar-SA" sz="2800" b="1" dirty="0" smtClean="0"/>
              <a:t>إن الاختلاف بين المفهومين ليس بين مفهومي التخطيط بقدر ما هو اختلاف بين مفهوم التعليم ومفهوم التربية</a:t>
            </a:r>
            <a:endParaRPr lang="en-US" sz="2800" dirty="0"/>
          </a:p>
        </p:txBody>
      </p:sp>
      <p:sp>
        <p:nvSpPr>
          <p:cNvPr id="8" name="12-Point Star 7"/>
          <p:cNvSpPr/>
          <p:nvPr/>
        </p:nvSpPr>
        <p:spPr>
          <a:xfrm>
            <a:off x="381000" y="5029200"/>
            <a:ext cx="8763000" cy="1828800"/>
          </a:xfrm>
          <a:prstGeom prst="star1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ar-SA" sz="2800" b="1" dirty="0" smtClean="0"/>
              <a:t>إن الاختلاف بين المفهومين ليس بين مفهومي التخطيط بقدر ما هو اختلاف بين مفهوم التعليم ومفهوم التربية</a:t>
            </a:r>
            <a:endParaRPr lang="en-US" sz="2800" dirty="0"/>
          </a:p>
        </p:txBody>
      </p:sp>
    </p:spTree>
    <p:extLst>
      <p:ext uri="{BB962C8B-B14F-4D97-AF65-F5344CB8AC3E}">
        <p14:creationId xmlns:p14="http://schemas.microsoft.com/office/powerpoint/2010/main" xmlns="" val="91001452"/>
      </p:ext>
    </p:extLst>
  </p:cSld>
  <p:clrMapOvr>
    <a:masterClrMapping/>
  </p:clrMapOvr>
  <p:transition>
    <p:pull dir="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33499" y="1425"/>
            <a:ext cx="9168000" cy="6876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3" name="Down Ribbon 2"/>
          <p:cNvSpPr/>
          <p:nvPr/>
        </p:nvSpPr>
        <p:spPr>
          <a:xfrm>
            <a:off x="0" y="0"/>
            <a:ext cx="9144000" cy="1219200"/>
          </a:xfrm>
          <a:prstGeom prst="ribbon">
            <a:avLst>
              <a:gd name="adj1" fmla="val 16667"/>
              <a:gd name="adj2" fmla="val 63125"/>
            </a:avLst>
          </a:prstGeom>
        </p:spPr>
        <p:style>
          <a:lnRef idx="1">
            <a:schemeClr val="accent5"/>
          </a:lnRef>
          <a:fillRef idx="2">
            <a:schemeClr val="accent5"/>
          </a:fillRef>
          <a:effectRef idx="1">
            <a:schemeClr val="accent5"/>
          </a:effectRef>
          <a:fontRef idx="minor">
            <a:schemeClr val="dk1"/>
          </a:fontRef>
        </p:style>
        <p:txBody>
          <a:bodyPr rtlCol="0" anchor="ctr"/>
          <a:lstStyle/>
          <a:p>
            <a:r>
              <a:rPr lang="ar-SA" sz="3600" dirty="0" smtClean="0">
                <a:cs typeface="PT Bold Broken" pitchFamily="2" charset="-78"/>
              </a:rPr>
              <a:t>الفرق بين التربية والتعليم</a:t>
            </a:r>
            <a:endParaRPr lang="en-US" sz="3600" dirty="0">
              <a:cs typeface="PT Bold Broken" pitchFamily="2" charset="-78"/>
            </a:endParaRPr>
          </a:p>
        </p:txBody>
      </p:sp>
      <p:sp>
        <p:nvSpPr>
          <p:cNvPr id="14337" name="AutoShape 1"/>
          <p:cNvSpPr>
            <a:spLocks noChangeArrowheads="1"/>
          </p:cNvSpPr>
          <p:nvPr/>
        </p:nvSpPr>
        <p:spPr bwMode="auto">
          <a:xfrm>
            <a:off x="2743200" y="1828800"/>
            <a:ext cx="6038850" cy="3047999"/>
          </a:xfrm>
          <a:prstGeom prst="flowChartPredefinedProcess">
            <a:avLst/>
          </a:prstGeom>
          <a:gradFill rotWithShape="0">
            <a:gsLst>
              <a:gs pos="0">
                <a:srgbClr val="B2A1C7"/>
              </a:gs>
              <a:gs pos="50000">
                <a:srgbClr val="E5DFEC"/>
              </a:gs>
              <a:gs pos="100000">
                <a:srgbClr val="B2A1C7"/>
              </a:gs>
            </a:gsLst>
            <a:lin ang="18900000" scaled="1"/>
          </a:gradFill>
          <a:ln w="12700">
            <a:solidFill>
              <a:srgbClr val="B2A1C7"/>
            </a:solidFill>
            <a:miter lim="800000"/>
            <a:headEnd/>
            <a:tailEnd/>
          </a:ln>
          <a:effectLst>
            <a:outerShdw dist="28398" dir="3806097" algn="ctr" rotWithShape="0">
              <a:srgbClr val="3F3151">
                <a:alpha val="50000"/>
              </a:srgbClr>
            </a:outerShdw>
          </a:effectLst>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ar-SA" sz="1200" b="1" i="0" u="none" strike="noStrike" cap="none" normalizeH="0" baseline="0" dirty="0" smtClean="0">
                <a:ln>
                  <a:noFill/>
                </a:ln>
                <a:solidFill>
                  <a:schemeClr val="tx1"/>
                </a:solidFill>
                <a:effectLst/>
                <a:latin typeface="Simplified Arabic" pitchFamily="18" charset="-78"/>
                <a:ea typeface="Arial" pitchFamily="34" charset="0"/>
                <a:cs typeface="PT Bold Mirror" pitchFamily="2" charset="-78"/>
              </a:rPr>
              <a:t>التربية </a:t>
            </a:r>
            <a:r>
              <a:rPr kumimoji="0" lang="ar-SA" sz="1200"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 </a:t>
            </a:r>
            <a:r>
              <a:rPr kumimoji="0" lang="ar-SA" sz="1600"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هي العملية التي تستهدف تنمية جميع جوانب شخصية الفرد العقلية والجسدية والوجدانية والروحية والاجتماعية </a:t>
            </a:r>
            <a:r>
              <a:rPr kumimoji="0" lang="ar-SA" sz="1600" b="1" i="0" u="none" strike="noStrike" cap="none" normalizeH="0" baseline="0" dirty="0" err="1" smtClean="0">
                <a:ln>
                  <a:noFill/>
                </a:ln>
                <a:solidFill>
                  <a:schemeClr val="tx1"/>
                </a:solidFill>
                <a:effectLst/>
                <a:latin typeface="Simplified Arabic" pitchFamily="18" charset="-78"/>
                <a:ea typeface="Arial" pitchFamily="34" charset="0"/>
                <a:cs typeface="Simplified Arabic" pitchFamily="18" charset="-78"/>
              </a:rPr>
              <a:t>والمهارية</a:t>
            </a:r>
            <a:r>
              <a:rPr kumimoji="0" lang="ar-SA" sz="1600"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 إلي أقصي حد تسمح </a:t>
            </a:r>
            <a:r>
              <a:rPr kumimoji="0" lang="ar-SA" sz="1600" b="1" i="0" u="none" strike="noStrike" cap="none" normalizeH="0" baseline="0" dirty="0" err="1" smtClean="0">
                <a:ln>
                  <a:noFill/>
                </a:ln>
                <a:solidFill>
                  <a:schemeClr val="tx1"/>
                </a:solidFill>
                <a:effectLst/>
                <a:latin typeface="Simplified Arabic" pitchFamily="18" charset="-78"/>
                <a:ea typeface="Arial" pitchFamily="34" charset="0"/>
                <a:cs typeface="Simplified Arabic" pitchFamily="18" charset="-78"/>
              </a:rPr>
              <a:t>به</a:t>
            </a:r>
            <a:r>
              <a:rPr kumimoji="0" lang="ar-SA" sz="1600"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 قدراته واستعداداته بحيث يكون عضواً نافعاً في مجتمعه ومشاركاً في تطويره وتقدمه وبما يحقق الأهداف والقيم الإنسانية العليا</a:t>
            </a:r>
            <a:r>
              <a:rPr kumimoji="0" lang="en-US" sz="1600"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 </a:t>
            </a:r>
          </a:p>
          <a:p>
            <a:pPr marL="0" marR="0" lvl="0" indent="0" defTabSz="914400" rtl="1" eaLnBrk="1" fontAlgn="base" latinLnBrk="0" hangingPunct="1">
              <a:lnSpc>
                <a:spcPct val="100000"/>
              </a:lnSpc>
              <a:spcBef>
                <a:spcPct val="0"/>
              </a:spcBef>
              <a:spcAft>
                <a:spcPts val="1000"/>
              </a:spcAft>
              <a:buClrTx/>
              <a:buSzTx/>
              <a:buFontTx/>
              <a:buNone/>
              <a:tabLst/>
            </a:pPr>
            <a:r>
              <a:rPr kumimoji="0" lang="ar-SA" sz="1600"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تؤدي العملية التربوية في مؤسسات التربية المدرسية </a:t>
            </a:r>
            <a:r>
              <a:rPr kumimoji="0" lang="ar-SA" sz="1600" b="1" i="0" u="none" strike="noStrike" cap="none" normalizeH="0" baseline="0" dirty="0" err="1" smtClean="0">
                <a:ln>
                  <a:noFill/>
                </a:ln>
                <a:solidFill>
                  <a:schemeClr val="tx1"/>
                </a:solidFill>
                <a:effectLst/>
                <a:latin typeface="Simplified Arabic" pitchFamily="18" charset="-78"/>
                <a:ea typeface="Arial" pitchFamily="34" charset="0"/>
                <a:cs typeface="Simplified Arabic" pitchFamily="18" charset="-78"/>
              </a:rPr>
              <a:t>واللا</a:t>
            </a:r>
            <a:r>
              <a:rPr kumimoji="0" lang="ar-SA" sz="1600"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 مدرسية والتخطيط لهذه المؤسسات يسمي بتخطيط التربوي</a:t>
            </a:r>
          </a:p>
          <a:p>
            <a:pPr marL="0" marR="0" lvl="0" indent="0" defTabSz="914400" rtl="1" eaLnBrk="1" fontAlgn="base" latinLnBrk="0" hangingPunct="1">
              <a:lnSpc>
                <a:spcPct val="100000"/>
              </a:lnSpc>
              <a:spcBef>
                <a:spcPct val="0"/>
              </a:spcBef>
              <a:spcAft>
                <a:spcPts val="1000"/>
              </a:spcAft>
              <a:buClrTx/>
              <a:buSzTx/>
              <a:buFontTx/>
              <a:buNone/>
              <a:tabLst/>
            </a:pPr>
            <a:r>
              <a:rPr kumimoji="0" lang="ar-SA" sz="1600"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المؤسسات التربوية أوسع </a:t>
            </a:r>
            <a:r>
              <a:rPr kumimoji="0" lang="ar-SA" sz="1600" b="1" i="0" u="none" strike="noStrike" cap="none" normalizeH="0" baseline="0" dirty="0" err="1" smtClean="0">
                <a:ln>
                  <a:noFill/>
                </a:ln>
                <a:solidFill>
                  <a:schemeClr val="tx1"/>
                </a:solidFill>
                <a:effectLst/>
                <a:latin typeface="Simplified Arabic" pitchFamily="18" charset="-78"/>
                <a:ea typeface="Arial" pitchFamily="34" charset="0"/>
                <a:cs typeface="Simplified Arabic" pitchFamily="18" charset="-78"/>
              </a:rPr>
              <a:t>و</a:t>
            </a:r>
            <a:r>
              <a:rPr kumimoji="0" lang="ar-SA" sz="1600"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 أشمل من مؤسسات التعليم لأن المسجد والتلفاز والصحف والمجلات والإذاعة جميعها مؤسسات أو وسائل للتربية</a:t>
            </a:r>
          </a:p>
          <a:p>
            <a:pPr marL="0" marR="0" lvl="0" indent="0" defTabSz="914400" rtl="1" eaLnBrk="1" fontAlgn="base" latinLnBrk="0" hangingPunct="1">
              <a:lnSpc>
                <a:spcPct val="100000"/>
              </a:lnSpc>
              <a:spcBef>
                <a:spcPct val="0"/>
              </a:spcBef>
              <a:spcAft>
                <a:spcPts val="1000"/>
              </a:spcAft>
              <a:buClrTx/>
              <a:buSzTx/>
              <a:buFontTx/>
              <a:buNone/>
              <a:tabLst/>
            </a:pPr>
            <a:endParaRPr kumimoji="0" lang="en-US" sz="1200"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endParaRPr>
          </a:p>
          <a:p>
            <a:pPr marL="0" marR="0" lvl="0" indent="0"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4338" name="AutoShape 2"/>
          <p:cNvSpPr>
            <a:spLocks noChangeArrowheads="1"/>
          </p:cNvSpPr>
          <p:nvPr/>
        </p:nvSpPr>
        <p:spPr bwMode="auto">
          <a:xfrm>
            <a:off x="0" y="1371601"/>
            <a:ext cx="2362199" cy="3657600"/>
          </a:xfrm>
          <a:prstGeom prst="flowChartInternalStorage">
            <a:avLst/>
          </a:prstGeom>
          <a:gradFill rotWithShape="0">
            <a:gsLst>
              <a:gs pos="0">
                <a:srgbClr val="FABF8F"/>
              </a:gs>
              <a:gs pos="50000">
                <a:srgbClr val="FDE9D9"/>
              </a:gs>
              <a:gs pos="100000">
                <a:srgbClr val="FABF8F"/>
              </a:gs>
            </a:gsLst>
            <a:lin ang="18900000" scaled="1"/>
          </a:gradFill>
          <a:ln w="12700">
            <a:solidFill>
              <a:srgbClr val="FABF8F"/>
            </a:solidFill>
            <a:miter lim="800000"/>
            <a:headEnd/>
            <a:tailEnd/>
          </a:ln>
          <a:effectLst>
            <a:outerShdw dist="28398" dir="3806097" algn="ctr" rotWithShape="0">
              <a:srgbClr val="974706">
                <a:alpha val="50000"/>
              </a:srgbClr>
            </a:outerShdw>
          </a:effectLst>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ar-SA" sz="1200" b="1" i="0" u="none" strike="noStrike" cap="none" normalizeH="0" baseline="0" dirty="0" smtClean="0">
                <a:ln>
                  <a:noFill/>
                </a:ln>
                <a:solidFill>
                  <a:schemeClr val="tx1"/>
                </a:solidFill>
                <a:effectLst/>
                <a:latin typeface="Simplified Arabic" pitchFamily="18" charset="-78"/>
                <a:ea typeface="Arial" pitchFamily="34" charset="0"/>
                <a:cs typeface="PT Bold Stars" pitchFamily="2" charset="-78"/>
              </a:rPr>
              <a:t>التعليم </a:t>
            </a:r>
            <a:r>
              <a:rPr kumimoji="0" lang="ar-SA" sz="1200"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 </a:t>
            </a:r>
            <a:r>
              <a:rPr kumimoji="0" lang="ar-SA" sz="1400"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يعني معرفة أو مهارة أو تنمية قدرة أو طاقة معينة وهو عملية مقصودة تؤديها مؤسسات أنشئت خصيصاً لتحقيق أهداف معينة ويقوم بها معلمون اختيروا وتم إعدادهم خصيصاً للقيام بهذه العملية والتخطيط للمؤسسات التعليمية يسمي بالتخطيط التعليمي</a:t>
            </a:r>
            <a:r>
              <a:rPr kumimoji="0" lang="en-US" sz="1400"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 </a:t>
            </a:r>
          </a:p>
          <a:p>
            <a:pPr marL="0" marR="0" lvl="0" indent="0" defTabSz="914400" rtl="0" eaLnBrk="1" fontAlgn="base" latinLnBrk="0" hangingPunct="1">
              <a:lnSpc>
                <a:spcPct val="100000"/>
              </a:lnSpc>
              <a:spcBef>
                <a:spcPct val="0"/>
              </a:spcBef>
              <a:spcAft>
                <a:spcPts val="1000"/>
              </a:spcAft>
              <a:buClrTx/>
              <a:buSzTx/>
              <a:buFontTx/>
              <a:buNone/>
              <a:tabLst/>
            </a:pPr>
            <a:r>
              <a:rPr kumimoji="0" lang="ar-SA" sz="1400"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ويشكل التعليم جانباً من جوانب العملية التربوية التربية أوسع وأشمل من التعليم</a:t>
            </a:r>
            <a:endParaRPr kumimoji="0" lang="en-US" sz="1400"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4339" name="AutoShape 3"/>
          <p:cNvSpPr>
            <a:spLocks noChangeArrowheads="1"/>
          </p:cNvSpPr>
          <p:nvPr/>
        </p:nvSpPr>
        <p:spPr bwMode="auto">
          <a:xfrm>
            <a:off x="1295400" y="5181600"/>
            <a:ext cx="7010400" cy="1676400"/>
          </a:xfrm>
          <a:prstGeom prst="roundRect">
            <a:avLst>
              <a:gd name="adj" fmla="val 16667"/>
            </a:avLst>
          </a:prstGeom>
          <a:gradFill rotWithShape="0">
            <a:gsLst>
              <a:gs pos="0">
                <a:srgbClr val="92CDDC"/>
              </a:gs>
              <a:gs pos="50000">
                <a:srgbClr val="DAEEF3"/>
              </a:gs>
              <a:gs pos="100000">
                <a:srgbClr val="92CDDC"/>
              </a:gs>
            </a:gsLst>
            <a:lin ang="18900000" scaled="1"/>
          </a:gradFill>
          <a:ln w="12700">
            <a:solidFill>
              <a:srgbClr val="92CDDC"/>
            </a:solidFill>
            <a:round/>
            <a:headEnd/>
            <a:tailEnd/>
          </a:ln>
          <a:effectLst>
            <a:outerShdw dist="28398" dir="3806097" algn="ctr" rotWithShape="0">
              <a:srgbClr val="205867">
                <a:alpha val="50000"/>
              </a:srgbClr>
            </a:outerShdw>
          </a:effectLst>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ar-SA" sz="2000"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التخطيط التربوي أوسع وأشمل من التخطيط التعليمي لأن التخطيط التربوي يشمل تخطيطاً للأسرة وتخطيطاً للدعوة الإسلامية</a:t>
            </a:r>
            <a:r>
              <a:rPr kumimoji="0" lang="en-US" sz="2000"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 </a:t>
            </a:r>
          </a:p>
          <a:p>
            <a:pPr marL="0" marR="0" lvl="0" indent="0" defTabSz="914400" rtl="0" eaLnBrk="1" fontAlgn="base" latinLnBrk="0" hangingPunct="1">
              <a:lnSpc>
                <a:spcPct val="100000"/>
              </a:lnSpc>
              <a:spcBef>
                <a:spcPct val="0"/>
              </a:spcBef>
              <a:spcAft>
                <a:spcPts val="1000"/>
              </a:spcAft>
              <a:buClrTx/>
              <a:buSzTx/>
              <a:buFontTx/>
              <a:buNone/>
              <a:tabLst/>
            </a:pPr>
            <a:r>
              <a:rPr kumimoji="0" lang="ar-SA" sz="2000"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أما التخطيط التعليمي فيشمل تخطيطاً للمؤسسات التعليمية فقط</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864768936"/>
      </p:ext>
    </p:extLst>
  </p:cSld>
  <p:clrMapOvr>
    <a:masterClrMapping/>
  </p:clrMapOvr>
  <p:transition>
    <p:wedg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4000" y="0"/>
            <a:ext cx="9168000" cy="6876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3" name="12-Point Star 2"/>
          <p:cNvSpPr/>
          <p:nvPr/>
        </p:nvSpPr>
        <p:spPr>
          <a:xfrm>
            <a:off x="0" y="0"/>
            <a:ext cx="9144000" cy="1524000"/>
          </a:xfrm>
          <a:prstGeom prst="star12">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ar-SA" sz="2400" b="1" dirty="0" smtClean="0"/>
              <a:t>التخطيط التعليمي والتنمية الاقتصادية والاجتماعية</a:t>
            </a:r>
            <a:endParaRPr lang="en-US" sz="2400" b="1" dirty="0"/>
          </a:p>
        </p:txBody>
      </p:sp>
      <p:sp>
        <p:nvSpPr>
          <p:cNvPr id="4" name="Snip Same Side Corner Rectangle 3"/>
          <p:cNvSpPr/>
          <p:nvPr/>
        </p:nvSpPr>
        <p:spPr>
          <a:xfrm>
            <a:off x="685800" y="1905000"/>
            <a:ext cx="7620000" cy="4038600"/>
          </a:xfrm>
          <a:prstGeom prst="snip2Same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SA" sz="2400" b="1" dirty="0" smtClean="0"/>
              <a:t>تعد التربية والتعليم مدخل أساسي للتنمية الاقتصادية والاجتماعية، واعتبار برامج وأهداف الخطة التعليمية هي جزء من جهود التنمية الوطنية الشاملة ومن ثم ينبغي ربط هذه البرامج والأهداف بخطط وبرامج التنمية الاقتصادية والاجتماعية القائمة بالفعل وخصوصاً الجوانب المرتبطة بخفض معدلات الفقر وتوفير الخدمات الصحية وغيرها</a:t>
            </a:r>
            <a:endParaRPr lang="en-US" sz="2400" b="1" dirty="0" smtClean="0"/>
          </a:p>
          <a:p>
            <a:pPr algn="ctr"/>
            <a:endParaRPr lang="en-US" sz="2400" b="1" dirty="0"/>
          </a:p>
        </p:txBody>
      </p:sp>
    </p:spTree>
    <p:extLst>
      <p:ext uri="{BB962C8B-B14F-4D97-AF65-F5344CB8AC3E}">
        <p14:creationId xmlns:p14="http://schemas.microsoft.com/office/powerpoint/2010/main" xmlns="" val="22331727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68000" cy="6876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3" name="Explosion 1 2"/>
          <p:cNvSpPr/>
          <p:nvPr/>
        </p:nvSpPr>
        <p:spPr>
          <a:xfrm>
            <a:off x="0" y="0"/>
            <a:ext cx="9144000" cy="20574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sz="2400" b="1" dirty="0" smtClean="0"/>
          </a:p>
          <a:p>
            <a:pPr algn="ctr"/>
            <a:r>
              <a:rPr lang="ar-SA" sz="2400" b="1" dirty="0" smtClean="0"/>
              <a:t>ما هي علاقة التعليم والاقتصاد ومنذ متى بدأت هذه العلاقة؟</a:t>
            </a:r>
            <a:endParaRPr lang="en-US" sz="2400" dirty="0" smtClean="0"/>
          </a:p>
          <a:p>
            <a:pPr algn="ctr"/>
            <a:endParaRPr lang="en-US" sz="2400" dirty="0"/>
          </a:p>
        </p:txBody>
      </p:sp>
      <p:sp>
        <p:nvSpPr>
          <p:cNvPr id="4" name="Flowchart: Preparation 3"/>
          <p:cNvSpPr/>
          <p:nvPr/>
        </p:nvSpPr>
        <p:spPr>
          <a:xfrm>
            <a:off x="381000" y="2057400"/>
            <a:ext cx="7924800" cy="914400"/>
          </a:xfrm>
          <a:prstGeom prst="flowChartPreparation">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2000" b="1" dirty="0" smtClean="0">
                <a:sym typeface="Wingdings"/>
              </a:rPr>
              <a:t></a:t>
            </a:r>
            <a:r>
              <a:rPr lang="ar-SA" sz="2000" b="1" dirty="0" smtClean="0"/>
              <a:t> برزت العلاقة بينهما منذ زمن ليس بالقريب </a:t>
            </a:r>
            <a:endParaRPr lang="en-US" sz="2000" b="1" dirty="0" smtClean="0"/>
          </a:p>
          <a:p>
            <a:pPr algn="ctr"/>
            <a:endParaRPr lang="en-US" sz="2000" b="1" dirty="0"/>
          </a:p>
        </p:txBody>
      </p:sp>
      <p:sp>
        <p:nvSpPr>
          <p:cNvPr id="5" name="Flowchart: Preparation 4"/>
          <p:cNvSpPr/>
          <p:nvPr/>
        </p:nvSpPr>
        <p:spPr>
          <a:xfrm>
            <a:off x="609600" y="3352800"/>
            <a:ext cx="7924800" cy="1524000"/>
          </a:xfrm>
          <a:prstGeom prst="flowChartPreparation">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000" b="1" dirty="0" smtClean="0">
                <a:sym typeface="Wingdings"/>
              </a:rPr>
              <a:t></a:t>
            </a:r>
            <a:r>
              <a:rPr lang="ar-SA" sz="2000" b="1" dirty="0" smtClean="0"/>
              <a:t> أكد (آدم سميث</a:t>
            </a:r>
            <a:r>
              <a:rPr lang="en-US" sz="2000" b="1" dirty="0" smtClean="0"/>
              <a:t>Adam Smith </a:t>
            </a:r>
            <a:r>
              <a:rPr lang="ar-SA" sz="2000" b="1" dirty="0" smtClean="0"/>
              <a:t>) -وهو أحد مفكري علم الاقتصاد في القرن18 – علي أهمية التعليم في أحداث الاستقرار السياسي والاجتماعي والذي يمثل شرطاً ضرورياً للتنمية الاقتصادية</a:t>
            </a:r>
            <a:endParaRPr lang="en-US" sz="2000" b="1" dirty="0" smtClean="0"/>
          </a:p>
          <a:p>
            <a:pPr algn="ctr"/>
            <a:endParaRPr lang="en-US" sz="2000" b="1" dirty="0"/>
          </a:p>
        </p:txBody>
      </p:sp>
      <p:sp>
        <p:nvSpPr>
          <p:cNvPr id="6" name="Flowchart: Preparation 5"/>
          <p:cNvSpPr/>
          <p:nvPr/>
        </p:nvSpPr>
        <p:spPr>
          <a:xfrm>
            <a:off x="533400" y="5334000"/>
            <a:ext cx="7924800" cy="1524000"/>
          </a:xfrm>
          <a:prstGeom prst="flowChartPreparation">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000" b="1" dirty="0" smtClean="0">
                <a:sym typeface="Wingdings"/>
              </a:rPr>
              <a:t></a:t>
            </a:r>
            <a:r>
              <a:rPr lang="ar-SA" sz="2000" b="1" dirty="0" smtClean="0"/>
              <a:t> كما أكد(</a:t>
            </a:r>
            <a:r>
              <a:rPr lang="ar-SA" sz="2000" b="1" dirty="0" err="1" smtClean="0"/>
              <a:t>مالتس</a:t>
            </a:r>
            <a:r>
              <a:rPr lang="ar-SA" sz="2000" b="1" dirty="0" smtClean="0"/>
              <a:t> </a:t>
            </a:r>
            <a:r>
              <a:rPr lang="en-US" sz="2000" b="1" dirty="0" err="1" smtClean="0"/>
              <a:t>A.Malthus</a:t>
            </a:r>
            <a:r>
              <a:rPr lang="ar-SA" sz="2000" b="1" dirty="0" smtClean="0"/>
              <a:t>)  في أواخر القرن 18 علي أهمية التعليم في أحداث الاستقرار السياسي والاجتماعي وتهيئة الظروف المناسبة للتنمية الاقتصادية </a:t>
            </a:r>
            <a:endParaRPr lang="en-US" sz="2000" b="1" dirty="0" smtClean="0"/>
          </a:p>
          <a:p>
            <a:pPr algn="ctr"/>
            <a:endParaRPr lang="en-US" sz="2000" b="1" dirty="0"/>
          </a:p>
        </p:txBody>
      </p:sp>
    </p:spTree>
    <p:extLst>
      <p:ext uri="{BB962C8B-B14F-4D97-AF65-F5344CB8AC3E}">
        <p14:creationId xmlns:p14="http://schemas.microsoft.com/office/powerpoint/2010/main" xmlns="" val="416522830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BEBA8EAE-BF5A-486C-A8C5-ECC9F3942E4B}">
                <a14:imgProps xmlns:a14="http://schemas.microsoft.com/office/drawing/2010/main" xmlns="">
                  <a14:imgLayer r:embed="rId3">
                    <a14:imgEffect>
                      <a14:colorTemperature colorTemp="4700"/>
                    </a14:imgEffect>
                  </a14:imgLayer>
                </a14:imgProps>
              </a:ext>
              <a:ext uri="{28A0092B-C50C-407E-A947-70E740481C1C}">
                <a14:useLocalDpi xmlns:a14="http://schemas.microsoft.com/office/drawing/2010/main" xmlns="" val="0"/>
              </a:ext>
            </a:extLst>
          </a:blip>
          <a:stretch>
            <a:fillRect/>
          </a:stretch>
        </p:blipFill>
        <p:spPr>
          <a:xfrm>
            <a:off x="0" y="29075"/>
            <a:ext cx="9168000" cy="6876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Flowchart: Preparation 2"/>
          <p:cNvSpPr/>
          <p:nvPr/>
        </p:nvSpPr>
        <p:spPr>
          <a:xfrm>
            <a:off x="0" y="381000"/>
            <a:ext cx="9144000" cy="1600200"/>
          </a:xfrm>
          <a:prstGeom prst="flowChartPreparation">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dirty="0" smtClean="0">
                <a:sym typeface="Wingdings"/>
              </a:rPr>
              <a:t></a:t>
            </a:r>
            <a:r>
              <a:rPr lang="ar-SA" sz="2000" b="1" dirty="0" smtClean="0"/>
              <a:t> وأكدت أيضاً البحوث والدراسات – في مجال اقتصاديات التعليم - التي ظهرت في السنوات الأخيرة علي ضرورة الاهتمام بالجانب الاقتصادي في التعليم واعتبرت التربية والتعليم من أهم وسائل تحقيق التنمية الاقتصادية</a:t>
            </a:r>
            <a:endParaRPr lang="en-US" sz="2000" b="1" dirty="0" smtClean="0"/>
          </a:p>
          <a:p>
            <a:pPr algn="ctr"/>
            <a:endParaRPr lang="en-US" sz="2000" b="1" dirty="0"/>
          </a:p>
        </p:txBody>
      </p:sp>
      <p:sp>
        <p:nvSpPr>
          <p:cNvPr id="4" name="Flowchart: Preparation 3"/>
          <p:cNvSpPr/>
          <p:nvPr/>
        </p:nvSpPr>
        <p:spPr>
          <a:xfrm>
            <a:off x="0" y="2514600"/>
            <a:ext cx="9144000" cy="1600200"/>
          </a:xfrm>
          <a:prstGeom prst="flowChartPreparation">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n-US" sz="2000" b="1" dirty="0" smtClean="0">
                <a:sym typeface="Wingdings"/>
              </a:rPr>
              <a:t></a:t>
            </a:r>
            <a:r>
              <a:rPr lang="ar-SA" sz="2000" b="1" dirty="0" smtClean="0"/>
              <a:t> إن الثروة البشرية المؤهلة والمدربة لا تقل أهمية عن رأس المال المادي بالنسبة لعملية الإنتاج وتشير الدراسات أن نصف الزيادة السنوية في الإنتاج في الدول النامية يعود إلي الارتقاء بالمهارات البشرية وتحسين نظم الإنتاج</a:t>
            </a:r>
            <a:endParaRPr lang="en-US" sz="2000" b="1" dirty="0" smtClean="0"/>
          </a:p>
          <a:p>
            <a:pPr algn="ctr"/>
            <a:endParaRPr lang="en-US" sz="2000" b="1" dirty="0"/>
          </a:p>
        </p:txBody>
      </p:sp>
      <p:sp>
        <p:nvSpPr>
          <p:cNvPr id="5" name="Flowchart: Preparation 4"/>
          <p:cNvSpPr/>
          <p:nvPr/>
        </p:nvSpPr>
        <p:spPr>
          <a:xfrm>
            <a:off x="0" y="4419600"/>
            <a:ext cx="9144000" cy="2438400"/>
          </a:xfrm>
          <a:prstGeom prst="flowChartPreparation">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000" b="1" dirty="0" smtClean="0">
                <a:sym typeface="Wingdings"/>
              </a:rPr>
              <a:t></a:t>
            </a:r>
            <a:r>
              <a:rPr lang="en-US" sz="2000" b="1" dirty="0" smtClean="0"/>
              <a:t> </a:t>
            </a:r>
            <a:r>
              <a:rPr lang="ar-SA" sz="2000" b="1" dirty="0" smtClean="0"/>
              <a:t>للتعليم أهمية بالغة في إعداد القوي العاملة المؤهلة والمناسبة لاحتياجات التنمية الاقتصادية وذلك لوجود صلة وثيقة بين احتياجات التنمية الاقتصادية من القوي العاملة والمتخرجين من النظام التعليمي </a:t>
            </a:r>
            <a:endParaRPr lang="en-US" sz="2000" b="1" dirty="0" smtClean="0"/>
          </a:p>
          <a:p>
            <a:pPr algn="ctr"/>
            <a:endParaRPr lang="en-US" sz="2000" b="1" dirty="0"/>
          </a:p>
        </p:txBody>
      </p:sp>
    </p:spTree>
    <p:extLst>
      <p:ext uri="{BB962C8B-B14F-4D97-AF65-F5344CB8AC3E}">
        <p14:creationId xmlns:p14="http://schemas.microsoft.com/office/powerpoint/2010/main" xmlns="" val="1776307156"/>
      </p:ext>
    </p:extLst>
  </p:cSld>
  <p:clrMapOvr>
    <a:masterClrMapping/>
  </p:clrMapOvr>
  <p:transition>
    <p:zoom dir="in"/>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25276"/>
            <a:ext cx="9168000" cy="6876000"/>
          </a:xfrm>
          <a:prstGeom prst="rect">
            <a:avLst/>
          </a:prstGeom>
          <a:ln w="228600" cap="sq" cmpd="thickThin">
            <a:solidFill>
              <a:srgbClr val="000000"/>
            </a:solidFill>
            <a:prstDash val="solid"/>
            <a:miter lim="800000"/>
          </a:ln>
          <a:effectLst>
            <a:innerShdw blurRad="76200">
              <a:srgbClr val="000000"/>
            </a:innerShdw>
          </a:effectLst>
        </p:spPr>
      </p:pic>
      <p:sp>
        <p:nvSpPr>
          <p:cNvPr id="10241" name="AutoShape 1"/>
          <p:cNvSpPr>
            <a:spLocks noChangeArrowheads="1"/>
          </p:cNvSpPr>
          <p:nvPr/>
        </p:nvSpPr>
        <p:spPr bwMode="auto">
          <a:xfrm>
            <a:off x="609600" y="457200"/>
            <a:ext cx="8077200" cy="2438400"/>
          </a:xfrm>
          <a:prstGeom prst="bevel">
            <a:avLst>
              <a:gd name="adj" fmla="val 12500"/>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ar-SA" sz="2800"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لقد أصبحت هناك ضرورة في أن يكون لنظام التعليم برنامج تخطيطي يتطلع إلي المستقبل بحيث يوجه بعناية إلي الوفاء بمطالب التنمية الاقتصادية من القوي العاملة المناسبة كماً وكيفاً وبدون تجاهل الأغراض الأخرى لنظام التعليم.</a:t>
            </a:r>
            <a:endParaRPr kumimoji="0" lang="en-US" sz="4000" b="1" i="0" u="none" strike="noStrike" cap="none" normalizeH="0" baseline="0" dirty="0" smtClean="0">
              <a:ln>
                <a:noFill/>
              </a:ln>
              <a:solidFill>
                <a:schemeClr val="tx1"/>
              </a:solidFill>
              <a:effectLst/>
              <a:latin typeface="Arial" pitchFamily="34" charset="0"/>
              <a:cs typeface="Arial" pitchFamily="34" charset="0"/>
            </a:endParaRPr>
          </a:p>
        </p:txBody>
      </p:sp>
      <p:sp>
        <p:nvSpPr>
          <p:cNvPr id="4" name="Flowchart: Preparation 3"/>
          <p:cNvSpPr/>
          <p:nvPr/>
        </p:nvSpPr>
        <p:spPr>
          <a:xfrm>
            <a:off x="381000" y="3048000"/>
            <a:ext cx="7772400" cy="1143000"/>
          </a:xfrm>
          <a:prstGeom prst="flowChartPreparation">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ar-SA" sz="2000" b="1" dirty="0" smtClean="0"/>
              <a:t>ا</a:t>
            </a:r>
          </a:p>
          <a:p>
            <a:pPr algn="ctr"/>
            <a:r>
              <a:rPr lang="ar-SA" sz="2000" b="1" dirty="0" smtClean="0"/>
              <a:t>ضربي مثالاً -في تاريخ الاقتصاد- علي العلاقة بين التعليم والاقتصاد؟</a:t>
            </a:r>
            <a:endParaRPr lang="en-US" sz="2000" b="1" dirty="0" smtClean="0"/>
          </a:p>
          <a:p>
            <a:pPr algn="ctr"/>
            <a:endParaRPr lang="en-US" sz="2000" b="1" dirty="0"/>
          </a:p>
        </p:txBody>
      </p:sp>
      <p:sp>
        <p:nvSpPr>
          <p:cNvPr id="5" name="Flowchart: Document 4"/>
          <p:cNvSpPr/>
          <p:nvPr/>
        </p:nvSpPr>
        <p:spPr>
          <a:xfrm>
            <a:off x="457200" y="4572000"/>
            <a:ext cx="8229600" cy="2286000"/>
          </a:xfrm>
          <a:prstGeom prst="flowChartDocumen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ar-SA" sz="2400" b="1" dirty="0" smtClean="0"/>
          </a:p>
          <a:p>
            <a:pPr algn="ctr"/>
            <a:r>
              <a:rPr lang="ar-SA" sz="2400" b="1" dirty="0" smtClean="0"/>
              <a:t>من أبرز الأمثلة علي ذلك ما حدث في اليابان ودول شرق أسيا </a:t>
            </a:r>
            <a:r>
              <a:rPr lang="ar-SA" sz="2400" b="1" dirty="0" err="1" smtClean="0"/>
              <a:t>والدنمارك</a:t>
            </a:r>
            <a:r>
              <a:rPr lang="ar-SA" sz="2400" b="1" dirty="0" smtClean="0"/>
              <a:t> فعلي الرغم من فقرها في الموارد الطبيعية إلا إنها استطاعت أن تحقق نمواً اقتصادياً أفضل بكثير من دول أخري كانت تتمتع بمصادر طبيعية وفيرة ويرجع السبب الرئيسي في تقدم هذه الدول إلي التربية والتعليم فيها</a:t>
            </a:r>
            <a:endParaRPr lang="en-US" sz="2400" b="1" dirty="0" smtClean="0"/>
          </a:p>
          <a:p>
            <a:pPr algn="ctr"/>
            <a:endParaRPr lang="en-US" sz="2400" b="1" dirty="0"/>
          </a:p>
        </p:txBody>
      </p:sp>
    </p:spTree>
    <p:extLst>
      <p:ext uri="{BB962C8B-B14F-4D97-AF65-F5344CB8AC3E}">
        <p14:creationId xmlns:p14="http://schemas.microsoft.com/office/powerpoint/2010/main" xmlns="" val="382283994"/>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xmlns="" val="0"/>
              </a:ext>
            </a:extLst>
          </a:blip>
          <a:stretch>
            <a:fillRect/>
          </a:stretch>
        </p:blipFill>
        <p:spPr>
          <a:xfrm>
            <a:off x="-24000" y="0"/>
            <a:ext cx="9168000" cy="6876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Flowchart: Punched Tape 3"/>
          <p:cNvSpPr/>
          <p:nvPr/>
        </p:nvSpPr>
        <p:spPr>
          <a:xfrm>
            <a:off x="0" y="0"/>
            <a:ext cx="7924800" cy="1828800"/>
          </a:xfrm>
          <a:prstGeom prst="flowChartPunchedTap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SA" sz="3600" b="1" dirty="0" smtClean="0"/>
              <a:t>ما العلاقة بين التنمية الاجتماعية والتعليم؟</a:t>
            </a:r>
            <a:endParaRPr lang="en-US" sz="3600" b="1" dirty="0" smtClean="0"/>
          </a:p>
          <a:p>
            <a:pPr algn="ctr"/>
            <a:endParaRPr lang="en-US" sz="3600" b="1" dirty="0"/>
          </a:p>
        </p:txBody>
      </p:sp>
      <p:sp>
        <p:nvSpPr>
          <p:cNvPr id="5" name="Oval 4"/>
          <p:cNvSpPr/>
          <p:nvPr/>
        </p:nvSpPr>
        <p:spPr>
          <a:xfrm>
            <a:off x="0" y="1828800"/>
            <a:ext cx="9144000" cy="17526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r>
              <a:rPr lang="ar-SA" sz="2000" b="1" dirty="0" smtClean="0"/>
              <a:t>يلعب التعليم دوراً هاماً في عملية التنمية الاجتماعية بجوانبها المتعددة التي تؤثر بصورة مباشرة أو غير مباشرة في التنمية الاقتصادية حيث أن التنمية الاجتماعية ملازمة للتنمية الاقتصادية </a:t>
            </a:r>
            <a:endParaRPr lang="en-US" sz="2000" b="1" dirty="0" smtClean="0"/>
          </a:p>
          <a:p>
            <a:pPr algn="ctr"/>
            <a:endParaRPr lang="en-US" sz="2000" b="1" dirty="0"/>
          </a:p>
        </p:txBody>
      </p:sp>
      <p:sp>
        <p:nvSpPr>
          <p:cNvPr id="1026" name="AutoShape 2"/>
          <p:cNvSpPr>
            <a:spLocks noChangeArrowheads="1"/>
          </p:cNvSpPr>
          <p:nvPr/>
        </p:nvSpPr>
        <p:spPr bwMode="auto">
          <a:xfrm>
            <a:off x="5486400" y="3962400"/>
            <a:ext cx="3657600" cy="819150"/>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ar-SA" sz="2000" b="1" i="0" u="none" strike="noStrike" cap="none" normalizeH="0" baseline="0" dirty="0" smtClean="0">
                <a:ln>
                  <a:noFill/>
                </a:ln>
                <a:solidFill>
                  <a:schemeClr val="tx1"/>
                </a:solidFill>
                <a:effectLst/>
                <a:latin typeface="Arial" pitchFamily="34" charset="0"/>
                <a:ea typeface="Arial" pitchFamily="34" charset="0"/>
                <a:cs typeface="Arial" pitchFamily="34" charset="0"/>
              </a:rPr>
              <a:t>ما هو الدور الذي يلعبه التعليم في التنمية الاجتماعية؟</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1027" name="AutoShape 3"/>
          <p:cNvSpPr>
            <a:spLocks noChangeArrowheads="1"/>
          </p:cNvSpPr>
          <p:nvPr/>
        </p:nvSpPr>
        <p:spPr bwMode="auto">
          <a:xfrm>
            <a:off x="0" y="4724400"/>
            <a:ext cx="8077200" cy="2133600"/>
          </a:xfrm>
          <a:prstGeom prst="flowChartPunchedCard">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ar-SA" sz="2400"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يؤدي التعليم دوراً بارزاً في التنمية الاجتماعية وذلك من خلال تمكين الأفراد من الممارسة الكاملة لحقوقهم وواجباتهم كمواطنين قادرين علي ممارسة أدوارهم الاجتماعية المتوقعة </a:t>
            </a:r>
            <a:r>
              <a:rPr kumimoji="0" lang="ar-SA" sz="2400" b="1" i="0" u="none" strike="noStrike" cap="none" normalizeH="0" baseline="0" dirty="0" err="1" smtClean="0">
                <a:ln>
                  <a:noFill/>
                </a:ln>
                <a:solidFill>
                  <a:schemeClr val="tx1"/>
                </a:solidFill>
                <a:effectLst/>
                <a:latin typeface="Simplified Arabic" pitchFamily="18" charset="-78"/>
                <a:ea typeface="Arial" pitchFamily="34" charset="0"/>
                <a:cs typeface="Simplified Arabic" pitchFamily="18" charset="-78"/>
              </a:rPr>
              <a:t>و</a:t>
            </a:r>
            <a:r>
              <a:rPr kumimoji="0" lang="ar-SA" sz="2400"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 المساهمة الفعالة في تقدم مجتمعهم</a:t>
            </a:r>
            <a:endParaRPr kumimoji="0" lang="en-US" sz="3600" b="1"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3458918961"/>
      </p:ext>
    </p:extLst>
  </p:cSld>
  <p:clrMapOvr>
    <a:masterClrMapping/>
  </p:clrMapOvr>
  <p:transition>
    <p:cut/>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BEBA8EAE-BF5A-486C-A8C5-ECC9F3942E4B}">
                <a14:imgProps xmlns:a14="http://schemas.microsoft.com/office/drawing/2010/main" xmlns="">
                  <a14:imgLayer r:embed="rId3">
                    <a14:imgEffect>
                      <a14:artisticFilmGrain/>
                    </a14:imgEffect>
                    <a14:imgEffect>
                      <a14:colorTemperature colorTemp="11200"/>
                    </a14:imgEffect>
                  </a14:imgLayer>
                </a14:imgProps>
              </a:ext>
              <a:ext uri="{28A0092B-C50C-407E-A947-70E740481C1C}">
                <a14:useLocalDpi xmlns:a14="http://schemas.microsoft.com/office/drawing/2010/main" xmlns="" val="0"/>
              </a:ext>
            </a:extLst>
          </a:blip>
          <a:stretch>
            <a:fillRect/>
          </a:stretch>
        </p:blipFill>
        <p:spPr>
          <a:xfrm>
            <a:off x="0" y="0"/>
            <a:ext cx="9168000" cy="6876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1026" name="AutoShape 2"/>
          <p:cNvSpPr>
            <a:spLocks noChangeArrowheads="1"/>
          </p:cNvSpPr>
          <p:nvPr/>
        </p:nvSpPr>
        <p:spPr bwMode="auto">
          <a:xfrm>
            <a:off x="0" y="0"/>
            <a:ext cx="9144000" cy="1295400"/>
          </a:xfrm>
          <a:prstGeom prst="flowChartPreparation">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ar-SA" sz="2000" b="1" i="0" u="none" strike="noStrike" cap="none" normalizeH="0" baseline="0" dirty="0" smtClean="0">
                <a:ln>
                  <a:noFill/>
                </a:ln>
                <a:solidFill>
                  <a:schemeClr val="tx1"/>
                </a:solidFill>
                <a:effectLst/>
                <a:latin typeface="Arial" pitchFamily="34" charset="0"/>
                <a:ea typeface="Arial" pitchFamily="34" charset="0"/>
                <a:cs typeface="Arial" pitchFamily="34" charset="0"/>
              </a:rPr>
              <a:t>يعمل علي تنمية الوعي لديهم للاستفادة الكاملة من الخدمات الاجتماعية التي توفرها الدولة كالخدمات الصحية والتعليمية والإرشادية وغيرها</a:t>
            </a:r>
            <a:r>
              <a:rPr kumimoji="0" lang="en-US" sz="2000" b="1" i="0" u="none" strike="noStrike" cap="none" normalizeH="0" baseline="0" dirty="0" smtClean="0">
                <a:ln>
                  <a:noFill/>
                </a:ln>
                <a:solidFill>
                  <a:schemeClr val="tx1"/>
                </a:solidFill>
                <a:effectLst/>
                <a:latin typeface="Arial" pitchFamily="34" charset="0"/>
                <a:ea typeface="Arial" pitchFamily="34" charset="0"/>
                <a:cs typeface="Arial" pitchFamily="34" charset="0"/>
              </a:rPr>
              <a:t> </a:t>
            </a:r>
            <a:endParaRPr kumimoji="0" lang="en-US" sz="3600" b="1" i="0" u="none" strike="noStrike" cap="none" normalizeH="0" baseline="0" dirty="0" smtClean="0">
              <a:ln>
                <a:noFill/>
              </a:ln>
              <a:solidFill>
                <a:schemeClr val="tx1"/>
              </a:solidFill>
              <a:effectLst/>
              <a:latin typeface="Arial" pitchFamily="34" charset="0"/>
              <a:cs typeface="Arial" pitchFamily="34" charset="0"/>
            </a:endParaRPr>
          </a:p>
        </p:txBody>
      </p:sp>
      <p:sp>
        <p:nvSpPr>
          <p:cNvPr id="1027" name="AutoShape 3"/>
          <p:cNvSpPr>
            <a:spLocks noChangeArrowheads="1"/>
          </p:cNvSpPr>
          <p:nvPr/>
        </p:nvSpPr>
        <p:spPr bwMode="auto">
          <a:xfrm>
            <a:off x="0" y="2438400"/>
            <a:ext cx="8763000" cy="1295400"/>
          </a:xfrm>
          <a:prstGeom prst="flowChartPunchedCard">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ar-SA" sz="2000" b="1" i="0" u="none" strike="noStrike" cap="none" normalizeH="0" baseline="0" dirty="0" smtClean="0">
                <a:ln>
                  <a:noFill/>
                </a:ln>
                <a:solidFill>
                  <a:schemeClr val="tx1"/>
                </a:solidFill>
                <a:effectLst/>
                <a:latin typeface="Arial" pitchFamily="34" charset="0"/>
                <a:ea typeface="Arial" pitchFamily="34" charset="0"/>
                <a:cs typeface="Arial" pitchFamily="34" charset="0"/>
              </a:rPr>
              <a:t>يعمل علي تنمية الاتجاهات السلمية نحو ترشيد الاستهلاك والمحافظة علي المال العام والادخار وممارسة العادات الصحية السلمية، والآثار الاجتماعية المترتبة علي كل هذه الجوانب بالنسبة للفرد والمجتمع تمثل كلها مسائل تربوية هامة لها تأثيرها علي التنمية الاقتصادية</a:t>
            </a:r>
            <a:endParaRPr kumimoji="0" lang="en-US" sz="2000" b="1" i="0" u="none" strike="noStrike" cap="none" normalizeH="0" baseline="0" dirty="0" smtClean="0">
              <a:ln>
                <a:noFill/>
              </a:ln>
              <a:solidFill>
                <a:schemeClr val="tx1"/>
              </a:solidFill>
              <a:effectLst/>
              <a:latin typeface="Arial" pitchFamily="34" charset="0"/>
              <a:ea typeface="Arial" pitchFamily="34" charset="0"/>
              <a:cs typeface="Arial" pitchFamily="34" charset="0"/>
            </a:endParaRPr>
          </a:p>
          <a:p>
            <a:pPr marL="0" marR="0" lvl="0" indent="0" defTabSz="914400" rtl="0" eaLnBrk="1" fontAlgn="base" latinLnBrk="0" hangingPunct="1">
              <a:lnSpc>
                <a:spcPct val="100000"/>
              </a:lnSpc>
              <a:spcBef>
                <a:spcPct val="0"/>
              </a:spcBef>
              <a:spcAft>
                <a:spcPct val="0"/>
              </a:spcAft>
              <a:buClrTx/>
              <a:buSzTx/>
              <a:buFontTx/>
              <a:buNone/>
              <a:tabLst/>
            </a:pPr>
            <a:endParaRPr kumimoji="0" lang="en-US" sz="3600" b="1" i="0" u="none" strike="noStrike" cap="none" normalizeH="0" baseline="0" dirty="0" smtClean="0">
              <a:ln>
                <a:noFill/>
              </a:ln>
              <a:solidFill>
                <a:schemeClr val="tx1"/>
              </a:solidFill>
              <a:effectLst/>
              <a:latin typeface="Arial" pitchFamily="34" charset="0"/>
              <a:cs typeface="Arial" pitchFamily="34" charset="0"/>
            </a:endParaRPr>
          </a:p>
        </p:txBody>
      </p:sp>
      <p:sp>
        <p:nvSpPr>
          <p:cNvPr id="1029" name="AutoShape 5"/>
          <p:cNvSpPr>
            <a:spLocks noChangeArrowheads="1"/>
          </p:cNvSpPr>
          <p:nvPr/>
        </p:nvSpPr>
        <p:spPr bwMode="auto">
          <a:xfrm>
            <a:off x="0" y="4191000"/>
            <a:ext cx="9144000" cy="1447800"/>
          </a:xfrm>
          <a:prstGeom prst="flowChartInputOutpu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ar-SA" sz="2000" b="1" i="0" u="none" strike="noStrike" cap="none" normalizeH="0" baseline="0" dirty="0" smtClean="0">
                <a:ln>
                  <a:noFill/>
                </a:ln>
                <a:solidFill>
                  <a:schemeClr val="tx1"/>
                </a:solidFill>
                <a:effectLst/>
                <a:latin typeface="Arial" pitchFamily="34" charset="0"/>
                <a:ea typeface="Arial" pitchFamily="34" charset="0"/>
                <a:cs typeface="Arial" pitchFamily="34" charset="0"/>
              </a:rPr>
              <a:t>إن سياسة التنمية الاقتصادية أو الاجتماعية لا تستقل في تخطيطها ورسمها عن التخطيط للتعليم حيث إن الحاجة إلي القوي البشرية العاملة وإعدادها للعمل والإنتاج في جميع المجالات عملية ترتبط كل الارتباط بمختلف نواحي التخطيط</a:t>
            </a:r>
            <a:r>
              <a:rPr kumimoji="0" lang="en-US" sz="2000" b="1" i="0" u="none" strike="noStrike" cap="none" normalizeH="0" baseline="0" dirty="0" smtClean="0">
                <a:ln>
                  <a:noFill/>
                </a:ln>
                <a:solidFill>
                  <a:schemeClr val="tx1"/>
                </a:solidFill>
                <a:effectLst/>
                <a:latin typeface="Arial" pitchFamily="34" charset="0"/>
                <a:ea typeface="Arial" pitchFamily="34" charset="0"/>
                <a:cs typeface="Arial" pitchFamily="34" charset="0"/>
              </a:rPr>
              <a:t> </a:t>
            </a:r>
            <a:endParaRPr kumimoji="0" lang="en-US" sz="3600" b="1"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333714798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p:cNvPicPr>
            <a:picLocks noChangeAspect="1"/>
          </p:cNvPicPr>
          <p:nvPr/>
        </p:nvPicPr>
        <p:blipFill>
          <a:blip r:embed="rId2">
            <a:extLst>
              <a:ext uri="{BEBA8EAE-BF5A-486C-A8C5-ECC9F3942E4B}">
                <a14:imgProps xmlns:a14="http://schemas.microsoft.com/office/drawing/2010/main" xmlns="">
                  <a14:imgLayer r:embed="rId3">
                    <a14:imgEffect>
                      <a14:colorTemperature colorTemp="4700"/>
                    </a14:imgEffect>
                    <a14:imgEffect>
                      <a14:brightnessContrast contrast="-40000"/>
                    </a14:imgEffect>
                  </a14:imgLayer>
                </a14:imgProps>
              </a:ext>
              <a:ext uri="{28A0092B-C50C-407E-A947-70E740481C1C}">
                <a14:useLocalDpi xmlns:a14="http://schemas.microsoft.com/office/drawing/2010/main" xmlns="" val="0"/>
              </a:ext>
            </a:extLst>
          </a:blip>
          <a:stretch>
            <a:fillRect/>
          </a:stretch>
        </p:blipFill>
        <p:spPr>
          <a:xfrm>
            <a:off x="0" y="0"/>
            <a:ext cx="9144000" cy="685800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050" name="AutoShape 2"/>
          <p:cNvSpPr>
            <a:spLocks noChangeArrowheads="1"/>
          </p:cNvSpPr>
          <p:nvPr/>
        </p:nvSpPr>
        <p:spPr bwMode="auto">
          <a:xfrm>
            <a:off x="0" y="990600"/>
            <a:ext cx="9144000" cy="3733800"/>
          </a:xfrm>
          <a:prstGeom prst="flowChartPunchedTape">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51" name="Oval 3"/>
          <p:cNvSpPr>
            <a:spLocks noChangeArrowheads="1"/>
          </p:cNvSpPr>
          <p:nvPr/>
        </p:nvSpPr>
        <p:spPr bwMode="auto">
          <a:xfrm>
            <a:off x="6629400" y="1143000"/>
            <a:ext cx="2514600" cy="259080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ar-SA" sz="2000" b="1" i="0" u="none" strike="noStrike" cap="none" normalizeH="0" baseline="0" dirty="0" smtClean="0">
                <a:ln>
                  <a:noFill/>
                </a:ln>
                <a:solidFill>
                  <a:schemeClr val="tx1"/>
                </a:solidFill>
                <a:effectLst/>
                <a:latin typeface="Arial" pitchFamily="34" charset="0"/>
                <a:ea typeface="Arial" pitchFamily="34" charset="0"/>
                <a:cs typeface="Arial" pitchFamily="34" charset="0"/>
              </a:rPr>
              <a:t>ما النتيجة المترتبة علي تخريج أعداد أكثر من اللازم لأنواع معينة من التخصصات ؟</a:t>
            </a:r>
            <a:endParaRPr kumimoji="0" lang="en-US" sz="2000" b="1" i="0" u="none" strike="noStrike" cap="none" normalizeH="0" baseline="0" dirty="0" smtClean="0">
              <a:ln>
                <a:noFill/>
              </a:ln>
              <a:solidFill>
                <a:schemeClr val="tx1"/>
              </a:solidFill>
              <a:effectLst/>
              <a:latin typeface="Arial" pitchFamily="34" charset="0"/>
              <a:ea typeface="Arial" pitchFamily="34" charset="0"/>
              <a:cs typeface="Arial" pitchFamily="34" charset="0"/>
            </a:endParaRPr>
          </a:p>
          <a:p>
            <a:pPr marL="0" marR="0" lvl="0" indent="0"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2052" name="AutoShape 4"/>
          <p:cNvSpPr>
            <a:spLocks noChangeArrowheads="1"/>
          </p:cNvSpPr>
          <p:nvPr/>
        </p:nvSpPr>
        <p:spPr bwMode="auto">
          <a:xfrm>
            <a:off x="0" y="1828800"/>
            <a:ext cx="6629400" cy="2057400"/>
          </a:xfrm>
          <a:prstGeom prst="flowChartPreparation">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ar-SA" sz="2000" b="1" i="0" u="none" strike="noStrike" cap="none" normalizeH="0" baseline="0" dirty="0" smtClean="0">
                <a:ln>
                  <a:noFill/>
                </a:ln>
                <a:solidFill>
                  <a:schemeClr val="tx1"/>
                </a:solidFill>
                <a:effectLst/>
                <a:latin typeface="Arial" pitchFamily="34" charset="0"/>
                <a:ea typeface="Arial" pitchFamily="34" charset="0"/>
                <a:cs typeface="Arial" pitchFamily="34" charset="0"/>
              </a:rPr>
              <a:t>إن ذلك لا يسبب فائضاً فحسب </a:t>
            </a:r>
            <a:r>
              <a:rPr kumimoji="0" lang="ar-SA" sz="2000" b="1" i="0" u="none" strike="noStrike" cap="none" normalizeH="0" baseline="0" dirty="0" err="1" smtClean="0">
                <a:ln>
                  <a:noFill/>
                </a:ln>
                <a:solidFill>
                  <a:schemeClr val="tx1"/>
                </a:solidFill>
                <a:effectLst/>
                <a:latin typeface="Arial" pitchFamily="34" charset="0"/>
                <a:ea typeface="Arial" pitchFamily="34" charset="0"/>
                <a:cs typeface="Arial" pitchFamily="34" charset="0"/>
              </a:rPr>
              <a:t>و</a:t>
            </a:r>
            <a:r>
              <a:rPr kumimoji="0" lang="ar-SA" sz="2000" b="1" i="0" u="none" strike="noStrike" cap="none" normalizeH="0" baseline="0" dirty="0" smtClean="0">
                <a:ln>
                  <a:noFill/>
                </a:ln>
                <a:solidFill>
                  <a:schemeClr val="tx1"/>
                </a:solidFill>
                <a:effectLst/>
                <a:latin typeface="Arial" pitchFamily="34" charset="0"/>
                <a:ea typeface="Arial" pitchFamily="34" charset="0"/>
                <a:cs typeface="Arial" pitchFamily="34" charset="0"/>
              </a:rPr>
              <a:t> إنما يؤدي إلي البطالة وضياع الكثير من الأموال والجهد والوقت وذلك من جانب آخر ولذلك فإن التخطيط التعليمي عملية ملازمة للتنمية الاقتصادية </a:t>
            </a:r>
            <a:r>
              <a:rPr kumimoji="0" lang="ar-SA" sz="2000" b="1" i="0" u="none" strike="noStrike" cap="none" normalizeH="0" baseline="0" dirty="0" smtClean="0">
                <a:ln>
                  <a:noFill/>
                </a:ln>
                <a:solidFill>
                  <a:srgbClr val="FF0000"/>
                </a:solidFill>
                <a:effectLst/>
                <a:latin typeface="Arial" pitchFamily="34" charset="0"/>
                <a:ea typeface="Arial" pitchFamily="34" charset="0"/>
                <a:cs typeface="Arial" pitchFamily="34" charset="0"/>
              </a:rPr>
              <a:t>والاجتماعية</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253671377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BEBA8EAE-BF5A-486C-A8C5-ECC9F3942E4B}">
                <a14:imgProps xmlns:a14="http://schemas.microsoft.com/office/drawing/2010/main" xmlns="">
                  <a14:imgLayer r:embed="rId3">
                    <a14:imgEffect>
                      <a14:artisticMosiaicBubbles/>
                    </a14:imgEffect>
                    <a14:imgEffect>
                      <a14:brightnessContrast bright="-20000" contrast="40000"/>
                    </a14:imgEffect>
                  </a14:imgLayer>
                </a14:imgProps>
              </a:ext>
              <a:ext uri="{28A0092B-C50C-407E-A947-70E740481C1C}">
                <a14:useLocalDpi xmlns:a14="http://schemas.microsoft.com/office/drawing/2010/main" xmlns="" val="0"/>
              </a:ext>
            </a:extLst>
          </a:blip>
          <a:stretch>
            <a:fillRect/>
          </a:stretch>
        </p:blipFill>
        <p:spPr>
          <a:xfrm>
            <a:off x="0" y="0"/>
            <a:ext cx="91440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074" name="AutoShape 2"/>
          <p:cNvSpPr>
            <a:spLocks noChangeArrowheads="1"/>
          </p:cNvSpPr>
          <p:nvPr/>
        </p:nvSpPr>
        <p:spPr bwMode="auto">
          <a:xfrm>
            <a:off x="0" y="0"/>
            <a:ext cx="9144000" cy="1409700"/>
          </a:xfrm>
          <a:prstGeom prst="bevel">
            <a:avLst>
              <a:gd name="adj" fmla="val 12500"/>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ar-SA" b="1" i="0" u="none" strike="noStrike" cap="none" normalizeH="0" baseline="0" dirty="0" smtClean="0">
                <a:ln>
                  <a:noFill/>
                </a:ln>
                <a:solidFill>
                  <a:schemeClr val="tx1"/>
                </a:solidFill>
                <a:effectLst/>
                <a:latin typeface="Arial" pitchFamily="34" charset="0"/>
                <a:ea typeface="Arial" pitchFamily="34" charset="0"/>
                <a:cs typeface="Arial" pitchFamily="34" charset="0"/>
              </a:rPr>
              <a:t>ما هي العوامل التي يجب أن يراعيها المخططون للتعليم لربط خطة التعليم وسياسته بخطة التنمية الاقتصادية والاجتماعية وسياستها العامة ؟وما هي احتياجاتها من القوي العاملة وما هو المستوي الثقافي </a:t>
            </a:r>
            <a:r>
              <a:rPr kumimoji="0" lang="ar-SA" b="1" i="0" u="none" strike="noStrike" cap="none" normalizeH="0" baseline="0" dirty="0" err="1" smtClean="0">
                <a:ln>
                  <a:noFill/>
                </a:ln>
                <a:solidFill>
                  <a:schemeClr val="tx1"/>
                </a:solidFill>
                <a:effectLst/>
                <a:latin typeface="Arial" pitchFamily="34" charset="0"/>
                <a:ea typeface="Arial" pitchFamily="34" charset="0"/>
                <a:cs typeface="Arial" pitchFamily="34" charset="0"/>
              </a:rPr>
              <a:t>والمهاري</a:t>
            </a:r>
            <a:r>
              <a:rPr kumimoji="0" lang="ar-SA" b="1" i="0" u="none" strike="noStrike" cap="none" normalizeH="0" baseline="0" dirty="0" smtClean="0">
                <a:ln>
                  <a:noFill/>
                </a:ln>
                <a:solidFill>
                  <a:schemeClr val="tx1"/>
                </a:solidFill>
                <a:effectLst/>
                <a:latin typeface="Arial" pitchFamily="34" charset="0"/>
                <a:ea typeface="Arial" pitchFamily="34" charset="0"/>
                <a:cs typeface="Arial" pitchFamily="34" charset="0"/>
              </a:rPr>
              <a:t> الواجب توافره فيها؟</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3080" name="AutoShape 8"/>
          <p:cNvSpPr>
            <a:spLocks noChangeArrowheads="1"/>
          </p:cNvSpPr>
          <p:nvPr/>
        </p:nvSpPr>
        <p:spPr bwMode="auto">
          <a:xfrm>
            <a:off x="5181600" y="1447800"/>
            <a:ext cx="3962400" cy="1676400"/>
          </a:xfrm>
          <a:prstGeom prst="flowChartPreparation">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1143000" lvl="0" indent="0" algn="ctr" defTabSz="914400" rtl="1" eaLnBrk="1" fontAlgn="base" latinLnBrk="0" hangingPunct="1">
              <a:lnSpc>
                <a:spcPct val="100000"/>
              </a:lnSpc>
              <a:spcBef>
                <a:spcPct val="0"/>
              </a:spcBef>
              <a:spcAft>
                <a:spcPts val="1000"/>
              </a:spcAft>
              <a:buClrTx/>
              <a:buSzTx/>
              <a:tabLst/>
            </a:pPr>
            <a:r>
              <a:rPr kumimoji="0" lang="ar-SA" b="1" i="0" u="none" strike="noStrike" cap="none" normalizeH="0" baseline="0" dirty="0" smtClean="0">
                <a:ln>
                  <a:noFill/>
                </a:ln>
                <a:solidFill>
                  <a:schemeClr val="tx1"/>
                </a:solidFill>
                <a:effectLst/>
                <a:latin typeface="Arial" pitchFamily="34" charset="0"/>
                <a:ea typeface="Arial" pitchFamily="34" charset="0"/>
                <a:cs typeface="Arial" pitchFamily="34" charset="0"/>
              </a:rPr>
              <a:t>-1- تحديد أهداف </a:t>
            </a:r>
            <a:r>
              <a:rPr lang="ar-SA" b="1" dirty="0" smtClean="0">
                <a:latin typeface="Arial" pitchFamily="34" charset="0"/>
                <a:ea typeface="Arial" pitchFamily="34" charset="0"/>
                <a:cs typeface="Arial" pitchFamily="34" charset="0"/>
              </a:rPr>
              <a:t>مراحل</a:t>
            </a:r>
            <a:r>
              <a:rPr kumimoji="0" lang="ar-SA" b="1" i="0" u="none" strike="noStrike" cap="none" normalizeH="0" baseline="0" dirty="0" smtClean="0">
                <a:ln>
                  <a:noFill/>
                </a:ln>
                <a:solidFill>
                  <a:schemeClr val="tx1"/>
                </a:solidFill>
                <a:effectLst/>
                <a:latin typeface="Arial" pitchFamily="34" charset="0"/>
                <a:ea typeface="Arial" pitchFamily="34" charset="0"/>
                <a:cs typeface="Arial" pitchFamily="34" charset="0"/>
              </a:rPr>
              <a:t> التعليم تحديداً دقيقاً</a:t>
            </a: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sp>
        <p:nvSpPr>
          <p:cNvPr id="3081" name="AutoShape 9"/>
          <p:cNvSpPr>
            <a:spLocks noChangeArrowheads="1"/>
          </p:cNvSpPr>
          <p:nvPr/>
        </p:nvSpPr>
        <p:spPr bwMode="auto">
          <a:xfrm>
            <a:off x="0" y="1371600"/>
            <a:ext cx="4038599" cy="1752600"/>
          </a:xfrm>
          <a:prstGeom prst="flowChartPreparation">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eaLnBrk="1" fontAlgn="base" latinLnBrk="0" hangingPunct="1">
              <a:lnSpc>
                <a:spcPct val="100000"/>
              </a:lnSpc>
              <a:spcBef>
                <a:spcPct val="0"/>
              </a:spcBef>
              <a:spcAft>
                <a:spcPts val="1000"/>
              </a:spcAft>
              <a:buClrTx/>
              <a:buSzTx/>
              <a:buFontTx/>
              <a:buNone/>
              <a:tabLst/>
            </a:pPr>
            <a:endParaRPr kumimoji="0" lang="en-US" b="1" i="0" u="none" strike="noStrike" cap="none" normalizeH="0" baseline="0" dirty="0" smtClean="0">
              <a:ln>
                <a:noFill/>
              </a:ln>
              <a:solidFill>
                <a:schemeClr val="tx1"/>
              </a:solidFill>
              <a:effectLst/>
              <a:latin typeface="Arial" pitchFamily="34" charset="0"/>
              <a:ea typeface="Arial" pitchFamily="34" charset="0"/>
              <a:cs typeface="Arial" pitchFamily="34" charset="0"/>
            </a:endParaRPr>
          </a:p>
          <a:p>
            <a:pPr marL="0" marR="0" lvl="0" indent="0" algn="r" defTabSz="914400" eaLnBrk="1" fontAlgn="base" latinLnBrk="0" hangingPunct="1">
              <a:lnSpc>
                <a:spcPct val="100000"/>
              </a:lnSpc>
              <a:spcBef>
                <a:spcPct val="0"/>
              </a:spcBef>
              <a:spcAft>
                <a:spcPts val="1000"/>
              </a:spcAft>
              <a:buClrTx/>
              <a:buSzTx/>
              <a:buFontTx/>
              <a:buNone/>
              <a:tabLst/>
            </a:pPr>
            <a:r>
              <a:rPr kumimoji="0" lang="en-US" b="1" i="0" u="none" strike="noStrike" cap="none" normalizeH="0" baseline="0" dirty="0" smtClean="0">
                <a:ln>
                  <a:noFill/>
                </a:ln>
                <a:solidFill>
                  <a:schemeClr val="tx1"/>
                </a:solidFill>
                <a:effectLst/>
                <a:latin typeface="Arial" pitchFamily="34" charset="0"/>
                <a:ea typeface="Arial" pitchFamily="34" charset="0"/>
                <a:cs typeface="Arial" pitchFamily="34" charset="0"/>
              </a:rPr>
              <a:t>2- </a:t>
            </a:r>
            <a:r>
              <a:rPr kumimoji="0" lang="ar-SA" b="1" i="0" u="none" strike="noStrike" cap="none" normalizeH="0" baseline="0" dirty="0" smtClean="0">
                <a:ln>
                  <a:noFill/>
                </a:ln>
                <a:solidFill>
                  <a:schemeClr val="tx1"/>
                </a:solidFill>
                <a:effectLst/>
                <a:latin typeface="Arial" pitchFamily="34" charset="0"/>
                <a:ea typeface="Arial" pitchFamily="34" charset="0"/>
                <a:cs typeface="Arial" pitchFamily="34" charset="0"/>
              </a:rPr>
              <a:t>- تقرير المستويات الثقافية والمهارات الواجب توافرها في </a:t>
            </a:r>
            <a:r>
              <a:rPr kumimoji="0" lang="ar-SA" b="1" i="0" u="none" strike="noStrike" cap="none" normalizeH="0" baseline="0" dirty="0" err="1" smtClean="0">
                <a:ln>
                  <a:noFill/>
                </a:ln>
                <a:solidFill>
                  <a:schemeClr val="tx1"/>
                </a:solidFill>
                <a:effectLst/>
                <a:latin typeface="Arial" pitchFamily="34" charset="0"/>
                <a:ea typeface="Arial" pitchFamily="34" charset="0"/>
                <a:cs typeface="Arial" pitchFamily="34" charset="0"/>
              </a:rPr>
              <a:t>متخرجي</a:t>
            </a:r>
            <a:r>
              <a:rPr kumimoji="0" lang="ar-SA" b="1" i="0" u="none" strike="noStrike" cap="none" normalizeH="0" baseline="0" dirty="0" smtClean="0">
                <a:ln>
                  <a:noFill/>
                </a:ln>
                <a:solidFill>
                  <a:schemeClr val="tx1"/>
                </a:solidFill>
                <a:effectLst/>
                <a:latin typeface="Arial" pitchFamily="34" charset="0"/>
                <a:ea typeface="Arial" pitchFamily="34" charset="0"/>
                <a:cs typeface="Arial" pitchFamily="34" charset="0"/>
              </a:rPr>
              <a:t> كل مرحلة</a:t>
            </a: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sp>
        <p:nvSpPr>
          <p:cNvPr id="3082" name="AutoShape 10"/>
          <p:cNvSpPr>
            <a:spLocks noChangeArrowheads="1"/>
          </p:cNvSpPr>
          <p:nvPr/>
        </p:nvSpPr>
        <p:spPr bwMode="auto">
          <a:xfrm>
            <a:off x="5486400" y="3505200"/>
            <a:ext cx="3657600" cy="1524000"/>
          </a:xfrm>
          <a:prstGeom prst="flowChartInputOutpu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eaLnBrk="1" fontAlgn="base" latinLnBrk="0" hangingPunct="1">
              <a:lnSpc>
                <a:spcPct val="100000"/>
              </a:lnSpc>
              <a:spcBef>
                <a:spcPct val="0"/>
              </a:spcBef>
              <a:spcAft>
                <a:spcPts val="1000"/>
              </a:spcAft>
              <a:buClrTx/>
              <a:buSzTx/>
              <a:buFontTx/>
              <a:buNone/>
              <a:tabLst/>
            </a:pPr>
            <a:r>
              <a:rPr kumimoji="0" lang="en-US" b="1" i="0" u="none" strike="noStrike" cap="none" normalizeH="0" baseline="0" dirty="0" smtClean="0">
                <a:ln>
                  <a:noFill/>
                </a:ln>
                <a:solidFill>
                  <a:schemeClr val="tx1"/>
                </a:solidFill>
                <a:effectLst/>
                <a:latin typeface="Arial" pitchFamily="34" charset="0"/>
                <a:ea typeface="Arial" pitchFamily="34" charset="0"/>
                <a:cs typeface="Arial" pitchFamily="34" charset="0"/>
              </a:rPr>
              <a:t>3- </a:t>
            </a:r>
            <a:r>
              <a:rPr kumimoji="0" lang="ar-SA" b="1" i="0" u="none" strike="noStrike" cap="none" normalizeH="0" baseline="0" dirty="0" smtClean="0">
                <a:ln>
                  <a:noFill/>
                </a:ln>
                <a:solidFill>
                  <a:schemeClr val="tx1"/>
                </a:solidFill>
                <a:effectLst/>
                <a:latin typeface="Arial" pitchFamily="34" charset="0"/>
                <a:ea typeface="Arial" pitchFamily="34" charset="0"/>
                <a:cs typeface="Arial" pitchFamily="34" charset="0"/>
              </a:rPr>
              <a:t>- تحديد المستوي الثاني الذي يصلح لأن يكون أساساً للقبول بمرحلة تعليمية  أعلي يتابع فيه الفرد دراسته دون تعثر</a:t>
            </a: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sp>
        <p:nvSpPr>
          <p:cNvPr id="3083" name="AutoShape 11"/>
          <p:cNvSpPr>
            <a:spLocks noChangeArrowheads="1"/>
          </p:cNvSpPr>
          <p:nvPr/>
        </p:nvSpPr>
        <p:spPr bwMode="auto">
          <a:xfrm>
            <a:off x="0" y="3505200"/>
            <a:ext cx="4124325" cy="1524000"/>
          </a:xfrm>
          <a:prstGeom prst="flowChartInputOutpu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eaLnBrk="1" fontAlgn="base" latinLnBrk="0" hangingPunct="1">
              <a:lnSpc>
                <a:spcPct val="100000"/>
              </a:lnSpc>
              <a:spcBef>
                <a:spcPct val="0"/>
              </a:spcBef>
              <a:spcAft>
                <a:spcPts val="1000"/>
              </a:spcAft>
              <a:buClrTx/>
              <a:buSzTx/>
              <a:buFontTx/>
              <a:buNone/>
              <a:tabLst/>
            </a:pPr>
            <a:r>
              <a:rPr kumimoji="0" lang="en-US" b="1" i="0" u="none" strike="noStrike" cap="none" normalizeH="0" baseline="0" dirty="0" smtClean="0">
                <a:ln>
                  <a:noFill/>
                </a:ln>
                <a:solidFill>
                  <a:schemeClr val="tx1"/>
                </a:solidFill>
                <a:effectLst/>
                <a:latin typeface="Arial" pitchFamily="34" charset="0"/>
                <a:ea typeface="Arial" pitchFamily="34" charset="0"/>
                <a:cs typeface="Arial" pitchFamily="34" charset="0"/>
              </a:rPr>
              <a:t>4- </a:t>
            </a:r>
            <a:r>
              <a:rPr kumimoji="0" lang="ar-SA" b="1" i="0" u="none" strike="noStrike" cap="none" normalizeH="0" baseline="0" dirty="0" smtClean="0">
                <a:ln>
                  <a:noFill/>
                </a:ln>
                <a:solidFill>
                  <a:schemeClr val="tx1"/>
                </a:solidFill>
                <a:effectLst/>
                <a:latin typeface="Arial" pitchFamily="34" charset="0"/>
                <a:ea typeface="Arial" pitchFamily="34" charset="0"/>
                <a:cs typeface="Arial" pitchFamily="34" charset="0"/>
              </a:rPr>
              <a:t>- تحديد مدة الدراسة بالمراحل التعليمية بالقدر الذي يحقق أهدافه هذه المرحلة ويوفر للفرد فيها الحصول علي الخبرات والمهارات المطلوبة</a:t>
            </a: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sp>
        <p:nvSpPr>
          <p:cNvPr id="3084" name="AutoShape 12"/>
          <p:cNvSpPr>
            <a:spLocks noChangeArrowheads="1"/>
          </p:cNvSpPr>
          <p:nvPr/>
        </p:nvSpPr>
        <p:spPr bwMode="auto">
          <a:xfrm>
            <a:off x="0" y="5334000"/>
            <a:ext cx="9144000" cy="1524000"/>
          </a:xfrm>
          <a:prstGeom prst="bevel">
            <a:avLst>
              <a:gd name="adj" fmla="val 12500"/>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ts val="1000"/>
              </a:spcAft>
              <a:buClrTx/>
              <a:buSzTx/>
              <a:buFontTx/>
              <a:buNone/>
              <a:tabLst/>
            </a:pPr>
            <a:r>
              <a:rPr kumimoji="0" lang="ar-SA" b="1" i="0" u="none" strike="noStrike" cap="none" normalizeH="0" baseline="0" smtClean="0">
                <a:ln>
                  <a:noFill/>
                </a:ln>
                <a:solidFill>
                  <a:schemeClr val="tx1"/>
                </a:solidFill>
                <a:effectLst/>
                <a:latin typeface="Arial" pitchFamily="34" charset="0"/>
                <a:ea typeface="Arial" pitchFamily="34" charset="0"/>
                <a:cs typeface="Arial" pitchFamily="34" charset="0"/>
              </a:rPr>
              <a:t>هذا </a:t>
            </a:r>
            <a:r>
              <a:rPr kumimoji="0" lang="ar-SA" b="1" i="0" u="none" strike="noStrike" cap="none" normalizeH="0" baseline="0" dirty="0" smtClean="0">
                <a:ln>
                  <a:noFill/>
                </a:ln>
                <a:solidFill>
                  <a:schemeClr val="tx1"/>
                </a:solidFill>
                <a:effectLst/>
                <a:latin typeface="Arial" pitchFamily="34" charset="0"/>
                <a:ea typeface="Arial" pitchFamily="34" charset="0"/>
                <a:cs typeface="Arial" pitchFamily="34" charset="0"/>
              </a:rPr>
              <a:t>إلي جانب توافر بقية عناصر العملية التعليمية الأخرى وهي الخطة الدراسية والمناهج والكتاب والمعلم الكفء والمختبر والمكتبة  ونحو ذلك</a:t>
            </a: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1318435578"/>
      </p:ext>
    </p:extLst>
  </p:cSld>
  <p:clrMapOvr>
    <a:masterClrMapping/>
  </p:clrMapOvr>
  <p:transition>
    <p:wheel spokes="2"/>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BEBA8EAE-BF5A-486C-A8C5-ECC9F3942E4B}">
                <a14:imgProps xmlns:a14="http://schemas.microsoft.com/office/drawing/2010/main" xmlns="">
                  <a14:imgLayer r:embed="rId3">
                    <a14:imgEffect>
                      <a14:artisticMosiaicBubbles/>
                    </a14:imgEffect>
                  </a14:imgLayer>
                </a14:imgProps>
              </a:ext>
              <a:ext uri="{28A0092B-C50C-407E-A947-70E740481C1C}">
                <a14:useLocalDpi xmlns:a14="http://schemas.microsoft.com/office/drawing/2010/main" xmlns="" val="0"/>
              </a:ext>
            </a:extLst>
          </a:blip>
          <a:stretch>
            <a:fillRect/>
          </a:stretch>
        </p:blipFill>
        <p:spPr>
          <a:xfrm>
            <a:off x="0" y="0"/>
            <a:ext cx="9144000" cy="6857999"/>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1026" name="AutoShape 2"/>
          <p:cNvSpPr>
            <a:spLocks noChangeArrowheads="1"/>
          </p:cNvSpPr>
          <p:nvPr/>
        </p:nvSpPr>
        <p:spPr bwMode="auto">
          <a:xfrm>
            <a:off x="381000" y="0"/>
            <a:ext cx="8763000" cy="1428750"/>
          </a:xfrm>
          <a:prstGeom prst="sun">
            <a:avLst>
              <a:gd name="adj" fmla="val 25000"/>
            </a:avLst>
          </a:prstGeom>
          <a:solidFill>
            <a:srgbClr val="FFFFFF"/>
          </a:solidFill>
          <a:ln w="63500">
            <a:solidFill>
              <a:srgbClr val="8064A2"/>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ar-SA" sz="2800" b="1" i="0" u="none" strike="noStrike" cap="none" normalizeH="0" baseline="0" dirty="0" smtClean="0">
                <a:ln>
                  <a:noFill/>
                </a:ln>
                <a:solidFill>
                  <a:schemeClr val="tx1"/>
                </a:solidFill>
                <a:effectLst/>
                <a:latin typeface="Arial" pitchFamily="34" charset="0"/>
                <a:ea typeface="Arial" pitchFamily="34" charset="0"/>
                <a:cs typeface="Arial" pitchFamily="34" charset="0"/>
              </a:rPr>
              <a:t>ضرورة التخطيط التعليمي</a:t>
            </a:r>
            <a:endParaRPr kumimoji="0" lang="en-US" sz="2800" b="1" i="0" u="none" strike="noStrike" cap="none" normalizeH="0" baseline="0" dirty="0" smtClean="0">
              <a:ln>
                <a:noFill/>
              </a:ln>
              <a:solidFill>
                <a:schemeClr val="tx1"/>
              </a:solidFill>
              <a:effectLst/>
              <a:latin typeface="Arial" pitchFamily="34" charset="0"/>
              <a:ea typeface="Arial" pitchFamily="34" charset="0"/>
              <a:cs typeface="Arial" pitchFamily="34" charset="0"/>
            </a:endParaRPr>
          </a:p>
          <a:p>
            <a:pPr marL="0" marR="0" lvl="0" indent="0" defTabSz="914400" rtl="0" eaLnBrk="1" fontAlgn="base" latinLnBrk="0" hangingPunct="1">
              <a:lnSpc>
                <a:spcPct val="100000"/>
              </a:lnSpc>
              <a:spcBef>
                <a:spcPct val="0"/>
              </a:spcBef>
              <a:spcAft>
                <a:spcPts val="1000"/>
              </a:spcAft>
              <a:buClrTx/>
              <a:buSzTx/>
              <a:buFontTx/>
              <a:buNone/>
              <a:tabLst/>
            </a:pPr>
            <a:endParaRPr lang="en-US" sz="2800" b="1" dirty="0" smtClean="0">
              <a:latin typeface="Arial" pitchFamily="34" charset="0"/>
              <a:cs typeface="Arial" pitchFamily="34" charset="0"/>
            </a:endParaRPr>
          </a:p>
          <a:p>
            <a:pPr marL="0" marR="0" lvl="0" indent="0" defTabSz="914400" rtl="0" eaLnBrk="1" fontAlgn="base" latinLnBrk="0" hangingPunct="1">
              <a:lnSpc>
                <a:spcPct val="100000"/>
              </a:lnSpc>
              <a:spcBef>
                <a:spcPct val="0"/>
              </a:spcBef>
              <a:spcAft>
                <a:spcPts val="1000"/>
              </a:spcAft>
              <a:buClrTx/>
              <a:buSzTx/>
              <a:buFontTx/>
              <a:buNone/>
              <a:tabLst/>
            </a:pP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1" fontAlgn="base" latinLnBrk="0" hangingPunct="1">
              <a:lnSpc>
                <a:spcPct val="100000"/>
              </a:lnSpc>
              <a:spcBef>
                <a:spcPct val="0"/>
              </a:spcBef>
              <a:spcAft>
                <a:spcPts val="1000"/>
              </a:spcAft>
              <a:buClrTx/>
              <a:buSzTx/>
              <a:buFontTx/>
              <a:buNone/>
              <a:tabLst/>
            </a:pPr>
            <a:endParaRPr kumimoji="0" lang="en-US" sz="36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7" name="AutoShape 3"/>
          <p:cNvSpPr>
            <a:spLocks noChangeArrowheads="1"/>
          </p:cNvSpPr>
          <p:nvPr/>
        </p:nvSpPr>
        <p:spPr bwMode="auto">
          <a:xfrm>
            <a:off x="0" y="1524000"/>
            <a:ext cx="9144000" cy="1219200"/>
          </a:xfrm>
          <a:prstGeom prst="flowChartPreparation">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ar-SA" sz="2000"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مما لا شك فيه أن التنمية التعليمية شرط أساسي للتنمية البشرية الشاملة ومن ثم أخذت بفكرة التخطيط للتعليم واعتباره ضرورة قومية ومحلية وتنموية وحياتية</a:t>
            </a:r>
            <a:r>
              <a:rPr kumimoji="0" lang="en-US" sz="2000"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 </a:t>
            </a:r>
            <a:endParaRPr kumimoji="0" lang="en-US" sz="3200" b="1" i="0" u="none" strike="noStrike" cap="none" normalizeH="0" baseline="0" dirty="0" smtClean="0">
              <a:ln>
                <a:noFill/>
              </a:ln>
              <a:solidFill>
                <a:schemeClr val="tx1"/>
              </a:solidFill>
              <a:effectLst/>
              <a:latin typeface="Arial" pitchFamily="34" charset="0"/>
              <a:cs typeface="Arial" pitchFamily="34" charset="0"/>
            </a:endParaRPr>
          </a:p>
        </p:txBody>
      </p:sp>
      <p:sp>
        <p:nvSpPr>
          <p:cNvPr id="1028" name="AutoShape 4"/>
          <p:cNvSpPr>
            <a:spLocks noChangeArrowheads="1"/>
          </p:cNvSpPr>
          <p:nvPr/>
        </p:nvSpPr>
        <p:spPr bwMode="auto">
          <a:xfrm>
            <a:off x="0" y="3124200"/>
            <a:ext cx="9144000" cy="1447800"/>
          </a:xfrm>
          <a:prstGeom prst="flowChartPreparation">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ar-SA" sz="2000" b="0"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التخطيط التعليمي هو الأسلوب الذي يساعد البلاد النامية علي مواجهة المشكلات التعليمية التي من بينها انخفاض المستويات التعليمية </a:t>
            </a:r>
            <a:r>
              <a:rPr kumimoji="0" lang="ar-SA" sz="2000" b="0" i="0" u="none" strike="noStrike" cap="none" normalizeH="0" baseline="0" dirty="0" err="1" smtClean="0">
                <a:ln>
                  <a:noFill/>
                </a:ln>
                <a:solidFill>
                  <a:schemeClr val="tx1"/>
                </a:solidFill>
                <a:effectLst/>
                <a:latin typeface="Simplified Arabic" pitchFamily="18" charset="-78"/>
                <a:ea typeface="Arial" pitchFamily="34" charset="0"/>
                <a:cs typeface="Simplified Arabic" pitchFamily="18" charset="-78"/>
              </a:rPr>
              <a:t>و</a:t>
            </a:r>
            <a:r>
              <a:rPr kumimoji="0" lang="ar-SA" sz="2000" b="0"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 انتشار الأمية وانتشار القيم السلبية التي تدعو إلي السلبية </a:t>
            </a:r>
            <a:r>
              <a:rPr kumimoji="0" lang="ar-SA" sz="2000" b="0" i="0" u="none" strike="noStrike" cap="none" normalizeH="0" baseline="0" dirty="0" err="1" smtClean="0">
                <a:ln>
                  <a:noFill/>
                </a:ln>
                <a:solidFill>
                  <a:schemeClr val="tx1"/>
                </a:solidFill>
                <a:effectLst/>
                <a:latin typeface="Simplified Arabic" pitchFamily="18" charset="-78"/>
                <a:ea typeface="Arial" pitchFamily="34" charset="0"/>
                <a:cs typeface="Simplified Arabic" pitchFamily="18" charset="-78"/>
              </a:rPr>
              <a:t>و</a:t>
            </a:r>
            <a:r>
              <a:rPr kumimoji="0" lang="ar-SA" sz="2000" b="0"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 التواكل ونحو ذلك</a:t>
            </a:r>
            <a:r>
              <a:rPr kumimoji="0" lang="en-US" sz="2000" b="0"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 </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9" name="AutoShape 5"/>
          <p:cNvSpPr>
            <a:spLocks noChangeArrowheads="1"/>
          </p:cNvSpPr>
          <p:nvPr/>
        </p:nvSpPr>
        <p:spPr bwMode="auto">
          <a:xfrm>
            <a:off x="0" y="5029200"/>
            <a:ext cx="9144000" cy="1466850"/>
          </a:xfrm>
          <a:prstGeom prst="flowChartPreparation">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ar-SA" sz="2000"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التخطيط التعليمي هو الضمان الوحيد لحسن الاستثمار  في التعليم لأنه يستخدم جميع الموارد الوطنية المادية والبشرية بطريقة علمية وعملية وإنسانية لتحقيق الأهداف التعليمية ، كما يوفر الوقت والجهد والمال أثناء التنفيذ</a:t>
            </a:r>
            <a:r>
              <a:rPr kumimoji="0" lang="en-US" sz="2000"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 </a:t>
            </a:r>
            <a:endParaRPr kumimoji="0" lang="en-US" sz="3200" b="1"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161597816"/>
      </p:ext>
    </p:extLst>
  </p:cSld>
  <p:clrMapOvr>
    <a:masterClrMapping/>
  </p:clrMapOvr>
  <p:transition>
    <p:strips dir="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BEBA8EAE-BF5A-486C-A8C5-ECC9F3942E4B}">
                <a14:imgProps xmlns:a14="http://schemas.microsoft.com/office/drawing/2010/main" xmlns="">
                  <a14:imgLayer r:embed="rId3">
                    <a14:imgEffect>
                      <a14:brightnessContrast bright="-20000" contrast="40000"/>
                    </a14:imgEffect>
                  </a14:imgLayer>
                </a14:imgProps>
              </a:ex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2050" name="AutoShape 2"/>
          <p:cNvSpPr>
            <a:spLocks noChangeArrowheads="1"/>
          </p:cNvSpPr>
          <p:nvPr/>
        </p:nvSpPr>
        <p:spPr bwMode="auto">
          <a:xfrm>
            <a:off x="0" y="381000"/>
            <a:ext cx="9144000" cy="1514475"/>
          </a:xfrm>
          <a:prstGeom prst="flowChartPreparation">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ar-SA"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التخطيط التعليمي ضرورة أساسية لكافة المجتمعات النامية نظراً للقصور في الموارد والإمكانات والتي تؤثر علي تحقيق الأهداف التربوية والتعليمية ومن ثم فلابد من الأخذ بالتخطيط في التربية والتعليم لمقابلة احتياجات الأفراد والجماعات في أقصر وقت ممكن وبأدنى كلفة مالية مع ضمان التوازن والتكامل بين مختلف المراحل والقطاعات التعليمية</a:t>
            </a:r>
            <a:r>
              <a:rPr kumimoji="0" lang="en-US"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 </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2051" name="AutoShape 3"/>
          <p:cNvSpPr>
            <a:spLocks noChangeArrowheads="1"/>
          </p:cNvSpPr>
          <p:nvPr/>
        </p:nvSpPr>
        <p:spPr bwMode="auto">
          <a:xfrm>
            <a:off x="0" y="2971800"/>
            <a:ext cx="9144000" cy="1981200"/>
          </a:xfrm>
          <a:prstGeom prst="flowChartPreparation">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ar-SA"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التخطيط التعليمي سمة من سمات الحياة المعاصرة الضرورية للمجتمعات الحديثة التي تسعي إلي مستقبل أفضل لمواطنيها، فمن خلاله يستطيع التعليم أن يساير التحولات الاجتماعية وأن يرتبط بالتقدم الاجتماعي ويسهم فيه</a:t>
            </a:r>
            <a:endParaRPr kumimoji="0" lang="en-US"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endParaRPr>
          </a:p>
          <a:p>
            <a:pPr marL="0" marR="0" lvl="0" indent="0" defTabSz="914400" rtl="0" eaLnBrk="1" fontAlgn="base" latinLnBrk="0" hangingPunct="1">
              <a:lnSpc>
                <a:spcPct val="100000"/>
              </a:lnSpc>
              <a:spcBef>
                <a:spcPct val="0"/>
              </a:spcBef>
              <a:spcAft>
                <a:spcPts val="1000"/>
              </a:spcAft>
              <a:buClrTx/>
              <a:buSzTx/>
              <a:buFontTx/>
              <a:buNone/>
              <a:tabLst/>
            </a:pPr>
            <a:r>
              <a:rPr kumimoji="0" lang="ar-SA"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ولذلك لم يعد من الممكن أن نترك أمور الدولة التعليمية للصدفة والخبرة العابرة</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1464890312"/>
      </p:ext>
    </p:extLst>
  </p:cSld>
  <p:clrMapOvr>
    <a:masterClrMapping/>
  </p:clrMapOvr>
  <p:transition>
    <p:dissolv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BEBA8EAE-BF5A-486C-A8C5-ECC9F3942E4B}">
                <a14:imgProps xmlns:a14="http://schemas.microsoft.com/office/drawing/2010/main" xmlns="">
                  <a14:imgLayer r:embed="rId3">
                    <a14:imgEffect>
                      <a14:artisticMosiaicBubbles/>
                    </a14:imgEffect>
                  </a14:imgLayer>
                </a14:imgProps>
              </a:ext>
              <a:ext uri="{28A0092B-C50C-407E-A947-70E740481C1C}">
                <a14:useLocalDpi xmlns:a14="http://schemas.microsoft.com/office/drawing/2010/main" xmlns="" val="0"/>
              </a:ext>
            </a:extLst>
          </a:blip>
          <a:stretch>
            <a:fillRect/>
          </a:stretch>
        </p:blipFill>
        <p:spPr>
          <a:xfrm>
            <a:off x="0" y="0"/>
            <a:ext cx="914400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3074" name="AutoShape 2"/>
          <p:cNvSpPr>
            <a:spLocks noChangeArrowheads="1"/>
          </p:cNvSpPr>
          <p:nvPr/>
        </p:nvSpPr>
        <p:spPr bwMode="auto">
          <a:xfrm>
            <a:off x="838200" y="381000"/>
            <a:ext cx="6567488" cy="538162"/>
          </a:xfrm>
          <a:prstGeom prst="bevel">
            <a:avLst>
              <a:gd name="adj" fmla="val 12500"/>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2000" b="0" i="0" u="none" strike="noStrike" cap="none" normalizeH="0" baseline="0" dirty="0" smtClean="0">
                <a:ln>
                  <a:noFill/>
                </a:ln>
                <a:solidFill>
                  <a:schemeClr val="tx1"/>
                </a:solidFill>
                <a:effectLst/>
                <a:latin typeface="Calibri" pitchFamily="34" charset="0"/>
                <a:ea typeface="Arial" pitchFamily="34" charset="0"/>
                <a:cs typeface="PT Bold Stars" pitchFamily="2" charset="-78"/>
              </a:rPr>
              <a:t>ما هي العوامل التي شكلت ضرورة التخطيط؟</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75" name="AutoShape 3"/>
          <p:cNvSpPr>
            <a:spLocks noChangeArrowheads="1"/>
          </p:cNvSpPr>
          <p:nvPr/>
        </p:nvSpPr>
        <p:spPr bwMode="auto">
          <a:xfrm>
            <a:off x="523875" y="1666874"/>
            <a:ext cx="5362575" cy="5191125"/>
          </a:xfrm>
          <a:prstGeom prst="parallelogram">
            <a:avLst>
              <a:gd name="adj" fmla="val 13841"/>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76" name="AutoShape 4"/>
          <p:cNvSpPr>
            <a:spLocks noChangeArrowheads="1"/>
          </p:cNvSpPr>
          <p:nvPr/>
        </p:nvSpPr>
        <p:spPr bwMode="auto">
          <a:xfrm>
            <a:off x="0" y="1371600"/>
            <a:ext cx="7239000" cy="1962150"/>
          </a:xfrm>
          <a:prstGeom prst="flowChartPreparation">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تعتبر وضيفة التخطيط أحد الوظائف الإدارية في جميع المؤسسات التربوية والتعليمية المعاصرة، وقد زادت أهميتها باتساع دور التربية والتعليم وتنوع مهامها وتضخم مؤسساتها وطموح أهدافها مما أدي إلي وضع خطط وبرامج مستقبلية توضح مسار التنفيذ ووجهته وتنسيق بين مختلف أجزائه وتحدد الأهداف وتوضع البرنامج الزمني للتنفيذ</a:t>
            </a:r>
            <a:endParaRPr kumimoji="0" lang="en-US" sz="2400" b="1" i="0" u="none" strike="noStrike" cap="none" normalizeH="0" baseline="0" dirty="0" smtClean="0">
              <a:ln>
                <a:noFill/>
              </a:ln>
              <a:solidFill>
                <a:schemeClr val="tx1"/>
              </a:solidFill>
              <a:effectLst/>
              <a:latin typeface="Arial" pitchFamily="34" charset="0"/>
              <a:cs typeface="Arial" pitchFamily="34" charset="0"/>
            </a:endParaRPr>
          </a:p>
        </p:txBody>
      </p:sp>
      <p:sp>
        <p:nvSpPr>
          <p:cNvPr id="3077" name="AutoShape 5"/>
          <p:cNvSpPr>
            <a:spLocks noChangeArrowheads="1"/>
          </p:cNvSpPr>
          <p:nvPr/>
        </p:nvSpPr>
        <p:spPr bwMode="auto">
          <a:xfrm>
            <a:off x="0" y="3657600"/>
            <a:ext cx="6934199" cy="942975"/>
          </a:xfrm>
          <a:prstGeom prst="flowChartPreparation">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ar-SA"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يزود التخطيط المؤسسات بالاتجاهات التي سوف تسلكها خلال السنوات القادمة وما تنوي تحقيقه وكيف تحققه</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3078" name="AutoShape 6"/>
          <p:cNvSpPr>
            <a:spLocks noChangeArrowheads="1"/>
          </p:cNvSpPr>
          <p:nvPr/>
        </p:nvSpPr>
        <p:spPr bwMode="auto">
          <a:xfrm>
            <a:off x="0" y="4800600"/>
            <a:ext cx="7010399" cy="2057400"/>
          </a:xfrm>
          <a:prstGeom prst="flowChartPreparation">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ar-SA" sz="2000"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إن المدير الذي يسعي لنجاح إدارته ويرغب أن تكون إدارة متميزة متطورة عليه أن يدرك ضرورة وضع خطة مرحلية زمنية ومكانية لتنفيذها في إدارته أو مدرسته طيلة العام</a:t>
            </a:r>
            <a:endParaRPr kumimoji="0" lang="en-US" sz="3200" b="1" i="0" u="none" strike="noStrike" cap="none" normalizeH="0" baseline="0" dirty="0" smtClean="0">
              <a:ln>
                <a:noFill/>
              </a:ln>
              <a:solidFill>
                <a:schemeClr val="tx1"/>
              </a:solidFill>
              <a:effectLst/>
              <a:latin typeface="Arial" pitchFamily="34" charset="0"/>
              <a:cs typeface="Arial" pitchFamily="34" charset="0"/>
            </a:endParaRPr>
          </a:p>
        </p:txBody>
      </p:sp>
      <p:sp>
        <p:nvSpPr>
          <p:cNvPr id="3079" name="AutoShape 7"/>
          <p:cNvSpPr>
            <a:spLocks noChangeArrowheads="1"/>
          </p:cNvSpPr>
          <p:nvPr/>
        </p:nvSpPr>
        <p:spPr bwMode="auto">
          <a:xfrm>
            <a:off x="6553200" y="1981200"/>
            <a:ext cx="2590800" cy="2971800"/>
          </a:xfrm>
          <a:prstGeom prst="sun">
            <a:avLst>
              <a:gd name="adj" fmla="val 25000"/>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ar-SA" b="1" i="0" u="none" strike="noStrike" cap="none" normalizeH="0" baseline="0" dirty="0" smtClean="0">
                <a:ln>
                  <a:noFill/>
                </a:ln>
                <a:solidFill>
                  <a:schemeClr val="tx1"/>
                </a:solidFill>
                <a:effectLst/>
                <a:latin typeface="Arial" pitchFamily="34" charset="0"/>
                <a:ea typeface="Arial" pitchFamily="34" charset="0"/>
                <a:cs typeface="Arial" pitchFamily="34" charset="0"/>
              </a:rPr>
              <a:t>التخطيط وظيفة إدارية أساسية</a:t>
            </a:r>
            <a:endParaRPr kumimoji="0" lang="en-US" sz="2400" b="1"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739138319"/>
      </p:ext>
    </p:extLst>
  </p:cSld>
  <p:clrMapOvr>
    <a:masterClrMapping/>
  </p:clrMapOvr>
  <p:transition>
    <p:pull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4098" name="AutoShape 2"/>
          <p:cNvSpPr>
            <a:spLocks noChangeArrowheads="1"/>
          </p:cNvSpPr>
          <p:nvPr/>
        </p:nvSpPr>
        <p:spPr bwMode="auto">
          <a:xfrm>
            <a:off x="304800" y="0"/>
            <a:ext cx="8334375" cy="1371600"/>
          </a:xfrm>
          <a:prstGeom prst="sun">
            <a:avLst>
              <a:gd name="adj" fmla="val 25000"/>
            </a:avLst>
          </a:prstGeom>
          <a:ln>
            <a:headEnd/>
            <a:tailEnd/>
          </a:ln>
        </p:spPr>
        <p:style>
          <a:lnRef idx="3">
            <a:schemeClr val="lt1"/>
          </a:lnRef>
          <a:fillRef idx="1">
            <a:schemeClr val="accent5"/>
          </a:fillRef>
          <a:effectRef idx="1">
            <a:schemeClr val="accent5"/>
          </a:effectRef>
          <a:fontRef idx="minor">
            <a:schemeClr val="lt1"/>
          </a:fontRef>
        </p:style>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ar-SA" sz="3200" b="1" i="0" u="none" strike="noStrike" cap="none" normalizeH="0" baseline="0" dirty="0" smtClean="0">
                <a:ln>
                  <a:noFill/>
                </a:ln>
                <a:solidFill>
                  <a:schemeClr val="tx1"/>
                </a:solidFill>
                <a:effectLst/>
                <a:latin typeface="Arial" pitchFamily="34" charset="0"/>
                <a:ea typeface="Arial" pitchFamily="34" charset="0"/>
                <a:cs typeface="Arial" pitchFamily="34" charset="0"/>
              </a:rPr>
              <a:t>الزيادة السكانية</a:t>
            </a:r>
            <a:endParaRPr kumimoji="0" lang="en-US" sz="4000" b="1" i="0" u="none" strike="noStrike" cap="none" normalizeH="0" baseline="0" dirty="0" smtClean="0">
              <a:ln>
                <a:noFill/>
              </a:ln>
              <a:solidFill>
                <a:schemeClr val="tx1"/>
              </a:solidFill>
              <a:effectLst/>
              <a:latin typeface="Arial" pitchFamily="34" charset="0"/>
              <a:cs typeface="Arial" pitchFamily="34" charset="0"/>
            </a:endParaRPr>
          </a:p>
        </p:txBody>
      </p:sp>
      <p:sp>
        <p:nvSpPr>
          <p:cNvPr id="4099" name="AutoShape 3"/>
          <p:cNvSpPr>
            <a:spLocks noChangeArrowheads="1"/>
          </p:cNvSpPr>
          <p:nvPr/>
        </p:nvSpPr>
        <p:spPr bwMode="auto">
          <a:xfrm>
            <a:off x="1143000" y="1752600"/>
            <a:ext cx="6858000" cy="847725"/>
          </a:xfrm>
          <a:prstGeom prst="flowChartAlternateProcess">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ar-SA"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الزيادة السكانية عاملاً أساسياً في زيادة الطلب الاجتماعي علي التعليم</a:t>
            </a:r>
            <a:r>
              <a:rPr kumimoji="0" lang="en-US"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  </a:t>
            </a:r>
          </a:p>
          <a:p>
            <a:pPr marL="0" marR="0" lvl="0" indent="0" defTabSz="914400" rtl="0" eaLnBrk="1" fontAlgn="base" latinLnBrk="0" hangingPunct="1">
              <a:lnSpc>
                <a:spcPct val="100000"/>
              </a:lnSpc>
              <a:spcBef>
                <a:spcPct val="0"/>
              </a:spcBef>
              <a:spcAft>
                <a:spcPts val="1000"/>
              </a:spcAft>
              <a:buClrTx/>
              <a:buSzTx/>
              <a:buFontTx/>
              <a:buNone/>
              <a:tabLst/>
            </a:pPr>
            <a:endParaRPr kumimoji="0" lang="en-US"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endParaRPr>
          </a:p>
          <a:p>
            <a:pPr marL="0" marR="0" lvl="0" indent="0"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4100" name="AutoShape 4"/>
          <p:cNvSpPr>
            <a:spLocks noChangeArrowheads="1"/>
          </p:cNvSpPr>
          <p:nvPr/>
        </p:nvSpPr>
        <p:spPr bwMode="auto">
          <a:xfrm>
            <a:off x="304800" y="3124200"/>
            <a:ext cx="8534400" cy="1628775"/>
          </a:xfrm>
          <a:prstGeom prst="flowChartAlternateProcess">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ar-SA" sz="2000"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من أسباب الزيادة السكانية// الزيادة السريعة في معدلات المواليد مع الانخفاض الكبير في معدلات الوفيات</a:t>
            </a:r>
            <a:endParaRPr kumimoji="0" lang="en-US" sz="2000"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endParaRPr>
          </a:p>
          <a:p>
            <a:pPr marL="0" marR="0" lvl="0" indent="0" defTabSz="914400" rtl="0"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مما أدي إلي تغير ملموس في التراكيب العمرية لفئات السكان بحيث أصبح عدد السكان في سن التعليم يشكل جزء كبير من المجموع الكلي للسكان</a:t>
            </a:r>
            <a:endParaRPr kumimoji="0" lang="en-US" sz="2000"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endParaRPr>
          </a:p>
          <a:p>
            <a:pPr marL="0" marR="0" lvl="0" indent="0" defTabSz="914400" rtl="0" eaLnBrk="1" fontAlgn="base" latinLnBrk="0" hangingPunct="1">
              <a:lnSpc>
                <a:spcPct val="100000"/>
              </a:lnSpc>
              <a:spcBef>
                <a:spcPct val="0"/>
              </a:spcBef>
              <a:spcAft>
                <a:spcPct val="0"/>
              </a:spcAft>
              <a:buClrTx/>
              <a:buSzTx/>
              <a:buFontTx/>
              <a:buNone/>
              <a:tabLst/>
            </a:pPr>
            <a:endParaRPr kumimoji="0" lang="en-US" sz="3200" b="1" i="0" u="none" strike="noStrike" cap="none" normalizeH="0" baseline="0" dirty="0" smtClean="0">
              <a:ln>
                <a:noFill/>
              </a:ln>
              <a:solidFill>
                <a:schemeClr val="tx1"/>
              </a:solidFill>
              <a:effectLst/>
              <a:latin typeface="Arial" pitchFamily="34" charset="0"/>
              <a:cs typeface="Arial" pitchFamily="34" charset="0"/>
            </a:endParaRPr>
          </a:p>
        </p:txBody>
      </p:sp>
      <p:sp>
        <p:nvSpPr>
          <p:cNvPr id="4101" name="AutoShape 5"/>
          <p:cNvSpPr>
            <a:spLocks noChangeArrowheads="1"/>
          </p:cNvSpPr>
          <p:nvPr/>
        </p:nvSpPr>
        <p:spPr bwMode="auto">
          <a:xfrm>
            <a:off x="381000" y="5029200"/>
            <a:ext cx="8458200" cy="1447800"/>
          </a:xfrm>
          <a:prstGeom prst="flowChartAlternateProcess">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ar-SA" sz="2000"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أدت الزيادة السكانية إلي زيادة الطلب الاجتماعي علي التعليم مما كان له أثره في ضرورة تبني التخطيط التعليمي كوسيلة تعين هذه الدول علي قبول أكبر عدد ممكن من الطلاب وتقليل الفجوة الكبيرة في الاتساع بين طموح شعوب الدول النامية المنفتحة لمزيد من التعليم وبين الإمكانات المحدودة لنظمها التعليمية التي تحقق هذا الطموح</a:t>
            </a:r>
            <a:endParaRPr kumimoji="0" lang="en-US" sz="3200" b="1"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502652031"/>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4CAYEV98DCAFNNGS9CA2PTUKRCA34PNQ8CAM73V6GCAWAS7V8CA58EZDJCAN6T36CCAJGB37FCA127SCVCAJKCFAQCA532YZACAIOY6ZHCAWUXPJMCAUENWLECAZK40NPCADO9IDKCAH5X57ACAKJ44PO.jpg"/>
          <p:cNvPicPr>
            <a:picLocks noChangeAspect="1"/>
          </p:cNvPicPr>
          <p:nvPr/>
        </p:nvPicPr>
        <p:blipFill>
          <a:blip r:embed="rId2"/>
          <a:stretch>
            <a:fillRect/>
          </a:stretch>
        </p:blipFill>
        <p:spPr>
          <a:xfrm>
            <a:off x="0" y="0"/>
            <a:ext cx="9143999" cy="6858000"/>
          </a:xfrm>
          <a:prstGeom prst="rect">
            <a:avLst/>
          </a:prstGeom>
        </p:spPr>
      </p:pic>
      <p:sp>
        <p:nvSpPr>
          <p:cNvPr id="5122" name="AutoShape 2"/>
          <p:cNvSpPr>
            <a:spLocks noChangeArrowheads="1"/>
          </p:cNvSpPr>
          <p:nvPr/>
        </p:nvSpPr>
        <p:spPr bwMode="auto">
          <a:xfrm>
            <a:off x="2133600" y="0"/>
            <a:ext cx="6096000" cy="1447800"/>
          </a:xfrm>
          <a:prstGeom prst="sun">
            <a:avLst>
              <a:gd name="adj" fmla="val 12500"/>
            </a:avLst>
          </a:prstGeom>
          <a:ln>
            <a:headEnd/>
            <a:tailEnd/>
          </a:ln>
        </p:spPr>
        <p:style>
          <a:lnRef idx="1">
            <a:schemeClr val="dk1"/>
          </a:lnRef>
          <a:fillRef idx="2">
            <a:schemeClr val="dk1"/>
          </a:fillRef>
          <a:effectRef idx="1">
            <a:schemeClr val="dk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2000" b="1" i="0" u="none" strike="noStrike" cap="none" normalizeH="0" baseline="0" dirty="0" smtClean="0">
                <a:ln>
                  <a:noFill/>
                </a:ln>
                <a:solidFill>
                  <a:schemeClr val="tx1"/>
                </a:solidFill>
                <a:effectLst/>
                <a:latin typeface="Arial" pitchFamily="34" charset="0"/>
                <a:ea typeface="Arial" pitchFamily="34" charset="0"/>
                <a:cs typeface="Arial" pitchFamily="34" charset="0"/>
              </a:rPr>
              <a:t>التغير في التركيب الاقتصادي والاجتماعي</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
        <p:nvSpPr>
          <p:cNvPr id="5123" name="AutoShape 3"/>
          <p:cNvSpPr>
            <a:spLocks noChangeArrowheads="1"/>
          </p:cNvSpPr>
          <p:nvPr/>
        </p:nvSpPr>
        <p:spPr bwMode="auto">
          <a:xfrm>
            <a:off x="1295400" y="1676400"/>
            <a:ext cx="6248400" cy="1009650"/>
          </a:xfrm>
          <a:prstGeom prst="flowChartAlternateProcess">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ar-SA"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ساهم التطور الصناعي والتكنولوجي في أحداث تغير هائل في التركيب الاقتصادي فيما يتصل بمدي مساهمة كل قطاع من قطاعات النشاط الاقتصادي في قيمة الدخل القومي أو حجم قوة العمل التي تعمل في كل منها</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5124" name="AutoShape 4"/>
          <p:cNvSpPr>
            <a:spLocks noChangeArrowheads="1"/>
          </p:cNvSpPr>
          <p:nvPr/>
        </p:nvSpPr>
        <p:spPr bwMode="auto">
          <a:xfrm>
            <a:off x="1447800" y="2819400"/>
            <a:ext cx="6124575" cy="838200"/>
          </a:xfrm>
          <a:prstGeom prst="flowChartAlternateProcess">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ar-SA" b="1" i="0" u="none" strike="noStrike" cap="none" normalizeH="0" baseline="0" dirty="0" smtClean="0">
                <a:ln>
                  <a:noFill/>
                </a:ln>
                <a:solidFill>
                  <a:schemeClr val="tx1"/>
                </a:solidFill>
                <a:effectLst/>
                <a:latin typeface="Arial" pitchFamily="34" charset="0"/>
                <a:ea typeface="Arial" pitchFamily="34" charset="0"/>
                <a:cs typeface="Arial" pitchFamily="34" charset="0"/>
              </a:rPr>
              <a:t>يسهم كلاً من الصناعة وتكنولوجيا المعلومات بالجزء الأكبر في الاقتصاد القومي في الدول المتقدمة اقتصادياً</a:t>
            </a:r>
            <a:endParaRPr kumimoji="0" lang="en-US" b="1" i="0" u="none" strike="noStrike" cap="none" normalizeH="0" baseline="0" dirty="0" smtClean="0">
              <a:ln>
                <a:noFill/>
              </a:ln>
              <a:solidFill>
                <a:schemeClr val="tx1"/>
              </a:solidFill>
              <a:effectLst/>
              <a:latin typeface="Arial" pitchFamily="34" charset="0"/>
              <a:ea typeface="Arial" pitchFamily="34" charset="0"/>
              <a:cs typeface="Arial" pitchFamily="34" charset="0"/>
            </a:endParaRPr>
          </a:p>
          <a:p>
            <a:pPr marL="0" marR="0" lvl="0" indent="0"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5125" name="AutoShape 5"/>
          <p:cNvSpPr>
            <a:spLocks noChangeArrowheads="1"/>
          </p:cNvSpPr>
          <p:nvPr/>
        </p:nvSpPr>
        <p:spPr bwMode="auto">
          <a:xfrm>
            <a:off x="1524000" y="4038600"/>
            <a:ext cx="6096000" cy="1219200"/>
          </a:xfrm>
          <a:prstGeom prst="flowChartAlternateProcess">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ar-SA" b="1" i="0" u="none" strike="noStrike" cap="none" normalizeH="0" baseline="0" dirty="0" smtClean="0">
                <a:ln>
                  <a:noFill/>
                </a:ln>
                <a:solidFill>
                  <a:schemeClr val="tx1"/>
                </a:solidFill>
                <a:effectLst/>
                <a:latin typeface="Arial" pitchFamily="34" charset="0"/>
                <a:ea typeface="Arial" pitchFamily="34" charset="0"/>
                <a:cs typeface="Arial" pitchFamily="34" charset="0"/>
              </a:rPr>
              <a:t>أدي التطور الصناعي إلي ارتفاع مستوي المعيشة وبالتالي ازدياد احتياجات الأفراد من الخدمات مثل التعليم والصحة وغيرها مما نتج عنه نمو هائل في القوي العاملة المشتغلة في مختلف الأنشطة التي يضمها قطاع الخدمات الاجتماعية</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5126" name="AutoShape 6"/>
          <p:cNvSpPr>
            <a:spLocks noChangeArrowheads="1"/>
          </p:cNvSpPr>
          <p:nvPr/>
        </p:nvSpPr>
        <p:spPr bwMode="auto">
          <a:xfrm>
            <a:off x="381000" y="6000750"/>
            <a:ext cx="8763000" cy="857250"/>
          </a:xfrm>
          <a:prstGeom prst="flowChartAlternateProcess">
            <a:avLst/>
          </a:prstGeom>
          <a:ln>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ar-SA" b="1" i="0" u="none" strike="noStrike" cap="none" normalizeH="0" baseline="0" dirty="0" smtClean="0">
                <a:ln>
                  <a:noFill/>
                </a:ln>
                <a:solidFill>
                  <a:schemeClr val="tx1"/>
                </a:solidFill>
                <a:effectLst/>
                <a:latin typeface="Arial" pitchFamily="34" charset="0"/>
                <a:ea typeface="Arial" pitchFamily="34" charset="0"/>
                <a:cs typeface="Arial" pitchFamily="34" charset="0"/>
              </a:rPr>
              <a:t>يرتبط النمو الصناعي والاجتماعي بزيادة الطلب علي التعليم مما يحتم ضرورة الاستعانة بأساليب التخطيط التعليمي لتوفير احتياجات القطاعات الاقتصادية والخدمية من القوي العاملة المؤهلة بالشكل المطلوب</a:t>
            </a:r>
            <a:endParaRPr kumimoji="0" lang="en-US" sz="32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dissolv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4CA106FVYCA66OPM2CAQVJZD0CA9FP1M4CAFANBPYCAAVYPFKCANZAGKICAIZDGB5CAT1MG00CAQU9H91CAR99N83CA6D62OPCAZWPEJBCAMF05ZBCAVGDCIHCA3B6Y09CAE0BMTFCAFLNWMPCAS0CFA5.jpg"/>
          <p:cNvPicPr>
            <a:picLocks noChangeAspect="1"/>
          </p:cNvPicPr>
          <p:nvPr/>
        </p:nvPicPr>
        <p:blipFill>
          <a:blip r:embed="rId2"/>
          <a:stretch>
            <a:fillRect/>
          </a:stretch>
        </p:blipFill>
        <p:spPr>
          <a:xfrm>
            <a:off x="0" y="0"/>
            <a:ext cx="9144000" cy="6858000"/>
          </a:xfrm>
          <a:prstGeom prst="rect">
            <a:avLst/>
          </a:prstGeom>
        </p:spPr>
      </p:pic>
      <p:sp>
        <p:nvSpPr>
          <p:cNvPr id="6146" name="AutoShape 2"/>
          <p:cNvSpPr>
            <a:spLocks noChangeArrowheads="1"/>
          </p:cNvSpPr>
          <p:nvPr/>
        </p:nvSpPr>
        <p:spPr bwMode="auto">
          <a:xfrm>
            <a:off x="6629400" y="0"/>
            <a:ext cx="2514600" cy="2438400"/>
          </a:xfrm>
          <a:prstGeom prst="sun">
            <a:avLst>
              <a:gd name="adj" fmla="val 12500"/>
            </a:avLst>
          </a:prstGeom>
          <a:ln>
            <a:headEnd/>
            <a:tailEnd/>
          </a:ln>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ar-SA" sz="2000" b="1" i="0" u="none" strike="noStrike" cap="none" normalizeH="0" baseline="0" dirty="0" smtClean="0">
                <a:ln>
                  <a:noFill/>
                </a:ln>
                <a:solidFill>
                  <a:schemeClr val="tx1"/>
                </a:solidFill>
                <a:effectLst/>
                <a:latin typeface="Arial" pitchFamily="34" charset="0"/>
                <a:ea typeface="Arial" pitchFamily="34" charset="0"/>
                <a:cs typeface="Arial" pitchFamily="34" charset="0"/>
              </a:rPr>
              <a:t>التقدم العلمي والتكنولوجي</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
        <p:nvSpPr>
          <p:cNvPr id="6147" name="Oval 3"/>
          <p:cNvSpPr>
            <a:spLocks noChangeArrowheads="1"/>
          </p:cNvSpPr>
          <p:nvPr/>
        </p:nvSpPr>
        <p:spPr bwMode="auto">
          <a:xfrm>
            <a:off x="1447800" y="1600200"/>
            <a:ext cx="5410200" cy="1905000"/>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ar-SA" b="1" i="0" u="none" strike="noStrike" cap="none" normalizeH="0" baseline="0" dirty="0" smtClean="0">
                <a:ln>
                  <a:noFill/>
                </a:ln>
                <a:solidFill>
                  <a:schemeClr val="tx1"/>
                </a:solidFill>
                <a:effectLst/>
                <a:latin typeface="Arial" pitchFamily="34" charset="0"/>
                <a:ea typeface="Arial" pitchFamily="34" charset="0"/>
                <a:cs typeface="Arial" pitchFamily="34" charset="0"/>
              </a:rPr>
              <a:t>إن الإمكانات الهائلة التي يقدمها العلم والتكنولوجيا في جميع جوانب الحياة جعل التخطيط التعليمي أداة لتوجيه الرأي العام نحو العلم والإنتاج واستخدام التكنولوجيا الحديثة في مختلف المجالات</a:t>
            </a:r>
            <a:r>
              <a:rPr kumimoji="0" lang="en-US" b="1" i="0" u="none" strike="noStrike" cap="none" normalizeH="0" baseline="0" dirty="0" smtClean="0">
                <a:ln>
                  <a:noFill/>
                </a:ln>
                <a:solidFill>
                  <a:schemeClr val="tx1"/>
                </a:solidFill>
                <a:effectLst/>
                <a:latin typeface="Arial" pitchFamily="34" charset="0"/>
                <a:ea typeface="Arial" pitchFamily="34" charset="0"/>
                <a:cs typeface="Arial" pitchFamily="34" charset="0"/>
              </a:rPr>
              <a:t> </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6148" name="Oval 4"/>
          <p:cNvSpPr>
            <a:spLocks noChangeArrowheads="1"/>
          </p:cNvSpPr>
          <p:nvPr/>
        </p:nvSpPr>
        <p:spPr bwMode="auto">
          <a:xfrm>
            <a:off x="1219200" y="3657600"/>
            <a:ext cx="5105400" cy="2362200"/>
          </a:xfrm>
          <a:prstGeom prst="ellipse">
            <a:avLst/>
          </a:prstGeom>
          <a:ln>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ar-SA" b="1" i="0" u="none" strike="noStrike" cap="none" normalizeH="0" baseline="0" dirty="0" smtClean="0">
                <a:ln>
                  <a:noFill/>
                </a:ln>
                <a:solidFill>
                  <a:schemeClr val="tx1"/>
                </a:solidFill>
                <a:effectLst/>
                <a:latin typeface="Arial" pitchFamily="34" charset="0"/>
                <a:ea typeface="Arial" pitchFamily="34" charset="0"/>
                <a:cs typeface="Arial" pitchFamily="34" charset="0"/>
              </a:rPr>
              <a:t>يتطلب هذا التقدم تغييراً في نوعية الإعداد التربوي والتعليمي للطاقات العاملة </a:t>
            </a:r>
            <a:r>
              <a:rPr kumimoji="0" lang="ar-SA" b="1" i="0" u="none" strike="noStrike" cap="none" normalizeH="0" baseline="0" dirty="0" err="1" smtClean="0">
                <a:ln>
                  <a:noFill/>
                </a:ln>
                <a:solidFill>
                  <a:schemeClr val="tx1"/>
                </a:solidFill>
                <a:effectLst/>
                <a:latin typeface="Arial" pitchFamily="34" charset="0"/>
                <a:ea typeface="Arial" pitchFamily="34" charset="0"/>
                <a:cs typeface="Arial" pitchFamily="34" charset="0"/>
              </a:rPr>
              <a:t>حتي</a:t>
            </a:r>
            <a:r>
              <a:rPr kumimoji="0" lang="ar-SA" b="1" i="0" u="none" strike="noStrike" cap="none" normalizeH="0" baseline="0" dirty="0" smtClean="0">
                <a:ln>
                  <a:noFill/>
                </a:ln>
                <a:solidFill>
                  <a:schemeClr val="tx1"/>
                </a:solidFill>
                <a:effectLst/>
                <a:latin typeface="Arial" pitchFamily="34" charset="0"/>
                <a:ea typeface="Arial" pitchFamily="34" charset="0"/>
                <a:cs typeface="Arial" pitchFamily="34" charset="0"/>
              </a:rPr>
              <a:t> تكون قادرة علي مسايرة هذا التقدم والتكيف معه والاستفادة منه ، مما يتطلب تخطيطاً تعليمياً يقيم وزناً لهذه الحاجات ويعمل علي تلبيتها</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wheel spokes="2"/>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9CA4CK3WSCAWZMO4MCA8IJN6GCATONR3ICAF5U03ACA3MOHMQCAEGB9SQCARBR1J5CA62JUNLCA3BIG1DCAWG1UKVCAG2BU9QCANWY33FCARGHJE6CAFW1TJ6CA4EZBF7CAZGEL76CARTZ8Z7CAE1ZUTR.jpg"/>
          <p:cNvPicPr>
            <a:picLocks noChangeAspect="1"/>
          </p:cNvPicPr>
          <p:nvPr/>
        </p:nvPicPr>
        <p:blipFill>
          <a:blip r:embed="rId2"/>
          <a:stretch>
            <a:fillRect/>
          </a:stretch>
        </p:blipFill>
        <p:spPr>
          <a:xfrm>
            <a:off x="0" y="1"/>
            <a:ext cx="9144000" cy="6857999"/>
          </a:xfrm>
          <a:prstGeom prst="rect">
            <a:avLst/>
          </a:prstGeom>
        </p:spPr>
      </p:pic>
      <p:sp>
        <p:nvSpPr>
          <p:cNvPr id="7170" name="AutoShape 2"/>
          <p:cNvSpPr>
            <a:spLocks noChangeArrowheads="1"/>
          </p:cNvSpPr>
          <p:nvPr/>
        </p:nvSpPr>
        <p:spPr bwMode="auto">
          <a:xfrm>
            <a:off x="6553200" y="381000"/>
            <a:ext cx="2590800" cy="2438400"/>
          </a:xfrm>
          <a:prstGeom prst="sun">
            <a:avLst>
              <a:gd name="adj" fmla="val 12500"/>
            </a:avLst>
          </a:prstGeom>
          <a:ln>
            <a:headEnd/>
            <a:tailEn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ar-SA" sz="2000" b="1" i="0" u="none" strike="noStrike" cap="none" normalizeH="0" baseline="0" dirty="0" smtClean="0">
                <a:ln>
                  <a:noFill/>
                </a:ln>
                <a:solidFill>
                  <a:schemeClr val="tx1"/>
                </a:solidFill>
                <a:effectLst/>
                <a:latin typeface="Arial" pitchFamily="34" charset="0"/>
                <a:ea typeface="Arial" pitchFamily="34" charset="0"/>
                <a:cs typeface="Arial" pitchFamily="34" charset="0"/>
              </a:rPr>
              <a:t>الرغبة في تحقيق العدالة الاجتماعية</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7171" name="Text Box 3"/>
          <p:cNvSpPr txBox="1">
            <a:spLocks noChangeArrowheads="1"/>
          </p:cNvSpPr>
          <p:nvPr/>
        </p:nvSpPr>
        <p:spPr bwMode="auto">
          <a:xfrm>
            <a:off x="409575" y="904875"/>
            <a:ext cx="5838825" cy="1762125"/>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ar-SA" sz="2000" b="1" i="0" u="none" strike="noStrike" cap="none" normalizeH="0" baseline="0" dirty="0" smtClean="0">
                <a:ln>
                  <a:noFill/>
                </a:ln>
                <a:solidFill>
                  <a:schemeClr val="tx1"/>
                </a:solidFill>
                <a:effectLst/>
                <a:latin typeface="Arial" pitchFamily="34" charset="0"/>
                <a:ea typeface="Arial" pitchFamily="34" charset="0"/>
                <a:cs typeface="Arial" pitchFamily="34" charset="0"/>
              </a:rPr>
              <a:t>يعد مفهوم تكافؤ الفرص التعليمية أهم مرتكزات السياسة التعليمية لأي مجتمع ولكل يتحقق ذلك لابد من الأخذ التخطيط التعليم كأداة لتحقيق هذا المبدأ كتطبيق لمبادئ العدالة والمساواة وذلك بتقديم تعليم يتناسب مع قدراتهم واستعداتهم بغض النظر عن أي أسباب أخري</a:t>
            </a:r>
            <a:endParaRPr kumimoji="0" lang="en-US" sz="3200" b="1" i="0" u="none" strike="noStrike" cap="none" normalizeH="0" baseline="0" dirty="0" smtClean="0">
              <a:ln>
                <a:noFill/>
              </a:ln>
              <a:solidFill>
                <a:schemeClr val="tx1"/>
              </a:solidFill>
              <a:effectLst/>
              <a:latin typeface="Arial" pitchFamily="34" charset="0"/>
              <a:cs typeface="Arial" pitchFamily="34" charset="0"/>
            </a:endParaRPr>
          </a:p>
        </p:txBody>
      </p:sp>
      <p:sp>
        <p:nvSpPr>
          <p:cNvPr id="7172" name="AutoShape 4"/>
          <p:cNvSpPr>
            <a:spLocks noChangeArrowheads="1"/>
          </p:cNvSpPr>
          <p:nvPr/>
        </p:nvSpPr>
        <p:spPr bwMode="auto">
          <a:xfrm>
            <a:off x="990600" y="3124200"/>
            <a:ext cx="5543550" cy="2362200"/>
          </a:xfrm>
          <a:prstGeom prst="notchedRightArrow">
            <a:avLst>
              <a:gd name="adj1" fmla="val 78009"/>
              <a:gd name="adj2" fmla="val 55678"/>
            </a:avLst>
          </a:prstGeom>
          <a:ln>
            <a:headEnd/>
            <a:tailEnd/>
          </a:ln>
        </p:spPr>
        <p:style>
          <a:lnRef idx="1">
            <a:schemeClr val="dk1"/>
          </a:lnRef>
          <a:fillRef idx="2">
            <a:schemeClr val="dk1"/>
          </a:fillRef>
          <a:effectRef idx="1">
            <a:schemeClr val="dk1"/>
          </a:effectRef>
          <a:fontRef idx="minor">
            <a:schemeClr val="dk1"/>
          </a:fontRef>
        </p:style>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ar-SA" sz="2000" b="1" i="0" u="none" strike="noStrike" cap="none" normalizeH="0" baseline="0" dirty="0" smtClean="0">
                <a:ln>
                  <a:noFill/>
                </a:ln>
                <a:solidFill>
                  <a:schemeClr val="tx1"/>
                </a:solidFill>
                <a:effectLst/>
                <a:latin typeface="Arial" pitchFamily="34" charset="0"/>
                <a:ea typeface="Arial" pitchFamily="34" charset="0"/>
                <a:cs typeface="Arial" pitchFamily="34" charset="0"/>
              </a:rPr>
              <a:t>التخطيط التعليمي وسيلة تمكن المجتمعات من تحقيق التوازن بين متطلبات المجتمع من القوي العاملة وقدرة المؤسسات التعليمية علي الوفاء بهذه المتطلبات</a:t>
            </a:r>
            <a:endParaRPr kumimoji="0" lang="en-US" sz="32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CAQTNORBCARN2T2MCA2MSAUXCAYQWWS4CARGSUZ6CAVS4B37CAJUZG37CAY0T9B7CAAUZE8ACADV8Y9FCAAU2XLUCANYTDKZCAQ9YJRTCA4PZDC1CA101O9VCAFTYDGSCACUXORNCA7OK2O0CAAAOFPK.jpg"/>
          <p:cNvPicPr>
            <a:picLocks noChangeAspect="1"/>
          </p:cNvPicPr>
          <p:nvPr/>
        </p:nvPicPr>
        <p:blipFill>
          <a:blip r:embed="rId2"/>
          <a:stretch>
            <a:fillRect/>
          </a:stretch>
        </p:blipFill>
        <p:spPr>
          <a:xfrm>
            <a:off x="0" y="0"/>
            <a:ext cx="9144000" cy="6858000"/>
          </a:xfrm>
          <a:prstGeom prst="rect">
            <a:avLst/>
          </a:prstGeom>
        </p:spPr>
      </p:pic>
      <p:sp>
        <p:nvSpPr>
          <p:cNvPr id="8194" name="AutoShape 2"/>
          <p:cNvSpPr>
            <a:spLocks noChangeArrowheads="1"/>
          </p:cNvSpPr>
          <p:nvPr/>
        </p:nvSpPr>
        <p:spPr bwMode="auto">
          <a:xfrm>
            <a:off x="7277100" y="0"/>
            <a:ext cx="1866900" cy="1724025"/>
          </a:xfrm>
          <a:prstGeom prst="sun">
            <a:avLst>
              <a:gd name="adj" fmla="val 12500"/>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ar-SA" sz="2000" b="1" i="0" u="none" strike="noStrike" cap="none" normalizeH="0" baseline="0" dirty="0" smtClean="0">
                <a:ln>
                  <a:noFill/>
                </a:ln>
                <a:solidFill>
                  <a:schemeClr val="tx1"/>
                </a:solidFill>
                <a:effectLst/>
                <a:latin typeface="Arial" pitchFamily="34" charset="0"/>
                <a:ea typeface="Arial" pitchFamily="34" charset="0"/>
                <a:cs typeface="Arial" pitchFamily="34" charset="0"/>
              </a:rPr>
              <a:t>النمو التعليمي</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
        <p:nvSpPr>
          <p:cNvPr id="8195" name="AutoShape 3"/>
          <p:cNvSpPr>
            <a:spLocks noChangeArrowheads="1"/>
          </p:cNvSpPr>
          <p:nvPr/>
        </p:nvSpPr>
        <p:spPr bwMode="auto">
          <a:xfrm>
            <a:off x="533400" y="762000"/>
            <a:ext cx="7010400" cy="1009650"/>
          </a:xfrm>
          <a:prstGeom prst="flowChartTerminator">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ar-SA" b="1" i="0" u="none" strike="noStrike" cap="none" normalizeH="0" baseline="0" dirty="0" smtClean="0">
                <a:ln>
                  <a:noFill/>
                </a:ln>
                <a:solidFill>
                  <a:schemeClr val="tx1"/>
                </a:solidFill>
                <a:effectLst/>
                <a:latin typeface="Arial" pitchFamily="34" charset="0"/>
                <a:ea typeface="Arial" pitchFamily="34" charset="0"/>
                <a:cs typeface="Arial" pitchFamily="34" charset="0"/>
              </a:rPr>
              <a:t>لقد شهدت جميع الدول حدوث ظاهرة وهي النمو الكبير في أعداد المقبولين والمقيدين في مختلف مراحل التعليم وزيادة الفرص أمامهم لسنوات أكثر من التعليم</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
        <p:nvSpPr>
          <p:cNvPr id="8196" name="AutoShape 4"/>
          <p:cNvSpPr>
            <a:spLocks noChangeArrowheads="1"/>
          </p:cNvSpPr>
          <p:nvPr/>
        </p:nvSpPr>
        <p:spPr bwMode="auto">
          <a:xfrm>
            <a:off x="1219200" y="1905000"/>
            <a:ext cx="6705600" cy="1628775"/>
          </a:xfrm>
          <a:prstGeom prst="flowChartTerminator">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ar-SA" b="1" i="0" u="none" strike="noStrike" cap="none" normalizeH="0" baseline="0" dirty="0" smtClean="0">
                <a:ln>
                  <a:noFill/>
                </a:ln>
                <a:solidFill>
                  <a:schemeClr val="tx1"/>
                </a:solidFill>
                <a:effectLst/>
                <a:latin typeface="Calibri" pitchFamily="34" charset="0"/>
                <a:ea typeface="Arial" pitchFamily="34" charset="0"/>
                <a:cs typeface="Arial" pitchFamily="34" charset="0"/>
              </a:rPr>
              <a:t>نتج عن النمو التعليمي السريع وزيادة الطلب الاجتماعي علي التعليم</a:t>
            </a:r>
            <a:r>
              <a:rPr kumimoji="0" lang="ar-SA" b="1" i="0" u="none" strike="noStrike" cap="none" normalizeH="0" baseline="0" dirty="0" smtClean="0">
                <a:ln>
                  <a:noFill/>
                </a:ln>
                <a:solidFill>
                  <a:schemeClr val="tx1"/>
                </a:solidFill>
                <a:effectLst/>
                <a:latin typeface="Arial" pitchFamily="34" charset="0"/>
                <a:ea typeface="Arial" pitchFamily="34" charset="0"/>
                <a:cs typeface="Arial" pitchFamily="34" charset="0"/>
              </a:rPr>
              <a:t> </a:t>
            </a:r>
            <a:r>
              <a:rPr kumimoji="0" lang="ar-SA" b="1" i="0" u="none" strike="noStrike" cap="none" normalizeH="0" baseline="0" dirty="0" smtClean="0">
                <a:ln>
                  <a:noFill/>
                </a:ln>
                <a:solidFill>
                  <a:schemeClr val="tx1"/>
                </a:solidFill>
                <a:effectLst/>
                <a:latin typeface="Calibri" pitchFamily="34" charset="0"/>
                <a:ea typeface="Arial" pitchFamily="34" charset="0"/>
                <a:cs typeface="Arial" pitchFamily="34" charset="0"/>
              </a:rPr>
              <a:t>مشكلات</a:t>
            </a:r>
            <a:r>
              <a:rPr kumimoji="0" lang="ar-SA" b="1" i="0" u="none" strike="noStrike" cap="none" normalizeH="0" baseline="0" dirty="0" smtClean="0">
                <a:ln>
                  <a:noFill/>
                </a:ln>
                <a:solidFill>
                  <a:schemeClr val="tx1"/>
                </a:solidFill>
                <a:effectLst/>
                <a:latin typeface="Arial" pitchFamily="34" charset="0"/>
                <a:ea typeface="Arial" pitchFamily="34" charset="0"/>
                <a:cs typeface="Arial" pitchFamily="34" charset="0"/>
              </a:rPr>
              <a:t> </a:t>
            </a:r>
            <a:r>
              <a:rPr kumimoji="0" lang="ar-SA" b="1" i="0" u="none" strike="noStrike" cap="none" normalizeH="0" baseline="0" dirty="0" smtClean="0">
                <a:ln>
                  <a:noFill/>
                </a:ln>
                <a:solidFill>
                  <a:schemeClr val="tx1"/>
                </a:solidFill>
                <a:effectLst/>
                <a:latin typeface="Calibri" pitchFamily="34" charset="0"/>
                <a:ea typeface="Arial" pitchFamily="34" charset="0"/>
                <a:cs typeface="Arial" pitchFamily="34" charset="0"/>
              </a:rPr>
              <a:t>كماً وكيفاً فمن ناحية الكم</a:t>
            </a:r>
            <a:r>
              <a:rPr kumimoji="0" lang="ar-SA" b="1" i="0" u="none" strike="noStrike" cap="none" normalizeH="0" baseline="0" dirty="0" smtClean="0">
                <a:ln>
                  <a:noFill/>
                </a:ln>
                <a:solidFill>
                  <a:schemeClr val="tx1"/>
                </a:solidFill>
                <a:effectLst/>
                <a:latin typeface="Arial" pitchFamily="34" charset="0"/>
                <a:ea typeface="Arial" pitchFamily="34" charset="0"/>
                <a:cs typeface="Arial" pitchFamily="34" charset="0"/>
              </a:rPr>
              <a:t> برزت مشكلات مثل: نقص المباني- قلة عدد المعلمين المؤهلين – نقص الأموال المخصصة للتعليم – انخفاض معدلات القيد بين الإناث بالمقارنة بالذكور</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8197" name="AutoShape 5"/>
          <p:cNvSpPr>
            <a:spLocks noChangeArrowheads="1"/>
          </p:cNvSpPr>
          <p:nvPr/>
        </p:nvSpPr>
        <p:spPr bwMode="auto">
          <a:xfrm>
            <a:off x="1371600" y="3733800"/>
            <a:ext cx="6629400" cy="2286000"/>
          </a:xfrm>
          <a:prstGeom prst="flowChartTerminator">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ar-SA" sz="1200" b="0" i="0" u="none" strike="noStrike" cap="none" normalizeH="0" baseline="0" dirty="0" smtClean="0">
                <a:ln>
                  <a:noFill/>
                </a:ln>
                <a:solidFill>
                  <a:schemeClr val="tx1"/>
                </a:solidFill>
                <a:effectLst/>
                <a:latin typeface="Calibri" pitchFamily="34" charset="0"/>
                <a:ea typeface="Arial" pitchFamily="34" charset="0"/>
                <a:cs typeface="PT Bold Stars" pitchFamily="2" charset="-78"/>
              </a:rPr>
              <a:t>أما من ناحية الكيف</a:t>
            </a:r>
            <a:r>
              <a:rPr kumimoji="0" lang="ar-SA" sz="1100" b="0" i="0" u="none" strike="noStrike" cap="none" normalizeH="0" baseline="0" dirty="0" smtClean="0">
                <a:ln>
                  <a:noFill/>
                </a:ln>
                <a:solidFill>
                  <a:schemeClr val="tx1"/>
                </a:solidFill>
                <a:effectLst/>
                <a:latin typeface="Arial" pitchFamily="34" charset="0"/>
                <a:ea typeface="Arial" pitchFamily="34" charset="0"/>
                <a:cs typeface="Arial" pitchFamily="34" charset="0"/>
              </a:rPr>
              <a:t>: </a:t>
            </a:r>
            <a:r>
              <a:rPr kumimoji="0" lang="ar-SA" sz="2400" b="1" i="0" u="none" strike="noStrike" cap="none" normalizeH="0" baseline="0" dirty="0" smtClean="0">
                <a:ln>
                  <a:noFill/>
                </a:ln>
                <a:solidFill>
                  <a:schemeClr val="tx1"/>
                </a:solidFill>
                <a:effectLst/>
                <a:latin typeface="Arial" pitchFamily="34" charset="0"/>
                <a:ea typeface="Arial" pitchFamily="34" charset="0"/>
                <a:cs typeface="Arial" pitchFamily="34" charset="0"/>
              </a:rPr>
              <a:t>فقد ظهرت مشكلات مثل: انخفاض إنتاجية التعليم وعدم ملائمة المتخرجين منه لاحتياجات التنمية الشامل</a:t>
            </a:r>
            <a:r>
              <a:rPr kumimoji="0" lang="ar-SA" b="0" i="0" u="none" strike="noStrike" cap="none" normalizeH="0" baseline="0" dirty="0" smtClean="0">
                <a:ln>
                  <a:noFill/>
                </a:ln>
                <a:solidFill>
                  <a:schemeClr val="tx1"/>
                </a:solidFill>
                <a:effectLst/>
                <a:latin typeface="Arial" pitchFamily="34" charset="0"/>
                <a:ea typeface="Arial" pitchFamily="34" charset="0"/>
                <a:cs typeface="Arial" pitchFamily="34" charset="0"/>
              </a:rPr>
              <a:t>ة</a:t>
            </a:r>
            <a:r>
              <a:rPr kumimoji="0" lang="en-US" b="0" i="0" u="none" strike="noStrike" cap="none" normalizeH="0" baseline="0" dirty="0" smtClean="0">
                <a:ln>
                  <a:noFill/>
                </a:ln>
                <a:solidFill>
                  <a:schemeClr val="tx1"/>
                </a:solidFill>
                <a:effectLst/>
                <a:latin typeface="Arial" pitchFamily="34" charset="0"/>
                <a:ea typeface="Arial" pitchFamily="34" charset="0"/>
                <a:cs typeface="Arial" pitchFamily="34" charset="0"/>
              </a:rPr>
              <a:t> </a:t>
            </a:r>
            <a:endParaRPr kumimoji="0" lang="en-US" sz="1100" b="0" i="0" u="none" strike="noStrike" cap="none" normalizeH="0" baseline="0" dirty="0" smtClean="0">
              <a:ln>
                <a:noFill/>
              </a:ln>
              <a:solidFill>
                <a:schemeClr val="tx1"/>
              </a:solidFill>
              <a:effectLst/>
              <a:latin typeface="Arial" pitchFamily="34" charset="0"/>
              <a:ea typeface="Arial" pitchFamily="34" charset="0"/>
              <a:cs typeface="Arial" pitchFamily="34" charset="0"/>
            </a:endParaRPr>
          </a:p>
          <a:p>
            <a:pPr marL="0" marR="0" lvl="0" indent="0" defTabSz="914400" rtl="0" eaLnBrk="1" fontAlgn="base" latinLnBrk="0" hangingPunct="1">
              <a:lnSpc>
                <a:spcPct val="100000"/>
              </a:lnSpc>
              <a:spcBef>
                <a:spcPct val="0"/>
              </a:spcBef>
              <a:spcAft>
                <a:spcPts val="1000"/>
              </a:spcAft>
              <a:buClrTx/>
              <a:buSzTx/>
              <a:buFontTx/>
              <a:buNone/>
              <a:tabLst/>
            </a:pPr>
            <a:r>
              <a:rPr kumimoji="0" lang="ar-SA" sz="1100" b="0" i="0" u="none" strike="noStrike" cap="none" normalizeH="0" baseline="0" dirty="0" smtClean="0">
                <a:ln>
                  <a:noFill/>
                </a:ln>
                <a:solidFill>
                  <a:schemeClr val="tx1"/>
                </a:solidFill>
                <a:effectLst/>
                <a:latin typeface="Calibri" pitchFamily="34" charset="0"/>
                <a:ea typeface="Arial" pitchFamily="34" charset="0"/>
                <a:cs typeface="PT Bold Mirror" pitchFamily="2" charset="-78"/>
              </a:rPr>
              <a:t>ولم</a:t>
            </a:r>
            <a:r>
              <a:rPr kumimoji="0" lang="ar-SA" sz="1400" b="0" i="0" u="none" strike="noStrike" cap="none" normalizeH="0" baseline="0" dirty="0" smtClean="0">
                <a:ln>
                  <a:noFill/>
                </a:ln>
                <a:solidFill>
                  <a:schemeClr val="tx1"/>
                </a:solidFill>
                <a:effectLst/>
                <a:latin typeface="Calibri" pitchFamily="34" charset="0"/>
                <a:ea typeface="Arial" pitchFamily="34" charset="0"/>
                <a:cs typeface="PT Bold Mirror" pitchFamily="2" charset="-78"/>
              </a:rPr>
              <a:t>واجهة تلك المشكلات لابد من الأخذ بالتخطيط التعليمي في المستقبل علي المدى القصير والمدى الطوي</a:t>
            </a:r>
            <a:r>
              <a:rPr kumimoji="0" lang="ar-SA" sz="1100" b="0" i="0" u="none" strike="noStrike" cap="none" normalizeH="0" baseline="0" dirty="0" smtClean="0">
                <a:ln>
                  <a:noFill/>
                </a:ln>
                <a:solidFill>
                  <a:schemeClr val="tx1"/>
                </a:solidFill>
                <a:effectLst/>
                <a:latin typeface="Calibri" pitchFamily="34" charset="0"/>
                <a:ea typeface="Arial" pitchFamily="34" charset="0"/>
                <a:cs typeface="PT Bold Mirror" pitchFamily="2" charset="-78"/>
              </a:rPr>
              <a:t>ل</a:t>
            </a:r>
            <a:endParaRPr kumimoji="0" lang="en-US" sz="1100" b="0" i="0" u="none" strike="noStrike" cap="none" normalizeH="0" baseline="0" dirty="0" smtClean="0">
              <a:ln>
                <a:noFill/>
              </a:ln>
              <a:solidFill>
                <a:schemeClr val="tx1"/>
              </a:solidFill>
              <a:effectLst/>
              <a:latin typeface="Calibri" pitchFamily="34" charset="0"/>
              <a:ea typeface="Arial" pitchFamily="34" charset="0"/>
              <a:cs typeface="PT Bold Mirror" pitchFamily="2" charset="-7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CA672TV0CAI5AT3ICA712663CAN17UPLCAG8IZJQCAUWUMQSCAQQC0K3CAWZ7TCRCAKHVD84CA2Z6I76CARBU810CAX126M1CAXUEXPJCAHJXKLJCAQYMUR3CAT5S15MCAF7INZJCAZQZGJYCANUKXL9.jpg"/>
          <p:cNvPicPr>
            <a:picLocks noChangeAspect="1"/>
          </p:cNvPicPr>
          <p:nvPr/>
        </p:nvPicPr>
        <p:blipFill>
          <a:blip r:embed="rId2"/>
          <a:stretch>
            <a:fillRect/>
          </a:stretch>
        </p:blipFill>
        <p:spPr>
          <a:xfrm>
            <a:off x="0" y="0"/>
            <a:ext cx="9170939" cy="6858000"/>
          </a:xfrm>
          <a:prstGeom prst="rect">
            <a:avLst/>
          </a:prstGeom>
        </p:spPr>
      </p:pic>
      <p:sp>
        <p:nvSpPr>
          <p:cNvPr id="9218" name="AutoShape 2"/>
          <p:cNvSpPr>
            <a:spLocks noChangeArrowheads="1"/>
          </p:cNvSpPr>
          <p:nvPr/>
        </p:nvSpPr>
        <p:spPr bwMode="auto">
          <a:xfrm>
            <a:off x="1219200" y="304800"/>
            <a:ext cx="6238875" cy="1276350"/>
          </a:xfrm>
          <a:prstGeom prst="bevel">
            <a:avLst>
              <a:gd name="adj" fmla="val 12500"/>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800" b="0" i="0" u="none" strike="noStrike" cap="none" normalizeH="0" baseline="0" smtClean="0">
                <a:ln>
                  <a:noFill/>
                </a:ln>
                <a:solidFill>
                  <a:schemeClr val="tx1"/>
                </a:solidFill>
                <a:effectLst/>
                <a:latin typeface="Calibri" pitchFamily="34" charset="0"/>
                <a:ea typeface="Arial" pitchFamily="34" charset="0"/>
                <a:cs typeface="PT Bold Mirror" pitchFamily="2" charset="-78"/>
              </a:rPr>
              <a:t>أهداف التخطيط التعليمي</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4" name="Picture 3" descr="a%2520(5).gif"/>
          <p:cNvPicPr/>
          <p:nvPr/>
        </p:nvPicPr>
        <p:blipFill>
          <a:blip r:embed="rId3"/>
          <a:stretch>
            <a:fillRect/>
          </a:stretch>
        </p:blipFill>
        <p:spPr>
          <a:xfrm>
            <a:off x="1447800" y="1066800"/>
            <a:ext cx="4701534" cy="447675"/>
          </a:xfrm>
          <a:prstGeom prst="rect">
            <a:avLst/>
          </a:prstGeom>
        </p:spPr>
      </p:pic>
      <p:sp>
        <p:nvSpPr>
          <p:cNvPr id="5" name="TextBox 4"/>
          <p:cNvSpPr txBox="1"/>
          <p:nvPr/>
        </p:nvSpPr>
        <p:spPr>
          <a:xfrm>
            <a:off x="457200" y="1981200"/>
            <a:ext cx="8153400" cy="120032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ar-SA" b="1" dirty="0" smtClean="0"/>
              <a:t>علي الرغم من اختلاف أهداف التخطيط التعليمي من مجتمع لآخر – نظراً لتباين كل مجتمع اقتصادياً وسياسياً واجتماعياً وثقافياً- إلا أن هناك أهداف مشتركة ينبغي أن يحققها التخطيط التعليمي في كافة المجتمعات، من أبرز هذه الأهداف ما يلي:</a:t>
            </a:r>
            <a:endParaRPr lang="en-US" b="1" dirty="0" smtClean="0"/>
          </a:p>
          <a:p>
            <a:endParaRPr lang="en-US" b="1" dirty="0"/>
          </a:p>
        </p:txBody>
      </p:sp>
      <p:sp>
        <p:nvSpPr>
          <p:cNvPr id="9219" name="AutoShape 3"/>
          <p:cNvSpPr>
            <a:spLocks noChangeArrowheads="1"/>
          </p:cNvSpPr>
          <p:nvPr/>
        </p:nvSpPr>
        <p:spPr bwMode="auto">
          <a:xfrm>
            <a:off x="647700" y="3505200"/>
            <a:ext cx="8039100" cy="733425"/>
          </a:xfrm>
          <a:prstGeom prst="flowChartAlternateProcess">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ar-SA" sz="2000" b="0" i="0" u="none" strike="noStrike" cap="none" normalizeH="0" baseline="0" dirty="0" smtClean="0">
                <a:ln>
                  <a:noFill/>
                </a:ln>
                <a:solidFill>
                  <a:schemeClr val="tx1"/>
                </a:solidFill>
                <a:effectLst/>
                <a:latin typeface="Arial" pitchFamily="34" charset="0"/>
                <a:ea typeface="Arial" pitchFamily="34" charset="0"/>
                <a:cs typeface="Arial" pitchFamily="34" charset="0"/>
              </a:rPr>
              <a:t>تحقيق </a:t>
            </a:r>
            <a:r>
              <a:rPr kumimoji="0" lang="ar-SA" sz="2000" b="0" i="0" u="none" strike="noStrike" cap="none" normalizeH="0" baseline="0" dirty="0" err="1" smtClean="0">
                <a:ln>
                  <a:noFill/>
                </a:ln>
                <a:solidFill>
                  <a:schemeClr val="tx1"/>
                </a:solidFill>
                <a:effectLst/>
                <a:latin typeface="Arial" pitchFamily="34" charset="0"/>
                <a:ea typeface="Arial" pitchFamily="34" charset="0"/>
                <a:cs typeface="Arial" pitchFamily="34" charset="0"/>
              </a:rPr>
              <a:t>التوزان</a:t>
            </a:r>
            <a:r>
              <a:rPr kumimoji="0" lang="ar-SA" sz="2000" b="0" i="0" u="none" strike="noStrike" cap="none" normalizeH="0" baseline="0" dirty="0" smtClean="0">
                <a:ln>
                  <a:noFill/>
                </a:ln>
                <a:solidFill>
                  <a:schemeClr val="tx1"/>
                </a:solidFill>
                <a:effectLst/>
                <a:latin typeface="Arial" pitchFamily="34" charset="0"/>
                <a:ea typeface="Arial" pitchFamily="34" charset="0"/>
                <a:cs typeface="Arial" pitchFamily="34" charset="0"/>
              </a:rPr>
              <a:t> بين نتاجات التعليم من القوي العاملة المؤهلة واحتياجات التنمية الاقتصادية والاجتماعية علي </a:t>
            </a:r>
            <a:r>
              <a:rPr kumimoji="0" lang="ar-SA" sz="2000" b="0" i="0" u="none" strike="noStrike" cap="none" normalizeH="0" baseline="0" dirty="0" err="1" smtClean="0">
                <a:ln>
                  <a:noFill/>
                </a:ln>
                <a:solidFill>
                  <a:schemeClr val="tx1"/>
                </a:solidFill>
                <a:effectLst/>
                <a:latin typeface="Arial" pitchFamily="34" charset="0"/>
                <a:ea typeface="Arial" pitchFamily="34" charset="0"/>
                <a:cs typeface="Arial" pitchFamily="34" charset="0"/>
              </a:rPr>
              <a:t>المدي</a:t>
            </a:r>
            <a:r>
              <a:rPr kumimoji="0" lang="ar-SA" sz="2000" b="0" i="0" u="none" strike="noStrike" cap="none" normalizeH="0" baseline="0" dirty="0" smtClean="0">
                <a:ln>
                  <a:noFill/>
                </a:ln>
                <a:solidFill>
                  <a:schemeClr val="tx1"/>
                </a:solidFill>
                <a:effectLst/>
                <a:latin typeface="Arial" pitchFamily="34" charset="0"/>
                <a:ea typeface="Arial" pitchFamily="34" charset="0"/>
                <a:cs typeface="Arial" pitchFamily="34" charset="0"/>
              </a:rPr>
              <a:t> القصير والبعيد</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9220" name="AutoShape 4"/>
          <p:cNvSpPr>
            <a:spLocks noChangeArrowheads="1"/>
          </p:cNvSpPr>
          <p:nvPr/>
        </p:nvSpPr>
        <p:spPr bwMode="auto">
          <a:xfrm>
            <a:off x="533400" y="4552950"/>
            <a:ext cx="8000999" cy="1619250"/>
          </a:xfrm>
          <a:prstGeom prst="flowChartAlternateProcess">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ar-SA" sz="2000" b="0" i="0" u="none" strike="noStrike" cap="none" normalizeH="0" baseline="0" dirty="0" smtClean="0">
                <a:ln>
                  <a:noFill/>
                </a:ln>
                <a:solidFill>
                  <a:schemeClr val="tx1"/>
                </a:solidFill>
                <a:effectLst/>
                <a:latin typeface="Arial" pitchFamily="34" charset="0"/>
                <a:ea typeface="Arial" pitchFamily="34" charset="0"/>
                <a:cs typeface="Arial" pitchFamily="34" charset="0"/>
              </a:rPr>
              <a:t>تحقيق تكافؤ الفرص التعليمية بين المواطنين جميعهم وتمكينهم من مواصلة تعليمهم بالمراحل التعليمية المختلفة وفق إمكاناتهم وميولهم ومطالب نموهم </a:t>
            </a:r>
            <a:r>
              <a:rPr kumimoji="0" lang="ar-SA" sz="2000" b="0" i="0" u="none" strike="noStrike" cap="none" normalizeH="0" baseline="0" dirty="0" err="1" smtClean="0">
                <a:ln>
                  <a:noFill/>
                </a:ln>
                <a:solidFill>
                  <a:schemeClr val="tx1"/>
                </a:solidFill>
                <a:effectLst/>
                <a:latin typeface="Arial" pitchFamily="34" charset="0"/>
                <a:ea typeface="Arial" pitchFamily="34" charset="0"/>
                <a:cs typeface="Arial" pitchFamily="34" charset="0"/>
              </a:rPr>
              <a:t>حتي</a:t>
            </a:r>
            <a:r>
              <a:rPr kumimoji="0" lang="ar-SA" sz="2000" b="0" i="0" u="none" strike="noStrike" cap="none" normalizeH="0" baseline="0" dirty="0" smtClean="0">
                <a:ln>
                  <a:noFill/>
                </a:ln>
                <a:solidFill>
                  <a:schemeClr val="tx1"/>
                </a:solidFill>
                <a:effectLst/>
                <a:latin typeface="Arial" pitchFamily="34" charset="0"/>
                <a:ea typeface="Arial" pitchFamily="34" charset="0"/>
                <a:cs typeface="Arial" pitchFamily="34" charset="0"/>
              </a:rPr>
              <a:t> يتمكنوا من ممارسة أدوارهم الاجتماعية المتوقعة منهم في مجتمعهم بغض النظر عن الخلفيات الاجتماعية والاقتصادية لأسرهم</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dissolv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k.bmp"/>
          <p:cNvPicPr>
            <a:picLocks noChangeAspect="1"/>
          </p:cNvPicPr>
          <p:nvPr/>
        </p:nvPicPr>
        <p:blipFill>
          <a:blip r:embed="rId2"/>
          <a:stretch>
            <a:fillRect/>
          </a:stretch>
        </p:blipFill>
        <p:spPr>
          <a:xfrm>
            <a:off x="1" y="0"/>
            <a:ext cx="9143999" cy="6857999"/>
          </a:xfrm>
          <a:prstGeom prst="rect">
            <a:avLst/>
          </a:prstGeom>
        </p:spPr>
      </p:pic>
      <p:sp>
        <p:nvSpPr>
          <p:cNvPr id="10242" name="AutoShape 2"/>
          <p:cNvSpPr>
            <a:spLocks noChangeArrowheads="1"/>
          </p:cNvSpPr>
          <p:nvPr/>
        </p:nvSpPr>
        <p:spPr bwMode="auto">
          <a:xfrm>
            <a:off x="609600" y="457200"/>
            <a:ext cx="8534400" cy="1143000"/>
          </a:xfrm>
          <a:prstGeom prst="flowChartAlternateProcess">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ar-SA" sz="2000" b="1" i="0" u="none" strike="noStrike" cap="none" normalizeH="0" baseline="0" dirty="0" smtClean="0">
                <a:ln>
                  <a:noFill/>
                </a:ln>
                <a:solidFill>
                  <a:schemeClr val="tx1"/>
                </a:solidFill>
                <a:effectLst/>
                <a:latin typeface="Arial" pitchFamily="34" charset="0"/>
                <a:ea typeface="Arial" pitchFamily="34" charset="0"/>
                <a:cs typeface="Arial" pitchFamily="34" charset="0"/>
              </a:rPr>
              <a:t>حصول كل فرد علي نوع من التعليم يمكنه من تنمية شخصيته وقدراته مع التأكيد علي مراعاة التخصص والكفاءة النوعية المتطلبة لإعداد الموارد والإمكانات المتاحة</a:t>
            </a:r>
            <a:endParaRPr kumimoji="0" lang="en-US" sz="3200" b="1" i="0" u="none" strike="noStrike" cap="none" normalizeH="0" baseline="0" dirty="0" smtClean="0">
              <a:ln>
                <a:noFill/>
              </a:ln>
              <a:solidFill>
                <a:schemeClr val="tx1"/>
              </a:solidFill>
              <a:effectLst/>
              <a:latin typeface="Arial" pitchFamily="34" charset="0"/>
              <a:cs typeface="Arial" pitchFamily="34" charset="0"/>
            </a:endParaRPr>
          </a:p>
        </p:txBody>
      </p:sp>
      <p:sp>
        <p:nvSpPr>
          <p:cNvPr id="10243" name="AutoShape 3"/>
          <p:cNvSpPr>
            <a:spLocks noChangeArrowheads="1"/>
          </p:cNvSpPr>
          <p:nvPr/>
        </p:nvSpPr>
        <p:spPr bwMode="auto">
          <a:xfrm>
            <a:off x="457200" y="1828800"/>
            <a:ext cx="8305800" cy="838200"/>
          </a:xfrm>
          <a:prstGeom prst="flowChartAlternateProcess">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ar-SA" b="1" i="0" u="none" strike="noStrike" cap="none" normalizeH="0" baseline="0" dirty="0" smtClean="0">
                <a:ln>
                  <a:noFill/>
                </a:ln>
                <a:solidFill>
                  <a:schemeClr val="tx1"/>
                </a:solidFill>
                <a:effectLst/>
                <a:latin typeface="Arial" pitchFamily="34" charset="0"/>
                <a:ea typeface="Arial" pitchFamily="34" charset="0"/>
                <a:cs typeface="Arial" pitchFamily="34" charset="0"/>
              </a:rPr>
              <a:t>تحقيق </a:t>
            </a:r>
            <a:r>
              <a:rPr kumimoji="0" lang="ar-SA" b="1" i="0" u="none" strike="noStrike" cap="none" normalizeH="0" baseline="0" dirty="0" err="1" smtClean="0">
                <a:ln>
                  <a:noFill/>
                </a:ln>
                <a:solidFill>
                  <a:schemeClr val="tx1"/>
                </a:solidFill>
                <a:effectLst/>
                <a:latin typeface="Arial" pitchFamily="34" charset="0"/>
                <a:ea typeface="Arial" pitchFamily="34" charset="0"/>
                <a:cs typeface="Arial" pitchFamily="34" charset="0"/>
              </a:rPr>
              <a:t>التوزان</a:t>
            </a:r>
            <a:r>
              <a:rPr kumimoji="0" lang="ar-SA" b="1" i="0" u="none" strike="noStrike" cap="none" normalizeH="0" baseline="0" dirty="0" smtClean="0">
                <a:ln>
                  <a:noFill/>
                </a:ln>
                <a:solidFill>
                  <a:schemeClr val="tx1"/>
                </a:solidFill>
                <a:effectLst/>
                <a:latin typeface="Arial" pitchFamily="34" charset="0"/>
                <a:ea typeface="Arial" pitchFamily="34" charset="0"/>
                <a:cs typeface="Arial" pitchFamily="34" charset="0"/>
              </a:rPr>
              <a:t> في الإنفاق المالي علي التعليم ليس فقط بين أنواع التعليم ومستوياته المختلفة بل بين قطاعات الاقتصادية الأخرى</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10244" name="AutoShape 4"/>
          <p:cNvSpPr>
            <a:spLocks noChangeArrowheads="1"/>
          </p:cNvSpPr>
          <p:nvPr/>
        </p:nvSpPr>
        <p:spPr bwMode="auto">
          <a:xfrm>
            <a:off x="304800" y="3200400"/>
            <a:ext cx="8839200" cy="1066800"/>
          </a:xfrm>
          <a:prstGeom prst="flowChartAlternateProcess">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ar-SA" sz="2000" b="1" i="0" u="none" strike="noStrike" cap="none" normalizeH="0" baseline="0" dirty="0" smtClean="0">
                <a:ln>
                  <a:noFill/>
                </a:ln>
                <a:solidFill>
                  <a:schemeClr val="tx1"/>
                </a:solidFill>
                <a:effectLst/>
                <a:latin typeface="Arial" pitchFamily="34" charset="0"/>
                <a:ea typeface="Arial" pitchFamily="34" charset="0"/>
                <a:cs typeface="Arial" pitchFamily="34" charset="0"/>
              </a:rPr>
              <a:t>تقديم خدمات تعليمية عادلة ومتكافئة للمواطنين سواء في التعليم الرسمي أو غير الرسمي أو التعليم في المدن أو </a:t>
            </a:r>
            <a:r>
              <a:rPr kumimoji="0" lang="ar-SA" sz="2000" b="1" i="0" u="none" strike="noStrike" cap="none" normalizeH="0" baseline="0" dirty="0" err="1" smtClean="0">
                <a:ln>
                  <a:noFill/>
                </a:ln>
                <a:solidFill>
                  <a:schemeClr val="tx1"/>
                </a:solidFill>
                <a:effectLst/>
                <a:latin typeface="Arial" pitchFamily="34" charset="0"/>
                <a:ea typeface="Arial" pitchFamily="34" charset="0"/>
                <a:cs typeface="Arial" pitchFamily="34" charset="0"/>
              </a:rPr>
              <a:t>القري</a:t>
            </a:r>
            <a:r>
              <a:rPr kumimoji="0" lang="ar-SA" sz="2000" b="1" i="0" u="none" strike="noStrike" cap="none" normalizeH="0" baseline="0" dirty="0" smtClean="0">
                <a:ln>
                  <a:noFill/>
                </a:ln>
                <a:solidFill>
                  <a:schemeClr val="tx1"/>
                </a:solidFill>
                <a:effectLst/>
                <a:latin typeface="Arial" pitchFamily="34" charset="0"/>
                <a:ea typeface="Arial" pitchFamily="34" charset="0"/>
                <a:cs typeface="Arial" pitchFamily="34" charset="0"/>
              </a:rPr>
              <a:t> أو تعليم الذكور أو الإناث</a:t>
            </a:r>
            <a:endParaRPr kumimoji="0" lang="en-US" sz="3200" b="1" i="0" u="none" strike="noStrike" cap="none" normalizeH="0" baseline="0" dirty="0" smtClean="0">
              <a:ln>
                <a:noFill/>
              </a:ln>
              <a:solidFill>
                <a:schemeClr val="tx1"/>
              </a:solidFill>
              <a:effectLst/>
              <a:latin typeface="Arial" pitchFamily="34" charset="0"/>
              <a:cs typeface="Arial" pitchFamily="34" charset="0"/>
            </a:endParaRPr>
          </a:p>
        </p:txBody>
      </p:sp>
      <p:sp>
        <p:nvSpPr>
          <p:cNvPr id="10245" name="AutoShape 5"/>
          <p:cNvSpPr>
            <a:spLocks noChangeArrowheads="1"/>
          </p:cNvSpPr>
          <p:nvPr/>
        </p:nvSpPr>
        <p:spPr bwMode="auto">
          <a:xfrm>
            <a:off x="0" y="4953000"/>
            <a:ext cx="9144000" cy="914400"/>
          </a:xfrm>
          <a:prstGeom prst="flowChartAlternateProcess">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ar-SA" sz="2400" b="1" i="0" u="none" strike="noStrike" cap="none" normalizeH="0" baseline="0" dirty="0" smtClean="0">
                <a:ln>
                  <a:noFill/>
                </a:ln>
                <a:solidFill>
                  <a:schemeClr val="tx1"/>
                </a:solidFill>
                <a:effectLst/>
                <a:latin typeface="Arial" pitchFamily="34" charset="0"/>
                <a:ea typeface="Arial" pitchFamily="34" charset="0"/>
                <a:cs typeface="Arial" pitchFamily="34" charset="0"/>
              </a:rPr>
              <a:t>مواجهة مشكلات البطالة والتي أصبحت ظاهرة اجتماعية واقتصادية تؤثر سلباً علي الاستقرار السياسي والاجتماعي وخاصة في المجتمعات النامية</a:t>
            </a:r>
            <a:endParaRPr kumimoji="0" lang="en-US" sz="36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strips/>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5CAJDYZ4NCAL16ZF8CA299587CAMD8XKCCAT7H3GHCASF439SCAQOPU0ACAJTMYZBCAOB1BLGCADQY3E8CA9GARZXCAZ2PBSQCAY4II54CAGPL3FCCAG9PXL6CAAJN3CYCAMUI7ZHCAT72B4MCAG09QNW.jpg"/>
          <p:cNvPicPr>
            <a:picLocks noChangeAspect="1"/>
          </p:cNvPicPr>
          <p:nvPr/>
        </p:nvPicPr>
        <p:blipFill>
          <a:blip r:embed="rId2"/>
          <a:stretch>
            <a:fillRect/>
          </a:stretch>
        </p:blipFill>
        <p:spPr>
          <a:xfrm>
            <a:off x="0" y="0"/>
            <a:ext cx="9144000" cy="6858000"/>
          </a:xfrm>
          <a:prstGeom prst="rect">
            <a:avLst/>
          </a:prstGeom>
        </p:spPr>
      </p:pic>
      <p:sp>
        <p:nvSpPr>
          <p:cNvPr id="3" name="TextBox 2"/>
          <p:cNvSpPr txBox="1"/>
          <p:nvPr/>
        </p:nvSpPr>
        <p:spPr>
          <a:xfrm>
            <a:off x="0" y="0"/>
            <a:ext cx="9144000" cy="6986528"/>
          </a:xfrm>
          <a:prstGeom prst="rect">
            <a:avLst/>
          </a:prstGeom>
          <a:noFill/>
        </p:spPr>
        <p:txBody>
          <a:bodyPr wrap="square" rtlCol="0">
            <a:spAutoFit/>
          </a:bodyPr>
          <a:lstStyle/>
          <a:p>
            <a:r>
              <a:rPr lang="ar-SA" sz="3200" b="1" dirty="0" smtClean="0"/>
              <a:t>حين يكون المرء عالما عاقلاً فإنه لن يضيع عمره هملا يضرب ويمشي في الأسواق بلا هدف أو قصد !</a:t>
            </a:r>
            <a:br>
              <a:rPr lang="ar-SA" sz="3200" b="1" dirty="0" smtClean="0"/>
            </a:br>
            <a:r>
              <a:rPr lang="ar-SA" sz="3200" b="1" dirty="0" smtClean="0"/>
              <a:t>ومن هنا كان التخطيط مهارة لا يجيدها إلا الجادون ..! </a:t>
            </a:r>
            <a:br>
              <a:rPr lang="ar-SA" sz="3200" b="1" dirty="0" smtClean="0"/>
            </a:br>
            <a:r>
              <a:rPr lang="ar-SA" sz="3200" b="1" dirty="0" smtClean="0"/>
              <a:t>الجادّون في حياتهم ..!</a:t>
            </a:r>
            <a:br>
              <a:rPr lang="ar-SA" sz="3200" b="1" dirty="0" smtClean="0"/>
            </a:br>
            <a:r>
              <a:rPr lang="ar-SA" sz="3200" b="1" dirty="0" smtClean="0"/>
              <a:t>الذين آمنوا أن الحياة مرحلة وجهاد .. !</a:t>
            </a:r>
            <a:br>
              <a:rPr lang="ar-SA" sz="3200" b="1" dirty="0" smtClean="0"/>
            </a:br>
            <a:r>
              <a:rPr lang="ar-SA" sz="3200" b="1" dirty="0" smtClean="0"/>
              <a:t>والآخرة مآل وحصاد . . !</a:t>
            </a:r>
            <a:br>
              <a:rPr lang="ar-SA" sz="3200" b="1" dirty="0" smtClean="0"/>
            </a:br>
            <a:r>
              <a:rPr lang="ar-SA" sz="3200" b="1" dirty="0" smtClean="0"/>
              <a:t>علموا أن الأعمار تفنى . .!</a:t>
            </a:r>
            <a:br>
              <a:rPr lang="ar-SA" sz="3200" b="1" dirty="0" smtClean="0"/>
            </a:br>
            <a:r>
              <a:rPr lang="ar-SA" sz="3200" b="1" dirty="0" smtClean="0"/>
              <a:t>وما تفنى الأعمال ..!</a:t>
            </a:r>
            <a:br>
              <a:rPr lang="ar-SA" sz="3200" b="1" dirty="0" smtClean="0"/>
            </a:br>
            <a:r>
              <a:rPr lang="ar-SA" sz="3200" b="1" dirty="0" smtClean="0"/>
              <a:t>فجعلوا لنفسهم رسماً وطريقاً . .!</a:t>
            </a:r>
            <a:br>
              <a:rPr lang="ar-SA" sz="3200" b="1" dirty="0" smtClean="0"/>
            </a:br>
            <a:r>
              <a:rPr lang="ar-SA" sz="3200" b="1" dirty="0" smtClean="0"/>
              <a:t>ومنهجا وسلوكاً . . </a:t>
            </a:r>
            <a:br>
              <a:rPr lang="ar-SA" sz="3200" b="1" dirty="0" smtClean="0"/>
            </a:br>
            <a:r>
              <a:rPr lang="ar-SA" sz="3200" b="1" dirty="0" smtClean="0"/>
              <a:t>ليزدادوا إيمانا مع إيمانهم . . </a:t>
            </a:r>
            <a:br>
              <a:rPr lang="ar-SA" sz="3200" b="1" dirty="0" smtClean="0"/>
            </a:br>
            <a:r>
              <a:rPr lang="ar-SA" sz="3200" b="1" dirty="0" smtClean="0"/>
              <a:t>وجهداً مشكوراً . . يجدون جزاءه عند ربهم </a:t>
            </a:r>
            <a:br>
              <a:rPr lang="ar-SA" sz="3200" b="1" dirty="0" smtClean="0"/>
            </a:br>
            <a:r>
              <a:rPr lang="ar-SA" sz="3200" b="1" dirty="0" smtClean="0"/>
              <a:t>عطاء غير مجذوذ . </a:t>
            </a:r>
          </a:p>
          <a:p>
            <a:endParaRPr lang="en-US" sz="3200" b="1"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57600" y="304800"/>
            <a:ext cx="5486400" cy="5632311"/>
          </a:xfrm>
          <a:prstGeom prst="rect">
            <a:avLst/>
          </a:prstGeom>
          <a:noFill/>
        </p:spPr>
        <p:txBody>
          <a:bodyPr wrap="square" rtlCol="0">
            <a:spAutoFit/>
          </a:bodyPr>
          <a:lstStyle/>
          <a:p>
            <a:r>
              <a:rPr lang="ar-SA" sz="2000" b="1" dirty="0" smtClean="0"/>
              <a:t>ثانياً :  كارثة ! ! </a:t>
            </a:r>
            <a:br>
              <a:rPr lang="ar-SA" sz="2000" b="1" dirty="0" smtClean="0"/>
            </a:br>
            <a:r>
              <a:rPr lang="ar-SA" sz="2000" b="1" dirty="0" smtClean="0"/>
              <a:t>هناك إحصائية تقول : إن 80 % مما نقوم </a:t>
            </a:r>
            <a:r>
              <a:rPr lang="ar-SA" sz="2000" b="1" dirty="0" err="1" smtClean="0"/>
              <a:t>به</a:t>
            </a:r>
            <a:r>
              <a:rPr lang="ar-SA" sz="2000" b="1" dirty="0" smtClean="0"/>
              <a:t> من العمل المثمر إنما ينتج حقيقة من :</a:t>
            </a:r>
            <a:br>
              <a:rPr lang="ar-SA" sz="2000" b="1" dirty="0" smtClean="0"/>
            </a:br>
            <a:r>
              <a:rPr lang="ar-SA" sz="2000" b="1" dirty="0" smtClean="0"/>
              <a:t>20% من الوقت المصروف ، بمعنى أننا إذا أردنا أن ننجز عملاً يستغرق </a:t>
            </a:r>
            <a:br>
              <a:rPr lang="ar-SA" sz="2000" b="1" dirty="0" smtClean="0"/>
            </a:br>
            <a:r>
              <a:rPr lang="ar-SA" sz="2000" b="1" dirty="0" smtClean="0"/>
              <a:t>10 دقائق نصرف في إنجازه ساعة كاملة !! وذلك نتيجة لسوء التخطيط أو عدمه ..!!!!</a:t>
            </a:r>
            <a:br>
              <a:rPr lang="ar-SA" sz="2000" b="1" dirty="0" smtClean="0"/>
            </a:br>
            <a:r>
              <a:rPr lang="ar-SA" sz="2000" b="1" dirty="0" smtClean="0"/>
              <a:t>حقاً إنها كارثة . !!</a:t>
            </a:r>
            <a:br>
              <a:rPr lang="ar-SA" sz="2000" b="1" dirty="0" smtClean="0"/>
            </a:br>
            <a:r>
              <a:rPr lang="ar-SA" sz="2000" b="1" dirty="0" smtClean="0"/>
              <a:t>ورحم الله أمير الشعراء حين قال : </a:t>
            </a:r>
            <a:br>
              <a:rPr lang="ar-SA" sz="2000" b="1" dirty="0" smtClean="0"/>
            </a:br>
            <a:r>
              <a:rPr lang="ar-SA" sz="2000" b="1" dirty="0" err="1" smtClean="0"/>
              <a:t>دقّلأت</a:t>
            </a:r>
            <a:r>
              <a:rPr lang="ar-SA" sz="2000" b="1" dirty="0" smtClean="0"/>
              <a:t> قلب المرء قائلة له : : : إن الحياة دقائق وثوان ! ! </a:t>
            </a:r>
            <a:br>
              <a:rPr lang="ar-SA" sz="2000" b="1" dirty="0" smtClean="0"/>
            </a:br>
            <a:r>
              <a:rPr lang="ar-SA" sz="2000" b="1" dirty="0" smtClean="0"/>
              <a:t>إن غياب التخطيط ( سواءً على مستوى الأفراد أو الجماعات )</a:t>
            </a:r>
            <a:br>
              <a:rPr lang="ar-SA" sz="2000" b="1" dirty="0" smtClean="0"/>
            </a:br>
            <a:r>
              <a:rPr lang="ar-SA" sz="2000" b="1" dirty="0" smtClean="0"/>
              <a:t>يؤدي إلى عدم وضوح الأهداف ، والخلط في تحديد الأولويات ،وفقدان تحديد الوجهة .</a:t>
            </a:r>
            <a:br>
              <a:rPr lang="ar-SA" sz="2000" b="1" dirty="0" smtClean="0"/>
            </a:br>
            <a:r>
              <a:rPr lang="ar-SA" sz="2000" b="1" dirty="0" smtClean="0"/>
              <a:t>غياب التخطيط السليم يعني ضعف التقويم والمحاسبة وتطوير المنجزات !!</a:t>
            </a:r>
            <a:br>
              <a:rPr lang="ar-SA" sz="2000" b="1" dirty="0" smtClean="0"/>
            </a:br>
            <a:r>
              <a:rPr lang="ar-SA" sz="2000" b="1" dirty="0" smtClean="0"/>
              <a:t>إننا بحاجة أن ننتقل من مرحلة ( عمل ما في الإمكان ) إلى مرحلة ( عمل ما يجب أن يكون ) !!</a:t>
            </a:r>
          </a:p>
          <a:p>
            <a:endParaRPr lang="en-US" sz="2000" b="1" dirty="0"/>
          </a:p>
        </p:txBody>
      </p:sp>
      <p:pic>
        <p:nvPicPr>
          <p:cNvPr id="3" name="Picture 2" descr="DCAOQ60GPCARP12EMCA8GOKYGCAAHS6MICA7N2DSFCA2VC4BICA06JGUTCA3YG37KCAP4KWULCA2WG3TPCAE04U0CCA7C3BHWCAI6QG1XCA4RMBKPCAYBJU1LCAM2EKRLCAY1UXEPCADBZJ1SCAFG6LNG.jpg"/>
          <p:cNvPicPr>
            <a:picLocks noChangeAspect="1"/>
          </p:cNvPicPr>
          <p:nvPr/>
        </p:nvPicPr>
        <p:blipFill>
          <a:blip r:embed="rId2"/>
          <a:stretch>
            <a:fillRect/>
          </a:stretch>
        </p:blipFill>
        <p:spPr>
          <a:xfrm>
            <a:off x="609600" y="457200"/>
            <a:ext cx="2667000" cy="1895475"/>
          </a:xfrm>
          <a:prstGeom prst="rect">
            <a:avLst/>
          </a:prstGeom>
        </p:spPr>
      </p:pic>
      <p:pic>
        <p:nvPicPr>
          <p:cNvPr id="4" name="Picture 3" descr="imahjges.jpg"/>
          <p:cNvPicPr>
            <a:picLocks noChangeAspect="1"/>
          </p:cNvPicPr>
          <p:nvPr/>
        </p:nvPicPr>
        <p:blipFill>
          <a:blip r:embed="rId3"/>
          <a:stretch>
            <a:fillRect/>
          </a:stretch>
        </p:blipFill>
        <p:spPr>
          <a:xfrm>
            <a:off x="762000" y="3048000"/>
            <a:ext cx="2828925" cy="2828925"/>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30236262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752600" y="0"/>
            <a:ext cx="5257800" cy="1219200"/>
          </a:xfrm>
        </p:spPr>
        <p:txBody>
          <a:bodyPr/>
          <a:lstStyle/>
          <a:p>
            <a:pPr algn="ctr" rtl="1"/>
            <a:r>
              <a:rPr lang="ar-SA" sz="7200" b="1"/>
              <a:t>فوائد التخطيط</a:t>
            </a:r>
            <a:endParaRPr lang="en-US" sz="7200" b="1"/>
          </a:p>
        </p:txBody>
      </p:sp>
      <p:sp>
        <p:nvSpPr>
          <p:cNvPr id="4099" name="Rectangle 3"/>
          <p:cNvSpPr>
            <a:spLocks noGrp="1" noChangeArrowheads="1"/>
          </p:cNvSpPr>
          <p:nvPr>
            <p:ph type="body" idx="1"/>
          </p:nvPr>
        </p:nvSpPr>
        <p:spPr>
          <a:xfrm>
            <a:off x="0" y="1447800"/>
            <a:ext cx="9144000" cy="5410200"/>
          </a:xfrm>
        </p:spPr>
        <p:style>
          <a:lnRef idx="1">
            <a:schemeClr val="accent1"/>
          </a:lnRef>
          <a:fillRef idx="2">
            <a:schemeClr val="accent1"/>
          </a:fillRef>
          <a:effectRef idx="1">
            <a:schemeClr val="accent1"/>
          </a:effectRef>
          <a:fontRef idx="minor">
            <a:schemeClr val="dk1"/>
          </a:fontRef>
        </p:style>
        <p:txBody>
          <a:bodyPr/>
          <a:lstStyle/>
          <a:p>
            <a:pPr algn="r" rtl="1"/>
            <a:r>
              <a:rPr lang="ar-SA" b="1" dirty="0"/>
              <a:t>الوصول </a:t>
            </a:r>
            <a:r>
              <a:rPr lang="ar-SA" b="1" dirty="0" smtClean="0"/>
              <a:t>إلى </a:t>
            </a:r>
            <a:r>
              <a:rPr lang="ar-SA" b="1" dirty="0"/>
              <a:t>الهدف</a:t>
            </a:r>
            <a:endParaRPr lang="en-US" b="1" dirty="0"/>
          </a:p>
          <a:p>
            <a:pPr algn="r" rtl="1"/>
            <a:r>
              <a:rPr lang="ar-SA" b="1" dirty="0"/>
              <a:t>سهولة التقويم</a:t>
            </a:r>
            <a:endParaRPr lang="en-US" b="1" dirty="0"/>
          </a:p>
          <a:p>
            <a:pPr algn="r" rtl="1"/>
            <a:r>
              <a:rPr lang="ar-SA" b="1" dirty="0"/>
              <a:t>اكتشاف الأخطاء وتجنبها</a:t>
            </a:r>
            <a:endParaRPr lang="en-US" b="1" dirty="0"/>
          </a:p>
          <a:p>
            <a:pPr algn="r" rtl="1"/>
            <a:r>
              <a:rPr lang="ar-SA" b="1" dirty="0"/>
              <a:t>الاستغلال الأمثل للوقت والجهد</a:t>
            </a:r>
            <a:endParaRPr lang="en-US" b="1" dirty="0"/>
          </a:p>
          <a:p>
            <a:pPr algn="r" rtl="1"/>
            <a:r>
              <a:rPr lang="ar-SA" b="1" dirty="0"/>
              <a:t>الثقة نحو السير </a:t>
            </a:r>
            <a:r>
              <a:rPr lang="ar-SA" b="1" dirty="0" smtClean="0"/>
              <a:t>إلى </a:t>
            </a:r>
            <a:r>
              <a:rPr lang="ar-SA" b="1" dirty="0"/>
              <a:t>الهدف</a:t>
            </a:r>
            <a:endParaRPr lang="en-US" b="1" dirty="0"/>
          </a:p>
          <a:p>
            <a:pPr algn="r" rtl="1"/>
            <a:r>
              <a:rPr lang="ar-SA" b="1" dirty="0"/>
              <a:t>التغيير نحو الأفضل</a:t>
            </a:r>
            <a:endParaRPr lang="en-US" b="1" dirty="0"/>
          </a:p>
          <a:p>
            <a:pPr algn="r" rtl="1"/>
            <a:r>
              <a:rPr lang="ar-SA" b="1" dirty="0"/>
              <a:t>تجميع المعلومات</a:t>
            </a:r>
            <a:endParaRPr lang="en-US" b="1" dirty="0"/>
          </a:p>
          <a:p>
            <a:pPr algn="r" rtl="1"/>
            <a:r>
              <a:rPr lang="ar-SA" b="1" dirty="0"/>
              <a:t>تحديد المشكلة</a:t>
            </a:r>
            <a:endParaRPr lang="en-US" b="1" dirty="0"/>
          </a:p>
          <a:p>
            <a:pPr algn="r" rtl="1"/>
            <a:r>
              <a:rPr lang="ar-SA" b="1" dirty="0"/>
              <a:t>اكتشاف السلبيات ومعالجتها</a:t>
            </a:r>
            <a:endParaRPr lang="en-US" b="1" dirty="0"/>
          </a:p>
          <a:p>
            <a:pPr algn="r" rtl="1"/>
            <a:endParaRPr lang="en-US" b="1" dirty="0"/>
          </a:p>
          <a:p>
            <a:pPr algn="r" rtl="1"/>
            <a:endParaRPr lang="en-US"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iterate type="wd">
                                    <p:tmPct val="100000"/>
                                  </p:iterate>
                                  <p:childTnLst>
                                    <p:set>
                                      <p:cBhvr>
                                        <p:cTn id="6" dur="1" fill="hold">
                                          <p:stCondLst>
                                            <p:cond delay="0"/>
                                          </p:stCondLst>
                                        </p:cTn>
                                        <p:tgtEl>
                                          <p:spTgt spid="4098"/>
                                        </p:tgtEl>
                                        <p:attrNameLst>
                                          <p:attrName>style.visibility</p:attrName>
                                        </p:attrNameLst>
                                      </p:cBhvr>
                                      <p:to>
                                        <p:strVal val="visible"/>
                                      </p:to>
                                    </p:set>
                                    <p:anim calcmode="lin" valueType="num">
                                      <p:cBhvr>
                                        <p:cTn id="7" dur="300" fill="hold"/>
                                        <p:tgtEl>
                                          <p:spTgt spid="4098"/>
                                        </p:tgtEl>
                                        <p:attrNameLst>
                                          <p:attrName>ppt_w</p:attrName>
                                        </p:attrNameLst>
                                      </p:cBhvr>
                                      <p:tavLst>
                                        <p:tav tm="0">
                                          <p:val>
                                            <p:strVal val="4*#ppt_w"/>
                                          </p:val>
                                        </p:tav>
                                        <p:tav tm="100000">
                                          <p:val>
                                            <p:strVal val="#ppt_w"/>
                                          </p:val>
                                        </p:tav>
                                      </p:tavLst>
                                    </p:anim>
                                    <p:anim calcmode="lin" valueType="num">
                                      <p:cBhvr>
                                        <p:cTn id="8" dur="300" fill="hold"/>
                                        <p:tgtEl>
                                          <p:spTgt spid="4098"/>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9" fill="hold">
                      <p:stCondLst>
                        <p:cond delay="indefinite"/>
                      </p:stCondLst>
                      <p:childTnLst>
                        <p:par>
                          <p:cTn id="10" fill="hold">
                            <p:stCondLst>
                              <p:cond delay="0"/>
                            </p:stCondLst>
                            <p:childTnLst>
                              <p:par>
                                <p:cTn id="11" presetID="23" presetClass="entr" presetSubtype="36" fill="hold" grpId="0" nodeType="clickEffect">
                                  <p:stCondLst>
                                    <p:cond delay="0"/>
                                  </p:stCondLst>
                                  <p:childTnLst>
                                    <p:set>
                                      <p:cBhvr>
                                        <p:cTn id="12" dur="1" fill="hold">
                                          <p:stCondLst>
                                            <p:cond delay="0"/>
                                          </p:stCondLst>
                                        </p:cTn>
                                        <p:tgtEl>
                                          <p:spTgt spid="4099">
                                            <p:txEl>
                                              <p:pRg st="0" end="0"/>
                                            </p:txEl>
                                          </p:spTgt>
                                        </p:tgtEl>
                                        <p:attrNameLst>
                                          <p:attrName>style.visibility</p:attrName>
                                        </p:attrNameLst>
                                      </p:cBhvr>
                                      <p:to>
                                        <p:strVal val="visible"/>
                                      </p:to>
                                    </p:set>
                                    <p:anim calcmode="lin" valueType="num">
                                      <p:cBhvr>
                                        <p:cTn id="13" dur="500" fill="hold"/>
                                        <p:tgtEl>
                                          <p:spTgt spid="4099">
                                            <p:txEl>
                                              <p:pRg st="0" end="0"/>
                                            </p:txEl>
                                          </p:spTgt>
                                        </p:tgtEl>
                                        <p:attrNameLst>
                                          <p:attrName>ppt_w</p:attrName>
                                        </p:attrNameLst>
                                      </p:cBhvr>
                                      <p:tavLst>
                                        <p:tav tm="0">
                                          <p:val>
                                            <p:strVal val="(6*min(max(#ppt_w*#ppt_h,.3),1)-7.4)/-.7*#ppt_w"/>
                                          </p:val>
                                        </p:tav>
                                        <p:tav tm="100000">
                                          <p:val>
                                            <p:strVal val="#ppt_w"/>
                                          </p:val>
                                        </p:tav>
                                      </p:tavLst>
                                    </p:anim>
                                    <p:anim calcmode="lin" valueType="num">
                                      <p:cBhvr>
                                        <p:cTn id="14" dur="500" fill="hold"/>
                                        <p:tgtEl>
                                          <p:spTgt spid="4099">
                                            <p:txEl>
                                              <p:pRg st="0" end="0"/>
                                            </p:txEl>
                                          </p:spTgt>
                                        </p:tgtEl>
                                        <p:attrNameLst>
                                          <p:attrName>ppt_h</p:attrName>
                                        </p:attrNameLst>
                                      </p:cBhvr>
                                      <p:tavLst>
                                        <p:tav tm="0">
                                          <p:val>
                                            <p:strVal val="(6*min(max(#ppt_w*#ppt_h,.3),1)-7.4)/-.7*#ppt_h"/>
                                          </p:val>
                                        </p:tav>
                                        <p:tav tm="100000">
                                          <p:val>
                                            <p:strVal val="#ppt_h"/>
                                          </p:val>
                                        </p:tav>
                                      </p:tavLst>
                                    </p:anim>
                                    <p:anim calcmode="lin" valueType="num">
                                      <p:cBhvr>
                                        <p:cTn id="15" dur="500" fill="hold"/>
                                        <p:tgtEl>
                                          <p:spTgt spid="4099">
                                            <p:txEl>
                                              <p:pRg st="0" end="0"/>
                                            </p:txEl>
                                          </p:spTgt>
                                        </p:tgtEl>
                                        <p:attrNameLst>
                                          <p:attrName>ppt_x</p:attrName>
                                        </p:attrNameLst>
                                      </p:cBhvr>
                                      <p:tavLst>
                                        <p:tav tm="0">
                                          <p:val>
                                            <p:fltVal val="0.5"/>
                                          </p:val>
                                        </p:tav>
                                        <p:tav tm="100000">
                                          <p:val>
                                            <p:strVal val="#ppt_x"/>
                                          </p:val>
                                        </p:tav>
                                      </p:tavLst>
                                    </p:anim>
                                    <p:anim calcmode="lin" valueType="num">
                                      <p:cBhvr>
                                        <p:cTn id="16" dur="500" fill="hold"/>
                                        <p:tgtEl>
                                          <p:spTgt spid="4099">
                                            <p:txEl>
                                              <p:pRg st="0" end="0"/>
                                            </p:txEl>
                                          </p:spTgt>
                                        </p:tgtEl>
                                        <p:attrNameLst>
                                          <p:attrName>ppt_y</p:attrName>
                                        </p:attrNameLst>
                                      </p:cBhvr>
                                      <p:tavLst>
                                        <p:tav tm="0">
                                          <p:val>
                                            <p:strVal val="1+(6*min(max(#ppt_w*#ppt_h,.3),1)-7.4)/-.7*#ppt_h/2"/>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CAMERA.WAV"/>
                                        </p:tgtEl>
                                      </p:cMediaNode>
                                    </p:audio>
                                  </p:subTnLst>
                                </p:cTn>
                              </p:par>
                            </p:childTnLst>
                          </p:cTn>
                        </p:par>
                      </p:childTnLst>
                    </p:cTn>
                  </p:par>
                  <p:par>
                    <p:cTn id="17" fill="hold">
                      <p:stCondLst>
                        <p:cond delay="indefinite"/>
                      </p:stCondLst>
                      <p:childTnLst>
                        <p:par>
                          <p:cTn id="18" fill="hold">
                            <p:stCondLst>
                              <p:cond delay="0"/>
                            </p:stCondLst>
                            <p:childTnLst>
                              <p:par>
                                <p:cTn id="19" presetID="23" presetClass="entr" presetSubtype="36" fill="hold" grpId="0" nodeType="clickEffect">
                                  <p:stCondLst>
                                    <p:cond delay="0"/>
                                  </p:stCondLst>
                                  <p:childTnLst>
                                    <p:set>
                                      <p:cBhvr>
                                        <p:cTn id="20" dur="1" fill="hold">
                                          <p:stCondLst>
                                            <p:cond delay="0"/>
                                          </p:stCondLst>
                                        </p:cTn>
                                        <p:tgtEl>
                                          <p:spTgt spid="4099">
                                            <p:txEl>
                                              <p:pRg st="1" end="1"/>
                                            </p:txEl>
                                          </p:spTgt>
                                        </p:tgtEl>
                                        <p:attrNameLst>
                                          <p:attrName>style.visibility</p:attrName>
                                        </p:attrNameLst>
                                      </p:cBhvr>
                                      <p:to>
                                        <p:strVal val="visible"/>
                                      </p:to>
                                    </p:set>
                                    <p:anim calcmode="lin" valueType="num">
                                      <p:cBhvr>
                                        <p:cTn id="21" dur="500" fill="hold"/>
                                        <p:tgtEl>
                                          <p:spTgt spid="4099">
                                            <p:txEl>
                                              <p:pRg st="1" end="1"/>
                                            </p:txEl>
                                          </p:spTgt>
                                        </p:tgtEl>
                                        <p:attrNameLst>
                                          <p:attrName>ppt_w</p:attrName>
                                        </p:attrNameLst>
                                      </p:cBhvr>
                                      <p:tavLst>
                                        <p:tav tm="0">
                                          <p:val>
                                            <p:strVal val="(6*min(max(#ppt_w*#ppt_h,.3),1)-7.4)/-.7*#ppt_w"/>
                                          </p:val>
                                        </p:tav>
                                        <p:tav tm="100000">
                                          <p:val>
                                            <p:strVal val="#ppt_w"/>
                                          </p:val>
                                        </p:tav>
                                      </p:tavLst>
                                    </p:anim>
                                    <p:anim calcmode="lin" valueType="num">
                                      <p:cBhvr>
                                        <p:cTn id="22" dur="500" fill="hold"/>
                                        <p:tgtEl>
                                          <p:spTgt spid="4099">
                                            <p:txEl>
                                              <p:pRg st="1" end="1"/>
                                            </p:txEl>
                                          </p:spTgt>
                                        </p:tgtEl>
                                        <p:attrNameLst>
                                          <p:attrName>ppt_h</p:attrName>
                                        </p:attrNameLst>
                                      </p:cBhvr>
                                      <p:tavLst>
                                        <p:tav tm="0">
                                          <p:val>
                                            <p:strVal val="(6*min(max(#ppt_w*#ppt_h,.3),1)-7.4)/-.7*#ppt_h"/>
                                          </p:val>
                                        </p:tav>
                                        <p:tav tm="100000">
                                          <p:val>
                                            <p:strVal val="#ppt_h"/>
                                          </p:val>
                                        </p:tav>
                                      </p:tavLst>
                                    </p:anim>
                                    <p:anim calcmode="lin" valueType="num">
                                      <p:cBhvr>
                                        <p:cTn id="23" dur="500" fill="hold"/>
                                        <p:tgtEl>
                                          <p:spTgt spid="4099">
                                            <p:txEl>
                                              <p:pRg st="1" end="1"/>
                                            </p:txEl>
                                          </p:spTgt>
                                        </p:tgtEl>
                                        <p:attrNameLst>
                                          <p:attrName>ppt_x</p:attrName>
                                        </p:attrNameLst>
                                      </p:cBhvr>
                                      <p:tavLst>
                                        <p:tav tm="0">
                                          <p:val>
                                            <p:fltVal val="0.5"/>
                                          </p:val>
                                        </p:tav>
                                        <p:tav tm="100000">
                                          <p:val>
                                            <p:strVal val="#ppt_x"/>
                                          </p:val>
                                        </p:tav>
                                      </p:tavLst>
                                    </p:anim>
                                    <p:anim calcmode="lin" valueType="num">
                                      <p:cBhvr>
                                        <p:cTn id="24" dur="500" fill="hold"/>
                                        <p:tgtEl>
                                          <p:spTgt spid="4099">
                                            <p:txEl>
                                              <p:pRg st="1" end="1"/>
                                            </p:txEl>
                                          </p:spTgt>
                                        </p:tgtEl>
                                        <p:attrNameLst>
                                          <p:attrName>ppt_y</p:attrName>
                                        </p:attrNameLst>
                                      </p:cBhvr>
                                      <p:tavLst>
                                        <p:tav tm="0">
                                          <p:val>
                                            <p:strVal val="1+(6*min(max(#ppt_w*#ppt_h,.3),1)-7.4)/-.7*#ppt_h/2"/>
                                          </p:val>
                                        </p:tav>
                                        <p:tav tm="100000">
                                          <p:val>
                                            <p:strVal val="#ppt_y"/>
                                          </p:val>
                                        </p:tav>
                                      </p:tavLst>
                                    </p:anim>
                                  </p:childTnLst>
                                  <p:subTnLst>
                                    <p:audio>
                                      <p:cMediaNode>
                                        <p:cTn display="0" masterRel="sameClick">
                                          <p:stCondLst>
                                            <p:cond evt="begin" delay="0">
                                              <p:tn val="19"/>
                                            </p:cond>
                                          </p:stCondLst>
                                          <p:endCondLst>
                                            <p:cond evt="onStopAudio" delay="0">
                                              <p:tgtEl>
                                                <p:sldTgt/>
                                              </p:tgtEl>
                                            </p:cond>
                                          </p:endCondLst>
                                        </p:cTn>
                                        <p:tgtEl>
                                          <p:sndTgt r:embed="rId3" name="CAMERA.WAV"/>
                                        </p:tgtEl>
                                      </p:cMediaNode>
                                    </p:audio>
                                  </p:subTnLst>
                                </p:cTn>
                              </p:par>
                            </p:childTnLst>
                          </p:cTn>
                        </p:par>
                      </p:childTnLst>
                    </p:cTn>
                  </p:par>
                  <p:par>
                    <p:cTn id="25" fill="hold">
                      <p:stCondLst>
                        <p:cond delay="indefinite"/>
                      </p:stCondLst>
                      <p:childTnLst>
                        <p:par>
                          <p:cTn id="26" fill="hold">
                            <p:stCondLst>
                              <p:cond delay="0"/>
                            </p:stCondLst>
                            <p:childTnLst>
                              <p:par>
                                <p:cTn id="27" presetID="23" presetClass="entr" presetSubtype="36" fill="hold" grpId="0" nodeType="clickEffect">
                                  <p:stCondLst>
                                    <p:cond delay="0"/>
                                  </p:stCondLst>
                                  <p:childTnLst>
                                    <p:set>
                                      <p:cBhvr>
                                        <p:cTn id="28" dur="1" fill="hold">
                                          <p:stCondLst>
                                            <p:cond delay="0"/>
                                          </p:stCondLst>
                                        </p:cTn>
                                        <p:tgtEl>
                                          <p:spTgt spid="4099">
                                            <p:txEl>
                                              <p:pRg st="2" end="2"/>
                                            </p:txEl>
                                          </p:spTgt>
                                        </p:tgtEl>
                                        <p:attrNameLst>
                                          <p:attrName>style.visibility</p:attrName>
                                        </p:attrNameLst>
                                      </p:cBhvr>
                                      <p:to>
                                        <p:strVal val="visible"/>
                                      </p:to>
                                    </p:set>
                                    <p:anim calcmode="lin" valueType="num">
                                      <p:cBhvr>
                                        <p:cTn id="29" dur="500" fill="hold"/>
                                        <p:tgtEl>
                                          <p:spTgt spid="4099">
                                            <p:txEl>
                                              <p:pRg st="2" end="2"/>
                                            </p:txEl>
                                          </p:spTgt>
                                        </p:tgtEl>
                                        <p:attrNameLst>
                                          <p:attrName>ppt_w</p:attrName>
                                        </p:attrNameLst>
                                      </p:cBhvr>
                                      <p:tavLst>
                                        <p:tav tm="0">
                                          <p:val>
                                            <p:strVal val="(6*min(max(#ppt_w*#ppt_h,.3),1)-7.4)/-.7*#ppt_w"/>
                                          </p:val>
                                        </p:tav>
                                        <p:tav tm="100000">
                                          <p:val>
                                            <p:strVal val="#ppt_w"/>
                                          </p:val>
                                        </p:tav>
                                      </p:tavLst>
                                    </p:anim>
                                    <p:anim calcmode="lin" valueType="num">
                                      <p:cBhvr>
                                        <p:cTn id="30" dur="500" fill="hold"/>
                                        <p:tgtEl>
                                          <p:spTgt spid="4099">
                                            <p:txEl>
                                              <p:pRg st="2" end="2"/>
                                            </p:txEl>
                                          </p:spTgt>
                                        </p:tgtEl>
                                        <p:attrNameLst>
                                          <p:attrName>ppt_h</p:attrName>
                                        </p:attrNameLst>
                                      </p:cBhvr>
                                      <p:tavLst>
                                        <p:tav tm="0">
                                          <p:val>
                                            <p:strVal val="(6*min(max(#ppt_w*#ppt_h,.3),1)-7.4)/-.7*#ppt_h"/>
                                          </p:val>
                                        </p:tav>
                                        <p:tav tm="100000">
                                          <p:val>
                                            <p:strVal val="#ppt_h"/>
                                          </p:val>
                                        </p:tav>
                                      </p:tavLst>
                                    </p:anim>
                                    <p:anim calcmode="lin" valueType="num">
                                      <p:cBhvr>
                                        <p:cTn id="31" dur="500" fill="hold"/>
                                        <p:tgtEl>
                                          <p:spTgt spid="4099">
                                            <p:txEl>
                                              <p:pRg st="2" end="2"/>
                                            </p:txEl>
                                          </p:spTgt>
                                        </p:tgtEl>
                                        <p:attrNameLst>
                                          <p:attrName>ppt_x</p:attrName>
                                        </p:attrNameLst>
                                      </p:cBhvr>
                                      <p:tavLst>
                                        <p:tav tm="0">
                                          <p:val>
                                            <p:fltVal val="0.5"/>
                                          </p:val>
                                        </p:tav>
                                        <p:tav tm="100000">
                                          <p:val>
                                            <p:strVal val="#ppt_x"/>
                                          </p:val>
                                        </p:tav>
                                      </p:tavLst>
                                    </p:anim>
                                    <p:anim calcmode="lin" valueType="num">
                                      <p:cBhvr>
                                        <p:cTn id="32" dur="500" fill="hold"/>
                                        <p:tgtEl>
                                          <p:spTgt spid="4099">
                                            <p:txEl>
                                              <p:pRg st="2" end="2"/>
                                            </p:txEl>
                                          </p:spTgt>
                                        </p:tgtEl>
                                        <p:attrNameLst>
                                          <p:attrName>ppt_y</p:attrName>
                                        </p:attrNameLst>
                                      </p:cBhvr>
                                      <p:tavLst>
                                        <p:tav tm="0">
                                          <p:val>
                                            <p:strVal val="1+(6*min(max(#ppt_w*#ppt_h,.3),1)-7.4)/-.7*#ppt_h/2"/>
                                          </p:val>
                                        </p:tav>
                                        <p:tav tm="100000">
                                          <p:val>
                                            <p:strVal val="#ppt_y"/>
                                          </p:val>
                                        </p:tav>
                                      </p:tavLst>
                                    </p:anim>
                                  </p:childTnLst>
                                  <p:subTnLst>
                                    <p:audio>
                                      <p:cMediaNode>
                                        <p:cTn display="0" masterRel="sameClick">
                                          <p:stCondLst>
                                            <p:cond evt="begin" delay="0">
                                              <p:tn val="27"/>
                                            </p:cond>
                                          </p:stCondLst>
                                          <p:endCondLst>
                                            <p:cond evt="onStopAudio" delay="0">
                                              <p:tgtEl>
                                                <p:sldTgt/>
                                              </p:tgtEl>
                                            </p:cond>
                                          </p:endCondLst>
                                        </p:cTn>
                                        <p:tgtEl>
                                          <p:sndTgt r:embed="rId3" name="CAMERA.WAV"/>
                                        </p:tgtEl>
                                      </p:cMediaNode>
                                    </p:audio>
                                  </p:subTnLst>
                                </p:cTn>
                              </p:par>
                            </p:childTnLst>
                          </p:cTn>
                        </p:par>
                      </p:childTnLst>
                    </p:cTn>
                  </p:par>
                  <p:par>
                    <p:cTn id="33" fill="hold">
                      <p:stCondLst>
                        <p:cond delay="indefinite"/>
                      </p:stCondLst>
                      <p:childTnLst>
                        <p:par>
                          <p:cTn id="34" fill="hold">
                            <p:stCondLst>
                              <p:cond delay="0"/>
                            </p:stCondLst>
                            <p:childTnLst>
                              <p:par>
                                <p:cTn id="35" presetID="23" presetClass="entr" presetSubtype="36" fill="hold" grpId="0" nodeType="clickEffect">
                                  <p:stCondLst>
                                    <p:cond delay="0"/>
                                  </p:stCondLst>
                                  <p:childTnLst>
                                    <p:set>
                                      <p:cBhvr>
                                        <p:cTn id="36" dur="1" fill="hold">
                                          <p:stCondLst>
                                            <p:cond delay="0"/>
                                          </p:stCondLst>
                                        </p:cTn>
                                        <p:tgtEl>
                                          <p:spTgt spid="4099">
                                            <p:txEl>
                                              <p:pRg st="3" end="3"/>
                                            </p:txEl>
                                          </p:spTgt>
                                        </p:tgtEl>
                                        <p:attrNameLst>
                                          <p:attrName>style.visibility</p:attrName>
                                        </p:attrNameLst>
                                      </p:cBhvr>
                                      <p:to>
                                        <p:strVal val="visible"/>
                                      </p:to>
                                    </p:set>
                                    <p:anim calcmode="lin" valueType="num">
                                      <p:cBhvr>
                                        <p:cTn id="37" dur="500" fill="hold"/>
                                        <p:tgtEl>
                                          <p:spTgt spid="4099">
                                            <p:txEl>
                                              <p:pRg st="3" end="3"/>
                                            </p:txEl>
                                          </p:spTgt>
                                        </p:tgtEl>
                                        <p:attrNameLst>
                                          <p:attrName>ppt_w</p:attrName>
                                        </p:attrNameLst>
                                      </p:cBhvr>
                                      <p:tavLst>
                                        <p:tav tm="0">
                                          <p:val>
                                            <p:strVal val="(6*min(max(#ppt_w*#ppt_h,.3),1)-7.4)/-.7*#ppt_w"/>
                                          </p:val>
                                        </p:tav>
                                        <p:tav tm="100000">
                                          <p:val>
                                            <p:strVal val="#ppt_w"/>
                                          </p:val>
                                        </p:tav>
                                      </p:tavLst>
                                    </p:anim>
                                    <p:anim calcmode="lin" valueType="num">
                                      <p:cBhvr>
                                        <p:cTn id="38" dur="500" fill="hold"/>
                                        <p:tgtEl>
                                          <p:spTgt spid="4099">
                                            <p:txEl>
                                              <p:pRg st="3" end="3"/>
                                            </p:txEl>
                                          </p:spTgt>
                                        </p:tgtEl>
                                        <p:attrNameLst>
                                          <p:attrName>ppt_h</p:attrName>
                                        </p:attrNameLst>
                                      </p:cBhvr>
                                      <p:tavLst>
                                        <p:tav tm="0">
                                          <p:val>
                                            <p:strVal val="(6*min(max(#ppt_w*#ppt_h,.3),1)-7.4)/-.7*#ppt_h"/>
                                          </p:val>
                                        </p:tav>
                                        <p:tav tm="100000">
                                          <p:val>
                                            <p:strVal val="#ppt_h"/>
                                          </p:val>
                                        </p:tav>
                                      </p:tavLst>
                                    </p:anim>
                                    <p:anim calcmode="lin" valueType="num">
                                      <p:cBhvr>
                                        <p:cTn id="39" dur="500" fill="hold"/>
                                        <p:tgtEl>
                                          <p:spTgt spid="4099">
                                            <p:txEl>
                                              <p:pRg st="3" end="3"/>
                                            </p:txEl>
                                          </p:spTgt>
                                        </p:tgtEl>
                                        <p:attrNameLst>
                                          <p:attrName>ppt_x</p:attrName>
                                        </p:attrNameLst>
                                      </p:cBhvr>
                                      <p:tavLst>
                                        <p:tav tm="0">
                                          <p:val>
                                            <p:fltVal val="0.5"/>
                                          </p:val>
                                        </p:tav>
                                        <p:tav tm="100000">
                                          <p:val>
                                            <p:strVal val="#ppt_x"/>
                                          </p:val>
                                        </p:tav>
                                      </p:tavLst>
                                    </p:anim>
                                    <p:anim calcmode="lin" valueType="num">
                                      <p:cBhvr>
                                        <p:cTn id="40" dur="500" fill="hold"/>
                                        <p:tgtEl>
                                          <p:spTgt spid="4099">
                                            <p:txEl>
                                              <p:pRg st="3" end="3"/>
                                            </p:txEl>
                                          </p:spTgt>
                                        </p:tgtEl>
                                        <p:attrNameLst>
                                          <p:attrName>ppt_y</p:attrName>
                                        </p:attrNameLst>
                                      </p:cBhvr>
                                      <p:tavLst>
                                        <p:tav tm="0">
                                          <p:val>
                                            <p:strVal val="1+(6*min(max(#ppt_w*#ppt_h,.3),1)-7.4)/-.7*#ppt_h/2"/>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3" name="CAMERA.WAV"/>
                                        </p:tgtEl>
                                      </p:cMediaNode>
                                    </p:audio>
                                  </p:subTnLst>
                                </p:cTn>
                              </p:par>
                            </p:childTnLst>
                          </p:cTn>
                        </p:par>
                      </p:childTnLst>
                    </p:cTn>
                  </p:par>
                  <p:par>
                    <p:cTn id="41" fill="hold">
                      <p:stCondLst>
                        <p:cond delay="indefinite"/>
                      </p:stCondLst>
                      <p:childTnLst>
                        <p:par>
                          <p:cTn id="42" fill="hold">
                            <p:stCondLst>
                              <p:cond delay="0"/>
                            </p:stCondLst>
                            <p:childTnLst>
                              <p:par>
                                <p:cTn id="43" presetID="23" presetClass="entr" presetSubtype="36" fill="hold" grpId="0" nodeType="clickEffect">
                                  <p:stCondLst>
                                    <p:cond delay="0"/>
                                  </p:stCondLst>
                                  <p:childTnLst>
                                    <p:set>
                                      <p:cBhvr>
                                        <p:cTn id="44" dur="1" fill="hold">
                                          <p:stCondLst>
                                            <p:cond delay="0"/>
                                          </p:stCondLst>
                                        </p:cTn>
                                        <p:tgtEl>
                                          <p:spTgt spid="4099">
                                            <p:txEl>
                                              <p:pRg st="4" end="4"/>
                                            </p:txEl>
                                          </p:spTgt>
                                        </p:tgtEl>
                                        <p:attrNameLst>
                                          <p:attrName>style.visibility</p:attrName>
                                        </p:attrNameLst>
                                      </p:cBhvr>
                                      <p:to>
                                        <p:strVal val="visible"/>
                                      </p:to>
                                    </p:set>
                                    <p:anim calcmode="lin" valueType="num">
                                      <p:cBhvr>
                                        <p:cTn id="45" dur="500" fill="hold"/>
                                        <p:tgtEl>
                                          <p:spTgt spid="4099">
                                            <p:txEl>
                                              <p:pRg st="4" end="4"/>
                                            </p:txEl>
                                          </p:spTgt>
                                        </p:tgtEl>
                                        <p:attrNameLst>
                                          <p:attrName>ppt_w</p:attrName>
                                        </p:attrNameLst>
                                      </p:cBhvr>
                                      <p:tavLst>
                                        <p:tav tm="0">
                                          <p:val>
                                            <p:strVal val="(6*min(max(#ppt_w*#ppt_h,.3),1)-7.4)/-.7*#ppt_w"/>
                                          </p:val>
                                        </p:tav>
                                        <p:tav tm="100000">
                                          <p:val>
                                            <p:strVal val="#ppt_w"/>
                                          </p:val>
                                        </p:tav>
                                      </p:tavLst>
                                    </p:anim>
                                    <p:anim calcmode="lin" valueType="num">
                                      <p:cBhvr>
                                        <p:cTn id="46" dur="500" fill="hold"/>
                                        <p:tgtEl>
                                          <p:spTgt spid="4099">
                                            <p:txEl>
                                              <p:pRg st="4" end="4"/>
                                            </p:txEl>
                                          </p:spTgt>
                                        </p:tgtEl>
                                        <p:attrNameLst>
                                          <p:attrName>ppt_h</p:attrName>
                                        </p:attrNameLst>
                                      </p:cBhvr>
                                      <p:tavLst>
                                        <p:tav tm="0">
                                          <p:val>
                                            <p:strVal val="(6*min(max(#ppt_w*#ppt_h,.3),1)-7.4)/-.7*#ppt_h"/>
                                          </p:val>
                                        </p:tav>
                                        <p:tav tm="100000">
                                          <p:val>
                                            <p:strVal val="#ppt_h"/>
                                          </p:val>
                                        </p:tav>
                                      </p:tavLst>
                                    </p:anim>
                                    <p:anim calcmode="lin" valueType="num">
                                      <p:cBhvr>
                                        <p:cTn id="47" dur="500" fill="hold"/>
                                        <p:tgtEl>
                                          <p:spTgt spid="4099">
                                            <p:txEl>
                                              <p:pRg st="4" end="4"/>
                                            </p:txEl>
                                          </p:spTgt>
                                        </p:tgtEl>
                                        <p:attrNameLst>
                                          <p:attrName>ppt_x</p:attrName>
                                        </p:attrNameLst>
                                      </p:cBhvr>
                                      <p:tavLst>
                                        <p:tav tm="0">
                                          <p:val>
                                            <p:fltVal val="0.5"/>
                                          </p:val>
                                        </p:tav>
                                        <p:tav tm="100000">
                                          <p:val>
                                            <p:strVal val="#ppt_x"/>
                                          </p:val>
                                        </p:tav>
                                      </p:tavLst>
                                    </p:anim>
                                    <p:anim calcmode="lin" valueType="num">
                                      <p:cBhvr>
                                        <p:cTn id="48" dur="500" fill="hold"/>
                                        <p:tgtEl>
                                          <p:spTgt spid="4099">
                                            <p:txEl>
                                              <p:pRg st="4" end="4"/>
                                            </p:txEl>
                                          </p:spTgt>
                                        </p:tgtEl>
                                        <p:attrNameLst>
                                          <p:attrName>ppt_y</p:attrName>
                                        </p:attrNameLst>
                                      </p:cBhvr>
                                      <p:tavLst>
                                        <p:tav tm="0">
                                          <p:val>
                                            <p:strVal val="1+(6*min(max(#ppt_w*#ppt_h,.3),1)-7.4)/-.7*#ppt_h/2"/>
                                          </p:val>
                                        </p:tav>
                                        <p:tav tm="100000">
                                          <p:val>
                                            <p:strVal val="#ppt_y"/>
                                          </p:val>
                                        </p:tav>
                                      </p:tavLst>
                                    </p:anim>
                                  </p:childTnLst>
                                  <p:subTnLst>
                                    <p:audio>
                                      <p:cMediaNode>
                                        <p:cTn display="0" masterRel="sameClick">
                                          <p:stCondLst>
                                            <p:cond evt="begin" delay="0">
                                              <p:tn val="43"/>
                                            </p:cond>
                                          </p:stCondLst>
                                          <p:endCondLst>
                                            <p:cond evt="onStopAudio" delay="0">
                                              <p:tgtEl>
                                                <p:sldTgt/>
                                              </p:tgtEl>
                                            </p:cond>
                                          </p:endCondLst>
                                        </p:cTn>
                                        <p:tgtEl>
                                          <p:sndTgt r:embed="rId3" name="CAMERA.WAV"/>
                                        </p:tgtEl>
                                      </p:cMediaNode>
                                    </p:audio>
                                  </p:subTnLst>
                                </p:cTn>
                              </p:par>
                            </p:childTnLst>
                          </p:cTn>
                        </p:par>
                      </p:childTnLst>
                    </p:cTn>
                  </p:par>
                  <p:par>
                    <p:cTn id="49" fill="hold">
                      <p:stCondLst>
                        <p:cond delay="indefinite"/>
                      </p:stCondLst>
                      <p:childTnLst>
                        <p:par>
                          <p:cTn id="50" fill="hold">
                            <p:stCondLst>
                              <p:cond delay="0"/>
                            </p:stCondLst>
                            <p:childTnLst>
                              <p:par>
                                <p:cTn id="51" presetID="23" presetClass="entr" presetSubtype="36" fill="hold" grpId="0" nodeType="clickEffect">
                                  <p:stCondLst>
                                    <p:cond delay="0"/>
                                  </p:stCondLst>
                                  <p:childTnLst>
                                    <p:set>
                                      <p:cBhvr>
                                        <p:cTn id="52" dur="1" fill="hold">
                                          <p:stCondLst>
                                            <p:cond delay="0"/>
                                          </p:stCondLst>
                                        </p:cTn>
                                        <p:tgtEl>
                                          <p:spTgt spid="4099">
                                            <p:txEl>
                                              <p:pRg st="5" end="5"/>
                                            </p:txEl>
                                          </p:spTgt>
                                        </p:tgtEl>
                                        <p:attrNameLst>
                                          <p:attrName>style.visibility</p:attrName>
                                        </p:attrNameLst>
                                      </p:cBhvr>
                                      <p:to>
                                        <p:strVal val="visible"/>
                                      </p:to>
                                    </p:set>
                                    <p:anim calcmode="lin" valueType="num">
                                      <p:cBhvr>
                                        <p:cTn id="53" dur="500" fill="hold"/>
                                        <p:tgtEl>
                                          <p:spTgt spid="4099">
                                            <p:txEl>
                                              <p:pRg st="5" end="5"/>
                                            </p:txEl>
                                          </p:spTgt>
                                        </p:tgtEl>
                                        <p:attrNameLst>
                                          <p:attrName>ppt_w</p:attrName>
                                        </p:attrNameLst>
                                      </p:cBhvr>
                                      <p:tavLst>
                                        <p:tav tm="0">
                                          <p:val>
                                            <p:strVal val="(6*min(max(#ppt_w*#ppt_h,.3),1)-7.4)/-.7*#ppt_w"/>
                                          </p:val>
                                        </p:tav>
                                        <p:tav tm="100000">
                                          <p:val>
                                            <p:strVal val="#ppt_w"/>
                                          </p:val>
                                        </p:tav>
                                      </p:tavLst>
                                    </p:anim>
                                    <p:anim calcmode="lin" valueType="num">
                                      <p:cBhvr>
                                        <p:cTn id="54" dur="500" fill="hold"/>
                                        <p:tgtEl>
                                          <p:spTgt spid="4099">
                                            <p:txEl>
                                              <p:pRg st="5" end="5"/>
                                            </p:txEl>
                                          </p:spTgt>
                                        </p:tgtEl>
                                        <p:attrNameLst>
                                          <p:attrName>ppt_h</p:attrName>
                                        </p:attrNameLst>
                                      </p:cBhvr>
                                      <p:tavLst>
                                        <p:tav tm="0">
                                          <p:val>
                                            <p:strVal val="(6*min(max(#ppt_w*#ppt_h,.3),1)-7.4)/-.7*#ppt_h"/>
                                          </p:val>
                                        </p:tav>
                                        <p:tav tm="100000">
                                          <p:val>
                                            <p:strVal val="#ppt_h"/>
                                          </p:val>
                                        </p:tav>
                                      </p:tavLst>
                                    </p:anim>
                                    <p:anim calcmode="lin" valueType="num">
                                      <p:cBhvr>
                                        <p:cTn id="55" dur="500" fill="hold"/>
                                        <p:tgtEl>
                                          <p:spTgt spid="4099">
                                            <p:txEl>
                                              <p:pRg st="5" end="5"/>
                                            </p:txEl>
                                          </p:spTgt>
                                        </p:tgtEl>
                                        <p:attrNameLst>
                                          <p:attrName>ppt_x</p:attrName>
                                        </p:attrNameLst>
                                      </p:cBhvr>
                                      <p:tavLst>
                                        <p:tav tm="0">
                                          <p:val>
                                            <p:fltVal val="0.5"/>
                                          </p:val>
                                        </p:tav>
                                        <p:tav tm="100000">
                                          <p:val>
                                            <p:strVal val="#ppt_x"/>
                                          </p:val>
                                        </p:tav>
                                      </p:tavLst>
                                    </p:anim>
                                    <p:anim calcmode="lin" valueType="num">
                                      <p:cBhvr>
                                        <p:cTn id="56" dur="500" fill="hold"/>
                                        <p:tgtEl>
                                          <p:spTgt spid="4099">
                                            <p:txEl>
                                              <p:pRg st="5" end="5"/>
                                            </p:txEl>
                                          </p:spTgt>
                                        </p:tgtEl>
                                        <p:attrNameLst>
                                          <p:attrName>ppt_y</p:attrName>
                                        </p:attrNameLst>
                                      </p:cBhvr>
                                      <p:tavLst>
                                        <p:tav tm="0">
                                          <p:val>
                                            <p:strVal val="1+(6*min(max(#ppt_w*#ppt_h,.3),1)-7.4)/-.7*#ppt_h/2"/>
                                          </p:val>
                                        </p:tav>
                                        <p:tav tm="100000">
                                          <p:val>
                                            <p:strVal val="#ppt_y"/>
                                          </p:val>
                                        </p:tav>
                                      </p:tavLst>
                                    </p:anim>
                                  </p:childTnLst>
                                  <p:subTnLst>
                                    <p:audio>
                                      <p:cMediaNode>
                                        <p:cTn display="0" masterRel="sameClick">
                                          <p:stCondLst>
                                            <p:cond evt="begin" delay="0">
                                              <p:tn val="51"/>
                                            </p:cond>
                                          </p:stCondLst>
                                          <p:endCondLst>
                                            <p:cond evt="onStopAudio" delay="0">
                                              <p:tgtEl>
                                                <p:sldTgt/>
                                              </p:tgtEl>
                                            </p:cond>
                                          </p:endCondLst>
                                        </p:cTn>
                                        <p:tgtEl>
                                          <p:sndTgt r:embed="rId3" name="CAMERA.WAV"/>
                                        </p:tgtEl>
                                      </p:cMediaNode>
                                    </p:audio>
                                  </p:subTnLst>
                                </p:cTn>
                              </p:par>
                            </p:childTnLst>
                          </p:cTn>
                        </p:par>
                      </p:childTnLst>
                    </p:cTn>
                  </p:par>
                  <p:par>
                    <p:cTn id="57" fill="hold">
                      <p:stCondLst>
                        <p:cond delay="indefinite"/>
                      </p:stCondLst>
                      <p:childTnLst>
                        <p:par>
                          <p:cTn id="58" fill="hold">
                            <p:stCondLst>
                              <p:cond delay="0"/>
                            </p:stCondLst>
                            <p:childTnLst>
                              <p:par>
                                <p:cTn id="59" presetID="23" presetClass="entr" presetSubtype="36" fill="hold" grpId="0" nodeType="clickEffect">
                                  <p:stCondLst>
                                    <p:cond delay="0"/>
                                  </p:stCondLst>
                                  <p:childTnLst>
                                    <p:set>
                                      <p:cBhvr>
                                        <p:cTn id="60" dur="1" fill="hold">
                                          <p:stCondLst>
                                            <p:cond delay="0"/>
                                          </p:stCondLst>
                                        </p:cTn>
                                        <p:tgtEl>
                                          <p:spTgt spid="4099">
                                            <p:txEl>
                                              <p:pRg st="6" end="6"/>
                                            </p:txEl>
                                          </p:spTgt>
                                        </p:tgtEl>
                                        <p:attrNameLst>
                                          <p:attrName>style.visibility</p:attrName>
                                        </p:attrNameLst>
                                      </p:cBhvr>
                                      <p:to>
                                        <p:strVal val="visible"/>
                                      </p:to>
                                    </p:set>
                                    <p:anim calcmode="lin" valueType="num">
                                      <p:cBhvr>
                                        <p:cTn id="61" dur="500" fill="hold"/>
                                        <p:tgtEl>
                                          <p:spTgt spid="4099">
                                            <p:txEl>
                                              <p:pRg st="6" end="6"/>
                                            </p:txEl>
                                          </p:spTgt>
                                        </p:tgtEl>
                                        <p:attrNameLst>
                                          <p:attrName>ppt_w</p:attrName>
                                        </p:attrNameLst>
                                      </p:cBhvr>
                                      <p:tavLst>
                                        <p:tav tm="0">
                                          <p:val>
                                            <p:strVal val="(6*min(max(#ppt_w*#ppt_h,.3),1)-7.4)/-.7*#ppt_w"/>
                                          </p:val>
                                        </p:tav>
                                        <p:tav tm="100000">
                                          <p:val>
                                            <p:strVal val="#ppt_w"/>
                                          </p:val>
                                        </p:tav>
                                      </p:tavLst>
                                    </p:anim>
                                    <p:anim calcmode="lin" valueType="num">
                                      <p:cBhvr>
                                        <p:cTn id="62" dur="500" fill="hold"/>
                                        <p:tgtEl>
                                          <p:spTgt spid="4099">
                                            <p:txEl>
                                              <p:pRg st="6" end="6"/>
                                            </p:txEl>
                                          </p:spTgt>
                                        </p:tgtEl>
                                        <p:attrNameLst>
                                          <p:attrName>ppt_h</p:attrName>
                                        </p:attrNameLst>
                                      </p:cBhvr>
                                      <p:tavLst>
                                        <p:tav tm="0">
                                          <p:val>
                                            <p:strVal val="(6*min(max(#ppt_w*#ppt_h,.3),1)-7.4)/-.7*#ppt_h"/>
                                          </p:val>
                                        </p:tav>
                                        <p:tav tm="100000">
                                          <p:val>
                                            <p:strVal val="#ppt_h"/>
                                          </p:val>
                                        </p:tav>
                                      </p:tavLst>
                                    </p:anim>
                                    <p:anim calcmode="lin" valueType="num">
                                      <p:cBhvr>
                                        <p:cTn id="63" dur="500" fill="hold"/>
                                        <p:tgtEl>
                                          <p:spTgt spid="4099">
                                            <p:txEl>
                                              <p:pRg st="6" end="6"/>
                                            </p:txEl>
                                          </p:spTgt>
                                        </p:tgtEl>
                                        <p:attrNameLst>
                                          <p:attrName>ppt_x</p:attrName>
                                        </p:attrNameLst>
                                      </p:cBhvr>
                                      <p:tavLst>
                                        <p:tav tm="0">
                                          <p:val>
                                            <p:fltVal val="0.5"/>
                                          </p:val>
                                        </p:tav>
                                        <p:tav tm="100000">
                                          <p:val>
                                            <p:strVal val="#ppt_x"/>
                                          </p:val>
                                        </p:tav>
                                      </p:tavLst>
                                    </p:anim>
                                    <p:anim calcmode="lin" valueType="num">
                                      <p:cBhvr>
                                        <p:cTn id="64" dur="500" fill="hold"/>
                                        <p:tgtEl>
                                          <p:spTgt spid="4099">
                                            <p:txEl>
                                              <p:pRg st="6" end="6"/>
                                            </p:txEl>
                                          </p:spTgt>
                                        </p:tgtEl>
                                        <p:attrNameLst>
                                          <p:attrName>ppt_y</p:attrName>
                                        </p:attrNameLst>
                                      </p:cBhvr>
                                      <p:tavLst>
                                        <p:tav tm="0">
                                          <p:val>
                                            <p:strVal val="1+(6*min(max(#ppt_w*#ppt_h,.3),1)-7.4)/-.7*#ppt_h/2"/>
                                          </p:val>
                                        </p:tav>
                                        <p:tav tm="100000">
                                          <p:val>
                                            <p:strVal val="#ppt_y"/>
                                          </p:val>
                                        </p:tav>
                                      </p:tavLst>
                                    </p:anim>
                                  </p:childTnLst>
                                  <p:subTnLst>
                                    <p:audio>
                                      <p:cMediaNode>
                                        <p:cTn display="0" masterRel="sameClick">
                                          <p:stCondLst>
                                            <p:cond evt="begin" delay="0">
                                              <p:tn val="59"/>
                                            </p:cond>
                                          </p:stCondLst>
                                          <p:endCondLst>
                                            <p:cond evt="onStopAudio" delay="0">
                                              <p:tgtEl>
                                                <p:sldTgt/>
                                              </p:tgtEl>
                                            </p:cond>
                                          </p:endCondLst>
                                        </p:cTn>
                                        <p:tgtEl>
                                          <p:sndTgt r:embed="rId3" name="CAMERA.WAV"/>
                                        </p:tgtEl>
                                      </p:cMediaNode>
                                    </p:audio>
                                  </p:subTnLst>
                                </p:cTn>
                              </p:par>
                            </p:childTnLst>
                          </p:cTn>
                        </p:par>
                      </p:childTnLst>
                    </p:cTn>
                  </p:par>
                  <p:par>
                    <p:cTn id="65" fill="hold">
                      <p:stCondLst>
                        <p:cond delay="indefinite"/>
                      </p:stCondLst>
                      <p:childTnLst>
                        <p:par>
                          <p:cTn id="66" fill="hold">
                            <p:stCondLst>
                              <p:cond delay="0"/>
                            </p:stCondLst>
                            <p:childTnLst>
                              <p:par>
                                <p:cTn id="67" presetID="23" presetClass="entr" presetSubtype="36" fill="hold" grpId="0" nodeType="clickEffect">
                                  <p:stCondLst>
                                    <p:cond delay="0"/>
                                  </p:stCondLst>
                                  <p:childTnLst>
                                    <p:set>
                                      <p:cBhvr>
                                        <p:cTn id="68" dur="1" fill="hold">
                                          <p:stCondLst>
                                            <p:cond delay="0"/>
                                          </p:stCondLst>
                                        </p:cTn>
                                        <p:tgtEl>
                                          <p:spTgt spid="4099">
                                            <p:txEl>
                                              <p:pRg st="7" end="7"/>
                                            </p:txEl>
                                          </p:spTgt>
                                        </p:tgtEl>
                                        <p:attrNameLst>
                                          <p:attrName>style.visibility</p:attrName>
                                        </p:attrNameLst>
                                      </p:cBhvr>
                                      <p:to>
                                        <p:strVal val="visible"/>
                                      </p:to>
                                    </p:set>
                                    <p:anim calcmode="lin" valueType="num">
                                      <p:cBhvr>
                                        <p:cTn id="69" dur="500" fill="hold"/>
                                        <p:tgtEl>
                                          <p:spTgt spid="4099">
                                            <p:txEl>
                                              <p:pRg st="7" end="7"/>
                                            </p:txEl>
                                          </p:spTgt>
                                        </p:tgtEl>
                                        <p:attrNameLst>
                                          <p:attrName>ppt_w</p:attrName>
                                        </p:attrNameLst>
                                      </p:cBhvr>
                                      <p:tavLst>
                                        <p:tav tm="0">
                                          <p:val>
                                            <p:strVal val="(6*min(max(#ppt_w*#ppt_h,.3),1)-7.4)/-.7*#ppt_w"/>
                                          </p:val>
                                        </p:tav>
                                        <p:tav tm="100000">
                                          <p:val>
                                            <p:strVal val="#ppt_w"/>
                                          </p:val>
                                        </p:tav>
                                      </p:tavLst>
                                    </p:anim>
                                    <p:anim calcmode="lin" valueType="num">
                                      <p:cBhvr>
                                        <p:cTn id="70" dur="500" fill="hold"/>
                                        <p:tgtEl>
                                          <p:spTgt spid="4099">
                                            <p:txEl>
                                              <p:pRg st="7" end="7"/>
                                            </p:txEl>
                                          </p:spTgt>
                                        </p:tgtEl>
                                        <p:attrNameLst>
                                          <p:attrName>ppt_h</p:attrName>
                                        </p:attrNameLst>
                                      </p:cBhvr>
                                      <p:tavLst>
                                        <p:tav tm="0">
                                          <p:val>
                                            <p:strVal val="(6*min(max(#ppt_w*#ppt_h,.3),1)-7.4)/-.7*#ppt_h"/>
                                          </p:val>
                                        </p:tav>
                                        <p:tav tm="100000">
                                          <p:val>
                                            <p:strVal val="#ppt_h"/>
                                          </p:val>
                                        </p:tav>
                                      </p:tavLst>
                                    </p:anim>
                                    <p:anim calcmode="lin" valueType="num">
                                      <p:cBhvr>
                                        <p:cTn id="71" dur="500" fill="hold"/>
                                        <p:tgtEl>
                                          <p:spTgt spid="4099">
                                            <p:txEl>
                                              <p:pRg st="7" end="7"/>
                                            </p:txEl>
                                          </p:spTgt>
                                        </p:tgtEl>
                                        <p:attrNameLst>
                                          <p:attrName>ppt_x</p:attrName>
                                        </p:attrNameLst>
                                      </p:cBhvr>
                                      <p:tavLst>
                                        <p:tav tm="0">
                                          <p:val>
                                            <p:fltVal val="0.5"/>
                                          </p:val>
                                        </p:tav>
                                        <p:tav tm="100000">
                                          <p:val>
                                            <p:strVal val="#ppt_x"/>
                                          </p:val>
                                        </p:tav>
                                      </p:tavLst>
                                    </p:anim>
                                    <p:anim calcmode="lin" valueType="num">
                                      <p:cBhvr>
                                        <p:cTn id="72" dur="500" fill="hold"/>
                                        <p:tgtEl>
                                          <p:spTgt spid="4099">
                                            <p:txEl>
                                              <p:pRg st="7" end="7"/>
                                            </p:txEl>
                                          </p:spTgt>
                                        </p:tgtEl>
                                        <p:attrNameLst>
                                          <p:attrName>ppt_y</p:attrName>
                                        </p:attrNameLst>
                                      </p:cBhvr>
                                      <p:tavLst>
                                        <p:tav tm="0">
                                          <p:val>
                                            <p:strVal val="1+(6*min(max(#ppt_w*#ppt_h,.3),1)-7.4)/-.7*#ppt_h/2"/>
                                          </p:val>
                                        </p:tav>
                                        <p:tav tm="100000">
                                          <p:val>
                                            <p:strVal val="#ppt_y"/>
                                          </p:val>
                                        </p:tav>
                                      </p:tavLst>
                                    </p:anim>
                                  </p:childTnLst>
                                  <p:subTnLst>
                                    <p:audio>
                                      <p:cMediaNode>
                                        <p:cTn display="0" masterRel="sameClick">
                                          <p:stCondLst>
                                            <p:cond evt="begin" delay="0">
                                              <p:tn val="67"/>
                                            </p:cond>
                                          </p:stCondLst>
                                          <p:endCondLst>
                                            <p:cond evt="onStopAudio" delay="0">
                                              <p:tgtEl>
                                                <p:sldTgt/>
                                              </p:tgtEl>
                                            </p:cond>
                                          </p:endCondLst>
                                        </p:cTn>
                                        <p:tgtEl>
                                          <p:sndTgt r:embed="rId3" name="CAMERA.WAV"/>
                                        </p:tgtEl>
                                      </p:cMediaNode>
                                    </p:audio>
                                  </p:subTnLst>
                                </p:cTn>
                              </p:par>
                            </p:childTnLst>
                          </p:cTn>
                        </p:par>
                      </p:childTnLst>
                    </p:cTn>
                  </p:par>
                  <p:par>
                    <p:cTn id="73" fill="hold">
                      <p:stCondLst>
                        <p:cond delay="indefinite"/>
                      </p:stCondLst>
                      <p:childTnLst>
                        <p:par>
                          <p:cTn id="74" fill="hold">
                            <p:stCondLst>
                              <p:cond delay="0"/>
                            </p:stCondLst>
                            <p:childTnLst>
                              <p:par>
                                <p:cTn id="75" presetID="23" presetClass="entr" presetSubtype="36" fill="hold" grpId="0" nodeType="clickEffect">
                                  <p:stCondLst>
                                    <p:cond delay="0"/>
                                  </p:stCondLst>
                                  <p:childTnLst>
                                    <p:set>
                                      <p:cBhvr>
                                        <p:cTn id="76" dur="1" fill="hold">
                                          <p:stCondLst>
                                            <p:cond delay="0"/>
                                          </p:stCondLst>
                                        </p:cTn>
                                        <p:tgtEl>
                                          <p:spTgt spid="4099">
                                            <p:txEl>
                                              <p:pRg st="8" end="8"/>
                                            </p:txEl>
                                          </p:spTgt>
                                        </p:tgtEl>
                                        <p:attrNameLst>
                                          <p:attrName>style.visibility</p:attrName>
                                        </p:attrNameLst>
                                      </p:cBhvr>
                                      <p:to>
                                        <p:strVal val="visible"/>
                                      </p:to>
                                    </p:set>
                                    <p:anim calcmode="lin" valueType="num">
                                      <p:cBhvr>
                                        <p:cTn id="77" dur="500" fill="hold"/>
                                        <p:tgtEl>
                                          <p:spTgt spid="4099">
                                            <p:txEl>
                                              <p:pRg st="8" end="8"/>
                                            </p:txEl>
                                          </p:spTgt>
                                        </p:tgtEl>
                                        <p:attrNameLst>
                                          <p:attrName>ppt_w</p:attrName>
                                        </p:attrNameLst>
                                      </p:cBhvr>
                                      <p:tavLst>
                                        <p:tav tm="0">
                                          <p:val>
                                            <p:strVal val="(6*min(max(#ppt_w*#ppt_h,.3),1)-7.4)/-.7*#ppt_w"/>
                                          </p:val>
                                        </p:tav>
                                        <p:tav tm="100000">
                                          <p:val>
                                            <p:strVal val="#ppt_w"/>
                                          </p:val>
                                        </p:tav>
                                      </p:tavLst>
                                    </p:anim>
                                    <p:anim calcmode="lin" valueType="num">
                                      <p:cBhvr>
                                        <p:cTn id="78" dur="500" fill="hold"/>
                                        <p:tgtEl>
                                          <p:spTgt spid="4099">
                                            <p:txEl>
                                              <p:pRg st="8" end="8"/>
                                            </p:txEl>
                                          </p:spTgt>
                                        </p:tgtEl>
                                        <p:attrNameLst>
                                          <p:attrName>ppt_h</p:attrName>
                                        </p:attrNameLst>
                                      </p:cBhvr>
                                      <p:tavLst>
                                        <p:tav tm="0">
                                          <p:val>
                                            <p:strVal val="(6*min(max(#ppt_w*#ppt_h,.3),1)-7.4)/-.7*#ppt_h"/>
                                          </p:val>
                                        </p:tav>
                                        <p:tav tm="100000">
                                          <p:val>
                                            <p:strVal val="#ppt_h"/>
                                          </p:val>
                                        </p:tav>
                                      </p:tavLst>
                                    </p:anim>
                                    <p:anim calcmode="lin" valueType="num">
                                      <p:cBhvr>
                                        <p:cTn id="79" dur="500" fill="hold"/>
                                        <p:tgtEl>
                                          <p:spTgt spid="4099">
                                            <p:txEl>
                                              <p:pRg st="8" end="8"/>
                                            </p:txEl>
                                          </p:spTgt>
                                        </p:tgtEl>
                                        <p:attrNameLst>
                                          <p:attrName>ppt_x</p:attrName>
                                        </p:attrNameLst>
                                      </p:cBhvr>
                                      <p:tavLst>
                                        <p:tav tm="0">
                                          <p:val>
                                            <p:fltVal val="0.5"/>
                                          </p:val>
                                        </p:tav>
                                        <p:tav tm="100000">
                                          <p:val>
                                            <p:strVal val="#ppt_x"/>
                                          </p:val>
                                        </p:tav>
                                      </p:tavLst>
                                    </p:anim>
                                    <p:anim calcmode="lin" valueType="num">
                                      <p:cBhvr>
                                        <p:cTn id="80" dur="500" fill="hold"/>
                                        <p:tgtEl>
                                          <p:spTgt spid="4099">
                                            <p:txEl>
                                              <p:pRg st="8" end="8"/>
                                            </p:txEl>
                                          </p:spTgt>
                                        </p:tgtEl>
                                        <p:attrNameLst>
                                          <p:attrName>ppt_y</p:attrName>
                                        </p:attrNameLst>
                                      </p:cBhvr>
                                      <p:tavLst>
                                        <p:tav tm="0">
                                          <p:val>
                                            <p:strVal val="1+(6*min(max(#ppt_w*#ppt_h,.3),1)-7.4)/-.7*#ppt_h/2"/>
                                          </p:val>
                                        </p:tav>
                                        <p:tav tm="100000">
                                          <p:val>
                                            <p:strVal val="#ppt_y"/>
                                          </p:val>
                                        </p:tav>
                                      </p:tavLst>
                                    </p:anim>
                                  </p:childTnLst>
                                  <p:subTnLst>
                                    <p:audio>
                                      <p:cMediaNode>
                                        <p:cTn display="0" masterRel="sameClick">
                                          <p:stCondLst>
                                            <p:cond evt="begin" delay="0">
                                              <p:tn val="75"/>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autoUpdateAnimBg="0"/>
      <p:bldP spid="4099" grpId="0" build="p" autoUpdateAnimBg="0"/>
    </p:bldLst>
  </p:timing>
</p:sld>
</file>

<file path=ppt/theme/theme1.xml><?xml version="1.0" encoding="utf-8"?>
<a:theme xmlns:a="http://schemas.openxmlformats.org/drawingml/2006/main" name="المحاظرة5">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المحاظرة5</Template>
  <TotalTime>0</TotalTime>
  <Words>3362</Words>
  <Application>Microsoft Office PowerPoint</Application>
  <PresentationFormat>عرض على الشاشة (3:4)‏</PresentationFormat>
  <Paragraphs>216</Paragraphs>
  <Slides>44</Slides>
  <Notes>0</Notes>
  <HiddenSlides>0</HiddenSlides>
  <MMClips>0</MMClips>
  <ScaleCrop>false</ScaleCrop>
  <HeadingPairs>
    <vt:vector size="4" baseType="variant">
      <vt:variant>
        <vt:lpstr>سمة</vt:lpstr>
      </vt:variant>
      <vt:variant>
        <vt:i4>1</vt:i4>
      </vt:variant>
      <vt:variant>
        <vt:lpstr>عناوين الشرائح</vt:lpstr>
      </vt:variant>
      <vt:variant>
        <vt:i4>44</vt:i4>
      </vt:variant>
    </vt:vector>
  </HeadingPairs>
  <TitlesOfParts>
    <vt:vector size="45" baseType="lpstr">
      <vt:lpstr>المحاظرة5</vt:lpstr>
      <vt:lpstr>كلية التربية بالدمام - بنات  مقرر إدارة تربوية</vt:lpstr>
      <vt:lpstr>الشريحة 2</vt:lpstr>
      <vt:lpstr>التخطيط سر النجاح  إن قضاء سبع ساعات في التخطيط بأفكار وأهداف واضحة لهو أحسن و أفضل نتيجة من قضاء سبع أيام</vt:lpstr>
      <vt:lpstr>التخطيط التربوي وضرورته وأهدافه </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الشريحة 37</vt:lpstr>
      <vt:lpstr>الشريحة 38</vt:lpstr>
      <vt:lpstr>الشريحة 39</vt:lpstr>
      <vt:lpstr>الشريحة 40</vt:lpstr>
      <vt:lpstr>الشريحة 41</vt:lpstr>
      <vt:lpstr>الشريحة 42</vt:lpstr>
      <vt:lpstr>الشريحة 43</vt:lpstr>
      <vt:lpstr>فوائد التخطيط</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كلية التربية بالدمام - بنات  مقرر إدارة تربوية</dc:title>
  <dc:creator>Marhaba</dc:creator>
  <cp:lastModifiedBy>Marhaba</cp:lastModifiedBy>
  <cp:revision>1</cp:revision>
  <dcterms:created xsi:type="dcterms:W3CDTF">2012-05-24T10:12:46Z</dcterms:created>
  <dcterms:modified xsi:type="dcterms:W3CDTF">2012-05-24T10:13:01Z</dcterms:modified>
</cp:coreProperties>
</file>