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57" r:id="rId7"/>
    <p:sldId id="262" r:id="rId8"/>
    <p:sldId id="263" r:id="rId9"/>
    <p:sldId id="264" r:id="rId10"/>
    <p:sldId id="265" r:id="rId11"/>
    <p:sldId id="266" r:id="rId12"/>
    <p:sldId id="267" r:id="rId13"/>
    <p:sldId id="293" r:id="rId14"/>
    <p:sldId id="268" r:id="rId15"/>
    <p:sldId id="292" r:id="rId16"/>
    <p:sldId id="269" r:id="rId17"/>
    <p:sldId id="294" r:id="rId18"/>
    <p:sldId id="270" r:id="rId19"/>
    <p:sldId id="271" r:id="rId20"/>
    <p:sldId id="272" r:id="rId21"/>
    <p:sldId id="273" r:id="rId22"/>
    <p:sldId id="274" r:id="rId23"/>
    <p:sldId id="275" r:id="rId24"/>
    <p:sldId id="277" r:id="rId25"/>
    <p:sldId id="278" r:id="rId26"/>
    <p:sldId id="276" r:id="rId27"/>
    <p:sldId id="295" r:id="rId28"/>
    <p:sldId id="280" r:id="rId29"/>
    <p:sldId id="296" r:id="rId30"/>
    <p:sldId id="297" r:id="rId31"/>
    <p:sldId id="298" r:id="rId32"/>
    <p:sldId id="299" r:id="rId33"/>
    <p:sldId id="281" r:id="rId34"/>
    <p:sldId id="300" r:id="rId35"/>
    <p:sldId id="282" r:id="rId36"/>
    <p:sldId id="283" r:id="rId37"/>
    <p:sldId id="284" r:id="rId38"/>
    <p:sldId id="285" r:id="rId39"/>
    <p:sldId id="286" r:id="rId40"/>
    <p:sldId id="287" r:id="rId41"/>
    <p:sldId id="289" r:id="rId42"/>
    <p:sldId id="288" r:id="rId43"/>
    <p:sldId id="290" r:id="rId4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28" d="100"/>
          <a:sy n="28" d="100"/>
        </p:scale>
        <p:origin x="-102" y="-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04/07/1433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04/07/1433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04/07/1433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04/07/1433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04/07/1433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04/07/1433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04/07/1433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04/07/1433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الرمز لإضافة صورة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04/07/1433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04/07/1433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04/07/1433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04/07/1433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gif"/><Relationship Id="rId4" Type="http://schemas.openxmlformats.org/officeDocument/2006/relationships/hyperlink" Target="http://fashion.azyya.com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CA3NF84UCA9SCJJ3CAWT1IGXCATJRWABCAAHSQZ6CAA665MYCABUJOAPCAVDR1VCCARWMQERCAH5BC9OCA6KPWCACA3ZNGSNCA6YFJY1CA2QJIY1CA5YA1W0CA6Y1F4PCAWNA2QTCA1JJYW3CAPA5DD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72396" y="0"/>
            <a:ext cx="1571604" cy="6858000"/>
          </a:xfrm>
          <a:prstGeom prst="rect">
            <a:avLst/>
          </a:prstGeom>
        </p:spPr>
      </p:pic>
      <p:pic>
        <p:nvPicPr>
          <p:cNvPr id="3" name="Picture 2" descr="6CAUUJBC2CAE0ZF2MCALPNILYCAJ1UKDPCA876AX8CANZBU71CAOB58PTCA4I2DUACATZ0MPLCATI9PXGCAFZMFC3CAG041QWCA3O07WTCAC8712XCARG5HT5CAO8YF5QCAKAIJWJCA136DRICAS4H42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428736"/>
            <a:ext cx="4357718" cy="3214702"/>
          </a:xfrm>
          <a:prstGeom prst="rect">
            <a:avLst/>
          </a:prstGeom>
        </p:spPr>
      </p:pic>
      <p:pic>
        <p:nvPicPr>
          <p:cNvPr id="4" name="Picture 3" descr="6CAUUJBC2CAE0ZF2MCALPNILYCAJ1UKDPCA876AX8CANZBU71CAOB58PTCA4I2DUACATZ0MPLCATI9PXGCAFZMFC3CAG041QWCA3O07WTCAC8712XCARG5HT5CAO8YF5QCAKAIJWJCA136DRICAS4H42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00298" y="3643298"/>
            <a:ext cx="4357718" cy="321470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71538" y="2285992"/>
            <a:ext cx="18886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400" dirty="0" smtClean="0"/>
              <a:t>جامعة الدمام </a:t>
            </a:r>
          </a:p>
          <a:p>
            <a:r>
              <a:rPr lang="ar-SA" sz="2400" dirty="0" smtClean="0"/>
              <a:t>كلية التربية</a:t>
            </a:r>
          </a:p>
          <a:p>
            <a:r>
              <a:rPr lang="ar-SA" sz="2400" dirty="0" smtClean="0"/>
              <a:t>فسم رياض أطفال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571868" y="4572008"/>
            <a:ext cx="19960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400" dirty="0" smtClean="0"/>
              <a:t>إدارة تربوية </a:t>
            </a:r>
          </a:p>
          <a:p>
            <a:r>
              <a:rPr lang="ar-SA" sz="2400" dirty="0" smtClean="0"/>
              <a:t>غادة عصر </a:t>
            </a:r>
          </a:p>
          <a:p>
            <a:r>
              <a:rPr lang="ar-SA" sz="2400" dirty="0" smtClean="0"/>
              <a:t>المحاضرة السادسة</a:t>
            </a:r>
            <a:endParaRPr lang="en-US" sz="2400" dirty="0"/>
          </a:p>
        </p:txBody>
      </p:sp>
      <p:pic>
        <p:nvPicPr>
          <p:cNvPr id="35842" name="Picture 2" descr=" مجال الإدارة التعليمية يعتبر التخطيط عنصرا مهما ، ويشكل">
            <a:hlinkClick r:id="rId4"/>
          </p:cNvPr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14414" y="0"/>
            <a:ext cx="6191250" cy="1714488"/>
          </a:xfrm>
          <a:prstGeom prst="rect">
            <a:avLst/>
          </a:prstGeom>
          <a:noFill/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CA7G5XSECAM5TKYFCALAP07QCA8F2LK5CAEH2N6BCA8XSWQ0CAV3OQN2CA6WNTIZCABWBLCACAZ4DSI3CASIZQS2CAAO8IYLCAFHXTYOCASRC0K3CAOXB52OCAWCSGVBCAU886L2CAENSRV5CAZ81HY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2533648" y="2533648"/>
            <a:ext cx="6858002" cy="1790706"/>
          </a:xfrm>
          <a:prstGeom prst="rect">
            <a:avLst/>
          </a:prstGeom>
        </p:spPr>
      </p:pic>
      <p:pic>
        <p:nvPicPr>
          <p:cNvPr id="3" name="Picture 2" descr="KCA0MEW1UCAP2RIQGCAGB5SGNCA66CSVTCAZ9XAGMCA8BG3IQCAXND6ICCAZVT1ZECA9J5SVLCA0KHT0OCA64509MCAEBT75ZCAD0IB7DCAL2YUC2CAQUFLBJCAW2WA5ECA7EX9YPCA1DPESOCA9VTVE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6000760" y="4429132"/>
            <a:ext cx="2557474" cy="142876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3600" b="1" dirty="0" smtClean="0">
                <a:cs typeface="PT Bold Stars" pitchFamily="2" charset="-78"/>
              </a:rPr>
              <a:t>عناصر المحاضرة</a:t>
            </a:r>
            <a:endParaRPr lang="en-US" sz="3600" b="1" dirty="0">
              <a:cs typeface="PT Bold Stars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64534" y="1500174"/>
            <a:ext cx="406393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أولاً: التخطيط التعليمي:</a:t>
            </a:r>
          </a:p>
          <a:p>
            <a:r>
              <a:rPr lang="ar-SA" sz="2000" b="1" dirty="0" smtClean="0"/>
              <a:t>1- أسلوب الدراسات المقارنة</a:t>
            </a:r>
          </a:p>
          <a:p>
            <a:r>
              <a:rPr lang="ar-SA" sz="2000" b="1" dirty="0" smtClean="0"/>
              <a:t>2- أسلوب الاحتياجات الثقافية للمجتمع</a:t>
            </a:r>
          </a:p>
          <a:p>
            <a:r>
              <a:rPr lang="ar-SA" sz="2000" b="1" dirty="0" smtClean="0"/>
              <a:t>3- أسلوب احتياجات المجتمع من القوي العاملة</a:t>
            </a:r>
          </a:p>
          <a:p>
            <a:r>
              <a:rPr lang="ar-SA" sz="2000" b="1" dirty="0" smtClean="0"/>
              <a:t>4- أسلوب الرضا</a:t>
            </a:r>
          </a:p>
        </p:txBody>
      </p:sp>
      <p:sp>
        <p:nvSpPr>
          <p:cNvPr id="6" name="Snip Same Side Corner Rectangle 5"/>
          <p:cNvSpPr/>
          <p:nvPr/>
        </p:nvSpPr>
        <p:spPr>
          <a:xfrm>
            <a:off x="1142976" y="3643314"/>
            <a:ext cx="3643338" cy="1700218"/>
          </a:xfrm>
          <a:prstGeom prst="snip2Same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ثانياً</a:t>
            </a:r>
            <a:r>
              <a:rPr lang="ar-SA" sz="2000" b="1" dirty="0" smtClean="0"/>
              <a:t> </a:t>
            </a:r>
            <a:r>
              <a:rPr lang="ar-SA" sz="2400" b="1" dirty="0" smtClean="0"/>
              <a:t>أنماط</a:t>
            </a:r>
            <a:r>
              <a:rPr lang="ar-SA" sz="2000" b="1" dirty="0" smtClean="0"/>
              <a:t> التخطيط التعليمي</a:t>
            </a:r>
          </a:p>
          <a:p>
            <a:pPr algn="ctr"/>
            <a:r>
              <a:rPr lang="ar-SA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ثالثاً: </a:t>
            </a:r>
            <a:r>
              <a:rPr lang="ar-SA" sz="2000" b="1" dirty="0" smtClean="0"/>
              <a:t>مراحل التخطيط التعليمي</a:t>
            </a:r>
            <a:endParaRPr lang="en-US" sz="2000" b="1" dirty="0" smtClean="0"/>
          </a:p>
          <a:p>
            <a:pPr algn="ctr"/>
            <a:r>
              <a:rPr lang="ar-SA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رابعاً: </a:t>
            </a:r>
            <a:r>
              <a:rPr lang="ar-SA" sz="2000" b="1" dirty="0" smtClean="0"/>
              <a:t>خصائص الخطة التعليمية </a:t>
            </a:r>
          </a:p>
          <a:p>
            <a:pPr algn="ctr"/>
            <a:r>
              <a:rPr lang="ar-SA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خامساً:</a:t>
            </a:r>
            <a:r>
              <a:rPr lang="ar-SA" sz="2000" b="1" dirty="0" smtClean="0"/>
              <a:t> محاور العمل في التخطيط التعليمي</a:t>
            </a:r>
          </a:p>
          <a:p>
            <a:pPr algn="ctr"/>
            <a:endParaRPr lang="en-US" sz="2000" b="1" dirty="0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CA7G5XSECAM5TKYFCALAP07QCA8F2LK5CAEH2N6BCA8XSWQ0CAV3OQN2CA6WNTIZCABWBLCACAZ4DSI3CASIZQS2CAAO8IYLCAFHXTYOCASRC0K3CAOXB52OCAWCSGVBCAU886L2CAENSRV5CAZ81HY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4819646" y="2533648"/>
            <a:ext cx="6858002" cy="179070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68750" y="642918"/>
            <a:ext cx="4445448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ar-SA" sz="3200" dirty="0" smtClean="0">
                <a:cs typeface="PT Bold Stars" pitchFamily="2" charset="-78"/>
              </a:rPr>
              <a:t>أساليب التخطيط التعليمي</a:t>
            </a:r>
            <a:endParaRPr lang="en-US" sz="3200" dirty="0">
              <a:cs typeface="PT Bold Stars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357298"/>
            <a:ext cx="7810216" cy="14773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ar-SA" dirty="0" smtClean="0">
                <a:cs typeface="PT Bold Heading" pitchFamily="2" charset="-78"/>
              </a:rPr>
              <a:t>هناك العديد من الأساليب التي يتبعها المخططون عند وضعهم خطة للتعليم</a:t>
            </a:r>
          </a:p>
          <a:p>
            <a:r>
              <a:rPr lang="ar-SA" dirty="0" smtClean="0">
                <a:cs typeface="PT Bold Heading" pitchFamily="2" charset="-78"/>
              </a:rPr>
              <a:t>ويتحدد كل أسلوب من هذه الأساليب بناء علي:</a:t>
            </a:r>
          </a:p>
          <a:p>
            <a:r>
              <a:rPr lang="ar-SA" dirty="0" smtClean="0">
                <a:cs typeface="PT Bold Heading" pitchFamily="2" charset="-78"/>
              </a:rPr>
              <a:t>1- الأهداف التي ترغب في تحقيقها عند وضع الخطة التعليمية</a:t>
            </a:r>
          </a:p>
          <a:p>
            <a:r>
              <a:rPr lang="ar-SA" dirty="0" smtClean="0">
                <a:cs typeface="PT Bold Heading" pitchFamily="2" charset="-78"/>
              </a:rPr>
              <a:t>2- نوع المعلومات والبيانات التي يمكن توفيرها والتي علي أساسها يمكن وضع خطة التعليم</a:t>
            </a:r>
          </a:p>
          <a:p>
            <a:endParaRPr lang="en-US" dirty="0">
              <a:cs typeface="PT Bold Heading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0506" y="3357562"/>
            <a:ext cx="6963765" cy="206210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3200" dirty="0" smtClean="0">
                <a:cs typeface="PT Bold Dusky" pitchFamily="2" charset="-78"/>
              </a:rPr>
              <a:t>أسلوب الدراسات المقارنة</a:t>
            </a:r>
          </a:p>
          <a:p>
            <a:r>
              <a:rPr lang="ar-SA" sz="3200" dirty="0" smtClean="0">
                <a:cs typeface="PT Bold Dusky" pitchFamily="2" charset="-78"/>
              </a:rPr>
              <a:t>أسلوب الاحتياجات الثقافية للمجتمع</a:t>
            </a:r>
          </a:p>
          <a:p>
            <a:r>
              <a:rPr lang="ar-SA" sz="3200" dirty="0" smtClean="0">
                <a:cs typeface="PT Bold Dusky" pitchFamily="2" charset="-78"/>
              </a:rPr>
              <a:t>أسلوب احتياجات المجتمع من القوي العاملة </a:t>
            </a:r>
          </a:p>
          <a:p>
            <a:r>
              <a:rPr lang="ar-SA" sz="3200" dirty="0" smtClean="0">
                <a:cs typeface="PT Bold Dusky" pitchFamily="2" charset="-78"/>
              </a:rPr>
              <a:t>أسلوب الرضا</a:t>
            </a:r>
            <a:endParaRPr lang="en-US" sz="3200" dirty="0">
              <a:cs typeface="PT Bold Dusky" pitchFamily="2" charset="-78"/>
            </a:endParaRP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CA7G5XSECAM5TKYFCALAP07QCA8F2LK5CAEH2N6BCA8XSWQ0CAV3OQN2CA6WNTIZCABWBLCACAZ4DSI3CASIZQS2CAAO8IYLCAFHXTYOCASRC0K3CAOXB52OCAWCSGVBCAU886L2CAENSRV5CAZ81HY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464" y="5268878"/>
            <a:ext cx="9014560" cy="1790706"/>
          </a:xfrm>
          <a:prstGeom prst="rect">
            <a:avLst/>
          </a:prstGeom>
        </p:spPr>
      </p:pic>
      <p:sp>
        <p:nvSpPr>
          <p:cNvPr id="3" name="Frame 2"/>
          <p:cNvSpPr/>
          <p:nvPr/>
        </p:nvSpPr>
        <p:spPr>
          <a:xfrm>
            <a:off x="3071802" y="0"/>
            <a:ext cx="3714776" cy="914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57554" y="142852"/>
            <a:ext cx="299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400" dirty="0" smtClean="0">
                <a:cs typeface="PT Bold Stars" pitchFamily="2" charset="-78"/>
              </a:rPr>
              <a:t>أسلوب الدراسات المقارنة</a:t>
            </a:r>
            <a:endParaRPr lang="en-US" sz="2400" dirty="0">
              <a:cs typeface="PT Bold Stars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4282" y="1285860"/>
            <a:ext cx="8768746" cy="132343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000" b="1" dirty="0" smtClean="0"/>
              <a:t>يعتمد هذا الأسلوب علي تبني النظام التعليمي أو جزء منه في بعض الدول المتقدمة اقتصادياً واجتماعياً</a:t>
            </a:r>
          </a:p>
          <a:p>
            <a:r>
              <a:rPr lang="ar-SA" sz="2000" b="1" dirty="0" smtClean="0"/>
              <a:t>واعتباره لتطور نظام التعليم في المستقبل في الدولة التي يراد وضع خطة للتعليم فيها ويستند المخططون </a:t>
            </a:r>
          </a:p>
          <a:p>
            <a:r>
              <a:rPr lang="ar-SA" sz="2000" b="1" dirty="0" smtClean="0"/>
              <a:t>في ذلك علي الجدوى المتحققة من النظام التعليمي أو أجزائه في الدول المتقدمة عندما يستفاد منه في </a:t>
            </a:r>
          </a:p>
          <a:p>
            <a:r>
              <a:rPr lang="ar-SA" sz="2000" b="1" dirty="0" smtClean="0"/>
              <a:t>إصلاح النظام التعليمي المحلى</a:t>
            </a:r>
            <a:endParaRPr lang="en-US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-63" y="2786058"/>
            <a:ext cx="8993231" cy="10156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000" b="1" dirty="0" smtClean="0"/>
              <a:t>قد نأخذ نمط التعليم في فرنسا من حيث طول مدة التعليم الأساسي أو نسبة من يلتحقون بالتعليم الثانوي</a:t>
            </a:r>
          </a:p>
          <a:p>
            <a:r>
              <a:rPr lang="ar-SA" sz="2000" b="1" dirty="0" smtClean="0"/>
              <a:t>العام أو الفني من خريجي مدارس التعليم الأساسي أو نسبة من يلتحقون بالتعليم العالي من خريجي المدارس</a:t>
            </a:r>
          </a:p>
          <a:p>
            <a:r>
              <a:rPr lang="ar-SA" sz="2000" b="1" dirty="0" smtClean="0"/>
              <a:t>الثانوية العامة واعتباره هدفاً لخطة التعليم في الدول الأخرى </a:t>
            </a:r>
            <a:endParaRPr lang="en-US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22783" y="3857628"/>
            <a:ext cx="8348824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000" b="1" dirty="0" smtClean="0"/>
              <a:t>أو قد يتم تكوين نظام تعليمي من عناصر منتقاة من نظم تعليمية في بعض الدول المتقدمة واعتبار هذا</a:t>
            </a:r>
          </a:p>
          <a:p>
            <a:r>
              <a:rPr lang="ar-SA" sz="2000" b="1" dirty="0" smtClean="0"/>
              <a:t>النظام نموذجاً لمستقبل التعليم في الدول التي يتم التخطيط للتعليم فيها</a:t>
            </a:r>
            <a:endParaRPr lang="en-US" sz="2000" b="1" dirty="0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CA7G5XSECAM5TKYFCALAP07QCA8F2LK5CAEH2N6BCA8XSWQ0CAV3OQN2CA6WNTIZCABWBLCACAZ4DSI3CASIZQS2CAAO8IYLCAFHXTYOCASRC0K3CAOXB52OCAWCSGVBCAU886L2CAENSRV5CAZ81HY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464" y="5268878"/>
            <a:ext cx="9014560" cy="179070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8596" y="285728"/>
            <a:ext cx="8364789" cy="10156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000" b="1" dirty="0" smtClean="0"/>
              <a:t>يمكن أخذ نظام المدرسة المهني في ألمانيا ونظام المدرسة الثانوية الشاملة في انجلترا ونظام التعليم</a:t>
            </a:r>
          </a:p>
          <a:p>
            <a:r>
              <a:rPr lang="ar-SA" sz="2000" b="1" dirty="0" smtClean="0"/>
              <a:t>العالي في اليابان ثم يؤلف من هذه العناصر جميعاً نظام للتعليم كهدف لتخطيط التعليم في الدولة التي </a:t>
            </a:r>
          </a:p>
          <a:p>
            <a:r>
              <a:rPr lang="ar-SA" sz="2000" b="1" dirty="0" smtClean="0"/>
              <a:t>يتم التخطيط للتعليم فيها</a:t>
            </a:r>
            <a:endParaRPr lang="en-US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000232" y="1571612"/>
            <a:ext cx="6524543" cy="64633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ar-SA" sz="3600" b="1" dirty="0" smtClean="0">
                <a:cs typeface="PT Bold Stars" pitchFamily="2" charset="-78"/>
              </a:rPr>
              <a:t>ماذا يحتاج هذا الأسلوب في التخطيط؟</a:t>
            </a:r>
            <a:endParaRPr lang="en-US" sz="3600" b="1" dirty="0">
              <a:cs typeface="PT Bold Stars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034" y="2285992"/>
            <a:ext cx="8493030" cy="1015663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ar-SA" sz="2000" b="1" dirty="0" smtClean="0"/>
              <a:t>يحتاج هذا الأسلوب إلي دراسة مقارنة تحليلية لنظم التعليم في مختلف الدول </a:t>
            </a:r>
            <a:r>
              <a:rPr lang="ar-SA" sz="2000" b="1" dirty="0" err="1" smtClean="0"/>
              <a:t>حتي</a:t>
            </a:r>
            <a:r>
              <a:rPr lang="ar-SA" sz="2000" b="1" dirty="0" smtClean="0"/>
              <a:t> يمكن اختيار نموذج </a:t>
            </a:r>
          </a:p>
          <a:p>
            <a:r>
              <a:rPr lang="ar-SA" sz="2000" b="1" dirty="0" smtClean="0"/>
              <a:t>لنظام تعليمي يكون أكثر انسجاماً مع الظروف الاقتصادية والاجتماعية والسياسية في الدول التي يراد </a:t>
            </a:r>
          </a:p>
          <a:p>
            <a:r>
              <a:rPr lang="ar-SA" sz="2000" b="1" dirty="0" smtClean="0"/>
              <a:t>التخطيط للتعليم فيها</a:t>
            </a:r>
            <a:endParaRPr lang="en-US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285852" y="3357562"/>
            <a:ext cx="6742551" cy="58477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ar-SA" sz="3200" dirty="0" smtClean="0">
                <a:cs typeface="PT Bold Dusky" pitchFamily="2" charset="-78"/>
              </a:rPr>
              <a:t>ما هي المآخذ التي تؤخذ علي هذا الأسلوب؟</a:t>
            </a:r>
            <a:endParaRPr lang="en-US" sz="3200" dirty="0">
              <a:cs typeface="PT Bold Dusky" pitchFamily="2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4889" y="4214818"/>
            <a:ext cx="8929111" cy="10156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000" b="1" dirty="0" smtClean="0"/>
              <a:t>أن التعليم عملية ترتبط بالتقاليد والمعتقدات والقيم المجتمعية ومن ثم فإن نقل نظام تعليمي أو جزء منه </a:t>
            </a:r>
          </a:p>
          <a:p>
            <a:r>
              <a:rPr lang="ar-SA" sz="2000" b="1" dirty="0" smtClean="0"/>
              <a:t>من بلد إلي آخر أو تركيب نظام للتعليم من عناصر مأخوذة من نظم تعليمية أخرى ثم محاولة إقامته في بيئة </a:t>
            </a:r>
          </a:p>
          <a:p>
            <a:r>
              <a:rPr lang="ar-SA" sz="2000" b="1" dirty="0" smtClean="0"/>
              <a:t>تختلف ثقافياً عن البيئة التي نشأت فيها هذه النظم غالباً ما يواجه بالرفض من جانب المخططين للتعليم</a:t>
            </a:r>
            <a:endParaRPr lang="en-US" sz="2000" b="1" dirty="0"/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CAKJLIZMCAPZZAAVCAQODU6NCADNEF0ECAMBDV74CA3BU8KVCADNF5SLCA404F2ZCA06FC8VCAIQEE3MCA3TBCSKCAT36K5WCA5AWY9KCAA9AYU3CACBETAACAN504O0CACE2HCDCADJCKTKCAFGFZY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639679">
            <a:off x="6743700" y="0"/>
            <a:ext cx="2400300" cy="738186"/>
          </a:xfrm>
          <a:prstGeom prst="rect">
            <a:avLst/>
          </a:prstGeom>
        </p:spPr>
      </p:pic>
      <p:pic>
        <p:nvPicPr>
          <p:cNvPr id="3" name="Picture 2" descr="5CAKJLIZMCAPZZAAVCAQODU6NCADNEF0ECAMBDV74CA3BU8KVCADNF5SLCA404F2ZCA06FC8VCAIQEE3MCA3TBCSKCAT36K5WCA5AWY9KCAA9AYU3CACBETAACAN504O0CACE2HCDCADJCKTKCAFGFZY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7574757" y="1331099"/>
            <a:ext cx="2400300" cy="738186"/>
          </a:xfrm>
          <a:prstGeom prst="rect">
            <a:avLst/>
          </a:prstGeom>
        </p:spPr>
      </p:pic>
      <p:pic>
        <p:nvPicPr>
          <p:cNvPr id="4" name="Picture 3" descr="5CAKJLIZMCAPZZAAVCAQODU6NCADNEF0ECAMBDV74CA3BU8KVCADNF5SLCA404F2ZCA06FC8VCAIQEE3MCA3TBCSKCAT36K5WCA5AWY9KCAA9AYU3CACBETAACAN504O0CACE2HCDCADJCKTKCAFGFZY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-831057" y="4760123"/>
            <a:ext cx="2400300" cy="738186"/>
          </a:xfrm>
          <a:prstGeom prst="rect">
            <a:avLst/>
          </a:prstGeom>
        </p:spPr>
      </p:pic>
      <p:pic>
        <p:nvPicPr>
          <p:cNvPr id="5" name="Picture 4" descr="5CAKJLIZMCAPZZAAVCAQODU6NCADNEF0ECAMBDV74CA3BU8KVCADNF5SLCA404F2ZCA06FC8VCAIQEE3MCA3TBCSKCAT36K5WCA5AWY9KCAA9AYU3CACBETAACAN504O0CACE2HCDCADJCKTKCAFGFZY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119814"/>
            <a:ext cx="2400300" cy="73818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3015" y="357166"/>
            <a:ext cx="6532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3600" dirty="0" smtClean="0">
                <a:cs typeface="PT Bold Stars" pitchFamily="2" charset="-78"/>
              </a:rPr>
              <a:t>أسلوب الاحتياجات الثقافية للمجتمع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433" y="1428736"/>
            <a:ext cx="837767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000" b="1" dirty="0" smtClean="0"/>
              <a:t>يعتمد هذا الأسلوب علي أساس تقدير الاحتياجات الثقافية من التعليم علي أساس تقدير الاحتياجات </a:t>
            </a:r>
          </a:p>
          <a:p>
            <a:r>
              <a:rPr lang="ar-SA" sz="2000" b="1" dirty="0" smtClean="0"/>
              <a:t>الثقافية من التعليم خلال سنوات الخطة التعليمية وبدون أي اعتبار لدور التعليم في التنمية الاقتصادية</a:t>
            </a:r>
          </a:p>
          <a:p>
            <a:r>
              <a:rPr lang="ar-SA" sz="2000" b="1" dirty="0" smtClean="0"/>
              <a:t>وبصرف النظر عن ارتباط المتخرجين ومستوياتهم التعليمية ومؤهلاتهم بسوق العمل</a:t>
            </a:r>
            <a:endParaRPr lang="en-US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03579" y="4143380"/>
            <a:ext cx="8488286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000" b="1" dirty="0" smtClean="0"/>
              <a:t>بوضع أهداف ثقافية محددة لنمو النظام التعليمي بمختلف مراحله ومستوياته تتناسب مع الأهداف </a:t>
            </a:r>
          </a:p>
          <a:p>
            <a:r>
              <a:rPr lang="ar-SA" sz="2000" b="1" dirty="0" smtClean="0"/>
              <a:t>العامة للمجتمع الذي توضع له الخطة </a:t>
            </a:r>
          </a:p>
          <a:p>
            <a:r>
              <a:rPr lang="ar-SA" sz="2000" b="1" dirty="0" smtClean="0"/>
              <a:t>تبني أهداف أو مستويات أو نوعيات أو مناهج التعليم في بعض الدول المتقدمة اقتصادياً واجتماعياً </a:t>
            </a:r>
          </a:p>
          <a:p>
            <a:r>
              <a:rPr lang="ar-SA" sz="2000" b="1" dirty="0" smtClean="0"/>
              <a:t>وثقافياً </a:t>
            </a:r>
          </a:p>
          <a:p>
            <a:r>
              <a:rPr lang="ar-SA" sz="2000" b="1" dirty="0" smtClean="0"/>
              <a:t>عن طريق الارتباط بمبادئ معينة للنمو التعليمي مثل: إتاحة فرص التعليم الثانوي والعالي بنسبة معينة</a:t>
            </a:r>
          </a:p>
          <a:p>
            <a:r>
              <a:rPr lang="ar-SA" sz="2000" b="1" dirty="0" err="1" smtClean="0"/>
              <a:t>لمتخرجى</a:t>
            </a:r>
            <a:r>
              <a:rPr lang="ar-SA" sz="2000" b="1" dirty="0" smtClean="0"/>
              <a:t> المرحلة المتوسطة أو الثانوية أو القضاء علي الأمية خلال فترة زمنية محددة </a:t>
            </a:r>
            <a:endParaRPr lang="en-US" sz="2000" b="1" dirty="0" smtClean="0"/>
          </a:p>
          <a:p>
            <a:endParaRPr lang="en-US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31550" y="2786058"/>
            <a:ext cx="79399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000" b="1" dirty="0" smtClean="0"/>
              <a:t>ينبغي الأخذ في الاعتبار أن التعليم حق إنساني ينبغي توفيره لكل مواطن </a:t>
            </a:r>
            <a:r>
              <a:rPr lang="ar-SA" sz="2000" b="1" dirty="0" err="1" smtClean="0"/>
              <a:t>و</a:t>
            </a:r>
            <a:r>
              <a:rPr lang="ar-SA" sz="2000" b="1" dirty="0" smtClean="0"/>
              <a:t> انه ضرورة لمواكبة </a:t>
            </a:r>
          </a:p>
          <a:p>
            <a:r>
              <a:rPr lang="ar-SA" sz="2000" b="1" dirty="0" smtClean="0"/>
              <a:t>التطورات المعرفية والثقافية </a:t>
            </a:r>
            <a:r>
              <a:rPr lang="ar-SA" sz="2000" b="1" dirty="0" err="1" smtClean="0"/>
              <a:t>المتسارعة</a:t>
            </a:r>
            <a:endParaRPr lang="en-US" sz="2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607424" y="3500438"/>
            <a:ext cx="58641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400" dirty="0" smtClean="0">
                <a:cs typeface="PT Bold Stars" pitchFamily="2" charset="-78"/>
              </a:rPr>
              <a:t>كيف يتم تحديد الاحتياجات الثقافية من التعليم؟</a:t>
            </a:r>
            <a:endParaRPr lang="en-US" sz="2400" dirty="0">
              <a:cs typeface="PT Bold Stars" pitchFamily="2" charset="-78"/>
            </a:endParaRP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CA7G5XSECAM5TKYFCALAP07QCA8F2LK5CAEH2N6BCA8XSWQ0CAV3OQN2CA6WNTIZCABWBLCACAZ4DSI3CASIZQS2CAAO8IYLCAFHXTYOCASRC0K3CAOXB52OCAWCSGVBCAU886L2CAENSRV5CAZ81HY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464" y="5268878"/>
            <a:ext cx="9014560" cy="1790706"/>
          </a:xfrm>
          <a:prstGeom prst="rect">
            <a:avLst/>
          </a:prstGeom>
        </p:spPr>
      </p:pic>
      <p:pic>
        <p:nvPicPr>
          <p:cNvPr id="3" name="Picture 2" descr="5CAKJLIZMCAPZZAAVCAQODU6NCADNEF0ECAMBDV74CA3BU8KVCADNF5SLCA404F2ZCA06FC8VCAIQEE3MCA3TBCSKCAT36K5WCA5AWY9KCAA9AYU3CACBETAACAN504O0CACE2HCDCADJCKTKCAFGFZY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639679">
            <a:off x="6743700" y="0"/>
            <a:ext cx="2400300" cy="738186"/>
          </a:xfrm>
          <a:prstGeom prst="rect">
            <a:avLst/>
          </a:prstGeom>
        </p:spPr>
      </p:pic>
      <p:pic>
        <p:nvPicPr>
          <p:cNvPr id="4" name="Picture 3" descr="5CAKJLIZMCAPZZAAVCAQODU6NCADNEF0ECAMBDV74CA3BU8KVCADNF5SLCA404F2ZCA06FC8VCAIQEE3MCA3TBCSKCAT36K5WCA5AWY9KCAA9AYU3CACBETAACAN504O0CACE2HCDCADJCKTKCAFGFZY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7574757" y="1402537"/>
            <a:ext cx="2400300" cy="73818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5720" y="0"/>
            <a:ext cx="70722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000" dirty="0" smtClean="0">
                <a:cs typeface="PT Bold Dusky" pitchFamily="2" charset="-78"/>
              </a:rPr>
              <a:t>              هل تحديد الأهداف الثقافية للتوسع في التعليم يكفي لوضع خطة </a:t>
            </a:r>
          </a:p>
          <a:p>
            <a:r>
              <a:rPr lang="ar-SA" sz="2000" dirty="0" smtClean="0">
                <a:cs typeface="PT Bold Dusky" pitchFamily="2" charset="-78"/>
              </a:rPr>
              <a:t>                للتعليم؟             </a:t>
            </a:r>
            <a:endParaRPr lang="en-US" sz="2000" dirty="0">
              <a:cs typeface="PT Bold Dusky" pitchFamily="2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216" y="1000108"/>
            <a:ext cx="85555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000" b="1" dirty="0" smtClean="0"/>
              <a:t>لا يكفي تحديد الأهداف الثقافية من التعليم لوضع خطة للتعليم في بلد ما بل يلزم أن يؤخذ في الاعتبار</a:t>
            </a:r>
          </a:p>
          <a:p>
            <a:r>
              <a:rPr lang="ar-SA" sz="2000" b="1" dirty="0" smtClean="0"/>
              <a:t>التغيرات المستقبلية في النمو السكاني والتوزيعات العمرية والأهداف الاجتماعية والاقتصادية والثقافية </a:t>
            </a:r>
          </a:p>
          <a:p>
            <a:r>
              <a:rPr lang="ar-SA" sz="2000" b="1" dirty="0" smtClean="0"/>
              <a:t>خلال سنوات الخطة</a:t>
            </a:r>
            <a:endParaRPr lang="en-US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429124" y="2071678"/>
            <a:ext cx="32608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000" b="1" dirty="0" smtClean="0"/>
              <a:t>بماذا يتميز هذا الأسلوب في التخطيط؟</a:t>
            </a:r>
            <a:endParaRPr lang="en-US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0" y="2500306"/>
            <a:ext cx="856195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000" b="1" dirty="0" smtClean="0"/>
              <a:t>1- يلبي الاحتياجات الثقافية للأفراد مع عدم إغفال الأهداف الأهداف الاجتماعية وإمكانية تحقيقها</a:t>
            </a:r>
          </a:p>
          <a:p>
            <a:r>
              <a:rPr lang="ar-SA" sz="2000" b="1" dirty="0" smtClean="0"/>
              <a:t>2- أنه ينسجم مع مفهوم تكافؤ الفرص التعليمية الذي يقضى بتوفير فرص تعليمية لكل فرد تتناسب مع </a:t>
            </a:r>
          </a:p>
          <a:p>
            <a:r>
              <a:rPr lang="ar-SA" sz="2000" b="1" dirty="0" smtClean="0"/>
              <a:t>قدراته واستعداداته الشخصية وتلبي احتياجاته الفردية والاجتماعية</a:t>
            </a:r>
            <a:endParaRPr lang="en-US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643570" y="3786190"/>
            <a:ext cx="3167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dirty="0" smtClean="0">
                <a:cs typeface="Simple Bold Jut Out" pitchFamily="2" charset="-78"/>
              </a:rPr>
              <a:t>ما هي أبرز عيوب هذا الأسلوب؟</a:t>
            </a:r>
            <a:endParaRPr lang="en-US" dirty="0">
              <a:cs typeface="Simple Bold Jut Out" pitchFamily="2" charset="-7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7158" y="4357694"/>
            <a:ext cx="86164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000" b="1" dirty="0" smtClean="0"/>
              <a:t>من أبرز عيوب هذا الأسلوب هو عدم الربط بين المخرجات التعليمية واحتياجات سوق العمل وقد يترتب </a:t>
            </a:r>
          </a:p>
          <a:p>
            <a:r>
              <a:rPr lang="ar-SA" sz="2000" b="1" dirty="0" smtClean="0"/>
              <a:t>علي ذلك ظهور مشكلة البطالة بين الشباب</a:t>
            </a:r>
            <a:endParaRPr lang="en-US" sz="20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08727i48e626jo8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862637"/>
            <a:ext cx="9144000" cy="995363"/>
          </a:xfrm>
          <a:prstGeom prst="rect">
            <a:avLst/>
          </a:prstGeom>
        </p:spPr>
      </p:pic>
      <p:pic>
        <p:nvPicPr>
          <p:cNvPr id="3" name="Picture 2" descr="4CAYEV98DCAFNNGS9CA2PTUKRCA34PNQ8CAM73V6GCAWAS7V8CA58EZDJCAN6T36CCAJGB37FCA127SCVCAJKCFAQCA532YZACAIOY6ZHCAWUXPJMCAUENWLECAZK40NPCADO9IDKCAH5X57ACAKJ44P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348" y="0"/>
            <a:ext cx="7162802" cy="1071546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2143108" y="285728"/>
            <a:ext cx="4572032" cy="500066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dirty="0" smtClean="0">
                <a:solidFill>
                  <a:schemeClr val="tx1"/>
                </a:solidFill>
                <a:cs typeface="Simple Bold Jut Out" pitchFamily="2" charset="-78"/>
              </a:rPr>
              <a:t>أسلوب احتياجات المجتمع من القوي العاملة</a:t>
            </a:r>
            <a:endParaRPr lang="en-US" sz="2000" dirty="0">
              <a:solidFill>
                <a:schemeClr val="tx1"/>
              </a:solidFill>
              <a:cs typeface="Simple Bold Jut Out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7353" y="1500174"/>
            <a:ext cx="884569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ar-SA" sz="2000" b="1" dirty="0" smtClean="0"/>
              <a:t>يركز هذا الأسلوب علي ضرورة تضمين الخطة التعليمية في خطة التنمية البشرية </a:t>
            </a:r>
          </a:p>
          <a:p>
            <a:pPr>
              <a:buFont typeface="Wingdings" pitchFamily="2" charset="2"/>
              <a:buChar char="v"/>
            </a:pPr>
            <a:r>
              <a:rPr lang="ar-SA" sz="2000" b="1" dirty="0" smtClean="0"/>
              <a:t>كما يهتم هذا الأسلوب بالعلاقة بين التعليم والعمل لأن العمالة تمثل العنصر الأساسي في الخطط التعليمية</a:t>
            </a:r>
          </a:p>
          <a:p>
            <a:pPr>
              <a:buFont typeface="Wingdings" pitchFamily="2" charset="2"/>
              <a:buChar char="v"/>
            </a:pPr>
            <a:r>
              <a:rPr lang="ar-SA" sz="2000" b="1" dirty="0" smtClean="0"/>
              <a:t>أيضاً تمثل المخرجات التعليمية العنصر المؤثر في مدخلات خطة التنمية الاقتصادية والاجتماعية</a:t>
            </a:r>
            <a:endParaRPr lang="en-US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" y="3357562"/>
            <a:ext cx="908780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ar-SA" sz="2000" dirty="0" smtClean="0"/>
              <a:t>لابد أن يتم تحديد الأعداد اللازمة من القوي العاملة لقطاعات الإنتاج والخدمات في وقت مبكر وقبل التخطيط </a:t>
            </a:r>
          </a:p>
          <a:p>
            <a:r>
              <a:rPr lang="ar-SA" sz="2000" dirty="0" smtClean="0"/>
              <a:t>للتعليم وذلك بواسطة استخدام النماذج الإحصائية </a:t>
            </a:r>
            <a:r>
              <a:rPr lang="ar-SA" sz="2000" dirty="0" err="1" smtClean="0"/>
              <a:t>و</a:t>
            </a:r>
            <a:r>
              <a:rPr lang="ar-SA" sz="2000" dirty="0" smtClean="0"/>
              <a:t> الإسقاطات المستقبلية للحصول علي تنبؤات للنمو الاقتصادي</a:t>
            </a:r>
          </a:p>
          <a:p>
            <a:r>
              <a:rPr lang="ar-SA" sz="2000" dirty="0" smtClean="0"/>
              <a:t>علي المدى الطويل </a:t>
            </a:r>
          </a:p>
          <a:p>
            <a:pPr>
              <a:buFont typeface="Wingdings" pitchFamily="2" charset="2"/>
              <a:buChar char="Ø"/>
            </a:pPr>
            <a:r>
              <a:rPr lang="ar-SA" sz="2000" dirty="0" smtClean="0"/>
              <a:t> تقدير الاحتياجات المجتمعية من القوي العاملة المؤهلة بصورة تفصيلية بالكم والكيف المناسبين 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4754678" y="2714620"/>
            <a:ext cx="4288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dirty="0" smtClean="0">
                <a:cs typeface="Simple Bold Jut Out" pitchFamily="2" charset="-78"/>
              </a:rPr>
              <a:t>كيف يتم استخدام هذا الأسلوب التخطيطي؟</a:t>
            </a:r>
            <a:endParaRPr lang="en-US" dirty="0">
              <a:cs typeface="Simple Bold Jut Out" pitchFamily="2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457360" y="4786322"/>
            <a:ext cx="941796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000" dirty="0" smtClean="0"/>
              <a:t>إن التخطيط للقوي العاملة يسبق التخطيط التعليمي فبعد تحديد احتياجات المجتمع من القوي العاملة يبدأ القائمون </a:t>
            </a:r>
          </a:p>
          <a:p>
            <a:r>
              <a:rPr lang="ar-SA" sz="2000" dirty="0" smtClean="0"/>
              <a:t>علي التخطيط التعليمي في وضع برنامج طموح يتطلع إلي المستقبل بحيث يوجه بعناية إلي الوفاء بمطالب خطط</a:t>
            </a:r>
          </a:p>
          <a:p>
            <a:r>
              <a:rPr lang="ar-SA" sz="2000" dirty="0" smtClean="0"/>
              <a:t>التنمية الاقتصادية والاجتماعية من القوي العاملة </a:t>
            </a:r>
            <a:endParaRPr lang="en-US" sz="2000" dirty="0"/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CAT4XCFACANWA3G1CAURI9KTCATETIMBCATK0AJUCA8TBTX8CARSW7WFCARR8OD8CA1RRCV0CANVC2YDCAXG7LZRCAGZZ3HACAQ4QATYCA7AVYTHCAFV0P2CCAZ05GBYCA4Q6OXRCA9A7EIPCAO69I3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75199" y="285728"/>
            <a:ext cx="6239209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ar-SA" sz="2000" dirty="0" smtClean="0">
                <a:cs typeface="Simple Bold Jut Out" pitchFamily="2" charset="-78"/>
              </a:rPr>
              <a:t>ما هي أبرز الصعوبات التي تواجه استخدام هذا الأسلوب؟</a:t>
            </a:r>
            <a:endParaRPr lang="en-US" sz="2000" dirty="0">
              <a:cs typeface="Simple Bold Jut Out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57422" y="928670"/>
            <a:ext cx="6534161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ar-SA" sz="2000" dirty="0" smtClean="0"/>
              <a:t>1- عدم الدقة في تقديرات القوي العاملة بسبب التغيرات التكنولوجية </a:t>
            </a:r>
            <a:r>
              <a:rPr lang="ar-SA" sz="2000" dirty="0" err="1" smtClean="0"/>
              <a:t>المتسارعة</a:t>
            </a:r>
            <a:r>
              <a:rPr lang="ar-SA" sz="2000" dirty="0" smtClean="0"/>
              <a:t> 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286248" y="1428736"/>
            <a:ext cx="4483920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ar-SA" sz="2000" dirty="0" smtClean="0"/>
              <a:t>2- حدوث تغيرات مستمرة في هيكل العمل </a:t>
            </a:r>
            <a:r>
              <a:rPr lang="ar-SA" sz="2000" dirty="0" err="1" smtClean="0"/>
              <a:t>و</a:t>
            </a:r>
            <a:r>
              <a:rPr lang="ar-SA" sz="2000" dirty="0" smtClean="0"/>
              <a:t> أنشطته 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1857364"/>
            <a:ext cx="8861720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000" dirty="0" smtClean="0"/>
              <a:t>3-البيانات والإحصائيات التي يعتمد عليها في تقدير الاحتياجات من القوي العاملة غالباً ما تتصف بعدم دقتها </a:t>
            </a:r>
          </a:p>
          <a:p>
            <a:r>
              <a:rPr lang="ar-SA" sz="2000" dirty="0" smtClean="0"/>
              <a:t>وانتظامها والوثوق فيها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4740230" y="2714620"/>
            <a:ext cx="4403770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400" dirty="0" smtClean="0">
                <a:cs typeface="Simple Bold Jut Out" pitchFamily="2" charset="-78"/>
              </a:rPr>
              <a:t>ما هي أهم مميزات هذا الأسلوب؟</a:t>
            </a:r>
            <a:endParaRPr lang="en-US" sz="2400" dirty="0">
              <a:cs typeface="Simple Bold Jut Out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201782" y="3357562"/>
            <a:ext cx="9244838" cy="10156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ar-SA" sz="2000" dirty="0" smtClean="0"/>
              <a:t>تحديد المطلوب فعله من النظام التعليمي </a:t>
            </a:r>
          </a:p>
          <a:p>
            <a:pPr>
              <a:buFont typeface="Wingdings" pitchFamily="2" charset="2"/>
              <a:buChar char="q"/>
            </a:pPr>
            <a:r>
              <a:rPr lang="ar-SA" sz="2000" dirty="0" smtClean="0"/>
              <a:t>يؤدي إلي حدوث توازن بين العرض والطلب من القوي العاملة اللازمة للتنمية الشاملة وبالتالي يحد من ظاهرة </a:t>
            </a:r>
          </a:p>
          <a:p>
            <a:r>
              <a:rPr lang="ar-SA" sz="2000" dirty="0" smtClean="0"/>
              <a:t>البطالة في المجتمع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4924382" y="4429132"/>
            <a:ext cx="3975768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400" dirty="0" smtClean="0">
                <a:cs typeface="Simple Bold Jut Out" pitchFamily="2" charset="-78"/>
              </a:rPr>
              <a:t>ما هي أبرز عيوب هذا النظام؟</a:t>
            </a:r>
            <a:endParaRPr lang="en-US" sz="2400" dirty="0">
              <a:cs typeface="Simple Bold Jut Out" pitchFamily="2" charset="-7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5127" y="5429264"/>
            <a:ext cx="8537915" cy="10156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000" dirty="0" smtClean="0"/>
              <a:t>1- عدم ثبات المعايير التي يتم في ضوئها التنبؤ باحتياجات التنمية من القوي العاملة في المستقبل </a:t>
            </a:r>
          </a:p>
          <a:p>
            <a:r>
              <a:rPr lang="ar-SA" sz="2000" dirty="0" smtClean="0"/>
              <a:t>2- قد تلعب القوي الاجتماعية والاتجاهات والعادات دوراً سلبياً في توجيه الطلاب إلي نوعيات من التعليم </a:t>
            </a:r>
          </a:p>
          <a:p>
            <a:r>
              <a:rPr lang="ar-SA" sz="2000" dirty="0" smtClean="0"/>
              <a:t>كالتعليم الثانوي العام وتجنب التعليم التقني والمهني</a:t>
            </a:r>
            <a:endParaRPr lang="en-US" sz="2000" dirty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CAT4XCFACANWA3G1CAURI9KTCATETIMBCATK0AJUCA8TBTX8CARSW7WFCARR8OD8CA1RRCV0CANVC2YDCAXG7LZRCAGZZ3HACAQ4QATYCA7AVYTHCAFV0P2CCAZ05GBYCA4Q6OXRCA9A7EIPCAO69I3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pic>
        <p:nvPicPr>
          <p:cNvPr id="3" name="Picture 2" descr="GCAECSU96CATPMD46CAMYEKRKCAF10OB6CAPGIYF4CAQAGLN3CANMOMACCAMPPJEDCA88FVVZCAOHUEI3CABDVA3OCANTO976CAGV3HM2CADIFWVTCA1TDSI8CA2R2AWLCAHQIVE6CAC7MORYCA1OBIV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714612" y="0"/>
            <a:ext cx="6000792" cy="76944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SA" sz="4400" dirty="0" smtClean="0">
                <a:cs typeface="Simple Bold Jut Out" pitchFamily="2" charset="-78"/>
              </a:rPr>
              <a:t>أسلوب الرضا</a:t>
            </a:r>
            <a:endParaRPr lang="en-US" sz="4400" dirty="0">
              <a:cs typeface="Simple Bold Jut Out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6492" y="1000108"/>
            <a:ext cx="8927508" cy="70788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000" dirty="0" smtClean="0"/>
              <a:t>يري (</a:t>
            </a:r>
            <a:r>
              <a:rPr lang="ar-SA" sz="2000" dirty="0" err="1" smtClean="0"/>
              <a:t>اكوف</a:t>
            </a:r>
            <a:r>
              <a:rPr lang="ar-SA" sz="2000" dirty="0" smtClean="0"/>
              <a:t> </a:t>
            </a:r>
            <a:r>
              <a:rPr lang="en-US" sz="2000" dirty="0" err="1" smtClean="0"/>
              <a:t>Ackoff</a:t>
            </a:r>
            <a:r>
              <a:rPr lang="en-US" sz="2000" dirty="0" smtClean="0"/>
              <a:t> </a:t>
            </a:r>
            <a:r>
              <a:rPr lang="ar-SA" sz="2000" dirty="0" smtClean="0"/>
              <a:t>) أن هذا المدخل يقوم علي أساس افتراض وجود احتمال كبير أن النظام التعليمي سوف </a:t>
            </a:r>
          </a:p>
          <a:p>
            <a:r>
              <a:rPr lang="ar-SA" sz="2000" dirty="0" smtClean="0"/>
              <a:t>ينجح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84808" y="2000240"/>
            <a:ext cx="9228808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000" dirty="0" smtClean="0"/>
              <a:t>لايركز هذا المدخل كثيراً علي تحقيق مستوي مرتفع من النجاح بقدر ما يركز علي تحقيق درجة من النجاح تكون </a:t>
            </a:r>
          </a:p>
          <a:p>
            <a:r>
              <a:rPr lang="ar-SA" sz="2000" dirty="0" smtClean="0"/>
              <a:t>مقبولة ومرضية للقائمين علي النظام التعليمي 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378460" y="3286124"/>
            <a:ext cx="8765540" cy="70788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000" dirty="0" smtClean="0"/>
              <a:t>يعتمد هذا الأسلوب علي أن حل المشكلات التربوية يتم علي أساس قبول أول بديل يمكن استخدامه ويستوفي </a:t>
            </a:r>
          </a:p>
          <a:p>
            <a:r>
              <a:rPr lang="ar-SA" sz="2000" dirty="0" smtClean="0"/>
              <a:t>الشروط الخاصة لحل المشكلة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437770" y="5072074"/>
            <a:ext cx="8706230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000" dirty="0" smtClean="0"/>
              <a:t>يستخدم هذا الأسلوب عندما تكون السيطرة علي العوامل البيئة الخارجية محدود </a:t>
            </a:r>
            <a:r>
              <a:rPr lang="ar-SA" sz="2000" dirty="0" err="1" smtClean="0"/>
              <a:t>وأيضأ</a:t>
            </a:r>
            <a:r>
              <a:rPr lang="ar-SA" sz="2000" dirty="0" smtClean="0"/>
              <a:t> في حالة عدم وجود </a:t>
            </a:r>
          </a:p>
          <a:p>
            <a:r>
              <a:rPr lang="ar-SA" sz="2000" dirty="0" smtClean="0"/>
              <a:t>مقياس واضح للنجاح</a:t>
            </a:r>
            <a:endParaRPr lang="en-US" sz="2000" dirty="0"/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CAT4XCFACANWA3G1CAURI9KTCATETIMBCATK0AJUCA8TBTX8CARSW7WFCARR8OD8CA1RRCV0CANVC2YDCAXG7LZRCAGZZ3HACAQ4QATYCA7AVYTHCAFV0P2CCAZ05GBYCA4Q6OXRCA9A7EIPCAO69I3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pic>
        <p:nvPicPr>
          <p:cNvPr id="3" name="Picture 2" descr="GCAECSU96CATPMD46CAMYEKRKCAF10OB6CAPGIYF4CAQAGLN3CANMOMACCAMPPJEDCA88FVVZCAOHUEI3CABDVA3OCANTO976CAGV3HM2CADIFWVTCA1TDSI8CA2R2AWLCAHQIVE6CAC7MORYCA1OBIV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43378" y="214290"/>
            <a:ext cx="51139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800" dirty="0" smtClean="0">
                <a:cs typeface="Simple Bold Jut Out" pitchFamily="2" charset="-78"/>
              </a:rPr>
              <a:t>ما هي أهم مميزات هذا الأسلوب؟</a:t>
            </a:r>
            <a:endParaRPr lang="en-US" sz="2800" dirty="0">
              <a:cs typeface="Simple Bold Jut Out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57673" y="928670"/>
            <a:ext cx="787106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000" dirty="0" smtClean="0"/>
              <a:t>1-الخطط المصممة تكون مجدية بدرجة عالية </a:t>
            </a:r>
          </a:p>
          <a:p>
            <a:r>
              <a:rPr lang="ar-SA" sz="2000" dirty="0" smtClean="0"/>
              <a:t>2- التغيرات في بنية النظام التعليمي تكون محدودة جداً وحيث إن الخطط تكون موجهة لإصلاح </a:t>
            </a:r>
          </a:p>
          <a:p>
            <a:r>
              <a:rPr lang="ar-SA" sz="2000" dirty="0" smtClean="0"/>
              <a:t>العيوب الواضحة فقط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03241" y="2714620"/>
            <a:ext cx="85683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000" b="1" dirty="0" smtClean="0"/>
              <a:t>لماذا يركز الأسلوب علي الموارد المالية المتوقعة لتعليم ولا يعطي الموارد الأخرى نصيباً من الاهتمام ؟</a:t>
            </a:r>
            <a:endParaRPr lang="en-US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66215" y="3643314"/>
            <a:ext cx="89482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000" dirty="0" smtClean="0"/>
              <a:t>                                 ذلك لأن هذا الأسلوب يقوم علي أساس فرضية تقول أنه إذا توفرت المواد المالية </a:t>
            </a:r>
          </a:p>
          <a:p>
            <a:r>
              <a:rPr lang="ar-SA" sz="2000" dirty="0" smtClean="0"/>
              <a:t>                                       فسوف تتوافر جميع المواد الأخرى عند الحاجة إليها</a:t>
            </a:r>
            <a:endParaRPr lang="en-US" sz="2000" dirty="0"/>
          </a:p>
        </p:txBody>
      </p:sp>
      <p:pic>
        <p:nvPicPr>
          <p:cNvPr id="8" name="Picture 7" descr="ACAQTNORBCARN2T2MCA2MSAUXCAYQWWS4CARGSUZ6CAVS4B37CAJUZG37CAY0T9B7CAAUZE8ACADV8Y9FCAAU2XLUCANYTDKZCAQ9YJRTCA4PZDC1CA101O9VCAFTYDGSCACUXORNCA7OK2O0CAAAOFP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4543425"/>
            <a:ext cx="5572132" cy="231457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9" name="Rounded Rectangle 8"/>
          <p:cNvSpPr/>
          <p:nvPr/>
        </p:nvSpPr>
        <p:spPr>
          <a:xfrm>
            <a:off x="997018" y="5062197"/>
            <a:ext cx="3643338" cy="149177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إن المخطط التعليمي لا ينبغي أن يفصل بين هذه الأساليب وإنما يضع في اعتباره عند وضع الخطة التعليمة في مجتمعه</a:t>
            </a:r>
            <a:endParaRPr lang="en-US" sz="2000" b="1" dirty="0"/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6CADWFU5TCA6S8OKRCA4YRH7ZCA41BU3YCAJQ5JOBCAGDAR15CACO9IF6CAZ90TSACA9K5XBTCATPYNISCAKIZTGVCALBI0G8CAAPUUSHCAU8KGI2CADZZWVTCADN5SLRCAY720YTCA0D6WDVCAXCS4E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215082"/>
            <a:ext cx="9144000" cy="642918"/>
          </a:xfrm>
          <a:prstGeom prst="rect">
            <a:avLst/>
          </a:prstGeom>
        </p:spPr>
      </p:pic>
      <p:pic>
        <p:nvPicPr>
          <p:cNvPr id="4" name="Picture 3" descr="6CADWFU5TCA6S8OKRCA4YRH7ZCA41BU3YCAJQ5JOBCAGDAR15CACO9IF6CAZ90TSACA9K5XBTCATPYNISCAKIZTGVCALBI0G8CAAPUUSHCAU8KGI2CADZZWVTCADN5SLRCAY720YTCA0D6WDVCAXCS4E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2803342" y="2803339"/>
            <a:ext cx="6260763" cy="654083"/>
          </a:xfrm>
          <a:prstGeom prst="rect">
            <a:avLst/>
          </a:prstGeom>
        </p:spPr>
      </p:pic>
      <p:sp>
        <p:nvSpPr>
          <p:cNvPr id="5" name="Snip Diagonal Corner Rectangle 4"/>
          <p:cNvSpPr/>
          <p:nvPr/>
        </p:nvSpPr>
        <p:spPr>
          <a:xfrm>
            <a:off x="2071670" y="214290"/>
            <a:ext cx="5786478" cy="500066"/>
          </a:xfrm>
          <a:prstGeom prst="snip2DiagRect">
            <a:avLst>
              <a:gd name="adj1" fmla="val 50000"/>
              <a:gd name="adj2" fmla="val 16667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 smtClean="0">
                <a:solidFill>
                  <a:schemeClr val="tx1"/>
                </a:solidFill>
                <a:cs typeface="PT Bold Mirror" pitchFamily="2" charset="-78"/>
              </a:rPr>
              <a:t>أنماط التخطيط التعليمي</a:t>
            </a:r>
            <a:endParaRPr lang="en-US" dirty="0">
              <a:solidFill>
                <a:schemeClr val="tx1"/>
              </a:solidFill>
              <a:cs typeface="PT Bold Mirror" pitchFamily="2" charset="-78"/>
            </a:endParaRPr>
          </a:p>
        </p:txBody>
      </p:sp>
      <p:sp>
        <p:nvSpPr>
          <p:cNvPr id="6" name="Snip and Round Single Corner Rectangle 5"/>
          <p:cNvSpPr/>
          <p:nvPr/>
        </p:nvSpPr>
        <p:spPr>
          <a:xfrm>
            <a:off x="642910" y="914400"/>
            <a:ext cx="8501090" cy="914400"/>
          </a:xfrm>
          <a:prstGeom prst="snipRoundRect">
            <a:avLst>
              <a:gd name="adj1" fmla="val 50000"/>
              <a:gd name="adj2" fmla="val 50000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dirty="0" smtClean="0">
                <a:solidFill>
                  <a:schemeClr val="tx1"/>
                </a:solidFill>
              </a:rPr>
              <a:t>لا يعني التخطيط التعليمي إعداد خطة فحسب فالخطة ما هي إلا مرحلة من مراحل عملية التخطيط </a:t>
            </a:r>
          </a:p>
          <a:p>
            <a:pPr algn="ctr"/>
            <a:r>
              <a:rPr lang="ar-SA" sz="2000" dirty="0" smtClean="0">
                <a:solidFill>
                  <a:schemeClr val="tx1"/>
                </a:solidFill>
              </a:rPr>
              <a:t>التعليمي وقد تختلف الخطط في أهدافها وعدد مراحلها وأشكالها وفتراتها الزمنية</a:t>
            </a:r>
          </a:p>
          <a:p>
            <a:pPr algn="ctr"/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8" name="Snip and Round Single Corner Rectangle 7"/>
          <p:cNvSpPr/>
          <p:nvPr/>
        </p:nvSpPr>
        <p:spPr>
          <a:xfrm>
            <a:off x="642910" y="2057400"/>
            <a:ext cx="8501090" cy="914400"/>
          </a:xfrm>
          <a:prstGeom prst="snipRoundRect">
            <a:avLst>
              <a:gd name="adj1" fmla="val 50000"/>
              <a:gd name="adj2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000" dirty="0" smtClean="0">
                <a:solidFill>
                  <a:schemeClr val="tx1"/>
                </a:solidFill>
              </a:rPr>
              <a:t>التخطيط التعليمي نشاط يتطلب قدرة إنسانية في التوقع وعرض الأفكار في شكل منظم والامتداد بتلك الأفكار من الماضي إلي المستقبل والتبوء والارتكاز علي السياسات المتبناة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9" name="Snip and Round Single Corner Rectangle 8"/>
          <p:cNvSpPr/>
          <p:nvPr/>
        </p:nvSpPr>
        <p:spPr>
          <a:xfrm>
            <a:off x="642910" y="3200400"/>
            <a:ext cx="8501090" cy="914400"/>
          </a:xfrm>
          <a:prstGeom prst="snipRoundRect">
            <a:avLst>
              <a:gd name="adj1" fmla="val 50000"/>
              <a:gd name="adj2" fmla="val 50000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dirty="0" smtClean="0">
                <a:solidFill>
                  <a:schemeClr val="tx1"/>
                </a:solidFill>
              </a:rPr>
              <a:t>كما يتطلب تعاون أفراد من شتي التخصصات فهو يتطلب تعاون القيادات الإدارية والتربوية  والمعلمين وعلماء الاقتصاد وعلماء الاجتماع ورجال الإحصاء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0" name="Snip and Round Single Corner Rectangle 9"/>
          <p:cNvSpPr/>
          <p:nvPr/>
        </p:nvSpPr>
        <p:spPr>
          <a:xfrm>
            <a:off x="642910" y="4267200"/>
            <a:ext cx="8501090" cy="914400"/>
          </a:xfrm>
          <a:prstGeom prst="snipRoundRect">
            <a:avLst>
              <a:gd name="adj1" fmla="val 50000"/>
              <a:gd name="adj2" fmla="val 50000"/>
            </a:avLst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dirty="0" smtClean="0">
                <a:solidFill>
                  <a:schemeClr val="tx1"/>
                </a:solidFill>
              </a:rPr>
              <a:t>تعتمد قيمة الخطة التعليمية وإمكانية تنفيذها ونجاحها المطلق علي مدي التعاون والتفاهم بين المشاركين في الخطة إعداداً وتنفيذاً وتقويمها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9CAKDGH7LCAVTO1FKCA32A165CAC2CKNXCAQW6IU5CAJBUQ2VCARJ45MRCA5DFTO5CAFO6V5FCA5GVQJSCACLAI7MCAFZL2ERCACZD1M3CAEN3ROTCA48S83JCAD20VB8CASPPXCGCA9IFMTJCA4EDKS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086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373407" y="0"/>
            <a:ext cx="9517414" cy="65556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PT Bold Stars" pitchFamily="2" charset="-78"/>
              </a:rPr>
              <a:t>أعلمي أن</a:t>
            </a:r>
          </a:p>
          <a:p>
            <a:r>
              <a:rPr lang="ar-SA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* تختلف إعداد الخطط التعليمية حسب ظروف كل مجتمع وما يصلح لنظام تعليمي </a:t>
            </a:r>
          </a:p>
          <a:p>
            <a:r>
              <a:rPr lang="ar-SA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معين لا يصلح لنظام تعليمي آخر </a:t>
            </a:r>
            <a:r>
              <a:rPr lang="ar-SA" sz="2400" b="1" dirty="0" smtClean="0"/>
              <a:t>. </a:t>
            </a:r>
            <a:br>
              <a:rPr lang="ar-SA" sz="2400" b="1" dirty="0" smtClean="0"/>
            </a:br>
            <a:r>
              <a:rPr lang="ar-SA" sz="2400" b="1" dirty="0" smtClean="0"/>
              <a:t> *يعتبر التخطيط التعليمي عملية متصلة ومنظمة تتضمن أساليب البحث الاجتماعي وطرق </a:t>
            </a:r>
          </a:p>
          <a:p>
            <a:r>
              <a:rPr lang="ar-SA" sz="2400" b="1" dirty="0" smtClean="0"/>
              <a:t>التربية والإدارة. </a:t>
            </a:r>
          </a:p>
          <a:p>
            <a:r>
              <a:rPr lang="ar-SA" sz="2400" b="1" dirty="0" smtClean="0"/>
              <a:t/>
            </a:r>
            <a:br>
              <a:rPr lang="ar-SA" sz="2400" b="1" dirty="0" smtClean="0"/>
            </a:br>
            <a:r>
              <a:rPr lang="ar-SA" sz="2400" b="1" dirty="0" smtClean="0"/>
              <a:t>* التخطيط التعليمي عبارة عن عمليات تساهم </a:t>
            </a:r>
            <a:r>
              <a:rPr lang="ar-SA" sz="2400" b="1" dirty="0" err="1" smtClean="0"/>
              <a:t>فى</a:t>
            </a:r>
            <a:r>
              <a:rPr lang="ar-SA" sz="2400" b="1" dirty="0" smtClean="0"/>
              <a:t> وضع حلول سريعة للمشكلات التعليمية </a:t>
            </a:r>
          </a:p>
          <a:p>
            <a:r>
              <a:rPr lang="ar-SA" sz="2400" b="1" dirty="0" smtClean="0"/>
              <a:t>المعقدة. و الخطة التعليمية لا تكون من الثبات إلى درجة لا تحتمل التعديل، بل يجب أن يتم </a:t>
            </a:r>
          </a:p>
          <a:p>
            <a:r>
              <a:rPr lang="ar-SA" sz="2400" b="1" dirty="0" smtClean="0"/>
              <a:t>تعديلها طبقا للظروف القائمة وفى الوقت المناسب لذلك والتخطيط التعليمي ضرورة لتحقيق</a:t>
            </a:r>
          </a:p>
          <a:p>
            <a:r>
              <a:rPr lang="ar-SA" sz="2400" b="1" dirty="0" smtClean="0"/>
              <a:t> جودة النظام التعليمي.</a:t>
            </a:r>
            <a:br>
              <a:rPr lang="ar-SA" sz="2400" b="1" dirty="0" smtClean="0"/>
            </a:br>
            <a:r>
              <a:rPr lang="ar-SA" sz="2400" b="1" dirty="0" smtClean="0"/>
              <a:t/>
            </a:r>
            <a:br>
              <a:rPr lang="ar-SA" sz="2400" b="1" dirty="0" smtClean="0"/>
            </a:br>
            <a:r>
              <a:rPr lang="ar-SA" sz="2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أنواع الخطط التعليمية على حسب الفترة الزمنية</a:t>
            </a:r>
            <a:r>
              <a:rPr lang="ar-SA" sz="2400" b="1" dirty="0" smtClean="0"/>
              <a:t/>
            </a:r>
            <a:br>
              <a:rPr lang="ar-SA" sz="2400" b="1" dirty="0" smtClean="0"/>
            </a:br>
            <a:r>
              <a:rPr lang="ar-SA" sz="2400" b="1" dirty="0" smtClean="0"/>
              <a:t>تتحدد نوع الخطة التعليمية تبعا للزاوية التي ينظر إليها عند وضع التخطيط للتعليم ، فمن </a:t>
            </a:r>
          </a:p>
          <a:p>
            <a:r>
              <a:rPr lang="ar-SA" sz="2400" b="1" dirty="0" smtClean="0"/>
              <a:t>زاوية فترة التخطيط  يقسم البعض الخطط التعليمية إلى خطط طويلة المدى ، وخطط قصيرة </a:t>
            </a:r>
          </a:p>
          <a:p>
            <a:r>
              <a:rPr lang="ar-SA" sz="2400" b="1" dirty="0" smtClean="0"/>
              <a:t>المدى ، وهناك من يقسمها إلى ثلاثة أنواع من الخطط وهى خطط طويلة المدى ، وخطط </a:t>
            </a:r>
          </a:p>
          <a:p>
            <a:r>
              <a:rPr lang="ar-SA" sz="2400" b="1" dirty="0" smtClean="0"/>
              <a:t>متوسطة المدى ، وخطط قصيرة المدى.</a:t>
            </a:r>
          </a:p>
          <a:p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CAJQK0YICAPJOHAUCA1HL362CA3IU5R7CA6A6QLSCAYS0A90CAXTCPBHCAQ41RADCAJVA1WLCAT6KOT8CAMJYU2SCAD6V3GSCA0B03R0CA8C81UOCAX33TNWCA9HQ58OCAJV7DKCCA30WXQDCA1UOQF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98196" cy="6894195"/>
          </a:xfrm>
          <a:prstGeom prst="rect">
            <a:avLst/>
          </a:prstGeom>
        </p:spPr>
      </p:pic>
      <p:sp>
        <p:nvSpPr>
          <p:cNvPr id="4" name="Flowchart: Preparation 3"/>
          <p:cNvSpPr/>
          <p:nvPr/>
        </p:nvSpPr>
        <p:spPr>
          <a:xfrm>
            <a:off x="0" y="2743200"/>
            <a:ext cx="9144000" cy="990600"/>
          </a:xfrm>
          <a:prstGeom prst="flowChartPreparation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400" dirty="0" smtClean="0">
                <a:solidFill>
                  <a:schemeClr val="tx1"/>
                </a:solidFill>
                <a:cs typeface="PT Bold Broken" pitchFamily="2" charset="-78"/>
              </a:rPr>
              <a:t>النمط الأول: التخطيط طويلة المدى (التخطيط الاستراتيجي)</a:t>
            </a:r>
            <a:endParaRPr lang="en-US" sz="2400" dirty="0">
              <a:solidFill>
                <a:schemeClr val="tx1"/>
              </a:solidFill>
              <a:cs typeface="PT Bold Broken" pitchFamily="2" charset="-78"/>
            </a:endParaRPr>
          </a:p>
        </p:txBody>
      </p:sp>
      <p:sp>
        <p:nvSpPr>
          <p:cNvPr id="5" name="Flowchart: Preparation 4"/>
          <p:cNvSpPr/>
          <p:nvPr/>
        </p:nvSpPr>
        <p:spPr>
          <a:xfrm>
            <a:off x="0" y="4191000"/>
            <a:ext cx="9144000" cy="2667000"/>
          </a:xfrm>
          <a:prstGeom prst="flowChartPreparation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v"/>
            </a:pPr>
            <a:r>
              <a:rPr lang="ar-SA" sz="2000" dirty="0" smtClean="0">
                <a:solidFill>
                  <a:schemeClr val="tx1"/>
                </a:solidFill>
              </a:rPr>
              <a:t>يتضمن خطة بعيدة المدى تغطي فترة زمنية تمتد عشر سنوات أو أكثر </a:t>
            </a:r>
          </a:p>
          <a:p>
            <a:pPr algn="ctr">
              <a:buFont typeface="Wingdings" pitchFamily="2" charset="2"/>
              <a:buChar char="v"/>
            </a:pPr>
            <a:r>
              <a:rPr lang="ar-SA" sz="2000" dirty="0" smtClean="0">
                <a:solidFill>
                  <a:schemeClr val="tx1"/>
                </a:solidFill>
              </a:rPr>
              <a:t>يتضمن أهدافاً ومقاصد عامة شاملة دون الخوض في دراسة الأهداف التفصيلية  أو وسائل طرق التنفيذ</a:t>
            </a:r>
          </a:p>
          <a:p>
            <a:pPr algn="ctr">
              <a:buFont typeface="Wingdings" pitchFamily="2" charset="2"/>
              <a:buChar char="v"/>
            </a:pPr>
            <a:r>
              <a:rPr lang="ar-SA" sz="2000" dirty="0" smtClean="0">
                <a:solidFill>
                  <a:schemeClr val="tx1"/>
                </a:solidFill>
              </a:rPr>
              <a:t> عن طريق هذا النمط يمكن وضع تصور للمشاكل التعليمية المستقبلية ومحاولة أبعادها وبالتالي المساعدة في مواجهة تلك المشاكل والتقليل من آثارها السلبية</a:t>
            </a:r>
          </a:p>
          <a:p>
            <a:pPr algn="ctr">
              <a:buFont typeface="Wingdings" pitchFamily="2" charset="2"/>
              <a:buChar char="v"/>
            </a:pP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786150" y="0"/>
            <a:ext cx="5357850" cy="8572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 smtClean="0">
                <a:solidFill>
                  <a:schemeClr val="tx1"/>
                </a:solidFill>
                <a:cs typeface="Simple Bold Jut Out" pitchFamily="2" charset="-78"/>
              </a:rPr>
              <a:t>تقسيم التخطيط حسب الفترة الزمنية </a:t>
            </a:r>
            <a:endParaRPr lang="en-US" sz="2400" dirty="0" smtClean="0">
              <a:solidFill>
                <a:schemeClr val="tx1"/>
              </a:solidFill>
              <a:cs typeface="Simple Bold Jut Out" pitchFamily="2" charset="-78"/>
            </a:endParaRPr>
          </a:p>
          <a:p>
            <a:pPr algn="ctr"/>
            <a:endParaRPr lang="en-US" sz="2400" dirty="0">
              <a:solidFill>
                <a:schemeClr val="tx1"/>
              </a:solidFill>
              <a:cs typeface="Simple Bold Jut Out" pitchFamily="2" charset="-78"/>
            </a:endParaRPr>
          </a:p>
        </p:txBody>
      </p:sp>
      <p:sp>
        <p:nvSpPr>
          <p:cNvPr id="7" name="Flowchart: Preparation 6"/>
          <p:cNvSpPr/>
          <p:nvPr/>
        </p:nvSpPr>
        <p:spPr>
          <a:xfrm>
            <a:off x="0" y="1066800"/>
            <a:ext cx="9144000" cy="1295400"/>
          </a:xfrm>
          <a:prstGeom prst="flowChartPreparation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ويتوقف تحديد المدى </a:t>
            </a:r>
            <a:r>
              <a:rPr lang="ar-SA" sz="2000" b="1" dirty="0" err="1" smtClean="0"/>
              <a:t>الزمنى</a:t>
            </a:r>
            <a:r>
              <a:rPr lang="ar-SA" sz="2000" b="1" dirty="0" smtClean="0"/>
              <a:t> على الأهداف الموضوعة وعلى نوعية المشكلات التعليمية المراد التخطيط لعلاجها، كما يتوقف على التمويل المتاح داخليا وخارجيا. </a:t>
            </a:r>
            <a:br>
              <a:rPr lang="ar-SA" sz="2000" b="1" dirty="0" smtClean="0"/>
            </a:br>
            <a:endParaRPr lang="en-US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CAJQK0YICAPJOHAUCA1HL362CA3IU5R7CA6A6QLSCAYS0A90CAXTCPBHCAQ41RADCAJVA1WLCAT6KOT8CAMJYU2SCAD6V3GSCA0B03R0CA8C81UOCAX33TNWCA9HQ58OCAJV7DKCCA30WXQDCA1UOQF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98196" cy="6894195"/>
          </a:xfrm>
          <a:prstGeom prst="rect">
            <a:avLst/>
          </a:prstGeom>
        </p:spPr>
      </p:pic>
      <p:sp>
        <p:nvSpPr>
          <p:cNvPr id="3" name="Flowchart: Preparation 2"/>
          <p:cNvSpPr/>
          <p:nvPr/>
        </p:nvSpPr>
        <p:spPr>
          <a:xfrm>
            <a:off x="-457200" y="0"/>
            <a:ext cx="9982200" cy="6858000"/>
          </a:xfrm>
          <a:prstGeom prst="flowChartPreparati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PT Bold Stars" pitchFamily="2" charset="-78"/>
              </a:rPr>
              <a:t> أضيفي إلي معلوماتك</a:t>
            </a:r>
          </a:p>
          <a:p>
            <a:pPr algn="ctr"/>
            <a:endParaRPr lang="ar-SA" sz="2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في الخطة طويلة المدى تتحدد الأهداف البعيدة ، والاتجاهات الرئيسية لتطوير عملية التعليم. وهى تساعد المسئولين عن التعليم على توجيه أبناء الأمة نحو أنواع التعليم المختلفة، وفقا للخطط المرسومة وتبعا للاحتياجات التعليمية على المدى الطويل. </a:t>
            </a:r>
            <a:b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وترسم الخطط التعليمية طويلة المدى الإطار للنمو التعليمي لسنوات كثيرة في المستقبل وتضع الاتجاهات العامة لهذا النمو ، وتربط النمو في مراحل التعليم المختلفة ببعض . </a:t>
            </a:r>
            <a:b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والخطط طويلة المدى تعتمد أساسا على أساليب التنبؤ بمختلف أنواعها، فهي تكون أقرب إلى التصور </a:t>
            </a:r>
            <a:r>
              <a:rPr lang="ar-SA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الذى</a:t>
            </a: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يأخذ شكل إستراتيجية مستقبلية، وتتم الخطط التعليمية طويلة المدى على مستوى الدولة لتعالج مشكلات تعليمية كبيرة من خلال تحديد وفحص فرص المستقبل وتهديداته ونتائجه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CAIFPQNHCAW40YQXCAT52ZFZCATUNPGCCAHB4XIPCAH842GNCA0S8AN1CA9FYV7NCAY6HQB9CAPJQLZKCAHL0AT6CAQ17FMVCADN5QVLCABAGZ6UCAWQPYVYCAKKONW9CA0CBP06CA9JQFXACA1ONNV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-76200"/>
            <a:ext cx="9144000" cy="6857999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2000232" y="0"/>
            <a:ext cx="5857916" cy="9144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dirty="0" smtClean="0">
                <a:solidFill>
                  <a:schemeClr val="tx1"/>
                </a:solidFill>
                <a:cs typeface="PT Bold Stars" pitchFamily="2" charset="-78"/>
              </a:rPr>
              <a:t>تخطيط متوسط المدى</a:t>
            </a:r>
            <a:endParaRPr lang="en-US" sz="3600" dirty="0">
              <a:solidFill>
                <a:schemeClr val="tx1"/>
              </a:solidFill>
              <a:cs typeface="PT Bold Stars" pitchFamily="2" charset="-78"/>
            </a:endParaRPr>
          </a:p>
        </p:txBody>
      </p:sp>
      <p:sp>
        <p:nvSpPr>
          <p:cNvPr id="4" name="Oval 3"/>
          <p:cNvSpPr/>
          <p:nvPr/>
        </p:nvSpPr>
        <p:spPr>
          <a:xfrm>
            <a:off x="0" y="1000108"/>
            <a:ext cx="9144000" cy="785818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يتضمن خطة متوسطة المدى تتراوح ما بين ثلاث سنوات وخمس سنوات أو أكثر 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0" y="2928934"/>
            <a:ext cx="9144000" cy="9144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هذه الخطة هي الخطة التعليمية التي يتم تنفيذها وهي تتجنب صعوبات التنبؤ البعيد المدى</a:t>
            </a:r>
            <a:endParaRPr lang="en-US" sz="2000" b="1" dirty="0"/>
          </a:p>
        </p:txBody>
      </p:sp>
      <p:sp>
        <p:nvSpPr>
          <p:cNvPr id="6" name="Oval 5"/>
          <p:cNvSpPr/>
          <p:nvPr/>
        </p:nvSpPr>
        <p:spPr>
          <a:xfrm>
            <a:off x="0" y="3929066"/>
            <a:ext cx="9144000" cy="9144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هذه الخطة تعتمد علي تقديرات الخطة البعيدة المدى غير أنها تترجم تلك الخطة إلي لغة محسوسة متلائمة أكثر مع ما يأتي </a:t>
            </a:r>
            <a:r>
              <a:rPr lang="ar-SA" sz="2000" b="1" dirty="0" err="1" smtClean="0"/>
              <a:t>به</a:t>
            </a:r>
            <a:r>
              <a:rPr lang="ar-SA" sz="2000" b="1" dirty="0" smtClean="0"/>
              <a:t> الواقع من تغيرات</a:t>
            </a:r>
            <a:endParaRPr lang="en-US" sz="2000" b="1" dirty="0"/>
          </a:p>
        </p:txBody>
      </p:sp>
      <p:sp>
        <p:nvSpPr>
          <p:cNvPr id="7" name="Oval 6"/>
          <p:cNvSpPr/>
          <p:nvPr/>
        </p:nvSpPr>
        <p:spPr>
          <a:xfrm>
            <a:off x="0" y="1928802"/>
            <a:ext cx="9144000" cy="9144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تحتوي الخطة علي أهداف محددة يمكن قياس مدي تحققها مع تحديد الأولويات ووضع نماذج للتطبيق</a:t>
            </a:r>
            <a:endParaRPr lang="en-US" sz="2000" b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CADOGW8JCABLHZ1KCAT9SHXFCAE92YZDCAJET3W0CAXLG4QNCAWJA0UWCA8ODG1JCA55F3CFCAQZ7S8ICAG12ENACA0FH8URCA0GHE4VCAFCRUAGCAZG643BCAC57K5ACAFPPHCYCA1IOGJRCAXWC17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70865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1219200" y="1447800"/>
            <a:ext cx="1004954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b="1" dirty="0" smtClean="0"/>
              <a:t>وتهتم الخطط متوسطة المدى بصياغة استراتيجيات للتطبيق ، وذلك عن طريق </a:t>
            </a:r>
          </a:p>
          <a:p>
            <a:r>
              <a:rPr lang="ar-SA" sz="2400" b="1" dirty="0" smtClean="0"/>
              <a:t>وضع أهداف أو مقاصد محددة يمكن قياس مدى تحققها مع تحديد الأولويات ووضع </a:t>
            </a:r>
          </a:p>
          <a:p>
            <a:r>
              <a:rPr lang="ar-SA" sz="2400" b="1" dirty="0" smtClean="0"/>
              <a:t>نماذج للتطبيق، وأغلب الخطط المتوسطة خطط خمسيه حتى يتمكن قطاع التعليم من </a:t>
            </a:r>
          </a:p>
          <a:p>
            <a:r>
              <a:rPr lang="ar-SA" sz="2400" b="1" dirty="0" smtClean="0"/>
              <a:t>إحداث التغييرات المناسبة خلال هذه الفترة </a:t>
            </a:r>
          </a:p>
          <a:p>
            <a:r>
              <a:rPr lang="ar-SA" sz="2400" b="1" dirty="0" smtClean="0"/>
              <a:t>وذلك للوفاء بالأهداف الواجب إنجازها والمتمثلة في تلبية متطلبات خطة التنمية من </a:t>
            </a:r>
          </a:p>
          <a:p>
            <a:r>
              <a:rPr lang="ar-SA" sz="2400" b="1" dirty="0" smtClean="0"/>
              <a:t>الكوادر المتخصصة التي تشتد الحاجة إليها. لإحداث نوع من التوازن بين أنواع </a:t>
            </a:r>
          </a:p>
          <a:p>
            <a:r>
              <a:rPr lang="ar-SA" sz="2400" b="1" dirty="0" smtClean="0"/>
              <a:t>التخصصات الناقصة أو الزائدة عن الحاجة للوصول إلى الاستخدام الأفضل </a:t>
            </a:r>
          </a:p>
          <a:p>
            <a:r>
              <a:rPr lang="ar-SA" sz="2400" b="1" dirty="0" smtClean="0"/>
              <a:t>لتوظيف القوى العاملة في التنمية.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CAIFPQNHCAW40YQXCAT52ZFZCATUNPGCCAHB4XIPCAH842GNCA0S8AN1CA9FYV7NCAY6HQB9CAPJQLZKCAHL0AT6CAQ17FMVCADN5QVLCABAGZ6UCAWQPYVYCAKKONW9CA0CBP06CA9JQFXACA1ONNV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7999"/>
          </a:xfrm>
          <a:prstGeom prst="rect">
            <a:avLst/>
          </a:prstGeom>
        </p:spPr>
      </p:pic>
      <p:sp>
        <p:nvSpPr>
          <p:cNvPr id="3" name="Flowchart: Predefined Process 2"/>
          <p:cNvSpPr/>
          <p:nvPr/>
        </p:nvSpPr>
        <p:spPr>
          <a:xfrm>
            <a:off x="1071538" y="0"/>
            <a:ext cx="6272218" cy="1285860"/>
          </a:xfrm>
          <a:prstGeom prst="flowChartPredefinedProcess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800" dirty="0" smtClean="0">
                <a:solidFill>
                  <a:schemeClr val="tx1"/>
                </a:solidFill>
                <a:cs typeface="PT Bold Broken" pitchFamily="2" charset="-78"/>
              </a:rPr>
              <a:t>التخطيط قصير المدى</a:t>
            </a:r>
          </a:p>
          <a:p>
            <a:pPr algn="ctr"/>
            <a:r>
              <a:rPr lang="ar-SA" sz="4800" dirty="0" smtClean="0">
                <a:solidFill>
                  <a:schemeClr val="tx1"/>
                </a:solidFill>
                <a:cs typeface="PT Bold Broken" pitchFamily="2" charset="-78"/>
              </a:rPr>
              <a:t>التخطيط التنفيذي</a:t>
            </a:r>
            <a:endParaRPr lang="en-US" sz="4800" dirty="0">
              <a:solidFill>
                <a:schemeClr val="tx1"/>
              </a:solidFill>
              <a:cs typeface="PT Bold Broken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484784"/>
            <a:ext cx="9074920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ar-SA" sz="2000" b="1" dirty="0" smtClean="0"/>
              <a:t>يتضمن خطة قصيرة المدى تتراوح ما بين سنة </a:t>
            </a:r>
            <a:r>
              <a:rPr lang="ar-SA" sz="2000" b="1" dirty="0" err="1" smtClean="0"/>
              <a:t>و</a:t>
            </a:r>
            <a:r>
              <a:rPr lang="ar-SA" sz="2000" b="1" dirty="0" smtClean="0"/>
              <a:t> ثلاث سنوات وعادة ما تكون الخطة قصيرة المدى مرتبطة </a:t>
            </a:r>
          </a:p>
          <a:p>
            <a:r>
              <a:rPr lang="ar-SA" sz="2000" b="1" dirty="0" smtClean="0"/>
              <a:t>بالميزانية العامة وتتضمن برامج عمل وخطط تفصيلية وهي أكثر تفصيلاً من النمطين السابقين </a:t>
            </a:r>
            <a:endParaRPr lang="en-US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63044" y="2492896"/>
            <a:ext cx="8880956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ar-SA" sz="2000" b="1" dirty="0" smtClean="0"/>
              <a:t>تتضمن ما سيتم عمله ومن سيقوم به وكيف؟ وبأي قدر من الموارد ومن أي المصادر ستتم عملية التمويل؟</a:t>
            </a:r>
          </a:p>
        </p:txBody>
      </p:sp>
      <p:sp>
        <p:nvSpPr>
          <p:cNvPr id="7" name="مربع نص 6"/>
          <p:cNvSpPr txBox="1"/>
          <p:nvPr/>
        </p:nvSpPr>
        <p:spPr>
          <a:xfrm>
            <a:off x="1646435" y="3212976"/>
            <a:ext cx="7497565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ar-SA" sz="2000" b="1" dirty="0" smtClean="0"/>
              <a:t>يمكن تعديل الخطة الطويلة المدى والمتوسطة المدى في ضوء نتائج التخطيط قصير المدى </a:t>
            </a:r>
            <a:endParaRPr lang="en-US" sz="2000" b="1" dirty="0"/>
          </a:p>
        </p:txBody>
      </p:sp>
      <p:sp>
        <p:nvSpPr>
          <p:cNvPr id="8" name="مربع نص 7"/>
          <p:cNvSpPr txBox="1"/>
          <p:nvPr/>
        </p:nvSpPr>
        <p:spPr>
          <a:xfrm>
            <a:off x="107487" y="4005064"/>
            <a:ext cx="9036513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000" b="1" dirty="0" smtClean="0"/>
              <a:t>وتبرز أهمية هذا النوع من التخطيط في التغلب علي المشكلات الطارئة خلال السنة الجارية والتي قد تعوق أو</a:t>
            </a:r>
          </a:p>
          <a:p>
            <a:r>
              <a:rPr lang="ar-SA" sz="2000" b="1" dirty="0" smtClean="0"/>
              <a:t>تبطئ عملية تنفيذ البرامج التنموية التعليمية المنبثقة عن الخطة المتوسطة الأجل </a:t>
            </a:r>
            <a:endParaRPr lang="en-US" sz="2000" b="1" dirty="0"/>
          </a:p>
        </p:txBody>
      </p:sp>
      <p:sp>
        <p:nvSpPr>
          <p:cNvPr id="9" name="مربع نص 8"/>
          <p:cNvSpPr txBox="1"/>
          <p:nvPr/>
        </p:nvSpPr>
        <p:spPr>
          <a:xfrm>
            <a:off x="75492" y="4941168"/>
            <a:ext cx="9068508" cy="70788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ar-SA" sz="2000" b="1" dirty="0" smtClean="0"/>
              <a:t>هذا النوع من التخطيط أسهل في الإعداد من النوعين السابقين نظراً لقصر الفترة وقرب المتغيرات والظروف </a:t>
            </a:r>
          </a:p>
          <a:p>
            <a:r>
              <a:rPr lang="ar-SA" sz="2000" b="1" dirty="0" smtClean="0"/>
              <a:t>التي قد تؤخذ في الحسبان عند الإعداد والقيام بعملية التخطيط </a:t>
            </a:r>
            <a:endParaRPr lang="en-US" sz="2000" b="1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8" grpId="0" animBg="1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CAIFPQNHCAW40YQXCAT52ZFZCATUNPGCCAHB4XIPCAH842GNCA0S8AN1CA9FYV7NCAY6HQB9CAPJQLZKCAHL0AT6CAQ17FMVCADN5QVLCABAGZ6UCAWQPYVYCAKKONW9CA0CBP06CA9JQFXACA1ONNV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7999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CAIFPQNHCAW40YQXCAT52ZFZCATUNPGCCAHB4XIPCAH842GNCA0S8AN1CA9FYV7NCAY6HQB9CAPJQLZKCAHL0AT6CAQ17FMVCADN5QVLCABAGZ6UCAWQPYVYCAKKONW9CA0CBP06CA9JQFXACA1ONNV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7999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5517232"/>
          </a:xfrm>
          <a:prstGeom prst="rect">
            <a:avLst/>
          </a:prstGeom>
        </p:spPr>
      </p:pic>
      <p:sp>
        <p:nvSpPr>
          <p:cNvPr id="4" name="شكل بيضاوي 3"/>
          <p:cNvSpPr/>
          <p:nvPr/>
        </p:nvSpPr>
        <p:spPr>
          <a:xfrm>
            <a:off x="2267744" y="0"/>
            <a:ext cx="5522912" cy="9144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>
                <a:cs typeface="PT Bold Dusky" pitchFamily="2" charset="-78"/>
              </a:rPr>
              <a:t>مراحل التخطيط التعليمي</a:t>
            </a:r>
            <a:endParaRPr lang="ar-SA" sz="2800" dirty="0">
              <a:cs typeface="PT Bold Dusky" pitchFamily="2" charset="-78"/>
            </a:endParaRP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7092280" y="1628800"/>
            <a:ext cx="1155576" cy="914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b="1" dirty="0" smtClean="0"/>
              <a:t>مرحلة إعداد الخطة</a:t>
            </a:r>
            <a:endParaRPr lang="ar-SA" sz="2000" b="1" dirty="0"/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611560" y="1621572"/>
            <a:ext cx="1656184" cy="9144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b="1" dirty="0" smtClean="0"/>
              <a:t>مرحلة التقويم والتغذية الراجعة</a:t>
            </a:r>
            <a:endParaRPr lang="ar-SA" sz="2000" b="1" dirty="0"/>
          </a:p>
        </p:txBody>
      </p:sp>
      <p:sp>
        <p:nvSpPr>
          <p:cNvPr id="8" name="مستطيل مستدير الزوايا 7"/>
          <p:cNvSpPr/>
          <p:nvPr/>
        </p:nvSpPr>
        <p:spPr>
          <a:xfrm>
            <a:off x="4194511" y="1628800"/>
            <a:ext cx="1155576" cy="914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b="1" dirty="0" smtClean="0"/>
              <a:t>مرحلة متابعة الخطة</a:t>
            </a:r>
            <a:endParaRPr lang="ar-SA" sz="2000" b="1" dirty="0"/>
          </a:p>
        </p:txBody>
      </p:sp>
      <p:cxnSp>
        <p:nvCxnSpPr>
          <p:cNvPr id="10" name="رابط كسهم مستقيم 9"/>
          <p:cNvCxnSpPr>
            <a:stCxn id="4" idx="4"/>
          </p:cNvCxnSpPr>
          <p:nvPr/>
        </p:nvCxnSpPr>
        <p:spPr>
          <a:xfrm>
            <a:off x="5029200" y="914400"/>
            <a:ext cx="2495128" cy="57038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3" name="رابط كسهم مستقيم 12"/>
          <p:cNvCxnSpPr>
            <a:stCxn id="4" idx="4"/>
            <a:endCxn id="8" idx="0"/>
          </p:cNvCxnSpPr>
          <p:nvPr/>
        </p:nvCxnSpPr>
        <p:spPr>
          <a:xfrm flipH="1">
            <a:off x="4772299" y="914400"/>
            <a:ext cx="256901" cy="714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رابط كسهم مستقيم 14"/>
          <p:cNvCxnSpPr>
            <a:stCxn id="4" idx="4"/>
          </p:cNvCxnSpPr>
          <p:nvPr/>
        </p:nvCxnSpPr>
        <p:spPr>
          <a:xfrm flipH="1">
            <a:off x="2267744" y="914400"/>
            <a:ext cx="2761456" cy="714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6" name="مربع نص 15"/>
          <p:cNvSpPr txBox="1"/>
          <p:nvPr/>
        </p:nvSpPr>
        <p:spPr>
          <a:xfrm>
            <a:off x="238998" y="2815171"/>
            <a:ext cx="8905002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1">
            <a:spAutoFit/>
          </a:bodyPr>
          <a:lstStyle/>
          <a:p>
            <a:r>
              <a:rPr lang="ar-SA" dirty="0" smtClean="0"/>
              <a:t>هذا التقسيم قد يبدو من وجهة النظر التحليلية مفيداً إلا أن الواقع العملي يدل علي تداخل هذه المراحل وتشابكها بحيث يتعذر</a:t>
            </a:r>
          </a:p>
          <a:p>
            <a:r>
              <a:rPr lang="ar-SA" dirty="0" smtClean="0"/>
              <a:t> وضع الحدود والفواصل فيما بينها                   </a:t>
            </a:r>
            <a:endParaRPr lang="ar-SA" dirty="0"/>
          </a:p>
        </p:txBody>
      </p:sp>
      <p:sp>
        <p:nvSpPr>
          <p:cNvPr id="17" name="مربع نص 16"/>
          <p:cNvSpPr txBox="1"/>
          <p:nvPr/>
        </p:nvSpPr>
        <p:spPr>
          <a:xfrm>
            <a:off x="-137707" y="3573016"/>
            <a:ext cx="9281707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1">
            <a:spAutoFit/>
          </a:bodyPr>
          <a:lstStyle/>
          <a:p>
            <a:r>
              <a:rPr lang="ar-SA" dirty="0" smtClean="0"/>
              <a:t>المخطط التعليمي عندما يبدأ في وضع الخطة لا يتوقف به الأمر عند المستوي الفكري بل يربط بينه وبين مجال التنفيذ لتفهم </a:t>
            </a:r>
          </a:p>
          <a:p>
            <a:r>
              <a:rPr lang="ar-SA" dirty="0" smtClean="0"/>
              <a:t>الظروف التي يعمل فيها، ومقدراً الإمكانات المتوفرة لديه والمشكلات التي يحتمل أن تواجهه حتي يستطيع وضع خطة متكاملة </a:t>
            </a:r>
          </a:p>
          <a:p>
            <a:r>
              <a:rPr lang="ar-SA" dirty="0" smtClean="0"/>
              <a:t>ومرنة</a:t>
            </a:r>
            <a:endParaRPr lang="ar-SA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-152841" y="4673044"/>
            <a:ext cx="9294531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1">
            <a:spAutoFit/>
          </a:bodyPr>
          <a:lstStyle/>
          <a:p>
            <a:r>
              <a:rPr lang="ar-SA" dirty="0" smtClean="0"/>
              <a:t>   لنجاح الخطة لابد من المتابعة والتقويم عند البدء في تنفيذ المشروعات التعليمية للتعرف علي ما تحدثه من تغيرات والوقوف </a:t>
            </a:r>
          </a:p>
          <a:p>
            <a:r>
              <a:rPr lang="ar-SA" dirty="0" smtClean="0"/>
              <a:t>علي ما يعترض سبيلها من صعوبات                     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16" grpId="0" animBg="1"/>
      <p:bldP spid="17" grpId="0" animBg="1"/>
      <p:bldP spid="1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CAIFPQNHCAW40YQXCAT52ZFZCATUNPGCCAHB4XIPCAH842GNCA0S8AN1CA9FYV7NCAY6HQB9CAPJQLZKCAHL0AT6CAQ17FMVCADN5QVLCABAGZ6UCAWQPYVYCAKKONW9CA0CBP06CA9JQFXACA1ONNV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7999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551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مستطيل مستدير الزوايا 2"/>
          <p:cNvSpPr/>
          <p:nvPr/>
        </p:nvSpPr>
        <p:spPr>
          <a:xfrm>
            <a:off x="2771800" y="188640"/>
            <a:ext cx="4824536" cy="504056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>
                <a:solidFill>
                  <a:schemeClr val="tx1"/>
                </a:solidFill>
                <a:cs typeface="PT Bold Dusky" pitchFamily="2" charset="-78"/>
              </a:rPr>
              <a:t>مرحلة إعداد الخطة التعليمية</a:t>
            </a:r>
            <a:endParaRPr lang="ar-SA" sz="2800" dirty="0">
              <a:solidFill>
                <a:schemeClr val="tx1"/>
              </a:solidFill>
              <a:cs typeface="PT Bold Dusky" pitchFamily="2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1033916" y="795483"/>
            <a:ext cx="7939994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dirty="0" smtClean="0"/>
              <a:t>تهدف هذه المرحلة إلي إعداد خطة متكاملة للتعليم ضمن إطار الخطة الشاملة للتنمية الاقتصادية والاجتماعية </a:t>
            </a:r>
            <a:endParaRPr lang="ar-SA" dirty="0"/>
          </a:p>
        </p:txBody>
      </p:sp>
      <p:sp>
        <p:nvSpPr>
          <p:cNvPr id="5" name="مربع نص 4"/>
          <p:cNvSpPr txBox="1"/>
          <p:nvPr/>
        </p:nvSpPr>
        <p:spPr>
          <a:xfrm>
            <a:off x="1898646" y="1126983"/>
            <a:ext cx="7138493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dirty="0" smtClean="0"/>
              <a:t>تتوقف طريقة إعداد الخطة علي المدخل أو الأسلوب الذي يتبناه مخططو التعليم عند وضع الخطة</a:t>
            </a:r>
            <a:endParaRPr lang="ar-SA" dirty="0"/>
          </a:p>
        </p:txBody>
      </p:sp>
      <p:sp>
        <p:nvSpPr>
          <p:cNvPr id="7" name="مستطيل 6"/>
          <p:cNvSpPr/>
          <p:nvPr/>
        </p:nvSpPr>
        <p:spPr>
          <a:xfrm>
            <a:off x="7262371" y="2204864"/>
            <a:ext cx="1881630" cy="62419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1600" dirty="0" smtClean="0"/>
              <a:t>تحديد الأهداف العامة</a:t>
            </a:r>
            <a:endParaRPr lang="ar-SA" sz="1600" dirty="0"/>
          </a:p>
        </p:txBody>
      </p:sp>
      <p:sp>
        <p:nvSpPr>
          <p:cNvPr id="8" name="شكل بيضاوي 7"/>
          <p:cNvSpPr/>
          <p:nvPr/>
        </p:nvSpPr>
        <p:spPr>
          <a:xfrm>
            <a:off x="6372200" y="1496315"/>
            <a:ext cx="2656495" cy="636541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/>
              <a:t>مرحلة إعداد الخطة </a:t>
            </a:r>
          </a:p>
          <a:p>
            <a:pPr algn="ctr"/>
            <a:endParaRPr lang="ar-SA" dirty="0"/>
          </a:p>
        </p:txBody>
      </p:sp>
      <p:sp>
        <p:nvSpPr>
          <p:cNvPr id="10" name="مستطيل 9"/>
          <p:cNvSpPr/>
          <p:nvPr/>
        </p:nvSpPr>
        <p:spPr>
          <a:xfrm>
            <a:off x="7255975" y="2924944"/>
            <a:ext cx="1881630" cy="79826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1600" dirty="0" smtClean="0"/>
              <a:t>تحليل الموقف التعليمي الحالي وتحديد المشكلات والحلول المقترحة</a:t>
            </a:r>
            <a:endParaRPr lang="ar-SA" sz="1600" dirty="0"/>
          </a:p>
        </p:txBody>
      </p:sp>
      <p:sp>
        <p:nvSpPr>
          <p:cNvPr id="11" name="مستطيل 10"/>
          <p:cNvSpPr/>
          <p:nvPr/>
        </p:nvSpPr>
        <p:spPr>
          <a:xfrm>
            <a:off x="7255975" y="3861048"/>
            <a:ext cx="1881630" cy="62419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تحديد الأهداف التفصيلية </a:t>
            </a:r>
            <a:endParaRPr lang="ar-SA" dirty="0"/>
          </a:p>
        </p:txBody>
      </p:sp>
      <p:sp>
        <p:nvSpPr>
          <p:cNvPr id="12" name="مستطيل 11"/>
          <p:cNvSpPr/>
          <p:nvPr/>
        </p:nvSpPr>
        <p:spPr>
          <a:xfrm>
            <a:off x="7284163" y="4725144"/>
            <a:ext cx="1881630" cy="6241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تحديد التغيرات الهيكلية في نظام التعليم</a:t>
            </a:r>
            <a:endParaRPr lang="ar-SA" dirty="0"/>
          </a:p>
        </p:txBody>
      </p:sp>
      <p:sp>
        <p:nvSpPr>
          <p:cNvPr id="13" name="مستطيل 12"/>
          <p:cNvSpPr/>
          <p:nvPr/>
        </p:nvSpPr>
        <p:spPr>
          <a:xfrm>
            <a:off x="7270305" y="5495265"/>
            <a:ext cx="1881630" cy="62419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تحديد تكلفة الخطة</a:t>
            </a:r>
            <a:endParaRPr lang="ar-SA" dirty="0"/>
          </a:p>
        </p:txBody>
      </p:sp>
      <p:sp>
        <p:nvSpPr>
          <p:cNvPr id="14" name="مستطيل 13"/>
          <p:cNvSpPr/>
          <p:nvPr/>
        </p:nvSpPr>
        <p:spPr>
          <a:xfrm>
            <a:off x="7244680" y="6233803"/>
            <a:ext cx="1881630" cy="62419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تحديد وسائل تنفيذها وصياغتها واعتمادها</a:t>
            </a:r>
            <a:endParaRPr lang="ar-SA" dirty="0"/>
          </a:p>
        </p:txBody>
      </p:sp>
      <p:sp>
        <p:nvSpPr>
          <p:cNvPr id="15" name="مستطيل 14"/>
          <p:cNvSpPr/>
          <p:nvPr/>
        </p:nvSpPr>
        <p:spPr>
          <a:xfrm>
            <a:off x="3779912" y="2715618"/>
            <a:ext cx="1881630" cy="62419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تنفيذ ومتابعة الخطة</a:t>
            </a:r>
            <a:endParaRPr lang="ar-SA" dirty="0"/>
          </a:p>
        </p:txBody>
      </p:sp>
      <p:sp>
        <p:nvSpPr>
          <p:cNvPr id="16" name="مستطيل 15"/>
          <p:cNvSpPr/>
          <p:nvPr/>
        </p:nvSpPr>
        <p:spPr>
          <a:xfrm>
            <a:off x="601216" y="3236852"/>
            <a:ext cx="1881630" cy="6241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التقويم والتغذية الراجعة</a:t>
            </a:r>
            <a:endParaRPr lang="ar-SA" dirty="0"/>
          </a:p>
        </p:txBody>
      </p:sp>
      <p:sp>
        <p:nvSpPr>
          <p:cNvPr id="17" name="مستطيل 16"/>
          <p:cNvSpPr/>
          <p:nvPr/>
        </p:nvSpPr>
        <p:spPr>
          <a:xfrm>
            <a:off x="611560" y="2062355"/>
            <a:ext cx="1881630" cy="62419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الإعداد لخطة جديدة</a:t>
            </a:r>
            <a:endParaRPr lang="ar-SA" dirty="0"/>
          </a:p>
        </p:txBody>
      </p:sp>
      <p:cxnSp>
        <p:nvCxnSpPr>
          <p:cNvPr id="20" name="رابط كسهم مستقيم 19"/>
          <p:cNvCxnSpPr/>
          <p:nvPr/>
        </p:nvCxnSpPr>
        <p:spPr>
          <a:xfrm flipV="1">
            <a:off x="4572001" y="3339814"/>
            <a:ext cx="0" cy="304151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رابط كسهم مستقيم 21"/>
          <p:cNvCxnSpPr/>
          <p:nvPr/>
        </p:nvCxnSpPr>
        <p:spPr>
          <a:xfrm>
            <a:off x="4572001" y="6381328"/>
            <a:ext cx="2672679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رابط كسهم مستقيم 27"/>
          <p:cNvCxnSpPr/>
          <p:nvPr/>
        </p:nvCxnSpPr>
        <p:spPr>
          <a:xfrm flipV="1">
            <a:off x="1527164" y="3861048"/>
            <a:ext cx="0" cy="268485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2" name="رابط كسهم مستقيم 31"/>
          <p:cNvCxnSpPr/>
          <p:nvPr/>
        </p:nvCxnSpPr>
        <p:spPr>
          <a:xfrm>
            <a:off x="1552375" y="6545901"/>
            <a:ext cx="5717930" cy="12345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5" name="رابط كسهم مستقيم 34"/>
          <p:cNvCxnSpPr/>
          <p:nvPr/>
        </p:nvCxnSpPr>
        <p:spPr>
          <a:xfrm flipV="1">
            <a:off x="1527164" y="2686551"/>
            <a:ext cx="0" cy="55030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8" name="رابط كسهم مستقيم 37"/>
          <p:cNvCxnSpPr>
            <a:stCxn id="15" idx="1"/>
          </p:cNvCxnSpPr>
          <p:nvPr/>
        </p:nvCxnSpPr>
        <p:spPr>
          <a:xfrm flipH="1">
            <a:off x="2493190" y="3027716"/>
            <a:ext cx="1286722" cy="52123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7" grpId="0" animBg="1"/>
      <p:bldP spid="8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CAIFPQNHCAW40YQXCAT52ZFZCATUNPGCCAHB4XIPCAH842GNCA0S8AN1CA9FYV7NCAY6HQB9CAPJQLZKCAHL0AT6CAQ17FMVCADN5QVLCABAGZ6UCAWQPYVYCAKKONW9CA0CBP06CA9JQFXACA1ONNV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7999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9925"/>
            <a:ext cx="9144000" cy="551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مربع نص 2"/>
          <p:cNvSpPr txBox="1"/>
          <p:nvPr/>
        </p:nvSpPr>
        <p:spPr>
          <a:xfrm>
            <a:off x="2468699" y="67439"/>
            <a:ext cx="4206601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400" dirty="0" smtClean="0">
                <a:cs typeface="PT Bold Dusky" pitchFamily="2" charset="-78"/>
              </a:rPr>
              <a:t>تحديد الأهداف العامة لخطة التعليم</a:t>
            </a:r>
            <a:endParaRPr lang="ar-SA" sz="2400" dirty="0">
              <a:cs typeface="PT Bold Dusky" pitchFamily="2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-190606" y="1937957"/>
            <a:ext cx="9334607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000" dirty="0" smtClean="0"/>
              <a:t>تعتمد علي الإحصاءات والبيانات المتعلقة بظروف المجتمع وأوضاعه(الاقتصادية – الاجتماعية- الثقافية- السكانية</a:t>
            </a:r>
            <a:r>
              <a:rPr lang="ar-SA" sz="1600" dirty="0" smtClean="0"/>
              <a:t>) </a:t>
            </a:r>
          </a:p>
          <a:p>
            <a:r>
              <a:rPr lang="ar-SA" sz="2000" dirty="0" smtClean="0"/>
              <a:t>وكذلك التدفقات الطلابية بين المراحل التعليمية والتخصصات المهنية للمتخرجين  </a:t>
            </a:r>
            <a:endParaRPr lang="ar-SA" sz="2800" dirty="0"/>
          </a:p>
        </p:txBody>
      </p:sp>
      <p:sp>
        <p:nvSpPr>
          <p:cNvPr id="5" name="مربع نص 4"/>
          <p:cNvSpPr txBox="1"/>
          <p:nvPr/>
        </p:nvSpPr>
        <p:spPr>
          <a:xfrm>
            <a:off x="4245" y="3407420"/>
            <a:ext cx="9009198" cy="83099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400" dirty="0" smtClean="0"/>
              <a:t>تستمد الأهداف العامة من الأهداف العامة للتربية والتعليم التي تتضمنها السياسية التعليمية بل</a:t>
            </a:r>
          </a:p>
          <a:p>
            <a:r>
              <a:rPr lang="ar-SA" sz="2400" dirty="0" smtClean="0"/>
              <a:t> لابد أن تتفق معها  أذكري بعض الأمثلة الأهداف العامة؟</a:t>
            </a:r>
          </a:p>
        </p:txBody>
      </p:sp>
      <p:sp>
        <p:nvSpPr>
          <p:cNvPr id="6" name="مربع نص 5"/>
          <p:cNvSpPr txBox="1"/>
          <p:nvPr/>
        </p:nvSpPr>
        <p:spPr>
          <a:xfrm>
            <a:off x="-122391" y="4581128"/>
            <a:ext cx="9251251" cy="83099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400" dirty="0" smtClean="0"/>
              <a:t>ينبغي مراعاة مبدأ التكامل والتوزان بين هذه الأهداف وأهداف الخطط الاقتصادية والاجتماعية </a:t>
            </a:r>
          </a:p>
          <a:p>
            <a:r>
              <a:rPr lang="ar-SA" sz="2400" dirty="0" smtClean="0"/>
              <a:t>والثقافية والسكانية وجميعها تستهدف رفاهية الإنسان ورفع مستوي معيشته 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build="allAtOnce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CAJZCVPFCA49GGW4CAA7VR47CAVJKL0NCA1IQ2XPCA33C237CA0XD4QGCARX41M5CAZU9P0XCABB02NECA3SI7SICA00KIXJCAO2OGE4CA1QW7KECABHY0UFCAER3DY1CAHYG4KICA183QI1CAAXQTKQ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مستطيل مستدير الزوايا 2"/>
          <p:cNvSpPr/>
          <p:nvPr/>
        </p:nvSpPr>
        <p:spPr>
          <a:xfrm>
            <a:off x="3563888" y="0"/>
            <a:ext cx="5580112" cy="54868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 smtClean="0">
                <a:solidFill>
                  <a:schemeClr val="tx1"/>
                </a:solidFill>
                <a:cs typeface="PT Bold Stars" pitchFamily="2" charset="-78"/>
              </a:rPr>
              <a:t>تحليل الموقف التعليمي الحالي</a:t>
            </a:r>
            <a:endParaRPr lang="ar-SA" sz="2400" dirty="0">
              <a:solidFill>
                <a:schemeClr val="tx1"/>
              </a:solidFill>
              <a:cs typeface="PT Bold Stars" pitchFamily="2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-116866" y="914400"/>
            <a:ext cx="9260869" cy="101566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000" b="1" dirty="0" smtClean="0"/>
              <a:t>يتم هذا التحليل من خلال إجراء دراسة أو مسح للموقف التعليمي الحالي ضمن الإطار الاجتماعي والاقتصادي </a:t>
            </a:r>
          </a:p>
          <a:p>
            <a:r>
              <a:rPr lang="ar-SA" sz="2000" b="1" dirty="0" smtClean="0"/>
              <a:t>والثقافي والسياسي للمجتمع مما يوفر البيانات والمعلومات اللازمة وإعطاء صورة عامة للموقف الحالي للتربية</a:t>
            </a:r>
          </a:p>
          <a:p>
            <a:r>
              <a:rPr lang="ar-SA" sz="2000" b="1" dirty="0" smtClean="0"/>
              <a:t> والتعليم ونظام التدريب</a:t>
            </a:r>
          </a:p>
        </p:txBody>
      </p:sp>
      <p:sp>
        <p:nvSpPr>
          <p:cNvPr id="6" name="مربع نص 5"/>
          <p:cNvSpPr txBox="1"/>
          <p:nvPr/>
        </p:nvSpPr>
        <p:spPr>
          <a:xfrm>
            <a:off x="9771" y="2209800"/>
            <a:ext cx="9134232" cy="101566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000" b="1" dirty="0" smtClean="0"/>
              <a:t>بناء علي ذلك يمكن مراقبة تنفيذ الخطة وتقويم الإداء ومعرفة أثر البرامج والأنشطة </a:t>
            </a:r>
          </a:p>
          <a:p>
            <a:r>
              <a:rPr lang="ar-SA" sz="2000" b="1" dirty="0" smtClean="0"/>
              <a:t>مما يساعد علي تحديد الحاجات ومراجعة برامج التنفيذ واتخاذ الإجراءات التي من شأنها تكييف عملية تطبيق </a:t>
            </a:r>
          </a:p>
          <a:p>
            <a:r>
              <a:rPr lang="ar-SA" sz="2000" b="1" dirty="0" smtClean="0"/>
              <a:t>الخطة كلما احتاج الأمر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889" y="3810000"/>
            <a:ext cx="9070111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000" b="1" dirty="0" smtClean="0"/>
              <a:t>هذه البيانات ينبغي أن تبرز أوجه القوة والضعف في النظام التعليمي القائم من حيث:</a:t>
            </a:r>
          </a:p>
          <a:p>
            <a:r>
              <a:rPr lang="ar-SA" sz="2000" b="1" dirty="0" smtClean="0"/>
              <a:t>أهدافه العامة – اتجاهات نموه – أنواع مؤسساته – مناهجه – وإداراته- تمويله – إعداد المعلمين – التحصيل </a:t>
            </a:r>
          </a:p>
          <a:p>
            <a:r>
              <a:rPr lang="ar-SA" sz="2000" b="1" dirty="0" smtClean="0"/>
              <a:t>الدراسي – معدل الطلاب لكل معلم- نوعية الخدمات التعليمية والتدريبية ( التي تقوم بها أجهزة ومؤسسات </a:t>
            </a:r>
          </a:p>
          <a:p>
            <a:r>
              <a:rPr lang="ar-SA" sz="2000" b="1" dirty="0" smtClean="0"/>
              <a:t>لا يكون التعليم أو التدريب وظيفتها الأساسية مثل مؤسسات الصحة أو التطوير الصناعي أو مراكز البحوث </a:t>
            </a:r>
          </a:p>
          <a:p>
            <a:r>
              <a:rPr lang="ar-SA" sz="2000" b="1" dirty="0" smtClean="0"/>
              <a:t>العلمية) 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6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CAJZCVPFCA49GGW4CAA7VR47CAVJKL0NCA1IQ2XPCA33C237CA0XD4QGCARX41M5CAZU9P0XCABB02NECA3SI7SICA00KIXJCAO2OGE4CA1QW7KECABHY0UFCAER3DY1CAHYG4KICA183QI1CAAXQTKQ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68524" y="304800"/>
            <a:ext cx="49696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800" dirty="0" smtClean="0">
                <a:cs typeface="PT Bold Dusky" pitchFamily="2" charset="-78"/>
              </a:rPr>
              <a:t>تحديد الأهداف التفصيلية والأولويات</a:t>
            </a:r>
            <a:endParaRPr lang="en-US" sz="2800" dirty="0">
              <a:cs typeface="PT Bold Dusky" pitchFamily="2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00561" y="990600"/>
            <a:ext cx="76434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000" b="1" dirty="0" smtClean="0"/>
              <a:t>تعد هذه الخطوة من أهم خطوات عملية التخطيط </a:t>
            </a:r>
          </a:p>
          <a:p>
            <a:r>
              <a:rPr lang="ar-SA" sz="2000" b="1" dirty="0" smtClean="0"/>
              <a:t>ويجب أن تكون الأهداف التفصيلية محددة المعالم وتتسم بالواقعية والوضوح وقابلية القياس</a:t>
            </a:r>
            <a:endParaRPr lang="en-US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962400" y="1752600"/>
            <a:ext cx="3858813" cy="70788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ar-SA" sz="2000" dirty="0" smtClean="0">
                <a:cs typeface="PT Bold Stars" pitchFamily="2" charset="-78"/>
              </a:rPr>
              <a:t>كيف يمكن تحديد الأهداف التفصيلية ؟</a:t>
            </a:r>
          </a:p>
          <a:p>
            <a:endParaRPr lang="en-US" sz="2000" dirty="0">
              <a:cs typeface="PT Bold Stars" pitchFamily="2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00402" y="2590800"/>
            <a:ext cx="51587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000" dirty="0" smtClean="0"/>
              <a:t>من خلال كلا من:</a:t>
            </a:r>
          </a:p>
          <a:p>
            <a:r>
              <a:rPr lang="ar-SA" sz="2000" dirty="0" smtClean="0"/>
              <a:t>1- الارتباط بأهداف معينة للتطور الثقافي والاجتماعي</a:t>
            </a:r>
          </a:p>
          <a:p>
            <a:r>
              <a:rPr lang="ar-SA" sz="2000" dirty="0" smtClean="0"/>
              <a:t>2- تقديرات الاحتياجات من القوي العاملة خلال سنوات الخطة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3657600"/>
            <a:ext cx="91182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000" dirty="0" smtClean="0"/>
              <a:t>تتضمن هذه المرحلة تقدير أعداد الطلاب المراد قيدهم في المراحل المختلفة للتعليم </a:t>
            </a:r>
            <a:r>
              <a:rPr lang="ar-SA" sz="2000" dirty="0" err="1" smtClean="0"/>
              <a:t>و</a:t>
            </a:r>
            <a:r>
              <a:rPr lang="ar-SA" sz="2000" dirty="0" smtClean="0"/>
              <a:t> أنواعه خلال سنوات الخطة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3047462" y="4191000"/>
            <a:ext cx="60965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000" dirty="0" smtClean="0"/>
              <a:t>عند تحديد الأهداف التفصيلية يجب الأخذ في الاعتبار عدة أمور وضحيها؟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28943" y="4724400"/>
            <a:ext cx="23150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000" dirty="0" smtClean="0"/>
              <a:t>1- النمو في أعداد السكان </a:t>
            </a:r>
            <a:endParaRPr lang="en-US" sz="2000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4648200" y="5257800"/>
            <a:ext cx="22846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000" dirty="0" smtClean="0"/>
              <a:t>2- نسب النجاح والرسوب</a:t>
            </a:r>
            <a:endParaRPr 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228600" y="5562600"/>
            <a:ext cx="37369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000" dirty="0" smtClean="0"/>
              <a:t>حركة الهجرة والاحتياجات من القوي العاملة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 animBg="1"/>
      <p:bldP spid="8" grpId="0"/>
      <p:bldP spid="10" grpId="0"/>
      <p:bldP spid="11" grpId="0"/>
      <p:bldP spid="12" grpId="0"/>
      <p:bldP spid="13" grpId="0"/>
      <p:bldP spid="1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CAJZCVPFCA49GGW4CAA7VR47CAVJKL0NCA1IQ2XPCA33C237CA0XD4QGCARX41M5CAZU9P0XCABB02NECA3SI7SICA00KIXJCAO2OGE4CA1QW7KECABHY0UFCAER3DY1CAHYG4KICA183QI1CAAXQTKQ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505200" y="1752600"/>
            <a:ext cx="31790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000" dirty="0" smtClean="0"/>
              <a:t>يتم </a:t>
            </a:r>
            <a:r>
              <a:rPr lang="ar-SA" sz="2400" dirty="0" smtClean="0"/>
              <a:t>تحديد</a:t>
            </a:r>
            <a:r>
              <a:rPr lang="ar-SA" sz="2000" dirty="0" smtClean="0"/>
              <a:t> الأهداف المطلوب تحقيقها 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-200225" y="2362200"/>
            <a:ext cx="93442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400" dirty="0" smtClean="0"/>
              <a:t>تحديد الأولويات من هذه الأهداف أي أهميتها النسبية بالقياس إلي الموارد المتاحة حاليا ومستقبلا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59224" y="3352800"/>
            <a:ext cx="87847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400" dirty="0" smtClean="0"/>
              <a:t>ثم يتم ترجمة هذه الأهداف إلي برامج ومشروعات تعليمية يتم الربط بينها في نسق متكامل</a:t>
            </a:r>
          </a:p>
          <a:p>
            <a:r>
              <a:rPr lang="ar-SA" sz="2400" dirty="0" smtClean="0"/>
              <a:t>يتضمن الإطار المبدئي للخطة 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381000" y="4876800"/>
            <a:ext cx="85492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000" dirty="0" smtClean="0"/>
              <a:t>أي تحديد التغيرات التي ينبغي إحداثها في النظام التعليمي لتحقيق هذه الأهداف ويمكن أن يتم ذلك بواسطة</a:t>
            </a:r>
          </a:p>
          <a:p>
            <a:r>
              <a:rPr lang="ar-SA" sz="2000" dirty="0" smtClean="0"/>
              <a:t>لجان من المتخصصين والخبراء</a:t>
            </a:r>
            <a:endParaRPr lang="en-US" sz="2000" dirty="0"/>
          </a:p>
        </p:txBody>
      </p:sp>
      <p:sp>
        <p:nvSpPr>
          <p:cNvPr id="8" name="Cloud 7"/>
          <p:cNvSpPr/>
          <p:nvPr/>
        </p:nvSpPr>
        <p:spPr>
          <a:xfrm>
            <a:off x="6400800" y="228600"/>
            <a:ext cx="2743200" cy="9144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 smtClean="0"/>
              <a:t>وفي نهاية هذه المرحلة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CAJZCVPFCA49GGW4CAA7VR47CAVJKL0NCA1IQ2XPCA33C237CA0XD4QGCARX41M5CAZU9P0XCABB02NECA3SI7SICA00KIXJCAO2OGE4CA1QW7KECABHY0UFCAER3DY1CAHYG4KICA183QI1CAAXQTKQ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4371" y="304800"/>
            <a:ext cx="86934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000" dirty="0" smtClean="0">
                <a:cs typeface="PT Bold Dusky" pitchFamily="2" charset="-78"/>
              </a:rPr>
              <a:t>كيف يمكن أن يحدد المخطط التعليمي الفجوة بين الواقع الحالي للنظام التعليمي والمستوي </a:t>
            </a:r>
          </a:p>
          <a:p>
            <a:r>
              <a:rPr lang="ar-SA" sz="2000" dirty="0" smtClean="0">
                <a:cs typeface="PT Bold Dusky" pitchFamily="2" charset="-78"/>
              </a:rPr>
              <a:t>المأمول تحقيقه من أهداف؟</a:t>
            </a:r>
            <a:endParaRPr lang="en-US" sz="2000" dirty="0">
              <a:cs typeface="PT Bold Dusky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0286" y="1524000"/>
            <a:ext cx="85298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000" b="1" dirty="0" smtClean="0"/>
              <a:t>1- من خلال الدراسة الشاملة للخدمات التعليمية والتدريبية التي تقدمها جميع مؤسسات المجتمع والتي</a:t>
            </a:r>
          </a:p>
          <a:p>
            <a:r>
              <a:rPr lang="ar-SA" sz="2000" b="1" dirty="0" smtClean="0"/>
              <a:t> ينبغي أن تكون معززة بالإحصائيات الحيوية والمعلومات والبيانات الدقيقة</a:t>
            </a:r>
            <a:endParaRPr lang="en-US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193469" y="2667000"/>
            <a:ext cx="27542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000" b="1" dirty="0" smtClean="0"/>
              <a:t>2- الأهداف العامة لخطة التعليم</a:t>
            </a:r>
            <a:endParaRPr lang="en-US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234653" y="3276600"/>
            <a:ext cx="77893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000" b="1" dirty="0" smtClean="0"/>
              <a:t>ومن ثم فهم وتحليل المشكلات والصعوبات التي ينبغي التغلب عليها وتحقيق الأهداف المأمولة</a:t>
            </a:r>
            <a:endParaRPr lang="en-US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-161753" y="4038600"/>
            <a:ext cx="93057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000" b="1" dirty="0" smtClean="0"/>
              <a:t>في نهاية هذه المرحلة يصبح لدينا المعلومات والبيانات والإحصائيات الكافية لإعداد الخطة وتبدأ صياغة الأهداف</a:t>
            </a:r>
          </a:p>
          <a:p>
            <a:r>
              <a:rPr lang="ar-SA" sz="2000" b="1" dirty="0" smtClean="0"/>
              <a:t>المفصلة للخطة التعليمية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5" grpId="1"/>
      <p:bldP spid="6" grpId="0"/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CA1HFTVYCA26DRU4CAXV2AX6CAJDI74JCAXLK43FCAUZFP8UCA7IZ2FDCA4QBB9UCATMNU9ZCA0MXBBJCA6D5ZSACAHAEQUECAD0C4YTCAARNY72CADWXQXCCARVXK7PCA6P7ZIRCALTK6O0CAPE5HK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96574" y="0"/>
            <a:ext cx="66511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400" dirty="0" smtClean="0">
                <a:cs typeface="PT Bold Stars" pitchFamily="2" charset="-78"/>
              </a:rPr>
              <a:t>تحديد التغيرات الهيكلية والمنهجية في النظام التعليمي</a:t>
            </a:r>
            <a:endParaRPr lang="en-US" sz="2400" dirty="0">
              <a:cs typeface="PT Bold Stars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126287" y="914400"/>
            <a:ext cx="9150262" cy="10156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ar-SA" sz="2000" b="1" dirty="0" smtClean="0">
                <a:solidFill>
                  <a:schemeClr val="tx1"/>
                </a:solidFill>
              </a:rPr>
              <a:t>بعد تحديد أهداف النمو التعليمي خلال سنوات الخطة يبدأ مخططو التعليم في دراسة التغيرات التي يجب أحداث </a:t>
            </a:r>
          </a:p>
          <a:p>
            <a:r>
              <a:rPr lang="ar-SA" sz="2000" b="1" dirty="0" smtClean="0">
                <a:solidFill>
                  <a:schemeClr val="tx1"/>
                </a:solidFill>
              </a:rPr>
              <a:t>في نظام التعليم لتحقيق أهداف هذا النمو مثل:أعداد الفصول أو المختبرات أو الكتب ومصادر التعليم الأخرى أو</a:t>
            </a:r>
          </a:p>
          <a:p>
            <a:r>
              <a:rPr lang="ar-SA" sz="2000" b="1" dirty="0" smtClean="0">
                <a:solidFill>
                  <a:schemeClr val="tx1"/>
                </a:solidFill>
              </a:rPr>
              <a:t>المدارس المطلوبة أو عدد المعلمين وفق تخصصاتهم ومستوياتهم الوظيفية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317960" y="2590800"/>
            <a:ext cx="9265743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ar-SA" sz="2000" b="1" dirty="0" smtClean="0">
                <a:solidFill>
                  <a:schemeClr val="tx1"/>
                </a:solidFill>
              </a:rPr>
              <a:t>كيف نتغلب علي مشكلة عدم استطاعة النظام التعليمي بتركيبه الحالي مواجهة الاحتياجات التعليمية المستقبلية ؟</a:t>
            </a:r>
          </a:p>
          <a:p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5862" y="3657600"/>
            <a:ext cx="8964313" cy="10156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000" b="1" dirty="0" smtClean="0"/>
              <a:t>ينظر في بناء هيكل جديد له قد يتضمن زيادة أو تخفيض سنوات مرحلة تعليمية معينة أو إحلال نظام التلمذة</a:t>
            </a:r>
          </a:p>
          <a:p>
            <a:r>
              <a:rPr lang="ar-SA" sz="2000" b="1" dirty="0" smtClean="0"/>
              <a:t>الصناعية محل المدارس الثانوية الفنية لتخريج العمال المهرة وقد يلزم تغيير المناهج أو تطويرها أو تطوير </a:t>
            </a:r>
          </a:p>
          <a:p>
            <a:r>
              <a:rPr lang="ar-SA" sz="2000" b="1" dirty="0" smtClean="0"/>
              <a:t>إعداد المعلم أو غير ذلك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CA0MEW1UCAP2RIQGCAGB5SGNCA66CSVTCAZ9XAGMCA8BG3IQCAXND6ICCAZVT1ZECA9J5SVLCA0KHT0OCA64509MCAEBT75ZCAD0IB7DCAL2YUC2CAQUFLBJCAW2WA5ECA7EX9YPCA1DPESOCA9VTVE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6629400" y="0"/>
            <a:ext cx="2514600" cy="18288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000" dirty="0" smtClean="0">
                <a:solidFill>
                  <a:schemeClr val="tx1"/>
                </a:solidFill>
                <a:cs typeface="PT Bold Stars" pitchFamily="2" charset="-78"/>
              </a:rPr>
              <a:t>تقدير تكلفة الخطة التعليمية</a:t>
            </a:r>
            <a:endParaRPr lang="en-US" sz="2000" dirty="0">
              <a:solidFill>
                <a:schemeClr val="tx1"/>
              </a:solidFill>
              <a:cs typeface="PT Bold Stars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07237" y="1295400"/>
            <a:ext cx="60805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000" b="1" dirty="0" smtClean="0"/>
              <a:t>ويتم خلال هذه المرحلة بدراسة تكلفة الخطة وما تحتاجه من مخصصات </a:t>
            </a:r>
          </a:p>
          <a:p>
            <a:r>
              <a:rPr lang="ar-SA" sz="2000" b="1" dirty="0" smtClean="0"/>
              <a:t>مالية وتحدد تكلفة الخطة المقترحة</a:t>
            </a:r>
            <a:endParaRPr lang="en-US" sz="2000" b="1" dirty="0"/>
          </a:p>
        </p:txBody>
      </p:sp>
      <p:sp>
        <p:nvSpPr>
          <p:cNvPr id="6" name="Cloud 5"/>
          <p:cNvSpPr/>
          <p:nvPr/>
        </p:nvSpPr>
        <p:spPr>
          <a:xfrm>
            <a:off x="5715000" y="4191000"/>
            <a:ext cx="2743200" cy="1981200"/>
          </a:xfrm>
          <a:prstGeom prst="cloud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 smtClean="0">
                <a:cs typeface="PT Bold Dusky" pitchFamily="2" charset="-78"/>
              </a:rPr>
              <a:t>تحديد وسائل تنفيذ الخطة</a:t>
            </a:r>
            <a:endParaRPr lang="en-US" sz="2800" dirty="0">
              <a:cs typeface="PT Bold Dusky" pitchFamily="2" charset="-78"/>
            </a:endParaRPr>
          </a:p>
        </p:txBody>
      </p:sp>
      <p:sp>
        <p:nvSpPr>
          <p:cNvPr id="7" name="Oval Callout 6"/>
          <p:cNvSpPr/>
          <p:nvPr/>
        </p:nvSpPr>
        <p:spPr>
          <a:xfrm>
            <a:off x="1371600" y="1752600"/>
            <a:ext cx="3505200" cy="3581400"/>
          </a:xfrm>
          <a:prstGeom prst="wedgeEllipseCallout">
            <a:avLst>
              <a:gd name="adj1" fmla="val 85033"/>
              <a:gd name="adj2" fmla="val 23585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1-يتم تحديد الوسائل الرئيسية التي يمكن أن يتحقق عن طريقها كل هدف من أهداف الخطة </a:t>
            </a:r>
          </a:p>
          <a:p>
            <a:pPr algn="ctr"/>
            <a:r>
              <a:rPr lang="ar-SA" sz="2000" b="1" dirty="0" smtClean="0"/>
              <a:t>مثل إنشاء إدارة الإحصاء أو إدارة المعلومات التربوية أو مراكز البحوث التربوية أو تطوير المناهج 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6" grpId="0" animBg="1"/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CA0MEW1UCAP2RIQGCAGB5SGNCA66CSVTCAZ9XAGMCA8BG3IQCAXND6ICCAZVT1ZECA9J5SVLCA0KHT0OCA64509MCAEBT75ZCAD0IB7DCAL2YUC2CAQUFLBJCAW2WA5ECA7EX9YPCA1DPESOCA9VTVE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51735" y="838200"/>
            <a:ext cx="7332457" cy="40011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000" b="1" dirty="0" smtClean="0"/>
              <a:t>2- تحديد البرامج والأنشطة المطلوبة بدقة والمفاضلة بينها وترتيبها في سلم الأولويات </a:t>
            </a:r>
            <a:endParaRPr lang="en-US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938675" y="1600200"/>
            <a:ext cx="7896714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000" b="1" dirty="0" smtClean="0"/>
              <a:t>3- تحديد الفترة الزمنية التي يستغرقها تنفيذ كل برنامج أو نشاط والموارد المالية وغير المالية</a:t>
            </a:r>
            <a:endParaRPr lang="en-US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167378" y="2438400"/>
            <a:ext cx="5993949" cy="40011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ar-SA" sz="2000" b="1" dirty="0" smtClean="0">
                <a:solidFill>
                  <a:schemeClr val="tx1"/>
                </a:solidFill>
              </a:rPr>
              <a:t>4- تحديد معايير الانجاز المطلوب والوصول إليها وتحديد كيفية قياسها 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206636" y="3200400"/>
            <a:ext cx="9350637" cy="101566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000" b="1" dirty="0" smtClean="0"/>
              <a:t>يتوقف اختيار الوسيلة المناسبة علي مدي صحة ودقة المعلومات التي توضع تحت أيدي المخططين التعليميين</a:t>
            </a:r>
          </a:p>
          <a:p>
            <a:r>
              <a:rPr lang="ar-SA" sz="2000" b="1" dirty="0" smtClean="0"/>
              <a:t>للمناقشة والمقارنة تمهيدا لاختيار انسبها ثم النظر في كيفية استخدامها وبعد الانتهاء من جميع هذه المراحل يتم </a:t>
            </a:r>
          </a:p>
          <a:p>
            <a:r>
              <a:rPr lang="ar-SA" sz="2000" b="1" dirty="0" smtClean="0"/>
              <a:t>صياغة الخطة</a:t>
            </a:r>
            <a:endParaRPr lang="en-US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-273962" y="4800600"/>
            <a:ext cx="9417963" cy="101566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000" b="1" dirty="0" smtClean="0"/>
              <a:t>لابد من توافر عامل المرونة وهو شرط أساسي في كل خطة </a:t>
            </a:r>
            <a:r>
              <a:rPr lang="ar-SA" sz="2000" b="1" dirty="0" err="1" smtClean="0"/>
              <a:t>حتي</a:t>
            </a:r>
            <a:r>
              <a:rPr lang="ar-SA" sz="2000" b="1" dirty="0" smtClean="0"/>
              <a:t> يتمكن المخطط من إحداث أي تعديل أو تغيير</a:t>
            </a:r>
          </a:p>
          <a:p>
            <a:r>
              <a:rPr lang="ar-SA" sz="2000" b="1" dirty="0" smtClean="0"/>
              <a:t> فيها </a:t>
            </a:r>
          </a:p>
          <a:p>
            <a:r>
              <a:rPr lang="ar-SA" sz="2000" b="1" dirty="0" smtClean="0"/>
              <a:t>كما يجب أن تتسم الوسيلة التي يتم اختيارها بالواقعية واليسر وقلة الجهد اللازم في استخدامها وانخفاض تكاليفها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0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CA0MEW1UCAP2RIQGCAGB5SGNCA66CSVTCAZ9XAGMCA8BG3IQCAXND6ICCAZVT1ZECA9J5SVLCA0KHT0OCA64509MCAEBT75ZCAD0IB7DCAL2YUC2CAQUFLBJCAW2WA5ECA7EX9YPCA1DPESOCA9VTVE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20331" y="0"/>
            <a:ext cx="4786888" cy="64633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ar-SA" sz="3600" dirty="0" smtClean="0">
                <a:cs typeface="PT Bold Stars" pitchFamily="2" charset="-78"/>
              </a:rPr>
              <a:t>وضع الخطة يتم بطريقتين </a:t>
            </a:r>
            <a:endParaRPr lang="en-US" sz="3600" dirty="0">
              <a:cs typeface="PT Bold Stars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762001"/>
            <a:ext cx="9144000" cy="101566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SA" sz="2000" b="1" dirty="0" smtClean="0"/>
              <a:t>الأولي: وضع الخطة مبتدئين من المستوي القومي فهابطا إلي المستويات المحلية : حيث توضع البرامج والمشروعات التعليمية علي المستوي المركزي ثم توزع إلي خطط إقليمية لتقرها تلك المستويات</a:t>
            </a:r>
          </a:p>
          <a:p>
            <a:endParaRPr lang="en-US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0" y="2362200"/>
            <a:ext cx="9144000" cy="132343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SA" sz="2000" b="1" dirty="0" smtClean="0"/>
              <a:t>الثانية: وضع الخطة مبتدئين من القاعدة فصاعدا إلي أجهزة التخطيط المركزية : حيث تسير عملية التخطيط في سلسلة من الحلقات تبدأ من إدارة التربية والتعليم في المحافظات التي تحدد الاحتياجات</a:t>
            </a:r>
          </a:p>
          <a:p>
            <a:r>
              <a:rPr lang="ar-SA" sz="2000" b="1" dirty="0" smtClean="0"/>
              <a:t>علي المستوي المحلي ثم صياغة هذه الاحتياجات في شكل برامج ومشروعات تعليمية مع تحديد أهدافها ووضع </a:t>
            </a:r>
          </a:p>
          <a:p>
            <a:r>
              <a:rPr lang="ar-SA" sz="2000" b="1" dirty="0" smtClean="0"/>
              <a:t>الأولويات وتقدير كلفتها</a:t>
            </a:r>
            <a:endParaRPr lang="en-US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-62366" y="4267200"/>
            <a:ext cx="9206366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000" b="1" dirty="0" smtClean="0"/>
              <a:t>إرسال هذه المقترحات إلي جهاز التخطيط بوزارة التربية والتعليم الذي يقوم بدراستها ويعمل علي ترتيبها </a:t>
            </a:r>
          </a:p>
          <a:p>
            <a:r>
              <a:rPr lang="ar-SA" sz="2000" b="1" dirty="0" smtClean="0"/>
              <a:t>حسب أهميتها والتنسيق بينها وموازنتها مع باقي المحافظات ومع الموارد المتاحة ثم تقوم بعمل تصميم مبدئي </a:t>
            </a:r>
          </a:p>
          <a:p>
            <a:r>
              <a:rPr lang="ar-SA" sz="2000" b="1" dirty="0" smtClean="0"/>
              <a:t>لإطار الخطة </a:t>
            </a:r>
            <a:endParaRPr lang="en-US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-57622" y="5534561"/>
            <a:ext cx="9201623" cy="132343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000" b="1" dirty="0" smtClean="0"/>
              <a:t>عند وضع الخطة ينبغي أن تسير خطواتها بين المستوي القومي والمستويات المحلية في نمط من اللامركزية </a:t>
            </a:r>
          </a:p>
          <a:p>
            <a:r>
              <a:rPr lang="ar-SA" sz="2000" b="1" dirty="0" smtClean="0"/>
              <a:t>وتنتهي إلي وضع قومية شاملة تراعي الموارد المالية والبشرية المتاحة من جانب وعدالة وتوزيع المشروعات</a:t>
            </a:r>
          </a:p>
          <a:p>
            <a:r>
              <a:rPr lang="ar-SA" sz="2000" b="1" dirty="0" smtClean="0"/>
              <a:t>التعليمية علي كافة أرجاء المجتمع</a:t>
            </a:r>
          </a:p>
          <a:p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CAHJYNHGCAOXZ643CAPG1UAQCA6TSJ4LCA0KFITBCAZDK9SOCAPHX3B5CA6X1SZNCAF2XVWRCA8JCOQ8CA3KJ2KSCANO1QMXCA69DSTCCA5RD26XCAYVMFF1CA0YEL4JCAV7CF34CAU700LDCAD89GJ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80000" y="685800"/>
            <a:ext cx="92240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b="1" dirty="0" smtClean="0"/>
              <a:t>أولاً - تحديد الأهداف العامة لخطة التعليم :</a:t>
            </a:r>
            <a:br>
              <a:rPr lang="ar-SA" b="1" dirty="0" smtClean="0"/>
            </a:br>
            <a:r>
              <a:rPr lang="ar-SA" b="1" dirty="0" smtClean="0"/>
              <a:t>تحديد الأهداف العامة للخطة هي أول خطوة في إعدادها والأهداف العامة للخطة يجب أن تستمد من الأهداف العامة للتربية 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17546" y="2057400"/>
            <a:ext cx="8826454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b="1" dirty="0" smtClean="0"/>
              <a:t>ثانياً - دراسة الموقف التعليمي القائم : </a:t>
            </a:r>
            <a:br>
              <a:rPr lang="ar-SA" b="1" dirty="0" smtClean="0"/>
            </a:br>
            <a:r>
              <a:rPr lang="ar-SA" b="1" dirty="0" smtClean="0"/>
              <a:t>يأتي دراسة الموقف كخطوة ثانية ، تهتم بإبراز القوة أو الضعف في النظام من حيث غاياته ، وأهدافه واتجاهات نموه </a:t>
            </a:r>
          </a:p>
          <a:p>
            <a:r>
              <a:rPr lang="ar-SA" b="1" dirty="0" smtClean="0"/>
              <a:t>وأنواع مؤسساته ومناهجه  ومقرراته وغير ذلك من نظم للإدارة والتمويل وإعداد المعلمين 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3810000"/>
            <a:ext cx="9015609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b="1" dirty="0" smtClean="0"/>
              <a:t>ثالثاً - تحديد الأهداف التفصيلية لخطة التعليم : </a:t>
            </a:r>
            <a:br>
              <a:rPr lang="ar-SA" b="1" dirty="0" smtClean="0"/>
            </a:br>
            <a:r>
              <a:rPr lang="ar-SA" b="1" dirty="0" smtClean="0"/>
              <a:t>تقدير أعداد التلاميذ والكمية المطلوبة قيدها في سنوات الدراسة ، وأخذنا بالحسبان النمو في أعداد السكان ونسب النجاح</a:t>
            </a:r>
          </a:p>
          <a:p>
            <a:r>
              <a:rPr lang="ar-SA" b="1" dirty="0" smtClean="0"/>
              <a:t> والرسوب والتسرب والوفاة والهجرة وغيرها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04800" y="5029200"/>
            <a:ext cx="8587607" cy="147732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b="1" dirty="0" smtClean="0"/>
              <a:t>رابعاً - تحديد التغيرات الهيكلية والمنهجية في نظام التعليم : </a:t>
            </a:r>
            <a:br>
              <a:rPr lang="ar-SA" b="1" dirty="0" smtClean="0"/>
            </a:br>
            <a:r>
              <a:rPr lang="ar-SA" b="1" dirty="0" smtClean="0"/>
              <a:t>وهذا لا يقتصر على الجانب الكمي مثل حساب </a:t>
            </a:r>
            <a:r>
              <a:rPr lang="ar-SA" b="1" dirty="0" err="1" smtClean="0"/>
              <a:t>اعداد</a:t>
            </a:r>
            <a:r>
              <a:rPr lang="ar-SA" b="1" dirty="0" smtClean="0"/>
              <a:t> الفصول أو المدارس أو عدد المدرسين بل إنه يتضمن كذلك</a:t>
            </a:r>
          </a:p>
          <a:p>
            <a:r>
              <a:rPr lang="ar-SA" b="1" dirty="0" smtClean="0"/>
              <a:t> دراسة التغيرات في نظام التعليم من ناحية تركيبية ونوع مناهجه فقد لا يكون الجهاز التعليمي بتركيبه القائم قادراً </a:t>
            </a:r>
          </a:p>
          <a:p>
            <a:r>
              <a:rPr lang="ar-SA" b="1" dirty="0" smtClean="0"/>
              <a:t>على مواجهة الاحتياجات التعليمية المستقبلية لذلك ينظر في بناء هيكل جديد قد </a:t>
            </a:r>
          </a:p>
          <a:p>
            <a:r>
              <a:rPr lang="ar-SA" b="1" dirty="0" smtClean="0"/>
              <a:t>يتضمن إنشاء مرحلة جديدة ، أو إطالة أو تخصيص سنوات مرحلة أو تغير نظام المقررات … </a:t>
            </a:r>
            <a:r>
              <a:rPr lang="ar-SA" b="1" dirty="0" err="1" smtClean="0"/>
              <a:t>إلخ</a:t>
            </a:r>
            <a:r>
              <a:rPr lang="ar-SA" b="1" dirty="0" smtClean="0"/>
              <a:t> 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CAHJYNHGCAOXZ643CAPG1UAQCA6TSJ4LCA0KFITBCAZDK9SOCAPHX3B5CA6X1SZNCAF2XVWRCA8JCOQ8CA3KJ2KSCANO1QMXCA69DSTCCA5RD26XCAYVMFF1CA0YEL4JCAV7CF34CAU700LDCAD89GJ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035" y="1143000"/>
            <a:ext cx="9098965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b="1" dirty="0" smtClean="0"/>
              <a:t>خامساً- تقدير تكلفة الخطة التعليمية :</a:t>
            </a:r>
            <a:br>
              <a:rPr lang="ar-SA" b="1" dirty="0" smtClean="0"/>
            </a:br>
            <a:r>
              <a:rPr lang="ar-SA" b="1" dirty="0" smtClean="0"/>
              <a:t>بعد وضع الإطار العام للتغيرات الهيكلية والمنهجية للنظام التعليمي وتحديد النمو الكمي له خلال سنوات الخطة يبدأ </a:t>
            </a:r>
          </a:p>
          <a:p>
            <a:r>
              <a:rPr lang="ar-SA" b="1" dirty="0" smtClean="0"/>
              <a:t>مخططو التعليم في دراسة تكلفة الخطة  وما تحتاجه من مخصصات مالية لتنفيذها ، وتحدد تكلفة الخطة في ضوء معدلات </a:t>
            </a:r>
          </a:p>
          <a:p>
            <a:r>
              <a:rPr lang="ar-SA" b="1" dirty="0" smtClean="0"/>
              <a:t>خاصة لتكلفة الوحدة التي قد تكون التلميذ أو الفصل أو المدرسة في كل مرحلة تعليمية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02504" y="3810000"/>
            <a:ext cx="8741496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b="1" dirty="0" smtClean="0"/>
              <a:t>سادساً- تحديد وسائل الخطة : </a:t>
            </a:r>
            <a:br>
              <a:rPr lang="ar-SA" b="1" dirty="0" smtClean="0"/>
            </a:br>
            <a:r>
              <a:rPr lang="ar-SA" b="1" dirty="0" smtClean="0"/>
              <a:t>الخطوة الأخيرة لإعداد الخطة هي تحديد الوسائل الواجب استخدامها لوضع الخطة موضع التنفيذ مثل إنشاء الإدارات </a:t>
            </a:r>
          </a:p>
          <a:p>
            <a:r>
              <a:rPr lang="ar-SA" b="1" dirty="0" smtClean="0"/>
              <a:t>والأجهزة الإدارية وإمدادها بالأفراد المؤهلين الصالحين للعمل بها أو إنشاء أجهزة للإرشاد التربوي والمهني لتوجيه </a:t>
            </a:r>
          </a:p>
          <a:p>
            <a:r>
              <a:rPr lang="ar-SA" b="1" dirty="0" smtClean="0"/>
              <a:t>التلاميذ أو الطلاب نحو الدراسات والمهن التي تهدف خطة التعليم نحو  التوسع فيه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7CAVJK5Q5CAAR0JKLCANRWKIDCA4TYU1DCAI09DWMCABPVNN6CA21DABPCA602N2WCA1J509ACA6SOC8WCADR9QIVCAYQ33S6CAKAJESUCAF5ACD5CA6ULTXUCAMZ279VCAMQJKXBCAZOU953CAHIG38J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03908" y="381000"/>
            <a:ext cx="3796232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3600" dirty="0" smtClean="0">
                <a:cs typeface="PT Bold Stars" pitchFamily="2" charset="-78"/>
              </a:rPr>
              <a:t>تنفيذ ومتابعة الخطة</a:t>
            </a:r>
            <a:endParaRPr lang="en-US" sz="3600" dirty="0">
              <a:cs typeface="PT Bold Stars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52674" y="1371600"/>
            <a:ext cx="92528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تبدأ مرحلة التنفيذ للخطة بتحديد الأنشطة المناسبة والأعمال التي ينبغي القيام بها وتوزيع الموارد المتاحة علي </a:t>
            </a:r>
          </a:p>
          <a:p>
            <a:r>
              <a:rPr lang="ar-SA" sz="2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خطوات التنفيذ وتوقع المشكلات التي قد تحدث أثناء التنفيذ وتصور كيفية مواجهتها والتغلب عليها</a:t>
            </a:r>
            <a:endParaRPr lang="en-US" sz="20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29139" y="2286000"/>
            <a:ext cx="52148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يمكن أن يتم إدخال تعديلات علي الخطة أثناء التنفيذ</a:t>
            </a:r>
            <a:endParaRPr lang="en-US" sz="2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03635" y="2819400"/>
            <a:ext cx="3440365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000" b="1" dirty="0" smtClean="0"/>
              <a:t>يتوقف نجاح تنفيذ أي خطة تعليمية علي</a:t>
            </a:r>
            <a:endParaRPr lang="en-US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158940" y="2895600"/>
            <a:ext cx="1476686" cy="40011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ar-SA" sz="2000" b="1" dirty="0" smtClean="0">
                <a:solidFill>
                  <a:schemeClr val="tx1"/>
                </a:solidFill>
              </a:rPr>
              <a:t>وضوح أهدافها 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08556" y="3352800"/>
            <a:ext cx="3251211" cy="40011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ar-SA" sz="2000" b="1" dirty="0" smtClean="0">
                <a:solidFill>
                  <a:schemeClr val="tx1"/>
                </a:solidFill>
              </a:rPr>
              <a:t>ارتباطها بالحاجات الفعلية للمستفيدين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3810000"/>
            <a:ext cx="4421403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400" dirty="0" smtClean="0"/>
              <a:t>مراعاتها للإمكانات المادية والبشرية المتاحة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-211398" y="4343400"/>
            <a:ext cx="9355446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000" b="1" dirty="0" smtClean="0"/>
              <a:t>المبدأ العام الذي يحكم تنفيذ المشروعات التعليمية المختلفة هو تحقيق التعاون والمشاركة بين مختلف المستويات</a:t>
            </a:r>
          </a:p>
          <a:p>
            <a:r>
              <a:rPr lang="ar-SA" sz="2000" b="1" dirty="0" smtClean="0"/>
              <a:t>من ناحية التمويل أو تقديم الخبرات الفنية أو تهيئة الظروف الملائمة للعمل</a:t>
            </a:r>
            <a:endParaRPr lang="en-US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-487710" y="5410200"/>
            <a:ext cx="9587881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000" b="1" dirty="0" smtClean="0"/>
              <a:t>يتطلب تنفيذ الخطة توفر قدر من المرونة بها يسمح بإدخال تعديلات طبقاً للظروف المحلية وتحقيقاً للمصلحة العامة 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6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/>
      <p:bldP spid="5" grpId="1"/>
      <p:bldP spid="6" grpId="0"/>
      <p:bldP spid="6" grpId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CAVJK5Q5CAAR0JKLCANRWKIDCA4TYU1DCAI09DWMCABPVNN6CA21DABPCA602N2WCA1J509ACA6SOC8WCADR9QIVCAYQ33S6CAKAJESUCAF5ACD5CA6ULTXUCAMZ279VCAMQJKXBCAZOU953CAHIG38J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52647" y="228600"/>
            <a:ext cx="2871299" cy="4001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000" b="1" dirty="0" smtClean="0"/>
              <a:t>للتغلب علي صعوبات تنفيذ الخطة</a:t>
            </a:r>
            <a:endParaRPr lang="en-US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80286" y="609600"/>
            <a:ext cx="5524269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000" dirty="0" smtClean="0"/>
              <a:t>وضع ثلاث خطط (طويلة المدى – متوسطة المدى – قصيرة المدى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5998755" y="1447800"/>
            <a:ext cx="3025187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ar-SA" sz="2000" dirty="0" smtClean="0"/>
              <a:t>تقع مسؤولية تنفيذ الخطة علي عاتق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1066800" y="1752600"/>
            <a:ext cx="5147563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000" dirty="0" smtClean="0"/>
              <a:t>جهاز التخطيط الذي يتولي تنفيذ جميع الأعمال المتعلقة بالخطة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5977749" y="2514600"/>
            <a:ext cx="3166251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ar-SA" sz="2000" dirty="0" smtClean="0"/>
              <a:t>تقع مسؤولية متابعة الخطة علي عاتق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586815" y="2971800"/>
            <a:ext cx="6894836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000" dirty="0" smtClean="0"/>
              <a:t>جهاز المتابعة </a:t>
            </a:r>
            <a:r>
              <a:rPr lang="ar-SA" sz="2000" dirty="0" err="1" smtClean="0"/>
              <a:t>و</a:t>
            </a:r>
            <a:r>
              <a:rPr lang="ar-SA" sz="2000" dirty="0" smtClean="0"/>
              <a:t> مسؤوليته الإشراف علي تنفيذ الخطة ومطابقتها فنيا وماليا وزمنيا 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0" y="3733800"/>
            <a:ext cx="9201557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000" dirty="0" smtClean="0"/>
              <a:t>التعرف علي مدي الالتزام بالبرنامج المحدد لخطوات التنفيذ وفقا للأهداف والأسس التي وضعت عند إعداد الخطة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267200"/>
            <a:ext cx="8166018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000" dirty="0" smtClean="0"/>
              <a:t>الكشف عن مواطن الضعف والقصور في تنفيذ المشروعات واتخاذ الإجراءات المناسبة للتغلب عليها 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6CANC86OFCA0M6OI7CABLUIN1CA7TZ4W3CADHI75DCAJPYE6MCAY4U40PCA0BN07PCAL4F533CA1S72UBCA2BWM9PCAECJ9KPCAIO5QMNCADXZTZ4CA9SZO33CAI7W8BYCARBMTT9CASRQGQNCA0LKWB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752967" y="304800"/>
            <a:ext cx="5270995" cy="40011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ar-SA" sz="2000" dirty="0" smtClean="0">
                <a:cs typeface="PT Bold Dusky" pitchFamily="2" charset="-78"/>
              </a:rPr>
              <a:t>من الأمور لواجب مراعاتها في مرحلة التنفيذ والمتابعة</a:t>
            </a:r>
            <a:endParaRPr lang="en-US" sz="2000" dirty="0">
              <a:cs typeface="PT Bold Dusky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49101" y="990600"/>
            <a:ext cx="7122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400" b="1" dirty="0" smtClean="0"/>
              <a:t>متابعة سير الإجراءات التنفيذية منذ المراحل الأولي لتنفيذ الخطة لماذا؟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-182635" y="1676400"/>
            <a:ext cx="67681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000" b="1" dirty="0" smtClean="0"/>
              <a:t>حتى لا تتراكم المشكلات والمعوقات أثناء التنفيذ وتفشل الخطة في تحقيق أهدافها</a:t>
            </a:r>
            <a:endParaRPr lang="en-US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66585" y="2362200"/>
            <a:ext cx="85811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000" b="1" dirty="0" smtClean="0"/>
              <a:t>الحصول علي بيانات دورية عن مراحل التنفيذ ثم تجميعها وتبويبها وتحليلها في ضوء الأهداف  العامة </a:t>
            </a:r>
          </a:p>
          <a:p>
            <a:r>
              <a:rPr lang="ar-SA" sz="2000" b="1" dirty="0" smtClean="0"/>
              <a:t>والتفصيلية للخطة في صورة تقارير دورية للمتابعة تصدر كل نصف أو ربع سنة. لماذا؟</a:t>
            </a:r>
            <a:endParaRPr lang="en-US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944972" y="4038600"/>
            <a:ext cx="79560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000" b="1" dirty="0" smtClean="0"/>
              <a:t>1- لتوضيح ما تم تنفيذه وما لم يتم تنفيذه وفقا للبرنامج الزمني الموضح لتنفيذ الخطة </a:t>
            </a:r>
          </a:p>
          <a:p>
            <a:r>
              <a:rPr lang="ar-SA" sz="2000" b="1" dirty="0" smtClean="0"/>
              <a:t>2- بيان مواطن الضعف أو القصور في الخطة وكيفية معالجتها ومن ثم تعديل ما يلزم في الخطة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6CANC86OFCA0M6OI7CABLUIN1CA7TZ4W3CADHI75DCAJPYE6MCAY4U40PCA0BN07PCAL4F533CA1S72UBCA2BWM9PCAECJ9KPCAIO5QMNCADXZTZ4CA9SZO33CAI7W8BYCARBMTT9CASRQGQNCA0LKWB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33600" y="914400"/>
            <a:ext cx="5658921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400" dirty="0" smtClean="0">
                <a:cs typeface="PT Bold Mirror" pitchFamily="2" charset="-78"/>
              </a:rPr>
              <a:t>وضحي أهمية المتابعة بالنسبة لأجهزة التخطيط؟ </a:t>
            </a:r>
            <a:endParaRPr lang="en-US" sz="2400" dirty="0">
              <a:cs typeface="PT Bold Mirror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6261" y="2057400"/>
            <a:ext cx="9150262" cy="132343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000" b="1" dirty="0" smtClean="0"/>
              <a:t>1-توفير البيانات التي يمكن من خلالها إدخال التعديلات اللازمة في تفاصيل الخطة الموضوعة أو الاستفادة من</a:t>
            </a:r>
          </a:p>
          <a:p>
            <a:r>
              <a:rPr lang="ar-SA" sz="2000" b="1" dirty="0" smtClean="0"/>
              <a:t>هذه البيانات عند وضع الخطة الجديدة  </a:t>
            </a:r>
          </a:p>
          <a:p>
            <a:r>
              <a:rPr lang="ar-SA" sz="2000" b="1" dirty="0" smtClean="0"/>
              <a:t>2-متابعة ما تتضمنه خطة التعليم مثل إنشاء المباني والتوسعات والتجهيزات المدرسية </a:t>
            </a:r>
          </a:p>
          <a:p>
            <a:r>
              <a:rPr lang="ar-SA" sz="2000" b="1" dirty="0" smtClean="0"/>
              <a:t>3- متابعة تنفيذ المناهج الدراسية ومتابعة التوسع في أعداد الطلاب أو المعلمين وفق الخطة الموضوعة</a:t>
            </a:r>
            <a:endParaRPr lang="en-US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32586" y="4343400"/>
            <a:ext cx="8911414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400" dirty="0" smtClean="0">
                <a:cs typeface="PT Bold Dusky" pitchFamily="2" charset="-78"/>
              </a:rPr>
              <a:t>يفضل أن يكون جهاز التخطيط والمتابعة ضمن إطار واحد ويعملان تحت إشراف </a:t>
            </a:r>
          </a:p>
          <a:p>
            <a:r>
              <a:rPr lang="ar-SA" sz="2400" dirty="0" smtClean="0">
                <a:cs typeface="PT Bold Dusky" pitchFamily="2" charset="-78"/>
              </a:rPr>
              <a:t>وتوجيه إداري واحد</a:t>
            </a:r>
            <a:endParaRPr lang="en-US" sz="2400" dirty="0">
              <a:cs typeface="PT Bold Dusky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ou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219254" y="0"/>
            <a:ext cx="49247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4000" dirty="0" smtClean="0">
                <a:cs typeface="PT Bold Mirror" pitchFamily="2" charset="-78"/>
              </a:rPr>
              <a:t>التقويم والتغذية الراجعة</a:t>
            </a:r>
            <a:endParaRPr lang="en-US" sz="4000" dirty="0">
              <a:cs typeface="PT Bold Mirror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79354" y="914400"/>
            <a:ext cx="3164649" cy="58477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ar-SA" sz="3200" dirty="0" smtClean="0"/>
              <a:t>ماذا يعني تقويم الخطة؟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1447800"/>
            <a:ext cx="6991081" cy="1015663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ar-SA" sz="2000" dirty="0" smtClean="0"/>
              <a:t>1-الحكم عي مدي نجاح الخطة أو فشلها في تحقيق الأهداف </a:t>
            </a:r>
            <a:r>
              <a:rPr lang="ar-SA" sz="2000" dirty="0" err="1" smtClean="0"/>
              <a:t>التى</a:t>
            </a:r>
            <a:r>
              <a:rPr lang="ar-SA" sz="2000" dirty="0" smtClean="0"/>
              <a:t> كانت موضوعة لها </a:t>
            </a:r>
          </a:p>
          <a:p>
            <a:r>
              <a:rPr lang="ar-SA" sz="2000" dirty="0" smtClean="0"/>
              <a:t>2- يهدف إلي التعرف علي المشكلات ومواجهتها </a:t>
            </a:r>
          </a:p>
          <a:p>
            <a:r>
              <a:rPr lang="ar-SA" sz="2000" dirty="0" smtClean="0"/>
              <a:t>3- تصحيح المسار أو التعديل عندما يتطلب الأمر ذلك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-49542" y="2667000"/>
            <a:ext cx="9193542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000" b="1" dirty="0" smtClean="0"/>
              <a:t>يتم التقويم في ضوء الأهداف العامة والتفصيلية للخطة وبعد تحديد النتائج التي تحققت ومعرفة مستويات الأداء</a:t>
            </a:r>
          </a:p>
          <a:p>
            <a:r>
              <a:rPr lang="ar-SA" sz="2000" b="1" dirty="0" smtClean="0"/>
              <a:t>والتكلفة المالية والفترة الزمنية</a:t>
            </a:r>
            <a:endParaRPr lang="en-US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288184" y="3505200"/>
            <a:ext cx="4855816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ar-SA" sz="2000" dirty="0" smtClean="0">
                <a:cs typeface="PT Bold Dusky" pitchFamily="2" charset="-78"/>
              </a:rPr>
              <a:t>كيف يستفاد من نتائج التقويم والتغذية الراجعة؟</a:t>
            </a:r>
            <a:endParaRPr lang="en-US" sz="2000" dirty="0">
              <a:cs typeface="PT Bold Dusky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155490" y="3886200"/>
            <a:ext cx="9206366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000" b="1" dirty="0" smtClean="0"/>
              <a:t>1- يستفاد منها عند وضع مشروع خطة جديدة للتعليم تكون أكثر واقعية وقابلية للتنفيذ باستخدام الوسائل </a:t>
            </a:r>
          </a:p>
          <a:p>
            <a:r>
              <a:rPr lang="ar-SA" sz="2000" b="1" dirty="0" smtClean="0"/>
              <a:t>والإمكانات المتاحة لتلبية حاجات المجتمع من التعليم في الوقت الحاضر والمستقبل مع مراعاة متطلبات العصر.</a:t>
            </a:r>
          </a:p>
          <a:p>
            <a:r>
              <a:rPr lang="ar-SA" sz="2000" b="1" dirty="0" smtClean="0"/>
              <a:t>2- يستفاد منها في تعديل الأساليب والإجراءات في الخطة الحالية تجنبا </a:t>
            </a:r>
            <a:r>
              <a:rPr lang="ar-SA" sz="2000" b="1" dirty="0" err="1" smtClean="0"/>
              <a:t>للهدر</a:t>
            </a:r>
            <a:r>
              <a:rPr lang="ar-SA" sz="2000" b="1" dirty="0" smtClean="0"/>
              <a:t> التربوي المادي والبشرى </a:t>
            </a:r>
            <a:endParaRPr lang="en-US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691897" y="5257800"/>
            <a:ext cx="5452134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400" dirty="0" smtClean="0"/>
              <a:t>تقويم الخطة التعليمية يتم بعد تنفيذ جميع مراحلها لماذا؟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24508" y="5715000"/>
            <a:ext cx="5931432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000" b="1" dirty="0" smtClean="0"/>
              <a:t>لأن العملية التعليمية تستغرق وقتا طويلا ولا تظهر آثارها إلا بعد فترة </a:t>
            </a:r>
          </a:p>
          <a:p>
            <a:r>
              <a:rPr lang="ar-SA" sz="2000" b="1" dirty="0" smtClean="0"/>
              <a:t>زمنية طويلة ، وهذا لا يمنع أن يواكب التنفيذ متابعة وتقويم جنبا لجنب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CA1YO7V4CAIGACEKCAH0QKXDCAW55XTMCAH9FDZLCAMLPSU9CA0RYTTTCA092UTJCACDT6Z7CA8ESLLGCAH0MD2ZCAX94TC7CALFOHIPCAIMDB90CA38V8P8CA5S4FZOCAGEF62WCAU4TTEOCAN4BCS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0"/>
            <a:ext cx="7620000" cy="67403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SA" sz="2400" dirty="0" smtClean="0">
                <a:cs typeface="PT Bold Dusky" pitchFamily="2" charset="-78"/>
              </a:rPr>
              <a:t>مرحلة التقويم والإعداد للخطة الجديدة </a:t>
            </a:r>
          </a:p>
          <a:p>
            <a:r>
              <a:rPr lang="ar-SA" sz="2400" b="1" dirty="0" smtClean="0"/>
              <a:t>: تقويم خطة التعليم هي المرحلة الأخيرة من مراحل </a:t>
            </a:r>
          </a:p>
          <a:p>
            <a:r>
              <a:rPr lang="ar-SA" sz="2400" b="1" dirty="0" smtClean="0"/>
              <a:t>التخطيط التعليمي  وهى بمثابة إعطاء كشف الحساب الختامي </a:t>
            </a:r>
          </a:p>
          <a:p>
            <a:r>
              <a:rPr lang="ar-SA" sz="2400" b="1" dirty="0" smtClean="0"/>
              <a:t>عن مدى نجاح الخطة أو عدم نجاحها وفقاً للأهداف والغايات </a:t>
            </a:r>
          </a:p>
          <a:p>
            <a:r>
              <a:rPr lang="ar-SA" sz="2400" b="1" dirty="0" smtClean="0"/>
              <a:t>التي وضعها المخططون مسبقاً للخطة التعليمية – والتقويم </a:t>
            </a:r>
          </a:p>
          <a:p>
            <a:r>
              <a:rPr lang="ar-SA" sz="2400" b="1" dirty="0" smtClean="0"/>
              <a:t>يجب أن يتم </a:t>
            </a:r>
            <a:r>
              <a:rPr lang="ar-SA" sz="2400" b="1" dirty="0" err="1" smtClean="0"/>
              <a:t>فى</a:t>
            </a:r>
            <a:r>
              <a:rPr lang="ar-SA" sz="2400" b="1" dirty="0" smtClean="0"/>
              <a:t> ضوء الأهداف العامة والتفصيلية للخطة </a:t>
            </a:r>
          </a:p>
          <a:p>
            <a:endParaRPr lang="ar-SA" sz="2400" b="1" dirty="0" smtClean="0"/>
          </a:p>
          <a:p>
            <a:r>
              <a:rPr lang="ar-SA" sz="2400" b="1" dirty="0" smtClean="0"/>
              <a:t>وليس فقط </a:t>
            </a:r>
            <a:r>
              <a:rPr lang="ar-SA" sz="2400" b="1" dirty="0" err="1" smtClean="0"/>
              <a:t>فى</a:t>
            </a:r>
            <a:r>
              <a:rPr lang="ar-SA" sz="2400" b="1" dirty="0" smtClean="0"/>
              <a:t> ضوء النتائج التي انتهى إليها تنفيذ الخطة .... ويجب </a:t>
            </a:r>
          </a:p>
          <a:p>
            <a:r>
              <a:rPr lang="ar-SA" sz="2400" b="1" dirty="0" smtClean="0"/>
              <a:t>أخيراً الإشارة إلى أن أي خطة للتعليم لن تحل جميع  المشكلات المتصلة</a:t>
            </a:r>
          </a:p>
          <a:p>
            <a:r>
              <a:rPr lang="ar-SA" sz="2400" b="1" dirty="0" smtClean="0"/>
              <a:t> </a:t>
            </a:r>
            <a:r>
              <a:rPr lang="ar-SA" sz="2400" b="1" dirty="0" err="1" smtClean="0"/>
              <a:t>به</a:t>
            </a:r>
            <a:r>
              <a:rPr lang="ar-SA" sz="2400" b="1" dirty="0" smtClean="0"/>
              <a:t> مهما كانت الخطة شاملة متكاملة مفصلة . فمشكلات التعليم أبداً متجددة </a:t>
            </a:r>
          </a:p>
          <a:p>
            <a:r>
              <a:rPr lang="ar-SA" sz="2400" b="1" dirty="0" smtClean="0"/>
              <a:t>متطورة ولذلك فالتخطيط يجب أن يكون عملية متصلة مستمرة . فأي خطة </a:t>
            </a:r>
          </a:p>
          <a:p>
            <a:r>
              <a:rPr lang="ar-SA" sz="2400" b="1" dirty="0" smtClean="0"/>
              <a:t>للتعليم يجب أن تكون دائماً قابلة للتعديل ، كما يجب أن تتلوها خطط </a:t>
            </a:r>
          </a:p>
          <a:p>
            <a:r>
              <a:rPr lang="ar-SA" sz="2400" b="1" dirty="0" smtClean="0"/>
              <a:t>أخرى تتلافى الأخطاء </a:t>
            </a:r>
            <a:r>
              <a:rPr lang="ar-SA" sz="2400" b="1" dirty="0" err="1" smtClean="0"/>
              <a:t>التى</a:t>
            </a:r>
            <a:r>
              <a:rPr lang="ar-SA" sz="2400" b="1" dirty="0" smtClean="0"/>
              <a:t> وقع فيها المخططون </a:t>
            </a:r>
            <a:r>
              <a:rPr lang="ar-SA" sz="2400" b="1" dirty="0" err="1" smtClean="0"/>
              <a:t>فى</a:t>
            </a:r>
            <a:r>
              <a:rPr lang="ar-SA" sz="2400" b="1" dirty="0" smtClean="0"/>
              <a:t> الخطة الأولى أو تعالج </a:t>
            </a:r>
          </a:p>
          <a:p>
            <a:r>
              <a:rPr lang="ar-SA" sz="2400" b="1" dirty="0" smtClean="0"/>
              <a:t>مشكلات جديدة أفرزتها الظروف  الاجتماعية أو الاقتصادية الجديدة – وتقويم </a:t>
            </a:r>
          </a:p>
          <a:p>
            <a:r>
              <a:rPr lang="ar-SA" sz="2400" b="1" dirty="0" smtClean="0"/>
              <a:t>الخطة القديمة هو السبيل إلى وضع خطط جديدة للتعليم </a:t>
            </a:r>
            <a:r>
              <a:rPr lang="ar-SA" sz="2400" b="1" dirty="0" err="1" smtClean="0"/>
              <a:t>فى</a:t>
            </a:r>
            <a:r>
              <a:rPr lang="ar-SA" sz="2400" b="1" dirty="0" smtClean="0"/>
              <a:t> ضوء أهداف وغايات </a:t>
            </a:r>
          </a:p>
          <a:p>
            <a:r>
              <a:rPr lang="ar-SA" sz="2400" b="1" dirty="0" smtClean="0"/>
              <a:t>جديدة تكون أكثر واقعية وأكثر قابلية </a:t>
            </a:r>
          </a:p>
          <a:p>
            <a:r>
              <a:rPr lang="ar-SA" sz="2400" b="1" dirty="0" smtClean="0"/>
              <a:t>للتنفيذ وأكثر قدرة على تحقيق الاحتياجات الحقيقية للمجتمع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CA0R5TNFCAG6QOUGCAFJLA1FCA2B6YLOCAFXIYO9CAZC4702CAC8AJXFCAF8TD9KCAWE6WW2CAWG6JOFCAW9JELECAA0R5YTCAKM68BOCAS13Q46CAP05HSKCAKJFJ7GCAFW29M4CATU3EX0CABIE5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179454" y="0"/>
            <a:ext cx="39645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3200" dirty="0" smtClean="0">
                <a:cs typeface="PT Bold Mirror" pitchFamily="2" charset="-78"/>
              </a:rPr>
              <a:t>خصائص الخطة التعليمية</a:t>
            </a:r>
            <a:endParaRPr lang="en-US" sz="3200" dirty="0">
              <a:cs typeface="PT Bold Mirror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28493" y="838200"/>
            <a:ext cx="2103461" cy="40011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ar-SA" sz="2000" b="1" dirty="0" smtClean="0">
                <a:solidFill>
                  <a:schemeClr val="tx1"/>
                </a:solidFill>
              </a:rPr>
              <a:t>ما هي الخطة التعليمية؟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5410" y="2133600"/>
            <a:ext cx="8898590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ar-SA" sz="2400" dirty="0" smtClean="0"/>
              <a:t>هي مجموعة من التدابير المحددة والوسائل المنتقاة التي تتبع من أجل بلوغ هدف معين نريد</a:t>
            </a:r>
          </a:p>
          <a:p>
            <a:r>
              <a:rPr lang="ar-SA" sz="2400" dirty="0" smtClean="0"/>
              <a:t>الوصول إليه وذلك من خلال برنامج موقوت بمراحل وخطوات تحديد زماني ومكاني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2971800" y="3352800"/>
            <a:ext cx="3894015" cy="40011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ar-SA" sz="2000" dirty="0" smtClean="0">
                <a:cs typeface="PT Bold Dusky" pitchFamily="2" charset="-78"/>
              </a:rPr>
              <a:t>ينبغي أن يتوفر في الخطة عنصران هما </a:t>
            </a:r>
            <a:endParaRPr lang="en-US" sz="2000" dirty="0">
              <a:cs typeface="PT Bold Dusky" pitchFamily="2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1086" y="4953000"/>
            <a:ext cx="243207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000" b="1" dirty="0" smtClean="0"/>
              <a:t>1- وجود هدف نريد تحقيقه</a:t>
            </a:r>
            <a:endParaRPr lang="en-US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581259" y="5410200"/>
            <a:ext cx="5562741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000" b="1" dirty="0" smtClean="0"/>
              <a:t>2- وضع تدابير محددة ووسائل مرسومة من أجل بلوغ هذا الهدف</a:t>
            </a:r>
            <a:endParaRPr lang="en-US" sz="2000" b="1" dirty="0"/>
          </a:p>
        </p:txBody>
      </p:sp>
      <p:cxnSp>
        <p:nvCxnSpPr>
          <p:cNvPr id="10" name="Straight Arrow Connector 9"/>
          <p:cNvCxnSpPr>
            <a:endCxn id="7" idx="3"/>
          </p:cNvCxnSpPr>
          <p:nvPr/>
        </p:nvCxnSpPr>
        <p:spPr>
          <a:xfrm rot="10800000" flipV="1">
            <a:off x="3133162" y="3733799"/>
            <a:ext cx="1667438" cy="14192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4800600" y="3733800"/>
            <a:ext cx="2057400" cy="1676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5" idx="0"/>
          </p:cNvCxnSpPr>
          <p:nvPr/>
        </p:nvCxnSpPr>
        <p:spPr>
          <a:xfrm rot="5400000">
            <a:off x="4328553" y="1737753"/>
            <a:ext cx="762000" cy="2969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6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8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6" grpId="0" animBg="1"/>
      <p:bldP spid="6" grpId="1" animBg="1"/>
      <p:bldP spid="7" grpId="0" animBg="1"/>
      <p:bldP spid="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CA0ONLVDCA941KM6CAJTRLRZCASS1U99CAC2TWD0CAL6J7CMCAS1WUM5CARL6A85CA1UKFIYCA6BSUCDCAT92XCSCALOAURVCA36ND7QCA2OA0SRCAVC6RJOCAP9397ICAP8CB77CALGVDBGCATHXYK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86200" y="2590800"/>
            <a:ext cx="1905000" cy="175432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SA" sz="3600" dirty="0" smtClean="0">
                <a:cs typeface="PT Bold Dusky" pitchFamily="2" charset="-78"/>
              </a:rPr>
              <a:t>أبرز خصائص الخطة</a:t>
            </a:r>
            <a:endParaRPr lang="en-US" sz="3600" dirty="0">
              <a:cs typeface="PT Bold Dusky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83821" y="1905000"/>
            <a:ext cx="2060179" cy="70788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000" dirty="0" smtClean="0"/>
              <a:t> بحيث تكون نابعة من </a:t>
            </a:r>
          </a:p>
          <a:p>
            <a:r>
              <a:rPr lang="ar-SA" sz="2000" dirty="0" smtClean="0"/>
              <a:t>حاجات حقيقة للمجتمع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6719938" y="3276600"/>
            <a:ext cx="2424062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000" dirty="0" smtClean="0"/>
              <a:t>وضوح الهدف لتوفير الوقت</a:t>
            </a:r>
          </a:p>
          <a:p>
            <a:r>
              <a:rPr lang="ar-SA" sz="2000" dirty="0" smtClean="0"/>
              <a:t>والجهد والمال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6966737" y="4648200"/>
            <a:ext cx="2177263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000" dirty="0" smtClean="0"/>
              <a:t>الثبات بحيث تكون مبنية </a:t>
            </a:r>
          </a:p>
          <a:p>
            <a:r>
              <a:rPr lang="ar-SA" sz="2000" dirty="0" smtClean="0"/>
              <a:t>علي أسس علمية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6147667" y="5867400"/>
            <a:ext cx="2996333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000" dirty="0" smtClean="0"/>
              <a:t>المرونة لمواجهة الحاجات الطارئة </a:t>
            </a:r>
          </a:p>
          <a:p>
            <a:r>
              <a:rPr lang="ar-SA" sz="2000" dirty="0" smtClean="0"/>
              <a:t>والصعوبات المتوقعة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1600200"/>
            <a:ext cx="2887329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b="1" dirty="0" smtClean="0"/>
              <a:t>المشاركة </a:t>
            </a:r>
            <a:r>
              <a:rPr lang="ar-SA" b="1" dirty="0" err="1" smtClean="0"/>
              <a:t>و</a:t>
            </a:r>
            <a:r>
              <a:rPr lang="ar-SA" b="1" dirty="0" smtClean="0"/>
              <a:t> أن تكون الخطة واضحة </a:t>
            </a:r>
          </a:p>
          <a:p>
            <a:r>
              <a:rPr lang="ar-SA" b="1" dirty="0" smtClean="0"/>
              <a:t>في تحديد مهام العمل وتوزيع الأدوار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0" y="3276600"/>
            <a:ext cx="1955984" cy="70788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000" dirty="0" smtClean="0"/>
              <a:t>تحديد البرنامج الزمني</a:t>
            </a:r>
          </a:p>
          <a:p>
            <a:r>
              <a:rPr lang="ar-SA" sz="2000" dirty="0" smtClean="0"/>
              <a:t> اللازم لتحقيقها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4419600"/>
            <a:ext cx="2582758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000" dirty="0" smtClean="0"/>
              <a:t>خطة طويلة المدى مع تقسيمها</a:t>
            </a:r>
          </a:p>
          <a:p>
            <a:r>
              <a:rPr lang="ar-SA" sz="2000" dirty="0" smtClean="0"/>
              <a:t>إلي خطط قصيرة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5791200"/>
            <a:ext cx="2497799" cy="70788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000" dirty="0" smtClean="0"/>
              <a:t>الواقعية بحيث تكون متناسبة </a:t>
            </a:r>
          </a:p>
          <a:p>
            <a:r>
              <a:rPr lang="ar-SA" sz="2000" dirty="0" smtClean="0"/>
              <a:t>مع </a:t>
            </a:r>
            <a:r>
              <a:rPr lang="ar-SA" sz="2000" dirty="0" err="1" smtClean="0"/>
              <a:t>امكانات</a:t>
            </a:r>
            <a:r>
              <a:rPr lang="ar-SA" sz="2000" dirty="0" smtClean="0"/>
              <a:t> المجتمع</a:t>
            </a:r>
            <a:endParaRPr lang="en-US" sz="2000" dirty="0"/>
          </a:p>
        </p:txBody>
      </p:sp>
      <p:cxnSp>
        <p:nvCxnSpPr>
          <p:cNvPr id="14" name="Straight Arrow Connector 13"/>
          <p:cNvCxnSpPr>
            <a:stCxn id="3" idx="3"/>
          </p:cNvCxnSpPr>
          <p:nvPr/>
        </p:nvCxnSpPr>
        <p:spPr>
          <a:xfrm flipV="1">
            <a:off x="5791200" y="2209800"/>
            <a:ext cx="1524000" cy="12581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3" idx="3"/>
          </p:cNvCxnSpPr>
          <p:nvPr/>
        </p:nvCxnSpPr>
        <p:spPr>
          <a:xfrm flipV="1">
            <a:off x="5791200" y="3429000"/>
            <a:ext cx="914400" cy="389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3" idx="3"/>
          </p:cNvCxnSpPr>
          <p:nvPr/>
        </p:nvCxnSpPr>
        <p:spPr>
          <a:xfrm>
            <a:off x="5791200" y="3467963"/>
            <a:ext cx="1295400" cy="14088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3" idx="3"/>
          </p:cNvCxnSpPr>
          <p:nvPr/>
        </p:nvCxnSpPr>
        <p:spPr>
          <a:xfrm>
            <a:off x="5791200" y="3467963"/>
            <a:ext cx="533400" cy="24756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3" idx="1"/>
          </p:cNvCxnSpPr>
          <p:nvPr/>
        </p:nvCxnSpPr>
        <p:spPr>
          <a:xfrm rot="10800000">
            <a:off x="2895600" y="2133601"/>
            <a:ext cx="990600" cy="13343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3" idx="1"/>
            <a:endCxn id="9" idx="3"/>
          </p:cNvCxnSpPr>
          <p:nvPr/>
        </p:nvCxnSpPr>
        <p:spPr>
          <a:xfrm rot="10800000" flipV="1">
            <a:off x="1955984" y="3467963"/>
            <a:ext cx="1930216" cy="1625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3" idx="1"/>
          </p:cNvCxnSpPr>
          <p:nvPr/>
        </p:nvCxnSpPr>
        <p:spPr>
          <a:xfrm rot="10800000" flipV="1">
            <a:off x="2438400" y="3467962"/>
            <a:ext cx="1447800" cy="10278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3" idx="1"/>
          </p:cNvCxnSpPr>
          <p:nvPr/>
        </p:nvCxnSpPr>
        <p:spPr>
          <a:xfrm rot="10800000" flipV="1">
            <a:off x="2438400" y="3467962"/>
            <a:ext cx="1447800" cy="23994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CA6H9YB6CAFFFJW0CAYMUXRLCAGXJN45CA5V7CU8CAC7SD9SCAHF3Q2ICAW08WRVCANVVUTNCA1RYH4NCAATXLO7CA18VO9ICAXF60RDCALDXZB1CAMG0KZ2CALG1N5NCAMYMBTCCA3MCU23CADVJSF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19400" y="0"/>
            <a:ext cx="3496470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ar-SA" sz="2000" dirty="0" smtClean="0">
                <a:cs typeface="PT Bold Mirror" pitchFamily="2" charset="-78"/>
              </a:rPr>
              <a:t>محاور العمل في التخطيط التعليمي</a:t>
            </a:r>
            <a:endParaRPr lang="en-US" sz="2000" dirty="0">
              <a:cs typeface="PT Bold Mirror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35295" y="685800"/>
            <a:ext cx="9012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800" b="1" dirty="0" smtClean="0"/>
              <a:t>التلميذ</a:t>
            </a:r>
            <a:endParaRPr lang="en-US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43992" y="609600"/>
            <a:ext cx="10278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3600" b="1" dirty="0" smtClean="0"/>
              <a:t>المعلم</a:t>
            </a:r>
            <a:endParaRPr lang="en-US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651010" y="3352800"/>
            <a:ext cx="24929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3200" b="1" dirty="0" smtClean="0"/>
              <a:t>المدرسة من حيث</a:t>
            </a:r>
            <a:endParaRPr lang="en-US" sz="3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0" y="3733800"/>
            <a:ext cx="23839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3200" b="1" dirty="0" smtClean="0"/>
              <a:t>المناهج من حيث</a:t>
            </a:r>
            <a:endParaRPr lang="en-US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579149" y="4343400"/>
            <a:ext cx="15648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000" b="1" dirty="0" smtClean="0"/>
              <a:t>المباني والمرافق</a:t>
            </a:r>
            <a:endParaRPr lang="en-US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400800" y="4800600"/>
            <a:ext cx="18245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000" b="1" dirty="0" smtClean="0"/>
              <a:t>المعدات والتجهيزات</a:t>
            </a:r>
            <a:endParaRPr lang="en-US" sz="2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715000" y="5334000"/>
            <a:ext cx="16017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400" b="1" dirty="0" smtClean="0"/>
              <a:t>الإدارة المدربة</a:t>
            </a:r>
            <a:endParaRPr lang="en-US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0" y="4419600"/>
            <a:ext cx="13308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000" b="1" dirty="0" smtClean="0"/>
              <a:t>طرق التدريس</a:t>
            </a:r>
            <a:endParaRPr lang="en-US" sz="2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780492" y="4876800"/>
            <a:ext cx="15440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000" b="1" dirty="0" smtClean="0"/>
              <a:t>تكنولوجيا التعليم</a:t>
            </a:r>
            <a:endParaRPr lang="en-US" sz="2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461482" y="5486400"/>
            <a:ext cx="15905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000" b="1" dirty="0" smtClean="0"/>
              <a:t>الأنشطة التعليمية</a:t>
            </a:r>
            <a:endParaRPr lang="en-US" sz="2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7186413" y="1905000"/>
            <a:ext cx="19575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800" b="1" dirty="0" smtClean="0"/>
              <a:t>الخطة الدراسية</a:t>
            </a:r>
            <a:endParaRPr lang="en-US" sz="28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0" y="1905000"/>
            <a:ext cx="22461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800" b="1" dirty="0" smtClean="0"/>
              <a:t>الأنشطة المدرسية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9" grpId="0"/>
      <p:bldP spid="10" grpId="0"/>
      <p:bldP spid="11" grpId="0"/>
      <p:bldP spid="13" grpId="0"/>
      <p:bldP spid="14" grpId="0"/>
      <p:bldP spid="15" grpId="0"/>
      <p:bldP spid="16" grpId="0"/>
      <p:bldP spid="1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CAKJLIZMCAPZZAAVCAQODU6NCADNEF0ECAMBDV74CA3BU8KVCADNF5SLCA404F2ZCA06FC8VCAIQEE3MCA3TBCSKCAT36K5WCA5AWY9KCAA9AYU3CACBETAACAN504O0CACE2HCDCADJCKTKCAFGFZY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65529">
            <a:off x="7369263" y="5244558"/>
            <a:ext cx="1937549" cy="1304300"/>
          </a:xfrm>
          <a:prstGeom prst="rect">
            <a:avLst/>
          </a:prstGeom>
        </p:spPr>
      </p:pic>
      <p:pic>
        <p:nvPicPr>
          <p:cNvPr id="4" name="Picture 3" descr="HCAT4EB47CAK77NOICA399LJ5CAPAWR7KCAY4S3L3CAI9X027CA0XGPGXCASBPLUYCAXU5HHNCAFLCS4WCAU6YRH4CA9MI4JQCAYZ2UHBCA2QI1XQCAKJQ6J3CAN8KT3ACAZIEHRACA4V2FT1CAP2VQQ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7543800" cy="6858000"/>
          </a:xfrm>
          <a:prstGeom prst="rect">
            <a:avLst/>
          </a:prstGeom>
        </p:spPr>
      </p:pic>
      <p:pic>
        <p:nvPicPr>
          <p:cNvPr id="5" name="Picture 4" descr="5CAKJLIZMCAPZZAAVCAQODU6NCADNEF0ECAMBDV74CA3BU8KVCADNF5SLCA404F2ZCA06FC8VCAIQEE3MCA3TBCSKCAT36K5WCA5AWY9KCAA9AYU3CACBETAACAN504O0CACE2HCDCADJCKTKCAFGFZY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8191578">
            <a:off x="7345749" y="335247"/>
            <a:ext cx="1937549" cy="1304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g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3" name="Picture 2" descr="8CA5WPOQLCAD1MQOBCAYOH71NCAHIP4IZCAV6DHLNCA1QLN3BCAD1KL7DCABCIFQUCAFB0HOCCA31FK9YCAERDNQLCAEPMVD2CAGAA2APCAVC9JFLCA68ED37CAWL12OPCAS774J2CAGPTZPFCACJV9Q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342378">
            <a:off x="3645048" y="991093"/>
            <a:ext cx="3577691" cy="1981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المحاظرة 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المحاظرة 6</Template>
  <TotalTime>0</TotalTime>
  <Words>3512</Words>
  <Application>Microsoft Office PowerPoint</Application>
  <PresentationFormat>عرض على الشاشة (3:4)‏</PresentationFormat>
  <Paragraphs>382</Paragraphs>
  <Slides>43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43</vt:i4>
      </vt:variant>
    </vt:vector>
  </HeadingPairs>
  <TitlesOfParts>
    <vt:vector size="44" baseType="lpstr">
      <vt:lpstr>المحاظرة 6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  <vt:lpstr>الشريحة 23</vt:lpstr>
      <vt:lpstr>الشريحة 24</vt:lpstr>
      <vt:lpstr>الشريحة 25</vt:lpstr>
      <vt:lpstr>الشريحة 26</vt:lpstr>
      <vt:lpstr>الشريحة 27</vt:lpstr>
      <vt:lpstr>الشريحة 28</vt:lpstr>
      <vt:lpstr>الشريحة 29</vt:lpstr>
      <vt:lpstr>الشريحة 30</vt:lpstr>
      <vt:lpstr>الشريحة 31</vt:lpstr>
      <vt:lpstr>الشريحة 32</vt:lpstr>
      <vt:lpstr>الشريحة 33</vt:lpstr>
      <vt:lpstr>الشريحة 34</vt:lpstr>
      <vt:lpstr>الشريحة 35</vt:lpstr>
      <vt:lpstr>الشريحة 36</vt:lpstr>
      <vt:lpstr>الشريحة 37</vt:lpstr>
      <vt:lpstr>الشريحة 38</vt:lpstr>
      <vt:lpstr>الشريحة 39</vt:lpstr>
      <vt:lpstr>الشريحة 40</vt:lpstr>
      <vt:lpstr>الشريحة 41</vt:lpstr>
      <vt:lpstr>الشريحة 42</vt:lpstr>
      <vt:lpstr>الشريحة 43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Marhaba</dc:creator>
  <cp:lastModifiedBy>Marhaba</cp:lastModifiedBy>
  <cp:revision>1</cp:revision>
  <dcterms:created xsi:type="dcterms:W3CDTF">2012-05-24T10:20:31Z</dcterms:created>
  <dcterms:modified xsi:type="dcterms:W3CDTF">2012-05-24T10:20:52Z</dcterms:modified>
</cp:coreProperties>
</file>