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4" r:id="rId15"/>
    <p:sldId id="285" r:id="rId16"/>
    <p:sldId id="287" r:id="rId17"/>
    <p:sldId id="289" r:id="rId18"/>
    <p:sldId id="291" r:id="rId19"/>
    <p:sldId id="293" r:id="rId20"/>
    <p:sldId id="295" r:id="rId21"/>
    <p:sldId id="297" r:id="rId22"/>
    <p:sldId id="302" r:id="rId23"/>
    <p:sldId id="304" r:id="rId24"/>
    <p:sldId id="300" r:id="rId25"/>
    <p:sldId id="299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69AC1-05CD-444C-9E3F-E04DDAE5ABA3}" type="datetimeFigureOut">
              <a:rPr lang="ar-SA" smtClean="0"/>
              <a:t>26/11/33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5C532-8B62-4469-8560-D879937260B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نوف\Desktop\مـن كل شن رقـعـه\مدخل لرياض الاطفال\41247522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633" y="3487551"/>
            <a:ext cx="4614206" cy="30499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نوف\Desktop\مـن كل شن رقـعـه\مدخل لرياض الاطفال\812475221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74" y="187213"/>
            <a:ext cx="4499992" cy="2972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نوف\Desktop\مـن كل شن رقـعـه\مدخل لرياض الاطفال\images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504" y="188640"/>
            <a:ext cx="4464496" cy="2972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نوف\Desktop\مـن كل شن رقـعـه\مدخل لرياض الاطفال\DSCN0047cla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068" y="3487550"/>
            <a:ext cx="4493931" cy="3370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نوف\Desktop\مـن كل شن رقـعـه\مدخل لرياض الاطفال\img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09782"/>
            <a:ext cx="4080990" cy="3762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نوف\Desktop\مـن كل شن رقـعـه\مدخل لرياض الاطفال\6a00d8345159c669e200e54f4a060f8833-640w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66629"/>
            <a:ext cx="4725356" cy="3248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نوف\Desktop\مـن كل شن رقـعـه\مدخل لرياض الاطفال\_46641354_road_à_à___د_ز ___ê___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356" y="72052"/>
            <a:ext cx="4113843" cy="2855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نوف\Desktop\مـن كل شن رقـعـه\مدخل لرياض الاطفال\kindergarten_inde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4904" y="0"/>
            <a:ext cx="4318872" cy="30888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0" y="292100"/>
            <a:ext cx="6804025" cy="643255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* التطبيقات 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التربوية لمبنى </a:t>
            </a:r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الروضة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1-الاهتمام جيدا بالمرافق الصحية لمبنى الروضة.</a:t>
            </a:r>
            <a:endParaRPr lang="en-US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2-وجود قاعة النشاط الحر وقاعة الالعاب الحركية لان هذه المساحة تزيد من فرص التفاعل الاجتماعي بين الاطفال ,وتسمح بحرية الحركة والنشاط من جهة أخرى.</a:t>
            </a:r>
            <a:endParaRPr lang="en-US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3-ضرورة توافر بعض المواصفات الفنية مثل جودة التهوية والإضاءة والطلاء.</a:t>
            </a:r>
            <a:endParaRPr lang="en-US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4-أن يتواجد المبنى في أحضان الطبيعة مما يوفر من نقاء </a:t>
            </a: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الهواء </a:t>
            </a: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وجودة التهوية.</a:t>
            </a:r>
            <a:endParaRPr lang="en-US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5-ضرورية بناء الروضة في مكان قريب من التجمع السكاني ,مما يجعل من السهولة زيارة الأهالي أطفالهم بشكل </a:t>
            </a:r>
            <a:r>
              <a:rPr lang="ar-SA" sz="2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مستمر,ويصل</a:t>
            </a:r>
            <a:r>
              <a:rPr lang="ar-S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إليها الاطفال دون تكبد العناء والمشقة.</a:t>
            </a:r>
            <a:endParaRPr lang="en-US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>
              <a:latin typeface="+mn-lt"/>
              <a:cs typeface="+mn-cs"/>
            </a:endParaRPr>
          </a:p>
        </p:txBody>
      </p:sp>
      <p:grpSp>
        <p:nvGrpSpPr>
          <p:cNvPr id="2" name="مجموعة 5"/>
          <p:cNvGrpSpPr>
            <a:grpSpLocks/>
          </p:cNvGrpSpPr>
          <p:nvPr/>
        </p:nvGrpSpPr>
        <p:grpSpPr bwMode="auto">
          <a:xfrm>
            <a:off x="6948488" y="0"/>
            <a:ext cx="2203450" cy="6524625"/>
            <a:chOff x="6948264" y="0"/>
            <a:chExt cx="2203576" cy="6525344"/>
          </a:xfrm>
        </p:grpSpPr>
        <p:pic>
          <p:nvPicPr>
            <p:cNvPr id="29700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l="59596" r="-2" b="28703"/>
            <a:stretch>
              <a:fillRect/>
            </a:stretch>
          </p:blipFill>
          <p:spPr bwMode="auto">
            <a:xfrm>
              <a:off x="7301753" y="0"/>
              <a:ext cx="1850087" cy="6525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مستطيل 7"/>
            <p:cNvSpPr/>
            <p:nvPr/>
          </p:nvSpPr>
          <p:spPr>
            <a:xfrm>
              <a:off x="6948264" y="1268553"/>
              <a:ext cx="792207" cy="4680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95288" y="39688"/>
            <a:ext cx="8137525" cy="566261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6-يجب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أن يصمم مبنى الروضة بحيث يؤمن المساحة الواسعة ,والاعتماد على الأدوار الأرضية التي لا تتطلب من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الاطفال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صعود السلالم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7-الابتعاد عن تكديس الممرات والقاعات والصالات بالأثاث التي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تقيد الطفل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تربويا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8-القيام بالصيانة المستمرة لما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يتلف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من تلك الاحتياجات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9-الاهتمام جيدا بالمعاير التي تتعلق بسلامة الاطفال.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>
              <a:latin typeface="+mn-lt"/>
              <a:cs typeface="+mn-cs"/>
            </a:endParaRPr>
          </a:p>
        </p:txBody>
      </p:sp>
      <p:grpSp>
        <p:nvGrpSpPr>
          <p:cNvPr id="2" name="مجموعة 5"/>
          <p:cNvGrpSpPr>
            <a:grpSpLocks/>
          </p:cNvGrpSpPr>
          <p:nvPr/>
        </p:nvGrpSpPr>
        <p:grpSpPr bwMode="auto">
          <a:xfrm>
            <a:off x="395288" y="5351463"/>
            <a:ext cx="8569325" cy="1543050"/>
            <a:chOff x="176028" y="0"/>
            <a:chExt cx="8568952" cy="1542020"/>
          </a:xfrm>
        </p:grpSpPr>
        <p:pic>
          <p:nvPicPr>
            <p:cNvPr id="30724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مستطيل 7"/>
            <p:cNvSpPr/>
            <p:nvPr/>
          </p:nvSpPr>
          <p:spPr>
            <a:xfrm>
              <a:off x="899896" y="0"/>
              <a:ext cx="4824202" cy="4759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76213" y="2012950"/>
            <a:ext cx="8788400" cy="45243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21- ان </a:t>
            </a: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الافضل تكون الروضة قريبة للبيت و ان تكون اقرب من المدرسة النظامية و ان تكون الوان الروضة و الاثاث الوان زاهية و جميلة و ان نوفر مساحة كافية لكل طفل لتعطيه الحرية بالحركة و النشاط داخل غرفة النشاط او خارج الفصول لكن الواقع ان الطفل يشعر بالأمان و الراحة اكثر كلما كان المبنى صغيرا لكي لا يلجأ الطفل الى الانطواء و العزلة في مكان لا يعرف له حدود.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600" dirty="0">
              <a:latin typeface="+mn-lt"/>
              <a:cs typeface="+mn-cs"/>
            </a:endParaRPr>
          </a:p>
        </p:txBody>
      </p:sp>
      <p:grpSp>
        <p:nvGrpSpPr>
          <p:cNvPr id="2" name="مجموعة 5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34820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مستطيل 7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3"/>
          <p:cNvGrpSpPr>
            <a:grpSpLocks/>
          </p:cNvGrpSpPr>
          <p:nvPr/>
        </p:nvGrpSpPr>
        <p:grpSpPr bwMode="auto">
          <a:xfrm>
            <a:off x="827088" y="549275"/>
            <a:ext cx="7777162" cy="5040313"/>
            <a:chOff x="899592" y="548680"/>
            <a:chExt cx="7128792" cy="4415862"/>
          </a:xfrm>
        </p:grpSpPr>
        <p:pic>
          <p:nvPicPr>
            <p:cNvPr id="35845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1950" r="35089" b="57834"/>
            <a:stretch>
              <a:fillRect/>
            </a:stretch>
          </p:blipFill>
          <p:spPr bwMode="auto">
            <a:xfrm>
              <a:off x="899592" y="692696"/>
              <a:ext cx="6604464" cy="427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مستطيل 1"/>
            <p:cNvSpPr/>
            <p:nvPr/>
          </p:nvSpPr>
          <p:spPr>
            <a:xfrm>
              <a:off x="6660541" y="548680"/>
              <a:ext cx="1367843" cy="93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7" name="Picture 2" descr="C:\Users\m-inspiron\Desktop\stock-vector-illustration-of-kids-peeping-behind-placard-91732370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86" t="16336" r="35291" b="59064"/>
          <a:stretch/>
        </p:blipFill>
        <p:spPr bwMode="auto">
          <a:xfrm>
            <a:off x="1987640" y="2462549"/>
            <a:ext cx="6040744" cy="29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/>
          <p:cNvSpPr txBox="1"/>
          <p:nvPr/>
        </p:nvSpPr>
        <p:spPr>
          <a:xfrm>
            <a:off x="2617788" y="3538538"/>
            <a:ext cx="4779962" cy="83026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*نموذج لمبنى الروضـة</a:t>
            </a:r>
            <a:endParaRPr lang="ar-S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36868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1026" name="Picture 2" descr="C:\Users\m-inspiron\Desktop\المدخل إلى رياض الأطفال\826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423" t="3732" r="1195" b="48244"/>
          <a:stretch/>
        </p:blipFill>
        <p:spPr bwMode="auto">
          <a:xfrm>
            <a:off x="683568" y="1542020"/>
            <a:ext cx="7921921" cy="4551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37893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2050" name="Picture 2" descr="C:\Users\m-inspiron\Desktop\المدخل إلى رياض الأطفال\826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812" t="55850" r="1011" b="9636"/>
          <a:stretch/>
        </p:blipFill>
        <p:spPr bwMode="auto">
          <a:xfrm>
            <a:off x="755576" y="1542020"/>
            <a:ext cx="7500918" cy="4767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6300788" y="1700213"/>
            <a:ext cx="1511300" cy="1800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38917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3074" name="Picture 2" descr="C:\Users\m-inspiron\Desktop\المدخل إلى رياض الأطفال\826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236" t="58297" r="33867" b="10415"/>
          <a:stretch/>
        </p:blipFill>
        <p:spPr bwMode="auto">
          <a:xfrm>
            <a:off x="4788024" y="1536554"/>
            <a:ext cx="3744416" cy="4873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-inspiron\Desktop\المدخل إلى رياض الأطفال\826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7" t="3250" r="73733" b="53017"/>
          <a:stretch/>
        </p:blipFill>
        <p:spPr bwMode="auto">
          <a:xfrm>
            <a:off x="539552" y="1553870"/>
            <a:ext cx="4104456" cy="4839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39941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5" name="Picture 2" descr="C:\Users\m-inspiron\Desktop\المدخل إلى رياض الأطفال\826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812" t="55850" r="1011" b="9636"/>
          <a:stretch/>
        </p:blipFill>
        <p:spPr bwMode="auto">
          <a:xfrm>
            <a:off x="755576" y="1542020"/>
            <a:ext cx="7500918" cy="4767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6437313" y="3500438"/>
            <a:ext cx="1884362" cy="20161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0966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5122" name="Picture 2" descr="C:\Users\m-inspiron\Desktop\المدخل إلى رياض الأطفال\826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334" t="2409" r="27733" b="53770"/>
          <a:stretch/>
        </p:blipFill>
        <p:spPr bwMode="auto">
          <a:xfrm>
            <a:off x="626664" y="1537456"/>
            <a:ext cx="4107160" cy="3110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-inspiron\Desktop\المدخل إلى رياض الأطفال\826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400" t="3629" r="1333" b="50000"/>
          <a:stretch/>
        </p:blipFill>
        <p:spPr bwMode="auto">
          <a:xfrm>
            <a:off x="4865387" y="1542020"/>
            <a:ext cx="3921931" cy="3105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-inspiron\Desktop\المدخل إلى رياض الأطفال\826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066" t="58105" r="1067" b="10227"/>
          <a:stretch/>
        </p:blipFill>
        <p:spPr bwMode="auto">
          <a:xfrm>
            <a:off x="2873898" y="3501008"/>
            <a:ext cx="3982978" cy="2987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1989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5" name="Picture 2" descr="C:\Users\m-inspiron\Desktop\المدخل إلى رياض الأطفال\826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812" t="55850" r="1011" b="9636"/>
          <a:stretch/>
        </p:blipFill>
        <p:spPr bwMode="auto">
          <a:xfrm>
            <a:off x="755576" y="1542020"/>
            <a:ext cx="7500918" cy="4767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4297363" y="3357563"/>
            <a:ext cx="1511300" cy="15843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3014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6146" name="Picture 2" descr="C:\Users\m-inspiron\Desktop\المدخل إلى رياض الأطفال\826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700" t="4721" r="2782" b="50000"/>
          <a:stretch/>
        </p:blipFill>
        <p:spPr bwMode="auto">
          <a:xfrm>
            <a:off x="179512" y="1670313"/>
            <a:ext cx="2880000" cy="4783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-inspiron\Desktop\المدخل إلى رياض الأطفال\826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156" t="4721" r="51373" b="50337"/>
          <a:stretch/>
        </p:blipFill>
        <p:spPr bwMode="auto">
          <a:xfrm>
            <a:off x="3204168" y="1670313"/>
            <a:ext cx="2880000" cy="4783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-inspiron\Desktop\المدخل إلى رياض الأطفال\826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70" t="58811" r="1245" b="9323"/>
          <a:stretch/>
        </p:blipFill>
        <p:spPr bwMode="auto">
          <a:xfrm>
            <a:off x="6170240" y="1670313"/>
            <a:ext cx="2880000" cy="4783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4037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8" name="Picture 2" descr="C:\Users\m-inspiron\Desktop\المدخل إلى رياض الأطفال\826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812" t="55850" r="1011" b="9636"/>
          <a:stretch/>
        </p:blipFill>
        <p:spPr bwMode="auto">
          <a:xfrm>
            <a:off x="755576" y="1542020"/>
            <a:ext cx="7500918" cy="4767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/>
          <p:cNvSpPr/>
          <p:nvPr/>
        </p:nvSpPr>
        <p:spPr>
          <a:xfrm>
            <a:off x="1619250" y="1989138"/>
            <a:ext cx="1512888" cy="27352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5061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1026" name="Picture 2" descr="C:\Users\m-inspiron\Desktop\المدخل إلى رياض الأطفال\8262222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6" t="1967" r="72069" b="46961"/>
          <a:stretch/>
        </p:blipFill>
        <p:spPr bwMode="auto">
          <a:xfrm>
            <a:off x="4858777" y="1924969"/>
            <a:ext cx="3960000" cy="4215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-inspiron\Desktop\المدخل إلى رياض الأطفال\826-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4" t="55682" r="64540" b="9728"/>
          <a:stretch/>
        </p:blipFill>
        <p:spPr bwMode="auto">
          <a:xfrm>
            <a:off x="467544" y="1950302"/>
            <a:ext cx="3960000" cy="418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8134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مجموعة 5"/>
          <p:cNvGrpSpPr>
            <a:grpSpLocks/>
          </p:cNvGrpSpPr>
          <p:nvPr/>
        </p:nvGrpSpPr>
        <p:grpSpPr bwMode="auto">
          <a:xfrm>
            <a:off x="176213" y="1341438"/>
            <a:ext cx="8770937" cy="4824412"/>
            <a:chOff x="176028" y="1340768"/>
            <a:chExt cx="8770625" cy="4824536"/>
          </a:xfrm>
        </p:grpSpPr>
        <p:pic>
          <p:nvPicPr>
            <p:cNvPr id="48132" name="Picture 2" descr="C:\Users\m-inspiron\Desktop\المدخل إلى رياض الأطفال\826-8.jpg"/>
            <p:cNvPicPr>
              <a:picLocks noChangeAspect="1" noChangeArrowheads="1"/>
            </p:cNvPicPr>
            <p:nvPr/>
          </p:nvPicPr>
          <p:blipFill>
            <a:blip r:embed="rId3" cstate="print"/>
            <a:srcRect l="41409" t="55099" b="4855"/>
            <a:stretch>
              <a:fillRect/>
            </a:stretch>
          </p:blipFill>
          <p:spPr bwMode="auto">
            <a:xfrm>
              <a:off x="539552" y="1542020"/>
              <a:ext cx="8407101" cy="4623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مستطيل 4"/>
            <p:cNvSpPr/>
            <p:nvPr/>
          </p:nvSpPr>
          <p:spPr>
            <a:xfrm>
              <a:off x="176028" y="1340768"/>
              <a:ext cx="1227093" cy="1800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49158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5" name="Picture 2" descr="C:\Users\m-inspiron\Desktop\المدخل إلى رياض الأطفال\826-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5" t="60614" r="69326" b="8212"/>
          <a:stretch/>
        </p:blipFill>
        <p:spPr bwMode="auto">
          <a:xfrm>
            <a:off x="179832" y="1542020"/>
            <a:ext cx="2880000" cy="44792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-inspiron\Desktop\المدخل إلى رياض الأطفال\826-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815" t="2344" r="1355" b="60248"/>
          <a:stretch/>
        </p:blipFill>
        <p:spPr bwMode="auto">
          <a:xfrm>
            <a:off x="5996878" y="1542020"/>
            <a:ext cx="3111626" cy="4431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-inspiron\Desktop\المدخل إلى رياض الأطفال\826-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697" t="2345" r="36370" b="48258"/>
          <a:stretch/>
        </p:blipFill>
        <p:spPr bwMode="auto">
          <a:xfrm>
            <a:off x="3131840" y="1542020"/>
            <a:ext cx="2880000" cy="44792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50181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4098" name="Picture 2" descr="C:\Users\m-inspiron\Desktop\المدخل إلى رياض الأطفال\826-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971" t="4405" r="2435" b="65976"/>
          <a:stretch/>
        </p:blipFill>
        <p:spPr bwMode="auto">
          <a:xfrm>
            <a:off x="3491880" y="1508466"/>
            <a:ext cx="5253101" cy="4728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-inspiron\Desktop\المدخل إلى رياض الأطفال\826-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23" t="4406" r="59842" b="63270"/>
          <a:stretch/>
        </p:blipFill>
        <p:spPr bwMode="auto">
          <a:xfrm>
            <a:off x="755576" y="1501878"/>
            <a:ext cx="2556283" cy="4735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/>
          <p:cNvGrpSpPr>
            <a:grpSpLocks/>
          </p:cNvGrpSpPr>
          <p:nvPr/>
        </p:nvGrpSpPr>
        <p:grpSpPr bwMode="auto">
          <a:xfrm>
            <a:off x="176213" y="0"/>
            <a:ext cx="8569325" cy="1541463"/>
            <a:chOff x="176028" y="0"/>
            <a:chExt cx="8568952" cy="1542020"/>
          </a:xfrm>
        </p:grpSpPr>
        <p:pic>
          <p:nvPicPr>
            <p:cNvPr id="51206" name="Picture 2" descr="C:\Users\m-inspiron\Desktop\stock-vector-illustration-of-kids-peeping-behind-placard-91732370.jpg"/>
            <p:cNvPicPr>
              <a:picLocks noChangeAspect="1" noChangeArrowheads="1"/>
            </p:cNvPicPr>
            <p:nvPr/>
          </p:nvPicPr>
          <p:blipFill>
            <a:blip r:embed="rId2" cstate="print"/>
            <a:srcRect t="72818" b="4140"/>
            <a:stretch>
              <a:fillRect/>
            </a:stretch>
          </p:blipFill>
          <p:spPr bwMode="auto">
            <a:xfrm>
              <a:off x="176028" y="116632"/>
              <a:ext cx="8568952" cy="1425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899896" y="0"/>
              <a:ext cx="4824202" cy="476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SA">
                <a:solidFill>
                  <a:prstClr val="white"/>
                </a:solidFill>
              </a:endParaRPr>
            </a:p>
          </p:txBody>
        </p:sp>
      </p:grpSp>
      <p:pic>
        <p:nvPicPr>
          <p:cNvPr id="5" name="Picture 2" descr="C:\Users\m-inspiron\Desktop\المدخل إلى رياض الأطفال\826-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9" t="41238" r="71223" b="6460"/>
          <a:stretch/>
        </p:blipFill>
        <p:spPr bwMode="auto">
          <a:xfrm>
            <a:off x="5668561" y="1542020"/>
            <a:ext cx="3007895" cy="4695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-inspiron\Desktop\المدخل إلى رياض الأطفال\826-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4" t="4405" r="80466" b="62971"/>
          <a:stretch/>
        </p:blipFill>
        <p:spPr bwMode="auto">
          <a:xfrm>
            <a:off x="2879812" y="1542020"/>
            <a:ext cx="2772308" cy="4695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-inspiron\Desktop\المدخل إلى رياض الأطفال\826-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5" t="2737" r="75704" b="53690"/>
          <a:stretch/>
        </p:blipFill>
        <p:spPr bwMode="auto">
          <a:xfrm>
            <a:off x="176028" y="1542020"/>
            <a:ext cx="2631776" cy="4695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u="sng" smtClean="0"/>
              <a:t>التقويم</a:t>
            </a:r>
            <a:endParaRPr lang="en-US" u="sng" smtClean="0">
              <a:cs typeface="Times New Roman" pitchFamily="18" charset="0"/>
            </a:endParaRPr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b="1" dirty="0" err="1" smtClean="0"/>
              <a:t>1-</a:t>
            </a:r>
            <a:r>
              <a:rPr lang="ar-EG" sz="2800" b="1" dirty="0" smtClean="0"/>
              <a:t> </a:t>
            </a:r>
            <a:r>
              <a:rPr lang="ar-SA" sz="2800" b="1" dirty="0" err="1" smtClean="0"/>
              <a:t>أجيبي (صح )أو (خطأ </a:t>
            </a:r>
            <a:r>
              <a:rPr lang="ar-SA" sz="2800" b="1" dirty="0" smtClean="0"/>
              <a:t>) علي الأسئلة </a:t>
            </a:r>
            <a:r>
              <a:rPr lang="ar-SA" sz="2800" b="1" dirty="0" err="1" smtClean="0"/>
              <a:t>التالية :</a:t>
            </a:r>
            <a:endParaRPr lang="ar-EG" sz="2800" b="1" dirty="0" smtClean="0"/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b="1" dirty="0" smtClean="0"/>
              <a:t>1-أجمعت الدراسات على أنه من الضروري وجود الروضة في مكان قريب من سكان الاطفال حتى يتمكنوا من الوصول اليها مشيا على </a:t>
            </a:r>
            <a:r>
              <a:rPr lang="ar-EG" sz="2800" b="1" dirty="0" err="1" smtClean="0"/>
              <a:t>الاقدام .( )</a:t>
            </a:r>
            <a:endParaRPr lang="ar-EG" sz="2800" b="1" dirty="0" smtClean="0"/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b="1" dirty="0" smtClean="0"/>
              <a:t>2- منذ نشأة الروضة وهي تتميز عن المدرسة في مراحل التعليم الاخرى بحجمها </a:t>
            </a:r>
            <a:r>
              <a:rPr lang="ar-EG" sz="2800" b="1" dirty="0" err="1" smtClean="0"/>
              <a:t>الكبير .</a:t>
            </a:r>
            <a:r>
              <a:rPr lang="ar-EG" sz="2800" b="1" dirty="0" smtClean="0"/>
              <a:t> </a:t>
            </a:r>
            <a:r>
              <a:rPr lang="ar-EG" sz="2800" b="1" dirty="0" err="1" smtClean="0"/>
              <a:t>(  )</a:t>
            </a:r>
            <a:r>
              <a:rPr lang="ar-EG" sz="2800" b="1" dirty="0" smtClean="0"/>
              <a:t>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b="1" dirty="0" smtClean="0"/>
              <a:t>3- الشكل العام للروضة ابتعد تدريجيا عن الشكل التقليدي الاشبه بالمستوصف بفضل نوعية الاثاث المنزلي من سجاجيد وستائر </a:t>
            </a:r>
            <a:r>
              <a:rPr lang="ar-EG" sz="2800" b="1" dirty="0" err="1" smtClean="0"/>
              <a:t>والوان</a:t>
            </a:r>
            <a:r>
              <a:rPr lang="ar-EG" sz="2800" b="1" dirty="0" smtClean="0"/>
              <a:t> زاهية بدلا من اللون البني </a:t>
            </a:r>
            <a:r>
              <a:rPr lang="ar-EG" sz="2800" b="1" dirty="0" err="1" smtClean="0"/>
              <a:t>والبيج</a:t>
            </a:r>
            <a:r>
              <a:rPr lang="ar-EG" sz="2800" b="1" dirty="0" smtClean="0"/>
              <a:t> او الاخضر </a:t>
            </a:r>
            <a:r>
              <a:rPr lang="ar-EG" sz="2800" b="1" dirty="0" err="1" smtClean="0"/>
              <a:t>للجدران .</a:t>
            </a:r>
            <a:endParaRPr lang="ar-EG" sz="2800" b="1" dirty="0" smtClean="0"/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b="1" dirty="0" smtClean="0"/>
              <a:t> </a:t>
            </a:r>
            <a:r>
              <a:rPr lang="ar-EG" sz="2800" b="1" dirty="0" err="1" smtClean="0"/>
              <a:t>( )</a:t>
            </a:r>
            <a:r>
              <a:rPr lang="ar-EG" sz="2800" b="1" dirty="0" smtClean="0"/>
              <a:t>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ar-EG" sz="2800" b="1" dirty="0" smtClean="0"/>
          </a:p>
          <a:p>
            <a:pPr>
              <a:lnSpc>
                <a:spcPct val="90000"/>
              </a:lnSpc>
            </a:pPr>
            <a:r>
              <a:rPr lang="ar-SA" sz="2800" b="1" dirty="0" smtClean="0">
                <a:cs typeface="Arial" pitchFamily="34" charset="0"/>
              </a:rPr>
              <a:t>ث</a:t>
            </a:r>
            <a:endParaRPr lang="en-US" sz="2800" b="1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cs typeface="Times New Roman" pitchFamily="18" charset="0"/>
            </a:endParaRP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4-</a:t>
            </a:r>
            <a:r>
              <a:rPr lang="ar-SA" smtClean="0"/>
              <a:t>كلما كان المبنى كبيرا وعدد الاطفال كبير كلما شعر الطفل بالراحة والامان . (</a:t>
            </a:r>
            <a:r>
              <a:rPr lang="ar-EG" smtClean="0"/>
              <a:t> </a:t>
            </a:r>
            <a:r>
              <a:rPr lang="ar-SA" smtClean="0"/>
              <a:t>)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5- </a:t>
            </a:r>
            <a:r>
              <a:rPr lang="ar-SA" smtClean="0"/>
              <a:t>من الأمور التي يجب مراعاتها في غرفة النشاط : الاضاءة ،التهوية ،درجة الحرارة . (</a:t>
            </a:r>
            <a:r>
              <a:rPr lang="ar-EG" smtClean="0"/>
              <a:t> </a:t>
            </a:r>
            <a:r>
              <a:rPr lang="ar-SA" smtClean="0"/>
              <a:t>)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6-</a:t>
            </a:r>
            <a:r>
              <a:rPr lang="ar-SA" smtClean="0"/>
              <a:t>تشمل الادارة عادة على الخدمات الصحية مثل غرفة الاسعافات الاولية . (</a:t>
            </a:r>
            <a:r>
              <a:rPr lang="ar-EG" smtClean="0"/>
              <a:t> </a:t>
            </a:r>
            <a:r>
              <a:rPr lang="ar-SA" smtClean="0"/>
              <a:t>)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7-</a:t>
            </a:r>
            <a:r>
              <a:rPr lang="ar-SA" smtClean="0"/>
              <a:t>الادارة تشمل عادة على غرف المديرة او المساعدة والمعلمات والاستقبال او السكرتارية والممرضة والمشرفة الاجتماعية . (</a:t>
            </a:r>
            <a:r>
              <a:rPr lang="ar-EG" smtClean="0"/>
              <a:t> </a:t>
            </a:r>
            <a:r>
              <a:rPr lang="ar-SA" smtClean="0"/>
              <a:t>) </a:t>
            </a:r>
          </a:p>
          <a:p>
            <a:pPr>
              <a:lnSpc>
                <a:spcPct val="90000"/>
              </a:lnSpc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cs typeface="Times New Roman" pitchFamily="18" charset="0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8-</a:t>
            </a:r>
            <a:r>
              <a:rPr lang="ar-SA" smtClean="0"/>
              <a:t>لا مانع من احاطة الروضة بسور من البناء والاشجار الكبيرة فهذا يمنح الطفل الشعور بالراحة ويحمي المبنى من المتطفلين . (</a:t>
            </a:r>
            <a:r>
              <a:rPr lang="ar-EG" smtClean="0"/>
              <a:t> </a:t>
            </a:r>
            <a:r>
              <a:rPr lang="ar-SA" smtClean="0"/>
              <a:t>)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9-</a:t>
            </a:r>
            <a:r>
              <a:rPr lang="ar-SA" smtClean="0"/>
              <a:t>المطبخ فرعي في الروضة سواء أكانت تقدم وجبة غذائية ساخنة أم لا . (</a:t>
            </a:r>
            <a:r>
              <a:rPr lang="ar-EG" smtClean="0"/>
              <a:t> </a:t>
            </a:r>
            <a:r>
              <a:rPr lang="ar-SA" smtClean="0"/>
              <a:t>)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mtClean="0"/>
              <a:t>10-</a:t>
            </a:r>
            <a:r>
              <a:rPr lang="ar-SA" smtClean="0"/>
              <a:t>عادة ما تكون غرفة المعلمات واسعة تصلح لعمل مشاريع جماعية يشارك فيها أولياء الأمور واخرون من أبناء الحي ، ويمكن أن تحول الى قاعة اجتماعات أو صالة لعرض انتاج الأطفال . (</a:t>
            </a:r>
            <a:r>
              <a:rPr lang="ar-EG" smtClean="0"/>
              <a:t> </a:t>
            </a:r>
            <a:r>
              <a:rPr lang="ar-SA" smtClean="0"/>
              <a:t>) </a:t>
            </a:r>
          </a:p>
          <a:p>
            <a:pPr>
              <a:lnSpc>
                <a:spcPct val="90000"/>
              </a:lnSpc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3200" smtClean="0"/>
              <a:t>2-</a:t>
            </a:r>
            <a:r>
              <a:rPr lang="ar-SA" sz="3200" b="1" smtClean="0"/>
              <a:t>اختاري الأجابة الصحيحة من بين الاختيارات التاليه :-</a:t>
            </a:r>
            <a:endParaRPr lang="en-US" sz="3200" b="1" smtClean="0">
              <a:cs typeface="Times New Roman" pitchFamily="18" charset="0"/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smtClean="0"/>
              <a:t>1</a:t>
            </a:r>
            <a:r>
              <a:rPr lang="ar-SA" sz="2800" smtClean="0"/>
              <a:t>- منذ نشأة الروضة وهي تتميز عن المدرسة في مراحل التعليم الاخرى ب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smtClean="0"/>
              <a:t>1- </a:t>
            </a:r>
            <a:r>
              <a:rPr lang="ar-SA" sz="2800" smtClean="0"/>
              <a:t>حجمها الكبير    </a:t>
            </a:r>
            <a:r>
              <a:rPr lang="ar-EG" sz="2800" smtClean="0"/>
              <a:t>2- </a:t>
            </a:r>
            <a:r>
              <a:rPr lang="ar-SA" sz="2800" smtClean="0"/>
              <a:t>الصغير  </a:t>
            </a:r>
            <a:r>
              <a:rPr lang="ar-EG" sz="2800" smtClean="0"/>
              <a:t>     </a:t>
            </a:r>
            <a:r>
              <a:rPr lang="ar-SA" sz="2800" smtClean="0"/>
              <a:t> </a:t>
            </a:r>
            <a:r>
              <a:rPr lang="ar-EG" sz="2800" smtClean="0"/>
              <a:t>3- </a:t>
            </a:r>
            <a:r>
              <a:rPr lang="ar-SA" sz="2800" smtClean="0"/>
              <a:t>المتوسط </a:t>
            </a:r>
            <a:endParaRPr lang="ar-EG" sz="2800" smtClean="0"/>
          </a:p>
          <a:p>
            <a:pPr>
              <a:lnSpc>
                <a:spcPct val="90000"/>
              </a:lnSpc>
            </a:pPr>
            <a:r>
              <a:rPr lang="ar-EG" sz="2800" smtClean="0"/>
              <a:t>2</a:t>
            </a:r>
            <a:r>
              <a:rPr lang="ar-SA" sz="2800" smtClean="0"/>
              <a:t>- الاتجاه السائد في اختيار موقع مبنى الروضة أن يكون ......</a:t>
            </a:r>
            <a:endParaRPr lang="ar-SA" sz="2800" u="sng" smtClean="0"/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smtClean="0"/>
              <a:t>1- </a:t>
            </a:r>
            <a:r>
              <a:rPr lang="ar-SA" sz="2800" smtClean="0"/>
              <a:t>وسط البيوت   </a:t>
            </a:r>
            <a:r>
              <a:rPr lang="ar-EG" sz="2800" smtClean="0"/>
              <a:t>2- </a:t>
            </a:r>
            <a:r>
              <a:rPr lang="ar-SA" sz="2800" smtClean="0"/>
              <a:t>في مكان بعيد عن البيوت    </a:t>
            </a:r>
            <a:endParaRPr lang="ar-EG" sz="2800" smtClean="0"/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SA" sz="2800" smtClean="0"/>
              <a:t> </a:t>
            </a:r>
            <a:r>
              <a:rPr lang="ar-EG" sz="2800" smtClean="0"/>
              <a:t>3- </a:t>
            </a:r>
            <a:r>
              <a:rPr lang="ar-SA" sz="2800" smtClean="0"/>
              <a:t>قرب محطات البنزين </a:t>
            </a:r>
          </a:p>
          <a:p>
            <a:pPr>
              <a:lnSpc>
                <a:spcPct val="90000"/>
              </a:lnSpc>
            </a:pPr>
            <a:r>
              <a:rPr lang="ar-EG" sz="2800" smtClean="0"/>
              <a:t>3</a:t>
            </a:r>
            <a:r>
              <a:rPr lang="ar-SA" sz="2800" smtClean="0"/>
              <a:t>- ويوصى المعيار ..... بأن يكون موقع المبنى المدرسي قريبا من سكن التلاميذ وبعيدا عن الاسواق العامة والمصانع على اختلاف انواعها ومتصلا بالطريق العام .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800" smtClean="0"/>
              <a:t>1- </a:t>
            </a:r>
            <a:r>
              <a:rPr lang="ar-SA" sz="2800" smtClean="0"/>
              <a:t>المعيار الفرنسي   </a:t>
            </a:r>
            <a:r>
              <a:rPr lang="ar-EG" sz="2800" smtClean="0"/>
              <a:t>2- </a:t>
            </a:r>
            <a:r>
              <a:rPr lang="ar-SA" sz="2800" smtClean="0"/>
              <a:t>الايطالي   </a:t>
            </a:r>
            <a:r>
              <a:rPr lang="ar-EG" sz="2800" smtClean="0"/>
              <a:t>3- </a:t>
            </a:r>
            <a:r>
              <a:rPr lang="ar-SA" sz="2800" smtClean="0"/>
              <a:t>الامريكي </a:t>
            </a:r>
            <a:endParaRPr lang="en-US" sz="280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cs typeface="Times New Roman" pitchFamily="18" charset="0"/>
            </a:endParaRP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ar-EG" sz="2800" smtClean="0"/>
              <a:t>4- </a:t>
            </a:r>
            <a:r>
              <a:rPr lang="ar-SA" sz="2800" smtClean="0"/>
              <a:t>يوصى المعيار ..... للأبنية المدرسية بأن تكون مواقع الابنية المدرسية واسعة وخالية من جميع العوائق وبعيده عن تقاطع الطرق .</a:t>
            </a:r>
          </a:p>
          <a:p>
            <a:pPr>
              <a:buFont typeface="Arial" pitchFamily="34" charset="0"/>
              <a:buNone/>
            </a:pPr>
            <a:r>
              <a:rPr lang="ar-EG" sz="2800" smtClean="0"/>
              <a:t>1- </a:t>
            </a:r>
            <a:r>
              <a:rPr lang="ar-SA" sz="2800" smtClean="0"/>
              <a:t>الفرنسي   </a:t>
            </a:r>
            <a:r>
              <a:rPr lang="ar-EG" sz="2800" smtClean="0"/>
              <a:t>2-</a:t>
            </a:r>
            <a:r>
              <a:rPr lang="ar-SA" sz="2800" smtClean="0"/>
              <a:t>الايطالي  </a:t>
            </a:r>
            <a:r>
              <a:rPr lang="ar-EG" sz="2800" smtClean="0"/>
              <a:t>3- </a:t>
            </a:r>
            <a:r>
              <a:rPr lang="ar-SA" sz="2800" smtClean="0"/>
              <a:t>الأمريكي </a:t>
            </a:r>
          </a:p>
          <a:p>
            <a:pPr>
              <a:buFont typeface="Arial" pitchFamily="34" charset="0"/>
              <a:buNone/>
            </a:pPr>
            <a:r>
              <a:rPr lang="ar-EG" sz="2800" smtClean="0"/>
              <a:t>5-</a:t>
            </a:r>
            <a:r>
              <a:rPr lang="ar-SA" sz="2800" smtClean="0"/>
              <a:t>تتكون من فصول ويفضل تسميتها بغرف النشاط وساحات اللعب والحدائق والقاعات </a:t>
            </a:r>
          </a:p>
          <a:p>
            <a:pPr>
              <a:buFont typeface="Arial" pitchFamily="34" charset="0"/>
              <a:buNone/>
            </a:pPr>
            <a:r>
              <a:rPr lang="ar-EG" sz="2800" smtClean="0"/>
              <a:t>1-</a:t>
            </a:r>
            <a:r>
              <a:rPr lang="ar-SA" sz="2800" smtClean="0"/>
              <a:t>المرافق التعليمية      </a:t>
            </a:r>
            <a:r>
              <a:rPr lang="ar-EG" sz="2800" smtClean="0"/>
              <a:t>2-</a:t>
            </a:r>
            <a:r>
              <a:rPr lang="ar-SA" sz="2800" smtClean="0"/>
              <a:t>الادارة     </a:t>
            </a:r>
            <a:r>
              <a:rPr lang="ar-EG" sz="2800" smtClean="0"/>
              <a:t>3-</a:t>
            </a:r>
            <a:r>
              <a:rPr lang="ar-SA" sz="2800" smtClean="0"/>
              <a:t>الخدمات </a:t>
            </a:r>
          </a:p>
          <a:p>
            <a:pPr>
              <a:buFont typeface="Arial" pitchFamily="34" charset="0"/>
              <a:buNone/>
            </a:pPr>
            <a:r>
              <a:rPr lang="ar-EG" sz="2800" smtClean="0"/>
              <a:t>6- </a:t>
            </a:r>
            <a:r>
              <a:rPr lang="ar-SA" sz="2800" smtClean="0"/>
              <a:t>بالنسبة لغرف النشاط يفضل أن تكون ...... حتى يتسنى تقسيمها إلى أركان ومراكز اهتمام مع توفير مساحة كافية لممرات داخل الغرفة .</a:t>
            </a:r>
          </a:p>
          <a:p>
            <a:pPr>
              <a:buFont typeface="Arial" pitchFamily="34" charset="0"/>
              <a:buNone/>
            </a:pPr>
            <a:r>
              <a:rPr lang="ar-EG" sz="2800" smtClean="0"/>
              <a:t>1-</a:t>
            </a:r>
            <a:r>
              <a:rPr lang="ar-SA" sz="2800" smtClean="0"/>
              <a:t>مستطيلة     </a:t>
            </a:r>
            <a:r>
              <a:rPr lang="ar-EG" sz="2800" smtClean="0"/>
              <a:t>2-</a:t>
            </a:r>
            <a:r>
              <a:rPr lang="ar-SA" sz="2800" smtClean="0"/>
              <a:t>مربعة     </a:t>
            </a:r>
            <a:r>
              <a:rPr lang="ar-EG" sz="2800" smtClean="0"/>
              <a:t>3-</a:t>
            </a:r>
            <a:r>
              <a:rPr lang="ar-SA" sz="2800" smtClean="0"/>
              <a:t>مثلثة </a:t>
            </a:r>
          </a:p>
          <a:p>
            <a:endParaRPr lang="en-US" sz="280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cs typeface="Times New Roman" pitchFamily="18" charset="0"/>
            </a:endParaRP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 smtClean="0"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7- </a:t>
            </a:r>
            <a:r>
              <a:rPr lang="ar-SA" sz="2400" smtClean="0"/>
              <a:t>ينبغي أن تكون غرف النشاط غير مزدحمة بالوسائل التعليمية الجاهزة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1-</a:t>
            </a:r>
            <a:r>
              <a:rPr lang="ar-SA" sz="2400" smtClean="0"/>
              <a:t>لأن الطفل يتعلم أكثر الأشياء التي يصنعها بيده فقط         </a:t>
            </a:r>
            <a:r>
              <a:rPr lang="ar-EG" sz="2400" smtClean="0"/>
              <a:t>2-</a:t>
            </a:r>
            <a:r>
              <a:rPr lang="ar-SA" sz="2400" smtClean="0"/>
              <a:t> لأنها تشتت الانتباه </a:t>
            </a:r>
            <a:endParaRPr lang="ar-EG" sz="2400" smtClean="0"/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3- لأنها تساعد علي التعلم افضل</a:t>
            </a:r>
            <a:r>
              <a:rPr lang="ar-SA" sz="2400" smtClean="0"/>
              <a:t>  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8- </a:t>
            </a:r>
            <a:r>
              <a:rPr lang="ar-SA" sz="2400" smtClean="0"/>
              <a:t>تشمل بالعادة غرف المديرة والمساعدة والمعلمات والاستقبال والسكرتارية هي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1-</a:t>
            </a:r>
            <a:r>
              <a:rPr lang="ar-SA" sz="2400" smtClean="0"/>
              <a:t>المرافق التعليمية        </a:t>
            </a:r>
            <a:r>
              <a:rPr lang="ar-EG" sz="2400" smtClean="0"/>
              <a:t>2-</a:t>
            </a:r>
            <a:r>
              <a:rPr lang="ar-SA" sz="2400" smtClean="0"/>
              <a:t>الادارة        </a:t>
            </a:r>
            <a:r>
              <a:rPr lang="ar-EG" sz="2400" smtClean="0"/>
              <a:t>3-</a:t>
            </a:r>
            <a:r>
              <a:rPr lang="ar-SA" sz="2400" smtClean="0"/>
              <a:t>الخدمات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9-</a:t>
            </a:r>
            <a:r>
              <a:rPr lang="ar-SA" sz="2400" smtClean="0"/>
              <a:t>تشمل الخدمات الصحية مثل غرفة الاسعافات الاولية او العزل وهي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1-</a:t>
            </a:r>
            <a:r>
              <a:rPr lang="ar-SA" sz="2400" smtClean="0"/>
              <a:t>المرافق التعليمية     </a:t>
            </a:r>
            <a:r>
              <a:rPr lang="ar-EG" sz="2400" smtClean="0"/>
              <a:t>2-</a:t>
            </a:r>
            <a:r>
              <a:rPr lang="ar-SA" sz="2400" smtClean="0"/>
              <a:t>الادارة         </a:t>
            </a:r>
            <a:r>
              <a:rPr lang="ar-EG" sz="2400" smtClean="0"/>
              <a:t>3-</a:t>
            </a:r>
            <a:r>
              <a:rPr lang="ar-SA" sz="2400" smtClean="0"/>
              <a:t>الخدمات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10-</a:t>
            </a:r>
            <a:r>
              <a:rPr lang="ar-SA" sz="2400" smtClean="0"/>
              <a:t>من حيث شكل الروضة يفضل ان تكون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ar-EG" sz="2400" smtClean="0"/>
              <a:t>1-</a:t>
            </a:r>
            <a:r>
              <a:rPr lang="ar-SA" sz="2400" smtClean="0"/>
              <a:t>فيلا من طابق واحد     </a:t>
            </a:r>
            <a:r>
              <a:rPr lang="ar-EG" sz="2400" smtClean="0"/>
              <a:t>2-</a:t>
            </a:r>
            <a:r>
              <a:rPr lang="ar-SA" sz="2400" smtClean="0"/>
              <a:t> بيت صغير متهالك </a:t>
            </a:r>
            <a:r>
              <a:rPr lang="ar-EG" sz="2400" smtClean="0"/>
              <a:t> 3- بيت كبيرقديم</a:t>
            </a:r>
            <a:endParaRPr lang="ar-SA" sz="2400" smtClean="0"/>
          </a:p>
          <a:p>
            <a:pPr>
              <a:lnSpc>
                <a:spcPct val="90000"/>
              </a:lnSpc>
            </a:pPr>
            <a:endParaRPr lang="en-US" sz="240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697</Words>
  <Application>Microsoft Office PowerPoint</Application>
  <PresentationFormat>عرض على الشاشة (3:4)‏</PresentationFormat>
  <Paragraphs>57</Paragraphs>
  <Slides>25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التقويم</vt:lpstr>
      <vt:lpstr>الشريحة 21</vt:lpstr>
      <vt:lpstr>الشريحة 22</vt:lpstr>
      <vt:lpstr>2-اختاري الأجابة الصحيحة من بين الاختيارات التاليه :-</vt:lpstr>
      <vt:lpstr>الشريحة 24</vt:lpstr>
      <vt:lpstr>الشريحة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DELL</cp:lastModifiedBy>
  <cp:revision>2</cp:revision>
  <dcterms:created xsi:type="dcterms:W3CDTF">2012-10-11T18:46:51Z</dcterms:created>
  <dcterms:modified xsi:type="dcterms:W3CDTF">2012-10-11T19:03:18Z</dcterms:modified>
</cp:coreProperties>
</file>