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40" d="100"/>
          <a:sy n="40" d="100"/>
        </p:scale>
        <p:origin x="-1470"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26/11/33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26/11/33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26/11/33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26/11/33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26/11/33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26/11/33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26/11/33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مجموعة 3"/>
          <p:cNvGrpSpPr>
            <a:grpSpLocks/>
          </p:cNvGrpSpPr>
          <p:nvPr/>
        </p:nvGrpSpPr>
        <p:grpSpPr bwMode="auto">
          <a:xfrm>
            <a:off x="827088" y="549275"/>
            <a:ext cx="7777162" cy="5040313"/>
            <a:chOff x="899592" y="548680"/>
            <a:chExt cx="7128792" cy="4415862"/>
          </a:xfrm>
        </p:grpSpPr>
        <p:pic>
          <p:nvPicPr>
            <p:cNvPr id="2055" name="Picture 2" descr="C:\Users\m-inspiron\Desktop\stock-vector-illustration-of-kids-peeping-behind-placard-91732370.jpg"/>
            <p:cNvPicPr>
              <a:picLocks noChangeAspect="1" noChangeArrowheads="1"/>
            </p:cNvPicPr>
            <p:nvPr/>
          </p:nvPicPr>
          <p:blipFill>
            <a:blip r:embed="rId2" cstate="print"/>
            <a:srcRect t="1950" r="35089" b="57834"/>
            <a:stretch>
              <a:fillRect/>
            </a:stretch>
          </p:blipFill>
          <p:spPr bwMode="auto">
            <a:xfrm>
              <a:off x="899592" y="692696"/>
              <a:ext cx="6604464" cy="4271846"/>
            </a:xfrm>
            <a:prstGeom prst="rect">
              <a:avLst/>
            </a:prstGeom>
            <a:noFill/>
            <a:ln w="9525">
              <a:noFill/>
              <a:miter lim="800000"/>
              <a:headEnd/>
              <a:tailEnd/>
            </a:ln>
          </p:spPr>
        </p:pic>
        <p:sp>
          <p:nvSpPr>
            <p:cNvPr id="2" name="مستطيل 1"/>
            <p:cNvSpPr/>
            <p:nvPr/>
          </p:nvSpPr>
          <p:spPr>
            <a:xfrm>
              <a:off x="6660541" y="548680"/>
              <a:ext cx="1367843" cy="93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pic>
        <p:nvPicPr>
          <p:cNvPr id="10" name="Picture 2" descr="C:\Users\m-inspiron\Desktop\stock-vector-illustration-of-kids-peeping-behind-placard-91732370.jpg"/>
          <p:cNvPicPr>
            <a:picLocks noChangeAspect="1" noChangeArrowheads="1"/>
          </p:cNvPicPr>
          <p:nvPr/>
        </p:nvPicPr>
        <p:blipFill rotWithShape="1">
          <a:blip r:embed="rId3" cstate="print">
            <a:duotone>
              <a:prstClr val="black"/>
              <a:srgbClr val="FFFF00">
                <a:tint val="45000"/>
                <a:satMod val="400000"/>
              </a:srgbClr>
            </a:duotone>
            <a:extLst>
              <a:ext uri="{28A0092B-C50C-407E-A947-70E740481C1C}"/>
            </a:extLst>
          </a:blip>
          <a:srcRect l="10286" t="16336" r="35291" b="59064"/>
          <a:stretch/>
        </p:blipFill>
        <p:spPr bwMode="auto">
          <a:xfrm>
            <a:off x="1987640" y="2462549"/>
            <a:ext cx="6040744" cy="2982675"/>
          </a:xfrm>
          <a:prstGeom prst="rect">
            <a:avLst/>
          </a:prstGeom>
          <a:noFill/>
          <a:extLst>
            <a:ext uri="{909E8E84-426E-40DD-AFC4-6F175D3DCCD1}"/>
          </a:extLst>
        </p:spPr>
      </p:pic>
      <p:sp>
        <p:nvSpPr>
          <p:cNvPr id="3" name="مستطيل 2"/>
          <p:cNvSpPr/>
          <p:nvPr/>
        </p:nvSpPr>
        <p:spPr>
          <a:xfrm>
            <a:off x="2699792" y="3356992"/>
            <a:ext cx="4713981" cy="1196752"/>
          </a:xfrm>
          <a:prstGeom prst="rect">
            <a:avLst/>
          </a:prstGeom>
          <a:noFill/>
          <a:ln>
            <a:noFill/>
          </a:ln>
          <a:effectLst>
            <a:glow rad="63500">
              <a:schemeClr val="bg1">
                <a:lumMod val="50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tlCol="1" anchor="ctr"/>
          <a:lstStyle/>
          <a:p>
            <a:pPr algn="ctr" fontAlgn="auto">
              <a:spcBef>
                <a:spcPts val="0"/>
              </a:spcBef>
              <a:spcAft>
                <a:spcPts val="0"/>
              </a:spcAft>
              <a:defRPr/>
            </a:pPr>
            <a:r>
              <a:rPr lang="ar-SA" sz="4400" b="1" dirty="0">
                <a:effectLst>
                  <a:outerShdw blurRad="38100" dist="38100" dir="2700000" algn="tl">
                    <a:srgbClr val="000000">
                      <a:alpha val="43137"/>
                    </a:srgbClr>
                  </a:outerShdw>
                </a:effectLst>
                <a:cs typeface="+mj-cs"/>
              </a:rPr>
              <a:t>مــبـــنــى الـــروضــــــة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مجموعة 3"/>
          <p:cNvGrpSpPr>
            <a:grpSpLocks/>
          </p:cNvGrpSpPr>
          <p:nvPr/>
        </p:nvGrpSpPr>
        <p:grpSpPr bwMode="auto">
          <a:xfrm>
            <a:off x="827088" y="549275"/>
            <a:ext cx="7777162" cy="5040313"/>
            <a:chOff x="899592" y="548680"/>
            <a:chExt cx="7128792" cy="4415862"/>
          </a:xfrm>
        </p:grpSpPr>
        <p:pic>
          <p:nvPicPr>
            <p:cNvPr id="3076" name="Picture 2" descr="C:\Users\m-inspiron\Desktop\stock-vector-illustration-of-kids-peeping-behind-placard-91732370.jpg"/>
            <p:cNvPicPr>
              <a:picLocks noChangeAspect="1" noChangeArrowheads="1"/>
            </p:cNvPicPr>
            <p:nvPr/>
          </p:nvPicPr>
          <p:blipFill>
            <a:blip r:embed="rId2" cstate="print"/>
            <a:srcRect t="1950" r="35089" b="57834"/>
            <a:stretch>
              <a:fillRect/>
            </a:stretch>
          </p:blipFill>
          <p:spPr bwMode="auto">
            <a:xfrm>
              <a:off x="899592" y="692696"/>
              <a:ext cx="6604464" cy="4271846"/>
            </a:xfrm>
            <a:prstGeom prst="rect">
              <a:avLst/>
            </a:prstGeom>
            <a:noFill/>
            <a:ln w="9525">
              <a:noFill/>
              <a:miter lim="800000"/>
              <a:headEnd/>
              <a:tailEnd/>
            </a:ln>
          </p:spPr>
        </p:pic>
        <p:sp>
          <p:nvSpPr>
            <p:cNvPr id="2" name="مستطيل 1"/>
            <p:cNvSpPr/>
            <p:nvPr/>
          </p:nvSpPr>
          <p:spPr>
            <a:xfrm>
              <a:off x="6660541" y="548680"/>
              <a:ext cx="1367843" cy="93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5" name="مربع نص 4"/>
          <p:cNvSpPr txBox="1"/>
          <p:nvPr/>
        </p:nvSpPr>
        <p:spPr>
          <a:xfrm>
            <a:off x="2640013" y="3014663"/>
            <a:ext cx="4668837" cy="2339975"/>
          </a:xfrm>
          <a:prstGeom prst="rect">
            <a:avLst/>
          </a:prstGeom>
          <a:noFill/>
        </p:spPr>
        <p:txBody>
          <a:bodyPr rtlCol="1">
            <a:spAutoFit/>
          </a:bodyPr>
          <a:lstStyle/>
          <a:p>
            <a:pPr fontAlgn="auto">
              <a:spcBef>
                <a:spcPts val="0"/>
              </a:spcBef>
              <a:spcAft>
                <a:spcPts val="0"/>
              </a:spcAft>
              <a:defRPr/>
            </a:pPr>
            <a:r>
              <a:rPr lang="ar-SA" sz="3200" b="1" dirty="0">
                <a:effectLst>
                  <a:outerShdw blurRad="38100" dist="38100" dir="2700000" algn="tl">
                    <a:srgbClr val="000000">
                      <a:alpha val="43137"/>
                    </a:srgbClr>
                  </a:outerShdw>
                </a:effectLst>
                <a:latin typeface="+mn-lt"/>
                <a:cs typeface="+mn-cs"/>
              </a:rPr>
              <a:t>سوف نتحدث عن : </a:t>
            </a:r>
          </a:p>
          <a:p>
            <a:pPr lvl="2" fontAlgn="auto">
              <a:spcBef>
                <a:spcPts val="0"/>
              </a:spcBef>
              <a:spcAft>
                <a:spcPts val="0"/>
              </a:spcAft>
              <a:defRPr/>
            </a:pPr>
            <a:r>
              <a:rPr lang="ar-SA" sz="3200" b="1" dirty="0">
                <a:effectLst>
                  <a:outerShdw blurRad="38100" dist="38100" dir="2700000" algn="tl">
                    <a:srgbClr val="000000">
                      <a:alpha val="43137"/>
                    </a:srgbClr>
                  </a:outerShdw>
                </a:effectLst>
                <a:latin typeface="+mn-lt"/>
                <a:cs typeface="+mn-cs"/>
              </a:rPr>
              <a:t>1/موقع الروضـة .</a:t>
            </a:r>
          </a:p>
          <a:p>
            <a:pPr lvl="2" fontAlgn="auto">
              <a:spcBef>
                <a:spcPts val="0"/>
              </a:spcBef>
              <a:spcAft>
                <a:spcPts val="0"/>
              </a:spcAft>
              <a:defRPr/>
            </a:pPr>
            <a:r>
              <a:rPr lang="ar-SA" sz="3200" b="1" dirty="0">
                <a:effectLst>
                  <a:outerShdw blurRad="38100" dist="38100" dir="2700000" algn="tl">
                    <a:srgbClr val="000000">
                      <a:alpha val="43137"/>
                    </a:srgbClr>
                  </a:outerShdw>
                </a:effectLst>
                <a:latin typeface="+mn-lt"/>
                <a:cs typeface="+mn-cs"/>
              </a:rPr>
              <a:t>2/حجم الروضـة .</a:t>
            </a:r>
          </a:p>
          <a:p>
            <a:pPr lvl="2" fontAlgn="auto">
              <a:spcBef>
                <a:spcPts val="0"/>
              </a:spcBef>
              <a:spcAft>
                <a:spcPts val="0"/>
              </a:spcAft>
              <a:defRPr/>
            </a:pPr>
            <a:r>
              <a:rPr lang="ar-SA" sz="3200" b="1" dirty="0">
                <a:effectLst>
                  <a:outerShdw blurRad="38100" dist="38100" dir="2700000" algn="tl">
                    <a:srgbClr val="000000">
                      <a:alpha val="43137"/>
                    </a:srgbClr>
                  </a:outerShdw>
                </a:effectLst>
                <a:latin typeface="+mn-lt"/>
                <a:cs typeface="+mn-cs"/>
              </a:rPr>
              <a:t>3/مرافق الروضـة.</a:t>
            </a:r>
          </a:p>
          <a:p>
            <a:pPr fontAlgn="auto">
              <a:spcBef>
                <a:spcPts val="0"/>
              </a:spcBef>
              <a:spcAft>
                <a:spcPts val="0"/>
              </a:spcAft>
              <a:defRPr/>
            </a:pPr>
            <a:endParaRPr lang="ar-SA"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3"/>
          <p:cNvGrpSpPr>
            <a:grpSpLocks/>
          </p:cNvGrpSpPr>
          <p:nvPr/>
        </p:nvGrpSpPr>
        <p:grpSpPr bwMode="auto">
          <a:xfrm>
            <a:off x="6948488" y="0"/>
            <a:ext cx="2203450" cy="6524625"/>
            <a:chOff x="6948264" y="0"/>
            <a:chExt cx="2203576" cy="6525344"/>
          </a:xfrm>
        </p:grpSpPr>
        <p:pic>
          <p:nvPicPr>
            <p:cNvPr id="4101" name="Picture 2" descr="C:\Users\m-inspiron\Desktop\stock-vector-illustration-of-kids-peeping-behind-placard-91732370.jpg"/>
            <p:cNvPicPr>
              <a:picLocks noChangeAspect="1" noChangeArrowheads="1"/>
            </p:cNvPicPr>
            <p:nvPr/>
          </p:nvPicPr>
          <p:blipFill>
            <a:blip r:embed="rId2" cstate="print"/>
            <a:srcRect l="59596" r="-2" b="28703"/>
            <a:stretch>
              <a:fillRect/>
            </a:stretch>
          </p:blipFill>
          <p:spPr bwMode="auto">
            <a:xfrm>
              <a:off x="7301753" y="0"/>
              <a:ext cx="1850087" cy="6525344"/>
            </a:xfrm>
            <a:prstGeom prst="rect">
              <a:avLst/>
            </a:prstGeom>
            <a:noFill/>
            <a:ln w="9525">
              <a:noFill/>
              <a:miter lim="800000"/>
              <a:headEnd/>
              <a:tailEnd/>
            </a:ln>
          </p:spPr>
        </p:pic>
        <p:sp>
          <p:nvSpPr>
            <p:cNvPr id="3" name="مستطيل 2"/>
            <p:cNvSpPr/>
            <p:nvPr/>
          </p:nvSpPr>
          <p:spPr>
            <a:xfrm>
              <a:off x="6948264" y="1268553"/>
              <a:ext cx="792207" cy="4680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5" name="مربع نص 4"/>
          <p:cNvSpPr txBox="1"/>
          <p:nvPr/>
        </p:nvSpPr>
        <p:spPr>
          <a:xfrm>
            <a:off x="34925" y="549275"/>
            <a:ext cx="7688263" cy="2030413"/>
          </a:xfrm>
          <a:prstGeom prst="rect">
            <a:avLst/>
          </a:prstGeom>
          <a:noFill/>
        </p:spPr>
        <p:txBody>
          <a:bodyPr rtlCol="1">
            <a:spAutoFit/>
          </a:bodyPr>
          <a:lstStyle/>
          <a:p>
            <a:pPr fontAlgn="auto">
              <a:spcBef>
                <a:spcPts val="0"/>
              </a:spcBef>
              <a:spcAft>
                <a:spcPts val="0"/>
              </a:spcAft>
              <a:defRPr/>
            </a:pPr>
            <a:r>
              <a:rPr lang="ar-SA" sz="3600" b="1" dirty="0">
                <a:effectLst>
                  <a:outerShdw blurRad="38100" dist="38100" dir="2700000" algn="tl">
                    <a:srgbClr val="000000">
                      <a:alpha val="43137"/>
                    </a:srgbClr>
                  </a:outerShdw>
                </a:effectLst>
                <a:latin typeface="+mn-lt"/>
                <a:cs typeface="+mj-cs"/>
              </a:rPr>
              <a:t>مع التطورات التي طرأت على برنامج الروضة بحيث أصبح يعتمد على مصادر تعلم متعددة ويتميز بمرونة كبيرة .</a:t>
            </a:r>
          </a:p>
          <a:p>
            <a:pPr fontAlgn="auto">
              <a:spcBef>
                <a:spcPts val="0"/>
              </a:spcBef>
              <a:spcAft>
                <a:spcPts val="0"/>
              </a:spcAft>
              <a:defRPr/>
            </a:pPr>
            <a:endParaRPr lang="ar-SA" sz="1600" dirty="0">
              <a:latin typeface="+mn-lt"/>
              <a:cs typeface="+mn-cs"/>
            </a:endParaRPr>
          </a:p>
        </p:txBody>
      </p:sp>
      <p:sp>
        <p:nvSpPr>
          <p:cNvPr id="6" name="مربع نص 5"/>
          <p:cNvSpPr txBox="1"/>
          <p:nvPr/>
        </p:nvSpPr>
        <p:spPr>
          <a:xfrm>
            <a:off x="-36513" y="2852738"/>
            <a:ext cx="7200901" cy="3600450"/>
          </a:xfrm>
          <a:prstGeom prst="rect">
            <a:avLst/>
          </a:prstGeom>
          <a:noFill/>
        </p:spPr>
        <p:txBody>
          <a:bodyPr rtlCol="1">
            <a:spAutoFit/>
          </a:bodyPr>
          <a:lstStyle/>
          <a:p>
            <a:pPr fontAlgn="auto">
              <a:spcBef>
                <a:spcPts val="0"/>
              </a:spcBef>
              <a:spcAft>
                <a:spcPts val="0"/>
              </a:spcAft>
              <a:defRPr/>
            </a:pPr>
            <a:r>
              <a:rPr lang="ar-SA" sz="6000" b="1" dirty="0">
                <a:solidFill>
                  <a:prstClr val="black"/>
                </a:solidFill>
                <a:effectLst>
                  <a:outerShdw blurRad="38100" dist="38100" dir="2700000" algn="tl">
                    <a:srgbClr val="000000">
                      <a:alpha val="43137"/>
                    </a:srgbClr>
                  </a:outerShdw>
                </a:effectLst>
                <a:latin typeface="+mn-lt"/>
                <a:cs typeface="Times New Roman"/>
              </a:rPr>
              <a:t>كان لابد </a:t>
            </a:r>
            <a:r>
              <a:rPr lang="ar-SA" sz="3600" b="1" dirty="0">
                <a:solidFill>
                  <a:prstClr val="black"/>
                </a:solidFill>
                <a:effectLst>
                  <a:outerShdw blurRad="38100" dist="38100" dir="2700000" algn="tl">
                    <a:srgbClr val="000000">
                      <a:alpha val="43137"/>
                    </a:srgbClr>
                  </a:outerShdw>
                </a:effectLst>
                <a:latin typeface="+mn-lt"/>
                <a:cs typeface="Times New Roman"/>
              </a:rPr>
              <a:t>أن يتغير </a:t>
            </a:r>
            <a:r>
              <a:rPr lang="ar-SA" sz="4000" b="1" dirty="0">
                <a:solidFill>
                  <a:prstClr val="black"/>
                </a:solidFill>
                <a:effectLst>
                  <a:outerShdw blurRad="38100" dist="38100" dir="2700000" algn="tl">
                    <a:srgbClr val="000000">
                      <a:alpha val="43137"/>
                    </a:srgbClr>
                  </a:outerShdw>
                </a:effectLst>
                <a:latin typeface="+mn-lt"/>
                <a:cs typeface="Times New Roman"/>
              </a:rPr>
              <a:t>: </a:t>
            </a:r>
          </a:p>
          <a:p>
            <a:pPr fontAlgn="auto">
              <a:spcBef>
                <a:spcPts val="0"/>
              </a:spcBef>
              <a:spcAft>
                <a:spcPts val="0"/>
              </a:spcAft>
              <a:defRPr/>
            </a:pPr>
            <a:endParaRPr lang="ar-SA" sz="4000" b="1" dirty="0">
              <a:solidFill>
                <a:prstClr val="black"/>
              </a:solidFill>
              <a:effectLst>
                <a:outerShdw blurRad="38100" dist="38100" dir="2700000" algn="tl">
                  <a:srgbClr val="000000">
                    <a:alpha val="43137"/>
                  </a:srgbClr>
                </a:outerShdw>
              </a:effectLst>
              <a:latin typeface="+mn-lt"/>
              <a:cs typeface="Times New Roman"/>
            </a:endParaRPr>
          </a:p>
          <a:p>
            <a:pPr marL="285750" indent="-285750" fontAlgn="auto">
              <a:spcBef>
                <a:spcPts val="0"/>
              </a:spcBef>
              <a:spcAft>
                <a:spcPts val="0"/>
              </a:spcAft>
              <a:buFontTx/>
              <a:buChar char="-"/>
              <a:defRPr/>
            </a:pPr>
            <a:r>
              <a:rPr lang="ar-SA" sz="3200" b="1" dirty="0">
                <a:solidFill>
                  <a:schemeClr val="tx2">
                    <a:lumMod val="75000"/>
                  </a:schemeClr>
                </a:solidFill>
                <a:effectLst>
                  <a:outerShdw blurRad="38100" dist="38100" dir="2700000" algn="tl">
                    <a:srgbClr val="000000">
                      <a:alpha val="43137"/>
                    </a:srgbClr>
                  </a:outerShdw>
                </a:effectLst>
                <a:latin typeface="+mn-lt"/>
                <a:cs typeface="Times New Roman"/>
              </a:rPr>
              <a:t>شكل المبنى .</a:t>
            </a:r>
          </a:p>
          <a:p>
            <a:pPr marL="285750" indent="-285750" fontAlgn="auto">
              <a:spcBef>
                <a:spcPts val="0"/>
              </a:spcBef>
              <a:spcAft>
                <a:spcPts val="0"/>
              </a:spcAft>
              <a:buFontTx/>
              <a:buChar char="-"/>
              <a:defRPr/>
            </a:pPr>
            <a:r>
              <a:rPr lang="ar-SA" sz="3200" b="1" dirty="0">
                <a:solidFill>
                  <a:schemeClr val="tx2">
                    <a:lumMod val="75000"/>
                  </a:schemeClr>
                </a:solidFill>
                <a:effectLst>
                  <a:outerShdw blurRad="38100" dist="38100" dir="2700000" algn="tl">
                    <a:srgbClr val="000000">
                      <a:alpha val="43137"/>
                    </a:srgbClr>
                  </a:outerShdw>
                </a:effectLst>
                <a:latin typeface="+mn-lt"/>
                <a:cs typeface="Times New Roman"/>
              </a:rPr>
              <a:t>وتصميماته الداخلية .</a:t>
            </a:r>
          </a:p>
          <a:p>
            <a:pPr marL="285750" indent="-285750" fontAlgn="auto">
              <a:spcBef>
                <a:spcPts val="0"/>
              </a:spcBef>
              <a:spcAft>
                <a:spcPts val="0"/>
              </a:spcAft>
              <a:buFontTx/>
              <a:buChar char="-"/>
              <a:defRPr/>
            </a:pPr>
            <a:r>
              <a:rPr lang="ar-SA" sz="3200" b="1" dirty="0">
                <a:solidFill>
                  <a:schemeClr val="tx2">
                    <a:lumMod val="75000"/>
                  </a:schemeClr>
                </a:solidFill>
                <a:effectLst>
                  <a:outerShdw blurRad="38100" dist="38100" dir="2700000" algn="tl">
                    <a:srgbClr val="000000">
                      <a:alpha val="43137"/>
                    </a:srgbClr>
                  </a:outerShdw>
                </a:effectLst>
                <a:latin typeface="+mn-lt"/>
                <a:cs typeface="Times New Roman"/>
              </a:rPr>
              <a:t>ومرافقة .</a:t>
            </a:r>
          </a:p>
          <a:p>
            <a:pPr marL="285750" indent="-285750" fontAlgn="auto">
              <a:spcBef>
                <a:spcPts val="0"/>
              </a:spcBef>
              <a:spcAft>
                <a:spcPts val="0"/>
              </a:spcAft>
              <a:buFontTx/>
              <a:buChar char="-"/>
              <a:defRPr/>
            </a:pPr>
            <a:r>
              <a:rPr lang="ar-SA" sz="3200" b="1" dirty="0">
                <a:solidFill>
                  <a:schemeClr val="tx2">
                    <a:lumMod val="75000"/>
                  </a:schemeClr>
                </a:solidFill>
                <a:effectLst>
                  <a:outerShdw blurRad="38100" dist="38100" dir="2700000" algn="tl">
                    <a:srgbClr val="000000">
                      <a:alpha val="43137"/>
                    </a:srgbClr>
                  </a:outerShdw>
                </a:effectLst>
                <a:latin typeface="+mn-lt"/>
                <a:cs typeface="Times New Roman"/>
              </a:rPr>
              <a:t>وإمكاناته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anim calcmode="lin" valueType="num">
                                      <p:cBhvr>
                                        <p:cTn id="1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fade">
                                      <p:cBhvr>
                                        <p:cTn id="24" dur="1000"/>
                                        <p:tgtEl>
                                          <p:spTgt spid="6">
                                            <p:txEl>
                                              <p:pRg st="3" end="3"/>
                                            </p:txEl>
                                          </p:spTgt>
                                        </p:tgtEl>
                                      </p:cBhvr>
                                    </p:animEffect>
                                    <p:anim calcmode="lin" valueType="num">
                                      <p:cBhvr>
                                        <p:cTn id="2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1000"/>
                                        <p:tgtEl>
                                          <p:spTgt spid="6">
                                            <p:txEl>
                                              <p:pRg st="4" end="4"/>
                                            </p:txEl>
                                          </p:spTgt>
                                        </p:tgtEl>
                                      </p:cBhvr>
                                    </p:animEffect>
                                    <p:anim calcmode="lin" valueType="num">
                                      <p:cBhvr>
                                        <p:cTn id="3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6">
                                            <p:txEl>
                                              <p:pRg st="5" end="5"/>
                                            </p:txEl>
                                          </p:spTgt>
                                        </p:tgtEl>
                                        <p:attrNameLst>
                                          <p:attrName>style.visibility</p:attrName>
                                        </p:attrNameLst>
                                      </p:cBhvr>
                                      <p:to>
                                        <p:strVal val="visible"/>
                                      </p:to>
                                    </p:set>
                                    <p:animEffect transition="in" filter="fade">
                                      <p:cBhvr>
                                        <p:cTn id="38" dur="1000"/>
                                        <p:tgtEl>
                                          <p:spTgt spid="6">
                                            <p:txEl>
                                              <p:pRg st="5" end="5"/>
                                            </p:txEl>
                                          </p:spTgt>
                                        </p:tgtEl>
                                      </p:cBhvr>
                                    </p:animEffect>
                                    <p:anim calcmode="lin" valueType="num">
                                      <p:cBhvr>
                                        <p:cTn id="3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827088" y="549275"/>
            <a:ext cx="7777162" cy="5040313"/>
            <a:chOff x="899592" y="548680"/>
            <a:chExt cx="7128792" cy="4415862"/>
          </a:xfrm>
        </p:grpSpPr>
        <p:pic>
          <p:nvPicPr>
            <p:cNvPr id="5125" name="Picture 2" descr="C:\Users\m-inspiron\Desktop\stock-vector-illustration-of-kids-peeping-behind-placard-91732370.jpg"/>
            <p:cNvPicPr>
              <a:picLocks noChangeAspect="1" noChangeArrowheads="1"/>
            </p:cNvPicPr>
            <p:nvPr/>
          </p:nvPicPr>
          <p:blipFill>
            <a:blip r:embed="rId2" cstate="print"/>
            <a:srcRect t="1950" r="35089" b="57834"/>
            <a:stretch>
              <a:fillRect/>
            </a:stretch>
          </p:blipFill>
          <p:spPr bwMode="auto">
            <a:xfrm>
              <a:off x="899592" y="692696"/>
              <a:ext cx="6604464" cy="4271846"/>
            </a:xfrm>
            <a:prstGeom prst="rect">
              <a:avLst/>
            </a:prstGeom>
            <a:noFill/>
            <a:ln w="9525">
              <a:noFill/>
              <a:miter lim="800000"/>
              <a:headEnd/>
              <a:tailEnd/>
            </a:ln>
          </p:spPr>
        </p:pic>
        <p:sp>
          <p:nvSpPr>
            <p:cNvPr id="4" name="مستطيل 3"/>
            <p:cNvSpPr/>
            <p:nvPr/>
          </p:nvSpPr>
          <p:spPr>
            <a:xfrm>
              <a:off x="6660541" y="548680"/>
              <a:ext cx="1367843" cy="93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pic>
        <p:nvPicPr>
          <p:cNvPr id="7" name="Picture 2" descr="C:\Users\m-inspiron\Desktop\stock-vector-illustration-of-kids-peeping-behind-placard-91732370.jpg"/>
          <p:cNvPicPr>
            <a:picLocks noChangeAspect="1" noChangeArrowheads="1"/>
          </p:cNvPicPr>
          <p:nvPr/>
        </p:nvPicPr>
        <p:blipFill rotWithShape="1">
          <a:blip r:embed="rId3" cstate="print">
            <a:duotone>
              <a:prstClr val="black"/>
              <a:srgbClr val="FF0066">
                <a:tint val="45000"/>
                <a:satMod val="400000"/>
              </a:srgbClr>
            </a:duotone>
            <a:extLst>
              <a:ext uri="{28A0092B-C50C-407E-A947-70E740481C1C}"/>
            </a:extLst>
          </a:blip>
          <a:srcRect l="10286" t="16336" r="35291" b="59064"/>
          <a:stretch/>
        </p:blipFill>
        <p:spPr bwMode="auto">
          <a:xfrm>
            <a:off x="1987640" y="2462549"/>
            <a:ext cx="6040744" cy="2982675"/>
          </a:xfrm>
          <a:prstGeom prst="rect">
            <a:avLst/>
          </a:prstGeom>
          <a:noFill/>
          <a:extLst>
            <a:ext uri="{909E8E84-426E-40DD-AFC4-6F175D3DCCD1}"/>
          </a:extLst>
        </p:spPr>
      </p:pic>
      <p:sp>
        <p:nvSpPr>
          <p:cNvPr id="5" name="مربع نص 4"/>
          <p:cNvSpPr txBox="1"/>
          <p:nvPr/>
        </p:nvSpPr>
        <p:spPr>
          <a:xfrm>
            <a:off x="2339975" y="3500438"/>
            <a:ext cx="5153025" cy="120015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rtlCol="1">
            <a:spAutoFit/>
          </a:bodyPr>
          <a:lstStyle/>
          <a:p>
            <a:pPr algn="ctr" fontAlgn="auto">
              <a:spcBef>
                <a:spcPts val="0"/>
              </a:spcBef>
              <a:spcAft>
                <a:spcPts val="0"/>
              </a:spcAft>
              <a:defRPr/>
            </a:pPr>
            <a:r>
              <a:rPr lang="ar-SA" sz="5400" b="1" dirty="0">
                <a:effectLst>
                  <a:outerShdw blurRad="38100" dist="38100" dir="2700000" algn="tl">
                    <a:srgbClr val="000000">
                      <a:alpha val="43137"/>
                    </a:srgbClr>
                  </a:outerShdw>
                </a:effectLst>
                <a:cs typeface="+mj-cs"/>
              </a:rPr>
              <a:t>أولاً / موقع الروضة :</a:t>
            </a:r>
          </a:p>
          <a:p>
            <a:pPr fontAlgn="auto">
              <a:spcBef>
                <a:spcPts val="0"/>
              </a:spcBef>
              <a:spcAft>
                <a:spcPts val="0"/>
              </a:spcAft>
              <a:defRPr/>
            </a:pP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3"/>
          <p:cNvGrpSpPr>
            <a:grpSpLocks/>
          </p:cNvGrpSpPr>
          <p:nvPr/>
        </p:nvGrpSpPr>
        <p:grpSpPr bwMode="auto">
          <a:xfrm>
            <a:off x="176213" y="0"/>
            <a:ext cx="8569325" cy="1541463"/>
            <a:chOff x="176028" y="0"/>
            <a:chExt cx="8568952" cy="1542020"/>
          </a:xfrm>
        </p:grpSpPr>
        <p:pic>
          <p:nvPicPr>
            <p:cNvPr id="6148" name="Picture 2" descr="C:\Users\m-inspiron\Desktop\stock-vector-illustration-of-kids-peeping-behind-placard-91732370.jpg"/>
            <p:cNvPicPr>
              <a:picLocks noChangeAspect="1" noChangeArrowheads="1"/>
            </p:cNvPicPr>
            <p:nvPr/>
          </p:nvPicPr>
          <p:blipFill>
            <a:blip r:embed="rId2" cstate="print"/>
            <a:srcRect t="72818" b="4140"/>
            <a:stretch>
              <a:fillRect/>
            </a:stretch>
          </p:blipFill>
          <p:spPr bwMode="auto">
            <a:xfrm>
              <a:off x="176028" y="116632"/>
              <a:ext cx="8568952" cy="1425388"/>
            </a:xfrm>
            <a:prstGeom prst="rect">
              <a:avLst/>
            </a:prstGeom>
            <a:noFill/>
            <a:ln w="9525">
              <a:noFill/>
              <a:miter lim="800000"/>
              <a:headEnd/>
              <a:tailEnd/>
            </a:ln>
          </p:spPr>
        </p:pic>
        <p:sp>
          <p:nvSpPr>
            <p:cNvPr id="3" name="مستطيل 2"/>
            <p:cNvSpPr/>
            <p:nvPr/>
          </p:nvSpPr>
          <p:spPr>
            <a:xfrm>
              <a:off x="899896" y="0"/>
              <a:ext cx="4824202" cy="476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5" name="مربع نص 4"/>
          <p:cNvSpPr txBox="1"/>
          <p:nvPr/>
        </p:nvSpPr>
        <p:spPr>
          <a:xfrm>
            <a:off x="555625" y="1541463"/>
            <a:ext cx="8208963" cy="4832350"/>
          </a:xfrm>
          <a:prstGeom prst="rect">
            <a:avLst/>
          </a:prstGeom>
          <a:noFill/>
        </p:spPr>
        <p:txBody>
          <a:bodyPr rtlCol="1">
            <a:spAutoFit/>
          </a:bodyPr>
          <a:lstStyle/>
          <a:p>
            <a:pPr algn="ctr" fontAlgn="auto">
              <a:spcBef>
                <a:spcPts val="0"/>
              </a:spcBef>
              <a:spcAft>
                <a:spcPts val="0"/>
              </a:spcAft>
              <a:defRPr/>
            </a:pPr>
            <a:r>
              <a:rPr lang="ar-SA" sz="3600" b="1" dirty="0">
                <a:effectLst>
                  <a:outerShdw blurRad="38100" dist="38100" dir="2700000" algn="tl">
                    <a:srgbClr val="000000">
                      <a:alpha val="43137"/>
                    </a:srgbClr>
                  </a:outerShdw>
                </a:effectLst>
                <a:latin typeface="+mn-lt"/>
                <a:cs typeface="+mj-cs"/>
              </a:rPr>
              <a:t>تكاد تجمع جميع الدراسات التي أجريت حول الموقع المناسب لإقامة مبنى الروضة على ضرورة وجود الروضة في مكان قريب من سكن الأطفال .</a:t>
            </a:r>
          </a:p>
          <a:p>
            <a:pPr algn="ctr" fontAlgn="auto">
              <a:spcBef>
                <a:spcPts val="0"/>
              </a:spcBef>
              <a:spcAft>
                <a:spcPts val="0"/>
              </a:spcAft>
              <a:defRPr/>
            </a:pPr>
            <a:r>
              <a:rPr lang="ar-SA" sz="3600" b="1" dirty="0">
                <a:effectLst>
                  <a:outerShdw blurRad="38100" dist="38100" dir="2700000" algn="tl">
                    <a:srgbClr val="000000">
                      <a:alpha val="43137"/>
                    </a:srgbClr>
                  </a:outerShdw>
                </a:effectLst>
                <a:latin typeface="+mn-lt"/>
                <a:cs typeface="+mj-cs"/>
              </a:rPr>
              <a:t> </a:t>
            </a:r>
          </a:p>
          <a:p>
            <a:pPr fontAlgn="auto">
              <a:spcBef>
                <a:spcPts val="0"/>
              </a:spcBef>
              <a:spcAft>
                <a:spcPts val="0"/>
              </a:spcAft>
              <a:defRPr/>
            </a:pPr>
            <a:r>
              <a:rPr lang="ar-SA" sz="3600" b="1" dirty="0">
                <a:effectLst>
                  <a:outerShdw blurRad="38100" dist="38100" dir="2700000" algn="tl">
                    <a:srgbClr val="000000">
                      <a:alpha val="43137"/>
                    </a:srgbClr>
                  </a:outerShdw>
                </a:effectLst>
                <a:latin typeface="+mn-lt"/>
                <a:cs typeface="+mj-cs"/>
              </a:rPr>
              <a:t>-بريطانيا</a:t>
            </a:r>
            <a:r>
              <a:rPr lang="ar-SA" sz="2800" b="1" dirty="0">
                <a:effectLst>
                  <a:outerShdw blurRad="38100" dist="38100" dir="2700000" algn="tl">
                    <a:srgbClr val="000000">
                      <a:alpha val="43137"/>
                    </a:srgbClr>
                  </a:outerShdw>
                </a:effectLst>
                <a:latin typeface="+mn-lt"/>
                <a:cs typeface="+mj-cs"/>
              </a:rPr>
              <a:t> / </a:t>
            </a:r>
            <a:r>
              <a:rPr lang="ar-SA" sz="2800" dirty="0">
                <a:effectLst>
                  <a:outerShdw blurRad="38100" dist="38100" dir="2700000" algn="tl">
                    <a:srgbClr val="000000">
                      <a:alpha val="43137"/>
                    </a:srgbClr>
                  </a:outerShdw>
                </a:effectLst>
                <a:latin typeface="+mn-lt"/>
                <a:cs typeface="+mj-cs"/>
              </a:rPr>
              <a:t>ألا تبعد الروضة عن سكن الطفل أكثر من </a:t>
            </a:r>
            <a:r>
              <a:rPr lang="ar-SA" sz="2800" dirty="0">
                <a:solidFill>
                  <a:srgbClr val="00B050"/>
                </a:solidFill>
                <a:effectLst>
                  <a:outerShdw blurRad="38100" dist="38100" dir="2700000" algn="tl">
                    <a:srgbClr val="000000">
                      <a:alpha val="43137"/>
                    </a:srgbClr>
                  </a:outerShdw>
                </a:effectLst>
                <a:latin typeface="+mn-lt"/>
                <a:cs typeface="+mj-cs"/>
              </a:rPr>
              <a:t>ربع ميل . </a:t>
            </a:r>
          </a:p>
          <a:p>
            <a:pPr fontAlgn="auto">
              <a:spcBef>
                <a:spcPts val="0"/>
              </a:spcBef>
              <a:spcAft>
                <a:spcPts val="0"/>
              </a:spcAft>
              <a:defRPr/>
            </a:pPr>
            <a:endParaRPr lang="ar-SA" sz="2800" dirty="0">
              <a:solidFill>
                <a:srgbClr val="FF0000"/>
              </a:solidFill>
              <a:effectLst>
                <a:outerShdw blurRad="38100" dist="38100" dir="2700000" algn="tl">
                  <a:srgbClr val="000000">
                    <a:alpha val="43137"/>
                  </a:srgbClr>
                </a:outerShdw>
              </a:effectLst>
              <a:latin typeface="+mn-lt"/>
              <a:cs typeface="+mj-cs"/>
            </a:endParaRPr>
          </a:p>
          <a:p>
            <a:pPr fontAlgn="auto">
              <a:spcBef>
                <a:spcPts val="0"/>
              </a:spcBef>
              <a:spcAft>
                <a:spcPts val="0"/>
              </a:spcAft>
              <a:defRPr/>
            </a:pPr>
            <a:r>
              <a:rPr lang="ar-SA" sz="3600" b="1" dirty="0">
                <a:effectLst>
                  <a:outerShdw blurRad="38100" dist="38100" dir="2700000" algn="tl">
                    <a:srgbClr val="000000">
                      <a:alpha val="43137"/>
                    </a:srgbClr>
                  </a:outerShdw>
                </a:effectLst>
                <a:latin typeface="+mn-lt"/>
                <a:cs typeface="+mj-cs"/>
              </a:rPr>
              <a:t>-الولايات الأمريكية </a:t>
            </a:r>
            <a:r>
              <a:rPr lang="ar-SA" sz="2800" dirty="0">
                <a:effectLst>
                  <a:outerShdw blurRad="38100" dist="38100" dir="2700000" algn="tl">
                    <a:srgbClr val="000000">
                      <a:alpha val="43137"/>
                    </a:srgbClr>
                  </a:outerShdw>
                </a:effectLst>
                <a:latin typeface="+mn-lt"/>
                <a:cs typeface="+mj-cs"/>
              </a:rPr>
              <a:t>/ يمنع القانون دور الحضانة من قبول أطفال  </a:t>
            </a:r>
          </a:p>
          <a:p>
            <a:pPr fontAlgn="auto">
              <a:spcBef>
                <a:spcPts val="0"/>
              </a:spcBef>
              <a:spcAft>
                <a:spcPts val="0"/>
              </a:spcAft>
              <a:defRPr/>
            </a:pPr>
            <a:r>
              <a:rPr lang="ar-SA" sz="2800" dirty="0">
                <a:effectLst>
                  <a:outerShdw blurRad="38100" dist="38100" dir="2700000" algn="tl">
                    <a:srgbClr val="000000">
                      <a:alpha val="43137"/>
                    </a:srgbClr>
                  </a:outerShdw>
                </a:effectLst>
                <a:latin typeface="+mn-lt"/>
                <a:cs typeface="+mj-cs"/>
              </a:rPr>
              <a:t>                                   من أماكن بعيدة . </a:t>
            </a:r>
          </a:p>
          <a:p>
            <a:pPr fontAlgn="auto">
              <a:spcBef>
                <a:spcPts val="0"/>
              </a:spcBef>
              <a:spcAft>
                <a:spcPts val="0"/>
              </a:spcAft>
              <a:defRPr/>
            </a:pPr>
            <a:endParaRPr lang="ar-SA" dirty="0">
              <a:latin typeface="+mn-lt"/>
              <a:cs typeface="+mn-cs"/>
            </a:endParaRPr>
          </a:p>
          <a:p>
            <a:pPr fontAlgn="auto">
              <a:spcBef>
                <a:spcPts val="0"/>
              </a:spcBef>
              <a:spcAft>
                <a:spcPts val="0"/>
              </a:spcAft>
              <a:defRPr/>
            </a:pPr>
            <a:endParaRPr lang="ar-SA"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1000"/>
                                        <p:tgtEl>
                                          <p:spTgt spid="5">
                                            <p:txEl>
                                              <p:pRg st="2" end="2"/>
                                            </p:txEl>
                                          </p:spTgt>
                                        </p:tgtEl>
                                      </p:cBhvr>
                                    </p:animEffect>
                                    <p:anim calcmode="lin" valueType="num">
                                      <p:cBhvr>
                                        <p:cTn id="2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4" end="4"/>
                                            </p:txEl>
                                          </p:spTgt>
                                        </p:tgtEl>
                                        <p:attrNameLst>
                                          <p:attrName>style.visibility</p:attrName>
                                        </p:attrNameLst>
                                      </p:cBhvr>
                                      <p:to>
                                        <p:strVal val="visible"/>
                                      </p:to>
                                    </p:set>
                                    <p:animEffect transition="in" filter="fade">
                                      <p:cBhvr>
                                        <p:cTn id="26" dur="1000"/>
                                        <p:tgtEl>
                                          <p:spTgt spid="5">
                                            <p:txEl>
                                              <p:pRg st="4" end="4"/>
                                            </p:txEl>
                                          </p:spTgt>
                                        </p:tgtEl>
                                      </p:cBhvr>
                                    </p:animEffect>
                                    <p:anim calcmode="lin" valueType="num">
                                      <p:cBhvr>
                                        <p:cTn id="27"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Effect transition="in" filter="fade">
                                      <p:cBhvr>
                                        <p:cTn id="31" dur="1000"/>
                                        <p:tgtEl>
                                          <p:spTgt spid="5">
                                            <p:txEl>
                                              <p:pRg st="5" end="5"/>
                                            </p:txEl>
                                          </p:spTgt>
                                        </p:tgtEl>
                                      </p:cBhvr>
                                    </p:animEffect>
                                    <p:anim calcmode="lin" valueType="num">
                                      <p:cBhvr>
                                        <p:cTn id="3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395288" y="5351463"/>
            <a:ext cx="8569325" cy="1543050"/>
            <a:chOff x="176028" y="0"/>
            <a:chExt cx="8568952" cy="1542020"/>
          </a:xfrm>
        </p:grpSpPr>
        <p:pic>
          <p:nvPicPr>
            <p:cNvPr id="7172" name="Picture 2" descr="C:\Users\m-inspiron\Desktop\stock-vector-illustration-of-kids-peeping-behind-placard-91732370.jpg"/>
            <p:cNvPicPr>
              <a:picLocks noChangeAspect="1" noChangeArrowheads="1"/>
            </p:cNvPicPr>
            <p:nvPr/>
          </p:nvPicPr>
          <p:blipFill>
            <a:blip r:embed="rId2" cstate="print"/>
            <a:srcRect t="72818" b="4140"/>
            <a:stretch>
              <a:fillRect/>
            </a:stretch>
          </p:blipFill>
          <p:spPr bwMode="auto">
            <a:xfrm>
              <a:off x="176028" y="116632"/>
              <a:ext cx="8568952" cy="1425388"/>
            </a:xfrm>
            <a:prstGeom prst="rect">
              <a:avLst/>
            </a:prstGeom>
            <a:noFill/>
            <a:ln w="9525">
              <a:noFill/>
              <a:miter lim="800000"/>
              <a:headEnd/>
              <a:tailEnd/>
            </a:ln>
          </p:spPr>
        </p:pic>
        <p:sp>
          <p:nvSpPr>
            <p:cNvPr id="4" name="مستطيل 3"/>
            <p:cNvSpPr/>
            <p:nvPr/>
          </p:nvSpPr>
          <p:spPr>
            <a:xfrm>
              <a:off x="899896" y="0"/>
              <a:ext cx="4824202" cy="475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5" name="مربع نص 4"/>
          <p:cNvSpPr txBox="1"/>
          <p:nvPr/>
        </p:nvSpPr>
        <p:spPr>
          <a:xfrm>
            <a:off x="735013" y="404813"/>
            <a:ext cx="7889875" cy="4400550"/>
          </a:xfrm>
          <a:prstGeom prst="rect">
            <a:avLst/>
          </a:prstGeom>
          <a:noFill/>
        </p:spPr>
        <p:txBody>
          <a:bodyPr rtlCol="1">
            <a:spAutoFit/>
          </a:bodyPr>
          <a:lstStyle/>
          <a:p>
            <a:pPr algn="ctr" fontAlgn="auto">
              <a:spcBef>
                <a:spcPts val="0"/>
              </a:spcBef>
              <a:spcAft>
                <a:spcPts val="0"/>
              </a:spcAft>
              <a:defRPr/>
            </a:pPr>
            <a:r>
              <a:rPr lang="ar-SA" sz="3600" b="1" dirty="0">
                <a:effectLst>
                  <a:outerShdw blurRad="38100" dist="38100" dir="2700000" algn="tl">
                    <a:srgbClr val="000000">
                      <a:alpha val="43137"/>
                    </a:srgbClr>
                  </a:outerShdw>
                </a:effectLst>
                <a:latin typeface="+mn-lt"/>
                <a:cs typeface="+mn-cs"/>
              </a:rPr>
              <a:t>*وقد قام المركز القومي للاستشارات الهندسية و المعمارية في بغداد بدراسة حول </a:t>
            </a:r>
            <a:r>
              <a:rPr lang="ar-SA" sz="3600" b="1" dirty="0" err="1">
                <a:effectLst>
                  <a:outerShdw blurRad="38100" dist="38100" dir="2700000" algn="tl">
                    <a:srgbClr val="000000">
                      <a:alpha val="43137"/>
                    </a:srgbClr>
                  </a:outerShdw>
                </a:effectLst>
                <a:latin typeface="+mn-lt"/>
                <a:cs typeface="+mn-cs"/>
              </a:rPr>
              <a:t>المبانى</a:t>
            </a:r>
            <a:r>
              <a:rPr lang="ar-SA" sz="3600" b="1" dirty="0">
                <a:effectLst>
                  <a:outerShdw blurRad="38100" dist="38100" dir="2700000" algn="tl">
                    <a:srgbClr val="000000">
                      <a:alpha val="43137"/>
                    </a:srgbClr>
                  </a:outerShdw>
                </a:effectLst>
                <a:latin typeface="+mn-lt"/>
                <a:cs typeface="+mn-cs"/>
              </a:rPr>
              <a:t> المدرسية :</a:t>
            </a:r>
          </a:p>
          <a:p>
            <a:pPr algn="ctr" fontAlgn="auto">
              <a:spcBef>
                <a:spcPts val="0"/>
              </a:spcBef>
              <a:spcAft>
                <a:spcPts val="0"/>
              </a:spcAft>
              <a:defRPr/>
            </a:pPr>
            <a:endParaRPr lang="ar-SA" sz="4000" dirty="0">
              <a:effectLst>
                <a:outerShdw blurRad="38100" dist="38100" dir="2700000" algn="tl">
                  <a:srgbClr val="000000">
                    <a:alpha val="43137"/>
                  </a:srgbClr>
                </a:outerShdw>
              </a:effectLst>
              <a:latin typeface="+mn-lt"/>
              <a:cs typeface="+mn-cs"/>
            </a:endParaRPr>
          </a:p>
          <a:p>
            <a:pPr fontAlgn="auto">
              <a:spcBef>
                <a:spcPts val="0"/>
              </a:spcBef>
              <a:spcAft>
                <a:spcPts val="0"/>
              </a:spcAft>
              <a:defRPr/>
            </a:pPr>
            <a:r>
              <a:rPr lang="ar-SA" sz="3600" dirty="0">
                <a:latin typeface="+mn-lt"/>
                <a:cs typeface="+mn-cs"/>
              </a:rPr>
              <a:t>و اقترحت هذه الدراسة أن ( تكون البناية في مكان هادئ وعلى أرض مخرة قريبة من المجمعات السكنية بعيدة عن الطريق المزدحمة و المعامل والأسواق التجارية ومجاري المياه )  .</a:t>
            </a:r>
          </a:p>
          <a:p>
            <a:pPr fontAlgn="auto">
              <a:spcBef>
                <a:spcPts val="0"/>
              </a:spcBef>
              <a:spcAft>
                <a:spcPts val="0"/>
              </a:spcAft>
              <a:defRPr/>
            </a:pPr>
            <a:endParaRPr lang="ar-SA" sz="200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up)">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6948488" y="0"/>
            <a:ext cx="2203450" cy="6524625"/>
            <a:chOff x="6948264" y="0"/>
            <a:chExt cx="2203576" cy="6525344"/>
          </a:xfrm>
        </p:grpSpPr>
        <p:pic>
          <p:nvPicPr>
            <p:cNvPr id="8196" name="Picture 2" descr="C:\Users\m-inspiron\Desktop\stock-vector-illustration-of-kids-peeping-behind-placard-91732370.jpg"/>
            <p:cNvPicPr>
              <a:picLocks noChangeAspect="1" noChangeArrowheads="1"/>
            </p:cNvPicPr>
            <p:nvPr/>
          </p:nvPicPr>
          <p:blipFill>
            <a:blip r:embed="rId2" cstate="print"/>
            <a:srcRect l="59596" r="-2" b="28703"/>
            <a:stretch>
              <a:fillRect/>
            </a:stretch>
          </p:blipFill>
          <p:spPr bwMode="auto">
            <a:xfrm>
              <a:off x="7301753" y="0"/>
              <a:ext cx="1850087" cy="6525344"/>
            </a:xfrm>
            <a:prstGeom prst="rect">
              <a:avLst/>
            </a:prstGeom>
            <a:noFill/>
            <a:ln w="9525">
              <a:noFill/>
              <a:miter lim="800000"/>
              <a:headEnd/>
              <a:tailEnd/>
            </a:ln>
          </p:spPr>
        </p:pic>
        <p:sp>
          <p:nvSpPr>
            <p:cNvPr id="4" name="مستطيل 3"/>
            <p:cNvSpPr/>
            <p:nvPr/>
          </p:nvSpPr>
          <p:spPr>
            <a:xfrm>
              <a:off x="6948264" y="1268553"/>
              <a:ext cx="792207" cy="4680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grpSp>
      <p:sp>
        <p:nvSpPr>
          <p:cNvPr id="5" name="مربع نص 4"/>
          <p:cNvSpPr txBox="1"/>
          <p:nvPr/>
        </p:nvSpPr>
        <p:spPr>
          <a:xfrm>
            <a:off x="215900" y="549275"/>
            <a:ext cx="7524750" cy="6554788"/>
          </a:xfrm>
          <a:prstGeom prst="rect">
            <a:avLst/>
          </a:prstGeom>
          <a:noFill/>
        </p:spPr>
        <p:txBody>
          <a:bodyPr rtlCol="1">
            <a:spAutoFit/>
          </a:bodyPr>
          <a:lstStyle/>
          <a:p>
            <a:pPr fontAlgn="auto">
              <a:spcBef>
                <a:spcPts val="0"/>
              </a:spcBef>
              <a:spcAft>
                <a:spcPts val="0"/>
              </a:spcAft>
              <a:defRPr/>
            </a:pPr>
            <a:r>
              <a:rPr lang="ar-SA" sz="3200" b="1" dirty="0">
                <a:effectLst>
                  <a:outerShdw blurRad="38100" dist="38100" dir="2700000" algn="tl">
                    <a:srgbClr val="000000">
                      <a:alpha val="43137"/>
                    </a:srgbClr>
                  </a:outerShdw>
                </a:effectLst>
                <a:latin typeface="+mn-lt"/>
                <a:cs typeface="+mj-cs"/>
              </a:rPr>
              <a:t>*بعض المعاير التي يتم على أساسها اختيار موقع الروضة في عدد من الدول :</a:t>
            </a:r>
          </a:p>
          <a:p>
            <a:pPr fontAlgn="auto">
              <a:spcBef>
                <a:spcPts val="0"/>
              </a:spcBef>
              <a:spcAft>
                <a:spcPts val="0"/>
              </a:spcAft>
              <a:defRPr/>
            </a:pPr>
            <a:endParaRPr lang="ar-SA" sz="3200" b="1" dirty="0">
              <a:effectLst>
                <a:outerShdw blurRad="38100" dist="38100" dir="2700000" algn="tl">
                  <a:srgbClr val="000000">
                    <a:alpha val="43137"/>
                  </a:srgbClr>
                </a:outerShdw>
              </a:effectLst>
              <a:latin typeface="+mn-lt"/>
              <a:cs typeface="+mj-cs"/>
            </a:endParaRPr>
          </a:p>
          <a:p>
            <a:pPr fontAlgn="auto">
              <a:spcBef>
                <a:spcPts val="0"/>
              </a:spcBef>
              <a:spcAft>
                <a:spcPts val="0"/>
              </a:spcAft>
              <a:defRPr/>
            </a:pPr>
            <a:r>
              <a:rPr lang="ar-SA" sz="3200" b="1" dirty="0">
                <a:effectLst>
                  <a:outerShdw blurRad="38100" dist="38100" dir="2700000" algn="tl">
                    <a:srgbClr val="000000">
                      <a:alpha val="43137"/>
                    </a:srgbClr>
                  </a:outerShdw>
                </a:effectLst>
                <a:latin typeface="+mn-lt"/>
                <a:cs typeface="+mj-cs"/>
              </a:rPr>
              <a:t>-الأمريكي</a:t>
            </a:r>
            <a:r>
              <a:rPr lang="ar-SA" sz="3200" dirty="0">
                <a:effectLst>
                  <a:outerShdw blurRad="38100" dist="38100" dir="2700000" algn="tl">
                    <a:srgbClr val="000000">
                      <a:alpha val="43137"/>
                    </a:srgbClr>
                  </a:outerShdw>
                </a:effectLst>
                <a:latin typeface="+mn-lt"/>
                <a:cs typeface="+mj-cs"/>
              </a:rPr>
              <a:t> : بأن يكون موقع المبنى المدرسي قريب من سكن التلاميذ وبعيدا عن الأسواق العامة و المصانع على اختلاف أنواعها وتصلا بالطريق العام لتيسير وصول سيارات الإسعاف والإطفاء إليه . </a:t>
            </a:r>
          </a:p>
          <a:p>
            <a:pPr fontAlgn="auto">
              <a:spcBef>
                <a:spcPts val="0"/>
              </a:spcBef>
              <a:spcAft>
                <a:spcPts val="0"/>
              </a:spcAft>
              <a:defRPr/>
            </a:pPr>
            <a:endParaRPr lang="ar-SA" sz="3200" dirty="0">
              <a:effectLst>
                <a:outerShdw blurRad="38100" dist="38100" dir="2700000" algn="tl">
                  <a:srgbClr val="000000">
                    <a:alpha val="43137"/>
                  </a:srgbClr>
                </a:outerShdw>
              </a:effectLst>
              <a:latin typeface="+mn-lt"/>
              <a:cs typeface="+mj-cs"/>
            </a:endParaRPr>
          </a:p>
          <a:p>
            <a:pPr fontAlgn="auto">
              <a:spcBef>
                <a:spcPts val="0"/>
              </a:spcBef>
              <a:spcAft>
                <a:spcPts val="0"/>
              </a:spcAft>
              <a:defRPr/>
            </a:pPr>
            <a:r>
              <a:rPr lang="ar-SA" sz="3200" b="1" dirty="0">
                <a:effectLst>
                  <a:outerShdw blurRad="38100" dist="38100" dir="2700000" algn="tl">
                    <a:srgbClr val="000000">
                      <a:alpha val="43137"/>
                    </a:srgbClr>
                  </a:outerShdw>
                </a:effectLst>
                <a:latin typeface="+mn-lt"/>
                <a:cs typeface="+mj-cs"/>
              </a:rPr>
              <a:t>-الفرنسي : </a:t>
            </a:r>
            <a:r>
              <a:rPr lang="ar-SA" sz="3200" dirty="0">
                <a:effectLst>
                  <a:outerShdw blurRad="38100" dist="38100" dir="2700000" algn="tl">
                    <a:srgbClr val="000000">
                      <a:alpha val="43137"/>
                    </a:srgbClr>
                  </a:outerShdw>
                </a:effectLst>
                <a:latin typeface="+mn-lt"/>
                <a:cs typeface="+mj-cs"/>
              </a:rPr>
              <a:t>للأبنية المدرسية بأن تكون مواقع الأبنية المدرسية واسعة وخالية من جميع العوائق وبعيدة عن تقاطع الطرق والثكنات العسكرية والمقابر ويسهل الوصول إليها . </a:t>
            </a:r>
          </a:p>
          <a:p>
            <a:pPr fontAlgn="auto">
              <a:spcBef>
                <a:spcPts val="0"/>
              </a:spcBef>
              <a:spcAft>
                <a:spcPts val="0"/>
              </a:spcAft>
              <a:defRPr/>
            </a:pPr>
            <a:endParaRPr lang="ar-SA" dirty="0">
              <a:latin typeface="+mn-lt"/>
              <a:cs typeface="+mn-cs"/>
            </a:endParaRPr>
          </a:p>
          <a:p>
            <a:pPr fontAlgn="auto">
              <a:spcBef>
                <a:spcPts val="0"/>
              </a:spcBef>
              <a:spcAft>
                <a:spcPts val="0"/>
              </a:spcAft>
              <a:defRPr/>
            </a:pPr>
            <a:endParaRPr lang="ar-SA"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heel(1)">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heel(1)">
                                      <p:cBhvr>
                                        <p:cTn id="17"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176213" y="0"/>
            <a:ext cx="8569325" cy="1541463"/>
            <a:chOff x="176028" y="0"/>
            <a:chExt cx="8568952" cy="1542020"/>
          </a:xfrm>
        </p:grpSpPr>
        <p:pic>
          <p:nvPicPr>
            <p:cNvPr id="9220" name="Picture 2" descr="C:\Users\m-inspiron\Desktop\stock-vector-illustration-of-kids-peeping-behind-placard-91732370.jpg"/>
            <p:cNvPicPr>
              <a:picLocks noChangeAspect="1" noChangeArrowheads="1"/>
            </p:cNvPicPr>
            <p:nvPr/>
          </p:nvPicPr>
          <p:blipFill>
            <a:blip r:embed="rId2" cstate="print"/>
            <a:srcRect t="72818" b="4140"/>
            <a:stretch>
              <a:fillRect/>
            </a:stretch>
          </p:blipFill>
          <p:spPr bwMode="auto">
            <a:xfrm>
              <a:off x="176028" y="116632"/>
              <a:ext cx="8568952" cy="1425388"/>
            </a:xfrm>
            <a:prstGeom prst="rect">
              <a:avLst/>
            </a:prstGeom>
            <a:noFill/>
            <a:ln w="9525">
              <a:noFill/>
              <a:miter lim="800000"/>
              <a:headEnd/>
              <a:tailEnd/>
            </a:ln>
          </p:spPr>
        </p:pic>
        <p:sp>
          <p:nvSpPr>
            <p:cNvPr id="4" name="مستطيل 3"/>
            <p:cNvSpPr/>
            <p:nvPr/>
          </p:nvSpPr>
          <p:spPr>
            <a:xfrm>
              <a:off x="899896" y="0"/>
              <a:ext cx="4824202" cy="476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6" name="مربع نص 5"/>
          <p:cNvSpPr txBox="1"/>
          <p:nvPr/>
        </p:nvSpPr>
        <p:spPr>
          <a:xfrm>
            <a:off x="176213" y="1341438"/>
            <a:ext cx="8569325" cy="5816600"/>
          </a:xfrm>
          <a:prstGeom prst="rect">
            <a:avLst/>
          </a:prstGeom>
          <a:noFill/>
        </p:spPr>
        <p:txBody>
          <a:bodyPr rtlCol="1">
            <a:spAutoFit/>
          </a:bodyPr>
          <a:lstStyle/>
          <a:p>
            <a:pPr fontAlgn="auto">
              <a:spcBef>
                <a:spcPts val="0"/>
              </a:spcBef>
              <a:spcAft>
                <a:spcPts val="0"/>
              </a:spcAft>
              <a:defRPr/>
            </a:pPr>
            <a:r>
              <a:rPr lang="ar-SA" sz="3200" b="1" dirty="0">
                <a:effectLst>
                  <a:outerShdw blurRad="38100" dist="38100" dir="2700000" algn="tl">
                    <a:srgbClr val="000000">
                      <a:alpha val="43137"/>
                    </a:srgbClr>
                  </a:outerShdw>
                </a:effectLst>
                <a:latin typeface="+mn-lt"/>
                <a:cs typeface="+mn-cs"/>
              </a:rPr>
              <a:t> -الألماني : </a:t>
            </a:r>
            <a:r>
              <a:rPr lang="ar-SA" sz="3200" dirty="0">
                <a:effectLst>
                  <a:outerShdw blurRad="38100" dist="38100" dir="2700000" algn="tl">
                    <a:srgbClr val="000000">
                      <a:alpha val="43137"/>
                    </a:srgbClr>
                  </a:outerShdw>
                </a:effectLst>
                <a:latin typeface="+mn-lt"/>
                <a:cs typeface="+mn-cs"/>
              </a:rPr>
              <a:t>للأبنية المدرسية أن موقع المدرسة ينبغي أن يكون بعيدا عن الشوارع المزدحمة وأن تصله سيارات الإطفاء و الكهرباء والإسعاف .</a:t>
            </a:r>
          </a:p>
          <a:p>
            <a:pPr fontAlgn="auto">
              <a:spcBef>
                <a:spcPts val="0"/>
              </a:spcBef>
              <a:spcAft>
                <a:spcPts val="0"/>
              </a:spcAft>
              <a:defRPr/>
            </a:pPr>
            <a:endParaRPr lang="ar-SA" sz="2000" dirty="0">
              <a:effectLst>
                <a:outerShdw blurRad="38100" dist="38100" dir="2700000" algn="tl">
                  <a:srgbClr val="000000">
                    <a:alpha val="43137"/>
                  </a:srgbClr>
                </a:outerShdw>
              </a:effectLst>
              <a:latin typeface="+mn-lt"/>
              <a:cs typeface="+mn-cs"/>
            </a:endParaRPr>
          </a:p>
          <a:p>
            <a:pPr fontAlgn="auto">
              <a:spcBef>
                <a:spcPts val="0"/>
              </a:spcBef>
              <a:spcAft>
                <a:spcPts val="0"/>
              </a:spcAft>
              <a:defRPr/>
            </a:pPr>
            <a:r>
              <a:rPr lang="ar-SA" sz="3200" b="1" dirty="0">
                <a:effectLst>
                  <a:outerShdw blurRad="38100" dist="38100" dir="2700000" algn="tl">
                    <a:srgbClr val="000000">
                      <a:alpha val="43137"/>
                    </a:srgbClr>
                  </a:outerShdw>
                </a:effectLst>
                <a:latin typeface="+mn-lt"/>
                <a:cs typeface="+mn-cs"/>
              </a:rPr>
              <a:t>-المصري : </a:t>
            </a:r>
            <a:r>
              <a:rPr lang="ar-SA" sz="3200" dirty="0">
                <a:effectLst>
                  <a:outerShdw blurRad="38100" dist="38100" dir="2700000" algn="tl">
                    <a:srgbClr val="000000">
                      <a:alpha val="43137"/>
                    </a:srgbClr>
                  </a:outerShdw>
                </a:effectLst>
                <a:latin typeface="+mn-lt"/>
                <a:cs typeface="+mn-cs"/>
              </a:rPr>
              <a:t>بأن تكون موقع المدارس الابتدائية في مركز الدائرة التي تخدمها أو القريبة منها بقدر الإمكان حتى ولو ظهرت الحاجة إلى نزع ملكية بعض العقارات القديمة , وأن تكون بعيدة عن الأسواق و المصانع و الطرق .</a:t>
            </a:r>
          </a:p>
          <a:p>
            <a:pPr fontAlgn="auto">
              <a:spcBef>
                <a:spcPts val="0"/>
              </a:spcBef>
              <a:spcAft>
                <a:spcPts val="0"/>
              </a:spcAft>
              <a:defRPr/>
            </a:pPr>
            <a:endParaRPr lang="ar-SA" sz="2000" dirty="0">
              <a:effectLst>
                <a:outerShdw blurRad="38100" dist="38100" dir="2700000" algn="tl">
                  <a:srgbClr val="000000">
                    <a:alpha val="43137"/>
                  </a:srgbClr>
                </a:outerShdw>
              </a:effectLst>
              <a:latin typeface="+mn-lt"/>
              <a:cs typeface="+mn-cs"/>
            </a:endParaRPr>
          </a:p>
          <a:p>
            <a:pPr fontAlgn="auto">
              <a:spcBef>
                <a:spcPts val="0"/>
              </a:spcBef>
              <a:spcAft>
                <a:spcPts val="0"/>
              </a:spcAft>
              <a:defRPr/>
            </a:pPr>
            <a:r>
              <a:rPr lang="ar-SA" sz="3200" b="1" dirty="0">
                <a:effectLst>
                  <a:outerShdw blurRad="38100" dist="38100" dir="2700000" algn="tl">
                    <a:srgbClr val="000000">
                      <a:alpha val="43137"/>
                    </a:srgbClr>
                  </a:outerShdw>
                </a:effectLst>
                <a:latin typeface="+mn-lt"/>
                <a:cs typeface="+mn-cs"/>
              </a:rPr>
              <a:t>-</a:t>
            </a:r>
            <a:r>
              <a:rPr lang="ar-SA" sz="3200" b="1" dirty="0" err="1">
                <a:effectLst>
                  <a:outerShdw blurRad="38100" dist="38100" dir="2700000" algn="tl">
                    <a:srgbClr val="000000">
                      <a:alpha val="43137"/>
                    </a:srgbClr>
                  </a:outerShdw>
                </a:effectLst>
                <a:latin typeface="+mn-lt"/>
                <a:cs typeface="+mn-cs"/>
              </a:rPr>
              <a:t>الأتجاه</a:t>
            </a:r>
            <a:r>
              <a:rPr lang="ar-SA" sz="3200" b="1" dirty="0">
                <a:effectLst>
                  <a:outerShdw blurRad="38100" dist="38100" dir="2700000" algn="tl">
                    <a:srgbClr val="000000">
                      <a:alpha val="43137"/>
                    </a:srgbClr>
                  </a:outerShdw>
                </a:effectLst>
                <a:latin typeface="+mn-lt"/>
                <a:cs typeface="+mn-cs"/>
              </a:rPr>
              <a:t> السائد : </a:t>
            </a:r>
            <a:r>
              <a:rPr lang="ar-SA" sz="3200" dirty="0">
                <a:effectLst>
                  <a:outerShdw blurRad="38100" dist="38100" dir="2700000" algn="tl">
                    <a:srgbClr val="000000">
                      <a:alpha val="43137"/>
                    </a:srgbClr>
                  </a:outerShdw>
                </a:effectLst>
                <a:latin typeface="+mn-lt"/>
                <a:cs typeface="+mn-cs"/>
              </a:rPr>
              <a:t>في اختيار موقع مبنى الروضة أن يكون وسط البيوت حتى يشعر الأطفال بألفة المكان .</a:t>
            </a:r>
          </a:p>
          <a:p>
            <a:pPr fontAlgn="auto">
              <a:spcBef>
                <a:spcPts val="0"/>
              </a:spcBef>
              <a:spcAft>
                <a:spcPts val="0"/>
              </a:spcAft>
              <a:defRPr/>
            </a:pPr>
            <a:endParaRPr lang="ar-SA" dirty="0">
              <a:latin typeface="+mn-lt"/>
              <a:cs typeface="+mn-cs"/>
            </a:endParaRPr>
          </a:p>
          <a:p>
            <a:pPr fontAlgn="auto">
              <a:spcBef>
                <a:spcPts val="0"/>
              </a:spcBef>
              <a:spcAft>
                <a:spcPts val="0"/>
              </a:spcAft>
              <a:defRPr/>
            </a:pPr>
            <a:endParaRPr lang="ar-SA"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heel(1)">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heel(1)">
                                      <p:cBhvr>
                                        <p:cTn id="12" dur="20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wheel(1)">
                                      <p:cBhvr>
                                        <p:cTn id="17"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395288" y="5351463"/>
            <a:ext cx="8569325" cy="1543050"/>
            <a:chOff x="176028" y="0"/>
            <a:chExt cx="8568952" cy="1542020"/>
          </a:xfrm>
        </p:grpSpPr>
        <p:pic>
          <p:nvPicPr>
            <p:cNvPr id="10244" name="Picture 2" descr="C:\Users\m-inspiron\Desktop\stock-vector-illustration-of-kids-peeping-behind-placard-91732370.jpg"/>
            <p:cNvPicPr>
              <a:picLocks noChangeAspect="1" noChangeArrowheads="1"/>
            </p:cNvPicPr>
            <p:nvPr/>
          </p:nvPicPr>
          <p:blipFill>
            <a:blip r:embed="rId2" cstate="print"/>
            <a:srcRect t="72818" b="4140"/>
            <a:stretch>
              <a:fillRect/>
            </a:stretch>
          </p:blipFill>
          <p:spPr bwMode="auto">
            <a:xfrm>
              <a:off x="176028" y="116632"/>
              <a:ext cx="8568952" cy="1425388"/>
            </a:xfrm>
            <a:prstGeom prst="rect">
              <a:avLst/>
            </a:prstGeom>
            <a:noFill/>
            <a:ln w="9525">
              <a:noFill/>
              <a:miter lim="800000"/>
              <a:headEnd/>
              <a:tailEnd/>
            </a:ln>
          </p:spPr>
        </p:pic>
        <p:sp>
          <p:nvSpPr>
            <p:cNvPr id="4" name="مستطيل 3"/>
            <p:cNvSpPr/>
            <p:nvPr/>
          </p:nvSpPr>
          <p:spPr>
            <a:xfrm>
              <a:off x="899896" y="0"/>
              <a:ext cx="4824202" cy="475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5" name="مربع نص 4"/>
          <p:cNvSpPr txBox="1"/>
          <p:nvPr/>
        </p:nvSpPr>
        <p:spPr>
          <a:xfrm>
            <a:off x="250825" y="490538"/>
            <a:ext cx="8497888" cy="5354637"/>
          </a:xfrm>
          <a:prstGeom prst="rect">
            <a:avLst/>
          </a:prstGeom>
          <a:noFill/>
        </p:spPr>
        <p:txBody>
          <a:bodyPr rtlCol="1">
            <a:spAutoFit/>
          </a:bodyPr>
          <a:lstStyle/>
          <a:p>
            <a:pPr fontAlgn="auto">
              <a:spcBef>
                <a:spcPts val="0"/>
              </a:spcBef>
              <a:spcAft>
                <a:spcPts val="0"/>
              </a:spcAft>
              <a:defRPr/>
            </a:pPr>
            <a:r>
              <a:rPr lang="ar-SA" sz="4000" dirty="0">
                <a:effectLst>
                  <a:outerShdw blurRad="38100" dist="38100" dir="2700000" algn="tl">
                    <a:srgbClr val="000000">
                      <a:alpha val="43137"/>
                    </a:srgbClr>
                  </a:outerShdw>
                </a:effectLst>
                <a:latin typeface="+mn-lt"/>
                <a:cs typeface="+mn-cs"/>
              </a:rPr>
              <a:t>*أما إذا تعذر الحصول على قطعة أرض تتوفر فيها هذه المواصفات :</a:t>
            </a:r>
          </a:p>
          <a:p>
            <a:pPr fontAlgn="auto">
              <a:spcBef>
                <a:spcPts val="0"/>
              </a:spcBef>
              <a:spcAft>
                <a:spcPts val="0"/>
              </a:spcAft>
              <a:defRPr/>
            </a:pPr>
            <a:endParaRPr lang="ar-SA" sz="4000" dirty="0">
              <a:effectLst>
                <a:outerShdw blurRad="38100" dist="38100" dir="2700000" algn="tl">
                  <a:srgbClr val="000000">
                    <a:alpha val="43137"/>
                  </a:srgbClr>
                </a:outerShdw>
              </a:effectLst>
              <a:latin typeface="+mn-lt"/>
              <a:cs typeface="+mn-cs"/>
            </a:endParaRPr>
          </a:p>
          <a:p>
            <a:pPr algn="ctr" fontAlgn="auto">
              <a:spcBef>
                <a:spcPts val="0"/>
              </a:spcBef>
              <a:spcAft>
                <a:spcPts val="0"/>
              </a:spcAft>
              <a:defRPr/>
            </a:pPr>
            <a:r>
              <a:rPr lang="ar-SA" sz="4000" dirty="0">
                <a:latin typeface="+mn-lt"/>
                <a:cs typeface="+mn-cs"/>
              </a:rPr>
              <a:t>فإنه ينصح بأن يتم اختيار بيت من طابق واحد في وسط المنطقة التي ستخدمها الروضة وإجراء التعديلات الازمة على المبنى </a:t>
            </a:r>
            <a:r>
              <a:rPr lang="ar-SA" sz="4400" b="1" dirty="0">
                <a:latin typeface="+mn-lt"/>
                <a:cs typeface="+mn-cs"/>
              </a:rPr>
              <a:t>بشرط</a:t>
            </a:r>
            <a:r>
              <a:rPr lang="ar-SA" sz="4000" dirty="0">
                <a:latin typeface="+mn-lt"/>
                <a:cs typeface="+mn-cs"/>
              </a:rPr>
              <a:t> أن تتوفر مساحة كافية من الأرض تكفي لتحويلة إلى ساحات لعب وحدائق مكشوفة .  </a:t>
            </a:r>
          </a:p>
          <a:p>
            <a:pPr fontAlgn="auto">
              <a:spcBef>
                <a:spcPts val="0"/>
              </a:spcBef>
              <a:spcAft>
                <a:spcPts val="0"/>
              </a:spcAft>
              <a:defRPr/>
            </a:pPr>
            <a:endParaRPr lang="ar-SA"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arn(inVertical)">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827088" y="549275"/>
            <a:ext cx="7777162" cy="5040313"/>
            <a:chOff x="899592" y="548680"/>
            <a:chExt cx="7128792" cy="4415862"/>
          </a:xfrm>
        </p:grpSpPr>
        <p:pic>
          <p:nvPicPr>
            <p:cNvPr id="11269" name="Picture 2" descr="C:\Users\m-inspiron\Desktop\stock-vector-illustration-of-kids-peeping-behind-placard-91732370.jpg"/>
            <p:cNvPicPr>
              <a:picLocks noChangeAspect="1" noChangeArrowheads="1"/>
            </p:cNvPicPr>
            <p:nvPr/>
          </p:nvPicPr>
          <p:blipFill>
            <a:blip r:embed="rId2" cstate="print"/>
            <a:srcRect t="1950" r="35089" b="57834"/>
            <a:stretch>
              <a:fillRect/>
            </a:stretch>
          </p:blipFill>
          <p:spPr bwMode="auto">
            <a:xfrm>
              <a:off x="899592" y="692696"/>
              <a:ext cx="6604464" cy="4271846"/>
            </a:xfrm>
            <a:prstGeom prst="rect">
              <a:avLst/>
            </a:prstGeom>
            <a:noFill/>
            <a:ln w="9525">
              <a:noFill/>
              <a:miter lim="800000"/>
              <a:headEnd/>
              <a:tailEnd/>
            </a:ln>
          </p:spPr>
        </p:pic>
        <p:sp>
          <p:nvSpPr>
            <p:cNvPr id="4" name="مستطيل 3"/>
            <p:cNvSpPr/>
            <p:nvPr/>
          </p:nvSpPr>
          <p:spPr>
            <a:xfrm>
              <a:off x="6660541" y="548680"/>
              <a:ext cx="1367843" cy="93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pic>
        <p:nvPicPr>
          <p:cNvPr id="6" name="Picture 2" descr="C:\Users\m-inspiron\Desktop\stock-vector-illustration-of-kids-peeping-behind-placard-91732370.jpg"/>
          <p:cNvPicPr>
            <a:picLocks noChangeAspect="1" noChangeArrowheads="1"/>
          </p:cNvPicPr>
          <p:nvPr/>
        </p:nvPicPr>
        <p:blipFill rotWithShape="1">
          <a:blip r:embed="rId3" cstate="print">
            <a:duotone>
              <a:prstClr val="black"/>
              <a:schemeClr val="accent3">
                <a:tint val="45000"/>
                <a:satMod val="400000"/>
              </a:schemeClr>
            </a:duotone>
            <a:extLst>
              <a:ext uri="{28A0092B-C50C-407E-A947-70E740481C1C}"/>
            </a:extLst>
          </a:blip>
          <a:srcRect l="10286" t="16336" r="35291" b="59064"/>
          <a:stretch/>
        </p:blipFill>
        <p:spPr bwMode="auto">
          <a:xfrm>
            <a:off x="1987640" y="2462549"/>
            <a:ext cx="6040744" cy="2982675"/>
          </a:xfrm>
          <a:prstGeom prst="rect">
            <a:avLst/>
          </a:prstGeom>
          <a:noFill/>
          <a:extLst>
            <a:ext uri="{909E8E84-426E-40DD-AFC4-6F175D3DCCD1}"/>
          </a:extLst>
        </p:spPr>
      </p:pic>
      <p:sp>
        <p:nvSpPr>
          <p:cNvPr id="5" name="مربع نص 4"/>
          <p:cNvSpPr txBox="1"/>
          <p:nvPr/>
        </p:nvSpPr>
        <p:spPr>
          <a:xfrm>
            <a:off x="2268538" y="3500438"/>
            <a:ext cx="5233987" cy="831850"/>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wrap="none" rtlCol="1">
            <a:spAutoFit/>
          </a:bodyPr>
          <a:lstStyle/>
          <a:p>
            <a:pPr fontAlgn="auto">
              <a:spcBef>
                <a:spcPts val="0"/>
              </a:spcBef>
              <a:spcAft>
                <a:spcPts val="0"/>
              </a:spcAft>
              <a:defRPr/>
            </a:pPr>
            <a:r>
              <a:rPr lang="ar-SA" sz="4800" b="1" dirty="0">
                <a:effectLst>
                  <a:outerShdw blurRad="38100" dist="38100" dir="2700000" algn="tl">
                    <a:srgbClr val="000000">
                      <a:alpha val="43137"/>
                    </a:srgbClr>
                  </a:outerShdw>
                </a:effectLst>
                <a:cs typeface="+mj-cs"/>
              </a:rPr>
              <a:t>ثانياً / حـجـم الــروضـــة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6948488" y="0"/>
            <a:ext cx="2203450" cy="6524625"/>
            <a:chOff x="6948264" y="0"/>
            <a:chExt cx="2203576" cy="6525344"/>
          </a:xfrm>
        </p:grpSpPr>
        <p:pic>
          <p:nvPicPr>
            <p:cNvPr id="12292" name="Picture 2" descr="C:\Users\m-inspiron\Desktop\stock-vector-illustration-of-kids-peeping-behind-placard-91732370.jpg"/>
            <p:cNvPicPr>
              <a:picLocks noChangeAspect="1" noChangeArrowheads="1"/>
            </p:cNvPicPr>
            <p:nvPr/>
          </p:nvPicPr>
          <p:blipFill>
            <a:blip r:embed="rId2" cstate="print"/>
            <a:srcRect l="59596" r="-2" b="28703"/>
            <a:stretch>
              <a:fillRect/>
            </a:stretch>
          </p:blipFill>
          <p:spPr bwMode="auto">
            <a:xfrm>
              <a:off x="7301753" y="0"/>
              <a:ext cx="1850087" cy="6525344"/>
            </a:xfrm>
            <a:prstGeom prst="rect">
              <a:avLst/>
            </a:prstGeom>
            <a:noFill/>
            <a:ln w="9525">
              <a:noFill/>
              <a:miter lim="800000"/>
              <a:headEnd/>
              <a:tailEnd/>
            </a:ln>
          </p:spPr>
        </p:pic>
        <p:sp>
          <p:nvSpPr>
            <p:cNvPr id="4" name="مستطيل 3"/>
            <p:cNvSpPr/>
            <p:nvPr/>
          </p:nvSpPr>
          <p:spPr>
            <a:xfrm>
              <a:off x="6948264" y="1268553"/>
              <a:ext cx="792207" cy="4680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5" name="مربع نص 4"/>
          <p:cNvSpPr txBox="1">
            <a:spLocks noChangeArrowheads="1"/>
          </p:cNvSpPr>
          <p:nvPr/>
        </p:nvSpPr>
        <p:spPr bwMode="auto">
          <a:xfrm>
            <a:off x="212725" y="1268413"/>
            <a:ext cx="7561263" cy="4370387"/>
          </a:xfrm>
          <a:prstGeom prst="rect">
            <a:avLst/>
          </a:prstGeom>
          <a:noFill/>
          <a:ln w="9525">
            <a:noFill/>
            <a:miter lim="800000"/>
            <a:headEnd/>
            <a:tailEnd/>
          </a:ln>
        </p:spPr>
        <p:txBody>
          <a:bodyPr>
            <a:spAutoFit/>
          </a:bodyPr>
          <a:lstStyle/>
          <a:p>
            <a:r>
              <a:rPr lang="ar-SA" sz="3200" b="1"/>
              <a:t>1-</a:t>
            </a:r>
            <a:r>
              <a:rPr lang="ar-SA" sz="3200" b="1">
                <a:solidFill>
                  <a:schemeClr val="bg1"/>
                </a:solidFill>
              </a:rPr>
              <a:t> </a:t>
            </a:r>
            <a:r>
              <a:rPr lang="ar-SA" sz="3200" b="1"/>
              <a:t>يفضل ان يكون حجم الروضة صغير مقارنة </a:t>
            </a:r>
          </a:p>
          <a:p>
            <a:r>
              <a:rPr lang="ar-SA" sz="3200" b="1"/>
              <a:t>    بالمدرسة الابتدائية.</a:t>
            </a:r>
          </a:p>
          <a:p>
            <a:endParaRPr lang="ar-SA" sz="3200" b="1"/>
          </a:p>
          <a:p>
            <a:r>
              <a:rPr lang="ar-SA" sz="3200" b="1"/>
              <a:t>2- يفضل أن تكون أقرب للبيت من المدرسة النظامية.</a:t>
            </a:r>
          </a:p>
          <a:p>
            <a:endParaRPr lang="ar-SA" sz="3200" b="1"/>
          </a:p>
          <a:p>
            <a:r>
              <a:rPr lang="ar-SA" sz="3200" b="1"/>
              <a:t>3- الشكل العام للروضة من الأفضل أن يكون أشبه </a:t>
            </a:r>
          </a:p>
          <a:p>
            <a:r>
              <a:rPr lang="ar-SA" sz="3200" b="1"/>
              <a:t>    بالبيت وأثاثه وألوانه.</a:t>
            </a:r>
          </a:p>
          <a:p>
            <a:endParaRPr lang="ar-SA" b="1"/>
          </a:p>
          <a:p>
            <a:r>
              <a:rPr lang="ar-SA" b="1"/>
              <a:t> </a:t>
            </a:r>
            <a:endParaRPr lang="en-US" b="1"/>
          </a:p>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1000"/>
                                        <p:tgtEl>
                                          <p:spTgt spid="5">
                                            <p:txEl>
                                              <p:pRg st="3" end="3"/>
                                            </p:txEl>
                                          </p:spTgt>
                                        </p:tgtEl>
                                      </p:cBhvr>
                                    </p:animEffect>
                                    <p:anim calcmode="lin" valueType="num">
                                      <p:cBhvr>
                                        <p:cTn id="20"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1000"/>
                                        <p:tgtEl>
                                          <p:spTgt spid="5">
                                            <p:txEl>
                                              <p:pRg st="5" end="5"/>
                                            </p:txEl>
                                          </p:spTgt>
                                        </p:tgtEl>
                                      </p:cBhvr>
                                    </p:animEffect>
                                    <p:anim calcmode="lin" valueType="num">
                                      <p:cBhvr>
                                        <p:cTn id="27"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5" end="5"/>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fade">
                                      <p:cBhvr>
                                        <p:cTn id="31" dur="1000"/>
                                        <p:tgtEl>
                                          <p:spTgt spid="5">
                                            <p:txEl>
                                              <p:pRg st="6" end="6"/>
                                            </p:txEl>
                                          </p:spTgt>
                                        </p:tgtEl>
                                      </p:cBhvr>
                                    </p:animEffect>
                                    <p:anim calcmode="lin" valueType="num">
                                      <p:cBhvr>
                                        <p:cTn id="3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6"/>
          <p:cNvGrpSpPr>
            <a:grpSpLocks/>
          </p:cNvGrpSpPr>
          <p:nvPr/>
        </p:nvGrpSpPr>
        <p:grpSpPr bwMode="auto">
          <a:xfrm>
            <a:off x="6948488" y="0"/>
            <a:ext cx="2203450" cy="6524625"/>
            <a:chOff x="6948264" y="0"/>
            <a:chExt cx="2203576" cy="6525344"/>
          </a:xfrm>
        </p:grpSpPr>
        <p:pic>
          <p:nvPicPr>
            <p:cNvPr id="13316" name="Picture 2" descr="C:\Users\m-inspiron\Desktop\stock-vector-illustration-of-kids-peeping-behind-placard-91732370.jpg"/>
            <p:cNvPicPr>
              <a:picLocks noChangeAspect="1" noChangeArrowheads="1"/>
            </p:cNvPicPr>
            <p:nvPr/>
          </p:nvPicPr>
          <p:blipFill>
            <a:blip r:embed="rId2" cstate="print"/>
            <a:srcRect l="59596" r="-2" b="28703"/>
            <a:stretch>
              <a:fillRect/>
            </a:stretch>
          </p:blipFill>
          <p:spPr bwMode="auto">
            <a:xfrm>
              <a:off x="7301753" y="0"/>
              <a:ext cx="1850087" cy="6525344"/>
            </a:xfrm>
            <a:prstGeom prst="rect">
              <a:avLst/>
            </a:prstGeom>
            <a:noFill/>
            <a:ln w="9525">
              <a:noFill/>
              <a:miter lim="800000"/>
              <a:headEnd/>
              <a:tailEnd/>
            </a:ln>
          </p:spPr>
        </p:pic>
        <p:sp>
          <p:nvSpPr>
            <p:cNvPr id="9" name="مستطيل 8"/>
            <p:cNvSpPr/>
            <p:nvPr/>
          </p:nvSpPr>
          <p:spPr>
            <a:xfrm>
              <a:off x="6948264" y="1268553"/>
              <a:ext cx="792207" cy="4680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6" name="مستطيل 5"/>
          <p:cNvSpPr>
            <a:spLocks noChangeArrowheads="1"/>
          </p:cNvSpPr>
          <p:nvPr/>
        </p:nvSpPr>
        <p:spPr bwMode="auto">
          <a:xfrm>
            <a:off x="395288" y="1844675"/>
            <a:ext cx="7345362" cy="3046413"/>
          </a:xfrm>
          <a:prstGeom prst="rect">
            <a:avLst/>
          </a:prstGeom>
          <a:noFill/>
          <a:ln w="9525">
            <a:noFill/>
            <a:miter lim="800000"/>
            <a:headEnd/>
            <a:tailEnd/>
          </a:ln>
        </p:spPr>
        <p:txBody>
          <a:bodyPr>
            <a:spAutoFit/>
          </a:bodyPr>
          <a:lstStyle/>
          <a:p>
            <a:r>
              <a:rPr lang="ar-SA" sz="2600" b="1">
                <a:solidFill>
                  <a:srgbClr val="000000"/>
                </a:solidFill>
              </a:rPr>
              <a:t>4</a:t>
            </a:r>
            <a:r>
              <a:rPr lang="ar-SA" sz="3200" b="1"/>
              <a:t>- تعد الروضة كبيرة الحجم إذا احتوت (120) طفلا  </a:t>
            </a:r>
          </a:p>
          <a:p>
            <a:r>
              <a:rPr lang="ar-SA" sz="3200" b="1"/>
              <a:t>    فأكثر.</a:t>
            </a:r>
          </a:p>
          <a:p>
            <a:endParaRPr lang="ar-SA" sz="3200" b="1"/>
          </a:p>
          <a:p>
            <a:r>
              <a:rPr lang="ar-SA" sz="3200" b="1"/>
              <a:t>5- الطفل يشعر بالأمان كلما كان حجم المبنى صغير </a:t>
            </a:r>
          </a:p>
          <a:p>
            <a:r>
              <a:rPr lang="ar-SA" sz="3200" b="1"/>
              <a:t>     وعدد الاطفال محدود خصوصا اذا كان يلتحق </a:t>
            </a:r>
          </a:p>
          <a:p>
            <a:r>
              <a:rPr lang="ar-SA" sz="3200" b="1"/>
              <a:t>      بالروضة اول مره.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1000"/>
                                        <p:tgtEl>
                                          <p:spTgt spid="6">
                                            <p:txEl>
                                              <p:pRg st="3" end="3"/>
                                            </p:txEl>
                                          </p:spTgt>
                                        </p:tgtEl>
                                      </p:cBhvr>
                                    </p:animEffect>
                                    <p:anim calcmode="lin" valueType="num">
                                      <p:cBhvr>
                                        <p:cTn id="20"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fade">
                                      <p:cBhvr>
                                        <p:cTn id="24" dur="1000"/>
                                        <p:tgtEl>
                                          <p:spTgt spid="6">
                                            <p:txEl>
                                              <p:pRg st="4" end="4"/>
                                            </p:txEl>
                                          </p:spTgt>
                                        </p:tgtEl>
                                      </p:cBhvr>
                                    </p:animEffect>
                                    <p:anim calcmode="lin" valueType="num">
                                      <p:cBhvr>
                                        <p:cTn id="2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animEffect transition="in" filter="fade">
                                      <p:cBhvr>
                                        <p:cTn id="29" dur="1000"/>
                                        <p:tgtEl>
                                          <p:spTgt spid="6">
                                            <p:txEl>
                                              <p:pRg st="5" end="5"/>
                                            </p:txEl>
                                          </p:spTgt>
                                        </p:tgtEl>
                                      </p:cBhvr>
                                    </p:animEffect>
                                    <p:anim calcmode="lin" valueType="num">
                                      <p:cBhvr>
                                        <p:cTn id="3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5"/>
          <p:cNvGrpSpPr>
            <a:grpSpLocks/>
          </p:cNvGrpSpPr>
          <p:nvPr/>
        </p:nvGrpSpPr>
        <p:grpSpPr bwMode="auto">
          <a:xfrm>
            <a:off x="6948488" y="0"/>
            <a:ext cx="2203450" cy="6524625"/>
            <a:chOff x="6948264" y="0"/>
            <a:chExt cx="2203576" cy="6525344"/>
          </a:xfrm>
        </p:grpSpPr>
        <p:pic>
          <p:nvPicPr>
            <p:cNvPr id="14340" name="Picture 2" descr="C:\Users\m-inspiron\Desktop\stock-vector-illustration-of-kids-peeping-behind-placard-91732370.jpg"/>
            <p:cNvPicPr>
              <a:picLocks noChangeAspect="1" noChangeArrowheads="1"/>
            </p:cNvPicPr>
            <p:nvPr/>
          </p:nvPicPr>
          <p:blipFill>
            <a:blip r:embed="rId2" cstate="print"/>
            <a:srcRect l="59596" r="-2" b="28703"/>
            <a:stretch>
              <a:fillRect/>
            </a:stretch>
          </p:blipFill>
          <p:spPr bwMode="auto">
            <a:xfrm>
              <a:off x="7301753" y="0"/>
              <a:ext cx="1850087" cy="6525344"/>
            </a:xfrm>
            <a:prstGeom prst="rect">
              <a:avLst/>
            </a:prstGeom>
            <a:noFill/>
            <a:ln w="9525">
              <a:noFill/>
              <a:miter lim="800000"/>
              <a:headEnd/>
              <a:tailEnd/>
            </a:ln>
          </p:spPr>
        </p:pic>
        <p:sp>
          <p:nvSpPr>
            <p:cNvPr id="8" name="مستطيل 7"/>
            <p:cNvSpPr/>
            <p:nvPr/>
          </p:nvSpPr>
          <p:spPr>
            <a:xfrm>
              <a:off x="6948264" y="1268553"/>
              <a:ext cx="792207" cy="4680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5" name="مستطيل 4"/>
          <p:cNvSpPr>
            <a:spLocks noChangeArrowheads="1"/>
          </p:cNvSpPr>
          <p:nvPr/>
        </p:nvSpPr>
        <p:spPr bwMode="auto">
          <a:xfrm>
            <a:off x="468313" y="1330325"/>
            <a:ext cx="7056437" cy="3538538"/>
          </a:xfrm>
          <a:prstGeom prst="rect">
            <a:avLst/>
          </a:prstGeom>
          <a:noFill/>
          <a:ln w="9525">
            <a:noFill/>
            <a:miter lim="800000"/>
            <a:headEnd/>
            <a:tailEnd/>
          </a:ln>
        </p:spPr>
        <p:txBody>
          <a:bodyPr>
            <a:spAutoFit/>
          </a:bodyPr>
          <a:lstStyle/>
          <a:p>
            <a:r>
              <a:rPr lang="ar-SA" sz="3200" b="1">
                <a:solidFill>
                  <a:srgbClr val="000000"/>
                </a:solidFill>
              </a:rPr>
              <a:t>6- حددت مساحة لكل طفل في غرفة الفصل ما بين </a:t>
            </a:r>
          </a:p>
          <a:p>
            <a:r>
              <a:rPr lang="ar-SA" sz="3200" b="1">
                <a:solidFill>
                  <a:srgbClr val="000000"/>
                </a:solidFill>
              </a:rPr>
              <a:t>    (2،3م2-2،7م2)، وضعف هذه المساحة على </a:t>
            </a:r>
          </a:p>
          <a:p>
            <a:r>
              <a:rPr lang="ar-SA" sz="3200" b="1">
                <a:solidFill>
                  <a:srgbClr val="000000"/>
                </a:solidFill>
              </a:rPr>
              <a:t>     الأقل في ساحة الألعاب.</a:t>
            </a:r>
          </a:p>
          <a:p>
            <a:endParaRPr lang="ar-SA" sz="3200" b="1">
              <a:solidFill>
                <a:srgbClr val="000000"/>
              </a:solidFill>
            </a:endParaRPr>
          </a:p>
          <a:p>
            <a:r>
              <a:rPr lang="ar-SA" sz="3200" b="1">
                <a:solidFill>
                  <a:srgbClr val="000000"/>
                </a:solidFill>
              </a:rPr>
              <a:t>7- المساحات الكافية تعطي الطفل الحرية داخل غرف </a:t>
            </a:r>
          </a:p>
          <a:p>
            <a:r>
              <a:rPr lang="ar-SA" sz="3200" b="1">
                <a:solidFill>
                  <a:srgbClr val="000000"/>
                </a:solidFill>
              </a:rPr>
              <a:t>    النشاط وفي الممرات وخارج الفصول وفي </a:t>
            </a:r>
          </a:p>
          <a:p>
            <a:r>
              <a:rPr lang="ar-SA" sz="3200" b="1">
                <a:solidFill>
                  <a:srgbClr val="000000"/>
                </a:solidFill>
              </a:rPr>
              <a:t>    الحديقة والفناء لأن الحرية أمر حيوي وأساسي.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anim calcmode="lin" valueType="num">
                                      <p:cBhvr>
                                        <p:cTn id="1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fade">
                                      <p:cBhvr>
                                        <p:cTn id="24" dur="1000"/>
                                        <p:tgtEl>
                                          <p:spTgt spid="5">
                                            <p:txEl>
                                              <p:pRg st="4" end="4"/>
                                            </p:txEl>
                                          </p:spTgt>
                                        </p:tgtEl>
                                      </p:cBhvr>
                                    </p:animEffect>
                                    <p:anim calcmode="lin" valueType="num">
                                      <p:cBhvr>
                                        <p:cTn id="2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Effect transition="in" filter="fade">
                                      <p:cBhvr>
                                        <p:cTn id="29" dur="1000"/>
                                        <p:tgtEl>
                                          <p:spTgt spid="5">
                                            <p:txEl>
                                              <p:pRg st="5" end="5"/>
                                            </p:txEl>
                                          </p:spTgt>
                                        </p:tgtEl>
                                      </p:cBhvr>
                                    </p:animEffect>
                                    <p:anim calcmode="lin" valueType="num">
                                      <p:cBhvr>
                                        <p:cTn id="30"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5">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5">
                                            <p:txEl>
                                              <p:pRg st="6" end="6"/>
                                            </p:txEl>
                                          </p:spTgt>
                                        </p:tgtEl>
                                        <p:attrNameLst>
                                          <p:attrName>style.visibility</p:attrName>
                                        </p:attrNameLst>
                                      </p:cBhvr>
                                      <p:to>
                                        <p:strVal val="visible"/>
                                      </p:to>
                                    </p:set>
                                    <p:animEffect transition="in" filter="fade">
                                      <p:cBhvr>
                                        <p:cTn id="34" dur="1000"/>
                                        <p:tgtEl>
                                          <p:spTgt spid="5">
                                            <p:txEl>
                                              <p:pRg st="6" end="6"/>
                                            </p:txEl>
                                          </p:spTgt>
                                        </p:tgtEl>
                                      </p:cBhvr>
                                    </p:animEffect>
                                    <p:anim calcmode="lin" valueType="num">
                                      <p:cBhvr>
                                        <p:cTn id="3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827088" y="549275"/>
            <a:ext cx="7777162" cy="5040313"/>
            <a:chOff x="899592" y="548680"/>
            <a:chExt cx="7128792" cy="4415862"/>
          </a:xfrm>
        </p:grpSpPr>
        <p:pic>
          <p:nvPicPr>
            <p:cNvPr id="15365" name="Picture 2" descr="C:\Users\m-inspiron\Desktop\stock-vector-illustration-of-kids-peeping-behind-placard-91732370.jpg"/>
            <p:cNvPicPr>
              <a:picLocks noChangeAspect="1" noChangeArrowheads="1"/>
            </p:cNvPicPr>
            <p:nvPr/>
          </p:nvPicPr>
          <p:blipFill>
            <a:blip r:embed="rId2" cstate="print"/>
            <a:srcRect t="1950" r="35089" b="57834"/>
            <a:stretch>
              <a:fillRect/>
            </a:stretch>
          </p:blipFill>
          <p:spPr bwMode="auto">
            <a:xfrm>
              <a:off x="899592" y="692696"/>
              <a:ext cx="6604464" cy="4271846"/>
            </a:xfrm>
            <a:prstGeom prst="rect">
              <a:avLst/>
            </a:prstGeom>
            <a:noFill/>
            <a:ln w="9525">
              <a:noFill/>
              <a:miter lim="800000"/>
              <a:headEnd/>
              <a:tailEnd/>
            </a:ln>
          </p:spPr>
        </p:pic>
        <p:sp>
          <p:nvSpPr>
            <p:cNvPr id="4" name="مستطيل 3"/>
            <p:cNvSpPr/>
            <p:nvPr/>
          </p:nvSpPr>
          <p:spPr>
            <a:xfrm>
              <a:off x="6660541" y="548680"/>
              <a:ext cx="1367843" cy="93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pic>
        <p:nvPicPr>
          <p:cNvPr id="6" name="Picture 2" descr="C:\Users\m-inspiron\Desktop\stock-vector-illustration-of-kids-peeping-behind-placard-91732370.jpg"/>
          <p:cNvPicPr>
            <a:picLocks noChangeAspect="1" noChangeArrowheads="1"/>
          </p:cNvPicPr>
          <p:nvPr/>
        </p:nvPicPr>
        <p:blipFill rotWithShape="1">
          <a:blip r:embed="rId3" cstate="print">
            <a:duotone>
              <a:prstClr val="black"/>
              <a:schemeClr val="accent5">
                <a:tint val="45000"/>
                <a:satMod val="400000"/>
              </a:schemeClr>
            </a:duotone>
            <a:extLst>
              <a:ext uri="{28A0092B-C50C-407E-A947-70E740481C1C}"/>
            </a:extLst>
          </a:blip>
          <a:srcRect l="10286" t="16336" r="35291" b="59064"/>
          <a:stretch/>
        </p:blipFill>
        <p:spPr bwMode="auto">
          <a:xfrm>
            <a:off x="1987640" y="2462549"/>
            <a:ext cx="6040744" cy="2982675"/>
          </a:xfrm>
          <a:prstGeom prst="rect">
            <a:avLst/>
          </a:prstGeom>
          <a:noFill/>
          <a:extLst>
            <a:ext uri="{909E8E84-426E-40DD-AFC4-6F175D3DCCD1}"/>
          </a:extLst>
        </p:spPr>
      </p:pic>
      <p:sp>
        <p:nvSpPr>
          <p:cNvPr id="5" name="مربع نص 4"/>
          <p:cNvSpPr txBox="1"/>
          <p:nvPr/>
        </p:nvSpPr>
        <p:spPr>
          <a:xfrm>
            <a:off x="2339975" y="3429000"/>
            <a:ext cx="5297488" cy="830263"/>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rtlCol="1">
            <a:spAutoFit/>
          </a:bodyPr>
          <a:lstStyle/>
          <a:p>
            <a:pPr fontAlgn="auto">
              <a:spcBef>
                <a:spcPts val="0"/>
              </a:spcBef>
              <a:spcAft>
                <a:spcPts val="0"/>
              </a:spcAft>
              <a:defRPr/>
            </a:pPr>
            <a:r>
              <a:rPr lang="ar-SA" sz="4800" b="1" dirty="0">
                <a:effectLst>
                  <a:outerShdw blurRad="38100" dist="38100" dir="2700000" algn="tl">
                    <a:srgbClr val="000000">
                      <a:alpha val="43137"/>
                    </a:srgbClr>
                  </a:outerShdw>
                </a:effectLst>
                <a:cs typeface="+mj-cs"/>
              </a:rPr>
              <a:t>ثالثاً / مرافـق الروضـة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6948488" y="0"/>
            <a:ext cx="2203450" cy="6524625"/>
            <a:chOff x="6948264" y="0"/>
            <a:chExt cx="2203576" cy="6525344"/>
          </a:xfrm>
        </p:grpSpPr>
        <p:pic>
          <p:nvPicPr>
            <p:cNvPr id="16391" name="Picture 2" descr="C:\Users\m-inspiron\Desktop\stock-vector-illustration-of-kids-peeping-behind-placard-91732370.jpg"/>
            <p:cNvPicPr>
              <a:picLocks noChangeAspect="1" noChangeArrowheads="1"/>
            </p:cNvPicPr>
            <p:nvPr/>
          </p:nvPicPr>
          <p:blipFill>
            <a:blip r:embed="rId2" cstate="print"/>
            <a:srcRect l="59596" r="-2" b="28703"/>
            <a:stretch>
              <a:fillRect/>
            </a:stretch>
          </p:blipFill>
          <p:spPr bwMode="auto">
            <a:xfrm>
              <a:off x="7301753" y="0"/>
              <a:ext cx="1850087" cy="6525344"/>
            </a:xfrm>
            <a:prstGeom prst="rect">
              <a:avLst/>
            </a:prstGeom>
            <a:noFill/>
            <a:ln w="9525">
              <a:noFill/>
              <a:miter lim="800000"/>
              <a:headEnd/>
              <a:tailEnd/>
            </a:ln>
          </p:spPr>
        </p:pic>
        <p:sp>
          <p:nvSpPr>
            <p:cNvPr id="4" name="مستطيل 3"/>
            <p:cNvSpPr/>
            <p:nvPr/>
          </p:nvSpPr>
          <p:spPr>
            <a:xfrm>
              <a:off x="6948264" y="1268553"/>
              <a:ext cx="792207" cy="4680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grpSp>
        <p:nvGrpSpPr>
          <p:cNvPr id="3" name="مجموعة 4"/>
          <p:cNvGrpSpPr>
            <a:grpSpLocks/>
          </p:cNvGrpSpPr>
          <p:nvPr/>
        </p:nvGrpSpPr>
        <p:grpSpPr bwMode="auto">
          <a:xfrm>
            <a:off x="7100888" y="152400"/>
            <a:ext cx="2203450" cy="6524625"/>
            <a:chOff x="6948264" y="0"/>
            <a:chExt cx="2203576" cy="6525344"/>
          </a:xfrm>
        </p:grpSpPr>
        <p:pic>
          <p:nvPicPr>
            <p:cNvPr id="16389" name="Picture 2" descr="C:\Users\m-inspiron\Desktop\stock-vector-illustration-of-kids-peeping-behind-placard-91732370.jpg"/>
            <p:cNvPicPr>
              <a:picLocks noChangeAspect="1" noChangeArrowheads="1"/>
            </p:cNvPicPr>
            <p:nvPr/>
          </p:nvPicPr>
          <p:blipFill>
            <a:blip r:embed="rId2" cstate="print"/>
            <a:srcRect l="59596" r="-2" b="28703"/>
            <a:stretch>
              <a:fillRect/>
            </a:stretch>
          </p:blipFill>
          <p:spPr bwMode="auto">
            <a:xfrm>
              <a:off x="7301753" y="0"/>
              <a:ext cx="1850087" cy="6525344"/>
            </a:xfrm>
            <a:prstGeom prst="rect">
              <a:avLst/>
            </a:prstGeom>
            <a:noFill/>
            <a:ln w="9525">
              <a:noFill/>
              <a:miter lim="800000"/>
              <a:headEnd/>
              <a:tailEnd/>
            </a:ln>
          </p:spPr>
        </p:pic>
        <p:sp>
          <p:nvSpPr>
            <p:cNvPr id="7" name="مستطيل 6"/>
            <p:cNvSpPr/>
            <p:nvPr/>
          </p:nvSpPr>
          <p:spPr>
            <a:xfrm>
              <a:off x="6948264" y="1268553"/>
              <a:ext cx="792207" cy="4680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9" name="مربع نص 8"/>
          <p:cNvSpPr txBox="1"/>
          <p:nvPr/>
        </p:nvSpPr>
        <p:spPr>
          <a:xfrm>
            <a:off x="723900" y="549275"/>
            <a:ext cx="6772275" cy="6400800"/>
          </a:xfrm>
          <a:prstGeom prst="rect">
            <a:avLst/>
          </a:prstGeom>
          <a:noFill/>
        </p:spPr>
        <p:txBody>
          <a:bodyPr rtlCol="1">
            <a:spAutoFit/>
          </a:bodyPr>
          <a:lstStyle/>
          <a:p>
            <a:pPr fontAlgn="auto">
              <a:spcBef>
                <a:spcPts val="0"/>
              </a:spcBef>
              <a:spcAft>
                <a:spcPts val="0"/>
              </a:spcAft>
              <a:defRPr/>
            </a:pPr>
            <a:r>
              <a:rPr lang="ar-SA" sz="3600" b="1" dirty="0">
                <a:effectLst>
                  <a:outerShdw blurRad="38100" dist="38100" dir="2700000" algn="tl">
                    <a:srgbClr val="000000">
                      <a:alpha val="43137"/>
                    </a:srgbClr>
                  </a:outerShdw>
                </a:effectLst>
                <a:latin typeface="+mn-lt"/>
                <a:cs typeface="+mn-cs"/>
              </a:rPr>
              <a:t>3-مرافق الروضـة :</a:t>
            </a:r>
          </a:p>
          <a:p>
            <a:pPr marL="285750" indent="-285750" algn="ctr" fontAlgn="auto">
              <a:spcBef>
                <a:spcPts val="0"/>
              </a:spcBef>
              <a:spcAft>
                <a:spcPts val="0"/>
              </a:spcAft>
              <a:buFont typeface="Wingdings" pitchFamily="2" charset="2"/>
              <a:buChar char="v"/>
              <a:defRPr/>
            </a:pPr>
            <a:r>
              <a:rPr lang="ar-SA" sz="3600" b="1" dirty="0">
                <a:effectLst>
                  <a:outerShdw blurRad="38100" dist="38100" dir="2700000" algn="tl">
                    <a:srgbClr val="000000">
                      <a:alpha val="43137"/>
                    </a:srgbClr>
                  </a:outerShdw>
                </a:effectLst>
                <a:latin typeface="+mn-lt"/>
                <a:cs typeface="+mn-cs"/>
              </a:rPr>
              <a:t>المرافــق التعـليـميــة :</a:t>
            </a:r>
            <a:r>
              <a:rPr lang="ar-SA" sz="4000" dirty="0">
                <a:effectLst>
                  <a:outerShdw blurRad="38100" dist="38100" dir="2700000" algn="tl">
                    <a:srgbClr val="000000">
                      <a:alpha val="43137"/>
                    </a:srgbClr>
                  </a:outerShdw>
                </a:effectLst>
                <a:latin typeface="+mn-lt"/>
                <a:cs typeface="+mn-cs"/>
              </a:rPr>
              <a:t>المرافق التعليمية للروضة من الفصول (يفضل تسميتها بغرفه النشاط) ؛ وساحات اللعب ؛</a:t>
            </a:r>
            <a:r>
              <a:rPr lang="ar-SA" sz="4000" dirty="0" err="1">
                <a:effectLst>
                  <a:outerShdw blurRad="38100" dist="38100" dir="2700000" algn="tl">
                    <a:srgbClr val="000000">
                      <a:alpha val="43137"/>
                    </a:srgbClr>
                  </a:outerShdw>
                </a:effectLst>
                <a:latin typeface="+mn-lt"/>
                <a:cs typeface="+mn-cs"/>
              </a:rPr>
              <a:t>والحادئق</a:t>
            </a:r>
            <a:r>
              <a:rPr lang="ar-SA" sz="4000" dirty="0">
                <a:effectLst>
                  <a:outerShdw blurRad="38100" dist="38100" dir="2700000" algn="tl">
                    <a:srgbClr val="000000">
                      <a:alpha val="43137"/>
                    </a:srgbClr>
                  </a:outerShdw>
                </a:effectLst>
                <a:latin typeface="+mn-lt"/>
                <a:cs typeface="+mn-cs"/>
              </a:rPr>
              <a:t>؛ والقاعات المتعددة الأنشطة والأغراض مثل الأنشطة </a:t>
            </a:r>
            <a:r>
              <a:rPr lang="ar-SA" sz="4000" dirty="0" err="1">
                <a:effectLst>
                  <a:outerShdw blurRad="38100" dist="38100" dir="2700000" algn="tl">
                    <a:srgbClr val="000000">
                      <a:alpha val="43137"/>
                    </a:srgbClr>
                  </a:outerShdw>
                </a:effectLst>
                <a:latin typeface="+mn-lt"/>
                <a:cs typeface="+mn-cs"/>
              </a:rPr>
              <a:t>الفنيه</a:t>
            </a:r>
            <a:endParaRPr lang="ar-SA" sz="4000" dirty="0">
              <a:effectLst>
                <a:outerShdw blurRad="38100" dist="38100" dir="2700000" algn="tl">
                  <a:srgbClr val="000000">
                    <a:alpha val="43137"/>
                  </a:srgbClr>
                </a:outerShdw>
              </a:effectLst>
              <a:latin typeface="+mn-lt"/>
              <a:cs typeface="+mn-cs"/>
            </a:endParaRPr>
          </a:p>
          <a:p>
            <a:pPr algn="ctr" fontAlgn="auto">
              <a:spcBef>
                <a:spcPts val="0"/>
              </a:spcBef>
              <a:spcAft>
                <a:spcPts val="0"/>
              </a:spcAft>
              <a:defRPr/>
            </a:pPr>
            <a:r>
              <a:rPr lang="ar-SA" sz="4000" dirty="0">
                <a:effectLst>
                  <a:outerShdw blurRad="38100" dist="38100" dir="2700000" algn="tl">
                    <a:srgbClr val="000000">
                      <a:alpha val="43137"/>
                    </a:srgbClr>
                  </a:outerShdw>
                </a:effectLst>
                <a:latin typeface="+mn-lt"/>
                <a:cs typeface="+mn-cs"/>
              </a:rPr>
              <a:t> (المرسم )؛ وصالة الألعاب الرياضية ؛ وقاعة العروض الضوئية أو قاعة الألعاب التربوية ؛ والمكتبة ؛والمطعم ؛ والمسرح.</a:t>
            </a:r>
            <a:endParaRPr lang="ar-SA" sz="3600" dirty="0">
              <a:effectLst>
                <a:outerShdw blurRad="38100" dist="38100" dir="2700000" algn="tl">
                  <a:srgbClr val="000000">
                    <a:alpha val="43137"/>
                  </a:srgbClr>
                </a:outerShdw>
              </a:effectLst>
              <a:latin typeface="+mn-lt"/>
              <a:cs typeface="+mn-cs"/>
            </a:endParaRPr>
          </a:p>
          <a:p>
            <a:pPr fontAlgn="auto">
              <a:spcBef>
                <a:spcPts val="0"/>
              </a:spcBef>
              <a:spcAft>
                <a:spcPts val="0"/>
              </a:spcAft>
              <a:defRPr/>
            </a:pPr>
            <a:r>
              <a:rPr lang="ar-SA" b="1" dirty="0">
                <a:latin typeface="+mn-lt"/>
                <a:cs typeface="+mn-cs"/>
              </a:rPr>
              <a:t/>
            </a:r>
            <a:br>
              <a:rPr lang="ar-SA" b="1" dirty="0">
                <a:latin typeface="+mn-lt"/>
                <a:cs typeface="+mn-cs"/>
              </a:rPr>
            </a:br>
            <a:r>
              <a:rPr lang="ar-SA" b="1" dirty="0">
                <a:latin typeface="+mn-lt"/>
                <a:cs typeface="+mn-cs"/>
              </a:rPr>
              <a:t/>
            </a:r>
            <a:br>
              <a:rPr lang="ar-SA" b="1" dirty="0">
                <a:latin typeface="+mn-lt"/>
                <a:cs typeface="+mn-cs"/>
              </a:rPr>
            </a:br>
            <a:endParaRPr lang="ar-SA"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randombar(horizontal)">
                                      <p:cBhvr>
                                        <p:cTn id="12" dur="500"/>
                                        <p:tgtEl>
                                          <p:spTgt spid="9">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5"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176213" y="0"/>
            <a:ext cx="8569325" cy="1541463"/>
            <a:chOff x="176028" y="0"/>
            <a:chExt cx="8568952" cy="1542020"/>
          </a:xfrm>
        </p:grpSpPr>
        <p:pic>
          <p:nvPicPr>
            <p:cNvPr id="17412" name="Picture 2" descr="C:\Users\m-inspiron\Desktop\stock-vector-illustration-of-kids-peeping-behind-placard-91732370.jpg"/>
            <p:cNvPicPr>
              <a:picLocks noChangeAspect="1" noChangeArrowheads="1"/>
            </p:cNvPicPr>
            <p:nvPr/>
          </p:nvPicPr>
          <p:blipFill>
            <a:blip r:embed="rId2" cstate="print"/>
            <a:srcRect t="72818" b="4140"/>
            <a:stretch>
              <a:fillRect/>
            </a:stretch>
          </p:blipFill>
          <p:spPr bwMode="auto">
            <a:xfrm>
              <a:off x="176028" y="116632"/>
              <a:ext cx="8568952" cy="1425388"/>
            </a:xfrm>
            <a:prstGeom prst="rect">
              <a:avLst/>
            </a:prstGeom>
            <a:noFill/>
            <a:ln w="9525">
              <a:noFill/>
              <a:miter lim="800000"/>
              <a:headEnd/>
              <a:tailEnd/>
            </a:ln>
          </p:spPr>
        </p:pic>
        <p:sp>
          <p:nvSpPr>
            <p:cNvPr id="4" name="مستطيل 3"/>
            <p:cNvSpPr/>
            <p:nvPr/>
          </p:nvSpPr>
          <p:spPr>
            <a:xfrm>
              <a:off x="899896" y="0"/>
              <a:ext cx="4824202" cy="476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5" name="مربع نص 4"/>
          <p:cNvSpPr txBox="1"/>
          <p:nvPr/>
        </p:nvSpPr>
        <p:spPr>
          <a:xfrm>
            <a:off x="323850" y="1555750"/>
            <a:ext cx="8067675" cy="5108575"/>
          </a:xfrm>
          <a:prstGeom prst="rect">
            <a:avLst/>
          </a:prstGeom>
          <a:noFill/>
        </p:spPr>
        <p:txBody>
          <a:bodyPr rtlCol="1">
            <a:spAutoFit/>
          </a:bodyPr>
          <a:lstStyle/>
          <a:p>
            <a:pPr algn="ctr" fontAlgn="auto">
              <a:spcBef>
                <a:spcPts val="0"/>
              </a:spcBef>
              <a:spcAft>
                <a:spcPts val="0"/>
              </a:spcAft>
              <a:defRPr/>
            </a:pPr>
            <a:r>
              <a:rPr lang="ar-SA" sz="4400" dirty="0">
                <a:effectLst>
                  <a:outerShdw blurRad="38100" dist="38100" dir="2700000" algn="tl">
                    <a:srgbClr val="000000">
                      <a:alpha val="43137"/>
                    </a:srgbClr>
                  </a:outerShdw>
                </a:effectLst>
                <a:latin typeface="+mn-lt"/>
                <a:cs typeface="+mj-cs"/>
              </a:rPr>
              <a:t>-بنسبه </a:t>
            </a:r>
            <a:r>
              <a:rPr lang="ar-SA" sz="4400" b="1" dirty="0">
                <a:effectLst>
                  <a:outerShdw blurRad="38100" dist="38100" dir="2700000" algn="tl">
                    <a:srgbClr val="000000">
                      <a:alpha val="43137"/>
                    </a:srgbClr>
                  </a:outerShdw>
                </a:effectLst>
                <a:latin typeface="+mn-lt"/>
                <a:cs typeface="+mj-cs"/>
              </a:rPr>
              <a:t>لغرفة النشاط </a:t>
            </a:r>
            <a:r>
              <a:rPr lang="ar-SA" sz="4400" dirty="0">
                <a:effectLst>
                  <a:outerShdw blurRad="38100" dist="38100" dir="2700000" algn="tl">
                    <a:srgbClr val="000000">
                      <a:alpha val="43137"/>
                    </a:srgbClr>
                  </a:outerShdw>
                </a:effectLst>
                <a:latin typeface="+mn-lt"/>
                <a:cs typeface="+mj-cs"/>
              </a:rPr>
              <a:t>فيفضل أن تكون مستطيلة الشكل حتى يتسنى تقسيمها إلى اركان ومراكز اهتمام مع توفير مساحة كافية للممرات داخل الغرفة تتيح للأطفال حرية الحركة . ومن الأمور التي يجب مراعاتها في غرفة النشاط الإضاءة ؛ والتهوية ؛ ودرجه الحرارة .</a:t>
            </a:r>
            <a:r>
              <a:rPr lang="ar-SA" sz="3200" dirty="0">
                <a:effectLst>
                  <a:outerShdw blurRad="38100" dist="38100" dir="2700000" algn="tl">
                    <a:srgbClr val="000000">
                      <a:alpha val="43137"/>
                    </a:srgbClr>
                  </a:outerShdw>
                </a:effectLst>
                <a:latin typeface="+mn-lt"/>
                <a:cs typeface="+mj-cs"/>
              </a:rPr>
              <a:t/>
            </a:r>
            <a:br>
              <a:rPr lang="ar-SA" sz="3200" dirty="0">
                <a:effectLst>
                  <a:outerShdw blurRad="38100" dist="38100" dir="2700000" algn="tl">
                    <a:srgbClr val="000000">
                      <a:alpha val="43137"/>
                    </a:srgbClr>
                  </a:outerShdw>
                </a:effectLst>
                <a:latin typeface="+mn-lt"/>
                <a:cs typeface="+mj-cs"/>
              </a:rPr>
            </a:br>
            <a:endParaRPr lang="ar-SA"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395288" y="5351463"/>
            <a:ext cx="8569325" cy="1543050"/>
            <a:chOff x="176028" y="0"/>
            <a:chExt cx="8568952" cy="1542020"/>
          </a:xfrm>
        </p:grpSpPr>
        <p:pic>
          <p:nvPicPr>
            <p:cNvPr id="18436" name="Picture 2" descr="C:\Users\m-inspiron\Desktop\stock-vector-illustration-of-kids-peeping-behind-placard-91732370.jpg"/>
            <p:cNvPicPr>
              <a:picLocks noChangeAspect="1" noChangeArrowheads="1"/>
            </p:cNvPicPr>
            <p:nvPr/>
          </p:nvPicPr>
          <p:blipFill>
            <a:blip r:embed="rId2" cstate="print"/>
            <a:srcRect t="72818" b="4140"/>
            <a:stretch>
              <a:fillRect/>
            </a:stretch>
          </p:blipFill>
          <p:spPr bwMode="auto">
            <a:xfrm>
              <a:off x="176028" y="116632"/>
              <a:ext cx="8568952" cy="1425388"/>
            </a:xfrm>
            <a:prstGeom prst="rect">
              <a:avLst/>
            </a:prstGeom>
            <a:noFill/>
            <a:ln w="9525">
              <a:noFill/>
              <a:miter lim="800000"/>
              <a:headEnd/>
              <a:tailEnd/>
            </a:ln>
          </p:spPr>
        </p:pic>
        <p:sp>
          <p:nvSpPr>
            <p:cNvPr id="4" name="مستطيل 3"/>
            <p:cNvSpPr/>
            <p:nvPr/>
          </p:nvSpPr>
          <p:spPr>
            <a:xfrm>
              <a:off x="899896" y="0"/>
              <a:ext cx="4824202" cy="475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5" name="مربع نص 4"/>
          <p:cNvSpPr txBox="1"/>
          <p:nvPr/>
        </p:nvSpPr>
        <p:spPr>
          <a:xfrm>
            <a:off x="755650" y="296863"/>
            <a:ext cx="7777163" cy="5786437"/>
          </a:xfrm>
          <a:prstGeom prst="rect">
            <a:avLst/>
          </a:prstGeom>
          <a:noFill/>
        </p:spPr>
        <p:txBody>
          <a:bodyPr rtlCol="1">
            <a:spAutoFit/>
          </a:bodyPr>
          <a:lstStyle/>
          <a:p>
            <a:pPr algn="ctr" fontAlgn="auto">
              <a:spcBef>
                <a:spcPts val="0"/>
              </a:spcBef>
              <a:spcAft>
                <a:spcPts val="0"/>
              </a:spcAft>
              <a:defRPr/>
            </a:pPr>
            <a:r>
              <a:rPr lang="ar-SA" sz="4400" dirty="0">
                <a:effectLst>
                  <a:outerShdw blurRad="38100" dist="38100" dir="2700000" algn="tl">
                    <a:srgbClr val="000000">
                      <a:alpha val="43137"/>
                    </a:srgbClr>
                  </a:outerShdw>
                </a:effectLst>
                <a:latin typeface="+mn-lt"/>
                <a:cs typeface="+mn-cs"/>
              </a:rPr>
              <a:t>-أما بنسبه </a:t>
            </a:r>
            <a:r>
              <a:rPr lang="ar-SA" sz="4400" b="1" dirty="0">
                <a:effectLst>
                  <a:outerShdw blurRad="38100" dist="38100" dir="2700000" algn="tl">
                    <a:srgbClr val="000000">
                      <a:alpha val="43137"/>
                    </a:srgbClr>
                  </a:outerShdw>
                </a:effectLst>
                <a:latin typeface="+mn-lt"/>
                <a:cs typeface="+mn-cs"/>
              </a:rPr>
              <a:t>للمرافق الصحية </a:t>
            </a:r>
            <a:r>
              <a:rPr lang="ar-SA" sz="4400" dirty="0">
                <a:effectLst>
                  <a:outerShdw blurRad="38100" dist="38100" dir="2700000" algn="tl">
                    <a:srgbClr val="000000">
                      <a:alpha val="43137"/>
                    </a:srgbClr>
                  </a:outerShdw>
                </a:effectLst>
                <a:latin typeface="+mn-lt"/>
                <a:cs typeface="+mn-cs"/>
              </a:rPr>
              <a:t>فإنها تخصص لكل مجموعة فصول بحيث تكون قريبة منها ويجب أن تُوفر بأعداد كافية (لا تقل عن مرحاض وحوض صغير لكل (10) أطفال) </a:t>
            </a:r>
            <a:r>
              <a:rPr lang="ar-SA" sz="4400" dirty="0" err="1">
                <a:effectLst>
                  <a:outerShdw blurRad="38100" dist="38100" dir="2700000" algn="tl">
                    <a:srgbClr val="000000">
                      <a:alpha val="43137"/>
                    </a:srgbClr>
                  </a:outerShdw>
                </a:effectLst>
                <a:latin typeface="+mn-lt"/>
                <a:cs typeface="+mn-cs"/>
              </a:rPr>
              <a:t>بالإضافه</a:t>
            </a:r>
            <a:r>
              <a:rPr lang="ar-SA" sz="4400" dirty="0">
                <a:effectLst>
                  <a:outerShdw blurRad="38100" dist="38100" dir="2700000" algn="tl">
                    <a:srgbClr val="000000">
                      <a:alpha val="43137"/>
                    </a:srgbClr>
                  </a:outerShdw>
                </a:effectLst>
                <a:latin typeface="+mn-lt"/>
                <a:cs typeface="+mn-cs"/>
              </a:rPr>
              <a:t> إلى عدد من حنفيات مياه الشرب مع مراعاة حجم الأطفال في كل من هذه الأمور ودرجة حرارة المياه بنسبه لطفل.</a:t>
            </a:r>
            <a:r>
              <a:rPr lang="ar-SA" dirty="0">
                <a:latin typeface="+mn-lt"/>
                <a:cs typeface="+mn-cs"/>
              </a:rPr>
              <a:t/>
            </a:r>
            <a:br>
              <a:rPr lang="ar-SA" dirty="0">
                <a:latin typeface="+mn-lt"/>
                <a:cs typeface="+mn-cs"/>
              </a:rPr>
            </a:br>
            <a:endParaRPr lang="ar-SA"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6948488" y="0"/>
            <a:ext cx="2203450" cy="6524625"/>
            <a:chOff x="6948264" y="0"/>
            <a:chExt cx="2203576" cy="6525344"/>
          </a:xfrm>
        </p:grpSpPr>
        <p:pic>
          <p:nvPicPr>
            <p:cNvPr id="19460" name="Picture 2" descr="C:\Users\m-inspiron\Desktop\stock-vector-illustration-of-kids-peeping-behind-placard-91732370.jpg"/>
            <p:cNvPicPr>
              <a:picLocks noChangeAspect="1" noChangeArrowheads="1"/>
            </p:cNvPicPr>
            <p:nvPr/>
          </p:nvPicPr>
          <p:blipFill>
            <a:blip r:embed="rId2" cstate="print"/>
            <a:srcRect l="59596" r="-2" b="28703"/>
            <a:stretch>
              <a:fillRect/>
            </a:stretch>
          </p:blipFill>
          <p:spPr bwMode="auto">
            <a:xfrm>
              <a:off x="7301753" y="0"/>
              <a:ext cx="1850087" cy="6525344"/>
            </a:xfrm>
            <a:prstGeom prst="rect">
              <a:avLst/>
            </a:prstGeom>
            <a:noFill/>
            <a:ln w="9525">
              <a:noFill/>
              <a:miter lim="800000"/>
              <a:headEnd/>
              <a:tailEnd/>
            </a:ln>
          </p:spPr>
        </p:pic>
        <p:sp>
          <p:nvSpPr>
            <p:cNvPr id="4" name="مستطيل 3"/>
            <p:cNvSpPr/>
            <p:nvPr/>
          </p:nvSpPr>
          <p:spPr>
            <a:xfrm>
              <a:off x="6948264" y="1268553"/>
              <a:ext cx="792207" cy="4680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5" name="مربع نص 4"/>
          <p:cNvSpPr txBox="1"/>
          <p:nvPr/>
        </p:nvSpPr>
        <p:spPr>
          <a:xfrm>
            <a:off x="974725" y="700088"/>
            <a:ext cx="6305550" cy="5818187"/>
          </a:xfrm>
          <a:prstGeom prst="rect">
            <a:avLst/>
          </a:prstGeom>
          <a:noFill/>
        </p:spPr>
        <p:txBody>
          <a:bodyPr rtlCol="1">
            <a:spAutoFit/>
          </a:bodyPr>
          <a:lstStyle/>
          <a:p>
            <a:pPr algn="ctr" fontAlgn="auto">
              <a:spcBef>
                <a:spcPts val="0"/>
              </a:spcBef>
              <a:spcAft>
                <a:spcPts val="0"/>
              </a:spcAft>
              <a:defRPr/>
            </a:pPr>
            <a:r>
              <a:rPr lang="ar-SA" sz="4800" dirty="0">
                <a:effectLst>
                  <a:outerShdw blurRad="38100" dist="38100" dir="2700000" algn="tl">
                    <a:srgbClr val="000000">
                      <a:alpha val="43137"/>
                    </a:srgbClr>
                  </a:outerShdw>
                </a:effectLst>
                <a:latin typeface="+mn-lt"/>
                <a:cs typeface="+mj-cs"/>
              </a:rPr>
              <a:t>-أما فيما يخص </a:t>
            </a:r>
            <a:r>
              <a:rPr lang="ar-SA" sz="4800" b="1" dirty="0">
                <a:effectLst>
                  <a:outerShdw blurRad="38100" dist="38100" dir="2700000" algn="tl">
                    <a:srgbClr val="000000">
                      <a:alpha val="43137"/>
                    </a:srgbClr>
                  </a:outerShdw>
                </a:effectLst>
                <a:latin typeface="+mn-lt"/>
                <a:cs typeface="+mj-cs"/>
              </a:rPr>
              <a:t>الساحة الخارجية </a:t>
            </a:r>
            <a:r>
              <a:rPr lang="ar-SA" sz="4800" dirty="0">
                <a:effectLst>
                  <a:outerShdw blurRad="38100" dist="38100" dir="2700000" algn="tl">
                    <a:srgbClr val="000000">
                      <a:alpha val="43137"/>
                    </a:srgbClr>
                  </a:outerShdw>
                </a:effectLst>
                <a:latin typeface="+mn-lt"/>
                <a:cs typeface="+mj-cs"/>
              </a:rPr>
              <a:t>فإنه ينبغي للروضة أن لا تخلوا من ساحة كبيرة يغطى جزء منها بالعشب الأخضر ويغطى الجزء الباقي بالرمل النظيف لإقامة أجهزة الألعاب الكبيرة عليه.</a:t>
            </a:r>
            <a:endParaRPr lang="en-US" sz="4800" dirty="0">
              <a:effectLst>
                <a:outerShdw blurRad="38100" dist="38100" dir="2700000" algn="tl">
                  <a:srgbClr val="000000">
                    <a:alpha val="43137"/>
                  </a:srgbClr>
                </a:outerShdw>
              </a:effectLst>
              <a:latin typeface="+mn-lt"/>
              <a:cs typeface="+mj-cs"/>
            </a:endParaRPr>
          </a:p>
          <a:p>
            <a:pPr fontAlgn="auto">
              <a:spcBef>
                <a:spcPts val="0"/>
              </a:spcBef>
              <a:spcAft>
                <a:spcPts val="0"/>
              </a:spcAft>
              <a:defRPr/>
            </a:pPr>
            <a:r>
              <a:rPr lang="ar-SA" b="1" dirty="0">
                <a:latin typeface="+mn-lt"/>
                <a:cs typeface="+mn-cs"/>
              </a:rPr>
              <a:t> </a:t>
            </a:r>
            <a:endParaRPr lang="en-US" dirty="0">
              <a:latin typeface="+mn-lt"/>
              <a:cs typeface="+mn-cs"/>
            </a:endParaRPr>
          </a:p>
          <a:p>
            <a:pPr fontAlgn="auto">
              <a:spcBef>
                <a:spcPts val="0"/>
              </a:spcBef>
              <a:spcAft>
                <a:spcPts val="0"/>
              </a:spcAft>
              <a:defRPr/>
            </a:pPr>
            <a:endParaRPr lang="ar-SA"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176213" y="0"/>
            <a:ext cx="8569325" cy="1541463"/>
            <a:chOff x="176028" y="0"/>
            <a:chExt cx="8568952" cy="1542020"/>
          </a:xfrm>
        </p:grpSpPr>
        <p:pic>
          <p:nvPicPr>
            <p:cNvPr id="20484" name="Picture 2" descr="C:\Users\m-inspiron\Desktop\stock-vector-illustration-of-kids-peeping-behind-placard-91732370.jpg"/>
            <p:cNvPicPr>
              <a:picLocks noChangeAspect="1" noChangeArrowheads="1"/>
            </p:cNvPicPr>
            <p:nvPr/>
          </p:nvPicPr>
          <p:blipFill>
            <a:blip r:embed="rId2" cstate="print"/>
            <a:srcRect t="72818" b="4140"/>
            <a:stretch>
              <a:fillRect/>
            </a:stretch>
          </p:blipFill>
          <p:spPr bwMode="auto">
            <a:xfrm>
              <a:off x="176028" y="116632"/>
              <a:ext cx="8568952" cy="1425388"/>
            </a:xfrm>
            <a:prstGeom prst="rect">
              <a:avLst/>
            </a:prstGeom>
            <a:noFill/>
            <a:ln w="9525">
              <a:noFill/>
              <a:miter lim="800000"/>
              <a:headEnd/>
              <a:tailEnd/>
            </a:ln>
          </p:spPr>
        </p:pic>
        <p:sp>
          <p:nvSpPr>
            <p:cNvPr id="4" name="مستطيل 3"/>
            <p:cNvSpPr/>
            <p:nvPr/>
          </p:nvSpPr>
          <p:spPr>
            <a:xfrm>
              <a:off x="899896" y="0"/>
              <a:ext cx="4824202" cy="476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5" name="مربع نص 4"/>
          <p:cNvSpPr txBox="1"/>
          <p:nvPr/>
        </p:nvSpPr>
        <p:spPr>
          <a:xfrm>
            <a:off x="684213" y="1568450"/>
            <a:ext cx="7848600" cy="4800600"/>
          </a:xfrm>
          <a:prstGeom prst="rect">
            <a:avLst/>
          </a:prstGeom>
          <a:noFill/>
        </p:spPr>
        <p:txBody>
          <a:bodyPr rtlCol="1">
            <a:spAutoFit/>
          </a:bodyPr>
          <a:lstStyle/>
          <a:p>
            <a:pPr marL="285750" indent="-285750" algn="ctr" fontAlgn="auto">
              <a:spcBef>
                <a:spcPts val="0"/>
              </a:spcBef>
              <a:spcAft>
                <a:spcPts val="0"/>
              </a:spcAft>
              <a:buFont typeface="Wingdings" pitchFamily="2" charset="2"/>
              <a:buChar char="v"/>
              <a:defRPr/>
            </a:pPr>
            <a:r>
              <a:rPr lang="ar-SA" sz="3200" b="1" dirty="0">
                <a:effectLst>
                  <a:outerShdw blurRad="38100" dist="38100" dir="2700000" algn="tl">
                    <a:srgbClr val="000000">
                      <a:alpha val="43137"/>
                    </a:srgbClr>
                  </a:outerShdw>
                </a:effectLst>
                <a:latin typeface="+mn-lt"/>
                <a:cs typeface="+mj-cs"/>
              </a:rPr>
              <a:t>الإدارة : </a:t>
            </a:r>
            <a:r>
              <a:rPr lang="ar-SA" sz="3600" dirty="0">
                <a:effectLst>
                  <a:outerShdw blurRad="38100" dist="38100" dir="2700000" algn="tl">
                    <a:srgbClr val="000000">
                      <a:alpha val="43137"/>
                    </a:srgbClr>
                  </a:outerShdw>
                </a:effectLst>
                <a:latin typeface="+mn-lt"/>
                <a:cs typeface="+mj-cs"/>
              </a:rPr>
              <a:t>وتشمل عادة غرف المديرة والمساعدة ، إن وجدت ، والمعلمات ، والاستقبال أو السكرتارية ، والممرضة ، المشرفة الاجتماعية ، وقاعة تصلح لاستقبال أولياء الأمور أو الاجتماع بهم ، وعادة ما تكون غرفة المعلمات واسعة تصلح لعمل مشاريع جماعية يشارك فيها أولياء الأمور وآخرون من أبناء الحى ، ويمكن تحول إلى قاعة اجتماعات أو صالة لعرض إنتاج الأطفال والروضة عند الحاجة .</a:t>
            </a:r>
            <a:endParaRPr lang="en-US" sz="3600" dirty="0">
              <a:effectLst>
                <a:outerShdw blurRad="38100" dist="38100" dir="2700000" algn="tl">
                  <a:srgbClr val="000000">
                    <a:alpha val="43137"/>
                  </a:srgbClr>
                </a:outerShdw>
              </a:effectLst>
              <a:latin typeface="+mn-lt"/>
              <a:cs typeface="+mj-cs"/>
            </a:endParaRPr>
          </a:p>
          <a:p>
            <a:pPr fontAlgn="auto">
              <a:spcBef>
                <a:spcPts val="0"/>
              </a:spcBef>
              <a:spcAft>
                <a:spcPts val="0"/>
              </a:spcAft>
              <a:defRPr/>
            </a:pPr>
            <a:endParaRPr lang="ar-SA" dirty="0">
              <a:solidFill>
                <a:schemeClr val="tx1">
                  <a:lumMod val="95000"/>
                  <a:lumOff val="5000"/>
                </a:schemeClr>
              </a:solidFill>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395288" y="5351463"/>
            <a:ext cx="8569325" cy="1543050"/>
            <a:chOff x="176028" y="0"/>
            <a:chExt cx="8568952" cy="1542020"/>
          </a:xfrm>
        </p:grpSpPr>
        <p:pic>
          <p:nvPicPr>
            <p:cNvPr id="21508" name="Picture 2" descr="C:\Users\m-inspiron\Desktop\stock-vector-illustration-of-kids-peeping-behind-placard-91732370.jpg"/>
            <p:cNvPicPr>
              <a:picLocks noChangeAspect="1" noChangeArrowheads="1"/>
            </p:cNvPicPr>
            <p:nvPr/>
          </p:nvPicPr>
          <p:blipFill>
            <a:blip r:embed="rId2" cstate="print"/>
            <a:srcRect t="72818" b="4140"/>
            <a:stretch>
              <a:fillRect/>
            </a:stretch>
          </p:blipFill>
          <p:spPr bwMode="auto">
            <a:xfrm>
              <a:off x="176028" y="116632"/>
              <a:ext cx="8568952" cy="1425388"/>
            </a:xfrm>
            <a:prstGeom prst="rect">
              <a:avLst/>
            </a:prstGeom>
            <a:noFill/>
            <a:ln w="9525">
              <a:noFill/>
              <a:miter lim="800000"/>
              <a:headEnd/>
              <a:tailEnd/>
            </a:ln>
          </p:spPr>
        </p:pic>
        <p:sp>
          <p:nvSpPr>
            <p:cNvPr id="4" name="مستطيل 3"/>
            <p:cNvSpPr/>
            <p:nvPr/>
          </p:nvSpPr>
          <p:spPr>
            <a:xfrm>
              <a:off x="899896" y="0"/>
              <a:ext cx="4824202" cy="475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5" name="مربع نص 4"/>
          <p:cNvSpPr txBox="1"/>
          <p:nvPr/>
        </p:nvSpPr>
        <p:spPr>
          <a:xfrm>
            <a:off x="684213" y="257175"/>
            <a:ext cx="7780337" cy="5908675"/>
          </a:xfrm>
          <a:prstGeom prst="rect">
            <a:avLst/>
          </a:prstGeom>
          <a:noFill/>
        </p:spPr>
        <p:txBody>
          <a:bodyPr rtlCol="1">
            <a:spAutoFit/>
          </a:bodyPr>
          <a:lstStyle/>
          <a:p>
            <a:pPr marL="285750" indent="-285750" algn="ctr" fontAlgn="auto">
              <a:spcBef>
                <a:spcPts val="0"/>
              </a:spcBef>
              <a:spcAft>
                <a:spcPts val="0"/>
              </a:spcAft>
              <a:buFont typeface="Wingdings" pitchFamily="2" charset="2"/>
              <a:buChar char="v"/>
              <a:defRPr/>
            </a:pPr>
            <a:r>
              <a:rPr lang="ar-SA" sz="3600" b="1" dirty="0">
                <a:effectLst>
                  <a:outerShdw blurRad="38100" dist="38100" dir="2700000" algn="tl">
                    <a:srgbClr val="000000">
                      <a:alpha val="43137"/>
                    </a:srgbClr>
                  </a:outerShdw>
                </a:effectLst>
                <a:latin typeface="+mn-lt"/>
                <a:cs typeface="+mj-cs"/>
              </a:rPr>
              <a:t>الخدمات : </a:t>
            </a:r>
            <a:r>
              <a:rPr lang="ar-SA" sz="3600" dirty="0">
                <a:effectLst>
                  <a:outerShdw blurRad="38100" dist="38100" dir="2700000" algn="tl">
                    <a:srgbClr val="000000">
                      <a:alpha val="43137"/>
                    </a:srgbClr>
                  </a:outerShdw>
                </a:effectLst>
                <a:latin typeface="+mn-lt"/>
                <a:cs typeface="+mj-cs"/>
              </a:rPr>
              <a:t>وتشمل الخدمات الصحية مثل : غرفة الإسعافات الأولية أو العزل ، ويستحسن أن يوضع فيها سرير أو اثنان بالإضافة إلى مجموعة الأدوية والإسعافات الأولية اللازمة ، وخزانة لحفظ السجلات الصحية للأطفال ، وكذلك غرفة للمشرفة الاجتماعية أو الأخصائية النفسية حيث يحتاج بعض الأطفال أحياناً إلى مكان هادئ  ينفردون فيه مع الأخصائية النفسية أو المشرفة الاجتماعية أو المعلمة للتحدث عن مشكلات لا يستطيعون الإفصاح عنها أمام زملائه.</a:t>
            </a:r>
            <a:endParaRPr lang="en-US" sz="3600" dirty="0">
              <a:effectLst>
                <a:outerShdw blurRad="38100" dist="38100" dir="2700000" algn="tl">
                  <a:srgbClr val="000000">
                    <a:alpha val="43137"/>
                  </a:srgbClr>
                </a:outerShdw>
              </a:effectLst>
              <a:latin typeface="+mn-lt"/>
              <a:cs typeface="+mj-cs"/>
            </a:endParaRPr>
          </a:p>
          <a:p>
            <a:pPr fontAlgn="auto">
              <a:spcBef>
                <a:spcPts val="0"/>
              </a:spcBef>
              <a:spcAft>
                <a:spcPts val="0"/>
              </a:spcAft>
              <a:defRPr/>
            </a:pPr>
            <a:endParaRPr lang="ar-SA"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6935788" y="0"/>
            <a:ext cx="2203450" cy="6524625"/>
            <a:chOff x="6948264" y="0"/>
            <a:chExt cx="2203576" cy="6525344"/>
          </a:xfrm>
        </p:grpSpPr>
        <p:pic>
          <p:nvPicPr>
            <p:cNvPr id="22532" name="Picture 2" descr="C:\Users\m-inspiron\Desktop\stock-vector-illustration-of-kids-peeping-behind-placard-91732370.jpg"/>
            <p:cNvPicPr>
              <a:picLocks noChangeAspect="1" noChangeArrowheads="1"/>
            </p:cNvPicPr>
            <p:nvPr/>
          </p:nvPicPr>
          <p:blipFill>
            <a:blip r:embed="rId2" cstate="print"/>
            <a:srcRect l="59596" r="-2" b="28703"/>
            <a:stretch>
              <a:fillRect/>
            </a:stretch>
          </p:blipFill>
          <p:spPr bwMode="auto">
            <a:xfrm>
              <a:off x="7301753" y="0"/>
              <a:ext cx="1850087" cy="6525344"/>
            </a:xfrm>
            <a:prstGeom prst="rect">
              <a:avLst/>
            </a:prstGeom>
            <a:noFill/>
            <a:ln w="9525">
              <a:noFill/>
              <a:miter lim="800000"/>
              <a:headEnd/>
              <a:tailEnd/>
            </a:ln>
          </p:spPr>
        </p:pic>
        <p:sp>
          <p:nvSpPr>
            <p:cNvPr id="4" name="مستطيل 3"/>
            <p:cNvSpPr/>
            <p:nvPr/>
          </p:nvSpPr>
          <p:spPr>
            <a:xfrm>
              <a:off x="6948264" y="1268553"/>
              <a:ext cx="792207" cy="4680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6" name="مربع نص 5"/>
          <p:cNvSpPr txBox="1"/>
          <p:nvPr/>
        </p:nvSpPr>
        <p:spPr>
          <a:xfrm>
            <a:off x="179388" y="585788"/>
            <a:ext cx="7350125" cy="5938837"/>
          </a:xfrm>
          <a:prstGeom prst="rect">
            <a:avLst/>
          </a:prstGeom>
          <a:noFill/>
        </p:spPr>
        <p:txBody>
          <a:bodyPr rtlCol="1">
            <a:spAutoFit/>
          </a:bodyPr>
          <a:lstStyle/>
          <a:p>
            <a:pPr algn="ctr" fontAlgn="auto">
              <a:spcBef>
                <a:spcPts val="0"/>
              </a:spcBef>
              <a:spcAft>
                <a:spcPts val="0"/>
              </a:spcAft>
              <a:defRPr/>
            </a:pPr>
            <a:r>
              <a:rPr lang="ar-SA" sz="3200" b="1" dirty="0">
                <a:effectLst>
                  <a:outerShdw blurRad="38100" dist="38100" dir="2700000" algn="tl">
                    <a:srgbClr val="000000">
                      <a:alpha val="43137"/>
                    </a:srgbClr>
                  </a:outerShdw>
                </a:effectLst>
                <a:latin typeface="+mn-lt"/>
                <a:cs typeface="+mn-cs"/>
              </a:rPr>
              <a:t>-</a:t>
            </a:r>
            <a:r>
              <a:rPr lang="ar-SA" sz="3200" dirty="0">
                <a:effectLst>
                  <a:outerShdw blurRad="38100" dist="38100" dir="2700000" algn="tl">
                    <a:srgbClr val="000000">
                      <a:alpha val="43137"/>
                    </a:srgbClr>
                  </a:outerShdw>
                </a:effectLst>
                <a:latin typeface="+mn-lt"/>
                <a:cs typeface="+mn-cs"/>
              </a:rPr>
              <a:t>وسواء كانت الروضة تقدم وجبة غذائية ساخنة أم لا فإن </a:t>
            </a:r>
            <a:r>
              <a:rPr lang="ar-SA" sz="3200" b="1" dirty="0">
                <a:effectLst>
                  <a:outerShdw blurRad="38100" dist="38100" dir="2700000" algn="tl">
                    <a:srgbClr val="000000">
                      <a:alpha val="43137"/>
                    </a:srgbClr>
                  </a:outerShdw>
                </a:effectLst>
                <a:latin typeface="+mn-lt"/>
                <a:cs typeface="+mn-cs"/>
              </a:rPr>
              <a:t>المطبخ أساسي </a:t>
            </a:r>
            <a:r>
              <a:rPr lang="ar-SA" sz="3200" dirty="0" err="1">
                <a:effectLst>
                  <a:outerShdw blurRad="38100" dist="38100" dir="2700000" algn="tl">
                    <a:srgbClr val="000000">
                      <a:alpha val="43137"/>
                    </a:srgbClr>
                  </a:outerShdw>
                </a:effectLst>
                <a:latin typeface="+mn-lt"/>
                <a:cs typeface="+mn-cs"/>
              </a:rPr>
              <a:t>فى</a:t>
            </a:r>
            <a:r>
              <a:rPr lang="ar-SA" sz="3200" dirty="0">
                <a:effectLst>
                  <a:outerShdw blurRad="38100" dist="38100" dir="2700000" algn="tl">
                    <a:srgbClr val="000000">
                      <a:alpha val="43137"/>
                    </a:srgbClr>
                  </a:outerShdw>
                </a:effectLst>
                <a:latin typeface="+mn-lt"/>
                <a:cs typeface="+mn-cs"/>
              </a:rPr>
              <a:t> الروضة ، وينبغي أن يكون مفتوحا أمام الأطفال ، ويعتبر عادة من المرافق التعليمية حيث يمثل جزءاً من أماكن النشاط </a:t>
            </a:r>
          </a:p>
          <a:p>
            <a:pPr algn="ctr" fontAlgn="auto">
              <a:spcBef>
                <a:spcPts val="0"/>
              </a:spcBef>
              <a:spcAft>
                <a:spcPts val="0"/>
              </a:spcAft>
              <a:defRPr/>
            </a:pPr>
            <a:r>
              <a:rPr lang="ar-SA" sz="3200" dirty="0" err="1">
                <a:effectLst>
                  <a:outerShdw blurRad="38100" dist="38100" dir="2700000" algn="tl">
                    <a:srgbClr val="000000">
                      <a:alpha val="43137"/>
                    </a:srgbClr>
                  </a:outerShdw>
                </a:effectLst>
                <a:latin typeface="+mn-lt"/>
                <a:cs typeface="+mn-cs"/>
              </a:rPr>
              <a:t>فى</a:t>
            </a:r>
            <a:r>
              <a:rPr lang="ar-SA" sz="3200" dirty="0">
                <a:effectLst>
                  <a:outerShdw blurRad="38100" dist="38100" dir="2700000" algn="tl">
                    <a:srgbClr val="000000">
                      <a:alpha val="43137"/>
                    </a:srgbClr>
                  </a:outerShdw>
                </a:effectLst>
                <a:latin typeface="+mn-lt"/>
                <a:cs typeface="+mn-cs"/>
              </a:rPr>
              <a:t> الروضة .</a:t>
            </a:r>
          </a:p>
          <a:p>
            <a:pPr algn="ctr" fontAlgn="auto">
              <a:spcBef>
                <a:spcPts val="0"/>
              </a:spcBef>
              <a:spcAft>
                <a:spcPts val="0"/>
              </a:spcAft>
              <a:defRPr/>
            </a:pPr>
            <a:r>
              <a:rPr lang="ar-SA" sz="3200" dirty="0">
                <a:effectLst>
                  <a:outerShdw blurRad="38100" dist="38100" dir="2700000" algn="tl">
                    <a:srgbClr val="000000">
                      <a:alpha val="43137"/>
                    </a:srgbClr>
                  </a:outerShdw>
                </a:effectLst>
                <a:latin typeface="+mn-lt"/>
                <a:cs typeface="+mn-cs"/>
              </a:rPr>
              <a:t>بالإضافة إلى </a:t>
            </a:r>
            <a:r>
              <a:rPr lang="ar-SA" sz="3200" b="1" dirty="0">
                <a:effectLst>
                  <a:outerShdw blurRad="38100" dist="38100" dir="2700000" algn="tl">
                    <a:srgbClr val="000000">
                      <a:alpha val="43137"/>
                    </a:srgbClr>
                  </a:outerShdw>
                </a:effectLst>
                <a:latin typeface="+mn-lt"/>
                <a:cs typeface="+mn-cs"/>
              </a:rPr>
              <a:t>مكان التخزين </a:t>
            </a:r>
            <a:r>
              <a:rPr lang="ar-SA" sz="3200" dirty="0">
                <a:effectLst>
                  <a:outerShdw blurRad="38100" dist="38100" dir="2700000" algn="tl">
                    <a:srgbClr val="000000">
                      <a:alpha val="43137"/>
                    </a:srgbClr>
                  </a:outerShdw>
                </a:effectLst>
                <a:latin typeface="+mn-lt"/>
                <a:cs typeface="+mn-cs"/>
              </a:rPr>
              <a:t>الموجودة بغرف النشاط والإدارة قد تحتاج الروضة إلى غرفة أو أكثر لتخزين ما لا يحتاج إليه الأطفال يوميا مثل خامات التربية الفنية ، أو الأدوات المكتبية أو الأجهزة السمعية / البصرية ، وخاصة إذا لم تتوافر </a:t>
            </a:r>
            <a:r>
              <a:rPr lang="ar-SA" sz="3200" dirty="0" err="1">
                <a:effectLst>
                  <a:outerShdw blurRad="38100" dist="38100" dir="2700000" algn="tl">
                    <a:srgbClr val="000000">
                      <a:alpha val="43137"/>
                    </a:srgbClr>
                  </a:outerShdw>
                </a:effectLst>
                <a:latin typeface="+mn-lt"/>
                <a:cs typeface="+mn-cs"/>
              </a:rPr>
              <a:t>فى</a:t>
            </a:r>
            <a:r>
              <a:rPr lang="ar-SA" sz="3200" dirty="0">
                <a:effectLst>
                  <a:outerShdw blurRad="38100" dist="38100" dir="2700000" algn="tl">
                    <a:srgbClr val="000000">
                      <a:alpha val="43137"/>
                    </a:srgbClr>
                  </a:outerShdw>
                </a:effectLst>
                <a:latin typeface="+mn-lt"/>
                <a:cs typeface="+mn-cs"/>
              </a:rPr>
              <a:t> الروضة مكتبة أو قاعة للعروض أو الألعاب التربوية .</a:t>
            </a:r>
            <a:endParaRPr lang="en-US" sz="3200" dirty="0">
              <a:effectLst>
                <a:outerShdw blurRad="38100" dist="38100" dir="2700000" algn="tl">
                  <a:srgbClr val="000000">
                    <a:alpha val="43137"/>
                  </a:srgbClr>
                </a:outerShdw>
              </a:effectLst>
              <a:latin typeface="+mn-lt"/>
              <a:cs typeface="+mn-cs"/>
            </a:endParaRPr>
          </a:p>
          <a:p>
            <a:pPr algn="ctr" fontAlgn="auto">
              <a:spcBef>
                <a:spcPts val="0"/>
              </a:spcBef>
              <a:spcAft>
                <a:spcPts val="0"/>
              </a:spcAft>
              <a:defRPr/>
            </a:pPr>
            <a:endParaRPr lang="ar-SA" sz="2800" b="1" dirty="0">
              <a:effectLst>
                <a:outerShdw blurRad="38100" dist="38100" dir="2700000" algn="tl">
                  <a:srgbClr val="000000">
                    <a:alpha val="43137"/>
                  </a:srgbClr>
                </a:outerShdw>
              </a:effectLst>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circle(in)">
                                      <p:cBhvr>
                                        <p:cTn id="10" dur="20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circle(in)">
                                      <p:cBhvr>
                                        <p:cTn id="15"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176213" y="0"/>
            <a:ext cx="8569325" cy="1541463"/>
            <a:chOff x="176028" y="0"/>
            <a:chExt cx="8568952" cy="1542020"/>
          </a:xfrm>
        </p:grpSpPr>
        <p:pic>
          <p:nvPicPr>
            <p:cNvPr id="23556" name="Picture 2" descr="C:\Users\m-inspiron\Desktop\stock-vector-illustration-of-kids-peeping-behind-placard-91732370.jpg"/>
            <p:cNvPicPr>
              <a:picLocks noChangeAspect="1" noChangeArrowheads="1"/>
            </p:cNvPicPr>
            <p:nvPr/>
          </p:nvPicPr>
          <p:blipFill>
            <a:blip r:embed="rId2" cstate="print"/>
            <a:srcRect t="72818" b="4140"/>
            <a:stretch>
              <a:fillRect/>
            </a:stretch>
          </p:blipFill>
          <p:spPr bwMode="auto">
            <a:xfrm>
              <a:off x="176028" y="116632"/>
              <a:ext cx="8568952" cy="1425388"/>
            </a:xfrm>
            <a:prstGeom prst="rect">
              <a:avLst/>
            </a:prstGeom>
            <a:noFill/>
            <a:ln w="9525">
              <a:noFill/>
              <a:miter lim="800000"/>
              <a:headEnd/>
              <a:tailEnd/>
            </a:ln>
          </p:spPr>
        </p:pic>
        <p:sp>
          <p:nvSpPr>
            <p:cNvPr id="4" name="مستطيل 3"/>
            <p:cNvSpPr/>
            <p:nvPr/>
          </p:nvSpPr>
          <p:spPr>
            <a:xfrm>
              <a:off x="899896" y="0"/>
              <a:ext cx="4824202" cy="476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6" name="مربع نص 5"/>
          <p:cNvSpPr txBox="1"/>
          <p:nvPr/>
        </p:nvSpPr>
        <p:spPr>
          <a:xfrm>
            <a:off x="900113" y="1566863"/>
            <a:ext cx="7515225" cy="4802187"/>
          </a:xfrm>
          <a:prstGeom prst="rect">
            <a:avLst/>
          </a:prstGeom>
          <a:noFill/>
        </p:spPr>
        <p:txBody>
          <a:bodyPr rtlCol="1">
            <a:spAutoFit/>
          </a:bodyPr>
          <a:lstStyle/>
          <a:p>
            <a:pPr algn="ctr" fontAlgn="auto">
              <a:spcBef>
                <a:spcPts val="0"/>
              </a:spcBef>
              <a:spcAft>
                <a:spcPts val="0"/>
              </a:spcAft>
              <a:defRPr/>
            </a:pPr>
            <a:r>
              <a:rPr lang="ar-SA" sz="3200" dirty="0">
                <a:effectLst>
                  <a:outerShdw blurRad="38100" dist="38100" dir="2700000" algn="tl">
                    <a:srgbClr val="000000">
                      <a:alpha val="43137"/>
                    </a:srgbClr>
                  </a:outerShdw>
                </a:effectLst>
                <a:latin typeface="+mn-lt"/>
                <a:cs typeface="+mn-cs"/>
              </a:rPr>
              <a:t>- كما تحتاج الروضة إلى غرفة </a:t>
            </a:r>
            <a:r>
              <a:rPr lang="ar-SA" sz="3200" b="1" dirty="0">
                <a:effectLst>
                  <a:outerShdw blurRad="38100" dist="38100" dir="2700000" algn="tl">
                    <a:srgbClr val="000000">
                      <a:alpha val="43137"/>
                    </a:srgbClr>
                  </a:outerShdw>
                </a:effectLst>
                <a:latin typeface="+mn-lt"/>
                <a:cs typeface="+mn-cs"/>
              </a:rPr>
              <a:t>لحفظ أدوات النظافة </a:t>
            </a:r>
            <a:r>
              <a:rPr lang="ar-SA" sz="3200" dirty="0">
                <a:effectLst>
                  <a:outerShdw blurRad="38100" dist="38100" dir="2700000" algn="tl">
                    <a:srgbClr val="000000">
                      <a:alpha val="43137"/>
                    </a:srgbClr>
                  </a:outerShdw>
                </a:effectLst>
                <a:latin typeface="+mn-lt"/>
                <a:cs typeface="+mn-cs"/>
              </a:rPr>
              <a:t>، وقد تكون نفسها </a:t>
            </a:r>
            <a:r>
              <a:rPr lang="ar-SA" sz="3200" dirty="0" err="1">
                <a:effectLst>
                  <a:outerShdw blurRad="38100" dist="38100" dir="2700000" algn="tl">
                    <a:srgbClr val="000000">
                      <a:alpha val="43137"/>
                    </a:srgbClr>
                  </a:outerShdw>
                </a:effectLst>
                <a:latin typeface="+mn-lt"/>
                <a:cs typeface="+mn-cs"/>
              </a:rPr>
              <a:t>هى</a:t>
            </a:r>
            <a:r>
              <a:rPr lang="ar-SA" sz="3200" dirty="0">
                <a:effectLst>
                  <a:outerShdw blurRad="38100" dist="38100" dir="2700000" algn="tl">
                    <a:srgbClr val="000000">
                      <a:alpha val="43137"/>
                    </a:srgbClr>
                  </a:outerShdw>
                </a:effectLst>
                <a:latin typeface="+mn-lt"/>
                <a:cs typeface="+mn-cs"/>
              </a:rPr>
              <a:t> غرفة عاملات النظافة ، هذا إلى جانب توفر </a:t>
            </a:r>
            <a:r>
              <a:rPr lang="ar-SA" sz="3200" b="1" dirty="0">
                <a:effectLst>
                  <a:outerShdw blurRad="38100" dist="38100" dir="2700000" algn="tl">
                    <a:srgbClr val="000000">
                      <a:alpha val="43137"/>
                    </a:srgbClr>
                  </a:outerShdw>
                </a:effectLst>
                <a:latin typeface="+mn-lt"/>
                <a:cs typeface="+mn-cs"/>
              </a:rPr>
              <a:t>قاعة يتناول فيها الأطفال طعامهم </a:t>
            </a:r>
            <a:r>
              <a:rPr lang="ar-SA" sz="3200" dirty="0">
                <a:effectLst>
                  <a:outerShdw blurRad="38100" dist="38100" dir="2700000" algn="tl">
                    <a:srgbClr val="000000">
                      <a:alpha val="43137"/>
                    </a:srgbClr>
                  </a:outerShdw>
                </a:effectLst>
                <a:latin typeface="+mn-lt"/>
                <a:cs typeface="+mn-cs"/>
              </a:rPr>
              <a:t>، أو </a:t>
            </a:r>
            <a:r>
              <a:rPr lang="ar-SA" sz="3200" b="1" dirty="0">
                <a:effectLst>
                  <a:outerShdw blurRad="38100" dist="38100" dir="2700000" algn="tl">
                    <a:srgbClr val="000000">
                      <a:alpha val="43137"/>
                    </a:srgbClr>
                  </a:outerShdw>
                </a:effectLst>
                <a:latin typeface="+mn-lt"/>
                <a:cs typeface="+mn-cs"/>
              </a:rPr>
              <a:t>مسرحا</a:t>
            </a:r>
            <a:r>
              <a:rPr lang="ar-SA" sz="3200" dirty="0">
                <a:effectLst>
                  <a:outerShdw blurRad="38100" dist="38100" dir="2700000" algn="tl">
                    <a:srgbClr val="000000">
                      <a:alpha val="43137"/>
                    </a:srgbClr>
                  </a:outerShdw>
                </a:effectLst>
                <a:latin typeface="+mn-lt"/>
                <a:cs typeface="+mn-cs"/>
              </a:rPr>
              <a:t> يؤدون عليه أمام أولياء الأمور ، </a:t>
            </a:r>
            <a:r>
              <a:rPr lang="ar-SA" sz="3200" b="1" dirty="0">
                <a:effectLst>
                  <a:outerShdw blurRad="38100" dist="38100" dir="2700000" algn="tl">
                    <a:srgbClr val="000000">
                      <a:alpha val="43137"/>
                    </a:srgbClr>
                  </a:outerShdw>
                </a:effectLst>
                <a:latin typeface="+mn-lt"/>
                <a:cs typeface="+mn-cs"/>
              </a:rPr>
              <a:t>ومكتبة</a:t>
            </a:r>
            <a:r>
              <a:rPr lang="ar-SA" sz="3200" dirty="0">
                <a:effectLst>
                  <a:outerShdw blurRad="38100" dist="38100" dir="2700000" algn="tl">
                    <a:srgbClr val="000000">
                      <a:alpha val="43137"/>
                    </a:srgbClr>
                  </a:outerShdw>
                </a:effectLst>
                <a:latin typeface="+mn-lt"/>
                <a:cs typeface="+mn-cs"/>
              </a:rPr>
              <a:t> تجمع بين أطفال الفصول المختلفة .</a:t>
            </a:r>
            <a:endParaRPr lang="en-US" sz="3200" dirty="0">
              <a:effectLst>
                <a:outerShdw blurRad="38100" dist="38100" dir="2700000" algn="tl">
                  <a:srgbClr val="000000">
                    <a:alpha val="43137"/>
                  </a:srgbClr>
                </a:outerShdw>
              </a:effectLst>
              <a:latin typeface="+mn-lt"/>
              <a:cs typeface="+mn-cs"/>
            </a:endParaRPr>
          </a:p>
          <a:p>
            <a:pPr algn="ctr" fontAlgn="auto">
              <a:spcBef>
                <a:spcPts val="0"/>
              </a:spcBef>
              <a:spcAft>
                <a:spcPts val="0"/>
              </a:spcAft>
              <a:defRPr/>
            </a:pPr>
            <a:r>
              <a:rPr lang="ar-SA" sz="3200" dirty="0">
                <a:effectLst>
                  <a:outerShdw blurRad="38100" dist="38100" dir="2700000" algn="tl">
                    <a:srgbClr val="000000">
                      <a:alpha val="43137"/>
                    </a:srgbClr>
                  </a:outerShdw>
                </a:effectLst>
                <a:latin typeface="+mn-lt"/>
                <a:cs typeface="+mn-cs"/>
              </a:rPr>
              <a:t>    وغنى عن القول أن </a:t>
            </a:r>
            <a:r>
              <a:rPr lang="ar-SA" sz="3200" b="1" dirty="0">
                <a:effectLst>
                  <a:outerShdw blurRad="38100" dist="38100" dir="2700000" algn="tl">
                    <a:srgbClr val="000000">
                      <a:alpha val="43137"/>
                    </a:srgbClr>
                  </a:outerShdw>
                </a:effectLst>
                <a:latin typeface="+mn-lt"/>
                <a:cs typeface="+mn-cs"/>
              </a:rPr>
              <a:t>شروط السلامة والأمان </a:t>
            </a:r>
            <a:r>
              <a:rPr lang="ar-SA" sz="3200" dirty="0">
                <a:effectLst>
                  <a:outerShdw blurRad="38100" dist="38100" dir="2700000" algn="tl">
                    <a:srgbClr val="000000">
                      <a:alpha val="43137"/>
                    </a:srgbClr>
                  </a:outerShdw>
                </a:effectLst>
                <a:latin typeface="+mn-lt"/>
                <a:cs typeface="+mn-cs"/>
              </a:rPr>
              <a:t>يجب أن تتوافر </a:t>
            </a:r>
            <a:r>
              <a:rPr lang="ar-SA" sz="3200" dirty="0" err="1">
                <a:effectLst>
                  <a:outerShdw blurRad="38100" dist="38100" dir="2700000" algn="tl">
                    <a:srgbClr val="000000">
                      <a:alpha val="43137"/>
                    </a:srgbClr>
                  </a:outerShdw>
                </a:effectLst>
                <a:latin typeface="+mn-lt"/>
                <a:cs typeface="+mn-cs"/>
              </a:rPr>
              <a:t>فى</a:t>
            </a:r>
            <a:r>
              <a:rPr lang="ar-SA" sz="3200" dirty="0">
                <a:effectLst>
                  <a:outerShdw blurRad="38100" dist="38100" dir="2700000" algn="tl">
                    <a:srgbClr val="000000">
                      <a:alpha val="43137"/>
                    </a:srgbClr>
                  </a:outerShdw>
                </a:effectLst>
                <a:latin typeface="+mn-lt"/>
                <a:cs typeface="+mn-cs"/>
              </a:rPr>
              <a:t> جميع مرافق الروضة وتجهيزاتها ، ولا مانع من ألحاق الروضة بسور من البناء والأشجار الكبيرة فهذا يمنح الطفل الشعور بالأمان ، ويحمى المبنى .</a:t>
            </a:r>
            <a:endParaRPr lang="en-US" sz="3200" dirty="0">
              <a:effectLst>
                <a:outerShdw blurRad="38100" dist="38100" dir="2700000" algn="tl">
                  <a:srgbClr val="000000">
                    <a:alpha val="43137"/>
                  </a:srgbClr>
                </a:outerShdw>
              </a:effectLst>
              <a:latin typeface="+mn-lt"/>
              <a:cs typeface="+mn-cs"/>
            </a:endParaRPr>
          </a:p>
          <a:p>
            <a:pPr fontAlgn="auto">
              <a:spcBef>
                <a:spcPts val="0"/>
              </a:spcBef>
              <a:spcAft>
                <a:spcPts val="0"/>
              </a:spcAft>
              <a:defRPr/>
            </a:pPr>
            <a:endParaRPr lang="ar-SA"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ircle(in)">
                                      <p:cBhvr>
                                        <p:cTn id="12" dur="2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مجموعة 2"/>
          <p:cNvGrpSpPr>
            <a:grpSpLocks/>
          </p:cNvGrpSpPr>
          <p:nvPr/>
        </p:nvGrpSpPr>
        <p:grpSpPr bwMode="auto">
          <a:xfrm>
            <a:off x="827088" y="549275"/>
            <a:ext cx="7777162" cy="5040313"/>
            <a:chOff x="899592" y="548680"/>
            <a:chExt cx="7128792" cy="4415862"/>
          </a:xfrm>
        </p:grpSpPr>
        <p:pic>
          <p:nvPicPr>
            <p:cNvPr id="24581" name="Picture 2" descr="C:\Users\m-inspiron\Desktop\stock-vector-illustration-of-kids-peeping-behind-placard-91732370.jpg"/>
            <p:cNvPicPr>
              <a:picLocks noChangeAspect="1" noChangeArrowheads="1"/>
            </p:cNvPicPr>
            <p:nvPr/>
          </p:nvPicPr>
          <p:blipFill>
            <a:blip r:embed="rId2" cstate="print"/>
            <a:srcRect t="1950" r="35089" b="57834"/>
            <a:stretch>
              <a:fillRect/>
            </a:stretch>
          </p:blipFill>
          <p:spPr bwMode="auto">
            <a:xfrm>
              <a:off x="899592" y="692696"/>
              <a:ext cx="6604464" cy="4271846"/>
            </a:xfrm>
            <a:prstGeom prst="rect">
              <a:avLst/>
            </a:prstGeom>
            <a:noFill/>
            <a:ln w="9525">
              <a:noFill/>
              <a:miter lim="800000"/>
              <a:headEnd/>
              <a:tailEnd/>
            </a:ln>
          </p:spPr>
        </p:pic>
        <p:sp>
          <p:nvSpPr>
            <p:cNvPr id="5" name="مستطيل 4"/>
            <p:cNvSpPr/>
            <p:nvPr/>
          </p:nvSpPr>
          <p:spPr>
            <a:xfrm>
              <a:off x="6660541" y="548680"/>
              <a:ext cx="1367843" cy="93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pic>
        <p:nvPicPr>
          <p:cNvPr id="2" name="Picture 2" descr="C:\Users\m-inspiron\Desktop\stock-vector-illustration-of-kids-peeping-behind-placard-91732370.jpg"/>
          <p:cNvPicPr>
            <a:picLocks noChangeAspect="1" noChangeArrowheads="1"/>
          </p:cNvPicPr>
          <p:nvPr/>
        </p:nvPicPr>
        <p:blipFill rotWithShape="1">
          <a:blip r:embed="rId3" cstate="print">
            <a:duotone>
              <a:prstClr val="black"/>
              <a:schemeClr val="tx2">
                <a:tint val="45000"/>
                <a:satMod val="400000"/>
              </a:schemeClr>
            </a:duotone>
            <a:extLst>
              <a:ext uri="{28A0092B-C50C-407E-A947-70E740481C1C}"/>
            </a:extLst>
          </a:blip>
          <a:srcRect l="10286" t="16336" r="35291" b="59064"/>
          <a:stretch/>
        </p:blipFill>
        <p:spPr bwMode="auto">
          <a:xfrm>
            <a:off x="1987640" y="2462549"/>
            <a:ext cx="6040744" cy="2982675"/>
          </a:xfrm>
          <a:prstGeom prst="rect">
            <a:avLst/>
          </a:prstGeom>
          <a:noFill/>
          <a:extLst>
            <a:ext uri="{909E8E84-426E-40DD-AFC4-6F175D3DCCD1}"/>
          </a:extLst>
        </p:spPr>
      </p:pic>
      <p:sp>
        <p:nvSpPr>
          <p:cNvPr id="6" name="مربع نص 5"/>
          <p:cNvSpPr txBox="1"/>
          <p:nvPr/>
        </p:nvSpPr>
        <p:spPr>
          <a:xfrm>
            <a:off x="2257425" y="3175000"/>
            <a:ext cx="5500688" cy="1754188"/>
          </a:xfrm>
          <a:prstGeom prst="rect">
            <a:avLst/>
          </a:prstGeom>
          <a:noFill/>
        </p:spPr>
        <p:txBody>
          <a:bodyPr rtlCol="1">
            <a:spAutoFit/>
          </a:bodyPr>
          <a:lstStyle/>
          <a:p>
            <a:pPr algn="ctr" fontAlgn="auto">
              <a:spcBef>
                <a:spcPts val="0"/>
              </a:spcBef>
              <a:spcAft>
                <a:spcPts val="0"/>
              </a:spcAft>
              <a:defRPr/>
            </a:pPr>
            <a:r>
              <a:rPr lang="ar-SA" sz="4400" b="1" dirty="0">
                <a:effectLst>
                  <a:outerShdw blurRad="38100" dist="38100" dir="2700000" algn="tl">
                    <a:srgbClr val="000000">
                      <a:alpha val="43137"/>
                    </a:srgbClr>
                  </a:outerShdw>
                </a:effectLst>
                <a:latin typeface="+mn-lt"/>
                <a:cs typeface="+mn-cs"/>
              </a:rPr>
              <a:t> </a:t>
            </a:r>
            <a:r>
              <a:rPr lang="ar-SA" sz="5400" b="1" dirty="0">
                <a:effectLst>
                  <a:outerShdw blurRad="38100" dist="38100" dir="2700000" algn="tl">
                    <a:srgbClr val="000000">
                      <a:alpha val="43137"/>
                    </a:srgbClr>
                  </a:outerShdw>
                </a:effectLst>
                <a:latin typeface="+mn-lt"/>
                <a:cs typeface="+mn-cs"/>
              </a:rPr>
              <a:t>*صور  لبعض مرافق الروضة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نوف\Desktop\مـن كل شن رقـعـه\مدخل لرياض الاطفال\5820383329_7a1f3f8cc2_z.jpg"/>
          <p:cNvPicPr>
            <a:picLocks noChangeAspect="1" noChangeArrowheads="1"/>
          </p:cNvPicPr>
          <p:nvPr/>
        </p:nvPicPr>
        <p:blipFill>
          <a:blip r:embed="rId2" cstate="print">
            <a:extLst>
              <a:ext uri="{28A0092B-C50C-407E-A947-70E740481C1C}"/>
            </a:extLst>
          </a:blip>
          <a:srcRect/>
          <a:stretch>
            <a:fillRect/>
          </a:stretch>
        </p:blipFill>
        <p:spPr bwMode="auto">
          <a:xfrm>
            <a:off x="0" y="31684"/>
            <a:ext cx="4589434" cy="2965268"/>
          </a:xfrm>
          <a:prstGeom prst="rect">
            <a:avLst/>
          </a:prstGeom>
          <a:ln>
            <a:noFill/>
          </a:ln>
          <a:effectLst>
            <a:softEdge rad="112500"/>
          </a:effectLst>
          <a:extLst>
            <a:ext uri="{909E8E84-426E-40DD-AFC4-6F175D3DCCD1}"/>
          </a:extLst>
        </p:spPr>
      </p:pic>
      <p:pic>
        <p:nvPicPr>
          <p:cNvPr id="2051" name="Picture 3" descr="C:\Users\نوف\Desktop\مـن كل شن رقـعـه\مدخل لرياض الاطفال\5820383439_ff9b4d04e1_z.jpg"/>
          <p:cNvPicPr>
            <a:picLocks noChangeAspect="1" noChangeArrowheads="1"/>
          </p:cNvPicPr>
          <p:nvPr/>
        </p:nvPicPr>
        <p:blipFill>
          <a:blip r:embed="rId3" cstate="print">
            <a:extLst>
              <a:ext uri="{28A0092B-C50C-407E-A947-70E740481C1C}"/>
            </a:extLst>
          </a:blip>
          <a:srcRect/>
          <a:stretch>
            <a:fillRect/>
          </a:stretch>
        </p:blipFill>
        <p:spPr bwMode="auto">
          <a:xfrm>
            <a:off x="0" y="3235576"/>
            <a:ext cx="4589434" cy="3462412"/>
          </a:xfrm>
          <a:prstGeom prst="rect">
            <a:avLst/>
          </a:prstGeom>
          <a:ln>
            <a:noFill/>
          </a:ln>
          <a:effectLst>
            <a:softEdge rad="112500"/>
          </a:effectLst>
          <a:extLst>
            <a:ext uri="{909E8E84-426E-40DD-AFC4-6F175D3DCCD1}"/>
          </a:extLst>
        </p:spPr>
      </p:pic>
      <p:pic>
        <p:nvPicPr>
          <p:cNvPr id="1026" name="Picture 2" descr="C:\Users\نوف\Desktop\مـن كل شن رقـعـه\مدخل لرياض الاطفال\11321937860.jpg"/>
          <p:cNvPicPr>
            <a:picLocks noChangeAspect="1" noChangeArrowheads="1"/>
          </p:cNvPicPr>
          <p:nvPr/>
        </p:nvPicPr>
        <p:blipFill>
          <a:blip r:embed="rId4" cstate="print">
            <a:extLst>
              <a:ext uri="{28A0092B-C50C-407E-A947-70E740481C1C}"/>
            </a:extLst>
          </a:blip>
          <a:srcRect/>
          <a:stretch>
            <a:fillRect/>
          </a:stretch>
        </p:blipFill>
        <p:spPr bwMode="auto">
          <a:xfrm>
            <a:off x="4589434" y="1772816"/>
            <a:ext cx="4554565" cy="3576183"/>
          </a:xfrm>
          <a:prstGeom prst="rect">
            <a:avLst/>
          </a:prstGeom>
          <a:ln>
            <a:noFill/>
          </a:ln>
          <a:effectLst>
            <a:softEdge rad="112500"/>
          </a:effectLst>
          <a:extLst>
            <a:ext uri="{909E8E84-426E-40DD-AFC4-6F175D3DCCD1}"/>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نوف\Desktop\مـن كل شن رقـعـه\مدخل لرياض الاطفال\21247522124.jpg"/>
          <p:cNvPicPr>
            <a:picLocks noChangeAspect="1" noChangeArrowheads="1"/>
          </p:cNvPicPr>
          <p:nvPr/>
        </p:nvPicPr>
        <p:blipFill>
          <a:blip r:embed="rId2" cstate="print">
            <a:extLst>
              <a:ext uri="{28A0092B-C50C-407E-A947-70E740481C1C}"/>
            </a:extLst>
          </a:blip>
          <a:srcRect/>
          <a:stretch>
            <a:fillRect/>
          </a:stretch>
        </p:blipFill>
        <p:spPr bwMode="auto">
          <a:xfrm>
            <a:off x="31972" y="0"/>
            <a:ext cx="4548462" cy="3286088"/>
          </a:xfrm>
          <a:prstGeom prst="rect">
            <a:avLst/>
          </a:prstGeom>
          <a:ln>
            <a:noFill/>
          </a:ln>
          <a:effectLst>
            <a:softEdge rad="112500"/>
          </a:effectLst>
          <a:extLst>
            <a:ext uri="{909E8E84-426E-40DD-AFC4-6F175D3DCCD1}"/>
          </a:extLst>
        </p:spPr>
      </p:pic>
      <p:pic>
        <p:nvPicPr>
          <p:cNvPr id="3075" name="Picture 3" descr="C:\Users\نوف\Desktop\مـن كل شن رقـعـه\مدخل لرياض الاطفال\31247522124.jpg"/>
          <p:cNvPicPr>
            <a:picLocks noChangeAspect="1" noChangeArrowheads="1"/>
          </p:cNvPicPr>
          <p:nvPr/>
        </p:nvPicPr>
        <p:blipFill>
          <a:blip r:embed="rId3" cstate="print">
            <a:extLst>
              <a:ext uri="{28A0092B-C50C-407E-A947-70E740481C1C}"/>
            </a:extLst>
          </a:blip>
          <a:srcRect/>
          <a:stretch>
            <a:fillRect/>
          </a:stretch>
        </p:blipFill>
        <p:spPr bwMode="auto">
          <a:xfrm>
            <a:off x="5518125" y="-1"/>
            <a:ext cx="3553867" cy="4870213"/>
          </a:xfrm>
          <a:prstGeom prst="rect">
            <a:avLst/>
          </a:prstGeom>
          <a:ln>
            <a:noFill/>
          </a:ln>
          <a:effectLst>
            <a:softEdge rad="112500"/>
          </a:effectLst>
          <a:extLst>
            <a:ext uri="{909E8E84-426E-40DD-AFC4-6F175D3DCCD1}"/>
          </a:extLst>
        </p:spPr>
      </p:pic>
      <p:pic>
        <p:nvPicPr>
          <p:cNvPr id="2050" name="Picture 2" descr="C:\Users\نوف\Desktop\مـن كل شن رقـعـه\مدخل لرياض الاطفال\31321937860.jpg"/>
          <p:cNvPicPr>
            <a:picLocks noChangeAspect="1" noChangeArrowheads="1"/>
          </p:cNvPicPr>
          <p:nvPr/>
        </p:nvPicPr>
        <p:blipFill>
          <a:blip r:embed="rId4" cstate="print">
            <a:extLst>
              <a:ext uri="{28A0092B-C50C-407E-A947-70E740481C1C}"/>
            </a:extLst>
          </a:blip>
          <a:srcRect/>
          <a:stretch>
            <a:fillRect/>
          </a:stretch>
        </p:blipFill>
        <p:spPr bwMode="auto">
          <a:xfrm>
            <a:off x="755576" y="3286088"/>
            <a:ext cx="4762549" cy="3571912"/>
          </a:xfrm>
          <a:prstGeom prst="rect">
            <a:avLst/>
          </a:prstGeom>
          <a:ln>
            <a:noFill/>
          </a:ln>
          <a:effectLst>
            <a:softEdge rad="112500"/>
          </a:effectLst>
          <a:extLst>
            <a:ext uri="{909E8E84-426E-40DD-AFC4-6F175D3DCCD1}"/>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868</Words>
  <Application>Microsoft Office PowerPoint</Application>
  <PresentationFormat>عرض على الشاشة (3:4)‏</PresentationFormat>
  <Paragraphs>75</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fato0o0omh</dc:creator>
  <cp:lastModifiedBy>DELL</cp:lastModifiedBy>
  <cp:revision>2</cp:revision>
  <dcterms:created xsi:type="dcterms:W3CDTF">2012-10-11T12:51:01Z</dcterms:created>
  <dcterms:modified xsi:type="dcterms:W3CDTF">2012-10-11T19:29:05Z</dcterms:modified>
</cp:coreProperties>
</file>