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69"/>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72" d="100"/>
          <a:sy n="72" d="100"/>
        </p:scale>
        <p:origin x="-1104"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5BBD2A5F-4400-44A6-B3F0-47E03B8EF8E3}" type="datetimeFigureOut">
              <a:rPr lang="ar-SA" smtClean="0"/>
              <a:t>26/11/33</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4A904E98-8A63-47E3-994F-DC00EA47DA18}" type="slidenum">
              <a:rPr lang="ar-SA" smtClean="0"/>
              <a:t>‹#›</a:t>
            </a:fld>
            <a:endParaRPr lang="ar-SA"/>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7D899EDB-705E-4E1D-A1E3-69A693C9BE8A}" type="slidenum">
              <a:rPr lang="ar-SA" smtClean="0"/>
              <a:t>2</a:t>
            </a:fld>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F750A275-9AFA-4F04-BF98-A2C4AB8936FE}" type="datetimeFigureOut">
              <a:rPr lang="ar-SA" smtClean="0"/>
              <a:t>26/11/33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CFC4AADB-C809-4F6A-853E-3894885F3234}"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F750A275-9AFA-4F04-BF98-A2C4AB8936FE}" type="datetimeFigureOut">
              <a:rPr lang="ar-SA" smtClean="0"/>
              <a:t>26/11/33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CFC4AADB-C809-4F6A-853E-3894885F3234}"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F750A275-9AFA-4F04-BF98-A2C4AB8936FE}" type="datetimeFigureOut">
              <a:rPr lang="ar-SA" smtClean="0"/>
              <a:t>26/11/33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CFC4AADB-C809-4F6A-853E-3894885F3234}"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F750A275-9AFA-4F04-BF98-A2C4AB8936FE}" type="datetimeFigureOut">
              <a:rPr lang="ar-SA" smtClean="0"/>
              <a:t>26/11/33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CFC4AADB-C809-4F6A-853E-3894885F3234}"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F750A275-9AFA-4F04-BF98-A2C4AB8936FE}" type="datetimeFigureOut">
              <a:rPr lang="ar-SA" smtClean="0"/>
              <a:t>26/11/33</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CFC4AADB-C809-4F6A-853E-3894885F3234}"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F750A275-9AFA-4F04-BF98-A2C4AB8936FE}" type="datetimeFigureOut">
              <a:rPr lang="ar-SA" smtClean="0"/>
              <a:t>26/11/33</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CFC4AADB-C809-4F6A-853E-3894885F3234}"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F750A275-9AFA-4F04-BF98-A2C4AB8936FE}" type="datetimeFigureOut">
              <a:rPr lang="ar-SA" smtClean="0"/>
              <a:t>26/11/33</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CFC4AADB-C809-4F6A-853E-3894885F3234}"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F750A275-9AFA-4F04-BF98-A2C4AB8936FE}" type="datetimeFigureOut">
              <a:rPr lang="ar-SA" smtClean="0"/>
              <a:t>26/11/33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CFC4AADB-C809-4F6A-853E-3894885F3234}"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F750A275-9AFA-4F04-BF98-A2C4AB8936FE}" type="datetimeFigureOut">
              <a:rPr lang="ar-SA" smtClean="0"/>
              <a:t>26/11/33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CFC4AADB-C809-4F6A-853E-3894885F3234}"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F750A275-9AFA-4F04-BF98-A2C4AB8936FE}" type="datetimeFigureOut">
              <a:rPr lang="ar-SA" smtClean="0"/>
              <a:t>26/11/33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CFC4AADB-C809-4F6A-853E-3894885F3234}"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F750A275-9AFA-4F04-BF98-A2C4AB8936FE}" type="datetimeFigureOut">
              <a:rPr lang="ar-SA" smtClean="0"/>
              <a:t>26/11/33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CFC4AADB-C809-4F6A-853E-3894885F3234}" type="slidenum">
              <a:rPr lang="ar-SA" smtClean="0"/>
              <a:t>‹#›</a:t>
            </a:fld>
            <a:endParaRPr lang="ar-SA"/>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verTx">
  <p:cSld name="عنوان ومحتوى فوق نص">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381000"/>
            <a:ext cx="8229600" cy="1371600"/>
          </a:xfrm>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981200"/>
            <a:ext cx="8229600" cy="198120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4114800"/>
            <a:ext cx="8229600" cy="198120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a:xfrm>
            <a:off x="457200" y="6245225"/>
            <a:ext cx="2133600" cy="476250"/>
          </a:xfrm>
        </p:spPr>
        <p:txBody>
          <a:bodyPr/>
          <a:lstStyle>
            <a:lvl1pPr>
              <a:defRPr/>
            </a:lvl1pPr>
          </a:lstStyle>
          <a:p>
            <a:endParaRPr lang="en-US"/>
          </a:p>
        </p:txBody>
      </p:sp>
      <p:sp>
        <p:nvSpPr>
          <p:cNvPr id="6" name="عنصر نائب للتذييل 5"/>
          <p:cNvSpPr>
            <a:spLocks noGrp="1"/>
          </p:cNvSpPr>
          <p:nvPr>
            <p:ph type="ftr" sz="quarter" idx="11"/>
          </p:nvPr>
        </p:nvSpPr>
        <p:spPr>
          <a:xfrm>
            <a:off x="3124200" y="6245225"/>
            <a:ext cx="2895600" cy="476250"/>
          </a:xfrm>
        </p:spPr>
        <p:txBody>
          <a:bodyPr/>
          <a:lstStyle>
            <a:lvl1pPr>
              <a:defRPr/>
            </a:lvl1pPr>
          </a:lstStyle>
          <a:p>
            <a:endParaRPr lang="en-US"/>
          </a:p>
        </p:txBody>
      </p:sp>
      <p:sp>
        <p:nvSpPr>
          <p:cNvPr id="7" name="عنصر نائب لرقم الشريحة 6"/>
          <p:cNvSpPr>
            <a:spLocks noGrp="1"/>
          </p:cNvSpPr>
          <p:nvPr>
            <p:ph type="sldNum" sz="quarter" idx="12"/>
          </p:nvPr>
        </p:nvSpPr>
        <p:spPr>
          <a:xfrm>
            <a:off x="6553200" y="6245225"/>
            <a:ext cx="2133600" cy="476250"/>
          </a:xfrm>
        </p:spPr>
        <p:txBody>
          <a:bodyPr/>
          <a:lstStyle>
            <a:lvl1pPr>
              <a:defRPr/>
            </a:lvl1pPr>
          </a:lstStyle>
          <a:p>
            <a:fld id="{5DE8B3AE-98D7-46C3-90B0-F0B23DE8F713}" type="slidenum">
              <a:rPr lang="ar-SA"/>
              <a:pPr/>
              <a:t>‹#›</a:t>
            </a:fld>
            <a:endParaRPr lang="en-US"/>
          </a:p>
        </p:txBody>
      </p:sp>
    </p:spTree>
  </p:cSld>
  <p:clrMapOvr>
    <a:masterClrMapping/>
  </p:clrMapOvr>
  <p:transition>
    <p:pull dir="d"/>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عنوان وجدول">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381000"/>
            <a:ext cx="8229600" cy="1371600"/>
          </a:xfrm>
        </p:spPr>
        <p:txBody>
          <a:bodyPr/>
          <a:lstStyle/>
          <a:p>
            <a:r>
              <a:rPr lang="ar-SA" smtClean="0"/>
              <a:t>انقر لتحرير نمط العنوان الرئيسي</a:t>
            </a:r>
            <a:endParaRPr lang="ar-SA"/>
          </a:p>
        </p:txBody>
      </p:sp>
      <p:sp>
        <p:nvSpPr>
          <p:cNvPr id="3" name="عنصر نائب للجدول 2"/>
          <p:cNvSpPr>
            <a:spLocks noGrp="1"/>
          </p:cNvSpPr>
          <p:nvPr>
            <p:ph type="tbl" idx="1"/>
          </p:nvPr>
        </p:nvSpPr>
        <p:spPr>
          <a:xfrm>
            <a:off x="457200" y="1981200"/>
            <a:ext cx="8229600" cy="4114800"/>
          </a:xfrm>
        </p:spPr>
        <p:txBody>
          <a:bodyPr/>
          <a:lstStyle/>
          <a:p>
            <a:endParaRPr lang="ar-SA"/>
          </a:p>
        </p:txBody>
      </p:sp>
      <p:sp>
        <p:nvSpPr>
          <p:cNvPr id="4" name="عنصر نائب للتاريخ 3"/>
          <p:cNvSpPr>
            <a:spLocks noGrp="1"/>
          </p:cNvSpPr>
          <p:nvPr>
            <p:ph type="dt" sz="half" idx="10"/>
          </p:nvPr>
        </p:nvSpPr>
        <p:spPr>
          <a:xfrm>
            <a:off x="457200" y="6245225"/>
            <a:ext cx="2133600" cy="476250"/>
          </a:xfrm>
        </p:spPr>
        <p:txBody>
          <a:bodyPr/>
          <a:lstStyle>
            <a:lvl1pPr>
              <a:defRPr/>
            </a:lvl1pPr>
          </a:lstStyle>
          <a:p>
            <a:endParaRPr lang="en-US"/>
          </a:p>
        </p:txBody>
      </p:sp>
      <p:sp>
        <p:nvSpPr>
          <p:cNvPr id="5" name="عنصر نائب للتذييل 4"/>
          <p:cNvSpPr>
            <a:spLocks noGrp="1"/>
          </p:cNvSpPr>
          <p:nvPr>
            <p:ph type="ftr" sz="quarter" idx="11"/>
          </p:nvPr>
        </p:nvSpPr>
        <p:spPr>
          <a:xfrm>
            <a:off x="3124200" y="6245225"/>
            <a:ext cx="2895600" cy="476250"/>
          </a:xfrm>
        </p:spPr>
        <p:txBody>
          <a:bodyPr/>
          <a:lstStyle>
            <a:lvl1pPr>
              <a:defRPr/>
            </a:lvl1pPr>
          </a:lstStyle>
          <a:p>
            <a:endParaRPr lang="en-US"/>
          </a:p>
        </p:txBody>
      </p:sp>
      <p:sp>
        <p:nvSpPr>
          <p:cNvPr id="6" name="عنصر نائب لرقم الشريحة 5"/>
          <p:cNvSpPr>
            <a:spLocks noGrp="1"/>
          </p:cNvSpPr>
          <p:nvPr>
            <p:ph type="sldNum" sz="quarter" idx="12"/>
          </p:nvPr>
        </p:nvSpPr>
        <p:spPr>
          <a:xfrm>
            <a:off x="6553200" y="6245225"/>
            <a:ext cx="2133600" cy="476250"/>
          </a:xfrm>
        </p:spPr>
        <p:txBody>
          <a:bodyPr/>
          <a:lstStyle>
            <a:lvl1pPr>
              <a:defRPr/>
            </a:lvl1pPr>
          </a:lstStyle>
          <a:p>
            <a:fld id="{51A7EFE6-C5C9-4C00-B691-03797C94BEBD}" type="slidenum">
              <a:rPr lang="ar-SA"/>
              <a:pPr/>
              <a:t>‹#›</a:t>
            </a:fld>
            <a:endParaRPr lang="en-US"/>
          </a:p>
        </p:txBody>
      </p:sp>
    </p:spTree>
  </p:cSld>
  <p:clrMapOvr>
    <a:masterClrMapping/>
  </p:clrMapOvr>
  <p:transition>
    <p:pull di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F750A275-9AFA-4F04-BF98-A2C4AB8936FE}" type="datetimeFigureOut">
              <a:rPr lang="ar-SA" smtClean="0"/>
              <a:t>26/11/33</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CFC4AADB-C809-4F6A-853E-3894885F3234}"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688" name="Rectangle 8"/>
          <p:cNvSpPr>
            <a:spLocks noChangeArrowheads="1"/>
          </p:cNvSpPr>
          <p:nvPr/>
        </p:nvSpPr>
        <p:spPr bwMode="auto">
          <a:xfrm>
            <a:off x="792163" y="260350"/>
            <a:ext cx="8351837" cy="6119813"/>
          </a:xfrm>
          <a:prstGeom prst="rect">
            <a:avLst/>
          </a:prstGeom>
          <a:solidFill>
            <a:srgbClr val="0000FF"/>
          </a:solidFill>
          <a:ln w="76200">
            <a:solidFill>
              <a:srgbClr val="CC6600"/>
            </a:solidFill>
            <a:miter lim="800000"/>
            <a:headEnd/>
            <a:tailEnd/>
          </a:ln>
          <a:effectLst/>
        </p:spPr>
        <p:txBody>
          <a:bodyPr wrap="none" anchor="ctr"/>
          <a:lstStyle/>
          <a:p>
            <a:endParaRPr lang="ar-SA"/>
          </a:p>
        </p:txBody>
      </p:sp>
      <p:sp>
        <p:nvSpPr>
          <p:cNvPr id="71682" name="Rectangle 2"/>
          <p:cNvSpPr>
            <a:spLocks noGrp="1" noChangeArrowheads="1"/>
          </p:cNvSpPr>
          <p:nvPr>
            <p:ph type="title"/>
          </p:nvPr>
        </p:nvSpPr>
        <p:spPr>
          <a:xfrm>
            <a:off x="468313" y="396875"/>
            <a:ext cx="8078787" cy="1090613"/>
          </a:xfrm>
        </p:spPr>
        <p:txBody>
          <a:bodyPr/>
          <a:lstStyle/>
          <a:p>
            <a:r>
              <a:rPr lang="ar-SA" sz="2800" b="1" dirty="0">
                <a:cs typeface="AL-Aser" pitchFamily="2" charset="-78"/>
              </a:rPr>
              <a:t>بسم الله الرحمن الرحيم</a:t>
            </a:r>
            <a:endParaRPr lang="en-US" sz="2800" b="1" dirty="0">
              <a:cs typeface="AL-Aser" pitchFamily="2" charset="-78"/>
            </a:endParaRPr>
          </a:p>
        </p:txBody>
      </p:sp>
      <p:sp>
        <p:nvSpPr>
          <p:cNvPr id="71684" name="Rectangle 4"/>
          <p:cNvSpPr>
            <a:spLocks noChangeArrowheads="1"/>
          </p:cNvSpPr>
          <p:nvPr/>
        </p:nvSpPr>
        <p:spPr bwMode="auto">
          <a:xfrm>
            <a:off x="6156325" y="908050"/>
            <a:ext cx="2376488" cy="1584325"/>
          </a:xfrm>
          <a:prstGeom prst="rect">
            <a:avLst/>
          </a:prstGeom>
          <a:noFill/>
          <a:ln w="9525">
            <a:noFill/>
            <a:miter lim="800000"/>
            <a:headEnd/>
            <a:tailEnd/>
          </a:ln>
          <a:effectLst/>
        </p:spPr>
        <p:txBody>
          <a:bodyPr anchor="ctr"/>
          <a:lstStyle/>
          <a:p>
            <a:pPr algn="ctr"/>
            <a:r>
              <a:rPr lang="ar-SA" sz="1600">
                <a:solidFill>
                  <a:schemeClr val="tx2"/>
                </a:solidFill>
                <a:effectLst>
                  <a:outerShdw blurRad="38100" dist="38100" dir="2700000" algn="tl">
                    <a:srgbClr val="000000"/>
                  </a:outerShdw>
                </a:effectLst>
              </a:rPr>
              <a:t/>
            </a:r>
            <a:br>
              <a:rPr lang="ar-SA" sz="1600">
                <a:solidFill>
                  <a:schemeClr val="tx2"/>
                </a:solidFill>
                <a:effectLst>
                  <a:outerShdw blurRad="38100" dist="38100" dir="2700000" algn="tl">
                    <a:srgbClr val="000000"/>
                  </a:outerShdw>
                </a:effectLst>
              </a:rPr>
            </a:br>
            <a:r>
              <a:rPr lang="ar-EG" sz="1900">
                <a:solidFill>
                  <a:schemeClr val="tx2"/>
                </a:solidFill>
                <a:effectLst>
                  <a:outerShdw blurRad="38100" dist="38100" dir="2700000" algn="tl">
                    <a:srgbClr val="000000"/>
                  </a:outerShdw>
                </a:effectLst>
              </a:rPr>
              <a:t>جامعة الدمام </a:t>
            </a:r>
            <a:br>
              <a:rPr lang="ar-EG" sz="1900">
                <a:solidFill>
                  <a:schemeClr val="tx2"/>
                </a:solidFill>
                <a:effectLst>
                  <a:outerShdw blurRad="38100" dist="38100" dir="2700000" algn="tl">
                    <a:srgbClr val="000000"/>
                  </a:outerShdw>
                </a:effectLst>
              </a:rPr>
            </a:br>
            <a:r>
              <a:rPr lang="ar-EG" sz="1900">
                <a:solidFill>
                  <a:schemeClr val="tx2"/>
                </a:solidFill>
                <a:effectLst>
                  <a:outerShdw blurRad="38100" dist="38100" dir="2700000" algn="tl">
                    <a:srgbClr val="000000"/>
                  </a:outerShdw>
                </a:effectLst>
              </a:rPr>
              <a:t>كلية تربية</a:t>
            </a:r>
            <a:br>
              <a:rPr lang="ar-EG" sz="1900">
                <a:solidFill>
                  <a:schemeClr val="tx2"/>
                </a:solidFill>
                <a:effectLst>
                  <a:outerShdw blurRad="38100" dist="38100" dir="2700000" algn="tl">
                    <a:srgbClr val="000000"/>
                  </a:outerShdw>
                </a:effectLst>
              </a:rPr>
            </a:br>
            <a:r>
              <a:rPr lang="ar-EG" sz="1900">
                <a:solidFill>
                  <a:schemeClr val="tx2"/>
                </a:solidFill>
                <a:effectLst>
                  <a:outerShdw blurRad="38100" dist="38100" dir="2700000" algn="tl">
                    <a:srgbClr val="000000"/>
                  </a:outerShdw>
                </a:effectLst>
              </a:rPr>
              <a:t>قسم رياض الاطفال</a:t>
            </a:r>
            <a:r>
              <a:rPr lang="ar-SA" sz="1900" b="1">
                <a:solidFill>
                  <a:schemeClr val="tx2"/>
                </a:solidFill>
                <a:effectLst>
                  <a:outerShdw blurRad="38100" dist="38100" dir="2700000" algn="tl">
                    <a:srgbClr val="000000"/>
                  </a:outerShdw>
                </a:effectLst>
              </a:rPr>
              <a:t/>
            </a:r>
            <a:br>
              <a:rPr lang="ar-SA" sz="1900" b="1">
                <a:solidFill>
                  <a:schemeClr val="tx2"/>
                </a:solidFill>
                <a:effectLst>
                  <a:outerShdw blurRad="38100" dist="38100" dir="2700000" algn="tl">
                    <a:srgbClr val="000000"/>
                  </a:outerShdw>
                </a:effectLst>
              </a:rPr>
            </a:br>
            <a:endParaRPr lang="en-US" sz="1900">
              <a:solidFill>
                <a:schemeClr val="tx2"/>
              </a:solidFill>
              <a:effectLst>
                <a:outerShdw blurRad="38100" dist="38100" dir="2700000" algn="tl">
                  <a:srgbClr val="000000"/>
                </a:outerShdw>
              </a:effectLst>
            </a:endParaRPr>
          </a:p>
        </p:txBody>
      </p:sp>
      <p:sp>
        <p:nvSpPr>
          <p:cNvPr id="71686" name="Rectangle 6"/>
          <p:cNvSpPr>
            <a:spLocks noChangeArrowheads="1"/>
          </p:cNvSpPr>
          <p:nvPr/>
        </p:nvSpPr>
        <p:spPr bwMode="auto">
          <a:xfrm>
            <a:off x="1619250" y="2565400"/>
            <a:ext cx="5470525" cy="1873250"/>
          </a:xfrm>
          <a:prstGeom prst="rect">
            <a:avLst/>
          </a:prstGeom>
          <a:noFill/>
          <a:ln w="9525">
            <a:noFill/>
            <a:miter lim="800000"/>
            <a:headEnd/>
            <a:tailEnd/>
          </a:ln>
          <a:effectLst/>
        </p:spPr>
        <p:txBody>
          <a:bodyPr anchor="ctr"/>
          <a:lstStyle/>
          <a:p>
            <a:pPr algn="ctr"/>
            <a:r>
              <a:rPr lang="ar-EG" sz="4000" b="1">
                <a:solidFill>
                  <a:schemeClr val="tx2"/>
                </a:solidFill>
                <a:effectLst>
                  <a:outerShdw blurRad="38100" dist="38100" dir="2700000" algn="tl">
                    <a:srgbClr val="000000"/>
                  </a:outerShdw>
                </a:effectLst>
                <a:cs typeface="Bader" pitchFamily="2" charset="-78"/>
              </a:rPr>
              <a:t>المدخل الى رياض الاطفال</a:t>
            </a:r>
            <a:r>
              <a:rPr lang="ar-SA" sz="4000" b="1">
                <a:solidFill>
                  <a:schemeClr val="tx2"/>
                </a:solidFill>
                <a:effectLst>
                  <a:outerShdw blurRad="38100" dist="38100" dir="2700000" algn="tl">
                    <a:srgbClr val="000000"/>
                  </a:outerShdw>
                </a:effectLst>
                <a:cs typeface="Bader" pitchFamily="2" charset="-78"/>
              </a:rPr>
              <a:t> </a:t>
            </a:r>
            <a:br>
              <a:rPr lang="ar-SA" sz="4000" b="1">
                <a:solidFill>
                  <a:schemeClr val="tx2"/>
                </a:solidFill>
                <a:effectLst>
                  <a:outerShdw blurRad="38100" dist="38100" dir="2700000" algn="tl">
                    <a:srgbClr val="000000"/>
                  </a:outerShdw>
                </a:effectLst>
                <a:cs typeface="Bader" pitchFamily="2" charset="-78"/>
              </a:rPr>
            </a:br>
            <a:r>
              <a:rPr lang="ar-SA" sz="4000" b="1">
                <a:solidFill>
                  <a:schemeClr val="tx2"/>
                </a:solidFill>
                <a:effectLst>
                  <a:outerShdw blurRad="38100" dist="38100" dir="2700000" algn="tl">
                    <a:srgbClr val="000000"/>
                  </a:outerShdw>
                </a:effectLst>
                <a:cs typeface="Bader" pitchFamily="2" charset="-78"/>
              </a:rPr>
              <a:t/>
            </a:r>
            <a:br>
              <a:rPr lang="ar-SA" sz="4000" b="1">
                <a:solidFill>
                  <a:schemeClr val="tx2"/>
                </a:solidFill>
                <a:effectLst>
                  <a:outerShdw blurRad="38100" dist="38100" dir="2700000" algn="tl">
                    <a:srgbClr val="000000"/>
                  </a:outerShdw>
                </a:effectLst>
                <a:cs typeface="Bader" pitchFamily="2" charset="-78"/>
              </a:rPr>
            </a:br>
            <a:r>
              <a:rPr lang="ar-SA" sz="2800" b="1">
                <a:solidFill>
                  <a:schemeClr val="tx2"/>
                </a:solidFill>
                <a:effectLst>
                  <a:outerShdw blurRad="38100" dist="38100" dir="2700000" algn="tl">
                    <a:srgbClr val="000000"/>
                  </a:outerShdw>
                </a:effectLst>
                <a:cs typeface="Bader" pitchFamily="2" charset="-78"/>
              </a:rPr>
              <a:t>المحاضرة </a:t>
            </a:r>
            <a:r>
              <a:rPr lang="ar-EG" sz="2800" b="1">
                <a:solidFill>
                  <a:schemeClr val="tx2"/>
                </a:solidFill>
                <a:effectLst>
                  <a:outerShdw blurRad="38100" dist="38100" dir="2700000" algn="tl">
                    <a:srgbClr val="000000"/>
                  </a:outerShdw>
                </a:effectLst>
                <a:cs typeface="Bader" pitchFamily="2" charset="-78"/>
              </a:rPr>
              <a:t>الثانية</a:t>
            </a:r>
            <a:endParaRPr lang="en-US" sz="4000">
              <a:solidFill>
                <a:schemeClr val="tx2"/>
              </a:solidFill>
              <a:effectLst>
                <a:outerShdw blurRad="38100" dist="38100" dir="2700000" algn="tl">
                  <a:srgbClr val="000000"/>
                </a:outerShdw>
              </a:effectLst>
            </a:endParaRPr>
          </a:p>
        </p:txBody>
      </p:sp>
      <p:sp>
        <p:nvSpPr>
          <p:cNvPr id="71687" name="Rectangle 7"/>
          <p:cNvSpPr>
            <a:spLocks noChangeArrowheads="1"/>
          </p:cNvSpPr>
          <p:nvPr/>
        </p:nvSpPr>
        <p:spPr bwMode="auto">
          <a:xfrm>
            <a:off x="1331913" y="4868863"/>
            <a:ext cx="6400800" cy="720725"/>
          </a:xfrm>
          <a:prstGeom prst="rect">
            <a:avLst/>
          </a:prstGeom>
          <a:noFill/>
          <a:ln w="9525">
            <a:noFill/>
            <a:miter lim="800000"/>
            <a:headEnd/>
            <a:tailEnd/>
          </a:ln>
          <a:effectLst/>
        </p:spPr>
        <p:txBody>
          <a:bodyPr/>
          <a:lstStyle/>
          <a:p>
            <a:pPr marL="342900" indent="-342900" algn="ctr">
              <a:spcBef>
                <a:spcPct val="20000"/>
              </a:spcBef>
              <a:buClr>
                <a:schemeClr val="hlink"/>
              </a:buClr>
              <a:buSzPct val="65000"/>
              <a:buFont typeface="Wingdings" pitchFamily="2" charset="2"/>
              <a:buNone/>
            </a:pPr>
            <a:r>
              <a:rPr lang="ar-SA" sz="2800" b="1">
                <a:effectLst>
                  <a:outerShdw blurRad="38100" dist="38100" dir="2700000" algn="tl">
                    <a:srgbClr val="000000"/>
                  </a:outerShdw>
                </a:effectLst>
                <a:cs typeface="AL-Battar" pitchFamily="2" charset="-78"/>
              </a:rPr>
              <a:t>أعداد الدكتورة :</a:t>
            </a:r>
            <a:r>
              <a:rPr lang="ar-EG" sz="2800" b="1">
                <a:effectLst>
                  <a:outerShdw blurRad="38100" dist="38100" dir="2700000" algn="tl">
                    <a:srgbClr val="000000"/>
                  </a:outerShdw>
                </a:effectLst>
                <a:cs typeface="AL-Battar" pitchFamily="2" charset="-78"/>
              </a:rPr>
              <a:t> فاطمة على</a:t>
            </a:r>
            <a:endParaRPr lang="en-US" sz="2800" b="1">
              <a:effectLst>
                <a:outerShdw blurRad="38100" dist="38100" dir="2700000" algn="tl">
                  <a:srgbClr val="000000"/>
                </a:outerShdw>
              </a:effectLst>
              <a:cs typeface="AL-Battar" pitchFamily="2" charset="-78"/>
            </a:endParaRPr>
          </a:p>
        </p:txBody>
      </p:sp>
      <p:pic>
        <p:nvPicPr>
          <p:cNvPr id="71691" name="صورة 1" descr="Description: UOD_logo"/>
          <p:cNvPicPr>
            <a:picLocks noChangeAspect="1" noChangeArrowheads="1"/>
          </p:cNvPicPr>
          <p:nvPr/>
        </p:nvPicPr>
        <p:blipFill>
          <a:blip r:embed="rId2" cstate="print"/>
          <a:srcRect/>
          <a:stretch>
            <a:fillRect/>
          </a:stretch>
        </p:blipFill>
        <p:spPr bwMode="auto">
          <a:xfrm>
            <a:off x="971550" y="1196975"/>
            <a:ext cx="2016125" cy="1112838"/>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71682"/>
                                        </p:tgtEl>
                                        <p:attrNameLst>
                                          <p:attrName>style.visibility</p:attrName>
                                        </p:attrNameLst>
                                      </p:cBhvr>
                                      <p:to>
                                        <p:strVal val="visible"/>
                                      </p:to>
                                    </p:set>
                                    <p:anim calcmode="lin" valueType="num">
                                      <p:cBhvr>
                                        <p:cTn id="7" dur="500" fill="hold"/>
                                        <p:tgtEl>
                                          <p:spTgt spid="71682"/>
                                        </p:tgtEl>
                                        <p:attrNameLst>
                                          <p:attrName>ppt_w</p:attrName>
                                        </p:attrNameLst>
                                      </p:cBhvr>
                                      <p:tavLst>
                                        <p:tav tm="0">
                                          <p:val>
                                            <p:fltVal val="0"/>
                                          </p:val>
                                        </p:tav>
                                        <p:tav tm="100000">
                                          <p:val>
                                            <p:strVal val="#ppt_w"/>
                                          </p:val>
                                        </p:tav>
                                      </p:tavLst>
                                    </p:anim>
                                    <p:anim calcmode="lin" valueType="num">
                                      <p:cBhvr>
                                        <p:cTn id="8" dur="500" fill="hold"/>
                                        <p:tgtEl>
                                          <p:spTgt spid="71682"/>
                                        </p:tgtEl>
                                        <p:attrNameLst>
                                          <p:attrName>ppt_h</p:attrName>
                                        </p:attrNameLst>
                                      </p:cBhvr>
                                      <p:tavLst>
                                        <p:tav tm="0">
                                          <p:val>
                                            <p:fltVal val="0"/>
                                          </p:val>
                                        </p:tav>
                                        <p:tav tm="100000">
                                          <p:val>
                                            <p:strVal val="#ppt_h"/>
                                          </p:val>
                                        </p:tav>
                                      </p:tavLst>
                                    </p:anim>
                                    <p:animEffect transition="in" filter="fade">
                                      <p:cBhvr>
                                        <p:cTn id="9" dur="500"/>
                                        <p:tgtEl>
                                          <p:spTgt spid="71682"/>
                                        </p:tgtEl>
                                      </p:cBhvr>
                                    </p:animEffect>
                                  </p:childTnLst>
                                </p:cTn>
                              </p:par>
                              <p:par>
                                <p:cTn id="10" presetID="1" presetClass="path" presetSubtype="0" accel="50000" decel="50000" fill="hold" grpId="0" nodeType="withEffect">
                                  <p:stCondLst>
                                    <p:cond delay="0"/>
                                  </p:stCondLst>
                                  <p:iterate type="lt">
                                    <p:tmPct val="10000"/>
                                  </p:iterate>
                                  <p:childTnLst>
                                    <p:animMotion origin="layout" path="M 3.61111E-6 3.33333E-6  C 0.06892 3.33333E-6  0.125 0.02847  0.125 0.06389  C 0.125 0.09907  0.06892 0.12777  3.61111E-6 0.12777  C -0.0691 0.12777  -0.125 0.09907  -0.125 0.06389  C -0.125 0.02847  -0.0691 3.33333E-6  3.61111E-6 3.33333E-6  Z " pathEditMode="relative">
                                      <p:cBhvr>
                                        <p:cTn id="11" dur="2000" fill="hold"/>
                                        <p:tgtEl>
                                          <p:spTgt spid="71686"/>
                                        </p:tgtEl>
                                        <p:attrNameLst>
                                          <p:attrName>ppt_x</p:attrName>
                                          <p:attrName>ppt_y</p:attrName>
                                        </p:attrNameLst>
                                      </p:cBhvr>
                                    </p:animMotion>
                                  </p:childTnLst>
                                </p:cTn>
                              </p:par>
                              <p:par>
                                <p:cTn id="12" presetID="7" presetClass="path" presetSubtype="0" accel="50000" decel="50000" fill="hold" grpId="0" nodeType="withEffect">
                                  <p:stCondLst>
                                    <p:cond delay="0"/>
                                  </p:stCondLst>
                                  <p:childTnLst>
                                    <p:animMotion origin="layout" path="M 0.0 0.0  L 0.25 0.0  L 0.25 0.33295  L 0.0 0.33295  L 0.0 0.0  Z" pathEditMode="relative" ptsTypes="">
                                      <p:cBhvr>
                                        <p:cTn id="13" dur="2000" fill="hold"/>
                                        <p:tgtEl>
                                          <p:spTgt spid="71687">
                                            <p:txEl>
                                              <p:pRg st="0" end="0"/>
                                            </p:txEl>
                                          </p:spTgt>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2" grpId="0"/>
      <p:bldP spid="71686" grpId="0"/>
      <p:bldP spid="71687"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a:xfrm>
            <a:off x="468313" y="404813"/>
            <a:ext cx="8229600" cy="1371600"/>
          </a:xfrm>
        </p:spPr>
        <p:txBody>
          <a:bodyPr/>
          <a:lstStyle/>
          <a:p>
            <a:r>
              <a:rPr lang="ar-SA" b="1" dirty="0"/>
              <a:t>تطور مفهوم الروضة</a:t>
            </a:r>
            <a:r>
              <a:rPr lang="en-US" dirty="0"/>
              <a:t> </a:t>
            </a:r>
          </a:p>
        </p:txBody>
      </p:sp>
      <p:sp>
        <p:nvSpPr>
          <p:cNvPr id="105475" name="Rectangle 3"/>
          <p:cNvSpPr>
            <a:spLocks noGrp="1" noChangeArrowheads="1"/>
          </p:cNvSpPr>
          <p:nvPr>
            <p:ph type="body" idx="1"/>
          </p:nvPr>
        </p:nvSpPr>
        <p:spPr>
          <a:xfrm>
            <a:off x="468313" y="1989138"/>
            <a:ext cx="8229600" cy="4114800"/>
          </a:xfrm>
        </p:spPr>
        <p:txBody>
          <a:bodyPr/>
          <a:lstStyle/>
          <a:p>
            <a:pPr>
              <a:buFont typeface="Wingdings" pitchFamily="2" charset="2"/>
              <a:buNone/>
            </a:pPr>
            <a:r>
              <a:rPr lang="ar-EG" sz="2800" b="1" u="sng" dirty="0"/>
              <a:t>العناصر المكونة لهذه </a:t>
            </a:r>
            <a:r>
              <a:rPr lang="ar-EG" sz="2800" b="1" u="sng" dirty="0" err="1"/>
              <a:t>المحاضرة :</a:t>
            </a:r>
            <a:endParaRPr lang="ar-EG" sz="2800" b="1" u="sng" dirty="0"/>
          </a:p>
          <a:p>
            <a:r>
              <a:rPr lang="ar-SA" sz="2800" b="1" dirty="0"/>
              <a:t>التربية التعويضية.</a:t>
            </a:r>
          </a:p>
          <a:p>
            <a:r>
              <a:rPr lang="ar-SA" sz="2800" b="1" dirty="0" err="1"/>
              <a:t>الروضة ....</a:t>
            </a:r>
            <a:r>
              <a:rPr lang="ar-SA" sz="2800" b="1" dirty="0"/>
              <a:t> </a:t>
            </a:r>
            <a:r>
              <a:rPr lang="ar-SA" sz="2800" b="1" dirty="0" err="1"/>
              <a:t>لمن؟</a:t>
            </a:r>
            <a:endParaRPr lang="ar-SA" sz="2800" b="1" dirty="0"/>
          </a:p>
          <a:p>
            <a:r>
              <a:rPr lang="ar-SA" sz="2800" b="1" dirty="0"/>
              <a:t>سن القبول بالروضة.</a:t>
            </a:r>
          </a:p>
          <a:p>
            <a:r>
              <a:rPr lang="ar-SA" sz="2800" b="1" dirty="0"/>
              <a:t>أولويات القبول بالروضة.</a:t>
            </a:r>
          </a:p>
          <a:p>
            <a:r>
              <a:rPr lang="ar-SA" sz="2800" b="1" dirty="0"/>
              <a:t>توظيف تكنولوجيا المعلومات والاتصالات المتطورة.</a:t>
            </a:r>
          </a:p>
          <a:p>
            <a:r>
              <a:rPr lang="ar-SA" sz="2800" b="1" dirty="0"/>
              <a:t>إيجاد بدائل تربوية للروضة.</a:t>
            </a:r>
          </a:p>
          <a:p>
            <a:r>
              <a:rPr lang="ar-SA" sz="2800" b="1" dirty="0"/>
              <a:t>أساليب التعليم في رياض الأطفال.</a:t>
            </a:r>
            <a:endParaRPr lang="ar-EG" sz="2800" b="1" dirty="0"/>
          </a:p>
          <a:p>
            <a:pPr>
              <a:buFont typeface="Wingdings" pitchFamily="2" charset="2"/>
              <a:buNone/>
            </a:pPr>
            <a:endParaRPr lang="en-US" sz="2800" dirty="0"/>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p:txBody>
          <a:bodyPr/>
          <a:lstStyle/>
          <a:p>
            <a:r>
              <a:rPr lang="ar-EG" b="1" dirty="0"/>
              <a:t>الأهداف الإجرائية للمحاضرة</a:t>
            </a:r>
            <a:endParaRPr lang="en-US" b="1" dirty="0"/>
          </a:p>
        </p:txBody>
      </p:sp>
      <p:sp>
        <p:nvSpPr>
          <p:cNvPr id="106499" name="Rectangle 3"/>
          <p:cNvSpPr>
            <a:spLocks noGrp="1" noChangeArrowheads="1"/>
          </p:cNvSpPr>
          <p:nvPr>
            <p:ph type="body" idx="1"/>
          </p:nvPr>
        </p:nvSpPr>
        <p:spPr>
          <a:xfrm>
            <a:off x="468313" y="1700213"/>
            <a:ext cx="8229600" cy="4114800"/>
          </a:xfrm>
        </p:spPr>
        <p:txBody>
          <a:bodyPr/>
          <a:lstStyle/>
          <a:p>
            <a:r>
              <a:rPr lang="ar-EG"/>
              <a:t>أن تعرف الطالبة مفهوم </a:t>
            </a:r>
            <a:r>
              <a:rPr lang="ar-SA" b="1"/>
              <a:t>التربية التعويضية</a:t>
            </a:r>
            <a:r>
              <a:rPr lang="ar-EG" b="1"/>
              <a:t> </a:t>
            </a:r>
            <a:r>
              <a:rPr lang="ar-SA" b="1"/>
              <a:t>.</a:t>
            </a:r>
            <a:endParaRPr lang="ar-EG" b="1"/>
          </a:p>
          <a:p>
            <a:r>
              <a:rPr lang="ar-EG"/>
              <a:t>أن تعرف الطالبة </a:t>
            </a:r>
            <a:r>
              <a:rPr lang="ar-SA" b="1"/>
              <a:t>سن القبول بالروضة</a:t>
            </a:r>
            <a:r>
              <a:rPr lang="ar-EG" b="1"/>
              <a:t> </a:t>
            </a:r>
            <a:r>
              <a:rPr lang="ar-SA" b="1"/>
              <a:t>.</a:t>
            </a:r>
            <a:endParaRPr lang="ar-EG" b="1"/>
          </a:p>
          <a:p>
            <a:r>
              <a:rPr lang="ar-EG"/>
              <a:t>أن تتعرف الطالبة على </a:t>
            </a:r>
            <a:r>
              <a:rPr lang="ar-SA" b="1"/>
              <a:t>أولويات القبول بالروضة.</a:t>
            </a:r>
            <a:endParaRPr lang="ar-EG" b="1"/>
          </a:p>
          <a:p>
            <a:r>
              <a:rPr lang="ar-EG"/>
              <a:t>أن تعرف الطالبة </a:t>
            </a:r>
            <a:r>
              <a:rPr lang="ar-SA" b="1"/>
              <a:t>توظيف تكنولوجيا المعلومات والاتصالات المتطورة</a:t>
            </a:r>
            <a:r>
              <a:rPr lang="ar-EG" b="1"/>
              <a:t> </a:t>
            </a:r>
            <a:r>
              <a:rPr lang="ar-SA" b="1"/>
              <a:t>.</a:t>
            </a:r>
            <a:endParaRPr lang="ar-EG" b="1"/>
          </a:p>
          <a:p>
            <a:r>
              <a:rPr lang="ar-EG"/>
              <a:t>أن تتعرف الطالبة على </a:t>
            </a:r>
            <a:r>
              <a:rPr lang="ar-SA" b="1"/>
              <a:t>إيجاد بدائل تربوية للروضة.</a:t>
            </a:r>
            <a:endParaRPr lang="ar-EG" b="1"/>
          </a:p>
          <a:p>
            <a:r>
              <a:rPr lang="ar-EG"/>
              <a:t>أن تتعرف الطالبة على </a:t>
            </a:r>
            <a:r>
              <a:rPr lang="ar-SA" b="1"/>
              <a:t>أساليب التعليم في رياض الأطفال</a:t>
            </a:r>
            <a:r>
              <a:rPr lang="ar-EG" b="1"/>
              <a:t> </a:t>
            </a:r>
            <a:r>
              <a:rPr lang="ar-SA" b="1"/>
              <a:t>.</a:t>
            </a:r>
            <a:endParaRPr lang="ar-EG" b="1"/>
          </a:p>
          <a:p>
            <a:pPr>
              <a:buFont typeface="Wingdings" pitchFamily="2" charset="2"/>
              <a:buNone/>
            </a:pPr>
            <a:endParaRPr lang="ar-EG" b="1"/>
          </a:p>
          <a:p>
            <a:endParaRPr lang="en-US" b="1"/>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4" name="Rectangle 4"/>
          <p:cNvSpPr>
            <a:spLocks noGrp="1" noChangeArrowheads="1"/>
          </p:cNvSpPr>
          <p:nvPr>
            <p:ph type="title"/>
          </p:nvPr>
        </p:nvSpPr>
        <p:spPr/>
        <p:txBody>
          <a:bodyPr/>
          <a:lstStyle/>
          <a:p>
            <a:r>
              <a:rPr lang="ar-SA" sz="4000" b="1"/>
              <a:t>التربية التعويضية (أهمية التربية التعويضية في رياض الأطفال</a:t>
            </a:r>
            <a:r>
              <a:rPr lang="ar-SA" sz="4000"/>
              <a:t>:</a:t>
            </a:r>
            <a:endParaRPr lang="en-US" sz="4000"/>
          </a:p>
        </p:txBody>
      </p:sp>
      <p:sp>
        <p:nvSpPr>
          <p:cNvPr id="107525" name="Rectangle 5"/>
          <p:cNvSpPr>
            <a:spLocks noGrp="1" noChangeArrowheads="1"/>
          </p:cNvSpPr>
          <p:nvPr>
            <p:ph sz="half" idx="1"/>
          </p:nvPr>
        </p:nvSpPr>
        <p:spPr>
          <a:xfrm>
            <a:off x="539750" y="1844675"/>
            <a:ext cx="8229600" cy="1981200"/>
          </a:xfrm>
        </p:spPr>
        <p:txBody>
          <a:bodyPr>
            <a:normAutofit fontScale="92500" lnSpcReduction="10000"/>
          </a:bodyPr>
          <a:lstStyle/>
          <a:p>
            <a:r>
              <a:rPr lang="ar-SA" sz="2800"/>
              <a:t>لقد حظيت النواحي الجسمية والصحية والاجتماعية والانفعالية في نمو الطفل بالاهتمام الأكبر لروضة </a:t>
            </a:r>
            <a:r>
              <a:rPr lang="ar-SA" sz="2800">
                <a:solidFill>
                  <a:srgbClr val="FF0066"/>
                </a:solidFill>
              </a:rPr>
              <a:t>خلال النصف الأول من القرن العشرين.</a:t>
            </a:r>
            <a:r>
              <a:rPr lang="ar-SA" sz="2800"/>
              <a:t> أما النمو العقلي فقد اعتبر تدريباً، ولهذا رؤي تأجيله للمدرسة الابتدائية. وكل ما حققه الطفل من نمو معرفي كان من خلال اللعب، وهكذا تأصلت فكرة" اللعب للروضة والتعليم للمدرسة".</a:t>
            </a:r>
            <a:endParaRPr lang="en-US" sz="2800"/>
          </a:p>
        </p:txBody>
      </p:sp>
      <p:sp>
        <p:nvSpPr>
          <p:cNvPr id="107526" name="Rectangle 6"/>
          <p:cNvSpPr>
            <a:spLocks noGrp="1" noChangeArrowheads="1"/>
          </p:cNvSpPr>
          <p:nvPr>
            <p:ph type="body" sz="half" idx="2"/>
          </p:nvPr>
        </p:nvSpPr>
        <p:spPr/>
        <p:txBody>
          <a:bodyPr>
            <a:normAutofit fontScale="92500"/>
          </a:bodyPr>
          <a:lstStyle/>
          <a:p>
            <a:r>
              <a:rPr lang="ar-SA" sz="2800"/>
              <a:t>إلا أن هذا المفهوم قد تعرض للتساؤل في </a:t>
            </a:r>
            <a:r>
              <a:rPr lang="ar-SA" sz="2800">
                <a:solidFill>
                  <a:srgbClr val="FF0066"/>
                </a:solidFill>
              </a:rPr>
              <a:t>أواخر الخمسينيات وبداية الستينيات</a:t>
            </a:r>
            <a:r>
              <a:rPr lang="ar-SA" sz="2800"/>
              <a:t> نتيجة للاهتمام المتجدد بدراسات جان بياجيه في النمو المعرفي، ودراسات بنجامين بلوم الطولية ودراسات وكتابات ماكفيكر هانت، التي تناولت جميعها أثر السنوات الأولى من حياة الطفل على نموه العقلي.</a:t>
            </a:r>
            <a:endParaRPr lang="en-US" sz="2800"/>
          </a:p>
        </p:txBody>
      </p:sp>
    </p:spTree>
  </p:cSld>
  <p:clrMapOvr>
    <a:masterClrMapping/>
  </p:clrMapOvr>
  <p:transition>
    <p:pull di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0594" name="Rectangle 2"/>
          <p:cNvSpPr>
            <a:spLocks noChangeArrowheads="1"/>
          </p:cNvSpPr>
          <p:nvPr>
            <p:ph type="title"/>
          </p:nvPr>
        </p:nvSpPr>
        <p:spPr/>
        <p:txBody>
          <a:bodyPr/>
          <a:lstStyle/>
          <a:p>
            <a:r>
              <a:rPr lang="ar-SA" sz="4800" b="1"/>
              <a:t> تطور مفهوم الروضة</a:t>
            </a:r>
            <a:r>
              <a:rPr lang="en-US"/>
              <a:t> </a:t>
            </a:r>
          </a:p>
        </p:txBody>
      </p:sp>
      <p:sp>
        <p:nvSpPr>
          <p:cNvPr id="110595" name="Rectangle 3"/>
          <p:cNvSpPr>
            <a:spLocks noGrp="1" noChangeArrowheads="1"/>
          </p:cNvSpPr>
          <p:nvPr>
            <p:ph type="body" idx="1"/>
          </p:nvPr>
        </p:nvSpPr>
        <p:spPr/>
        <p:txBody>
          <a:bodyPr/>
          <a:lstStyle/>
          <a:p>
            <a:endParaRPr lang="en-US" u="sng"/>
          </a:p>
          <a:p>
            <a:r>
              <a:rPr lang="ar-SA"/>
              <a:t>لقد حظيت النواحي الجسمية والصحية والاجتماعية والانفعالية في نمو الطفل بالاهتمام الأكبر لروضة خلال </a:t>
            </a:r>
            <a:r>
              <a:rPr lang="ar-SA" u="sng">
                <a:solidFill>
                  <a:srgbClr val="FF3300"/>
                </a:solidFill>
              </a:rPr>
              <a:t>النصف الأول من القرن العشرين</a:t>
            </a:r>
            <a:r>
              <a:rPr lang="ar-SA"/>
              <a:t>. أما النمو العقلي فقد اعتبر تدريباً، ولهذا رؤي تأجيله للمدرسة الابتدائية. وكل ما حققه الطفل من نمو معرفي كان من خلال اللعب، وهكذا تأصلت فكرة" اللعب للروضة والتعليم للمدرسة".</a:t>
            </a:r>
            <a:endParaRPr lang="en-US"/>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body" idx="4294967295"/>
          </p:nvPr>
        </p:nvSpPr>
        <p:spPr>
          <a:xfrm>
            <a:off x="0" y="1600200"/>
            <a:ext cx="8229600" cy="4533900"/>
          </a:xfrm>
        </p:spPr>
        <p:txBody>
          <a:bodyPr/>
          <a:lstStyle/>
          <a:p>
            <a:r>
              <a:rPr lang="ar-SA"/>
              <a:t>إلا أن هذا المفهوم قد تعرض للتساؤل في </a:t>
            </a:r>
            <a:r>
              <a:rPr lang="ar-SA" u="sng">
                <a:solidFill>
                  <a:srgbClr val="FF3300"/>
                </a:solidFill>
              </a:rPr>
              <a:t>أواخر الخمسينيات وبداية الستينيات</a:t>
            </a:r>
            <a:r>
              <a:rPr lang="ar-SA"/>
              <a:t> نتيجة للاهتمام المتجدد بدراسات جان بياجيه في النمو المعرفي، ودراسات بنجامين بلوم الطولية ودراسات وكتابات ماكفيكر هانت، التي تناولت جميعها أثر السنوات الأولى من حياة الطفل على نموه العقلي.</a:t>
            </a:r>
            <a:endParaRPr lang="en-US"/>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body" sz="half" idx="4294967295"/>
          </p:nvPr>
        </p:nvSpPr>
        <p:spPr>
          <a:xfrm>
            <a:off x="0" y="1447800"/>
            <a:ext cx="4419600" cy="5105400"/>
          </a:xfrm>
        </p:spPr>
        <p:txBody>
          <a:bodyPr/>
          <a:lstStyle/>
          <a:p>
            <a:r>
              <a:rPr lang="ar-SA" sz="2400" b="1"/>
              <a:t>وكانت معظم برامج تعليم ما قبل المدرسة التي سادت في الستينيات ترمي إلى الحيلولة دون فشل التلاميذ الذين ينتمون إلى الطبقات الأقل حظاً من الناحية الاجتماعية والثقافية في دراستهم بالمرحلة الابتدائية، وقد أطلق على هذه البرامج اسم "برامج التربية التعويضية". حيث اعتقد القائمون عليها أن باستطاعتهم تعويض الأطفال عما ينقصهم في بيئاتهم من فرص للنمو والتعليم.</a:t>
            </a:r>
            <a:endParaRPr lang="en-US" sz="2400" b="1"/>
          </a:p>
        </p:txBody>
      </p:sp>
      <p:sp>
        <p:nvSpPr>
          <p:cNvPr id="112643" name="Rectangle 3"/>
          <p:cNvSpPr>
            <a:spLocks noGrp="1" noChangeArrowheads="1"/>
          </p:cNvSpPr>
          <p:nvPr>
            <p:ph type="body" sz="half" idx="4294967295"/>
          </p:nvPr>
        </p:nvSpPr>
        <p:spPr>
          <a:xfrm>
            <a:off x="5105400" y="1600200"/>
            <a:ext cx="4038600" cy="4533900"/>
          </a:xfrm>
        </p:spPr>
        <p:txBody>
          <a:bodyPr/>
          <a:lstStyle/>
          <a:p>
            <a:r>
              <a:rPr lang="ar-SA" sz="2400" b="1"/>
              <a:t>هذا الاعتقاد في أهمية السنوات الأولى للنمو المعرفي، وفي دور البيئة الغنية بالمثيرات في تنمية عقل الطفل وذكائه، كان وراء إنشاء العديد من رياض الأطفال في مناطق مختلفة من العالم وخاصة في الولايات المتحدة الأمريكية وغرب أوروبا.</a:t>
            </a:r>
            <a:endParaRPr lang="en-US" sz="2400" b="1"/>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p:txBody>
          <a:bodyPr/>
          <a:lstStyle/>
          <a:p>
            <a:r>
              <a:rPr lang="ar-SA" sz="3200"/>
              <a:t>ومن أشهر هذه البرامج وأكثرها انتشاراً برنامج "هيدستارت" بالولايات المتحدة الأمريكية وبرامج "المناطق ذات الأولوية التربوية".</a:t>
            </a:r>
            <a:endParaRPr lang="en-US" sz="3200"/>
          </a:p>
        </p:txBody>
      </p:sp>
      <p:sp>
        <p:nvSpPr>
          <p:cNvPr id="113667" name="Rectangle 3"/>
          <p:cNvSpPr>
            <a:spLocks noGrp="1" noChangeArrowheads="1"/>
          </p:cNvSpPr>
          <p:nvPr>
            <p:ph type="body" idx="1"/>
          </p:nvPr>
        </p:nvSpPr>
        <p:spPr>
          <a:xfrm>
            <a:off x="457200" y="2465388"/>
            <a:ext cx="8229600" cy="3630612"/>
          </a:xfrm>
        </p:spPr>
        <p:txBody>
          <a:bodyPr/>
          <a:lstStyle/>
          <a:p>
            <a:endParaRPr lang="ar-EG"/>
          </a:p>
          <a:p>
            <a:r>
              <a:rPr lang="ar-SA"/>
              <a:t>وأبرز الأنشطة التي تضمنتها هذه البرامج كانت ترتبط بتنمية المهارات اللغوية والمفاهيم الرياضية للأطفال فيما قبل المدرسة، بعض هذه البرامج – مثل برنامج "بريتر  وإنجلمان" </a:t>
            </a:r>
            <a:r>
              <a:rPr lang="en-US"/>
              <a:t>Bereiter and Engelmann, 1966)</a:t>
            </a:r>
            <a:r>
              <a:rPr lang="ar-SA"/>
              <a:t>).</a:t>
            </a:r>
            <a:endParaRPr lang="ar-EG"/>
          </a:p>
          <a:p>
            <a:endParaRPr lang="en-US"/>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body" idx="4294967295"/>
          </p:nvPr>
        </p:nvSpPr>
        <p:spPr>
          <a:xfrm>
            <a:off x="0" y="1600200"/>
            <a:ext cx="8229600" cy="4533900"/>
          </a:xfrm>
        </p:spPr>
        <p:txBody>
          <a:bodyPr/>
          <a:lstStyle/>
          <a:p>
            <a:endParaRPr lang="ar-EG"/>
          </a:p>
          <a:p>
            <a:r>
              <a:rPr lang="ar-SA"/>
              <a:t>ولكن هذه البرامج التعويضية لم تحقق الأهداف المرجوة منها، فالدراسات التقويمية لبرنامج "هيدستارت" وغيره أثبتت أن الأطفال الذين التحقوا بهذه البرامج قد حققوا زيادة في معدلات الذكاء أثناء اشتراكهم في البرنامج، ولكن آثار البرامج تلاشت بعد انتهائه.</a:t>
            </a:r>
            <a:endParaRPr lang="en-US"/>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p:txBody>
          <a:bodyPr/>
          <a:lstStyle/>
          <a:p>
            <a:r>
              <a:rPr lang="ar-SA" sz="4000" b="1"/>
              <a:t>أهم ما توصلت إليه الدراسات التقويمية للبرامج التعويضية</a:t>
            </a:r>
            <a:r>
              <a:rPr lang="ar-SA" sz="4000"/>
              <a:t>:</a:t>
            </a:r>
            <a:endParaRPr lang="en-US" sz="4000"/>
          </a:p>
        </p:txBody>
      </p:sp>
      <p:sp>
        <p:nvSpPr>
          <p:cNvPr id="115715" name="Rectangle 3"/>
          <p:cNvSpPr>
            <a:spLocks noGrp="1" noChangeArrowheads="1"/>
          </p:cNvSpPr>
          <p:nvPr>
            <p:ph type="body" idx="1"/>
          </p:nvPr>
        </p:nvSpPr>
        <p:spPr>
          <a:xfrm>
            <a:off x="457200" y="1600200"/>
            <a:ext cx="8229600" cy="4953000"/>
          </a:xfrm>
        </p:spPr>
        <p:txBody>
          <a:bodyPr/>
          <a:lstStyle/>
          <a:p>
            <a:pPr marL="609600" indent="-609600">
              <a:lnSpc>
                <a:spcPct val="90000"/>
              </a:lnSpc>
            </a:pPr>
            <a:r>
              <a:rPr lang="ar-EG"/>
              <a:t>1- </a:t>
            </a:r>
            <a:r>
              <a:rPr lang="ar-SA"/>
              <a:t>يبقى أثر البرنامج محدوداً بدون إشراك الأسرة فيه، والقليل مما يحققه الطفل من البرنامج يختفي بانتهائه.</a:t>
            </a:r>
          </a:p>
          <a:p>
            <a:pPr marL="609600" indent="-609600">
              <a:lnSpc>
                <a:spcPct val="90000"/>
              </a:lnSpc>
            </a:pPr>
            <a:r>
              <a:rPr lang="ar-EG"/>
              <a:t>2-</a:t>
            </a:r>
            <a:r>
              <a:rPr lang="ar-SA"/>
              <a:t>لا يمكن النظر إلى البرامج التعويضية في مرحلة ما قبل المدرسة على أنها الطريقة الوحيدة للتغلب على التفاوت في الفرص </a:t>
            </a:r>
            <a:r>
              <a:rPr lang="ar-EG"/>
              <a:t> </a:t>
            </a:r>
            <a:r>
              <a:rPr lang="ar-SA"/>
              <a:t>في المجتمع، بل ينبغي أن تشارك جميع أجهزة ومؤسسات الدولة في تحسين الخدمات التي تقدمها للأسرة في مجالات الصحة والتغذية والإسكان وفرص العمل.</a:t>
            </a:r>
          </a:p>
          <a:p>
            <a:pPr marL="609600" indent="-609600">
              <a:lnSpc>
                <a:spcPct val="90000"/>
              </a:lnSpc>
            </a:pPr>
            <a:r>
              <a:rPr lang="ar-EG"/>
              <a:t>3- </a:t>
            </a:r>
            <a:r>
              <a:rPr lang="ar-SA"/>
              <a:t>ينبغي النظر إلى برنامج "التدخل التربوي" على اعتبار أنه برنامج طويل المدى يبدأ مع انتهاء مراحل الطفولة وينتهي بإعداد الشباب لتكوين الأسرة (آباء وأمهات).</a:t>
            </a:r>
            <a:endParaRPr lang="en-US"/>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body" sz="half" idx="4294967295"/>
          </p:nvPr>
        </p:nvSpPr>
        <p:spPr>
          <a:xfrm>
            <a:off x="0" y="1600200"/>
            <a:ext cx="4038600" cy="4533900"/>
          </a:xfrm>
        </p:spPr>
        <p:txBody>
          <a:bodyPr/>
          <a:lstStyle/>
          <a:p>
            <a:r>
              <a:rPr lang="ar-SA" sz="2800"/>
              <a:t>ويرى البعض من رواد التربية التعويضية، مثل "موريس شازان" </a:t>
            </a:r>
            <a:r>
              <a:rPr lang="en-US" sz="2800"/>
              <a:t>(Chazan, 1973)</a:t>
            </a:r>
            <a:r>
              <a:rPr lang="ar-SA" sz="2800"/>
              <a:t> الذي رأس العديد من البرامج والبحوث المرتبطة بالتربية التعويضية في مرحلة ما قبل المدرسة بجامعة "سوانسي" </a:t>
            </a:r>
            <a:r>
              <a:rPr lang="en-US" sz="2800"/>
              <a:t>(Swamsea)</a:t>
            </a:r>
            <a:r>
              <a:rPr lang="ar-SA" sz="2800"/>
              <a:t> بمقاطعة ويلز ببريطانيا</a:t>
            </a:r>
            <a:r>
              <a:rPr lang="en-US" sz="2800"/>
              <a:t> </a:t>
            </a:r>
          </a:p>
        </p:txBody>
      </p:sp>
      <p:sp>
        <p:nvSpPr>
          <p:cNvPr id="116739" name="Rectangle 3"/>
          <p:cNvSpPr>
            <a:spLocks noGrp="1" noChangeArrowheads="1"/>
          </p:cNvSpPr>
          <p:nvPr>
            <p:ph type="body" sz="half" idx="4294967295"/>
          </p:nvPr>
        </p:nvSpPr>
        <p:spPr>
          <a:xfrm>
            <a:off x="5105400" y="1600200"/>
            <a:ext cx="4038600" cy="4533900"/>
          </a:xfrm>
        </p:spPr>
        <p:txBody>
          <a:bodyPr/>
          <a:lstStyle/>
          <a:p>
            <a:r>
              <a:rPr lang="ar-SA" sz="2800"/>
              <a:t>نستخلص مما سبق أن فكرة "التربية التعويضية" لم تستبعد نهائياً بل طورت وأدخلت عليها بعض التعديلات لتأتي بنتائج أفضل، وخاصة إذا أشرك الآباء في عملية تعليم أطفالهم وتربيتهم واهتموا بتهيئة المناخ الذي يشجع على التفكير في بيوتهم.</a:t>
            </a:r>
            <a:endParaRPr lang="en-US" sz="2800"/>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body" sz="half" idx="4294967295"/>
          </p:nvPr>
        </p:nvSpPr>
        <p:spPr>
          <a:xfrm>
            <a:off x="0" y="1447800"/>
            <a:ext cx="4191000" cy="4953000"/>
          </a:xfrm>
        </p:spPr>
        <p:txBody>
          <a:bodyPr/>
          <a:lstStyle/>
          <a:p>
            <a:pPr>
              <a:lnSpc>
                <a:spcPct val="90000"/>
              </a:lnSpc>
            </a:pPr>
            <a:r>
              <a:rPr lang="ar-SA" sz="2400" b="1"/>
              <a:t>أن تكيف برامجها وأساليب التعليم فيها لاحتياجات الأطفال وظروفهم المتفاوتة بحيث يجد كل طفل فيها ما يتفق ونمط التعليم الذي اعتاد عليه في بيئته وأسرته ويلبي حاجاته ومطالبه. وكلما كانت البرامج متنوعة وغنية والأساليب متعددة أمكن مراعاة الفروق الفردية بين الأطفال من حيث القدرات والاستعدادات، وهذا أفضل بكثير من فرض أسلوب موحد في التعامل مع الأطفال يقوم على اللعب الحر، كما هو الحال في الروضة"التقليدية" </a:t>
            </a:r>
            <a:r>
              <a:rPr lang="en-US" sz="2400" b="1"/>
              <a:t>(Chazan, 1978)</a:t>
            </a:r>
            <a:r>
              <a:rPr lang="ar-SA" sz="2400" b="1"/>
              <a:t>.</a:t>
            </a:r>
            <a:endParaRPr lang="en-US" sz="2400" b="1"/>
          </a:p>
        </p:txBody>
      </p:sp>
      <p:sp>
        <p:nvSpPr>
          <p:cNvPr id="117763" name="Rectangle 3"/>
          <p:cNvSpPr>
            <a:spLocks noGrp="1" noChangeArrowheads="1"/>
          </p:cNvSpPr>
          <p:nvPr>
            <p:ph type="body" sz="half" idx="4294967295"/>
          </p:nvPr>
        </p:nvSpPr>
        <p:spPr>
          <a:xfrm>
            <a:off x="5105400" y="1600200"/>
            <a:ext cx="4038600" cy="4953000"/>
          </a:xfrm>
        </p:spPr>
        <p:txBody>
          <a:bodyPr/>
          <a:lstStyle/>
          <a:p>
            <a:pPr>
              <a:lnSpc>
                <a:spcPct val="90000"/>
              </a:lnSpc>
            </a:pPr>
            <a:r>
              <a:rPr lang="ar-SA" sz="2400" b="1"/>
              <a:t>أن التربية التعويضية أسهمت في إلقاء الضوء على المناهج وطرق التعليم في مرحلة الرياض، ووجهت أنظار العاملين في المرحلة إلى ضرورة أن تقوم الروضة والمعلمات بدور كبير وأكثر فاعلية في توجيه خبرات المتعلمين. وينطبق ذلك بصفة خاصة على الأطفال الذين يأتون من بيئات تنقصها وسائل الثقافة وفرصة التعليم. وبمعنى آخر فإن المطلوب من روضة الأطفال </a:t>
            </a:r>
            <a:endParaRPr lang="en-US" sz="2400" b="1"/>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body" sz="half" idx="4294967295"/>
          </p:nvPr>
        </p:nvSpPr>
        <p:spPr>
          <a:xfrm>
            <a:off x="0" y="1600200"/>
            <a:ext cx="4114800" cy="4800600"/>
          </a:xfrm>
        </p:spPr>
        <p:txBody>
          <a:bodyPr/>
          <a:lstStyle/>
          <a:p>
            <a:pPr>
              <a:lnSpc>
                <a:spcPct val="80000"/>
              </a:lnSpc>
            </a:pPr>
            <a:r>
              <a:rPr lang="ar-SA" sz="2400" b="1"/>
              <a:t>وفي مقابل هذا الرأي يرى بعض العلماء أن تكون روضة الأطفال جزءاً من مجتمع خدمات محلي، بحيث تتاح الفرصة للشباب للتعامل مع الأطفال ورعايتهم فيكون ذلك إعداداً لدورهم كالآباء في المستقبل. كما أن مثل هذا "المجتمع" سيمكن الآباء من ممارسة أنشطة ترويحية وتثقيفية وهم مطمئنون على أطفالهم، وقد أنشئت مثل هذه المراكز في المجتمعات السكنية الحديثة في فرنسا، ويعتقد أنها تنطوي على فرص حقيقية للتعاون والاستمرارية في الخدمات المقدمة لأطفال ما قبل المدرسة.</a:t>
            </a:r>
            <a:endParaRPr lang="en-US" sz="2400" b="1"/>
          </a:p>
        </p:txBody>
      </p:sp>
      <p:sp>
        <p:nvSpPr>
          <p:cNvPr id="118787" name="Rectangle 3"/>
          <p:cNvSpPr>
            <a:spLocks noGrp="1" noChangeArrowheads="1"/>
          </p:cNvSpPr>
          <p:nvPr>
            <p:ph type="body" sz="half" idx="4294967295"/>
          </p:nvPr>
        </p:nvSpPr>
        <p:spPr>
          <a:xfrm>
            <a:off x="5105400" y="1600200"/>
            <a:ext cx="4038600" cy="4533900"/>
          </a:xfrm>
        </p:spPr>
        <p:txBody>
          <a:bodyPr/>
          <a:lstStyle/>
          <a:p>
            <a:pPr>
              <a:lnSpc>
                <a:spcPct val="80000"/>
              </a:lnSpc>
            </a:pPr>
            <a:r>
              <a:rPr lang="ar-SA" sz="2400" b="1"/>
              <a:t>كما أوضحت البرامج التعويضية أهمية إشراك أولياء الأمور في العملية التعليمية </a:t>
            </a:r>
            <a:r>
              <a:rPr lang="en-US" sz="2400" b="1"/>
              <a:t>(B. Tizard, 1975)</a:t>
            </a:r>
            <a:r>
              <a:rPr lang="ar-SA" sz="2400" b="1"/>
              <a:t>. ولكن السؤال الذي ظل يتردد هو: أي شكل من أشكال التعاون يجب أن يتم بين المدرسة والآباء؟ يرى برونر </a:t>
            </a:r>
            <a:r>
              <a:rPr lang="en-US" sz="2400" b="1"/>
              <a:t>(Bruner)</a:t>
            </a:r>
            <a:r>
              <a:rPr lang="ar-SA" sz="2400" b="1"/>
              <a:t>، أهمية إشراك أولياء الأمور في كل خطوة بما في ذلك اتخاذ القرارات التربوية.</a:t>
            </a:r>
            <a:endParaRPr lang="en-US" sz="2400" b="1"/>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p:txBody>
          <a:bodyPr/>
          <a:lstStyle/>
          <a:p>
            <a:r>
              <a:rPr lang="ar-SA" b="1"/>
              <a:t>الروضة ....... لمن؟</a:t>
            </a:r>
            <a:endParaRPr lang="en-US" b="1"/>
          </a:p>
        </p:txBody>
      </p:sp>
      <p:sp>
        <p:nvSpPr>
          <p:cNvPr id="119811" name="Rectangle 3"/>
          <p:cNvSpPr>
            <a:spLocks noGrp="1" noChangeArrowheads="1"/>
          </p:cNvSpPr>
          <p:nvPr>
            <p:ph type="body" idx="1"/>
          </p:nvPr>
        </p:nvSpPr>
        <p:spPr/>
        <p:txBody>
          <a:bodyPr/>
          <a:lstStyle/>
          <a:p>
            <a:endParaRPr lang="ar-EG" sz="3600" b="1"/>
          </a:p>
          <a:p>
            <a:r>
              <a:rPr lang="ar-SA" sz="3600" b="1"/>
              <a:t>مهما يكن شكل الخدمات التي تقدم للأطفال، سواء أكانت روضات مستقبلة أم ملحقة بالمدارس الابتدائية أم جزءاً من مركز اجتماعي أم مجمعاً للخدمات، فهناك شبه إجماع على أهميتها.</a:t>
            </a:r>
            <a:r>
              <a:rPr lang="en-US" sz="3600" b="1"/>
              <a:t> </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ChangeArrowheads="1"/>
          </p:cNvSpPr>
          <p:nvPr>
            <p:ph type="title"/>
          </p:nvPr>
        </p:nvSpPr>
        <p:spPr/>
        <p:txBody>
          <a:bodyPr/>
          <a:lstStyle/>
          <a:p>
            <a:r>
              <a:rPr lang="ar-SA"/>
              <a:t>ويرجع ذلك إلى أسباب عديدة منها:</a:t>
            </a:r>
            <a:r>
              <a:rPr lang="en-US"/>
              <a:t> </a:t>
            </a:r>
          </a:p>
        </p:txBody>
      </p:sp>
      <p:sp>
        <p:nvSpPr>
          <p:cNvPr id="120835" name="Rectangle 3"/>
          <p:cNvSpPr>
            <a:spLocks noGrp="1" noChangeArrowheads="1"/>
          </p:cNvSpPr>
          <p:nvPr>
            <p:ph type="body" idx="1"/>
          </p:nvPr>
        </p:nvSpPr>
        <p:spPr/>
        <p:txBody>
          <a:bodyPr/>
          <a:lstStyle/>
          <a:p>
            <a:pPr>
              <a:lnSpc>
                <a:spcPct val="90000"/>
              </a:lnSpc>
              <a:buFont typeface="Wingdings" pitchFamily="2" charset="2"/>
              <a:buNone/>
            </a:pPr>
            <a:endParaRPr lang="ar-EG" sz="3600" b="1"/>
          </a:p>
          <a:p>
            <a:pPr>
              <a:lnSpc>
                <a:spcPct val="90000"/>
              </a:lnSpc>
            </a:pPr>
            <a:r>
              <a:rPr lang="ar-SA" sz="3600" b="1"/>
              <a:t>الظروف الاقتصادية والاجتماعية والثقافية والسكنية ومتطلبات الحياة العصرية، التقدم التكنولوجي والعلمي والتقدم في وسائل الاتصال وتزايد أثرها، بالإضافة إلى ما أكدته الدراسات النفسية من أن كل ما يحققه الفرد من تعلم إنما يقوم على تعلم سابق جذوره في الطفولة المبكرة التي تشهد أسرع فترة نمو في حياة الإنسان.</a:t>
            </a:r>
            <a:endParaRPr lang="en-US" sz="3600" b="1"/>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body" idx="4294967295"/>
          </p:nvPr>
        </p:nvSpPr>
        <p:spPr>
          <a:xfrm>
            <a:off x="457200" y="1143000"/>
            <a:ext cx="8229600" cy="5105400"/>
          </a:xfrm>
        </p:spPr>
        <p:txBody>
          <a:bodyPr/>
          <a:lstStyle/>
          <a:p>
            <a:r>
              <a:rPr lang="ar-SA" sz="3600"/>
              <a:t>ويذهب بعضهم إلى أبعد من ذلك، إذ يقول "جاك تيزارد" </a:t>
            </a:r>
            <a:r>
              <a:rPr lang="en-US" sz="3600"/>
              <a:t>(Tizard, J.1978)</a:t>
            </a:r>
            <a:r>
              <a:rPr lang="ar-SA" sz="3600"/>
              <a:t> بأنه ليس من المهم أن تكون الأم عاملة أولا، إذا كان الطفل من الطبقات العاملة أو المتوسطة أو الراقية، يكفي أن يرغب ولي الأمر في أن يرسل ابنه إلى روضة أطفال أو حضانة لتوفر له هذه الخدمة الحيوية، ويبنى تيزارد رأيه هذا على نتائج دراسات عديدة واستطلاعات رأي أجريت في بريطانيا تؤكد ضرورة التوسع في إنشاء رياض الأطفال </a:t>
            </a:r>
            <a:endParaRPr lang="en-US" sz="3600"/>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body" idx="4294967295"/>
          </p:nvPr>
        </p:nvSpPr>
        <p:spPr>
          <a:xfrm>
            <a:off x="228600" y="2286000"/>
            <a:ext cx="8153400" cy="4572000"/>
          </a:xfrm>
        </p:spPr>
        <p:txBody>
          <a:bodyPr/>
          <a:lstStyle/>
          <a:p>
            <a:pPr>
              <a:lnSpc>
                <a:spcPct val="80000"/>
              </a:lnSpc>
            </a:pPr>
            <a:endParaRPr lang="ar-EG" sz="2800" b="1"/>
          </a:p>
          <a:p>
            <a:pPr>
              <a:lnSpc>
                <a:spcPct val="80000"/>
              </a:lnSpc>
            </a:pPr>
            <a:r>
              <a:rPr lang="ar-SA" sz="2800" b="1"/>
              <a:t>لمواجهة الحاجة المتزايدة لها ومطالبة الآباء بتوفير هذه الخدمة لأبنائهم، ويضيف تيزارد: " بالنسبة للأطفال في سن الثالثة والرابعة (سن التعليم الإلزامي في انجلترا الخامسة) فإن الطلب يزداد، على أن تكون البرامج ذات صبغة تربوية وليست برامج للرعاية النهارية، وعليه، فإنه يطالب أن تكون رياض الأطفال جزءا لا يتجزأ من النظام التعليمي كما هو معمول به في بعض الدول الصناعية المتقدمة، حيث أصبح التعليم في الطفولة المبكرة خارج نطاق الأسرة أمراً مشروعاً ومعترفاً به. على أن تتبع هذه الخدمات جهازاً واحداً، وتقدم برامج متنوعة تتضمن أهدافاً وغايات متعددة وهيئة متخصصة في شتى المجالات، وتشرك الآباء في كل خطوات تخطيط وتنفيذ برامج تعليم أطفال ما قبل المدرسة.</a:t>
            </a:r>
            <a:endParaRPr lang="en-US" sz="2800" b="1"/>
          </a:p>
        </p:txBody>
      </p:sp>
      <p:pic>
        <p:nvPicPr>
          <p:cNvPr id="122883" name="Picture 3" descr="٢٠٠٩١٠٠٨_٠٠٣"/>
          <p:cNvPicPr>
            <a:picLocks noChangeAspect="1" noChangeArrowheads="1"/>
          </p:cNvPicPr>
          <p:nvPr/>
        </p:nvPicPr>
        <p:blipFill>
          <a:blip r:embed="rId2" cstate="print"/>
          <a:srcRect/>
          <a:stretch>
            <a:fillRect/>
          </a:stretch>
        </p:blipFill>
        <p:spPr bwMode="auto">
          <a:xfrm>
            <a:off x="2590800" y="0"/>
            <a:ext cx="3657600" cy="2209800"/>
          </a:xfrm>
          <a:prstGeom prst="rect">
            <a:avLst/>
          </a:prstGeom>
          <a:noFill/>
        </p:spPr>
      </p:pic>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body" idx="4294967295"/>
          </p:nvPr>
        </p:nvSpPr>
        <p:spPr>
          <a:xfrm>
            <a:off x="304800" y="2514600"/>
            <a:ext cx="8229600" cy="3771900"/>
          </a:xfrm>
        </p:spPr>
        <p:txBody>
          <a:bodyPr/>
          <a:lstStyle/>
          <a:p>
            <a:r>
              <a:rPr lang="ar-SA" b="1"/>
              <a:t>هذا الاهتمام بالتربية المبكرة للطفل، الذي بدأ في الستينيات واستمر حتى السبعينيات ازداد وضوحاً في الثمانينيات مع الاتجاه نحو المطالبة بجعل المرحلة مجانية يشترك فيها العامة والخاصة، وربما تشهد السنوات القادمة دخول رياض الأطفال ضمن النظام التعليمي الأساسي كمرحلة إلزامية.</a:t>
            </a:r>
            <a:endParaRPr lang="en-US" b="1"/>
          </a:p>
        </p:txBody>
      </p:sp>
      <p:pic>
        <p:nvPicPr>
          <p:cNvPr id="123907" name="Picture 3" descr="20100104_006"/>
          <p:cNvPicPr>
            <a:picLocks noChangeAspect="1" noChangeArrowheads="1"/>
          </p:cNvPicPr>
          <p:nvPr/>
        </p:nvPicPr>
        <p:blipFill>
          <a:blip r:embed="rId2" cstate="print"/>
          <a:srcRect/>
          <a:stretch>
            <a:fillRect/>
          </a:stretch>
        </p:blipFill>
        <p:spPr bwMode="auto">
          <a:xfrm>
            <a:off x="2819400" y="304800"/>
            <a:ext cx="3429000" cy="1828800"/>
          </a:xfrm>
          <a:prstGeom prst="rect">
            <a:avLst/>
          </a:prstGeom>
          <a:noFill/>
        </p:spPr>
      </p:pic>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p:txBody>
          <a:bodyPr/>
          <a:lstStyle/>
          <a:p>
            <a:r>
              <a:rPr lang="ar-SA" sz="2000" b="1"/>
              <a:t>جدول (1)</a:t>
            </a:r>
            <a:br>
              <a:rPr lang="ar-SA" sz="2000" b="1"/>
            </a:br>
            <a:r>
              <a:rPr lang="ar-SA" sz="2000" b="1"/>
              <a:t>معدل الالتحاق الإجمالي في رياض الأطفال (التعليم قبل الابتدائي) </a:t>
            </a:r>
            <a:br>
              <a:rPr lang="ar-SA" sz="2000" b="1"/>
            </a:br>
            <a:r>
              <a:rPr lang="ar-SA" sz="2000" b="1"/>
              <a:t>بمصر – رؤية مستقبلية</a:t>
            </a:r>
            <a:endParaRPr lang="en-US" sz="2000" b="1"/>
          </a:p>
        </p:txBody>
      </p:sp>
      <p:graphicFrame>
        <p:nvGraphicFramePr>
          <p:cNvPr id="124931" name="Group 3"/>
          <p:cNvGraphicFramePr>
            <a:graphicFrameLocks noGrp="1"/>
          </p:cNvGraphicFramePr>
          <p:nvPr>
            <p:ph idx="1"/>
          </p:nvPr>
        </p:nvGraphicFramePr>
        <p:xfrm>
          <a:off x="457200" y="1981200"/>
          <a:ext cx="8229600" cy="4533900"/>
        </p:xfrm>
        <a:graphic>
          <a:graphicData uri="http://schemas.openxmlformats.org/drawingml/2006/table">
            <a:tbl>
              <a:tblPr rtl="1"/>
              <a:tblGrid>
                <a:gridCol w="1277937"/>
                <a:gridCol w="823913"/>
                <a:gridCol w="823912"/>
                <a:gridCol w="825500"/>
                <a:gridCol w="823913"/>
                <a:gridCol w="823912"/>
                <a:gridCol w="823913"/>
                <a:gridCol w="2006600"/>
              </a:tblGrid>
              <a:tr h="1511300">
                <a:tc>
                  <a:txBody>
                    <a:bodyPr/>
                    <a:lstStyle/>
                    <a:p>
                      <a:pPr marL="342900" marR="0" lvl="0" indent="-342900" algn="justLow" defTabSz="914400" rtl="1" eaLnBrk="1" fontAlgn="base" latinLnBrk="0" hangingPunct="1">
                        <a:lnSpc>
                          <a:spcPct val="100000"/>
                        </a:lnSpc>
                        <a:spcBef>
                          <a:spcPct val="0"/>
                        </a:spcBef>
                        <a:spcAft>
                          <a:spcPct val="0"/>
                        </a:spcAft>
                        <a:buClrTx/>
                        <a:buSzPct val="65000"/>
                        <a:buFontTx/>
                        <a:buNone/>
                        <a:tabLst/>
                      </a:pPr>
                      <a:r>
                        <a:rPr kumimoji="0" lang="ar-SA" sz="1500" b="1" i="0" u="none" strike="noStrike" cap="none" normalizeH="0" baseline="0" smtClean="0">
                          <a:ln>
                            <a:noFill/>
                          </a:ln>
                          <a:solidFill>
                            <a:schemeClr val="tx1"/>
                          </a:solidFill>
                          <a:effectLst/>
                          <a:latin typeface="Times New Roman" pitchFamily="18" charset="0"/>
                          <a:ea typeface="Times New Roman" pitchFamily="18" charset="0"/>
                          <a:cs typeface="Simplified Arabic" pitchFamily="18" charset="-78"/>
                        </a:rPr>
                        <a:t>السنوات</a:t>
                      </a:r>
                      <a:endParaRPr kumimoji="0" lang="ar-SA" sz="1800" b="0" i="0" u="none" strike="noStrike" cap="none" normalizeH="0" baseline="0" smtClean="0">
                        <a:ln>
                          <a:noFill/>
                        </a:ln>
                        <a:solidFill>
                          <a:schemeClr val="tx1"/>
                        </a:solidFill>
                        <a:effectLst/>
                        <a:latin typeface="Tahoma" pitchFamily="34" charset="0"/>
                        <a:ea typeface="Times New Roman" pitchFamily="18" charset="0"/>
                        <a:cs typeface="Simplified Arabic" pitchFamily="18" charset="-7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0" cap="flat" cmpd="sng" algn="ctr">
                      <a:solidFill>
                        <a:srgbClr val="000000"/>
                      </a:solidFill>
                      <a:prstDash val="solid"/>
                      <a:round/>
                      <a:headEnd type="none" w="med" len="med"/>
                      <a:tailEnd type="none" w="med" len="med"/>
                    </a:lnT>
                    <a:lnB w="635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Low" defTabSz="914400" rtl="1" eaLnBrk="1" fontAlgn="base" latinLnBrk="0" hangingPunct="1">
                        <a:lnSpc>
                          <a:spcPct val="100000"/>
                        </a:lnSpc>
                        <a:spcBef>
                          <a:spcPct val="0"/>
                        </a:spcBef>
                        <a:spcAft>
                          <a:spcPct val="0"/>
                        </a:spcAft>
                        <a:buClrTx/>
                        <a:buSzPct val="65000"/>
                        <a:buFontTx/>
                        <a:buNone/>
                        <a:tabLst/>
                      </a:pPr>
                      <a:r>
                        <a:rPr kumimoji="0" lang="ar-SA" sz="1500" b="1" i="0" u="none" strike="noStrike" cap="none" normalizeH="0" baseline="0" smtClean="0">
                          <a:ln>
                            <a:noFill/>
                          </a:ln>
                          <a:solidFill>
                            <a:schemeClr val="tx1"/>
                          </a:solidFill>
                          <a:effectLst/>
                          <a:latin typeface="Times New Roman" pitchFamily="18" charset="0"/>
                          <a:ea typeface="Times New Roman" pitchFamily="18" charset="0"/>
                          <a:cs typeface="Simplified Arabic" pitchFamily="18" charset="-78"/>
                        </a:rPr>
                        <a:t>1990</a:t>
                      </a:r>
                      <a:endParaRPr kumimoji="0" lang="ar-SA" sz="1800" b="0" i="0" u="none" strike="noStrike" cap="none" normalizeH="0" baseline="0" smtClean="0">
                        <a:ln>
                          <a:noFill/>
                        </a:ln>
                        <a:solidFill>
                          <a:schemeClr val="tx1"/>
                        </a:solidFill>
                        <a:effectLst/>
                        <a:latin typeface="Tahoma" pitchFamily="34" charset="0"/>
                        <a:ea typeface="Times New Roman" pitchFamily="18" charset="0"/>
                        <a:cs typeface="Simplified Arabic" pitchFamily="18" charset="-7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0" cap="flat" cmpd="sng" algn="ctr">
                      <a:solidFill>
                        <a:srgbClr val="000000"/>
                      </a:solidFill>
                      <a:prstDash val="solid"/>
                      <a:round/>
                      <a:headEnd type="none" w="med" len="med"/>
                      <a:tailEnd type="none" w="med" len="med"/>
                    </a:lnT>
                    <a:lnB w="635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Low" defTabSz="914400" rtl="1" eaLnBrk="1" fontAlgn="base" latinLnBrk="0" hangingPunct="1">
                        <a:lnSpc>
                          <a:spcPct val="100000"/>
                        </a:lnSpc>
                        <a:spcBef>
                          <a:spcPct val="0"/>
                        </a:spcBef>
                        <a:spcAft>
                          <a:spcPct val="0"/>
                        </a:spcAft>
                        <a:buClrTx/>
                        <a:buSzPct val="65000"/>
                        <a:buFontTx/>
                        <a:buNone/>
                        <a:tabLst/>
                      </a:pPr>
                      <a:r>
                        <a:rPr kumimoji="0" lang="ar-SA" sz="1500" b="1" i="0" u="none" strike="noStrike" cap="none" normalizeH="0" baseline="0" smtClean="0">
                          <a:ln>
                            <a:noFill/>
                          </a:ln>
                          <a:solidFill>
                            <a:schemeClr val="tx1"/>
                          </a:solidFill>
                          <a:effectLst/>
                          <a:latin typeface="Times New Roman" pitchFamily="18" charset="0"/>
                          <a:ea typeface="Times New Roman" pitchFamily="18" charset="0"/>
                          <a:cs typeface="Simplified Arabic" pitchFamily="18" charset="-78"/>
                        </a:rPr>
                        <a:t>1998</a:t>
                      </a:r>
                      <a:endParaRPr kumimoji="0" lang="ar-SA" sz="1800" b="0" i="0" u="none" strike="noStrike" cap="none" normalizeH="0" baseline="0" smtClean="0">
                        <a:ln>
                          <a:noFill/>
                        </a:ln>
                        <a:solidFill>
                          <a:schemeClr val="tx1"/>
                        </a:solidFill>
                        <a:effectLst/>
                        <a:latin typeface="Tahoma" pitchFamily="34" charset="0"/>
                        <a:ea typeface="Times New Roman" pitchFamily="18" charset="0"/>
                        <a:cs typeface="Simplified Arabic" pitchFamily="18" charset="-7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0" cap="flat" cmpd="sng" algn="ctr">
                      <a:solidFill>
                        <a:srgbClr val="000000"/>
                      </a:solidFill>
                      <a:prstDash val="solid"/>
                      <a:round/>
                      <a:headEnd type="none" w="med" len="med"/>
                      <a:tailEnd type="none" w="med" len="med"/>
                    </a:lnT>
                    <a:lnB w="635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Low" defTabSz="914400" rtl="1" eaLnBrk="1" fontAlgn="base" latinLnBrk="0" hangingPunct="1">
                        <a:lnSpc>
                          <a:spcPct val="100000"/>
                        </a:lnSpc>
                        <a:spcBef>
                          <a:spcPct val="0"/>
                        </a:spcBef>
                        <a:spcAft>
                          <a:spcPct val="0"/>
                        </a:spcAft>
                        <a:buClrTx/>
                        <a:buSzPct val="65000"/>
                        <a:buFontTx/>
                        <a:buNone/>
                        <a:tabLst/>
                      </a:pPr>
                      <a:r>
                        <a:rPr kumimoji="0" lang="ar-SA" sz="1500" b="1" i="0" u="none" strike="noStrike" cap="none" normalizeH="0" baseline="0" smtClean="0">
                          <a:ln>
                            <a:noFill/>
                          </a:ln>
                          <a:solidFill>
                            <a:schemeClr val="tx1"/>
                          </a:solidFill>
                          <a:effectLst/>
                          <a:latin typeface="Times New Roman" pitchFamily="18" charset="0"/>
                          <a:ea typeface="Times New Roman" pitchFamily="18" charset="0"/>
                          <a:cs typeface="Simplified Arabic" pitchFamily="18" charset="-78"/>
                        </a:rPr>
                        <a:t>2000</a:t>
                      </a:r>
                      <a:endParaRPr kumimoji="0" lang="ar-SA" sz="1800" b="0" i="0" u="none" strike="noStrike" cap="none" normalizeH="0" baseline="0" smtClean="0">
                        <a:ln>
                          <a:noFill/>
                        </a:ln>
                        <a:solidFill>
                          <a:schemeClr val="tx1"/>
                        </a:solidFill>
                        <a:effectLst/>
                        <a:latin typeface="Tahoma" pitchFamily="34" charset="0"/>
                        <a:ea typeface="Times New Roman" pitchFamily="18" charset="0"/>
                        <a:cs typeface="Simplified Arabic" pitchFamily="18" charset="-7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0" cap="flat" cmpd="sng" algn="ctr">
                      <a:solidFill>
                        <a:srgbClr val="000000"/>
                      </a:solidFill>
                      <a:prstDash val="solid"/>
                      <a:round/>
                      <a:headEnd type="none" w="med" len="med"/>
                      <a:tailEnd type="none" w="med" len="med"/>
                    </a:lnT>
                    <a:lnB w="635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Low" defTabSz="914400" rtl="1" eaLnBrk="1" fontAlgn="base" latinLnBrk="0" hangingPunct="1">
                        <a:lnSpc>
                          <a:spcPct val="100000"/>
                        </a:lnSpc>
                        <a:spcBef>
                          <a:spcPct val="0"/>
                        </a:spcBef>
                        <a:spcAft>
                          <a:spcPct val="0"/>
                        </a:spcAft>
                        <a:buClrTx/>
                        <a:buSzPct val="65000"/>
                        <a:buFontTx/>
                        <a:buNone/>
                        <a:tabLst/>
                      </a:pPr>
                      <a:r>
                        <a:rPr kumimoji="0" lang="ar-SA" sz="1500" b="1" i="0" u="none" strike="noStrike" cap="none" normalizeH="0" baseline="0" smtClean="0">
                          <a:ln>
                            <a:noFill/>
                          </a:ln>
                          <a:solidFill>
                            <a:schemeClr val="tx1"/>
                          </a:solidFill>
                          <a:effectLst/>
                          <a:latin typeface="Times New Roman" pitchFamily="18" charset="0"/>
                          <a:ea typeface="Times New Roman" pitchFamily="18" charset="0"/>
                          <a:cs typeface="Simplified Arabic" pitchFamily="18" charset="-78"/>
                        </a:rPr>
                        <a:t>2001</a:t>
                      </a:r>
                      <a:endParaRPr kumimoji="0" lang="ar-SA" sz="1800" b="0" i="0" u="none" strike="noStrike" cap="none" normalizeH="0" baseline="0" smtClean="0">
                        <a:ln>
                          <a:noFill/>
                        </a:ln>
                        <a:solidFill>
                          <a:schemeClr val="tx1"/>
                        </a:solidFill>
                        <a:effectLst/>
                        <a:latin typeface="Tahoma" pitchFamily="34" charset="0"/>
                        <a:ea typeface="Times New Roman" pitchFamily="18" charset="0"/>
                        <a:cs typeface="Simplified Arabic" pitchFamily="18" charset="-7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0" cap="flat" cmpd="sng" algn="ctr">
                      <a:solidFill>
                        <a:srgbClr val="000000"/>
                      </a:solidFill>
                      <a:prstDash val="solid"/>
                      <a:round/>
                      <a:headEnd type="none" w="med" len="med"/>
                      <a:tailEnd type="none" w="med" len="med"/>
                    </a:lnT>
                    <a:lnB w="635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Low" defTabSz="914400" rtl="1" eaLnBrk="1" fontAlgn="base" latinLnBrk="0" hangingPunct="1">
                        <a:lnSpc>
                          <a:spcPct val="100000"/>
                        </a:lnSpc>
                        <a:spcBef>
                          <a:spcPct val="0"/>
                        </a:spcBef>
                        <a:spcAft>
                          <a:spcPct val="0"/>
                        </a:spcAft>
                        <a:buClrTx/>
                        <a:buSzPct val="65000"/>
                        <a:buFontTx/>
                        <a:buNone/>
                        <a:tabLst/>
                      </a:pPr>
                      <a:r>
                        <a:rPr kumimoji="0" lang="ar-SA" sz="1500" b="1" i="0" u="none" strike="noStrike" cap="none" normalizeH="0" baseline="0" smtClean="0">
                          <a:ln>
                            <a:noFill/>
                          </a:ln>
                          <a:solidFill>
                            <a:schemeClr val="tx1"/>
                          </a:solidFill>
                          <a:effectLst/>
                          <a:latin typeface="Times New Roman" pitchFamily="18" charset="0"/>
                          <a:ea typeface="Times New Roman" pitchFamily="18" charset="0"/>
                          <a:cs typeface="Simplified Arabic" pitchFamily="18" charset="-78"/>
                        </a:rPr>
                        <a:t>2002</a:t>
                      </a:r>
                      <a:endParaRPr kumimoji="0" lang="ar-SA" sz="1800" b="0" i="0" u="none" strike="noStrike" cap="none" normalizeH="0" baseline="0" smtClean="0">
                        <a:ln>
                          <a:noFill/>
                        </a:ln>
                        <a:solidFill>
                          <a:schemeClr val="tx1"/>
                        </a:solidFill>
                        <a:effectLst/>
                        <a:latin typeface="Tahoma" pitchFamily="34" charset="0"/>
                        <a:ea typeface="Times New Roman" pitchFamily="18" charset="0"/>
                        <a:cs typeface="Simplified Arabic" pitchFamily="18" charset="-7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0" cap="flat" cmpd="sng" algn="ctr">
                      <a:solidFill>
                        <a:srgbClr val="000000"/>
                      </a:solidFill>
                      <a:prstDash val="solid"/>
                      <a:round/>
                      <a:headEnd type="none" w="med" len="med"/>
                      <a:tailEnd type="none" w="med" len="med"/>
                    </a:lnT>
                    <a:lnB w="635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Low" defTabSz="914400" rtl="1" eaLnBrk="1" fontAlgn="base" latinLnBrk="0" hangingPunct="1">
                        <a:lnSpc>
                          <a:spcPct val="100000"/>
                        </a:lnSpc>
                        <a:spcBef>
                          <a:spcPct val="0"/>
                        </a:spcBef>
                        <a:spcAft>
                          <a:spcPct val="0"/>
                        </a:spcAft>
                        <a:buClrTx/>
                        <a:buSzPct val="65000"/>
                        <a:buFontTx/>
                        <a:buNone/>
                        <a:tabLst/>
                      </a:pPr>
                      <a:r>
                        <a:rPr kumimoji="0" lang="ar-SA" sz="1500" b="1" i="0" u="none" strike="noStrike" cap="none" normalizeH="0" baseline="0" smtClean="0">
                          <a:ln>
                            <a:noFill/>
                          </a:ln>
                          <a:solidFill>
                            <a:schemeClr val="tx1"/>
                          </a:solidFill>
                          <a:effectLst/>
                          <a:latin typeface="Times New Roman" pitchFamily="18" charset="0"/>
                          <a:ea typeface="Times New Roman" pitchFamily="18" charset="0"/>
                          <a:cs typeface="Simplified Arabic" pitchFamily="18" charset="-78"/>
                        </a:rPr>
                        <a:t>2003</a:t>
                      </a:r>
                      <a:endParaRPr kumimoji="0" lang="ar-SA" sz="1800" b="0" i="0" u="none" strike="noStrike" cap="none" normalizeH="0" baseline="0" smtClean="0">
                        <a:ln>
                          <a:noFill/>
                        </a:ln>
                        <a:solidFill>
                          <a:schemeClr val="tx1"/>
                        </a:solidFill>
                        <a:effectLst/>
                        <a:latin typeface="Tahoma" pitchFamily="34" charset="0"/>
                        <a:ea typeface="Times New Roman" pitchFamily="18" charset="0"/>
                        <a:cs typeface="Simplified Arabic" pitchFamily="18" charset="-78"/>
                      </a:endParaRPr>
                    </a:p>
                  </a:txBody>
                  <a:tcPr horzOverflow="overflow">
                    <a:lnL w="12700" cap="flat" cmpd="sng" algn="ctr">
                      <a:solidFill>
                        <a:srgbClr val="000000"/>
                      </a:solidFill>
                      <a:prstDash val="solid"/>
                      <a:round/>
                      <a:headEnd type="none" w="med" len="med"/>
                      <a:tailEnd type="none" w="med" len="med"/>
                    </a:lnL>
                    <a:lnR w="63500" cap="flat" cmpd="sng" algn="ctr">
                      <a:solidFill>
                        <a:srgbClr val="000000"/>
                      </a:solidFill>
                      <a:prstDash val="solid"/>
                      <a:round/>
                      <a:headEnd type="none" w="med" len="med"/>
                      <a:tailEnd type="none" w="med" len="med"/>
                    </a:lnR>
                    <a:lnT w="63500" cap="flat" cmpd="sng" algn="ctr">
                      <a:solidFill>
                        <a:srgbClr val="000000"/>
                      </a:solidFill>
                      <a:prstDash val="solid"/>
                      <a:round/>
                      <a:headEnd type="none" w="med" len="med"/>
                      <a:tailEnd type="none" w="med" len="med"/>
                    </a:lnT>
                    <a:lnB w="635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Low" defTabSz="914400" rtl="1" eaLnBrk="1" fontAlgn="base" latinLnBrk="0" hangingPunct="1">
                        <a:lnSpc>
                          <a:spcPct val="100000"/>
                        </a:lnSpc>
                        <a:spcBef>
                          <a:spcPct val="0"/>
                        </a:spcBef>
                        <a:spcAft>
                          <a:spcPct val="0"/>
                        </a:spcAft>
                        <a:buClrTx/>
                        <a:buSzPct val="65000"/>
                        <a:buFontTx/>
                        <a:buNone/>
                        <a:tabLst/>
                      </a:pPr>
                      <a:r>
                        <a:rPr kumimoji="0" lang="ar-SA" sz="1500" b="1" i="0" u="none" strike="noStrike" cap="none" normalizeH="0" baseline="0" smtClean="0">
                          <a:ln>
                            <a:noFill/>
                          </a:ln>
                          <a:solidFill>
                            <a:schemeClr val="tx1"/>
                          </a:solidFill>
                          <a:effectLst/>
                          <a:latin typeface="Times New Roman" pitchFamily="18" charset="0"/>
                          <a:ea typeface="Times New Roman" pitchFamily="18" charset="0"/>
                          <a:cs typeface="Simplified Arabic" pitchFamily="18" charset="-78"/>
                        </a:rPr>
                        <a:t>2012 (تقديري)</a:t>
                      </a:r>
                      <a:endParaRPr kumimoji="0" lang="ar-SA" sz="1800" b="0" i="0" u="none" strike="noStrike" cap="none" normalizeH="0" baseline="0" smtClean="0">
                        <a:ln>
                          <a:noFill/>
                        </a:ln>
                        <a:solidFill>
                          <a:schemeClr val="tx1"/>
                        </a:solidFill>
                        <a:effectLst/>
                        <a:latin typeface="Tahoma" pitchFamily="34" charset="0"/>
                        <a:ea typeface="Times New Roman" pitchFamily="18" charset="0"/>
                        <a:cs typeface="Simplified Arabic" pitchFamily="18" charset="-78"/>
                      </a:endParaRPr>
                    </a:p>
                  </a:txBody>
                  <a:tcPr horzOverflow="overflow">
                    <a:lnL w="635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0" cap="flat" cmpd="sng" algn="ctr">
                      <a:solidFill>
                        <a:srgbClr val="000000"/>
                      </a:solidFill>
                      <a:prstDash val="solid"/>
                      <a:round/>
                      <a:headEnd type="none" w="med" len="med"/>
                      <a:tailEnd type="none" w="med" len="med"/>
                    </a:lnT>
                    <a:lnB w="63500" cap="flat" cmpd="sng" algn="ctr">
                      <a:solidFill>
                        <a:srgbClr val="000000"/>
                      </a:solidFill>
                      <a:prstDash val="solid"/>
                      <a:round/>
                      <a:headEnd type="none" w="med" len="med"/>
                      <a:tailEnd type="none" w="med" len="med"/>
                    </a:lnB>
                    <a:lnTlToBr>
                      <a:noFill/>
                    </a:lnTlToBr>
                    <a:lnBlToTr>
                      <a:noFill/>
                    </a:lnBlToTr>
                    <a:noFill/>
                  </a:tcPr>
                </a:tc>
              </a:tr>
              <a:tr h="1511300">
                <a:tc>
                  <a:txBody>
                    <a:bodyPr/>
                    <a:lstStyle/>
                    <a:p>
                      <a:pPr marL="342900" marR="0" lvl="0" indent="-342900" algn="justLow" defTabSz="914400" rtl="1" eaLnBrk="1" fontAlgn="base" latinLnBrk="0" hangingPunct="1">
                        <a:lnSpc>
                          <a:spcPct val="100000"/>
                        </a:lnSpc>
                        <a:spcBef>
                          <a:spcPct val="0"/>
                        </a:spcBef>
                        <a:spcAft>
                          <a:spcPct val="0"/>
                        </a:spcAft>
                        <a:buClrTx/>
                        <a:buSzPct val="65000"/>
                        <a:buFontTx/>
                        <a:buNone/>
                        <a:tabLst/>
                      </a:pPr>
                      <a:r>
                        <a:rPr kumimoji="0" lang="ar-SA" sz="1500" b="0" i="0" u="none" strike="noStrike" cap="none" normalizeH="0" baseline="0" smtClean="0">
                          <a:ln>
                            <a:noFill/>
                          </a:ln>
                          <a:solidFill>
                            <a:schemeClr val="tx1"/>
                          </a:solidFill>
                          <a:effectLst/>
                          <a:latin typeface="Times New Roman" pitchFamily="18" charset="0"/>
                          <a:ea typeface="Times New Roman" pitchFamily="18" charset="0"/>
                          <a:cs typeface="Simplified Arabic" pitchFamily="18" charset="-78"/>
                        </a:rPr>
                        <a:t>نسبة التسجيل</a:t>
                      </a:r>
                      <a:endParaRPr kumimoji="0" lang="ar-SA" sz="1800" b="0" i="0" u="none" strike="noStrike" cap="none" normalizeH="0" baseline="0" smtClean="0">
                        <a:ln>
                          <a:noFill/>
                        </a:ln>
                        <a:solidFill>
                          <a:schemeClr val="tx1"/>
                        </a:solidFill>
                        <a:effectLst/>
                        <a:latin typeface="Tahoma" pitchFamily="34" charset="0"/>
                        <a:ea typeface="Times New Roman" pitchFamily="18" charset="0"/>
                        <a:cs typeface="Simplified Arabic" pitchFamily="18" charset="-7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Low" defTabSz="914400" rtl="1" eaLnBrk="1" fontAlgn="base" latinLnBrk="0" hangingPunct="1">
                        <a:lnSpc>
                          <a:spcPct val="100000"/>
                        </a:lnSpc>
                        <a:spcBef>
                          <a:spcPct val="0"/>
                        </a:spcBef>
                        <a:spcAft>
                          <a:spcPct val="0"/>
                        </a:spcAft>
                        <a:buClrTx/>
                        <a:buSzPct val="65000"/>
                        <a:buFontTx/>
                        <a:buNone/>
                        <a:tabLst/>
                      </a:pPr>
                      <a:r>
                        <a:rPr kumimoji="0" lang="ar-SA" sz="1500" b="0" i="0" u="none" strike="noStrike" cap="none" normalizeH="0" baseline="0" smtClean="0">
                          <a:ln>
                            <a:noFill/>
                          </a:ln>
                          <a:solidFill>
                            <a:schemeClr val="tx1"/>
                          </a:solidFill>
                          <a:effectLst/>
                          <a:latin typeface="Times New Roman" pitchFamily="18" charset="0"/>
                          <a:ea typeface="Times New Roman" pitchFamily="18" charset="0"/>
                          <a:cs typeface="Simplified Arabic" pitchFamily="18" charset="-78"/>
                        </a:rPr>
                        <a:t>6%</a:t>
                      </a:r>
                      <a:endParaRPr kumimoji="0" lang="ar-SA" sz="1800" b="0" i="0" u="none" strike="noStrike" cap="none" normalizeH="0" baseline="0" smtClean="0">
                        <a:ln>
                          <a:noFill/>
                        </a:ln>
                        <a:solidFill>
                          <a:schemeClr val="tx1"/>
                        </a:solidFill>
                        <a:effectLst/>
                        <a:latin typeface="Tahoma" pitchFamily="34" charset="0"/>
                        <a:ea typeface="Times New Roman" pitchFamily="18" charset="0"/>
                        <a:cs typeface="Simplified Arabic" pitchFamily="18" charset="-7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Low" defTabSz="914400" rtl="1" eaLnBrk="1" fontAlgn="base" latinLnBrk="0" hangingPunct="1">
                        <a:lnSpc>
                          <a:spcPct val="100000"/>
                        </a:lnSpc>
                        <a:spcBef>
                          <a:spcPct val="0"/>
                        </a:spcBef>
                        <a:spcAft>
                          <a:spcPct val="0"/>
                        </a:spcAft>
                        <a:buClrTx/>
                        <a:buSzPct val="65000"/>
                        <a:buFontTx/>
                        <a:buNone/>
                        <a:tabLst/>
                      </a:pPr>
                      <a:r>
                        <a:rPr kumimoji="0" lang="ar-SA" sz="1500" b="0" i="0" u="none" strike="noStrike" cap="none" normalizeH="0" baseline="0" smtClean="0">
                          <a:ln>
                            <a:noFill/>
                          </a:ln>
                          <a:solidFill>
                            <a:schemeClr val="tx1"/>
                          </a:solidFill>
                          <a:effectLst/>
                          <a:latin typeface="Times New Roman" pitchFamily="18" charset="0"/>
                          <a:ea typeface="Times New Roman" pitchFamily="18" charset="0"/>
                          <a:cs typeface="Simplified Arabic" pitchFamily="18" charset="-78"/>
                        </a:rPr>
                        <a:t>9%</a:t>
                      </a:r>
                      <a:endParaRPr kumimoji="0" lang="ar-SA" sz="1800" b="0" i="0" u="none" strike="noStrike" cap="none" normalizeH="0" baseline="0" smtClean="0">
                        <a:ln>
                          <a:noFill/>
                        </a:ln>
                        <a:solidFill>
                          <a:schemeClr val="tx1"/>
                        </a:solidFill>
                        <a:effectLst/>
                        <a:latin typeface="Tahoma" pitchFamily="34" charset="0"/>
                        <a:ea typeface="Times New Roman" pitchFamily="18" charset="0"/>
                        <a:cs typeface="Simplified Arabic" pitchFamily="18" charset="-7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Low" defTabSz="914400" rtl="1" eaLnBrk="1" fontAlgn="base" latinLnBrk="0" hangingPunct="1">
                        <a:lnSpc>
                          <a:spcPct val="100000"/>
                        </a:lnSpc>
                        <a:spcBef>
                          <a:spcPct val="0"/>
                        </a:spcBef>
                        <a:spcAft>
                          <a:spcPct val="0"/>
                        </a:spcAft>
                        <a:buClrTx/>
                        <a:buSzPct val="65000"/>
                        <a:buFontTx/>
                        <a:buNone/>
                        <a:tabLst/>
                      </a:pPr>
                      <a:r>
                        <a:rPr kumimoji="0" lang="ar-SA" sz="1500" b="0" i="0" u="none" strike="noStrike" cap="none" normalizeH="0" baseline="0" smtClean="0">
                          <a:ln>
                            <a:noFill/>
                          </a:ln>
                          <a:solidFill>
                            <a:schemeClr val="tx1"/>
                          </a:solidFill>
                          <a:effectLst/>
                          <a:latin typeface="Times New Roman" pitchFamily="18" charset="0"/>
                          <a:ea typeface="Times New Roman" pitchFamily="18" charset="0"/>
                          <a:cs typeface="Simplified Arabic" pitchFamily="18" charset="-78"/>
                        </a:rPr>
                        <a:t>12%</a:t>
                      </a:r>
                      <a:endParaRPr kumimoji="0" lang="ar-SA" sz="1800" b="0" i="0" u="none" strike="noStrike" cap="none" normalizeH="0" baseline="0" smtClean="0">
                        <a:ln>
                          <a:noFill/>
                        </a:ln>
                        <a:solidFill>
                          <a:schemeClr val="tx1"/>
                        </a:solidFill>
                        <a:effectLst/>
                        <a:latin typeface="Tahoma" pitchFamily="34" charset="0"/>
                        <a:ea typeface="Times New Roman" pitchFamily="18" charset="0"/>
                        <a:cs typeface="Simplified Arabic" pitchFamily="18" charset="-7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Low" defTabSz="914400" rtl="1" eaLnBrk="1" fontAlgn="base" latinLnBrk="0" hangingPunct="1">
                        <a:lnSpc>
                          <a:spcPct val="100000"/>
                        </a:lnSpc>
                        <a:spcBef>
                          <a:spcPct val="0"/>
                        </a:spcBef>
                        <a:spcAft>
                          <a:spcPct val="0"/>
                        </a:spcAft>
                        <a:buClrTx/>
                        <a:buSzPct val="65000"/>
                        <a:buFontTx/>
                        <a:buNone/>
                        <a:tabLst/>
                      </a:pPr>
                      <a:r>
                        <a:rPr kumimoji="0" lang="ar-SA" sz="1500" b="0" i="0" u="none" strike="noStrike" cap="none" normalizeH="0" baseline="0" smtClean="0">
                          <a:ln>
                            <a:noFill/>
                          </a:ln>
                          <a:solidFill>
                            <a:schemeClr val="tx1"/>
                          </a:solidFill>
                          <a:effectLst/>
                          <a:latin typeface="Times New Roman" pitchFamily="18" charset="0"/>
                          <a:ea typeface="Times New Roman" pitchFamily="18" charset="0"/>
                          <a:cs typeface="Simplified Arabic" pitchFamily="18" charset="-78"/>
                        </a:rPr>
                        <a:t>12%</a:t>
                      </a:r>
                      <a:endParaRPr kumimoji="0" lang="ar-SA" sz="1800" b="0" i="0" u="none" strike="noStrike" cap="none" normalizeH="0" baseline="0" smtClean="0">
                        <a:ln>
                          <a:noFill/>
                        </a:ln>
                        <a:solidFill>
                          <a:schemeClr val="tx1"/>
                        </a:solidFill>
                        <a:effectLst/>
                        <a:latin typeface="Tahoma" pitchFamily="34" charset="0"/>
                        <a:ea typeface="Times New Roman" pitchFamily="18" charset="0"/>
                        <a:cs typeface="Simplified Arabic" pitchFamily="18" charset="-7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Low" defTabSz="914400" rtl="1" eaLnBrk="1" fontAlgn="base" latinLnBrk="0" hangingPunct="1">
                        <a:lnSpc>
                          <a:spcPct val="100000"/>
                        </a:lnSpc>
                        <a:spcBef>
                          <a:spcPct val="0"/>
                        </a:spcBef>
                        <a:spcAft>
                          <a:spcPct val="0"/>
                        </a:spcAft>
                        <a:buClrTx/>
                        <a:buSzPct val="65000"/>
                        <a:buFontTx/>
                        <a:buNone/>
                        <a:tabLst/>
                      </a:pPr>
                      <a:r>
                        <a:rPr kumimoji="0" lang="ar-SA" sz="1500" b="0" i="0" u="none" strike="noStrike" cap="none" normalizeH="0" baseline="0" smtClean="0">
                          <a:ln>
                            <a:noFill/>
                          </a:ln>
                          <a:solidFill>
                            <a:schemeClr val="tx1"/>
                          </a:solidFill>
                          <a:effectLst/>
                          <a:latin typeface="Times New Roman" pitchFamily="18" charset="0"/>
                          <a:ea typeface="Times New Roman" pitchFamily="18" charset="0"/>
                          <a:cs typeface="Simplified Arabic" pitchFamily="18" charset="-78"/>
                        </a:rPr>
                        <a:t>13%</a:t>
                      </a:r>
                      <a:endParaRPr kumimoji="0" lang="ar-SA" sz="1800" b="0" i="0" u="none" strike="noStrike" cap="none" normalizeH="0" baseline="0" smtClean="0">
                        <a:ln>
                          <a:noFill/>
                        </a:ln>
                        <a:solidFill>
                          <a:schemeClr val="tx1"/>
                        </a:solidFill>
                        <a:effectLst/>
                        <a:latin typeface="Tahoma" pitchFamily="34" charset="0"/>
                        <a:ea typeface="Times New Roman" pitchFamily="18" charset="0"/>
                        <a:cs typeface="Simplified Arabic" pitchFamily="18" charset="-7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Low" defTabSz="914400" rtl="1" eaLnBrk="1" fontAlgn="base" latinLnBrk="0" hangingPunct="1">
                        <a:lnSpc>
                          <a:spcPct val="100000"/>
                        </a:lnSpc>
                        <a:spcBef>
                          <a:spcPct val="0"/>
                        </a:spcBef>
                        <a:spcAft>
                          <a:spcPct val="0"/>
                        </a:spcAft>
                        <a:buClrTx/>
                        <a:buSzPct val="65000"/>
                        <a:buFontTx/>
                        <a:buNone/>
                        <a:tabLst/>
                      </a:pPr>
                      <a:r>
                        <a:rPr kumimoji="0" lang="ar-SA" sz="1500" b="0" i="0" u="none" strike="noStrike" cap="none" normalizeH="0" baseline="0" smtClean="0">
                          <a:ln>
                            <a:noFill/>
                          </a:ln>
                          <a:solidFill>
                            <a:schemeClr val="tx1"/>
                          </a:solidFill>
                          <a:effectLst/>
                          <a:latin typeface="Times New Roman" pitchFamily="18" charset="0"/>
                          <a:ea typeface="Times New Roman" pitchFamily="18" charset="0"/>
                          <a:cs typeface="Simplified Arabic" pitchFamily="18" charset="-78"/>
                        </a:rPr>
                        <a:t>14%</a:t>
                      </a:r>
                      <a:endParaRPr kumimoji="0" lang="ar-SA" sz="1800" b="0" i="0" u="none" strike="noStrike" cap="none" normalizeH="0" baseline="0" smtClean="0">
                        <a:ln>
                          <a:noFill/>
                        </a:ln>
                        <a:solidFill>
                          <a:schemeClr val="tx1"/>
                        </a:solidFill>
                        <a:effectLst/>
                        <a:latin typeface="Tahoma" pitchFamily="34" charset="0"/>
                        <a:ea typeface="Times New Roman" pitchFamily="18" charset="0"/>
                        <a:cs typeface="Simplified Arabic" pitchFamily="18" charset="-78"/>
                      </a:endParaRPr>
                    </a:p>
                  </a:txBody>
                  <a:tcPr horzOverflow="overflow">
                    <a:lnL w="12700" cap="flat" cmpd="sng" algn="ctr">
                      <a:solidFill>
                        <a:srgbClr val="000000"/>
                      </a:solidFill>
                      <a:prstDash val="solid"/>
                      <a:round/>
                      <a:headEnd type="none" w="med" len="med"/>
                      <a:tailEnd type="none" w="med" len="med"/>
                    </a:lnL>
                    <a:lnR w="63500" cap="flat" cmpd="sng" algn="ctr">
                      <a:solidFill>
                        <a:srgbClr val="000000"/>
                      </a:solidFill>
                      <a:prstDash val="solid"/>
                      <a:round/>
                      <a:headEnd type="none" w="med" len="med"/>
                      <a:tailEnd type="none" w="med" len="med"/>
                    </a:lnR>
                    <a:lnT w="635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Low" defTabSz="914400" rtl="1" eaLnBrk="1" fontAlgn="base" latinLnBrk="0" hangingPunct="1">
                        <a:lnSpc>
                          <a:spcPct val="100000"/>
                        </a:lnSpc>
                        <a:spcBef>
                          <a:spcPct val="0"/>
                        </a:spcBef>
                        <a:spcAft>
                          <a:spcPct val="0"/>
                        </a:spcAft>
                        <a:buClrTx/>
                        <a:buSzPct val="65000"/>
                        <a:buFontTx/>
                        <a:buNone/>
                        <a:tabLst/>
                      </a:pPr>
                      <a:r>
                        <a:rPr kumimoji="0" lang="ar-SA" sz="1500" b="0" i="0" u="none" strike="noStrike" cap="none" normalizeH="0" baseline="0" smtClean="0">
                          <a:ln>
                            <a:noFill/>
                          </a:ln>
                          <a:solidFill>
                            <a:schemeClr val="tx1"/>
                          </a:solidFill>
                          <a:effectLst/>
                          <a:latin typeface="Times New Roman" pitchFamily="18" charset="0"/>
                          <a:ea typeface="Times New Roman" pitchFamily="18" charset="0"/>
                          <a:cs typeface="Simplified Arabic" pitchFamily="18" charset="-78"/>
                        </a:rPr>
                        <a:t>60%</a:t>
                      </a:r>
                      <a:endParaRPr kumimoji="0" lang="ar-SA" sz="1800" b="0" i="0" u="none" strike="noStrike" cap="none" normalizeH="0" baseline="0" smtClean="0">
                        <a:ln>
                          <a:noFill/>
                        </a:ln>
                        <a:solidFill>
                          <a:schemeClr val="tx1"/>
                        </a:solidFill>
                        <a:effectLst/>
                        <a:latin typeface="Tahoma" pitchFamily="34" charset="0"/>
                        <a:ea typeface="Times New Roman" pitchFamily="18" charset="0"/>
                        <a:cs typeface="Simplified Arabic" pitchFamily="18" charset="-78"/>
                      </a:endParaRPr>
                    </a:p>
                  </a:txBody>
                  <a:tcPr horzOverflow="overflow">
                    <a:lnL w="635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511300">
                <a:tc>
                  <a:txBody>
                    <a:bodyPr/>
                    <a:lstStyle/>
                    <a:p>
                      <a:pPr marL="342900" marR="0" lvl="0" indent="-342900" algn="justLow" defTabSz="914400" rtl="1" eaLnBrk="1" fontAlgn="base" latinLnBrk="0" hangingPunct="1">
                        <a:lnSpc>
                          <a:spcPct val="100000"/>
                        </a:lnSpc>
                        <a:spcBef>
                          <a:spcPct val="0"/>
                        </a:spcBef>
                        <a:spcAft>
                          <a:spcPct val="0"/>
                        </a:spcAft>
                        <a:buClrTx/>
                        <a:buSzPct val="65000"/>
                        <a:buFontTx/>
                        <a:buNone/>
                        <a:tabLst/>
                      </a:pPr>
                      <a:r>
                        <a:rPr kumimoji="0" lang="ar-SA" sz="1500" b="0" i="0" u="none" strike="noStrike" cap="none" normalizeH="0" baseline="0" smtClean="0">
                          <a:ln>
                            <a:noFill/>
                          </a:ln>
                          <a:solidFill>
                            <a:schemeClr val="tx1"/>
                          </a:solidFill>
                          <a:effectLst/>
                          <a:latin typeface="Times New Roman" pitchFamily="18" charset="0"/>
                          <a:ea typeface="Times New Roman" pitchFamily="18" charset="0"/>
                          <a:cs typeface="Simplified Arabic" pitchFamily="18" charset="-78"/>
                        </a:rPr>
                        <a:t>(معدل الالتحاق)</a:t>
                      </a:r>
                      <a:endParaRPr kumimoji="0" lang="ar-SA" sz="1800" b="0" i="0" u="none" strike="noStrike" cap="none" normalizeH="0" baseline="0" smtClean="0">
                        <a:ln>
                          <a:noFill/>
                        </a:ln>
                        <a:solidFill>
                          <a:schemeClr val="tx1"/>
                        </a:solidFill>
                        <a:effectLst/>
                        <a:latin typeface="Tahoma" pitchFamily="34" charset="0"/>
                        <a:ea typeface="Times New Roman" pitchFamily="18" charset="0"/>
                        <a:cs typeface="Simplified Arabic" pitchFamily="18" charset="-7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n-US" sz="28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n-US" sz="28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n-US" sz="28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n-US" sz="28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n-US" sz="28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n-US" sz="28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635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n-US" sz="28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Arial" pitchFamily="34" charset="0"/>
                      </a:endParaRPr>
                    </a:p>
                  </a:txBody>
                  <a:tcPr horzOverflow="overflow">
                    <a:lnL w="635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pull dir="d"/>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body" idx="4294967295"/>
          </p:nvPr>
        </p:nvSpPr>
        <p:spPr>
          <a:xfrm>
            <a:off x="0" y="1600200"/>
            <a:ext cx="8229600" cy="4533900"/>
          </a:xfrm>
        </p:spPr>
        <p:txBody>
          <a:bodyPr/>
          <a:lstStyle/>
          <a:p>
            <a:endParaRPr lang="ar-EG"/>
          </a:p>
          <a:p>
            <a:r>
              <a:rPr lang="ar-SA" b="1"/>
              <a:t>لابد من الاستفادة من خبرات الدول الأخرى التي واجهت في وقت من الأوقات مثل هذه المعادلة الصعبة، وطرحت لها حلولاً تتمشى واحتياجاتها وظروفها الاجتماعية والاقتصادية، ومطالب الآباء والأبناء، والإمكانات التي تقدمها تكنولوجياً التعليم والمعلومات المتطورة والأفكار التربوية المبتكرة.</a:t>
            </a:r>
            <a:endParaRPr lang="en-US" b="1"/>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body" idx="4294967295"/>
          </p:nvPr>
        </p:nvSpPr>
        <p:spPr>
          <a:xfrm>
            <a:off x="0" y="1600200"/>
            <a:ext cx="8229600" cy="4533900"/>
          </a:xfrm>
        </p:spPr>
        <p:txBody>
          <a:bodyPr/>
          <a:lstStyle/>
          <a:p>
            <a:endParaRPr lang="ar-EG"/>
          </a:p>
          <a:p>
            <a:r>
              <a:rPr lang="ar-SA"/>
              <a:t>من الأمور التي تستحق الرجوع إليها ما أخذت به بعض الدول الأجنبية بالنسبة للآتي:</a:t>
            </a:r>
          </a:p>
          <a:p>
            <a:r>
              <a:rPr lang="ar-SA"/>
              <a:t>خفض سن القبول بالروضة.</a:t>
            </a:r>
          </a:p>
          <a:p>
            <a:r>
              <a:rPr lang="ar-SA"/>
              <a:t>تحديد أولويات القبول.</a:t>
            </a:r>
          </a:p>
          <a:p>
            <a:r>
              <a:rPr lang="ar-SA"/>
              <a:t>توظيف تكنولوجيا المعلومات والاتصالات المتطورة.</a:t>
            </a:r>
          </a:p>
          <a:p>
            <a:r>
              <a:rPr lang="ar-SA"/>
              <a:t>إيجاد بدائل تربوية للروضة.</a:t>
            </a:r>
            <a:endParaRPr lang="en-US"/>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ChangeArrowheads="1"/>
          </p:cNvSpPr>
          <p:nvPr>
            <p:ph type="body" idx="4294967295"/>
          </p:nvPr>
        </p:nvSpPr>
        <p:spPr>
          <a:xfrm>
            <a:off x="457200" y="2673350"/>
            <a:ext cx="8229600" cy="3422650"/>
          </a:xfrm>
        </p:spPr>
        <p:txBody>
          <a:bodyPr/>
          <a:lstStyle/>
          <a:p>
            <a:endParaRPr lang="ar-EG"/>
          </a:p>
          <a:p>
            <a:r>
              <a:rPr lang="ar-SA"/>
              <a:t>ولا يخفى على احد التكلفة العالية لإلحاق طفل بروضة أطفال خاصة، والتي فاقت في بعض الأحيان في المدن الكبيرة تكلفة التعليم الجامعي، ففي حين أن الأولوية، في الدول الغربية، تعطي لأطفال الفئات الأحوج، والتي وصفت بأنها فئات محرومة ثقافياً وأقل حظاً اجتماعياً.</a:t>
            </a:r>
            <a:endParaRPr lang="en-US"/>
          </a:p>
        </p:txBody>
      </p:sp>
      <p:pic>
        <p:nvPicPr>
          <p:cNvPr id="128003" name="Picture 3" descr="20101018_005"/>
          <p:cNvPicPr>
            <a:picLocks noChangeAspect="1" noChangeArrowheads="1"/>
          </p:cNvPicPr>
          <p:nvPr/>
        </p:nvPicPr>
        <p:blipFill>
          <a:blip r:embed="rId2" cstate="print"/>
          <a:srcRect/>
          <a:stretch>
            <a:fillRect/>
          </a:stretch>
        </p:blipFill>
        <p:spPr bwMode="auto">
          <a:xfrm>
            <a:off x="2438400" y="228600"/>
            <a:ext cx="3733800" cy="2362200"/>
          </a:xfrm>
          <a:prstGeom prst="rect">
            <a:avLst/>
          </a:prstGeom>
          <a:noFill/>
        </p:spPr>
      </p:pic>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body" idx="4294967295"/>
          </p:nvPr>
        </p:nvSpPr>
        <p:spPr>
          <a:xfrm>
            <a:off x="0" y="1600200"/>
            <a:ext cx="8229600" cy="4533900"/>
          </a:xfrm>
        </p:spPr>
        <p:txBody>
          <a:bodyPr/>
          <a:lstStyle/>
          <a:p>
            <a:r>
              <a:rPr lang="ar-SA" sz="2800"/>
              <a:t>وبالتالي تكون أولى بالخدمات التعليمية التعويضية التي تقدمها الدولة، يلاحظ أنه</a:t>
            </a:r>
            <a:r>
              <a:rPr lang="ar-EG" sz="2800"/>
              <a:t>ا </a:t>
            </a:r>
            <a:r>
              <a:rPr lang="ar-SA" sz="2800"/>
              <a:t>لا توجد لدينا سياسة أولويات ربما باستثناء القدرة المالية. إذ لا يوجد مثلا ما يعرف بالمناطق ذات الأولوية التربوية </a:t>
            </a:r>
            <a:r>
              <a:rPr lang="en-US" sz="2800"/>
              <a:t>(educational priority areas)</a:t>
            </a:r>
            <a:r>
              <a:rPr lang="ar-SA" sz="2800"/>
              <a:t>، كالعشوائيات أو الأحياء الفقيرة أو المناطق النائية التي لا تصلها الخدمات. كما لا ينظر إلى الاعتبارات الخاصة بثقافة الأسرة من حيث قدرتها على توفير فرص للطفل للنمو والتعلم تغنيه بعض الشىء عن الالتحاق بروضة أطفال، بل العكس هو الصحيح، إذ أن الأسر القادرة مادياً هي التي تستطيع المنافسة على الخدمات التربوية المحدودة، وهي التي توفر لأطفالها وسائط الثقافة </a:t>
            </a:r>
            <a:endParaRPr lang="en-US" sz="2800"/>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body" idx="4294967295"/>
          </p:nvPr>
        </p:nvSpPr>
        <p:spPr>
          <a:xfrm>
            <a:off x="0" y="1600200"/>
            <a:ext cx="8229600" cy="4533900"/>
          </a:xfrm>
        </p:spPr>
        <p:txBody>
          <a:bodyPr/>
          <a:lstStyle/>
          <a:p>
            <a:endParaRPr lang="ar-EG"/>
          </a:p>
          <a:p>
            <a:r>
              <a:rPr lang="ar-SA"/>
              <a:t>من كتب مصورة ولعب تعليمية وكمبيوتر واتصال بشبكة المعلومات الدولية (الانترنت)، وبما تقدمه الفضائيات من ترفيه وتثقيف، أي أن أطفال الطبقات الأقل حظاً من الناحية الاقتصادية/الاجتماعية والمرحومة ثقافياً هي التي تحرم الخدمات التربوية التي تقدم للطفولة المبكرة.</a:t>
            </a:r>
            <a:endParaRPr lang="en-US"/>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body" idx="4294967295"/>
          </p:nvPr>
        </p:nvSpPr>
        <p:spPr>
          <a:xfrm>
            <a:off x="0" y="1600200"/>
            <a:ext cx="8229600" cy="4533900"/>
          </a:xfrm>
        </p:spPr>
        <p:txBody>
          <a:bodyPr/>
          <a:lstStyle/>
          <a:p>
            <a:pPr>
              <a:lnSpc>
                <a:spcPct val="90000"/>
              </a:lnSpc>
            </a:pPr>
            <a:r>
              <a:rPr lang="ar-SA"/>
              <a:t>ونظراً للإقبال الشديد على الروضات الرسمية – عربي ولغات تجريبية – فإن هناك من قوائم انتظار طويلة، ولا يستبعد بأن يلتحق الطفل بسنة أولى روضة وقد تخطى الخامسة من عمره، مما يعني وصوله للصف الأول الابتدائي وقد جاوز السابعة من عمره، في حين أن الطفل البريطاني يكون في هذه السن ملتحقاً بالصف الثالث الابتدائي </a:t>
            </a:r>
            <a:r>
              <a:rPr lang="en-US"/>
              <a:t>(infant/primary school)</a:t>
            </a:r>
            <a:r>
              <a:rPr lang="ar-SA"/>
              <a:t> . والأخطر من ذلك أن طفل الروضة لدينا يتبع منهجاً وضع لمن تتراوح أعمارهم ما بين (4-6) سنوات بغض النظر عن السن أو القدرات التي وصل إليها.</a:t>
            </a:r>
            <a:endParaRPr lang="en-US"/>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body" idx="4294967295"/>
          </p:nvPr>
        </p:nvSpPr>
        <p:spPr>
          <a:xfrm>
            <a:off x="457200" y="2057400"/>
            <a:ext cx="8229600" cy="4152900"/>
          </a:xfrm>
        </p:spPr>
        <p:txBody>
          <a:bodyPr/>
          <a:lstStyle/>
          <a:p>
            <a:pPr>
              <a:lnSpc>
                <a:spcPct val="90000"/>
              </a:lnSpc>
            </a:pPr>
            <a:endParaRPr lang="ar-EG"/>
          </a:p>
          <a:p>
            <a:pPr>
              <a:lnSpc>
                <a:spcPct val="90000"/>
              </a:lnSpc>
            </a:pPr>
            <a:endParaRPr lang="ar-EG"/>
          </a:p>
          <a:p>
            <a:pPr>
              <a:lnSpc>
                <a:spcPct val="90000"/>
              </a:lnSpc>
            </a:pPr>
            <a:r>
              <a:rPr lang="ar-SA"/>
              <a:t>وهناك نقطة مهمة جداً ينبغي الانتباه إليها، وهي ضرورة الالتزام بقبول الأطفال بالروضات التي تقع في نطاق سكنهم الجغرافي كما هو معمول في معظم دول العالم. وهذا لا يتأتي إلا في حالة تكافؤ الفرص من حيث توفير روضات بمصاريف رمزية، وتتوافر فيها معايير الجودة بغض النظر عن موقعها أو الأحوال الاقتصادية والاجتماعية </a:t>
            </a:r>
            <a:endParaRPr lang="en-US"/>
          </a:p>
        </p:txBody>
      </p:sp>
      <p:pic>
        <p:nvPicPr>
          <p:cNvPr id="132099" name="Picture 3" descr="20101018_003"/>
          <p:cNvPicPr>
            <a:picLocks noChangeAspect="1" noChangeArrowheads="1"/>
          </p:cNvPicPr>
          <p:nvPr/>
        </p:nvPicPr>
        <p:blipFill>
          <a:blip r:embed="rId2" cstate="print"/>
          <a:srcRect/>
          <a:stretch>
            <a:fillRect/>
          </a:stretch>
        </p:blipFill>
        <p:spPr bwMode="auto">
          <a:xfrm>
            <a:off x="1828800" y="457200"/>
            <a:ext cx="4876800" cy="2133600"/>
          </a:xfrm>
          <a:prstGeom prst="rect">
            <a:avLst/>
          </a:prstGeom>
          <a:noFill/>
        </p:spPr>
      </p:pic>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body" idx="4294967295"/>
          </p:nvPr>
        </p:nvSpPr>
        <p:spPr>
          <a:xfrm>
            <a:off x="533400" y="1524000"/>
            <a:ext cx="8229600" cy="4533900"/>
          </a:xfrm>
        </p:spPr>
        <p:txBody>
          <a:bodyPr/>
          <a:lstStyle/>
          <a:p>
            <a:pPr>
              <a:lnSpc>
                <a:spcPct val="90000"/>
              </a:lnSpc>
            </a:pPr>
            <a:r>
              <a:rPr lang="ar-SA"/>
              <a:t>والثقافية للمستفيدين منها، حتى يختفي التزاحم على روضات دون غيرها. ولكن من الواضح أن هذا أمل بعيد المنال.</a:t>
            </a:r>
          </a:p>
          <a:p>
            <a:pPr>
              <a:lnSpc>
                <a:spcPct val="90000"/>
              </a:lnSpc>
            </a:pPr>
            <a:r>
              <a:rPr lang="ar-SA"/>
              <a:t>ولابد أن نتذكر، والحديث عن الأولويات، ضرورة دمج ذوي الاحتياجات الخاصة، وبالذات ذوي الإعاقة البسيطة، بأقرانهم الملتحقين برياض الأطفال، حيث المنهج المرن الذي يتيح لهم المشاركة في بعض الأنشطة والحصول على المساعدة في المجالات التي يحتاجون إليها، وبهذا قد يتمكن البعض من تجاوز صعوبات كانت تحول دون التحاقهم بمدرسة ابتدائية عادية.</a:t>
            </a:r>
            <a:endParaRPr lang="en-US"/>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p:txBody>
          <a:bodyPr/>
          <a:lstStyle/>
          <a:p>
            <a:r>
              <a:rPr lang="ar-SA" b="1"/>
              <a:t>كيف يمكن إيجاد بدائل تربوية للروضة؟</a:t>
            </a:r>
            <a:endParaRPr lang="en-US" b="1"/>
          </a:p>
        </p:txBody>
      </p:sp>
      <p:sp>
        <p:nvSpPr>
          <p:cNvPr id="134147" name="Rectangle 3"/>
          <p:cNvSpPr>
            <a:spLocks noGrp="1" noChangeArrowheads="1"/>
          </p:cNvSpPr>
          <p:nvPr>
            <p:ph type="body" idx="1"/>
          </p:nvPr>
        </p:nvSpPr>
        <p:spPr>
          <a:xfrm>
            <a:off x="457200" y="1371600"/>
            <a:ext cx="8229600" cy="4762500"/>
          </a:xfrm>
        </p:spPr>
        <p:txBody>
          <a:bodyPr/>
          <a:lstStyle/>
          <a:p>
            <a:pPr>
              <a:lnSpc>
                <a:spcPct val="80000"/>
              </a:lnSpc>
            </a:pPr>
            <a:endParaRPr lang="ar-EG" sz="2800" b="1"/>
          </a:p>
          <a:p>
            <a:pPr>
              <a:lnSpc>
                <a:spcPct val="80000"/>
              </a:lnSpc>
            </a:pPr>
            <a:r>
              <a:rPr lang="ar-SA" sz="2800" b="1"/>
              <a:t>في ضوء عدم قدرة العديد من الدول، بما فيها الدول المتقدمة، على توفير مكان في الروضة لكل طفل لم يصل بعد إلى سن التعليم الإلزامي، وللطلب الشديد على هذه الخدمة رغبة من أولياء الأمور في أن يستفيد أطفالهم من فرص التعليم "شبه النظامي" القائم على اللعب المنظم والموجه وغيره من طرق التعليم المناسبة لأطفال هذه المرحلة مثل الاستكشاف، ومن خلال الخبرة المباشرة وتناول المحسوسات ورؤية الأشياء على الطبيعة، فقد ظهرت "جماعة اللعب" </a:t>
            </a:r>
            <a:r>
              <a:rPr lang="en-US" sz="2800" b="1"/>
              <a:t>(Play group)</a:t>
            </a:r>
            <a:r>
              <a:rPr lang="ar-SA" sz="2800" b="1"/>
              <a:t> منذ ما يقرب من أربعة عقود، وانتشرت بشكل كبير في جميع أنحاء أوروبا والولايات المتحدة الأمريكية. وأصبح لها اتحاد ونقابة وأنظمة وقوانين تحكم العمل بها وبموجبها تصدر التراخيص ويتم تقويمها وتوضع البرامج لإعداد العاملين بها.</a:t>
            </a:r>
            <a:endParaRPr lang="en-US" sz="2800" b="1"/>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body" idx="4294967295"/>
          </p:nvPr>
        </p:nvSpPr>
        <p:spPr>
          <a:xfrm>
            <a:off x="381000" y="1600200"/>
            <a:ext cx="8229600" cy="4533900"/>
          </a:xfrm>
        </p:spPr>
        <p:txBody>
          <a:bodyPr/>
          <a:lstStyle/>
          <a:p>
            <a:endParaRPr lang="ar-EG"/>
          </a:p>
          <a:p>
            <a:r>
              <a:rPr lang="ar-SA"/>
              <a:t>وبالرغم من التسمية، فإن العمل في "جماعات اللعب" ليس مجرد لعب، وإن كان الأسلوب الغالب عليه هو "اللعب" ، لقناعة أصحاب الفكرة بأن الطفل في هذه السن المبكرة يستطيع أن يتعلم الكثير بواسطة اللعب الذي يتمشى مع فطرته وأسلوبه في التعلم، فمن خلاله يعبر عن ذاته، وينمي علاقاته مع الآخرين صغاراً وكباراً، ويتفاعل مع الأشياء في بيته فينمي مفاهيمه وقدراته ومهاراته المختلفة.</a:t>
            </a:r>
            <a:endParaRPr lang="en-US"/>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20110926103901a_9394"/>
          <p:cNvPicPr>
            <a:picLocks noChangeAspect="1" noChangeArrowheads="1"/>
          </p:cNvPicPr>
          <p:nvPr/>
        </p:nvPicPr>
        <p:blipFill>
          <a:blip r:embed="rId2" cstate="print"/>
          <a:srcRect/>
          <a:stretch>
            <a:fillRect/>
          </a:stretch>
        </p:blipFill>
        <p:spPr bwMode="auto">
          <a:xfrm>
            <a:off x="762000" y="1790700"/>
            <a:ext cx="7772400" cy="4229100"/>
          </a:xfrm>
          <a:prstGeom prst="rect">
            <a:avLst/>
          </a:prstGeom>
          <a:noFill/>
        </p:spPr>
      </p:pic>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Picture 2" descr="play-with-clay169"/>
          <p:cNvPicPr>
            <a:picLocks noChangeAspect="1" noChangeArrowheads="1"/>
          </p:cNvPicPr>
          <p:nvPr/>
        </p:nvPicPr>
        <p:blipFill>
          <a:blip r:embed="rId2" cstate="print"/>
          <a:srcRect/>
          <a:stretch>
            <a:fillRect/>
          </a:stretch>
        </p:blipFill>
        <p:spPr bwMode="auto">
          <a:xfrm>
            <a:off x="533400" y="1795463"/>
            <a:ext cx="7924800" cy="4148137"/>
          </a:xfrm>
          <a:prstGeom prst="rect">
            <a:avLst/>
          </a:prstGeom>
          <a:noFill/>
        </p:spPr>
      </p:pic>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ChangeArrowheads="1"/>
          </p:cNvSpPr>
          <p:nvPr>
            <p:ph type="body" idx="4294967295"/>
          </p:nvPr>
        </p:nvSpPr>
        <p:spPr>
          <a:xfrm>
            <a:off x="381000" y="2590800"/>
            <a:ext cx="8229600" cy="3543300"/>
          </a:xfrm>
        </p:spPr>
        <p:txBody>
          <a:bodyPr/>
          <a:lstStyle/>
          <a:p>
            <a:pPr>
              <a:lnSpc>
                <a:spcPct val="90000"/>
              </a:lnSpc>
            </a:pPr>
            <a:endParaRPr lang="ar-EG" sz="2800"/>
          </a:p>
          <a:p>
            <a:pPr>
              <a:lnSpc>
                <a:spcPct val="90000"/>
              </a:lnSpc>
            </a:pPr>
            <a:endParaRPr lang="ar-EG" sz="2800"/>
          </a:p>
          <a:p>
            <a:pPr>
              <a:lnSpc>
                <a:spcPct val="90000"/>
              </a:lnSpc>
            </a:pPr>
            <a:r>
              <a:rPr lang="ar-SA" sz="2800"/>
              <a:t>وتقوم جماعة اللعب على مبدأ هام ألا وهو اعتبار الوالدين المسئول الأول عما يجري فيه ابتداء من اتخاذ قرار بإنشاء جماعة لعب والتخطيط لها وتجهيزها، وانتهاء بالمشاركة الفعلية في أنشطتها وتقويم العمل بها. وبهذا المفهوم، فإن جماعة اللعب وجدت لتلبية حاجات الأطفال في مرحلة هامة من عرهم، لا كحل لمشكلة عدم وجود أحد لرعاية </a:t>
            </a:r>
            <a:endParaRPr lang="en-US" sz="2800"/>
          </a:p>
        </p:txBody>
      </p:sp>
      <p:pic>
        <p:nvPicPr>
          <p:cNvPr id="138243" name="Picture 3" descr="20100104_002"/>
          <p:cNvPicPr>
            <a:picLocks noChangeAspect="1" noChangeArrowheads="1"/>
          </p:cNvPicPr>
          <p:nvPr/>
        </p:nvPicPr>
        <p:blipFill>
          <a:blip r:embed="rId2" cstate="print"/>
          <a:srcRect/>
          <a:stretch>
            <a:fillRect/>
          </a:stretch>
        </p:blipFill>
        <p:spPr bwMode="auto">
          <a:xfrm>
            <a:off x="1676400" y="304800"/>
            <a:ext cx="5638800" cy="2667000"/>
          </a:xfrm>
          <a:prstGeom prst="rect">
            <a:avLst/>
          </a:prstGeom>
          <a:noFill/>
        </p:spPr>
      </p:pic>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body" idx="4294967295"/>
          </p:nvPr>
        </p:nvSpPr>
        <p:spPr>
          <a:xfrm>
            <a:off x="762000" y="1447800"/>
            <a:ext cx="8382000" cy="5410200"/>
          </a:xfrm>
        </p:spPr>
        <p:txBody>
          <a:bodyPr/>
          <a:lstStyle/>
          <a:p>
            <a:pPr>
              <a:lnSpc>
                <a:spcPct val="90000"/>
              </a:lnSpc>
            </a:pPr>
            <a:r>
              <a:rPr lang="ar-SA" sz="2800"/>
              <a:t>الطفل أثناء غياب الوالدين، ومع ذلك فإن الفائدة كبيرة جدا للأطفال ولأولياء أمورهم على حد سواء، حيث أن هناك توعية والدية كبيرة وغير مباشرة من جراء اشتراك أولياء الأمور في هذه التجربة الممتعة والمحققة لأهداف تعليمية متنوعة للأطفال.</a:t>
            </a:r>
          </a:p>
          <a:p>
            <a:pPr>
              <a:lnSpc>
                <a:spcPct val="90000"/>
              </a:lnSpc>
            </a:pPr>
            <a:r>
              <a:rPr lang="ar-SA" sz="2800"/>
              <a:t>	يمكن تلخيص الأهداف التي تحققها جماعة اللعب بالنسبة للأطفال في الآتي:</a:t>
            </a:r>
          </a:p>
          <a:p>
            <a:pPr>
              <a:lnSpc>
                <a:spcPct val="90000"/>
              </a:lnSpc>
            </a:pPr>
            <a:r>
              <a:rPr lang="ar-SA" sz="2800"/>
              <a:t>تكوين صداقات.</a:t>
            </a:r>
          </a:p>
          <a:p>
            <a:pPr>
              <a:lnSpc>
                <a:spcPct val="90000"/>
              </a:lnSpc>
            </a:pPr>
            <a:r>
              <a:rPr lang="ar-SA" sz="2800"/>
              <a:t>تعويد الطفل على الانتقال تدريجياً إلى المدرسة، حيث إن جماعة اللعب تعتبر امتداداً طبيعياً للأسرة لعدم وجود تعليم نظامي بها، ومن المتوقع أن يشعر الطفل بها بالأمان والحنان والقبول الذي يلقاه في أسرته.</a:t>
            </a:r>
          </a:p>
          <a:p>
            <a:pPr>
              <a:lnSpc>
                <a:spcPct val="90000"/>
              </a:lnSpc>
            </a:pPr>
            <a:r>
              <a:rPr lang="ar-SA" sz="2800"/>
              <a:t>تزيد من ثقة الأطفال في أنفسهم قدراتهم لتنوع الأنشطة بها... بما لا يسمح بشعور أي طفل بأنه أقل من غيره، أو أنه "فاشل".</a:t>
            </a:r>
            <a:endParaRPr lang="en-US" sz="2800"/>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body" idx="4294967295"/>
          </p:nvPr>
        </p:nvSpPr>
        <p:spPr>
          <a:xfrm>
            <a:off x="609600" y="1600200"/>
            <a:ext cx="8229600" cy="4533900"/>
          </a:xfrm>
        </p:spPr>
        <p:txBody>
          <a:bodyPr/>
          <a:lstStyle/>
          <a:p>
            <a:r>
              <a:rPr lang="ar-SA"/>
              <a:t>بالإضافة إلى تنمية مهارات التفاعل الاجتماعي وتنمية مفهوم ذات ايجابي </a:t>
            </a:r>
            <a:br>
              <a:rPr lang="ar-SA"/>
            </a:br>
            <a:r>
              <a:rPr lang="en-US"/>
              <a:t>(self </a:t>
            </a:r>
            <a:r>
              <a:rPr lang="en-US">
                <a:latin typeface="Arial"/>
              </a:rPr>
              <a:t>–</a:t>
            </a:r>
            <a:r>
              <a:rPr lang="en-US"/>
              <a:t> concept)</a:t>
            </a:r>
            <a:r>
              <a:rPr lang="ar-SA"/>
              <a:t> ومهارات خدمة الذات </a:t>
            </a:r>
            <a:r>
              <a:rPr lang="en-US"/>
              <a:t>(self-help)</a:t>
            </a:r>
            <a:r>
              <a:rPr lang="ar-SA"/>
              <a:t>. وينمي الطفل من خلال اللعب قدراته العقلية/المعرفية ومهاراته الجسمية/الحركية وطرق التفكير المنطقي والابتكاري وينمي حواسه والذوق الفني، إلى جانب بعض المهارات الأساسية للتعلم مثل اللغة والمفاهيم الرياضية والعلمية البسيطة.</a:t>
            </a:r>
            <a:endParaRPr lang="en-US"/>
          </a:p>
        </p:txBody>
      </p:sp>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ChangeArrowheads="1"/>
          </p:cNvSpPr>
          <p:nvPr>
            <p:ph type="body" idx="4294967295"/>
          </p:nvPr>
        </p:nvSpPr>
        <p:spPr>
          <a:xfrm>
            <a:off x="0" y="990600"/>
            <a:ext cx="8534400" cy="5562600"/>
          </a:xfrm>
        </p:spPr>
        <p:txBody>
          <a:bodyPr/>
          <a:lstStyle/>
          <a:p>
            <a:pPr>
              <a:lnSpc>
                <a:spcPct val="90000"/>
              </a:lnSpc>
            </a:pPr>
            <a:r>
              <a:rPr lang="ar-SA" sz="2800" b="1"/>
              <a:t>أما بالنسبة للآباء، فإن التقاءهم بأولياء أمور أطفال في سن أبنائهم، يحقق أكثر من غرض، من ذلك:</a:t>
            </a:r>
          </a:p>
          <a:p>
            <a:pPr>
              <a:lnSpc>
                <a:spcPct val="90000"/>
              </a:lnSpc>
            </a:pPr>
            <a:r>
              <a:rPr lang="ar-SA" sz="2800" b="1"/>
              <a:t>تهيئة الفرص لتكوين صداقات مع أولياء أمور أطفال آخرين، بعد أن قلت الصداقات مع الزواج والإنجاب وظروف الحياة المعيشية.</a:t>
            </a:r>
          </a:p>
          <a:p>
            <a:pPr>
              <a:lnSpc>
                <a:spcPct val="90000"/>
              </a:lnSpc>
            </a:pPr>
            <a:r>
              <a:rPr lang="ar-SA" sz="2800" b="1"/>
              <a:t>في جماعة اللعب يتحدث الآباء مع بعضهم البعض حول المشكلات التي يواجهونها مع أطفالهم، وهذا يسهم في تبادل الخبرات ومساعدة الآباء وتأييدهم لبعضهم البعض.</a:t>
            </a:r>
          </a:p>
          <a:p>
            <a:pPr>
              <a:lnSpc>
                <a:spcPct val="90000"/>
              </a:lnSpc>
            </a:pPr>
            <a:r>
              <a:rPr lang="ar-SA" sz="2800" b="1"/>
              <a:t>تخلص الآباء من الشعور "بالفشل" عندما يكتشفون بأنهم ليسوا وحدهم في مواجهة بعض مظاهر السلوك التي لا يعرفون كيف يتصرفون إزاءها.</a:t>
            </a:r>
          </a:p>
          <a:p>
            <a:pPr>
              <a:lnSpc>
                <a:spcPct val="90000"/>
              </a:lnSpc>
            </a:pPr>
            <a:r>
              <a:rPr lang="ar-SA" sz="2800" b="1"/>
              <a:t>جماعة اللعب فرصة لمشاركة الأم/الأب في خبرات طفله وفي تنميه وتعليمه، وهذا يسعد الأطفال كثيراً ويمنحهم الإحساس بالحب والطمأنينة والأمان. ففي" الجماعة" </a:t>
            </a:r>
            <a:endParaRPr lang="en-US" sz="2800" b="1"/>
          </a:p>
        </p:txBody>
      </p:sp>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ChangeArrowheads="1"/>
          </p:cNvSpPr>
          <p:nvPr>
            <p:ph type="body" idx="4294967295"/>
          </p:nvPr>
        </p:nvSpPr>
        <p:spPr>
          <a:xfrm>
            <a:off x="533400" y="1066800"/>
            <a:ext cx="8229600" cy="5067300"/>
          </a:xfrm>
        </p:spPr>
        <p:txBody>
          <a:bodyPr/>
          <a:lstStyle/>
          <a:p>
            <a:r>
              <a:rPr lang="ar-SA" sz="2800" b="1"/>
              <a:t>يكتشف الآباء ما يحبه أطفالهم، ويقترحون الأنشطة التي يودون أن يشارك فيها طفلهم ويجربونها على الطبيعة ويشاهدون بأنفسهم إذا كان ذلك ما يريده الطفل بالفعل، كما يكتشفون أن طفلهم مختلف في البيت عما هو مع أصدقاء اللعب.</a:t>
            </a:r>
          </a:p>
          <a:p>
            <a:r>
              <a:rPr lang="ar-SA" sz="2800" b="1"/>
              <a:t>جماعة اللعب تعلم الآباء الابتكارية في التعامل مع الطفل.</a:t>
            </a:r>
          </a:p>
          <a:p>
            <a:r>
              <a:rPr lang="ar-SA" sz="2800" b="1"/>
              <a:t>تعطي جماعة اللعب للأم بخاصة، وقتاً أطول لنفسها دون الشعور بالذنب. فبغض النظر عما إذا كانت الأم ربة منزل أو تعمل طول أو بعض الوقت، أو تقوم بالدراسة لتحقيق ذاتها أو تحسين وضعها الاجتماعي والاقتصادي، فإنها تستطيع أن تقوم بذلك بعض ساعات اليوم الواحد أو لعدد من أيام الأسبوع وهي مطمئنة بأنها لم تقصر في حق أطفالها، أي بدون إحساسها بالذنب.</a:t>
            </a:r>
            <a:endParaRPr lang="en-US" sz="2800" b="1"/>
          </a:p>
        </p:txBody>
      </p:sp>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ChangeArrowheads="1"/>
          </p:cNvSpPr>
          <p:nvPr>
            <p:ph type="body" idx="4294967295"/>
          </p:nvPr>
        </p:nvSpPr>
        <p:spPr>
          <a:xfrm>
            <a:off x="457200" y="1524000"/>
            <a:ext cx="8229600" cy="4533900"/>
          </a:xfrm>
        </p:spPr>
        <p:txBody>
          <a:bodyPr/>
          <a:lstStyle/>
          <a:p>
            <a:pPr>
              <a:lnSpc>
                <a:spcPct val="90000"/>
              </a:lnSpc>
            </a:pPr>
            <a:r>
              <a:rPr lang="ar-SA"/>
              <a:t>جماعة اللعب قليلة التكاليف بالنسبة لروضة خاصة أو مربية في المنزل. ففي هذا النظام، تكون مشاركة أولياء الأمور في تنظيم مجموعات اللعب والمشاركة في أنشطتها شرطاً أساسياً لانضمام طفلهم للمجموعة.</a:t>
            </a:r>
          </a:p>
          <a:p>
            <a:pPr>
              <a:lnSpc>
                <a:spcPct val="90000"/>
              </a:lnSpc>
            </a:pPr>
            <a:r>
              <a:rPr lang="ar-SA"/>
              <a:t>ويمكن لأولياء الأمور المشاركة في تحويل مكان (يتبرع به أحدهم أو يتم تأجيره) إلى مقر المجموعة وتجهيزه في أبسط الحدود، واقتسام تكلفة تشغيله أو راتب قائد المجموعة (المشرفة)، وما يحتاجه المقر من لعب وأدوات خامات يتوفر الكثير منها مما يمكن الاستغناء عنه في معظم البيوت.</a:t>
            </a:r>
            <a:endParaRPr lang="en-US"/>
          </a:p>
        </p:txBody>
      </p:sp>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ChangeArrowheads="1"/>
          </p:cNvSpPr>
          <p:nvPr>
            <p:ph type="body" idx="4294967295"/>
          </p:nvPr>
        </p:nvSpPr>
        <p:spPr>
          <a:xfrm>
            <a:off x="533400" y="1219200"/>
            <a:ext cx="8229600" cy="4838700"/>
          </a:xfrm>
        </p:spPr>
        <p:txBody>
          <a:bodyPr/>
          <a:lstStyle/>
          <a:p>
            <a:pPr>
              <a:lnSpc>
                <a:spcPct val="90000"/>
              </a:lnSpc>
            </a:pPr>
            <a:r>
              <a:rPr lang="ar-SA" sz="2800" u="sng">
                <a:solidFill>
                  <a:srgbClr val="FF3300"/>
                </a:solidFill>
              </a:rPr>
              <a:t>ومن مزايا جماعات اللعب</a:t>
            </a:r>
            <a:r>
              <a:rPr lang="ar-SA" sz="2800"/>
              <a:t> أنها ليست مقتصرة على فئة دون غيرها، فلا فرق بين متعلم أو غير متعلم، أم عاملة أو غير عاملة، أو أسرة غنية أو فقيرة، المهم أن، يتم تصميمها بما يتلاءم واحتياجات الأطفال ويراعي ظروف الآباء واحتياجاتهم حتى يمكنهم المشاركة الفعالة في كل خطوة من خطوات التخطيط والتنفيذ. فإذا رجعنا إلى ما جاء في الفصل السابق حول البرامج "التعويضية" التي طرحت للتغلب على ظروف الفئات الأقل حظاً اقتصادياً واجتماعياً وثقافياً، وما أثبتته الدراسات التتبعية حول محدودية أثر تلك البرامج، بدون المشاركة الفعلية لأسر الأطفال فيها.. لأدركنا سبب اهتمام جماعات اللعب بألا تتم التربية المبكرة بمعزل عن الأسرة والمجتمع المحلي، ليس فقط للاستفادة من خبراتهم وتوجيهها بما يخدم الأطفال، ولكن أيضا لأن الأطفال يقضون معظم ساعات يومهم مع أسرهم ولابد من ضمان الاستمرارية والتنسيق ليكون للبرنامج أثره المستمر في حياة الأطفال وأسرهم.</a:t>
            </a:r>
            <a:endParaRPr lang="en-US" sz="2800"/>
          </a:p>
        </p:txBody>
      </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ChangeArrowheads="1"/>
          </p:cNvSpPr>
          <p:nvPr>
            <p:ph type="body" idx="4294967295"/>
          </p:nvPr>
        </p:nvSpPr>
        <p:spPr>
          <a:xfrm>
            <a:off x="0" y="1905000"/>
            <a:ext cx="8229600" cy="4533900"/>
          </a:xfrm>
        </p:spPr>
        <p:txBody>
          <a:bodyPr/>
          <a:lstStyle/>
          <a:p>
            <a:endParaRPr lang="ar-EG"/>
          </a:p>
          <a:p>
            <a:r>
              <a:rPr lang="ar-SA"/>
              <a:t>مما سبق يتضح أن الفئات الأحوج إلى هذا النوع من التنظيم البديل هم غير القادرين على توفير مكان لطفلهم في الروضة – خاصة كانت أو حكومية – وسكان المناطق النائية أو المحرومة من الخدمات التعليمية والثقافية والصحية وبحاجة إلى توجيه وتوعية بالنسبة للطرق السليمة لتربية النشء وتلبية احتياجاتهم العقلية والنفسية والجسمية.</a:t>
            </a:r>
            <a:endParaRPr lang="en-US"/>
          </a:p>
        </p:txBody>
      </p:sp>
      <p:pic>
        <p:nvPicPr>
          <p:cNvPr id="145411" name="Picture 3" descr="20101018_006"/>
          <p:cNvPicPr>
            <a:picLocks noChangeAspect="1" noChangeArrowheads="1"/>
          </p:cNvPicPr>
          <p:nvPr/>
        </p:nvPicPr>
        <p:blipFill>
          <a:blip r:embed="rId2" cstate="print"/>
          <a:srcRect/>
          <a:stretch>
            <a:fillRect/>
          </a:stretch>
        </p:blipFill>
        <p:spPr bwMode="auto">
          <a:xfrm>
            <a:off x="1219200" y="304800"/>
            <a:ext cx="6019800" cy="2133600"/>
          </a:xfrm>
          <a:prstGeom prst="rect">
            <a:avLst/>
          </a:prstGeom>
          <a:noFill/>
        </p:spPr>
      </p:pic>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ChangeArrowheads="1"/>
          </p:cNvSpPr>
          <p:nvPr>
            <p:ph type="body" idx="4294967295"/>
          </p:nvPr>
        </p:nvSpPr>
        <p:spPr>
          <a:xfrm>
            <a:off x="0" y="1447800"/>
            <a:ext cx="8229600" cy="4686300"/>
          </a:xfrm>
        </p:spPr>
        <p:txBody>
          <a:bodyPr/>
          <a:lstStyle/>
          <a:p>
            <a:r>
              <a:rPr lang="ar-SA" sz="2800" b="1"/>
              <a:t>لا شك أن هناك العديد من الهيئات التطوعية وأصحاب الأعمال والأفراد الذين يرحبون بالمساهمة في مشروع كهذا إذا ما تم تنظيمه والتخطيط له بشكل جيد ووضعت له الضوابط التي تضمن حسن استخدام المصادر المتاحة وتوظيف الأموال للغرض الذي جمعت من أجله، مع وجود جهاز رقابة مالية وإدارية وفنية مستقل تحكمه مصلحة الأطفال وفقا لميثاق </a:t>
            </a:r>
            <a:r>
              <a:rPr lang="en-US" sz="2800" b="1"/>
              <a:t>(code of ethics)</a:t>
            </a:r>
            <a:r>
              <a:rPr lang="ar-SA" sz="2800" b="1"/>
              <a:t>، بعيداً عن الضغوط من أية جهة كانت. وغني عن القول بأن هناك حاجة لتحديد مواصفات المسموح لهم أو لهن بالعمل في مثل هذه المجموعات من ناحية شخصية أو فنية، والحد الأدنى من المؤهلات المقبول بها، هذا إلى جانب الأمهات.</a:t>
            </a:r>
            <a:endParaRPr lang="en-US" sz="2800" b="1"/>
          </a:p>
        </p:txBody>
      </p:sp>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p:txBody>
          <a:bodyPr/>
          <a:lstStyle/>
          <a:p>
            <a:endParaRPr lang="en-US"/>
          </a:p>
        </p:txBody>
      </p:sp>
      <p:sp>
        <p:nvSpPr>
          <p:cNvPr id="147459" name="Rectangle 3"/>
          <p:cNvSpPr>
            <a:spLocks noGrp="1" noChangeArrowheads="1"/>
          </p:cNvSpPr>
          <p:nvPr>
            <p:ph type="body" idx="1"/>
          </p:nvPr>
        </p:nvSpPr>
        <p:spPr/>
        <p:txBody>
          <a:bodyPr/>
          <a:lstStyle/>
          <a:p>
            <a:r>
              <a:rPr lang="ar-SA"/>
              <a:t>قد يعتمد البعض بأن "جماعة اللعب" عبارة عن ناد أو مركز رعاية نهارية يلعب فيه الطفل دون تعلم حقيقي، ولكن الواقع أن مثل هذه المراكز لا تختلف كثيراً عن الروضة أو الحضانة من حيث الأنشطة والخبرات والإمكانات التي تقدمها للأطفال، والتي يتم من خلالها اكتساب العديد من المفاهيم والمهارات، ولكن بمشاركة حقيقية من قبل أولياء الأمور.</a:t>
            </a:r>
            <a:endParaRPr lang="en-US"/>
          </a:p>
        </p:txBody>
      </p:sp>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ChangeArrowheads="1"/>
          </p:cNvSpPr>
          <p:nvPr>
            <p:ph type="title"/>
          </p:nvPr>
        </p:nvSpPr>
        <p:spPr/>
        <p:txBody>
          <a:bodyPr/>
          <a:lstStyle/>
          <a:p>
            <a:endParaRPr lang="en-US"/>
          </a:p>
        </p:txBody>
      </p:sp>
      <p:sp>
        <p:nvSpPr>
          <p:cNvPr id="148483" name="Rectangle 3"/>
          <p:cNvSpPr>
            <a:spLocks noGrp="1" noChangeArrowheads="1"/>
          </p:cNvSpPr>
          <p:nvPr>
            <p:ph type="body" idx="1"/>
          </p:nvPr>
        </p:nvSpPr>
        <p:spPr>
          <a:xfrm>
            <a:off x="533400" y="1600200"/>
            <a:ext cx="8229600" cy="4533900"/>
          </a:xfrm>
        </p:spPr>
        <p:txBody>
          <a:bodyPr/>
          <a:lstStyle/>
          <a:p>
            <a:pPr>
              <a:lnSpc>
                <a:spcPct val="90000"/>
              </a:lnSpc>
            </a:pPr>
            <a:r>
              <a:rPr lang="ar-SA"/>
              <a:t>لا شك أن الوصول إلى الهدف القومي الطموح بإلحاق 60% من أطفال مصر (سن 4-6)  بشكل من أشكال التعليم النظامي بحلول عام 2010، يستحق بأن تجند من أجله جميع الإمكانات وأن تقدم الحلول المبتكرة لتحقيقه. وفي ظل الجدل القائم حالياً بإعادة السنة السادسة للتعليم الابتدائي أو إبقاء المرحلة خمس سنوات، قد يكمن الحل بإضافة السنة في بداية المرحلة وليس في نهايتها، بحيث يلحق الأطفال بالمدرسة في سن الخامسة ولمدة ست سنوات، لترتفع بذلك نسبة الملتحقين بالمدرسة من الأطفال (عمر 4-6سنوات) إلى 60% وربما لأكثر من ذلك مع مرور الوقت.. ويبدأ العمل على توفير </a:t>
            </a:r>
            <a:endParaRPr lang="en-US"/>
          </a:p>
        </p:txBody>
      </p:sp>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Grp="1" noChangeArrowheads="1"/>
          </p:cNvSpPr>
          <p:nvPr>
            <p:ph type="body" idx="4294967295"/>
          </p:nvPr>
        </p:nvSpPr>
        <p:spPr>
          <a:xfrm>
            <a:off x="0" y="1600200"/>
            <a:ext cx="8229600" cy="4533900"/>
          </a:xfrm>
        </p:spPr>
        <p:txBody>
          <a:bodyPr/>
          <a:lstStyle/>
          <a:p>
            <a:pPr>
              <a:lnSpc>
                <a:spcPct val="90000"/>
              </a:lnSpc>
            </a:pPr>
            <a:r>
              <a:rPr lang="ar-SA"/>
              <a:t>الفصول والمعلمات لهذه الفئة العمرية بدلاً من مجابهة معضلتين في آن واحد: إعادة الصف السادس وإدخال 60% من أطفالنا في المرحلة العمرية من أربع إلى ست سنوات روضة أطفال. وكل من عمل في حقل التعليم يدرك عبء التوسع في الخدمات التعليمية بحيث تشتمل أعداداً ونسباً أكبر من التلاميذ في مرحل نمو متفاوتة، من بينها توفير المباني التعليمية والتجهيزات الملائمة والمعلمين المعدين إعداداً خاصاً والكتب المدرسية والمناهج التعليمية المتطورة والموجهين وغيرهم ممن يطمئنون على سير العملية التعليمية.</a:t>
            </a:r>
            <a:endParaRPr lang="en-US"/>
          </a:p>
        </p:txBody>
      </p:sp>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ChangeArrowheads="1"/>
          </p:cNvSpPr>
          <p:nvPr>
            <p:ph type="body" idx="4294967295"/>
          </p:nvPr>
        </p:nvSpPr>
        <p:spPr>
          <a:xfrm>
            <a:off x="0" y="1600200"/>
            <a:ext cx="8229600" cy="4533900"/>
          </a:xfrm>
        </p:spPr>
        <p:txBody>
          <a:bodyPr/>
          <a:lstStyle/>
          <a:p>
            <a:pPr>
              <a:lnSpc>
                <a:spcPct val="90000"/>
              </a:lnSpc>
            </a:pPr>
            <a:r>
              <a:rPr lang="ar-SA"/>
              <a:t>وبالطبع فإن كل عنصر مما سبق يحتاج إلى تمويل خاص، في ظل إمكانات محدودة وأعداد متزايدة من التلاميذ، ستستمر في الزيادة طالما بقي النمو السكاني بمعدلاته الحالية.</a:t>
            </a:r>
          </a:p>
          <a:p>
            <a:pPr>
              <a:lnSpc>
                <a:spcPct val="90000"/>
              </a:lnSpc>
            </a:pPr>
            <a:r>
              <a:rPr lang="ar-SA"/>
              <a:t>لقد آن الأوان لإيجاد تعليم مواز يقوم بجهود أهلية، تساندها الهيئات الرسمية والمنظمات المعنية محلياً ودولياً بالإضافة إلى الدول المانحة، ليصبح التعليم حقاً وفعلاً للجميع، وعدم النظر إلى مرحلة الروضة على أنها خارج السلم التعليمي باعتبارها رفاهية.</a:t>
            </a:r>
            <a:endParaRPr lang="en-US"/>
          </a:p>
        </p:txBody>
      </p:sp>
    </p:spTree>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Grp="1" noChangeArrowheads="1"/>
          </p:cNvSpPr>
          <p:nvPr>
            <p:ph type="body" idx="4294967295"/>
          </p:nvPr>
        </p:nvSpPr>
        <p:spPr>
          <a:xfrm>
            <a:off x="0" y="1600200"/>
            <a:ext cx="8229600" cy="4533900"/>
          </a:xfrm>
        </p:spPr>
        <p:txBody>
          <a:bodyPr/>
          <a:lstStyle/>
          <a:p>
            <a:endParaRPr lang="ar-EG"/>
          </a:p>
          <a:p>
            <a:r>
              <a:rPr lang="ar-SA"/>
              <a:t>فمن حق أطفالنا، كما هو الحال في معظم دول العالم النامية والتي في طريقها إلى ذلك، أن تستغل قدراتها المعطلة في السنوات الأولى وتنميتها إلى أقصى حد وهذه مسئولية الأهالي والدولة على حد سواء.</a:t>
            </a:r>
            <a:endParaRPr lang="en-US"/>
          </a:p>
        </p:txBody>
      </p:sp>
    </p:spTree>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ChangeArrowheads="1"/>
          </p:cNvSpPr>
          <p:nvPr>
            <p:ph type="title"/>
          </p:nvPr>
        </p:nvSpPr>
        <p:spPr/>
        <p:txBody>
          <a:bodyPr/>
          <a:lstStyle/>
          <a:p>
            <a:r>
              <a:rPr lang="ar-SA" b="1"/>
              <a:t>أساليب التعليم في رياض الأطفال</a:t>
            </a:r>
            <a:r>
              <a:rPr lang="ar-SA"/>
              <a:t>:</a:t>
            </a:r>
            <a:endParaRPr lang="en-US"/>
          </a:p>
        </p:txBody>
      </p:sp>
      <p:sp>
        <p:nvSpPr>
          <p:cNvPr id="152579" name="Rectangle 3"/>
          <p:cNvSpPr>
            <a:spLocks noGrp="1" noChangeArrowheads="1"/>
          </p:cNvSpPr>
          <p:nvPr>
            <p:ph type="body" idx="1"/>
          </p:nvPr>
        </p:nvSpPr>
        <p:spPr/>
        <p:txBody>
          <a:bodyPr/>
          <a:lstStyle/>
          <a:p>
            <a:r>
              <a:rPr lang="ar-SA"/>
              <a:t>منذ أنشأ (فروبل) روضته الأولى عام (1840) أي قبل أكثر من قرن ونصف من الزمان، انتشرت أفكاره في أوروبا ومن ثم في الولايات المتحدة الأمريكية على يد السيدة (كارل شورز) التي قامت بإنشاء أول روضة على غرار مدرسة فروبل بولاية وسكنسن عام (1855)، ومفهوم الروضة يرتبط باللعب الحر والنشاط الذاتي التلقائي. وليس من السهل على من يؤمن بأن قدرات الطفل وإمكاناته تتفتح من تلقاء نفسها دون تدخل من الخارج أن يتقبل فكرة عمل برامج وخطط منظمة على شكل مناهج تدرس لأطفال الروضة.</a:t>
            </a:r>
            <a:endParaRPr lang="en-US"/>
          </a:p>
        </p:txBody>
      </p:sp>
    </p:spTree>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noChangeArrowheads="1"/>
          </p:cNvSpPr>
          <p:nvPr>
            <p:ph type="body" idx="4294967295"/>
          </p:nvPr>
        </p:nvSpPr>
        <p:spPr>
          <a:xfrm>
            <a:off x="381000" y="1295400"/>
            <a:ext cx="8229600" cy="4724400"/>
          </a:xfrm>
        </p:spPr>
        <p:txBody>
          <a:bodyPr/>
          <a:lstStyle/>
          <a:p>
            <a:r>
              <a:rPr lang="ar-SA" sz="2800" b="1"/>
              <a:t>وقد ساعد على تكريس أفكار فروبل واستمراريتها ما طالبت به (ماريا منتسوري) من عدم تدخل الكبار، أي المعلمات، في عملية التعلم، وصممت وسائل حسية توجه تعلم الطفل بدلاً من المعلمة، وبالمثل فعل ديوي حيث نادى ببناء منهج النشاط حول ميول الأطفال واهتماماتهم، وبمعنى أصح أن يترك للمتعلمين مهمة اختيار ما يريدون ممارسته من نشاط دون الالتزام بمنهج محدد.</a:t>
            </a:r>
          </a:p>
          <a:p>
            <a:r>
              <a:rPr lang="ar-SA" sz="2800" b="1"/>
              <a:t>	استمر الحال كذلك إلى أن ظهر أنصار التدخل التربوي </a:t>
            </a:r>
            <a:r>
              <a:rPr lang="en-US" sz="2800" b="1"/>
              <a:t>(educational intervention)</a:t>
            </a:r>
            <a:r>
              <a:rPr lang="ar-SA" sz="2800" b="1"/>
              <a:t> في بداية الستينيات وطالبوا بتعليم حد أدنى من المفاهيم والمهارات للأطفال وإلا كان مصيرهم الفشل في دراستهم بالمرحلة الابتدائية.</a:t>
            </a:r>
            <a:endParaRPr lang="en-US" sz="2800" b="1"/>
          </a:p>
        </p:txBody>
      </p:sp>
    </p:spTree>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ChangeArrowheads="1"/>
          </p:cNvSpPr>
          <p:nvPr>
            <p:ph type="body" idx="4294967295"/>
          </p:nvPr>
        </p:nvSpPr>
        <p:spPr>
          <a:xfrm>
            <a:off x="533400" y="1143000"/>
            <a:ext cx="8229600" cy="4762500"/>
          </a:xfrm>
        </p:spPr>
        <p:txBody>
          <a:bodyPr/>
          <a:lstStyle/>
          <a:p>
            <a:r>
              <a:rPr lang="ar-SA" sz="2800" b="1"/>
              <a:t>وقد قاوم أنصار الروضة "التقليدية" في البداية كل محاولة للتخطيط المسبق للتعليم المبكر، ورفضوا البرامج المعدة والحقائب التعليمية لتعليم القراءة والكتابة والحساب، وتمسكوا بأسلوب اللعب الحر كأفضل وسيلة لتنمية القدرات العقلية واللغوية للأطفال.</a:t>
            </a:r>
          </a:p>
          <a:p>
            <a:r>
              <a:rPr lang="ar-SA" sz="2800" b="1"/>
              <a:t>	وقدمت بعض البدائل للتوصل إلى حد وسط بين الفريقين. يقول (شازان): لا تعارض هناك بين التعليم المنظم واللعب الحر، إذ يمكن توظيف أسلوب اللعب الحر جنباً إلى جنب مع التعليم المنظم الموجه، فهناك بعض المهارات والمعارف التي يجب أن تقدم للأطفال بشكل مباشر.</a:t>
            </a:r>
            <a:endParaRPr lang="en-US" sz="2800" b="1"/>
          </a:p>
        </p:txBody>
      </p:sp>
    </p:spTree>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noChangeArrowheads="1"/>
          </p:cNvSpPr>
          <p:nvPr>
            <p:ph type="body" idx="4294967295"/>
          </p:nvPr>
        </p:nvSpPr>
        <p:spPr>
          <a:xfrm>
            <a:off x="533400" y="1295400"/>
            <a:ext cx="8229600" cy="4533900"/>
          </a:xfrm>
        </p:spPr>
        <p:txBody>
          <a:bodyPr/>
          <a:lstStyle/>
          <a:p>
            <a:pPr>
              <a:lnSpc>
                <a:spcPct val="90000"/>
              </a:lnSpc>
            </a:pPr>
            <a:r>
              <a:rPr lang="ar-SA"/>
              <a:t>أما "لينج" </a:t>
            </a:r>
            <a:r>
              <a:rPr lang="en-US"/>
              <a:t>(Laing, 1973)</a:t>
            </a:r>
            <a:r>
              <a:rPr lang="ar-SA"/>
              <a:t> فتقول أنه ربما كان من المصلحة أن نستخدم أحياناً الأسلوب المباشر في تعليم بعض المهارات للأطفال وتشجيعهم على التدرب عليها وخاصة هؤلاء الذين تعودوا على هذا الأسلوب منذ الصغر. ويضيف "وليامز ومورتون" </a:t>
            </a:r>
            <a:r>
              <a:rPr lang="en-US"/>
              <a:t>(Williams and Morton, 1973)</a:t>
            </a:r>
            <a:r>
              <a:rPr lang="ar-SA"/>
              <a:t> أن الاعتماد على التعليم الذاتي لاكتساب المهارات والمفاهيم في الروضة قد يتعارض في بعض الأحيان مع الأسلوب الذي تستخدمه الأسرة مع الطفل، ومثل هذا التناقض في الأساليب قد يؤدي إلى إرباك الطفل وبالتالي عدم إفادته من فرص التعلم.</a:t>
            </a:r>
            <a:endParaRPr lang="en-US"/>
          </a:p>
        </p:txBody>
      </p:sp>
    </p:spTree>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Grp="1" noChangeArrowheads="1"/>
          </p:cNvSpPr>
          <p:nvPr>
            <p:ph type="body" idx="4294967295"/>
          </p:nvPr>
        </p:nvSpPr>
        <p:spPr>
          <a:xfrm>
            <a:off x="0" y="1600200"/>
            <a:ext cx="8229600" cy="4533900"/>
          </a:xfrm>
        </p:spPr>
        <p:txBody>
          <a:bodyPr/>
          <a:lstStyle/>
          <a:p>
            <a:r>
              <a:rPr lang="ar-SA"/>
              <a:t>وتقول "باربار تيزارد" </a:t>
            </a:r>
            <a:r>
              <a:rPr lang="en-US"/>
              <a:t>(Tizard, B, 1975)</a:t>
            </a:r>
            <a:r>
              <a:rPr lang="ar-SA"/>
              <a:t> لقد صنعنا فاصلاً بين اللعب والتعلم واعتبرنا اللعب للروضة والتعليم للمدرسة، على اعتبار أن الطفل يجب أن يلعب فقط ليبقى سعيدا، وتتساءل: أليس بالإمكان أن نعمل الأطفال بعض المهارات الأساسية المناسبة لسنه قدراته ومع ذلك نبقيه سعيداً، بل قد يكون أكثر سعادة لشعوره، بأنه يتعلم أشياء جديدة تهمه وتزيد من شعوره بالكفاءة.</a:t>
            </a:r>
            <a:endParaRPr lang="en-US"/>
          </a:p>
        </p:txBody>
      </p:sp>
    </p:spTree>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p:cNvSpPr>
            <a:spLocks noGrp="1" noChangeArrowheads="1"/>
          </p:cNvSpPr>
          <p:nvPr>
            <p:ph type="body" idx="4294967295"/>
          </p:nvPr>
        </p:nvSpPr>
        <p:spPr>
          <a:xfrm>
            <a:off x="457200" y="1371600"/>
            <a:ext cx="8229600" cy="4533900"/>
          </a:xfrm>
        </p:spPr>
        <p:txBody>
          <a:bodyPr/>
          <a:lstStyle/>
          <a:p>
            <a:r>
              <a:rPr lang="ar-SA"/>
              <a:t>وتعتقد "تينا بروس" أن المبادئ العشرة التي اتفق عليها الرواد الأوائل مازالت تصلح كأسس للتربية المبكرة، فهي تجمع بين الفلسفة الطبيعية  </a:t>
            </a:r>
            <a:r>
              <a:rPr lang="en-US"/>
              <a:t>(nativism)</a:t>
            </a:r>
            <a:r>
              <a:rPr lang="ar-SA"/>
              <a:t> والأمبريقبية </a:t>
            </a:r>
            <a:r>
              <a:rPr lang="en-US"/>
              <a:t>(empiricism)</a:t>
            </a:r>
            <a:r>
              <a:rPr lang="ar-SA"/>
              <a:t> والتفاعلية </a:t>
            </a:r>
            <a:r>
              <a:rPr lang="en-US"/>
              <a:t>(interactionism)</a:t>
            </a:r>
            <a:r>
              <a:rPr lang="ar-SA"/>
              <a:t> بمعنى أنها لا تتدخل في كل خطوة يقوم بها الطفل فتشل حركته ولا تتركه دون توجيه اعتماداً على القوى الفطرية التي تتفتح من تلقاء نفسها، بل تدعم قدراته وإمكاناته، ويمكن تلخيص هذه المبادئ على النحو التالي:</a:t>
            </a:r>
            <a:endParaRPr lang="en-US"/>
          </a:p>
        </p:txBody>
      </p:sp>
    </p:spTree>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ChangeArrowheads="1"/>
          </p:cNvSpPr>
          <p:nvPr>
            <p:ph type="body" idx="4294967295"/>
          </p:nvPr>
        </p:nvSpPr>
        <p:spPr>
          <a:xfrm>
            <a:off x="609600" y="762000"/>
            <a:ext cx="8229600" cy="5410200"/>
          </a:xfrm>
        </p:spPr>
        <p:txBody>
          <a:bodyPr/>
          <a:lstStyle/>
          <a:p>
            <a:pPr marL="609600" indent="-609600"/>
            <a:r>
              <a:rPr lang="ar-SA"/>
              <a:t>الطفولة مرحلة من العمر قائمة بذاتها، لا مرحلة إعداد للرشد فقط، وعليه فإن التربية في هذه المرحلة تهتم بالحاضر كما تهتم بالمستقبل.</a:t>
            </a:r>
          </a:p>
          <a:p>
            <a:pPr marL="609600" indent="-609600"/>
            <a:r>
              <a:rPr lang="ar-SA"/>
              <a:t>الطفل بأكمله مهم: صحته الجسمية والعقلية، مشاعره وتفكيره، معتقداته الروحية، كلها جوانب تحتاج إلى تأكيد.</a:t>
            </a:r>
          </a:p>
          <a:p>
            <a:pPr marL="609600" indent="-609600"/>
            <a:r>
              <a:rPr lang="ar-SA"/>
              <a:t>لا يمكن تجزئة التعلم فكل شىء مرتبط بعضه ببعض.</a:t>
            </a:r>
          </a:p>
          <a:p>
            <a:pPr marL="609600" indent="-609600"/>
            <a:r>
              <a:rPr lang="ar-SA"/>
              <a:t>الدافعية الداخلية – التي تؤدي إلى أنشطة بمبادرة ذاتية وتوجيه من قبل الطفل، أهميتها وقيمتها.</a:t>
            </a:r>
          </a:p>
          <a:p>
            <a:pPr marL="609600" indent="-609600"/>
            <a:r>
              <a:rPr lang="ar-SA"/>
              <a:t>التأكيد على النظام والضبط الذي يمارسه الطفل على سلوكه من تلقاء نفسه.</a:t>
            </a:r>
            <a:endParaRPr lang="en-US"/>
          </a:p>
        </p:txBody>
      </p:sp>
    </p:spTree>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p:cNvSpPr>
            <a:spLocks noGrp="1" noChangeArrowheads="1"/>
          </p:cNvSpPr>
          <p:nvPr>
            <p:ph type="body" idx="4294967295"/>
          </p:nvPr>
        </p:nvSpPr>
        <p:spPr>
          <a:xfrm>
            <a:off x="381000" y="914400"/>
            <a:ext cx="8305800" cy="5067300"/>
          </a:xfrm>
        </p:spPr>
        <p:txBody>
          <a:bodyPr/>
          <a:lstStyle/>
          <a:p>
            <a:pPr marL="609600" indent="-609600">
              <a:lnSpc>
                <a:spcPct val="90000"/>
              </a:lnSpc>
            </a:pPr>
            <a:r>
              <a:rPr lang="ar-SA"/>
              <a:t>هناك فترات في مراحل النمو المختلفة يكون فيها الطفل أكثر تقبلا وقابلية للتعلم.</a:t>
            </a:r>
          </a:p>
          <a:p>
            <a:pPr marL="609600" indent="-609600">
              <a:lnSpc>
                <a:spcPct val="90000"/>
              </a:lnSpc>
            </a:pPr>
            <a:r>
              <a:rPr lang="ar-SA"/>
              <a:t>هناك حياة داخل كل طفل تنمو "وتتفتح) إذا ما توافرت لها الظروف والشروط المناسبة.</a:t>
            </a:r>
          </a:p>
          <a:p>
            <a:pPr marL="609600" indent="-609600">
              <a:lnSpc>
                <a:spcPct val="90000"/>
              </a:lnSpc>
            </a:pPr>
            <a:r>
              <a:rPr lang="ar-SA"/>
              <a:t>ما يستطيع أن يفعله الأطفال (وليس مالا يستطيعون عمله) هو ما ينبغي أن يكون نقطة البداية بالنسبة لتعليم الطفل.</a:t>
            </a:r>
          </a:p>
          <a:p>
            <a:pPr marL="609600" indent="-609600">
              <a:lnSpc>
                <a:spcPct val="90000"/>
              </a:lnSpc>
            </a:pPr>
            <a:r>
              <a:rPr lang="ar-SA"/>
              <a:t>للكبار والصغار الذين يتفاعل معهم الطفل أهمية قصوى.</a:t>
            </a:r>
          </a:p>
          <a:p>
            <a:pPr marL="609600" indent="-609600">
              <a:lnSpc>
                <a:spcPct val="90000"/>
              </a:lnSpc>
            </a:pPr>
            <a:r>
              <a:rPr lang="ar-SA"/>
              <a:t>ينظر إلى تربية الطفل على أنها تفاعل بين الطفل وبيئته وهي تشمل الناس الآخرين والمعرفة نفسها </a:t>
            </a:r>
            <a:r>
              <a:rPr lang="en-US"/>
              <a:t>(Bruce, 1987, 10)</a:t>
            </a:r>
            <a:r>
              <a:rPr lang="ar-SA"/>
              <a:t>.</a:t>
            </a:r>
            <a:endParaRPr lang="en-US"/>
          </a:p>
        </p:txBody>
      </p:sp>
    </p:spTree>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Grp="1" noChangeArrowheads="1"/>
          </p:cNvSpPr>
          <p:nvPr>
            <p:ph type="body" idx="4294967295"/>
          </p:nvPr>
        </p:nvSpPr>
        <p:spPr>
          <a:xfrm>
            <a:off x="0" y="1600200"/>
            <a:ext cx="8229600" cy="4724400"/>
          </a:xfrm>
        </p:spPr>
        <p:txBody>
          <a:bodyPr/>
          <a:lstStyle/>
          <a:p>
            <a:r>
              <a:rPr lang="ar-SA" sz="2800"/>
              <a:t>وهكذا نجد أنه مهما اختلفت وجهات النظر للتربية في هذه المرحلة المبكرة، من ميل بعضهم إلى ترك الحرية كاملة للطفل يفعل ما يشاء بنفسه وبوقته، وميل بعضهم الآخر إلى تقييد هذه الحرية لتعليم الطفل بعض المفاهيم والمهارات المحدودة، فإن هناك في نهاية الأمر، شبه اتفاق على أن الطفل يتعلم أكثر من خلال الممارسة العملية والتفاعل مع البيئة والطبيعة والناس، ومن خلال الاستكشاف واللعب والحركة والأنشطة الفنية والتمثيل والدراما ولعب الأدوار وممارسة الحياة نفسها. مثل هذه الأنشطة إذا مارسها الطفل في جو من الحرية الموجهة كفيلة بتنمية مفاهيم الطفل الرياضية والعلمية ومهاراته اللغوية والاجتماعية والحركية وميوله الفنية واتجاهاته الخلقية.</a:t>
            </a:r>
            <a:endParaRPr lang="en-US" sz="2800"/>
          </a:p>
        </p:txBody>
      </p:sp>
    </p:spTree>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2"/>
          <p:cNvSpPr>
            <a:spLocks noGrp="1" noChangeArrowheads="1"/>
          </p:cNvSpPr>
          <p:nvPr>
            <p:ph type="body" idx="4294967295"/>
          </p:nvPr>
        </p:nvSpPr>
        <p:spPr>
          <a:xfrm>
            <a:off x="381000" y="1447800"/>
            <a:ext cx="8229600" cy="4533900"/>
          </a:xfrm>
        </p:spPr>
        <p:txBody>
          <a:bodyPr/>
          <a:lstStyle/>
          <a:p>
            <a:endParaRPr lang="ar-EG"/>
          </a:p>
          <a:p>
            <a:r>
              <a:rPr lang="ar-SA"/>
              <a:t>لكي نفهم ما يدور الآن على ساحة التربية المبكرة، لابد من النظرة إلى العملية التعليمية بمنظور شامل، هناك تدخل تربوي، ولكنه غير مرئي </a:t>
            </a:r>
            <a:r>
              <a:rPr lang="en-US"/>
              <a:t>(invisible)</a:t>
            </a:r>
            <a:r>
              <a:rPr lang="ar-SA"/>
              <a:t> وفي كل خطوة من خطوات المنظومة التعليمية، ويشمل ذلك.</a:t>
            </a:r>
          </a:p>
        </p:txBody>
      </p:sp>
    </p:spTree>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2"/>
          <p:cNvSpPr>
            <a:spLocks noGrp="1" noChangeArrowheads="1"/>
          </p:cNvSpPr>
          <p:nvPr>
            <p:ph type="body" sz="half" idx="4294967295"/>
          </p:nvPr>
        </p:nvSpPr>
        <p:spPr>
          <a:xfrm>
            <a:off x="0" y="1600200"/>
            <a:ext cx="4038600" cy="4533900"/>
          </a:xfrm>
        </p:spPr>
        <p:txBody>
          <a:bodyPr/>
          <a:lstStyle/>
          <a:p>
            <a:endParaRPr lang="ar-EG" sz="2800"/>
          </a:p>
          <a:p>
            <a:endParaRPr lang="ar-EG" sz="2800"/>
          </a:p>
        </p:txBody>
      </p:sp>
      <p:sp>
        <p:nvSpPr>
          <p:cNvPr id="162819" name="Rectangle 3"/>
          <p:cNvSpPr>
            <a:spLocks noGrp="1" noChangeArrowheads="1"/>
          </p:cNvSpPr>
          <p:nvPr>
            <p:ph type="body" sz="half" idx="4294967295"/>
          </p:nvPr>
        </p:nvSpPr>
        <p:spPr>
          <a:xfrm>
            <a:off x="609600" y="1447800"/>
            <a:ext cx="8001000" cy="4686300"/>
          </a:xfrm>
        </p:spPr>
        <p:txBody>
          <a:bodyPr/>
          <a:lstStyle/>
          <a:p>
            <a:r>
              <a:rPr lang="ar-SA"/>
              <a:t>تحديد الأهداف التربوية للروضة والمنهج.</a:t>
            </a:r>
          </a:p>
          <a:p>
            <a:r>
              <a:rPr lang="ar-SA"/>
              <a:t>وضع خطة عمل تشمل المحتوى وتنظيم بيئة المتعلم، وتنظيم وقته، وتحديد أساليب التعليم ووسائطه ودور المتعلم والمعلم في التنفيذ.</a:t>
            </a:r>
          </a:p>
          <a:p>
            <a:r>
              <a:rPr lang="ar-SA"/>
              <a:t>تقويم ما تحقق من أهداف واقتراح طرق للتطوير بمشاركة فعلية من قبل الآباء.</a:t>
            </a:r>
            <a:endParaRPr lang="en-US"/>
          </a:p>
        </p:txBody>
      </p:sp>
    </p:spTree>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2"/>
          <p:cNvSpPr>
            <a:spLocks noGrp="1" noChangeArrowheads="1"/>
          </p:cNvSpPr>
          <p:nvPr>
            <p:ph type="title"/>
          </p:nvPr>
        </p:nvSpPr>
        <p:spPr/>
        <p:txBody>
          <a:bodyPr/>
          <a:lstStyle/>
          <a:p>
            <a:r>
              <a:rPr lang="ar-SA" sz="4000" b="1"/>
              <a:t>هناك عدد من النقاط لابد من توضيحها فيما يتعلق بالنموذج أعلاه</a:t>
            </a:r>
            <a:r>
              <a:rPr lang="ar-SA" sz="4000"/>
              <a:t>:</a:t>
            </a:r>
            <a:endParaRPr lang="en-US" sz="4000"/>
          </a:p>
        </p:txBody>
      </p:sp>
      <p:sp>
        <p:nvSpPr>
          <p:cNvPr id="163843" name="Rectangle 3"/>
          <p:cNvSpPr>
            <a:spLocks noGrp="1" noChangeArrowheads="1"/>
          </p:cNvSpPr>
          <p:nvPr>
            <p:ph type="body" idx="1"/>
          </p:nvPr>
        </p:nvSpPr>
        <p:spPr/>
        <p:txBody>
          <a:bodyPr/>
          <a:lstStyle/>
          <a:p>
            <a:pPr marL="609600" indent="-609600"/>
            <a:r>
              <a:rPr lang="ar-SA"/>
              <a:t>إن العمل في الروضة اليوم، كما في السابق، له أهداف واضحة ومتفق عليها وتدركها المعلمة وتعمل من أجل مساعدة أطفالها على تحقيقها دون أن تعلنها صراحة في كل مرة، ولكن من الممكن لمن يتابع المعلمة وملم بالعمل في الروضة، أن يستنتجها.</a:t>
            </a:r>
          </a:p>
          <a:p>
            <a:pPr marL="609600" indent="-609600"/>
            <a:r>
              <a:rPr lang="ar-SA"/>
              <a:t>هناك اهتمام بجميع جوانب المنهج ولكن بشكل متكامل وبدون فواصل، مع إعطاء اهتمام وجرعة أكبر لتنمية اللغة ومهاراتها المختلفة.</a:t>
            </a:r>
            <a:endParaRPr lang="en-US"/>
          </a:p>
        </p:txBody>
      </p:sp>
    </p:spTree>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p:cNvSpPr>
            <a:spLocks noGrp="1" noChangeArrowheads="1"/>
          </p:cNvSpPr>
          <p:nvPr>
            <p:ph type="body" idx="4294967295"/>
          </p:nvPr>
        </p:nvSpPr>
        <p:spPr>
          <a:xfrm>
            <a:off x="381000" y="990600"/>
            <a:ext cx="8229600" cy="4838700"/>
          </a:xfrm>
        </p:spPr>
        <p:txBody>
          <a:bodyPr/>
          <a:lstStyle/>
          <a:p>
            <a:pPr marL="609600" indent="-609600"/>
            <a:r>
              <a:rPr lang="ar-SA"/>
              <a:t>تحدد المعلمة إلى حد كبير ما يتعلمه الطفل، ولكن بشكل غير مباشر من خلال تنظيمها للبيئة التعليمية وما تقدمه من أنشطة وخبرات يختار من بينها الطفل ما يتناسب ونمط تعلمه وخطوة الذاتي </a:t>
            </a:r>
            <a:r>
              <a:rPr lang="en-US"/>
              <a:t>(self-pace)</a:t>
            </a:r>
            <a:r>
              <a:rPr lang="ar-SA"/>
              <a:t> ولكن في إطار محدد مسبقا، أي أن معلمة الروضة مازالت هي التي تقرر ماذا وكيف ومتى يتعلم الطفل، ولكن دون أن تشعره بذلك.</a:t>
            </a:r>
          </a:p>
          <a:p>
            <a:pPr marL="609600" indent="-609600"/>
            <a:r>
              <a:rPr lang="ar-SA"/>
              <a:t>تنظر المعلمة إلى أولياء الأمور كشركاء فعليين في تربية أطفالهم، تستعين بهم وتستشيرهم وتشركهم في عملية التقويم، وتأخذ في الاعتبار ما يريدون أن يعلموه أطفالهم.</a:t>
            </a:r>
            <a:endParaRPr lang="en-US"/>
          </a:p>
        </p:txBody>
      </p:sp>
    </p:spTree>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ChangeArrowheads="1"/>
          </p:cNvSpPr>
          <p:nvPr>
            <p:ph type="body" idx="4294967295"/>
          </p:nvPr>
        </p:nvSpPr>
        <p:spPr>
          <a:xfrm>
            <a:off x="533400" y="1371600"/>
            <a:ext cx="8229600" cy="4533900"/>
          </a:xfrm>
        </p:spPr>
        <p:txBody>
          <a:bodyPr/>
          <a:lstStyle/>
          <a:p>
            <a:endParaRPr lang="ar-EG"/>
          </a:p>
          <a:p>
            <a:r>
              <a:rPr lang="ar-SA"/>
              <a:t>يتمشى هذا النموذج مع فكرة الخبرات المتكاملة ولكنه يتطلب من المعلمة الكثير من المهارة في الاختيار والتنظيم وإدارة عمليات التعلم والتعليم وتوجيهها وتقديم الدعم المطلوب لكل طفل على حدة لتحقيق المطلوب. وهذه الأدوار الجديدة للمعلمة أصعب بكثير من التعلم المباشر.</a:t>
            </a:r>
            <a:endParaRPr lang="en-US"/>
          </a:p>
        </p:txBody>
      </p:sp>
    </p:spTree>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p:cNvSpPr>
            <a:spLocks noGrp="1" noChangeArrowheads="1"/>
          </p:cNvSpPr>
          <p:nvPr>
            <p:ph type="title"/>
          </p:nvPr>
        </p:nvSpPr>
        <p:spPr/>
        <p:txBody>
          <a:bodyPr/>
          <a:lstStyle/>
          <a:p>
            <a:r>
              <a:rPr lang="ar-SA" sz="4000" b="1"/>
              <a:t>ويمكن تلخيص الأسس التي يقوم عليها التعليم في الروضة اليوم كالآتي</a:t>
            </a:r>
            <a:r>
              <a:rPr lang="ar-SA" sz="4000"/>
              <a:t>:</a:t>
            </a:r>
            <a:endParaRPr lang="en-US" sz="4000"/>
          </a:p>
        </p:txBody>
      </p:sp>
      <p:sp>
        <p:nvSpPr>
          <p:cNvPr id="166915" name="Rectangle 3"/>
          <p:cNvSpPr>
            <a:spLocks noGrp="1" noChangeArrowheads="1"/>
          </p:cNvSpPr>
          <p:nvPr>
            <p:ph type="body" idx="1"/>
          </p:nvPr>
        </p:nvSpPr>
        <p:spPr/>
        <p:txBody>
          <a:bodyPr/>
          <a:lstStyle/>
          <a:p>
            <a:r>
              <a:rPr lang="ar-SA"/>
              <a:t>المواءمة بين حاجة الطفل لتحقيق ذاته وتلبية حاجاته الشخصية وبين متطلبات الحياة المجتمعية.</a:t>
            </a:r>
          </a:p>
          <a:p>
            <a:r>
              <a:rPr lang="ar-SA"/>
              <a:t>تحقيق التكامل والترابط في خبرات الأطفال بحيث يتسنى تحقيق النمو الشامل والمتكامل للطفل في شتى مجالات النمو العقلي والوجداني والنفسحركي.</a:t>
            </a:r>
          </a:p>
          <a:p>
            <a:r>
              <a:rPr lang="ar-SA"/>
              <a:t>التأكيد على دور الطفل في عملية التعلم وعلى فاعليته من خلال النشاط الذاتي التلقائي والممارسة الفعلية واللعب الحر.</a:t>
            </a:r>
            <a:endParaRPr lang="en-US"/>
          </a:p>
        </p:txBody>
      </p:sp>
    </p:spTree>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2"/>
          <p:cNvSpPr>
            <a:spLocks noGrp="1" noChangeArrowheads="1"/>
          </p:cNvSpPr>
          <p:nvPr>
            <p:ph type="body" idx="4294967295"/>
          </p:nvPr>
        </p:nvSpPr>
        <p:spPr>
          <a:xfrm>
            <a:off x="304800" y="1066800"/>
            <a:ext cx="8229600" cy="4991100"/>
          </a:xfrm>
        </p:spPr>
        <p:txBody>
          <a:bodyPr/>
          <a:lstStyle/>
          <a:p>
            <a:endParaRPr lang="ar-EG" sz="2800"/>
          </a:p>
          <a:p>
            <a:r>
              <a:rPr lang="ar-SA" sz="2800"/>
              <a:t>توفير البيئة الطبيعية والوسائل والأدوات والإمكانات التي تتيح للأطفال فرصة الانطلاق والتعبير الحر والتجريب والاكتشاف وتكوين علاقات اجتماعية سوية مع الأقران والبالغين وإطلاق طاقة الجسم وتنمية المهارات الحركية والفنية.</a:t>
            </a:r>
          </a:p>
          <a:p>
            <a:r>
              <a:rPr lang="ar-SA" sz="2800"/>
              <a:t>مراعاة الفروق الفردية بين الأطفال في النواحي الجسمية والعقلية والثقافية والاهتمام بالفئات الخاصة كالمعاقين والموهوبين.</a:t>
            </a:r>
          </a:p>
          <a:p>
            <a:r>
              <a:rPr lang="ar-SA" sz="2800"/>
              <a:t>الحرص على إعداد معلمة الروضة إعداداً خاصاً يمكنها من فهم خصائص أطفال المرحلة وحاجاتهم الأساسية والتخطيط لإستراتيجية تربوية تعمل على تحقيق الأهداف التعليمية للمرحلة.</a:t>
            </a:r>
            <a:endParaRPr lang="en-US" sz="2800"/>
          </a:p>
        </p:txBody>
      </p:sp>
    </p:spTree>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p:cNvSpPr>
            <a:spLocks noGrp="1" noChangeArrowheads="1"/>
          </p:cNvSpPr>
          <p:nvPr>
            <p:ph type="title"/>
          </p:nvPr>
        </p:nvSpPr>
        <p:spPr/>
        <p:txBody>
          <a:bodyPr/>
          <a:lstStyle/>
          <a:p>
            <a:pPr algn="r"/>
            <a:r>
              <a:rPr lang="ar-EG" u="sng"/>
              <a:t>التقويم</a:t>
            </a:r>
            <a:endParaRPr lang="en-US" u="sng"/>
          </a:p>
        </p:txBody>
      </p:sp>
      <p:sp>
        <p:nvSpPr>
          <p:cNvPr id="168963" name="Rectangle 3"/>
          <p:cNvSpPr>
            <a:spLocks noGrp="1" noChangeArrowheads="1"/>
          </p:cNvSpPr>
          <p:nvPr>
            <p:ph type="body" idx="1"/>
          </p:nvPr>
        </p:nvSpPr>
        <p:spPr/>
        <p:txBody>
          <a:bodyPr/>
          <a:lstStyle/>
          <a:p>
            <a:pPr>
              <a:lnSpc>
                <a:spcPct val="90000"/>
              </a:lnSpc>
              <a:buFont typeface="Wingdings" pitchFamily="2" charset="2"/>
              <a:buNone/>
            </a:pPr>
            <a:r>
              <a:rPr lang="ar-EG" sz="2400" b="1"/>
              <a:t>1- </a:t>
            </a:r>
            <a:r>
              <a:rPr lang="ar-SA" sz="2400" b="1"/>
              <a:t>أجيبي (صح )أو (خطأ ) علي الأسئلة التالية :</a:t>
            </a:r>
            <a:endParaRPr lang="en-US" sz="2400" b="1"/>
          </a:p>
          <a:p>
            <a:pPr>
              <a:lnSpc>
                <a:spcPct val="90000"/>
              </a:lnSpc>
            </a:pPr>
            <a:endParaRPr lang="en-US" sz="2400" b="1"/>
          </a:p>
          <a:p>
            <a:pPr>
              <a:lnSpc>
                <a:spcPct val="90000"/>
              </a:lnSpc>
              <a:buFont typeface="Wingdings" pitchFamily="2" charset="2"/>
              <a:buNone/>
            </a:pPr>
            <a:r>
              <a:rPr lang="en-US" sz="2400" b="1"/>
              <a:t>1</a:t>
            </a:r>
            <a:r>
              <a:rPr lang="ar-SA" sz="2400" b="1"/>
              <a:t>.حظيت النواحي الجسمية والصحية والاجتماعية والانفعالية في الطفل بالاهتمام الأكبر لروضة خلال النص الاول من الفر 21 (</a:t>
            </a:r>
            <a:r>
              <a:rPr lang="ar-EG" sz="2400" b="1"/>
              <a:t> </a:t>
            </a:r>
            <a:r>
              <a:rPr lang="ar-SA" sz="2400" b="1"/>
              <a:t>)</a:t>
            </a:r>
          </a:p>
          <a:p>
            <a:pPr>
              <a:lnSpc>
                <a:spcPct val="90000"/>
              </a:lnSpc>
              <a:buFont typeface="Wingdings" pitchFamily="2" charset="2"/>
              <a:buNone/>
            </a:pPr>
            <a:r>
              <a:rPr lang="ar-EG" sz="2400" b="1"/>
              <a:t>2</a:t>
            </a:r>
            <a:r>
              <a:rPr lang="ar-SA" sz="2400" b="1"/>
              <a:t>.اثبت برنامج التربية التعوضية ان الاطفال الذين التحقوا بهذه البرنامج قد حققوا زيادة في معدلات الذكاء اثناء اشتراكهم في برنامج و كان اثار البرنامج ممتازة بعد الانتهاء (</a:t>
            </a:r>
            <a:r>
              <a:rPr lang="ar-EG" sz="2400" b="1"/>
              <a:t> </a:t>
            </a:r>
            <a:r>
              <a:rPr lang="ar-SA" sz="2400" b="1"/>
              <a:t>)</a:t>
            </a:r>
          </a:p>
          <a:p>
            <a:pPr>
              <a:lnSpc>
                <a:spcPct val="90000"/>
              </a:lnSpc>
              <a:buFont typeface="Wingdings" pitchFamily="2" charset="2"/>
              <a:buNone/>
            </a:pPr>
            <a:r>
              <a:rPr lang="ar-EG" sz="2400" b="1"/>
              <a:t>3</a:t>
            </a:r>
            <a:r>
              <a:rPr lang="ar-SA" sz="2400" b="1"/>
              <a:t>.يبقى اثر برنامج التربية التعوضية محدوداً مع اشتراك الاسرة (</a:t>
            </a:r>
            <a:r>
              <a:rPr lang="ar-EG" sz="2400" b="1"/>
              <a:t> </a:t>
            </a:r>
            <a:r>
              <a:rPr lang="ar-SA" sz="2400" b="1"/>
              <a:t>) </a:t>
            </a:r>
          </a:p>
          <a:p>
            <a:pPr>
              <a:lnSpc>
                <a:spcPct val="90000"/>
              </a:lnSpc>
              <a:buFont typeface="Wingdings" pitchFamily="2" charset="2"/>
              <a:buNone/>
            </a:pPr>
            <a:r>
              <a:rPr lang="ar-EG" sz="2400" b="1"/>
              <a:t>4.</a:t>
            </a:r>
            <a:r>
              <a:rPr lang="ar-SA" sz="2400" b="1"/>
              <a:t> ينبغي النظر الي برنامج (التدخل التربوي )علي اعتباره انه برنامج طويل المدى يبدا مع انتهاء مراحل الطفولة وينتهى بأعداد الشباب لتكوين الاسرة (</a:t>
            </a:r>
            <a:r>
              <a:rPr lang="ar-EG" sz="2400" b="1"/>
              <a:t> </a:t>
            </a:r>
            <a:r>
              <a:rPr lang="ar-SA" sz="2400" b="1"/>
              <a:t>)</a:t>
            </a:r>
          </a:p>
          <a:p>
            <a:pPr>
              <a:lnSpc>
                <a:spcPct val="90000"/>
              </a:lnSpc>
            </a:pPr>
            <a:endParaRPr lang="en-US" sz="2400"/>
          </a:p>
        </p:txBody>
      </p:sp>
    </p:spTree>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2"/>
          <p:cNvSpPr>
            <a:spLocks noGrp="1" noChangeArrowheads="1"/>
          </p:cNvSpPr>
          <p:nvPr>
            <p:ph type="title"/>
          </p:nvPr>
        </p:nvSpPr>
        <p:spPr/>
        <p:txBody>
          <a:bodyPr/>
          <a:lstStyle/>
          <a:p>
            <a:endParaRPr lang="en-US"/>
          </a:p>
        </p:txBody>
      </p:sp>
      <p:sp>
        <p:nvSpPr>
          <p:cNvPr id="169987" name="Rectangle 3"/>
          <p:cNvSpPr>
            <a:spLocks noGrp="1" noChangeArrowheads="1"/>
          </p:cNvSpPr>
          <p:nvPr>
            <p:ph type="body" idx="1"/>
          </p:nvPr>
        </p:nvSpPr>
        <p:spPr>
          <a:xfrm>
            <a:off x="457200" y="1981200"/>
            <a:ext cx="8229600" cy="4400550"/>
          </a:xfrm>
        </p:spPr>
        <p:txBody>
          <a:bodyPr/>
          <a:lstStyle/>
          <a:p>
            <a:pPr>
              <a:lnSpc>
                <a:spcPct val="80000"/>
              </a:lnSpc>
            </a:pPr>
            <a:endParaRPr lang="en-US" sz="2000" b="1"/>
          </a:p>
          <a:p>
            <a:pPr>
              <a:lnSpc>
                <a:spcPct val="80000"/>
              </a:lnSpc>
              <a:buFont typeface="Wingdings" pitchFamily="2" charset="2"/>
              <a:buNone/>
            </a:pPr>
            <a:r>
              <a:rPr lang="ar-EG" sz="2000" b="1"/>
              <a:t>5</a:t>
            </a:r>
            <a:r>
              <a:rPr lang="ar-SA" sz="2400" b="1"/>
              <a:t>.لم توضح البرامج التعوضية اهمية اشراك أولياء الامور في العملية التعليمية (</a:t>
            </a:r>
            <a:r>
              <a:rPr lang="ar-EG" sz="2400" b="1"/>
              <a:t> </a:t>
            </a:r>
            <a:r>
              <a:rPr lang="ar-SA" sz="2400" b="1"/>
              <a:t>)</a:t>
            </a:r>
          </a:p>
          <a:p>
            <a:pPr>
              <a:lnSpc>
                <a:spcPct val="80000"/>
              </a:lnSpc>
              <a:buFont typeface="Wingdings" pitchFamily="2" charset="2"/>
              <a:buNone/>
            </a:pPr>
            <a:r>
              <a:rPr lang="ar-EG" sz="2400" b="1"/>
              <a:t>6</a:t>
            </a:r>
            <a:r>
              <a:rPr lang="ar-SA" sz="2400" b="1"/>
              <a:t>.يقوم جاك تيزارد :بأنه ليس من المهم ان تكون الام عاملة  او لا اذا كان من الطبقات العاملة او المتوسطه او الراقية يكفى ان يرغب أولياء الامور ان يرسلوا ابنائهم الي الروضة (</a:t>
            </a:r>
            <a:r>
              <a:rPr lang="ar-EG" sz="2400" b="1"/>
              <a:t>  </a:t>
            </a:r>
            <a:r>
              <a:rPr lang="ar-SA" sz="2400" b="1"/>
              <a:t>)</a:t>
            </a:r>
          </a:p>
          <a:p>
            <a:pPr>
              <a:lnSpc>
                <a:spcPct val="80000"/>
              </a:lnSpc>
              <a:buFont typeface="Wingdings" pitchFamily="2" charset="2"/>
              <a:buNone/>
            </a:pPr>
            <a:r>
              <a:rPr lang="ar-EG" sz="2400" b="1"/>
              <a:t>7</a:t>
            </a:r>
            <a:r>
              <a:rPr lang="ar-SA" sz="2400" b="1"/>
              <a:t>.ضرورة الالتزام بقبول الاطفال بالروضات التي تقع في نطاق سكنهم الجغرافي ()</a:t>
            </a:r>
          </a:p>
          <a:p>
            <a:pPr>
              <a:lnSpc>
                <a:spcPct val="80000"/>
              </a:lnSpc>
              <a:buFont typeface="Wingdings" pitchFamily="2" charset="2"/>
              <a:buNone/>
            </a:pPr>
            <a:r>
              <a:rPr lang="ar-EG" sz="2400" b="1"/>
              <a:t>8</a:t>
            </a:r>
            <a:r>
              <a:rPr lang="ar-SA" sz="2400" b="1"/>
              <a:t>.ضرورة دمج ذوي الاحتياجات الخاصة وبالذات ذوي الأعاقة البسيطة بأقرانهم الملتحقين برياض الأطفال (</a:t>
            </a:r>
            <a:r>
              <a:rPr lang="ar-EG" sz="2400" b="1"/>
              <a:t> </a:t>
            </a:r>
            <a:r>
              <a:rPr lang="ar-SA" sz="2400" b="1"/>
              <a:t>)</a:t>
            </a:r>
          </a:p>
          <a:p>
            <a:pPr>
              <a:lnSpc>
                <a:spcPct val="80000"/>
              </a:lnSpc>
              <a:buFont typeface="Wingdings" pitchFamily="2" charset="2"/>
              <a:buNone/>
            </a:pPr>
            <a:r>
              <a:rPr lang="ar-EG" sz="2400" b="1"/>
              <a:t>9.</a:t>
            </a:r>
            <a:r>
              <a:rPr lang="ar-SA" sz="2400" b="1"/>
              <a:t>جماعة اللعب وجدت لتلبية حاجات الاطفال في مرحلة هامة من عمرهم (</a:t>
            </a:r>
            <a:r>
              <a:rPr lang="ar-EG" sz="2400" b="1"/>
              <a:t> </a:t>
            </a:r>
            <a:r>
              <a:rPr lang="ar-SA" sz="2400" b="1"/>
              <a:t>) </a:t>
            </a:r>
          </a:p>
          <a:p>
            <a:pPr>
              <a:lnSpc>
                <a:spcPct val="80000"/>
              </a:lnSpc>
            </a:pPr>
            <a:endParaRPr lang="en-US" sz="2400"/>
          </a:p>
        </p:txBody>
      </p:sp>
    </p:spTree>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2"/>
          <p:cNvSpPr>
            <a:spLocks noGrp="1" noChangeArrowheads="1"/>
          </p:cNvSpPr>
          <p:nvPr>
            <p:ph type="title"/>
          </p:nvPr>
        </p:nvSpPr>
        <p:spPr/>
        <p:txBody>
          <a:bodyPr/>
          <a:lstStyle/>
          <a:p>
            <a:pPr algn="r"/>
            <a:r>
              <a:rPr lang="ar-EG" sz="4000"/>
              <a:t>2-</a:t>
            </a:r>
            <a:r>
              <a:rPr lang="ar-SA" sz="4000" b="1"/>
              <a:t>اختاري الأجابة الصحيحة من بين الاختيارات التاليه :-</a:t>
            </a:r>
            <a:endParaRPr lang="en-US" sz="4000" b="1"/>
          </a:p>
        </p:txBody>
      </p:sp>
      <p:sp>
        <p:nvSpPr>
          <p:cNvPr id="171011" name="Rectangle 3"/>
          <p:cNvSpPr>
            <a:spLocks noGrp="1" noChangeArrowheads="1"/>
          </p:cNvSpPr>
          <p:nvPr>
            <p:ph type="body" idx="1"/>
          </p:nvPr>
        </p:nvSpPr>
        <p:spPr/>
        <p:txBody>
          <a:bodyPr/>
          <a:lstStyle/>
          <a:p>
            <a:pPr>
              <a:lnSpc>
                <a:spcPct val="80000"/>
              </a:lnSpc>
            </a:pPr>
            <a:endParaRPr lang="en-US" sz="2800" b="1"/>
          </a:p>
          <a:p>
            <a:pPr>
              <a:lnSpc>
                <a:spcPct val="80000"/>
              </a:lnSpc>
              <a:buFont typeface="Wingdings" pitchFamily="2" charset="2"/>
              <a:buNone/>
            </a:pPr>
            <a:r>
              <a:rPr lang="ar-EG" sz="2800" b="1"/>
              <a:t> </a:t>
            </a:r>
            <a:r>
              <a:rPr lang="ar-SA" sz="2800" b="1"/>
              <a:t>*من اهم ما توصلت اليه الدراسات التقويمية للبرامج التعوضية :</a:t>
            </a:r>
          </a:p>
          <a:p>
            <a:pPr>
              <a:lnSpc>
                <a:spcPct val="80000"/>
              </a:lnSpc>
            </a:pPr>
            <a:r>
              <a:rPr lang="ar-SA" sz="2800" b="1"/>
              <a:t>1.يبقى اثر البرنامج محدوداً بدون اشتراك الأسرة فيه .    </a:t>
            </a:r>
          </a:p>
          <a:p>
            <a:pPr>
              <a:lnSpc>
                <a:spcPct val="80000"/>
              </a:lnSpc>
            </a:pPr>
            <a:r>
              <a:rPr lang="ar-SA" sz="2800" b="1"/>
              <a:t> 2.لايمكن النظر الي البرنامج التعويضية في مرحلة ما قبل المدرسة علي انها الطريقة الوحيدة لتغلب علي التفاوت في الفرص في المجتمع </a:t>
            </a:r>
            <a:r>
              <a:rPr lang="ar-EG" sz="2800" b="1"/>
              <a:t>.</a:t>
            </a:r>
            <a:endParaRPr lang="ar-SA" sz="2800" b="1"/>
          </a:p>
          <a:p>
            <a:pPr>
              <a:lnSpc>
                <a:spcPct val="80000"/>
              </a:lnSpc>
            </a:pPr>
            <a:r>
              <a:rPr lang="ar-SA" sz="2800" b="1"/>
              <a:t>3.ينبغي النظر الي البرنامج التدخل التربوي علي اعتبار انه برنامج طويل المدى يبدأ مع انتهاء مراحل الطفولة وينتهي بأعداد الشباب لتكوين الأسرة </a:t>
            </a:r>
            <a:r>
              <a:rPr lang="ar-EG" sz="2800" b="1"/>
              <a:t>.</a:t>
            </a:r>
            <a:endParaRPr lang="ar-SA" sz="2800" b="1"/>
          </a:p>
          <a:p>
            <a:pPr>
              <a:lnSpc>
                <a:spcPct val="80000"/>
              </a:lnSpc>
            </a:pPr>
            <a:r>
              <a:rPr lang="ar-SA" sz="2800" b="1"/>
              <a:t>4.جميع ما ذكر </a:t>
            </a:r>
          </a:p>
          <a:p>
            <a:pPr>
              <a:lnSpc>
                <a:spcPct val="80000"/>
              </a:lnSpc>
            </a:pPr>
            <a:endParaRPr lang="en-US" sz="2800"/>
          </a:p>
        </p:txBody>
      </p:sp>
    </p:spTree>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2"/>
          <p:cNvSpPr>
            <a:spLocks noGrp="1" noChangeArrowheads="1"/>
          </p:cNvSpPr>
          <p:nvPr>
            <p:ph type="title"/>
          </p:nvPr>
        </p:nvSpPr>
        <p:spPr/>
        <p:txBody>
          <a:bodyPr/>
          <a:lstStyle/>
          <a:p>
            <a:endParaRPr lang="en-US"/>
          </a:p>
        </p:txBody>
      </p:sp>
      <p:sp>
        <p:nvSpPr>
          <p:cNvPr id="172035" name="Rectangle 3"/>
          <p:cNvSpPr>
            <a:spLocks noGrp="1" noChangeArrowheads="1"/>
          </p:cNvSpPr>
          <p:nvPr>
            <p:ph type="body" idx="1"/>
          </p:nvPr>
        </p:nvSpPr>
        <p:spPr/>
        <p:txBody>
          <a:bodyPr/>
          <a:lstStyle/>
          <a:p>
            <a:pPr>
              <a:lnSpc>
                <a:spcPct val="80000"/>
              </a:lnSpc>
            </a:pPr>
            <a:endParaRPr lang="en-US" sz="2400" b="1" u="sng"/>
          </a:p>
          <a:p>
            <a:pPr>
              <a:lnSpc>
                <a:spcPct val="80000"/>
              </a:lnSpc>
            </a:pPr>
            <a:r>
              <a:rPr lang="ar-SA" sz="2400" b="1"/>
              <a:t>*الأهداف التي تحققها جماعة اللعب بالنسبة لأطفال :</a:t>
            </a:r>
          </a:p>
          <a:p>
            <a:pPr>
              <a:lnSpc>
                <a:spcPct val="80000"/>
              </a:lnSpc>
            </a:pPr>
            <a:r>
              <a:rPr lang="ar-SA" sz="2400" b="1"/>
              <a:t>1.تكوين صداقات    2.تعويد الطفل علي الانتقال تدريجياً الي المدرسة .</a:t>
            </a:r>
          </a:p>
          <a:p>
            <a:pPr>
              <a:lnSpc>
                <a:spcPct val="80000"/>
              </a:lnSpc>
            </a:pPr>
            <a:r>
              <a:rPr lang="ar-SA" sz="2400" b="1"/>
              <a:t>3.تزيد من ثقة الأطفال في انفسهم .     4</a:t>
            </a:r>
            <a:r>
              <a:rPr lang="ar-SA" sz="2400" b="1">
                <a:effectLst/>
              </a:rPr>
              <a:t>. جميع ما ذكر </a:t>
            </a:r>
          </a:p>
          <a:p>
            <a:pPr>
              <a:lnSpc>
                <a:spcPct val="80000"/>
              </a:lnSpc>
            </a:pPr>
            <a:r>
              <a:rPr lang="ar-SA" sz="2400" b="1"/>
              <a:t>*وقد قاوم أنصار الروضة التقليدية في البداية بأسلوب اللعب الحر كأفضل وسيلة لتنمية القدرات :</a:t>
            </a:r>
          </a:p>
          <a:p>
            <a:pPr>
              <a:lnSpc>
                <a:spcPct val="80000"/>
              </a:lnSpc>
            </a:pPr>
            <a:r>
              <a:rPr lang="ar-SA" sz="2400" b="1"/>
              <a:t>1.العقلية   2.الجسمية </a:t>
            </a:r>
          </a:p>
          <a:p>
            <a:pPr>
              <a:lnSpc>
                <a:spcPct val="80000"/>
              </a:lnSpc>
            </a:pPr>
            <a:r>
              <a:rPr lang="ar-SA" sz="2400" b="1"/>
              <a:t>3.(2،1)        4. العقلية واللغوية</a:t>
            </a:r>
            <a:r>
              <a:rPr lang="ar-SA" sz="2400" b="1" u="sng"/>
              <a:t> </a:t>
            </a:r>
          </a:p>
          <a:p>
            <a:pPr>
              <a:lnSpc>
                <a:spcPct val="80000"/>
              </a:lnSpc>
            </a:pPr>
            <a:r>
              <a:rPr lang="ar-SA" sz="2400" b="1"/>
              <a:t>*........................ مرحلة من العمر قائمة بذاتها :</a:t>
            </a:r>
          </a:p>
          <a:p>
            <a:pPr>
              <a:lnSpc>
                <a:spcPct val="80000"/>
              </a:lnSpc>
            </a:pPr>
            <a:r>
              <a:rPr lang="ar-SA" sz="2400" b="1"/>
              <a:t>1. المراهقة       2. الطفولة </a:t>
            </a:r>
          </a:p>
          <a:p>
            <a:pPr>
              <a:lnSpc>
                <a:spcPct val="80000"/>
              </a:lnSpc>
            </a:pPr>
            <a:r>
              <a:rPr lang="ar-SA" sz="2400" b="1"/>
              <a:t>3.الرشد       4.لا شي مما ذكر </a:t>
            </a:r>
          </a:p>
          <a:p>
            <a:pPr>
              <a:lnSpc>
                <a:spcPct val="80000"/>
              </a:lnSpc>
              <a:buFont typeface="Wingdings" pitchFamily="2" charset="2"/>
              <a:buNone/>
            </a:pPr>
            <a:endParaRPr lang="en-US" sz="2400"/>
          </a:p>
        </p:txBody>
      </p:sp>
    </p:spTree>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2"/>
          <p:cNvSpPr>
            <a:spLocks noGrp="1" noChangeArrowheads="1"/>
          </p:cNvSpPr>
          <p:nvPr>
            <p:ph type="title"/>
          </p:nvPr>
        </p:nvSpPr>
        <p:spPr/>
        <p:txBody>
          <a:bodyPr/>
          <a:lstStyle/>
          <a:p>
            <a:endParaRPr lang="en-US"/>
          </a:p>
        </p:txBody>
      </p:sp>
      <p:sp>
        <p:nvSpPr>
          <p:cNvPr id="173059" name="Rectangle 3"/>
          <p:cNvSpPr>
            <a:spLocks noGrp="1" noChangeArrowheads="1"/>
          </p:cNvSpPr>
          <p:nvPr>
            <p:ph type="body" idx="1"/>
          </p:nvPr>
        </p:nvSpPr>
        <p:spPr>
          <a:xfrm>
            <a:off x="457200" y="1700213"/>
            <a:ext cx="8229600" cy="4824412"/>
          </a:xfrm>
        </p:spPr>
        <p:txBody>
          <a:bodyPr/>
          <a:lstStyle/>
          <a:p>
            <a:pPr>
              <a:lnSpc>
                <a:spcPct val="80000"/>
              </a:lnSpc>
            </a:pPr>
            <a:endParaRPr lang="en-US" sz="2400" b="1"/>
          </a:p>
          <a:p>
            <a:pPr>
              <a:lnSpc>
                <a:spcPct val="80000"/>
              </a:lnSpc>
            </a:pPr>
            <a:r>
              <a:rPr lang="ar-SA" sz="2400" b="1"/>
              <a:t>*لا يمكن تجزئة التعلم فكل شئ .................بعضه ببعض .</a:t>
            </a:r>
          </a:p>
          <a:p>
            <a:pPr>
              <a:lnSpc>
                <a:spcPct val="80000"/>
              </a:lnSpc>
            </a:pPr>
            <a:r>
              <a:rPr lang="ar-SA" sz="2400" b="1"/>
              <a:t>1. مرتبط      2. ضعيف    3. قوي    4.مفكك </a:t>
            </a:r>
          </a:p>
          <a:p>
            <a:pPr>
              <a:lnSpc>
                <a:spcPct val="80000"/>
              </a:lnSpc>
              <a:buFont typeface="Wingdings" pitchFamily="2" charset="2"/>
              <a:buNone/>
            </a:pPr>
            <a:endParaRPr lang="en-US" sz="2400" b="1"/>
          </a:p>
          <a:p>
            <a:pPr>
              <a:lnSpc>
                <a:spcPct val="80000"/>
              </a:lnSpc>
            </a:pPr>
            <a:r>
              <a:rPr lang="ar-SA" sz="2400" b="1"/>
              <a:t>*ينظر الي تربية الطفل علي أنها تفاعل بين الطفل ................... وهي تشمل الناس الأخرين والمعرفة نفسها :</a:t>
            </a:r>
          </a:p>
          <a:p>
            <a:pPr>
              <a:lnSpc>
                <a:spcPct val="80000"/>
              </a:lnSpc>
            </a:pPr>
            <a:r>
              <a:rPr lang="ar-SA" sz="2400" b="1"/>
              <a:t>1.أمه     2. جماعة اللعب   3. بيئته    4. لا شي مما ذكر </a:t>
            </a:r>
            <a:endParaRPr lang="ar-EG" sz="2400" b="1"/>
          </a:p>
          <a:p>
            <a:pPr>
              <a:lnSpc>
                <a:spcPct val="80000"/>
              </a:lnSpc>
            </a:pPr>
            <a:endParaRPr lang="ar-SA" sz="2400" b="1"/>
          </a:p>
          <a:p>
            <a:pPr>
              <a:lnSpc>
                <a:spcPct val="80000"/>
              </a:lnSpc>
            </a:pPr>
            <a:r>
              <a:rPr lang="ar-SA" sz="2400" b="1"/>
              <a:t>*احد خطوات المنظومة التعليمية :</a:t>
            </a:r>
          </a:p>
          <a:p>
            <a:pPr>
              <a:lnSpc>
                <a:spcPct val="80000"/>
              </a:lnSpc>
            </a:pPr>
            <a:r>
              <a:rPr lang="ar-SA" sz="2400" b="1"/>
              <a:t>1.تحديد الاهداف التربوية للروضة وللمنهج .</a:t>
            </a:r>
          </a:p>
          <a:p>
            <a:pPr>
              <a:lnSpc>
                <a:spcPct val="80000"/>
              </a:lnSpc>
            </a:pPr>
            <a:r>
              <a:rPr lang="ar-SA" sz="2400" b="1"/>
              <a:t>2.وضع خطة عمل تشمل المحتوي وتنظم بيئة المتعلم </a:t>
            </a:r>
          </a:p>
          <a:p>
            <a:pPr>
              <a:lnSpc>
                <a:spcPct val="80000"/>
              </a:lnSpc>
            </a:pPr>
            <a:r>
              <a:rPr lang="ar-SA" sz="2400" b="1"/>
              <a:t>3. تقويم ما تحقق من اهداف واقتراح طرق للتطوير بمشاركه فعلية      </a:t>
            </a:r>
          </a:p>
          <a:p>
            <a:pPr>
              <a:lnSpc>
                <a:spcPct val="80000"/>
              </a:lnSpc>
            </a:pPr>
            <a:r>
              <a:rPr lang="ar-SA" sz="2400" b="1"/>
              <a:t>4. جميع ماذكر .</a:t>
            </a:r>
          </a:p>
          <a:p>
            <a:pPr>
              <a:lnSpc>
                <a:spcPct val="80000"/>
              </a:lnSpc>
            </a:pPr>
            <a:endParaRPr lang="en-US" sz="2400"/>
          </a:p>
        </p:txBody>
      </p:sp>
    </p:spTree>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8" name="WordArt 4"/>
          <p:cNvSpPr>
            <a:spLocks noChangeArrowheads="1" noChangeShapeType="1" noTextEdit="1"/>
          </p:cNvSpPr>
          <p:nvPr/>
        </p:nvSpPr>
        <p:spPr bwMode="auto">
          <a:xfrm>
            <a:off x="2051050" y="2420938"/>
            <a:ext cx="4608513" cy="1728787"/>
          </a:xfrm>
          <a:prstGeom prst="rect">
            <a:avLst/>
          </a:prstGeom>
        </p:spPr>
        <p:txBody>
          <a:bodyPr wrap="none" fromWordArt="1">
            <a:prstTxWarp prst="textCanDown">
              <a:avLst>
                <a:gd name="adj" fmla="val 14287"/>
              </a:avLst>
            </a:prstTxWarp>
          </a:bodyPr>
          <a:lstStyle/>
          <a:p>
            <a:pPr algn="ctr"/>
            <a:r>
              <a:rPr lang="ar-SA" sz="3600" b="1" kern="10">
                <a:ln w="12700">
                  <a:noFill/>
                  <a:round/>
                  <a:headEnd/>
                  <a:tailEnd/>
                </a:ln>
                <a:gradFill rotWithShape="0">
                  <a:gsLst>
                    <a:gs pos="0">
                      <a:srgbClr val="520402"/>
                    </a:gs>
                    <a:gs pos="100000">
                      <a:srgbClr val="FFCC00"/>
                    </a:gs>
                  </a:gsLst>
                  <a:lin ang="5400000" scaled="1"/>
                </a:gradFill>
                <a:effectLst>
                  <a:prstShdw prst="shdw17" dist="40161" dir="20493903">
                    <a:schemeClr val="tx2"/>
                  </a:prstShdw>
                </a:effectLst>
                <a:latin typeface="Bader"/>
              </a:rPr>
              <a:t>والله ولي التوفيق</a:t>
            </a: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TotalTime>
  <Words>4708</Words>
  <Application>Microsoft Office PowerPoint</Application>
  <PresentationFormat>عرض على الشاشة (3:4)‏</PresentationFormat>
  <Paragraphs>210</Paragraphs>
  <Slides>67</Slides>
  <Notes>1</Notes>
  <HiddenSlides>0</HiddenSlides>
  <MMClips>0</MMClips>
  <ScaleCrop>false</ScaleCrop>
  <HeadingPairs>
    <vt:vector size="4" baseType="variant">
      <vt:variant>
        <vt:lpstr>سمة</vt:lpstr>
      </vt:variant>
      <vt:variant>
        <vt:i4>1</vt:i4>
      </vt:variant>
      <vt:variant>
        <vt:lpstr>عناوين الشرائح</vt:lpstr>
      </vt:variant>
      <vt:variant>
        <vt:i4>67</vt:i4>
      </vt:variant>
    </vt:vector>
  </HeadingPairs>
  <TitlesOfParts>
    <vt:vector size="68" baseType="lpstr">
      <vt:lpstr>سمة Office</vt:lpstr>
      <vt:lpstr>بسم الله الرحمن الرحيم</vt:lpstr>
      <vt:lpstr>تطور مفهوم الروضة </vt:lpstr>
      <vt:lpstr>الأهداف الإجرائية للمحاضرة</vt:lpstr>
      <vt:lpstr>التربية التعويضية (أهمية التربية التعويضية في رياض الأطفال:</vt:lpstr>
      <vt:lpstr> تطور مفهوم الروضة </vt:lpstr>
      <vt:lpstr>الشريحة 6</vt:lpstr>
      <vt:lpstr>الشريحة 7</vt:lpstr>
      <vt:lpstr>ومن أشهر هذه البرامج وأكثرها انتشاراً برنامج "هيدستارت" بالولايات المتحدة الأمريكية وبرامج "المناطق ذات الأولوية التربوية".</vt:lpstr>
      <vt:lpstr>الشريحة 9</vt:lpstr>
      <vt:lpstr>أهم ما توصلت إليه الدراسات التقويمية للبرامج التعويضية:</vt:lpstr>
      <vt:lpstr>الشريحة 11</vt:lpstr>
      <vt:lpstr>الشريحة 12</vt:lpstr>
      <vt:lpstr>الشريحة 13</vt:lpstr>
      <vt:lpstr>الروضة ....... لمن؟</vt:lpstr>
      <vt:lpstr>ويرجع ذلك إلى أسباب عديدة منها: </vt:lpstr>
      <vt:lpstr>الشريحة 16</vt:lpstr>
      <vt:lpstr>الشريحة 17</vt:lpstr>
      <vt:lpstr>الشريحة 18</vt:lpstr>
      <vt:lpstr>جدول (1) معدل الالتحاق الإجمالي في رياض الأطفال (التعليم قبل الابتدائي)  بمصر – رؤية مستقبلية</vt:lpstr>
      <vt:lpstr>الشريحة 20</vt:lpstr>
      <vt:lpstr>الشريحة 21</vt:lpstr>
      <vt:lpstr>الشريحة 22</vt:lpstr>
      <vt:lpstr>الشريحة 23</vt:lpstr>
      <vt:lpstr>الشريحة 24</vt:lpstr>
      <vt:lpstr>الشريحة 25</vt:lpstr>
      <vt:lpstr>الشريحة 26</vt:lpstr>
      <vt:lpstr>الشريحة 27</vt:lpstr>
      <vt:lpstr>كيف يمكن إيجاد بدائل تربوية للروضة؟</vt:lpstr>
      <vt:lpstr>الشريحة 29</vt:lpstr>
      <vt:lpstr>الشريحة 30</vt:lpstr>
      <vt:lpstr>الشريحة 31</vt:lpstr>
      <vt:lpstr>الشريحة 32</vt:lpstr>
      <vt:lpstr>الشريحة 33</vt:lpstr>
      <vt:lpstr>الشريحة 34</vt:lpstr>
      <vt:lpstr>الشريحة 35</vt:lpstr>
      <vt:lpstr>الشريحة 36</vt:lpstr>
      <vt:lpstr>الشريحة 37</vt:lpstr>
      <vt:lpstr>الشريحة 38</vt:lpstr>
      <vt:lpstr>الشريحة 39</vt:lpstr>
      <vt:lpstr>الشريحة 40</vt:lpstr>
      <vt:lpstr>الشريحة 41</vt:lpstr>
      <vt:lpstr>الشريحة 42</vt:lpstr>
      <vt:lpstr>الشريحة 43</vt:lpstr>
      <vt:lpstr>الشريحة 44</vt:lpstr>
      <vt:lpstr>الشريحة 45</vt:lpstr>
      <vt:lpstr>أساليب التعليم في رياض الأطفال:</vt:lpstr>
      <vt:lpstr>الشريحة 47</vt:lpstr>
      <vt:lpstr>الشريحة 48</vt:lpstr>
      <vt:lpstr>الشريحة 49</vt:lpstr>
      <vt:lpstr>الشريحة 50</vt:lpstr>
      <vt:lpstr>الشريحة 51</vt:lpstr>
      <vt:lpstr>الشريحة 52</vt:lpstr>
      <vt:lpstr>الشريحة 53</vt:lpstr>
      <vt:lpstr>الشريحة 54</vt:lpstr>
      <vt:lpstr>الشريحة 55</vt:lpstr>
      <vt:lpstr>الشريحة 56</vt:lpstr>
      <vt:lpstr>هناك عدد من النقاط لابد من توضيحها فيما يتعلق بالنموذج أعلاه:</vt:lpstr>
      <vt:lpstr>الشريحة 58</vt:lpstr>
      <vt:lpstr>الشريحة 59</vt:lpstr>
      <vt:lpstr>ويمكن تلخيص الأسس التي يقوم عليها التعليم في الروضة اليوم كالآتي:</vt:lpstr>
      <vt:lpstr>الشريحة 61</vt:lpstr>
      <vt:lpstr>التقويم</vt:lpstr>
      <vt:lpstr>الشريحة 63</vt:lpstr>
      <vt:lpstr>2-اختاري الأجابة الصحيحة من بين الاختيارات التاليه :-</vt:lpstr>
      <vt:lpstr>الشريحة 65</vt:lpstr>
      <vt:lpstr>الشريحة 66</vt:lpstr>
      <vt:lpstr>الشريحة 67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بسم الله الرحمن الرحيم</dc:title>
  <dc:creator>DELL</dc:creator>
  <cp:lastModifiedBy>DELL</cp:lastModifiedBy>
  <cp:revision>1</cp:revision>
  <dcterms:created xsi:type="dcterms:W3CDTF">2012-10-11T19:48:47Z</dcterms:created>
  <dcterms:modified xsi:type="dcterms:W3CDTF">2012-10-11T19:53:06Z</dcterms:modified>
</cp:coreProperties>
</file>