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1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B3DB1148-69F2-4A15-A634-A2ED3CA48145}" type="datetimeFigureOut">
              <a:rPr lang="ar-SA" smtClean="0"/>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7861E31-4864-45AC-8936-B2D29B909B89}"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3DB1148-69F2-4A15-A634-A2ED3CA48145}" type="datetimeFigureOut">
              <a:rPr lang="ar-SA" smtClean="0"/>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7861E31-4864-45AC-8936-B2D29B909B89}"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3DB1148-69F2-4A15-A634-A2ED3CA48145}" type="datetimeFigureOut">
              <a:rPr lang="ar-SA" smtClean="0"/>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7861E31-4864-45AC-8936-B2D29B909B89}"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B3DB1148-69F2-4A15-A634-A2ED3CA48145}" type="datetimeFigureOut">
              <a:rPr lang="ar-SA" smtClean="0"/>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7861E31-4864-45AC-8936-B2D29B909B89}"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B3DB1148-69F2-4A15-A634-A2ED3CA48145}" type="datetimeFigureOut">
              <a:rPr lang="ar-SA" smtClean="0"/>
              <a:t>26/11/33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A7861E31-4864-45AC-8936-B2D29B909B89}"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B3DB1148-69F2-4A15-A634-A2ED3CA48145}" type="datetimeFigureOut">
              <a:rPr lang="ar-SA" smtClean="0"/>
              <a:t>26/11/33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A7861E31-4864-45AC-8936-B2D29B909B89}"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3DB1148-69F2-4A15-A634-A2ED3CA48145}" type="datetimeFigureOut">
              <a:rPr lang="ar-SA" smtClean="0"/>
              <a:t>26/11/33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A7861E31-4864-45AC-8936-B2D29B909B89}"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3DB1148-69F2-4A15-A634-A2ED3CA48145}" type="datetimeFigureOut">
              <a:rPr lang="ar-SA" smtClean="0"/>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7861E31-4864-45AC-8936-B2D29B909B89}"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3DB1148-69F2-4A15-A634-A2ED3CA48145}" type="datetimeFigureOut">
              <a:rPr lang="ar-SA" smtClean="0"/>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7861E31-4864-45AC-8936-B2D29B909B89}"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3DB1148-69F2-4A15-A634-A2ED3CA48145}" type="datetimeFigureOut">
              <a:rPr lang="ar-SA" smtClean="0"/>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7861E31-4864-45AC-8936-B2D29B909B89}"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3DB1148-69F2-4A15-A634-A2ED3CA48145}" type="datetimeFigureOut">
              <a:rPr lang="ar-SA" smtClean="0"/>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7861E31-4864-45AC-8936-B2D29B909B89}"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3DB1148-69F2-4A15-A634-A2ED3CA48145}" type="datetimeFigureOut">
              <a:rPr lang="ar-SA" smtClean="0"/>
              <a:t>26/11/33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7861E31-4864-45AC-8936-B2D29B909B89}"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58888" y="1773238"/>
            <a:ext cx="6400800" cy="3498850"/>
          </a:xfrm>
        </p:spPr>
        <p:txBody>
          <a:bodyPr>
            <a:normAutofit fontScale="90000"/>
          </a:bodyPr>
          <a:lstStyle/>
          <a:p>
            <a:r>
              <a:rPr lang="ar-SA" sz="7500">
                <a:solidFill>
                  <a:srgbClr val="FF0000"/>
                </a:solidFill>
                <a:latin typeface="Andalus" pitchFamily="18" charset="-78"/>
                <a:cs typeface="Andalus" pitchFamily="18" charset="-78"/>
              </a:rPr>
              <a:t>الاهــــــــــداف </a:t>
            </a:r>
            <a:r>
              <a:rPr lang="ar-SA" sz="5100">
                <a:solidFill>
                  <a:srgbClr val="FF0000"/>
                </a:solidFill>
                <a:latin typeface="Andalus" pitchFamily="18" charset="-78"/>
                <a:cs typeface="Andalus" pitchFamily="18" charset="-78"/>
              </a:rPr>
              <a:t>التـــــربـــــويــــ</a:t>
            </a:r>
            <a:r>
              <a:rPr lang="ar-EG" sz="5100">
                <a:solidFill>
                  <a:srgbClr val="FF0000"/>
                </a:solidFill>
                <a:latin typeface="Andalus" pitchFamily="18" charset="-78"/>
                <a:cs typeface="Andalus" pitchFamily="18" charset="-78"/>
              </a:rPr>
              <a:t>ة</a:t>
            </a:r>
            <a:r>
              <a:rPr lang="ar-SA" sz="7500">
                <a:solidFill>
                  <a:srgbClr val="FF0000"/>
                </a:solidFill>
                <a:latin typeface="Andalus" pitchFamily="18" charset="-78"/>
                <a:cs typeface="Andalus" pitchFamily="18" charset="-78"/>
              </a:rPr>
              <a:t> للروضة ومصادر اشتقاقها</a:t>
            </a:r>
            <a:endParaRPr lang="en-US" sz="7500">
              <a:solidFill>
                <a:srgbClr val="FF0000"/>
              </a:solidFill>
              <a:latin typeface="Andalus" pitchFamily="18" charset="-78"/>
              <a:cs typeface="Andalus" pitchFamily="18" charset="-78"/>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4213" y="0"/>
            <a:ext cx="6870700" cy="1933575"/>
          </a:xfrm>
        </p:spPr>
        <p:txBody>
          <a:bodyPr/>
          <a:lstStyle/>
          <a:p>
            <a:r>
              <a:rPr lang="ar-SA" sz="4800">
                <a:solidFill>
                  <a:srgbClr val="3668C4"/>
                </a:solidFill>
                <a:latin typeface="Andalus" pitchFamily="18" charset="-78"/>
                <a:cs typeface="Andalus" pitchFamily="18" charset="-78"/>
              </a:rPr>
              <a:t>مصادر اشتقاق الأهداف التربوية :</a:t>
            </a:r>
            <a:endParaRPr lang="en-US" sz="4800">
              <a:solidFill>
                <a:srgbClr val="3668C4"/>
              </a:solidFill>
              <a:latin typeface="Andalus" pitchFamily="18" charset="-78"/>
              <a:cs typeface="Andalus" pitchFamily="18" charset="-78"/>
            </a:endParaRPr>
          </a:p>
        </p:txBody>
      </p:sp>
      <p:sp>
        <p:nvSpPr>
          <p:cNvPr id="46083" name="Rectangle 3"/>
          <p:cNvSpPr>
            <a:spLocks noGrp="1" noChangeArrowheads="1"/>
          </p:cNvSpPr>
          <p:nvPr>
            <p:ph type="body" idx="1"/>
          </p:nvPr>
        </p:nvSpPr>
        <p:spPr>
          <a:xfrm>
            <a:off x="468313" y="1989138"/>
            <a:ext cx="7696200" cy="3657600"/>
          </a:xfrm>
        </p:spPr>
        <p:txBody>
          <a:bodyPr/>
          <a:lstStyle/>
          <a:p>
            <a:pPr>
              <a:lnSpc>
                <a:spcPct val="80000"/>
              </a:lnSpc>
            </a:pPr>
            <a:r>
              <a:rPr lang="ar-SA" sz="4000">
                <a:cs typeface="Akhbar MT" pitchFamily="2" charset="-78"/>
              </a:rPr>
              <a:t>طبيعة المجتمع وفلسفته وقيمة وأهدافه وظروفه الاقتصادية والاجتماعية وطموحاته وخطط التنمية </a:t>
            </a:r>
            <a:r>
              <a:rPr lang="ar-EG" sz="4000">
                <a:cs typeface="Akhbar MT" pitchFamily="2" charset="-78"/>
              </a:rPr>
              <a:t>.</a:t>
            </a:r>
            <a:endParaRPr lang="ar-SA" sz="4000">
              <a:cs typeface="Akhbar MT" pitchFamily="2" charset="-78"/>
            </a:endParaRPr>
          </a:p>
          <a:p>
            <a:pPr>
              <a:lnSpc>
                <a:spcPct val="80000"/>
              </a:lnSpc>
            </a:pPr>
            <a:r>
              <a:rPr lang="ar-SA" sz="4000">
                <a:cs typeface="Akhbar MT" pitchFamily="2" charset="-78"/>
              </a:rPr>
              <a:t>خصائص النمو في مرحلة الطفولة المبكرة </a:t>
            </a:r>
            <a:r>
              <a:rPr lang="ar-EG" sz="4000">
                <a:cs typeface="Akhbar MT" pitchFamily="2" charset="-78"/>
              </a:rPr>
              <a:t>.</a:t>
            </a:r>
            <a:endParaRPr lang="ar-SA" sz="4000">
              <a:cs typeface="Akhbar MT" pitchFamily="2" charset="-78"/>
            </a:endParaRPr>
          </a:p>
          <a:p>
            <a:pPr>
              <a:lnSpc>
                <a:spcPct val="80000"/>
              </a:lnSpc>
            </a:pPr>
            <a:r>
              <a:rPr lang="ar-SA" sz="4000">
                <a:cs typeface="Akhbar MT" pitchFamily="2" charset="-78"/>
              </a:rPr>
              <a:t>الاتجاهات المعاصرة في تربية طفل ما قبل المدرسة </a:t>
            </a:r>
            <a:r>
              <a:rPr lang="ar-EG" sz="4000">
                <a:cs typeface="Akhbar MT" pitchFamily="2" charset="-78"/>
              </a:rPr>
              <a:t>.</a:t>
            </a:r>
            <a:endParaRPr lang="ar-SA" sz="4000">
              <a:cs typeface="Akhbar MT" pitchFamily="2" charset="-78"/>
            </a:endParaRPr>
          </a:p>
          <a:p>
            <a:pPr>
              <a:lnSpc>
                <a:spcPct val="80000"/>
              </a:lnSpc>
            </a:pPr>
            <a:endParaRPr lang="en-US" sz="160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68313" y="476250"/>
            <a:ext cx="6870700" cy="1060450"/>
          </a:xfrm>
        </p:spPr>
        <p:txBody>
          <a:bodyPr/>
          <a:lstStyle/>
          <a:p>
            <a:r>
              <a:rPr lang="ar-SA">
                <a:latin typeface="Andalus" pitchFamily="18" charset="-78"/>
                <a:cs typeface="Andalus" pitchFamily="18" charset="-78"/>
              </a:rPr>
              <a:t>أولا</a:t>
            </a:r>
            <a:r>
              <a:rPr lang="ar-EG">
                <a:latin typeface="Andalus" pitchFamily="18" charset="-78"/>
                <a:cs typeface="Andalus" pitchFamily="18" charset="-78"/>
              </a:rPr>
              <a:t>ً</a:t>
            </a:r>
            <a:r>
              <a:rPr lang="ar-SA">
                <a:latin typeface="Andalus" pitchFamily="18" charset="-78"/>
                <a:cs typeface="Andalus" pitchFamily="18" charset="-78"/>
              </a:rPr>
              <a:t> : طبيعة المجتمع وفلسفته وقيمة :</a:t>
            </a:r>
            <a:endParaRPr lang="en-US">
              <a:latin typeface="Andalus" pitchFamily="18" charset="-78"/>
              <a:cs typeface="Andalus" pitchFamily="18" charset="-78"/>
            </a:endParaRPr>
          </a:p>
        </p:txBody>
      </p:sp>
      <p:sp>
        <p:nvSpPr>
          <p:cNvPr id="47107" name="Rectangle 3"/>
          <p:cNvSpPr>
            <a:spLocks noGrp="1" noChangeArrowheads="1"/>
          </p:cNvSpPr>
          <p:nvPr>
            <p:ph type="body" idx="1"/>
          </p:nvPr>
        </p:nvSpPr>
        <p:spPr>
          <a:xfrm>
            <a:off x="3995738" y="1828800"/>
            <a:ext cx="4386262" cy="4337050"/>
          </a:xfrm>
        </p:spPr>
        <p:txBody>
          <a:bodyPr/>
          <a:lstStyle/>
          <a:p>
            <a:pPr>
              <a:lnSpc>
                <a:spcPct val="90000"/>
              </a:lnSpc>
              <a:buFontTx/>
              <a:buNone/>
            </a:pPr>
            <a:r>
              <a:rPr lang="ar-SA" b="1">
                <a:cs typeface="Akhbar MT" pitchFamily="2" charset="-78"/>
              </a:rPr>
              <a:t>حين دراسة الأهداف التربوية لمرحلة رياض الأطفال وجد ان الأهداف التي تنصب على تنمية قدرات الطفل الشخصية تكاد تكون مشتركة في معظم الدول ويظهر الاختلاف حينما  يكون تركيز الأهداف بالتطبيع الاجتماعي للطفل </a:t>
            </a:r>
            <a:r>
              <a:rPr lang="ar-EG" b="1">
                <a:cs typeface="Akhbar MT" pitchFamily="2" charset="-78"/>
              </a:rPr>
              <a:t>.</a:t>
            </a:r>
            <a:endParaRPr lang="ar-SA" b="1">
              <a:cs typeface="Akhbar MT" pitchFamily="2" charset="-78"/>
            </a:endParaRPr>
          </a:p>
          <a:p>
            <a:pPr>
              <a:lnSpc>
                <a:spcPct val="90000"/>
              </a:lnSpc>
            </a:pPr>
            <a:endParaRPr lang="en-US"/>
          </a:p>
        </p:txBody>
      </p:sp>
      <p:pic>
        <p:nvPicPr>
          <p:cNvPr id="47108" name="Picture 4" descr="imagesCAQLW1HT"/>
          <p:cNvPicPr>
            <a:picLocks noChangeAspect="1" noChangeArrowheads="1"/>
          </p:cNvPicPr>
          <p:nvPr/>
        </p:nvPicPr>
        <p:blipFill>
          <a:blip r:embed="rId2" cstate="print"/>
          <a:srcRect/>
          <a:stretch>
            <a:fillRect/>
          </a:stretch>
        </p:blipFill>
        <p:spPr bwMode="auto">
          <a:xfrm>
            <a:off x="684213" y="1844675"/>
            <a:ext cx="3167062" cy="2952750"/>
          </a:xfrm>
          <a:prstGeom prst="rect">
            <a:avLst/>
          </a:prstGeom>
          <a:noFill/>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endParaRPr lang="en-US"/>
          </a:p>
        </p:txBody>
      </p:sp>
      <p:sp>
        <p:nvSpPr>
          <p:cNvPr id="48131" name="Rectangle 3"/>
          <p:cNvSpPr>
            <a:spLocks noGrp="1" noChangeArrowheads="1"/>
          </p:cNvSpPr>
          <p:nvPr>
            <p:ph type="body" idx="1"/>
          </p:nvPr>
        </p:nvSpPr>
        <p:spPr>
          <a:xfrm>
            <a:off x="3635375" y="1828800"/>
            <a:ext cx="4746625" cy="3657600"/>
          </a:xfrm>
        </p:spPr>
        <p:txBody>
          <a:bodyPr/>
          <a:lstStyle/>
          <a:p>
            <a:pPr>
              <a:lnSpc>
                <a:spcPct val="80000"/>
              </a:lnSpc>
              <a:buFontTx/>
              <a:buNone/>
            </a:pPr>
            <a:r>
              <a:rPr lang="ar-SA" b="1">
                <a:cs typeface="Akhbar MT" pitchFamily="2" charset="-78"/>
              </a:rPr>
              <a:t>ت</a:t>
            </a:r>
            <a:r>
              <a:rPr lang="ar-EG" b="1">
                <a:cs typeface="Akhbar MT" pitchFamily="2" charset="-78"/>
              </a:rPr>
              <a:t>ؤ</a:t>
            </a:r>
            <a:r>
              <a:rPr lang="ar-SA" b="1">
                <a:cs typeface="Akhbar MT" pitchFamily="2" charset="-78"/>
              </a:rPr>
              <a:t>كد الفلسفة الغربية على أهمية تحقيق الطفل لذاته وتنمية قدراته وتكوين الصورة الايجابية عن نفسه بينما المجتمعات العربية والشرقية تهتم بتنشيئه الطفل في ظل قيم ونظم اجتماعية محددة ويحتل التطبع الاجتماعي مساحة كبيرة في خريطة الأهداف التربوي</a:t>
            </a:r>
            <a:r>
              <a:rPr lang="ar-EG" b="1">
                <a:cs typeface="Akhbar MT" pitchFamily="2" charset="-78"/>
              </a:rPr>
              <a:t>ة .</a:t>
            </a:r>
            <a:r>
              <a:rPr lang="ar-SA" b="1">
                <a:cs typeface="Akhbar MT" pitchFamily="2" charset="-78"/>
              </a:rPr>
              <a:t> </a:t>
            </a:r>
          </a:p>
          <a:p>
            <a:pPr>
              <a:lnSpc>
                <a:spcPct val="80000"/>
              </a:lnSpc>
            </a:pPr>
            <a:endParaRPr lang="ar-SA"/>
          </a:p>
          <a:p>
            <a:pPr>
              <a:lnSpc>
                <a:spcPct val="80000"/>
              </a:lnSpc>
            </a:pPr>
            <a:endParaRPr lang="en-US" sz="2400"/>
          </a:p>
        </p:txBody>
      </p:sp>
      <p:pic>
        <p:nvPicPr>
          <p:cNvPr id="48132" name="Picture 4" descr="imagesCAP021KE"/>
          <p:cNvPicPr>
            <a:picLocks noChangeAspect="1" noChangeArrowheads="1"/>
          </p:cNvPicPr>
          <p:nvPr/>
        </p:nvPicPr>
        <p:blipFill>
          <a:blip r:embed="rId2" cstate="print"/>
          <a:srcRect/>
          <a:stretch>
            <a:fillRect/>
          </a:stretch>
        </p:blipFill>
        <p:spPr bwMode="auto">
          <a:xfrm>
            <a:off x="250825" y="1773238"/>
            <a:ext cx="3384550" cy="3168650"/>
          </a:xfrm>
          <a:prstGeom prst="rect">
            <a:avLst/>
          </a:prstGeom>
          <a:noFill/>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r>
              <a:rPr lang="ar-SA" sz="3600">
                <a:solidFill>
                  <a:srgbClr val="3668C4"/>
                </a:solidFill>
                <a:latin typeface="Andalus" pitchFamily="18" charset="-78"/>
                <a:cs typeface="Andalus" pitchFamily="18" charset="-78"/>
              </a:rPr>
              <a:t>بعض الأنماط السلوكية والمعتقدات والظروف التي ت</a:t>
            </a:r>
            <a:r>
              <a:rPr lang="ar-EG" sz="3600">
                <a:solidFill>
                  <a:srgbClr val="3668C4"/>
                </a:solidFill>
                <a:latin typeface="Andalus" pitchFamily="18" charset="-78"/>
                <a:cs typeface="Andalus" pitchFamily="18" charset="-78"/>
              </a:rPr>
              <a:t>ؤ</a:t>
            </a:r>
            <a:r>
              <a:rPr lang="ar-SA" sz="3600">
                <a:solidFill>
                  <a:srgbClr val="3668C4"/>
                </a:solidFill>
                <a:latin typeface="Andalus" pitchFamily="18" charset="-78"/>
                <a:cs typeface="Andalus" pitchFamily="18" charset="-78"/>
              </a:rPr>
              <a:t>ثر بصفه خاصة على أهداف الروضة :</a:t>
            </a:r>
            <a:endParaRPr lang="en-US" sz="3600">
              <a:solidFill>
                <a:srgbClr val="3668C4"/>
              </a:solidFill>
              <a:latin typeface="Andalus" pitchFamily="18" charset="-78"/>
              <a:cs typeface="Andalus" pitchFamily="18" charset="-78"/>
            </a:endParaRPr>
          </a:p>
        </p:txBody>
      </p:sp>
      <p:sp>
        <p:nvSpPr>
          <p:cNvPr id="49155" name="Rectangle 3"/>
          <p:cNvSpPr>
            <a:spLocks noGrp="1" noChangeArrowheads="1"/>
          </p:cNvSpPr>
          <p:nvPr>
            <p:ph type="body" idx="1"/>
          </p:nvPr>
        </p:nvSpPr>
        <p:spPr/>
        <p:txBody>
          <a:bodyPr/>
          <a:lstStyle/>
          <a:p>
            <a:pPr>
              <a:lnSpc>
                <a:spcPct val="90000"/>
              </a:lnSpc>
              <a:buFontTx/>
              <a:buNone/>
            </a:pPr>
            <a:r>
              <a:rPr lang="ar-EG" sz="2000"/>
              <a:t>1- </a:t>
            </a:r>
            <a:r>
              <a:rPr lang="ar-SA" sz="2000"/>
              <a:t>للأسرة في المجتمع المصري – كما</a:t>
            </a:r>
            <a:r>
              <a:rPr lang="ar-SA" sz="2600">
                <a:cs typeface="Akhbar MT" pitchFamily="2" charset="-78"/>
              </a:rPr>
              <a:t> في المجتمع الشرقي والعربي دور كبير في حياة الفرد لهذا تحرص الأسرة على تنمية مشاعر الانتماء لها وتتوقع من الروضة ان تقوم بدورها في تنمية هذه المشاعر في الأطفال </a:t>
            </a:r>
            <a:r>
              <a:rPr lang="ar-EG" sz="2600">
                <a:cs typeface="Akhbar MT" pitchFamily="2" charset="-78"/>
              </a:rPr>
              <a:t>.</a:t>
            </a:r>
            <a:endParaRPr lang="ar-SA" sz="2600">
              <a:cs typeface="Akhbar MT" pitchFamily="2" charset="-78"/>
            </a:endParaRPr>
          </a:p>
          <a:p>
            <a:pPr>
              <a:lnSpc>
                <a:spcPct val="90000"/>
              </a:lnSpc>
              <a:buFontTx/>
              <a:buNone/>
            </a:pPr>
            <a:r>
              <a:rPr lang="ar-EG" sz="2600">
                <a:cs typeface="Akhbar MT" pitchFamily="2" charset="-78"/>
              </a:rPr>
              <a:t>2- </a:t>
            </a:r>
            <a:r>
              <a:rPr lang="ar-SA" sz="2600">
                <a:cs typeface="Akhbar MT" pitchFamily="2" charset="-78"/>
              </a:rPr>
              <a:t>هناك تحول في نمط الأسرة من الأسرة الكبيرة إلى الأسرة النووية التي تمثل في الوالدين والأبناء فقط ويترتب على ذلك عدم وجود من يرعى الأطفال الصغار في غياب الوالدين ومن هنا تنش</a:t>
            </a:r>
            <a:r>
              <a:rPr lang="ar-EG" sz="2600">
                <a:cs typeface="Akhbar MT" pitchFamily="2" charset="-78"/>
              </a:rPr>
              <a:t>أ</a:t>
            </a:r>
            <a:r>
              <a:rPr lang="ar-SA" sz="2600">
                <a:cs typeface="Akhbar MT" pitchFamily="2" charset="-78"/>
              </a:rPr>
              <a:t> حاجة توفير دور رعاية نهارية وحضانات وروضات </a:t>
            </a:r>
            <a:r>
              <a:rPr lang="ar-EG" sz="2600">
                <a:cs typeface="Akhbar MT" pitchFamily="2" charset="-78"/>
              </a:rPr>
              <a:t>.</a:t>
            </a:r>
            <a:endParaRPr lang="ar-SA" sz="2600">
              <a:cs typeface="Akhbar MT" pitchFamily="2" charset="-78"/>
            </a:endParaRPr>
          </a:p>
          <a:p>
            <a:pPr>
              <a:lnSpc>
                <a:spcPct val="80000"/>
              </a:lnSpc>
            </a:pPr>
            <a:endParaRPr lang="en-US" sz="2000"/>
          </a:p>
        </p:txBody>
      </p:sp>
      <p:pic>
        <p:nvPicPr>
          <p:cNvPr id="49156" name="Picture 4" descr="untitled"/>
          <p:cNvPicPr>
            <a:picLocks noChangeAspect="1" noChangeArrowheads="1"/>
          </p:cNvPicPr>
          <p:nvPr/>
        </p:nvPicPr>
        <p:blipFill>
          <a:blip r:embed="rId2" cstate="print"/>
          <a:srcRect/>
          <a:stretch>
            <a:fillRect/>
          </a:stretch>
        </p:blipFill>
        <p:spPr bwMode="auto">
          <a:xfrm>
            <a:off x="395288" y="4221163"/>
            <a:ext cx="2376487" cy="2160587"/>
          </a:xfrm>
          <a:prstGeom prst="rect">
            <a:avLst/>
          </a:prstGeom>
          <a:noFill/>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755650" y="260350"/>
            <a:ext cx="6870700" cy="1044575"/>
          </a:xfrm>
        </p:spPr>
        <p:txBody>
          <a:bodyPr/>
          <a:lstStyle/>
          <a:p>
            <a:endParaRPr lang="en-US"/>
          </a:p>
        </p:txBody>
      </p:sp>
      <p:sp>
        <p:nvSpPr>
          <p:cNvPr id="50179" name="Rectangle 3"/>
          <p:cNvSpPr>
            <a:spLocks noGrp="1" noChangeArrowheads="1"/>
          </p:cNvSpPr>
          <p:nvPr>
            <p:ph type="body" idx="1"/>
          </p:nvPr>
        </p:nvSpPr>
        <p:spPr>
          <a:xfrm>
            <a:off x="684213" y="1844675"/>
            <a:ext cx="7696200" cy="2952750"/>
          </a:xfrm>
        </p:spPr>
        <p:txBody>
          <a:bodyPr>
            <a:normAutofit lnSpcReduction="10000"/>
          </a:bodyPr>
          <a:lstStyle/>
          <a:p>
            <a:pPr>
              <a:lnSpc>
                <a:spcPct val="90000"/>
              </a:lnSpc>
              <a:buFontTx/>
              <a:buNone/>
            </a:pPr>
            <a:r>
              <a:rPr lang="ar-EG" sz="2000">
                <a:cs typeface="Akhbar MT" pitchFamily="2" charset="-78"/>
              </a:rPr>
              <a:t>3- </a:t>
            </a:r>
            <a:r>
              <a:rPr lang="ar-SA" sz="2000"/>
              <a:t>تتميز الأسرة المصرية بحبها الشديد للأطفال، وتميل إلى الإكثار منهم معتقدة بأن "الطفل يأتي ورزقه معه". وتبذل جهود كبيرة للتوعية بأهمية تنظيم الأسرة، ولكن مازالت هناك نسبة كبيرة، وخاصة في المناطق الريفية، تنظر إلى الطفل على أنه ثروة تدخر للعمل وتعتبر مصدر فخر وقوة، وغني عن القول أنه كلما زاد عدد الأطفال في الأسرة قل نصيب الفرد من الاهتمام والرعاية، وعلى الروضة تقع مسئولية القيام بدور "تعويضي" في هذا المجال، بالإضافة إلى التوعية اللازمة لأولياء الأمور.</a:t>
            </a:r>
            <a:endParaRPr lang="ar-SA" sz="2000">
              <a:cs typeface="Akhbar MT" pitchFamily="2" charset="-78"/>
            </a:endParaRPr>
          </a:p>
          <a:p>
            <a:pPr algn="just">
              <a:lnSpc>
                <a:spcPct val="90000"/>
              </a:lnSpc>
              <a:spcBef>
                <a:spcPts val="1200"/>
              </a:spcBef>
              <a:buFont typeface="Symbol" pitchFamily="18" charset="2"/>
              <a:buNone/>
            </a:pPr>
            <a:r>
              <a:rPr lang="ar-EG" sz="2000"/>
              <a:t>    4- </a:t>
            </a:r>
            <a:r>
              <a:rPr lang="ar-SA" sz="2000"/>
              <a:t>ومن الطبيعي أن يؤدي العدد الكبير من الأطفال في الأسرة الواحدة إلى ارتفاع نسبة الأطفال بالنسبة للتعداد العام للسكان، كما هو الحال في معظم الدول النامية. وهذا بدوره يؤدي إلى زيادة نسبة الإعالة مع الحاجة إلى تدبير موارد كافية لتنشئة الجيل الجديد، وإلى مؤسسات تربوية تكفي الأعداد المتزايدة من الأطفال الصغار.</a:t>
            </a:r>
          </a:p>
          <a:p>
            <a:pPr>
              <a:lnSpc>
                <a:spcPct val="90000"/>
              </a:lnSpc>
            </a:pPr>
            <a:endParaRPr lang="ar-SA" sz="2000">
              <a:cs typeface="Akhbar MT" pitchFamily="2" charset="-78"/>
            </a:endParaRPr>
          </a:p>
          <a:p>
            <a:pPr>
              <a:lnSpc>
                <a:spcPct val="80000"/>
              </a:lnSpc>
            </a:pPr>
            <a:endParaRPr lang="en-US" sz="2000"/>
          </a:p>
        </p:txBody>
      </p:sp>
      <p:pic>
        <p:nvPicPr>
          <p:cNvPr id="50182" name="Picture 6" descr="images2"/>
          <p:cNvPicPr>
            <a:picLocks noChangeAspect="1" noChangeArrowheads="1"/>
          </p:cNvPicPr>
          <p:nvPr/>
        </p:nvPicPr>
        <p:blipFill>
          <a:blip r:embed="rId2" cstate="print"/>
          <a:srcRect/>
          <a:stretch>
            <a:fillRect/>
          </a:stretch>
        </p:blipFill>
        <p:spPr bwMode="auto">
          <a:xfrm>
            <a:off x="1979613" y="4941888"/>
            <a:ext cx="5256212" cy="1487487"/>
          </a:xfrm>
          <a:prstGeom prst="rect">
            <a:avLst/>
          </a:prstGeom>
          <a:noFill/>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endParaRPr lang="en-US"/>
          </a:p>
        </p:txBody>
      </p:sp>
      <p:sp>
        <p:nvSpPr>
          <p:cNvPr id="72707" name="Rectangle 3"/>
          <p:cNvSpPr>
            <a:spLocks noChangeArrowheads="1"/>
          </p:cNvSpPr>
          <p:nvPr>
            <p:ph type="body" idx="1"/>
          </p:nvPr>
        </p:nvSpPr>
        <p:spPr/>
        <p:txBody>
          <a:bodyPr/>
          <a:lstStyle/>
          <a:p>
            <a:r>
              <a:rPr lang="ar-SA" sz="2800"/>
              <a:t>تشير الدراسات التي أجريت حول أبعاد التنشئة الاجتماعية للطفل في الثقافة العربية أن الاتجاه "التسلطي" هو النمط السائد في التنشئة، وأن هدف التنشئة أن نخلق لدى الطفل الطاعة والأدب، وأن "قيمة الفرد ومكانته متحددتان في المقام الأول بعوامل كالسن والجنس، وما يسهم من نشاط ، أو ما يتحمله من مسئوليات، مما يؤدي إلى بناء شخصيات جامدة متسلطة، ولا يساعد على تدعيم صفات الانطلاق والتحرر والعمل الايجابي المنتج" </a:t>
            </a:r>
            <a:endParaRPr lang="en-US" sz="280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endParaRPr lang="en-US"/>
          </a:p>
        </p:txBody>
      </p:sp>
      <p:sp>
        <p:nvSpPr>
          <p:cNvPr id="73731" name="Rectangle 3"/>
          <p:cNvSpPr>
            <a:spLocks noGrp="1" noChangeArrowheads="1"/>
          </p:cNvSpPr>
          <p:nvPr>
            <p:ph type="body" idx="1"/>
          </p:nvPr>
        </p:nvSpPr>
        <p:spPr/>
        <p:txBody>
          <a:bodyPr/>
          <a:lstStyle/>
          <a:p>
            <a:pPr>
              <a:lnSpc>
                <a:spcPct val="90000"/>
              </a:lnSpc>
            </a:pPr>
            <a:r>
              <a:rPr lang="ar-SA" sz="2800"/>
              <a:t>مثل هذه النتائج توصلت إليها دراسات أجريت في مصر ولبنان والكويت وغيرها من البلاد العربية مما يؤكد الاتجاه التسلطي في التنشئة وفي الثقافات العربية الفرعية بشكل عام</a:t>
            </a:r>
            <a:r>
              <a:rPr lang="ar-EG" sz="2800"/>
              <a:t> .</a:t>
            </a:r>
          </a:p>
          <a:p>
            <a:pPr algn="just">
              <a:lnSpc>
                <a:spcPct val="90000"/>
              </a:lnSpc>
              <a:spcBef>
                <a:spcPts val="1200"/>
              </a:spcBef>
            </a:pPr>
            <a:r>
              <a:rPr lang="ar-SA" sz="2800"/>
              <a:t>وتتركز السلطة الأسرية عادة في شخص الأب (أو بديله)، ويعتبر الطفل المؤدب هو من يطيع والديه أو من يحتل مركز السلطة، ويجلس بهدوء لا يزعج الآخرين من حوله بأسئلته أو محاولاته لاستكشاف البيئة من حوله ولا يبدي رأيه في وجود من هم أكبر منه سناً.</a:t>
            </a:r>
          </a:p>
          <a:p>
            <a:pPr>
              <a:lnSpc>
                <a:spcPct val="90000"/>
              </a:lnSpc>
            </a:pPr>
            <a:endParaRPr lang="en-US" sz="28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endParaRPr lang="en-US"/>
          </a:p>
        </p:txBody>
      </p:sp>
      <p:sp>
        <p:nvSpPr>
          <p:cNvPr id="75779" name="Rectangle 3"/>
          <p:cNvSpPr>
            <a:spLocks noGrp="1" noChangeArrowheads="1"/>
          </p:cNvSpPr>
          <p:nvPr>
            <p:ph type="body" idx="1"/>
          </p:nvPr>
        </p:nvSpPr>
        <p:spPr/>
        <p:txBody>
          <a:bodyPr/>
          <a:lstStyle/>
          <a:p>
            <a:pPr algn="just">
              <a:lnSpc>
                <a:spcPct val="80000"/>
              </a:lnSpc>
              <a:spcBef>
                <a:spcPts val="1200"/>
              </a:spcBef>
            </a:pPr>
            <a:r>
              <a:rPr lang="ar-SA" sz="2800"/>
              <a:t>مثل هذه القيم الثقافية لا تشجع الاستقلالية والمبادأة من جانب الطفل، وتنمي فيه الخجل وانتظار التعليمات من فوق (السلطة) مما يؤثر على فرص النمو الاجتماعي السوي، وبالتالي على فرص تحقيق النمو المعرفي بشكل يتناسب مع قدرات الطفل في هذه المرحلة العقلية. فلكي ينمي الطفل مهارات التفكير، فإن يحتاج إلى مناخ يتسم بالانطلاق والحرية "والانفتاح" والديمقراطية والشعور بالأمان إزاء ارتكاب الأخطاء – دون التعرض للعقاب – خلال عملية التجريب والاكتشاف كما يقول برنر(</a:t>
            </a:r>
            <a:r>
              <a:rPr lang="en-US" sz="2800"/>
              <a:t>Bruner,1977,Joyce,1980</a:t>
            </a:r>
            <a:r>
              <a:rPr lang="ar-EG" sz="2800"/>
              <a:t>)، وهذا ما يجب أن توفره الروضة للأطفال. </a:t>
            </a:r>
          </a:p>
          <a:p>
            <a:pPr>
              <a:lnSpc>
                <a:spcPct val="80000"/>
              </a:lnSpc>
            </a:pPr>
            <a:endParaRPr lang="en-US" sz="28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endParaRPr lang="en-US"/>
          </a:p>
        </p:txBody>
      </p:sp>
      <p:sp>
        <p:nvSpPr>
          <p:cNvPr id="51203" name="Rectangle 3"/>
          <p:cNvSpPr>
            <a:spLocks noGrp="1" noChangeArrowheads="1"/>
          </p:cNvSpPr>
          <p:nvPr>
            <p:ph type="body" idx="1"/>
          </p:nvPr>
        </p:nvSpPr>
        <p:spPr/>
        <p:txBody>
          <a:bodyPr/>
          <a:lstStyle/>
          <a:p>
            <a:pPr>
              <a:lnSpc>
                <a:spcPct val="80000"/>
              </a:lnSpc>
            </a:pPr>
            <a:r>
              <a:rPr lang="ar-SA" sz="2600" b="1">
                <a:cs typeface="Akhbar MT" pitchFamily="2" charset="-78"/>
              </a:rPr>
              <a:t>مثل هذه القيود التي تحد من استغلال الطفل وتحقيق لذاته وفرديته لا تزال تظهر بصورة واضحة لدى الإناث أكثر من البنين حيث تكتسب البنت منذ الصغر اتجاهات المجتمع ونظرته للمر</a:t>
            </a:r>
            <a:r>
              <a:rPr lang="ar-EG" sz="2600" b="1">
                <a:cs typeface="Akhbar MT" pitchFamily="2" charset="-78"/>
              </a:rPr>
              <a:t>اء</a:t>
            </a:r>
            <a:r>
              <a:rPr lang="ar-SA" sz="2600" b="1">
                <a:cs typeface="Akhbar MT" pitchFamily="2" charset="-78"/>
              </a:rPr>
              <a:t>ه  ومن الصعب تغييرها في المستقبل </a:t>
            </a:r>
            <a:r>
              <a:rPr lang="ar-EG" sz="2600" b="1">
                <a:cs typeface="Akhbar MT" pitchFamily="2" charset="-78"/>
              </a:rPr>
              <a:t>.</a:t>
            </a:r>
          </a:p>
          <a:p>
            <a:pPr>
              <a:lnSpc>
                <a:spcPct val="80000"/>
              </a:lnSpc>
            </a:pPr>
            <a:endParaRPr lang="ar-SA" sz="2600" b="1">
              <a:cs typeface="Akhbar MT" pitchFamily="2" charset="-78"/>
            </a:endParaRPr>
          </a:p>
          <a:p>
            <a:pPr>
              <a:lnSpc>
                <a:spcPct val="80000"/>
              </a:lnSpc>
            </a:pPr>
            <a:r>
              <a:rPr lang="ar-SA" sz="2600" b="1">
                <a:cs typeface="Akhbar MT" pitchFamily="2" charset="-78"/>
              </a:rPr>
              <a:t>أزدياد عدد الأمهات العاملات في النصف الثاني من القرن العشرين بالمقارنة إلى النصف الاول وذلك إما للمساهمة في أعباء الحياة الاقتصادية أو رغبة الأم في تحقيق ذاتها , وأيا كان السبب يجب على المجتمع احترام ذلك وان يوفر لأطفالها مؤسسات تربوية التي تقوم بدور الأم والأسرة </a:t>
            </a:r>
            <a:r>
              <a:rPr lang="ar-EG" sz="2600" b="1">
                <a:cs typeface="Akhbar MT" pitchFamily="2" charset="-78"/>
              </a:rPr>
              <a:t>.</a:t>
            </a:r>
            <a:endParaRPr lang="ar-SA" sz="2600" b="1">
              <a:cs typeface="Akhbar MT" pitchFamily="2" charset="-78"/>
            </a:endParaRPr>
          </a:p>
          <a:p>
            <a:pPr>
              <a:lnSpc>
                <a:spcPct val="80000"/>
              </a:lnSpc>
            </a:pPr>
            <a:endParaRPr lang="en-US" sz="200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ph type="title"/>
          </p:nvPr>
        </p:nvSpPr>
        <p:spPr>
          <a:xfrm>
            <a:off x="827088" y="404813"/>
            <a:ext cx="6870700" cy="1404937"/>
          </a:xfrm>
        </p:spPr>
        <p:txBody>
          <a:bodyPr/>
          <a:lstStyle/>
          <a:p>
            <a:r>
              <a:rPr lang="ar-SA" sz="2000" b="1"/>
              <a:t>وأياً ما كان السبب وراء هذه الظاهرة، فإن المجتمع مطالب بأن يحترم هذا الاختيار من جانب المرأة العاملة وأن يوفر لأطفالها المؤسسات التربوية التي تقوم بدور الأم والأسرة وتسهر على رعاية الأطفال وتعليمهم.</a:t>
            </a:r>
            <a:br>
              <a:rPr lang="ar-SA" sz="2000" b="1"/>
            </a:br>
            <a:endParaRPr lang="en-US" sz="2000" b="1"/>
          </a:p>
        </p:txBody>
      </p:sp>
      <p:sp>
        <p:nvSpPr>
          <p:cNvPr id="63491" name="Rectangle 3"/>
          <p:cNvSpPr>
            <a:spLocks noGrp="1" noChangeArrowheads="1"/>
          </p:cNvSpPr>
          <p:nvPr>
            <p:ph type="body" idx="1"/>
          </p:nvPr>
        </p:nvSpPr>
        <p:spPr/>
        <p:txBody>
          <a:bodyPr/>
          <a:lstStyle/>
          <a:p>
            <a:pPr>
              <a:lnSpc>
                <a:spcPct val="80000"/>
              </a:lnSpc>
            </a:pPr>
            <a:endParaRPr lang="ar-EG" sz="2200" b="1">
              <a:cs typeface="Akhbar MT" pitchFamily="2" charset="-78"/>
            </a:endParaRPr>
          </a:p>
          <a:p>
            <a:pPr>
              <a:lnSpc>
                <a:spcPct val="80000"/>
              </a:lnSpc>
            </a:pPr>
            <a:r>
              <a:rPr lang="ar-SA" sz="2200" b="1">
                <a:cs typeface="Akhbar MT" pitchFamily="2" charset="-78"/>
              </a:rPr>
              <a:t>ينصب اهتمام الأسرة في المقام الاول على توفير الحاجات الأساسية والف</a:t>
            </a:r>
            <a:r>
              <a:rPr lang="ar-EG" sz="2200" b="1">
                <a:cs typeface="Akhbar MT" pitchFamily="2" charset="-78"/>
              </a:rPr>
              <a:t>سيو</a:t>
            </a:r>
            <a:r>
              <a:rPr lang="ar-SA" sz="2200" b="1">
                <a:cs typeface="Akhbar MT" pitchFamily="2" charset="-78"/>
              </a:rPr>
              <a:t>لوجية من مأكل وملبس ولا تلقى النواحي الثقافية اهتمام كبيرا وقد يرجع السبب إلى ضيق الإمكانيات المادية ولكن السبب الحقيقي يعود إلى الاعتقاد السائد بان عملية التعليم يجب ان تترك كليا للمدرسة </a:t>
            </a:r>
            <a:r>
              <a:rPr lang="ar-EG" sz="2200" b="1">
                <a:cs typeface="Akhbar MT" pitchFamily="2" charset="-78"/>
              </a:rPr>
              <a:t>.</a:t>
            </a:r>
          </a:p>
          <a:p>
            <a:pPr>
              <a:lnSpc>
                <a:spcPct val="80000"/>
              </a:lnSpc>
              <a:buFontTx/>
              <a:buNone/>
            </a:pPr>
            <a:endParaRPr lang="ar-SA" sz="2200" b="1">
              <a:cs typeface="Akhbar MT" pitchFamily="2" charset="-78"/>
            </a:endParaRPr>
          </a:p>
          <a:p>
            <a:pPr>
              <a:lnSpc>
                <a:spcPct val="80000"/>
              </a:lnSpc>
            </a:pPr>
            <a:r>
              <a:rPr lang="ar-SA" sz="2200" b="1">
                <a:cs typeface="Akhbar MT" pitchFamily="2" charset="-78"/>
              </a:rPr>
              <a:t>تعاني معظم المناطق السكنية والمدن الكبيرة من عدم توفر ساحات وأماكن العب في الهواء الطلق وهذا يوثر بشكل كبير على فرص النمو الحركي والاجتماعي للطفل كما يضعف صلة الطفل بالطبيعة , لهذا تحرص الروضات على توفير مساحات اللعب بأعداد وأحجام تتناسب مع عدد الأطفال في الروضة وتجهيزها بالأدوات والأجهزة الكفيلة بتنمية مهارات الطفل الحركية </a:t>
            </a:r>
            <a:r>
              <a:rPr lang="ar-EG" sz="2200" b="1">
                <a:cs typeface="Akhbar MT" pitchFamily="2" charset="-78"/>
              </a:rPr>
              <a:t>.</a:t>
            </a:r>
            <a:endParaRPr lang="ar-SA" sz="2200" b="1">
              <a:cs typeface="Akhbar MT" pitchFamily="2" charset="-78"/>
            </a:endParaRPr>
          </a:p>
          <a:p>
            <a:pPr>
              <a:lnSpc>
                <a:spcPct val="80000"/>
              </a:lnSpc>
            </a:pPr>
            <a:endParaRPr lang="en-US" sz="180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endParaRPr lang="en-US"/>
          </a:p>
        </p:txBody>
      </p:sp>
      <p:sp>
        <p:nvSpPr>
          <p:cNvPr id="64515" name="Rectangle 3"/>
          <p:cNvSpPr>
            <a:spLocks noGrp="1" noChangeArrowheads="1"/>
          </p:cNvSpPr>
          <p:nvPr>
            <p:ph type="body" idx="1"/>
          </p:nvPr>
        </p:nvSpPr>
        <p:spPr/>
        <p:txBody>
          <a:bodyPr/>
          <a:lstStyle/>
          <a:p>
            <a:pPr>
              <a:lnSpc>
                <a:spcPct val="80000"/>
              </a:lnSpc>
            </a:pPr>
            <a:endParaRPr lang="ar-EG" sz="2600" b="1">
              <a:cs typeface="Akhbar MT" pitchFamily="2" charset="-78"/>
            </a:endParaRPr>
          </a:p>
          <a:p>
            <a:pPr>
              <a:lnSpc>
                <a:spcPct val="80000"/>
              </a:lnSpc>
            </a:pPr>
            <a:r>
              <a:rPr lang="ar-SA" sz="2600" b="1">
                <a:cs typeface="Akhbar MT" pitchFamily="2" charset="-78"/>
              </a:rPr>
              <a:t>مازالت الغالبية تنظر إلى الروضة على أنها مؤسسه إيواء ورعاية نهارية لا دور تربوي لها في مصر , كما في شتى إنحاء العالم أصبح للوسائط الثقافية اثر كبير على مفاهيم الطفل ومعارفه واهتماماته لذلك يستدعي ان يوظف التلفزيون لبث القيم المجتمعية وتضافر جهود جميع الجهات المعنية بتربية الطفل من أباء ووسائل إعلام ومعلمين لضمان عدم التناقض فيما يعرض على الطفل </a:t>
            </a:r>
            <a:r>
              <a:rPr lang="ar-EG" sz="2600" b="1">
                <a:cs typeface="Akhbar MT" pitchFamily="2" charset="-78"/>
              </a:rPr>
              <a:t>.</a:t>
            </a:r>
            <a:endParaRPr lang="ar-SA" sz="2600" b="1">
              <a:cs typeface="Akhbar MT" pitchFamily="2" charset="-78"/>
            </a:endParaRPr>
          </a:p>
          <a:p>
            <a:pPr>
              <a:lnSpc>
                <a:spcPct val="80000"/>
              </a:lnSpc>
            </a:pPr>
            <a:r>
              <a:rPr lang="ar-SA" sz="2600" b="1">
                <a:cs typeface="Akhbar MT" pitchFamily="2" charset="-78"/>
              </a:rPr>
              <a:t>لقد عرف المجتمع المصري العمل الخيري التطوعي منذ زمن بعيد ومن المهم تجنيد الجهود الأهلية والمنظمات غير الحكومية للمساهمة في سد الفجوة في خدمات الطفولة المبكرة </a:t>
            </a:r>
            <a:r>
              <a:rPr lang="ar-EG" sz="2600" b="1">
                <a:cs typeface="Akhbar MT" pitchFamily="2" charset="-78"/>
              </a:rPr>
              <a:t>.</a:t>
            </a:r>
            <a:endParaRPr lang="ar-SA" sz="2600" b="1">
              <a:cs typeface="Akhbar MT" pitchFamily="2" charset="-78"/>
            </a:endParaRPr>
          </a:p>
          <a:p>
            <a:pPr>
              <a:lnSpc>
                <a:spcPct val="80000"/>
              </a:lnSpc>
            </a:pPr>
            <a:endParaRPr lang="ar-SA" sz="2600" b="1">
              <a:cs typeface="Akhbar MT" pitchFamily="2" charset="-78"/>
            </a:endParaRPr>
          </a:p>
          <a:p>
            <a:pPr>
              <a:lnSpc>
                <a:spcPct val="80000"/>
              </a:lnSpc>
            </a:pPr>
            <a:endParaRPr lang="en-US" sz="200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a:xfrm>
            <a:off x="468313" y="333375"/>
            <a:ext cx="7467600" cy="863600"/>
          </a:xfrm>
        </p:spPr>
        <p:txBody>
          <a:bodyPr>
            <a:normAutofit/>
          </a:bodyPr>
          <a:lstStyle/>
          <a:p>
            <a:r>
              <a:rPr lang="ar-SA" sz="4000">
                <a:solidFill>
                  <a:srgbClr val="3668C4"/>
                </a:solidFill>
                <a:latin typeface="Andalus" pitchFamily="18" charset="-78"/>
                <a:cs typeface="Andalus" pitchFamily="18" charset="-78"/>
              </a:rPr>
              <a:t>ثانيا</a:t>
            </a:r>
            <a:r>
              <a:rPr lang="ar-EG" sz="4000">
                <a:solidFill>
                  <a:srgbClr val="3668C4"/>
                </a:solidFill>
                <a:latin typeface="Andalus" pitchFamily="18" charset="-78"/>
                <a:cs typeface="Andalus" pitchFamily="18" charset="-78"/>
              </a:rPr>
              <a:t>ً</a:t>
            </a:r>
            <a:r>
              <a:rPr lang="ar-SA" sz="4000">
                <a:solidFill>
                  <a:srgbClr val="3668C4"/>
                </a:solidFill>
                <a:latin typeface="Andalus" pitchFamily="18" charset="-78"/>
                <a:cs typeface="Andalus" pitchFamily="18" charset="-78"/>
              </a:rPr>
              <a:t> : خصائص النمو في مرحلة الطفولة المبكرة :</a:t>
            </a:r>
            <a:r>
              <a:rPr lang="ar-SA" sz="5000">
                <a:solidFill>
                  <a:srgbClr val="3668C4"/>
                </a:solidFill>
                <a:latin typeface="Andalus" pitchFamily="18" charset="-78"/>
                <a:cs typeface="Andalus" pitchFamily="18" charset="-78"/>
              </a:rPr>
              <a:t> </a:t>
            </a:r>
          </a:p>
        </p:txBody>
      </p:sp>
      <p:sp>
        <p:nvSpPr>
          <p:cNvPr id="55299" name="عنصر نائب للمحتوى 2"/>
          <p:cNvSpPr>
            <a:spLocks noGrp="1"/>
          </p:cNvSpPr>
          <p:nvPr>
            <p:ph sz="quarter" idx="4294967295"/>
          </p:nvPr>
        </p:nvSpPr>
        <p:spPr>
          <a:xfrm>
            <a:off x="611188" y="1196975"/>
            <a:ext cx="7467600" cy="4873625"/>
          </a:xfrm>
        </p:spPr>
        <p:txBody>
          <a:bodyPr/>
          <a:lstStyle/>
          <a:p>
            <a:pPr marL="273050" indent="-273050"/>
            <a:endParaRPr lang="ar-EG" sz="2800" b="1">
              <a:cs typeface="Akhbar MT" pitchFamily="2" charset="-78"/>
            </a:endParaRPr>
          </a:p>
          <a:p>
            <a:pPr marL="273050" indent="-273050"/>
            <a:r>
              <a:rPr lang="ar-SA" sz="2800" b="1">
                <a:cs typeface="Akhbar MT" pitchFamily="2" charset="-78"/>
              </a:rPr>
              <a:t>تشهد السنوات الخمس  الأولى من حياة الطفل أسرع فترة نمو وخاصة المجال العقلي والمعرفي مما يجعل أثرها باقيا لجميع السنوات </a:t>
            </a:r>
            <a:r>
              <a:rPr lang="ar-EG" sz="2800" b="1">
                <a:cs typeface="Akhbar MT" pitchFamily="2" charset="-78"/>
              </a:rPr>
              <a:t>.</a:t>
            </a:r>
            <a:endParaRPr lang="ar-SA" sz="2800" b="1">
              <a:cs typeface="Akhbar MT" pitchFamily="2" charset="-78"/>
            </a:endParaRPr>
          </a:p>
          <a:p>
            <a:pPr marL="273050" indent="-273050"/>
            <a:r>
              <a:rPr lang="ar-SA" sz="2800" b="1">
                <a:cs typeface="Akhbar MT" pitchFamily="2" charset="-78"/>
              </a:rPr>
              <a:t>لكل مرحلة من مراحل النمو متطلبات أي " المهام التي تتوقع الثقافة ان يكون بإمكان الطفل القيام بها في نهاية المرحلة " ومن اهم متطلبات النمو في هذه المرحلة ان يكون بإمكان الطفل ضبط النفس والسيطرة على المهارات اللغوية واستخدام الوحدات الأساسية المتضمنة في النشاط المعرفي والنمو الخلقي والتوحد مع الدور الجنسي والقدرة على اللعب مع الآخرين </a:t>
            </a:r>
            <a:r>
              <a:rPr lang="ar-EG" sz="2800" b="1">
                <a:cs typeface="Akhbar MT" pitchFamily="2" charset="-78"/>
              </a:rPr>
              <a:t>.</a:t>
            </a:r>
            <a:endParaRPr lang="ar-SA" sz="2800" b="1">
              <a:cs typeface="Akhbar MT" pitchFamily="2" charset="-78"/>
            </a:endParaRPr>
          </a:p>
          <a:p>
            <a:pPr marL="273050" indent="-273050"/>
            <a:endParaRPr lang="ar-SA" sz="2800" b="1">
              <a:cs typeface="Akhbar MT" pitchFamily="2" charset="-78"/>
            </a:endParaRPr>
          </a:p>
          <a:p>
            <a:pPr marL="273050" indent="-273050"/>
            <a:endParaRPr lang="ar-SA" sz="2800" b="1">
              <a:cs typeface="Akhbar MT"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endParaRPr lang="en-US"/>
          </a:p>
        </p:txBody>
      </p:sp>
      <p:sp>
        <p:nvSpPr>
          <p:cNvPr id="65539" name="Rectangle 3"/>
          <p:cNvSpPr>
            <a:spLocks noGrp="1" noChangeArrowheads="1"/>
          </p:cNvSpPr>
          <p:nvPr>
            <p:ph type="body" idx="1"/>
          </p:nvPr>
        </p:nvSpPr>
        <p:spPr/>
        <p:txBody>
          <a:bodyPr/>
          <a:lstStyle/>
          <a:p>
            <a:pPr>
              <a:lnSpc>
                <a:spcPct val="80000"/>
              </a:lnSpc>
            </a:pPr>
            <a:endParaRPr lang="ar-EG" sz="2000" b="1">
              <a:cs typeface="Akhbar MT" pitchFamily="2" charset="-78"/>
            </a:endParaRPr>
          </a:p>
          <a:p>
            <a:pPr>
              <a:lnSpc>
                <a:spcPct val="80000"/>
              </a:lnSpc>
            </a:pPr>
            <a:r>
              <a:rPr lang="ar-SA" sz="2000" b="1">
                <a:cs typeface="Akhbar MT" pitchFamily="2" charset="-78"/>
              </a:rPr>
              <a:t>هنالك فروق فردية بين الأطفال في مستويات النمو وفي القدرات والاستعدادات وفي الظروف الاجتماعية والبيئية </a:t>
            </a:r>
            <a:r>
              <a:rPr lang="ar-EG" sz="2000" b="1">
                <a:cs typeface="Akhbar MT" pitchFamily="2" charset="-78"/>
              </a:rPr>
              <a:t>.</a:t>
            </a:r>
            <a:endParaRPr lang="ar-SA" sz="2000" b="1">
              <a:cs typeface="Akhbar MT" pitchFamily="2" charset="-78"/>
            </a:endParaRPr>
          </a:p>
          <a:p>
            <a:pPr>
              <a:lnSpc>
                <a:spcPct val="80000"/>
              </a:lnSpc>
            </a:pPr>
            <a:r>
              <a:rPr lang="ar-SA" sz="2000" b="1">
                <a:cs typeface="Akhbar MT" pitchFamily="2" charset="-78"/>
              </a:rPr>
              <a:t>لابد من التطرق إلى الحاجات الأساسية لطفل ما قبل المدرسة لما ينتج عن عدم توفير فرص لتحقيقها في البيت أو الروضة من إعاقات بالغة لعملية النمو </a:t>
            </a:r>
            <a:r>
              <a:rPr lang="ar-EG" sz="2000" b="1">
                <a:cs typeface="Akhbar MT" pitchFamily="2" charset="-78"/>
              </a:rPr>
              <a:t>.</a:t>
            </a:r>
            <a:endParaRPr lang="ar-SA" sz="2000" b="1">
              <a:cs typeface="Akhbar MT" pitchFamily="2" charset="-78"/>
            </a:endParaRPr>
          </a:p>
          <a:p>
            <a:pPr>
              <a:lnSpc>
                <a:spcPct val="80000"/>
              </a:lnSpc>
            </a:pPr>
            <a:r>
              <a:rPr lang="ar-SA" sz="2000" b="1">
                <a:cs typeface="Akhbar MT" pitchFamily="2" charset="-78"/>
              </a:rPr>
              <a:t>من الحاجات الجسمية الغذاء المناسب وضبط الإخراج والتخلص من الفضلات بدون الم نفسي والحاجة إلى النوم والراحة </a:t>
            </a:r>
            <a:r>
              <a:rPr lang="ar-EG" sz="2000" b="1">
                <a:cs typeface="Akhbar MT" pitchFamily="2" charset="-78"/>
              </a:rPr>
              <a:t>.</a:t>
            </a:r>
            <a:endParaRPr lang="ar-SA" sz="2000" b="1">
              <a:cs typeface="Akhbar MT" pitchFamily="2" charset="-78"/>
            </a:endParaRPr>
          </a:p>
          <a:p>
            <a:pPr>
              <a:lnSpc>
                <a:spcPct val="80000"/>
              </a:lnSpc>
            </a:pPr>
            <a:r>
              <a:rPr lang="ar-SA" sz="2000" b="1">
                <a:cs typeface="Akhbar MT" pitchFamily="2" charset="-78"/>
              </a:rPr>
              <a:t>ومن الحاجات للنمو العقلي الحاجة إلى البحث والاستطلاع وتنمية المهارات العقلية من تذكر وإدراك وتنمية حواس وتفكير ابتكاري </a:t>
            </a:r>
            <a:r>
              <a:rPr lang="ar-EG" sz="2000" b="1">
                <a:cs typeface="Akhbar MT" pitchFamily="2" charset="-78"/>
              </a:rPr>
              <a:t>.</a:t>
            </a:r>
            <a:endParaRPr lang="ar-SA" sz="2000" b="1">
              <a:cs typeface="Akhbar MT" pitchFamily="2" charset="-78"/>
            </a:endParaRPr>
          </a:p>
          <a:p>
            <a:pPr>
              <a:lnSpc>
                <a:spcPct val="80000"/>
              </a:lnSpc>
            </a:pPr>
            <a:r>
              <a:rPr lang="ar-SA" sz="2000" b="1">
                <a:cs typeface="Akhbar MT" pitchFamily="2" charset="-78"/>
              </a:rPr>
              <a:t>حاجات النمو الانفعالي والاجتماعي الحاجة إلى الحب والحنان والشعور بالأمان والانتماء والانجاز وتحقيق الذات</a:t>
            </a:r>
            <a:r>
              <a:rPr lang="ar-EG" sz="2000" b="1">
                <a:cs typeface="Akhbar MT" pitchFamily="2" charset="-78"/>
              </a:rPr>
              <a:t> .</a:t>
            </a:r>
            <a:endParaRPr lang="en-US" sz="2000" b="1">
              <a:cs typeface="Akhbar MT" pitchFamily="2" charset="-78"/>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عنصر نائب للمحتوى 2"/>
          <p:cNvSpPr>
            <a:spLocks noGrp="1"/>
          </p:cNvSpPr>
          <p:nvPr>
            <p:ph sz="quarter" idx="4294967295"/>
          </p:nvPr>
        </p:nvSpPr>
        <p:spPr>
          <a:xfrm>
            <a:off x="0" y="333375"/>
            <a:ext cx="8820150" cy="6140450"/>
          </a:xfrm>
        </p:spPr>
        <p:txBody>
          <a:bodyPr/>
          <a:lstStyle/>
          <a:p>
            <a:pPr marL="273050" indent="-273050"/>
            <a:endParaRPr lang="ar-EG" sz="3600" b="1">
              <a:cs typeface="Akhbar MT" pitchFamily="2" charset="-78"/>
            </a:endParaRPr>
          </a:p>
          <a:p>
            <a:pPr marL="273050" indent="-273050"/>
            <a:r>
              <a:rPr lang="ar-SA" sz="3600" b="1">
                <a:cs typeface="Akhbar MT" pitchFamily="2" charset="-78"/>
              </a:rPr>
              <a:t>يتفاوت الأطفال من حيث الطول والوزن باختلاف الجينات والمستوى الاجتماعي والاقتصادي للأسرة وأنماط التغذية وإصابة الطفل بإمراض خلال السنوات الأولى من حياته</a:t>
            </a:r>
            <a:r>
              <a:rPr lang="ar-EG" sz="3600" b="1">
                <a:cs typeface="Akhbar MT" pitchFamily="2" charset="-78"/>
              </a:rPr>
              <a:t>.</a:t>
            </a:r>
            <a:r>
              <a:rPr lang="ar-SA" sz="3600" b="1">
                <a:cs typeface="Akhbar MT" pitchFamily="2" charset="-78"/>
              </a:rPr>
              <a:t> </a:t>
            </a:r>
          </a:p>
          <a:p>
            <a:pPr marL="273050" indent="-273050"/>
            <a:r>
              <a:rPr lang="ar-SA" sz="3600" b="1">
                <a:cs typeface="Akhbar MT" pitchFamily="2" charset="-78"/>
              </a:rPr>
              <a:t>اهم مايميز النمو الحركي في هذه المرحلة اعتماده </a:t>
            </a:r>
            <a:r>
              <a:rPr lang="ar-EG" sz="3600" b="1">
                <a:cs typeface="Akhbar MT" pitchFamily="2" charset="-78"/>
              </a:rPr>
              <a:t> </a:t>
            </a:r>
            <a:r>
              <a:rPr lang="ar-SA" sz="3600" b="1">
                <a:cs typeface="Akhbar MT" pitchFamily="2" charset="-78"/>
              </a:rPr>
              <a:t>الرئيسي على العضلات الجسم الكبيرة التي ت</a:t>
            </a:r>
            <a:r>
              <a:rPr lang="ar-EG" sz="3600" b="1">
                <a:cs typeface="Akhbar MT" pitchFamily="2" charset="-78"/>
              </a:rPr>
              <a:t>ت</a:t>
            </a:r>
            <a:r>
              <a:rPr lang="ar-SA" sz="3600" b="1">
                <a:cs typeface="Akhbar MT" pitchFamily="2" charset="-78"/>
              </a:rPr>
              <a:t>م</a:t>
            </a:r>
            <a:r>
              <a:rPr lang="ar-EG" sz="3600" b="1">
                <a:cs typeface="Akhbar MT" pitchFamily="2" charset="-78"/>
              </a:rPr>
              <a:t>ث</a:t>
            </a:r>
            <a:r>
              <a:rPr lang="ar-SA" sz="3600" b="1">
                <a:cs typeface="Akhbar MT" pitchFamily="2" charset="-78"/>
              </a:rPr>
              <a:t>ل في المشي والجري والقفز والتسلق ولا يكون هذه الحركات في أول مراحلها اتزان وتوافق ولكن بتأثير النضج والتدريب يمكن السيطرة على حركاته </a:t>
            </a:r>
            <a:r>
              <a:rPr lang="ar-EG" sz="3600" b="1">
                <a:cs typeface="Akhbar MT" pitchFamily="2" charset="-78"/>
              </a:rPr>
              <a:t>.</a:t>
            </a:r>
            <a:endParaRPr lang="ar-SA" sz="3600" b="1">
              <a:cs typeface="Akhbar MT" pitchFamily="2" charset="-7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endParaRPr lang="en-US"/>
          </a:p>
        </p:txBody>
      </p:sp>
      <p:sp>
        <p:nvSpPr>
          <p:cNvPr id="66563" name="Rectangle 3"/>
          <p:cNvSpPr>
            <a:spLocks noGrp="1" noChangeArrowheads="1"/>
          </p:cNvSpPr>
          <p:nvPr>
            <p:ph type="body" idx="1"/>
          </p:nvPr>
        </p:nvSpPr>
        <p:spPr>
          <a:xfrm>
            <a:off x="685800" y="1828800"/>
            <a:ext cx="7696200" cy="4264025"/>
          </a:xfrm>
        </p:spPr>
        <p:txBody>
          <a:bodyPr/>
          <a:lstStyle/>
          <a:p>
            <a:pPr>
              <a:lnSpc>
                <a:spcPct val="80000"/>
              </a:lnSpc>
            </a:pPr>
            <a:endParaRPr lang="ar-EG" sz="2400" b="1">
              <a:cs typeface="Akhbar MT" pitchFamily="2" charset="-78"/>
            </a:endParaRPr>
          </a:p>
          <a:p>
            <a:pPr>
              <a:lnSpc>
                <a:spcPct val="80000"/>
              </a:lnSpc>
            </a:pPr>
            <a:r>
              <a:rPr lang="ar-SA" sz="2400" b="1">
                <a:cs typeface="Akhbar MT" pitchFamily="2" charset="-78"/>
              </a:rPr>
              <a:t>بالرغم من ان الأطفال كثيرو الحركة ولديهم طاقة جسمية كبيرة الا انهم يتعبون بسرعة ومع ذلك فان شغف الطفل باللعب لا يشعر بحاجته للنوم والراحة والطفل يحتاج الى 13 ساعة ونصف من النوم يوميا  لذلك يجب على الروضات التي تعمل بنظام اليوم الكامل على منح الأطفال ساعة كاملة من النوم في منتصف اليوم بعد تناول وجبة الغذاء قبل استئناف النشاط الى الساعة الرابعة تقريبا </a:t>
            </a:r>
            <a:r>
              <a:rPr lang="ar-EG" sz="2400" b="1">
                <a:cs typeface="Akhbar MT" pitchFamily="2" charset="-78"/>
              </a:rPr>
              <a:t>.</a:t>
            </a:r>
          </a:p>
          <a:p>
            <a:pPr>
              <a:lnSpc>
                <a:spcPct val="80000"/>
              </a:lnSpc>
            </a:pPr>
            <a:endParaRPr lang="ar-SA" sz="2400" b="1">
              <a:cs typeface="Akhbar MT" pitchFamily="2" charset="-78"/>
            </a:endParaRPr>
          </a:p>
          <a:p>
            <a:pPr>
              <a:lnSpc>
                <a:spcPct val="80000"/>
              </a:lnSpc>
            </a:pPr>
            <a:r>
              <a:rPr lang="ar-SA" sz="2400" b="1">
                <a:cs typeface="Akhbar MT" pitchFamily="2" charset="-78"/>
              </a:rPr>
              <a:t>لم يعد الغذاء بالنسبة للطفل في هذة المرحلة كما كان لحديث الولادة مجرد وسيلة للشبع بل يرتبط بمفاهيم وعادات يكتسبها الطفل مع كل وجبة يتناولها كتناول الوجبات في أوقاتها والمحافظة على نظافة الطعام وتناول الاطعمه التي تبني الأنسجة وتوفر الطاقة وتقي الجسم من الإمراض وعدم الإفراط في تناول بعض الاطعمه وخصوصا الحلويات </a:t>
            </a:r>
            <a:r>
              <a:rPr lang="ar-EG" sz="2400" b="1">
                <a:cs typeface="Akhbar MT" pitchFamily="2" charset="-78"/>
              </a:rPr>
              <a:t>.</a:t>
            </a:r>
            <a:endParaRPr lang="ar-SA" sz="2400" b="1">
              <a:cs typeface="Akhbar MT" pitchFamily="2" charset="-78"/>
            </a:endParaRPr>
          </a:p>
          <a:p>
            <a:pPr>
              <a:lnSpc>
                <a:spcPct val="80000"/>
              </a:lnSpc>
            </a:pPr>
            <a:endParaRPr lang="ar-SA" sz="2400" b="1">
              <a:cs typeface="Akhbar MT" pitchFamily="2" charset="-78"/>
            </a:endParaRPr>
          </a:p>
          <a:p>
            <a:pPr>
              <a:lnSpc>
                <a:spcPct val="80000"/>
              </a:lnSpc>
            </a:pPr>
            <a:endParaRPr lang="en-US" sz="160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عنصر نائب للمحتوى 2"/>
          <p:cNvSpPr>
            <a:spLocks noGrp="1"/>
          </p:cNvSpPr>
          <p:nvPr>
            <p:ph sz="quarter" idx="4294967295"/>
          </p:nvPr>
        </p:nvSpPr>
        <p:spPr>
          <a:xfrm>
            <a:off x="0" y="115888"/>
            <a:ext cx="8748713" cy="6357937"/>
          </a:xfrm>
        </p:spPr>
        <p:txBody>
          <a:bodyPr/>
          <a:lstStyle/>
          <a:p>
            <a:pPr marL="273050" indent="-273050"/>
            <a:endParaRPr lang="ar-EG" sz="2800" b="1">
              <a:cs typeface="Akhbar MT" pitchFamily="2" charset="-78"/>
            </a:endParaRPr>
          </a:p>
          <a:p>
            <a:pPr marL="273050" indent="-273050"/>
            <a:r>
              <a:rPr lang="ar-SA" sz="2800" b="1">
                <a:cs typeface="Akhbar MT" pitchFamily="2" charset="-78"/>
              </a:rPr>
              <a:t>نسبة كبيرة من الأطفال  يدخلون الروضة وهم لا يحسنون العناية بنظافتهم الشخصية أجسامهم وملابسهم وحاجاتهم الشخصية ويتوقع البيت من الروضة ان تقوم بهذا الدور </a:t>
            </a:r>
            <a:r>
              <a:rPr lang="ar-EG" sz="2800" b="1">
                <a:cs typeface="Akhbar MT" pitchFamily="2" charset="-78"/>
              </a:rPr>
              <a:t>.</a:t>
            </a:r>
            <a:endParaRPr lang="ar-SA" sz="2800" b="1">
              <a:cs typeface="Akhbar MT" pitchFamily="2" charset="-78"/>
            </a:endParaRPr>
          </a:p>
          <a:p>
            <a:pPr marL="273050" indent="-273050"/>
            <a:r>
              <a:rPr lang="ar-SA" sz="2800" b="1">
                <a:cs typeface="Akhbar MT" pitchFamily="2" charset="-78"/>
              </a:rPr>
              <a:t>يرتبط مفهوم السلامة الوقاية من الحوادث فقد أثبتت الدراسات التي أجريت عن وفيات الأطفال بان الحوادث تحتل المركز الاول لأسباب الوفيات في سن ما قبل المدرسة ولذلك يجب على الروضة توفير بيئة أمنة وساحات لعب للأطفال خالية من أخطار الحوادث مثل الأدوات الحادة وأجهزة اللعب الخطرة ولكن الدور الأهم في تنمية شعور الطفل بأنه المس</a:t>
            </a:r>
            <a:r>
              <a:rPr lang="ar-EG" sz="2800" b="1">
                <a:cs typeface="Akhbar MT" pitchFamily="2" charset="-78"/>
              </a:rPr>
              <a:t>ؤ</a:t>
            </a:r>
            <a:r>
              <a:rPr lang="ar-SA" sz="2800" b="1">
                <a:cs typeface="Akhbar MT" pitchFamily="2" charset="-78"/>
              </a:rPr>
              <a:t>ول عن توفير أسباب الأمان لنفسه وتوجيهه باستخدام استراتيجيات متعددة تعتمد على القصص والعرض والمصورات </a:t>
            </a:r>
            <a:r>
              <a:rPr lang="ar-EG" sz="2800" b="1">
                <a:cs typeface="Akhbar MT" pitchFamily="2" charset="-78"/>
              </a:rPr>
              <a:t>.</a:t>
            </a:r>
            <a:endParaRPr lang="ar-SA" sz="2800" b="1">
              <a:cs typeface="Akhbar MT" pitchFamily="2" charset="-78"/>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endParaRPr lang="en-US"/>
          </a:p>
        </p:txBody>
      </p:sp>
      <p:sp>
        <p:nvSpPr>
          <p:cNvPr id="67587" name="Rectangle 3"/>
          <p:cNvSpPr>
            <a:spLocks noGrp="1" noChangeArrowheads="1"/>
          </p:cNvSpPr>
          <p:nvPr>
            <p:ph type="body" idx="1"/>
          </p:nvPr>
        </p:nvSpPr>
        <p:spPr/>
        <p:txBody>
          <a:bodyPr/>
          <a:lstStyle/>
          <a:p>
            <a:pPr>
              <a:lnSpc>
                <a:spcPct val="80000"/>
              </a:lnSpc>
            </a:pPr>
            <a:r>
              <a:rPr lang="ar-SA" sz="2400" b="1">
                <a:cs typeface="Akhbar MT" pitchFamily="2" charset="-78"/>
              </a:rPr>
              <a:t>يتعرض الأطفال في هذه المرحلة للعديد من الإمراض المعدية بعضها يمكن تجنبه بتامين نظافة البيت والبيئة والقضاء على الحشرات والبعض الأخر يمكن الوقاية منه عن طريق التطعيمات وينبغي للروضة القيام بالفحص الشامل للأطفال عند التحاقهم بالروضة والقيام بالفحص الدوري </a:t>
            </a:r>
            <a:r>
              <a:rPr lang="ar-EG" sz="2400" b="1">
                <a:cs typeface="Akhbar MT" pitchFamily="2" charset="-78"/>
              </a:rPr>
              <a:t>.</a:t>
            </a:r>
          </a:p>
          <a:p>
            <a:pPr>
              <a:lnSpc>
                <a:spcPct val="80000"/>
              </a:lnSpc>
            </a:pPr>
            <a:endParaRPr lang="ar-SA" sz="2400" b="1">
              <a:cs typeface="Akhbar MT" pitchFamily="2" charset="-78"/>
            </a:endParaRPr>
          </a:p>
          <a:p>
            <a:pPr>
              <a:lnSpc>
                <a:spcPct val="80000"/>
              </a:lnSpc>
            </a:pPr>
            <a:r>
              <a:rPr lang="ar-SA" sz="2400" b="1">
                <a:cs typeface="Akhbar MT" pitchFamily="2" charset="-78"/>
              </a:rPr>
              <a:t>بالنسبة للنمو المعرفي للطفل ما قبل المدرسة فانه وان كان بإمكان الطفل تصور الأشياء وتمثيلها ذهنيا الا ان تفكيره مازال متمركزا حول ذاته بحيث لا يستطيع روية الأشياء من وجهه نظر الآخرين ويعتمد تفكيره على الحدس والتخمين أكثر من المنطقي لهذا أطلق ب</a:t>
            </a:r>
            <a:r>
              <a:rPr lang="ar-EG" sz="2400" b="1">
                <a:cs typeface="Akhbar MT" pitchFamily="2" charset="-78"/>
              </a:rPr>
              <a:t>يا</a:t>
            </a:r>
            <a:r>
              <a:rPr lang="ar-SA" sz="2400" b="1">
                <a:cs typeface="Akhbar MT" pitchFamily="2" charset="-78"/>
              </a:rPr>
              <a:t>جية هذه المرحلة </a:t>
            </a:r>
            <a:endParaRPr lang="ar-EG" sz="2400" b="1">
              <a:cs typeface="Akhbar MT" pitchFamily="2" charset="-78"/>
            </a:endParaRPr>
          </a:p>
          <a:p>
            <a:pPr>
              <a:lnSpc>
                <a:spcPct val="80000"/>
              </a:lnSpc>
            </a:pPr>
            <a:r>
              <a:rPr lang="ar-SA" sz="2400" b="1">
                <a:cs typeface="Akhbar MT" pitchFamily="2" charset="-78"/>
              </a:rPr>
              <a:t>( 2 – 7 ) اسم مرحلة ماقبل العمليات ( المنطقية ) </a:t>
            </a:r>
            <a:r>
              <a:rPr lang="ar-EG" sz="2400" b="1">
                <a:cs typeface="Akhbar MT" pitchFamily="2" charset="-78"/>
              </a:rPr>
              <a:t>.</a:t>
            </a:r>
            <a:endParaRPr lang="ar-SA" sz="2400" b="1">
              <a:cs typeface="Akhbar MT" pitchFamily="2" charset="-78"/>
            </a:endParaRPr>
          </a:p>
          <a:p>
            <a:pPr>
              <a:lnSpc>
                <a:spcPct val="80000"/>
              </a:lnSpc>
            </a:pPr>
            <a:endParaRPr lang="ar-SA" sz="2400" b="1">
              <a:cs typeface="Akhbar MT" pitchFamily="2" charset="-78"/>
            </a:endParaRPr>
          </a:p>
          <a:p>
            <a:pPr>
              <a:lnSpc>
                <a:spcPct val="80000"/>
              </a:lnSpc>
            </a:pPr>
            <a:endParaRPr lang="en-US" sz="180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عنصر نائب للمحتوى 2"/>
          <p:cNvSpPr>
            <a:spLocks noGrp="1"/>
          </p:cNvSpPr>
          <p:nvPr>
            <p:ph sz="quarter" idx="4294967295"/>
          </p:nvPr>
        </p:nvSpPr>
        <p:spPr>
          <a:xfrm>
            <a:off x="0" y="188913"/>
            <a:ext cx="8748713" cy="5903912"/>
          </a:xfrm>
        </p:spPr>
        <p:txBody>
          <a:bodyPr/>
          <a:lstStyle/>
          <a:p>
            <a:pPr marL="273050" indent="-273050"/>
            <a:endParaRPr lang="ar-EG" sz="2800" b="1">
              <a:cs typeface="Akhbar MT" pitchFamily="2" charset="-78"/>
            </a:endParaRPr>
          </a:p>
          <a:p>
            <a:pPr marL="273050" indent="-273050"/>
            <a:r>
              <a:rPr lang="ar-SA" sz="2800" b="1">
                <a:cs typeface="Akhbar MT" pitchFamily="2" charset="-78"/>
              </a:rPr>
              <a:t>من حاجات الطفل العقلية الحاجة إلى الاكتشاف والاستطلاع وتنمية الخيال والإبداع والابتكار ومن اجل ذلك يوصي ( برونر ) بان يكثر المعلم او المعلمة من المواقف والمهام التعليمية التي تشجع الأطفال على عقد المقارنات وتسهل عمليه إدراك العلاقات بين الأشياء واكتشاف أنماط حدوثها </a:t>
            </a:r>
            <a:r>
              <a:rPr lang="ar-EG" sz="2800" b="1">
                <a:cs typeface="Akhbar MT" pitchFamily="2" charset="-78"/>
              </a:rPr>
              <a:t>.</a:t>
            </a:r>
            <a:r>
              <a:rPr lang="ar-SA" sz="2800" b="1">
                <a:cs typeface="Akhbar MT" pitchFamily="2" charset="-78"/>
              </a:rPr>
              <a:t>	</a:t>
            </a:r>
            <a:endParaRPr lang="ar-EG" sz="2800" b="1">
              <a:cs typeface="Akhbar MT" pitchFamily="2" charset="-78"/>
            </a:endParaRPr>
          </a:p>
          <a:p>
            <a:pPr marL="273050" indent="-273050">
              <a:buFontTx/>
              <a:buNone/>
            </a:pPr>
            <a:endParaRPr lang="ar-SA" sz="2800" b="1">
              <a:cs typeface="Akhbar MT" pitchFamily="2" charset="-78"/>
            </a:endParaRPr>
          </a:p>
          <a:p>
            <a:pPr marL="273050" indent="-273050"/>
            <a:r>
              <a:rPr lang="ar-SA" sz="2800" b="1">
                <a:cs typeface="Akhbar MT" pitchFamily="2" charset="-78"/>
              </a:rPr>
              <a:t>بالرغم من إقبال الطفل على التعلم واكتشاف العالم الا ان قدرته على التركيز وسعه الانتباه مازالت محدودة ويمكن تنميه قدره الطفل على الانتباه والتركيز اذا قدمنا له من النشاط مايعينه ويهمه ويمتعه ويتيح له ان يشارك فيه بشكل فعال ويبدع ويبتكر</a:t>
            </a:r>
            <a:r>
              <a:rPr lang="ar-EG" sz="2800" b="1">
                <a:cs typeface="Akhbar MT" pitchFamily="2" charset="-78"/>
              </a:rPr>
              <a:t>.</a:t>
            </a:r>
            <a:endParaRPr lang="ar-SA" sz="2800" b="1">
              <a:cs typeface="Akhbar MT" pitchFamily="2" charset="-78"/>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endParaRPr lang="en-US"/>
          </a:p>
        </p:txBody>
      </p:sp>
      <p:sp>
        <p:nvSpPr>
          <p:cNvPr id="69635" name="Rectangle 3"/>
          <p:cNvSpPr>
            <a:spLocks noGrp="1" noChangeArrowheads="1"/>
          </p:cNvSpPr>
          <p:nvPr>
            <p:ph type="body" idx="1"/>
          </p:nvPr>
        </p:nvSpPr>
        <p:spPr/>
        <p:txBody>
          <a:bodyPr/>
          <a:lstStyle/>
          <a:p>
            <a:pPr>
              <a:lnSpc>
                <a:spcPct val="80000"/>
              </a:lnSpc>
            </a:pPr>
            <a:endParaRPr lang="ar-SA" sz="2400" b="1">
              <a:cs typeface="Akhbar MT" pitchFamily="2" charset="-78"/>
            </a:endParaRPr>
          </a:p>
          <a:p>
            <a:pPr>
              <a:lnSpc>
                <a:spcPct val="80000"/>
              </a:lnSpc>
            </a:pPr>
            <a:r>
              <a:rPr lang="ar-SA" sz="2400" b="1">
                <a:cs typeface="Akhbar MT" pitchFamily="2" charset="-78"/>
              </a:rPr>
              <a:t>يمثل النمو اللغوي جزء هاما من النمو العقلي فعندما يكون الطفل صوره ذهنيه من خلال المدركات الحسيه يحتاج للغة لتحديد هذه المدركات وتثبيتها ومن ثم نقلها للغير عند اللزوم وعندما تتبلور افك</a:t>
            </a:r>
            <a:r>
              <a:rPr lang="ar-EG" sz="2400" b="1">
                <a:cs typeface="Akhbar MT" pitchFamily="2" charset="-78"/>
              </a:rPr>
              <a:t>ا</a:t>
            </a:r>
            <a:r>
              <a:rPr lang="ar-SA" sz="2400" b="1">
                <a:cs typeface="Akhbar MT" pitchFamily="2" charset="-78"/>
              </a:rPr>
              <a:t>ر الطفل في صيغه لغة كلاميه فإنها تنمو وتتطور وتؤدي إلى أفكار جديدة </a:t>
            </a:r>
            <a:r>
              <a:rPr lang="ar-EG" sz="2400" b="1">
                <a:cs typeface="Akhbar MT" pitchFamily="2" charset="-78"/>
              </a:rPr>
              <a:t>.</a:t>
            </a:r>
          </a:p>
          <a:p>
            <a:pPr>
              <a:lnSpc>
                <a:spcPct val="80000"/>
              </a:lnSpc>
              <a:buFontTx/>
              <a:buNone/>
            </a:pPr>
            <a:endParaRPr lang="ar-SA" sz="2400" b="1">
              <a:cs typeface="Akhbar MT" pitchFamily="2" charset="-78"/>
            </a:endParaRPr>
          </a:p>
          <a:p>
            <a:pPr>
              <a:lnSpc>
                <a:spcPct val="80000"/>
              </a:lnSpc>
            </a:pPr>
            <a:r>
              <a:rPr lang="ar-SA" sz="2000" b="1">
                <a:cs typeface="Akhbar MT" pitchFamily="2" charset="-78"/>
              </a:rPr>
              <a:t>اذا انتقلنا الى مجال النمو الاجتماعي يمكن القول بان علاقات الطفل الاساسيه في سن الرابعة عند التحاق الطفل بالروضة لاول مره مازالت مرتبطة بالاسره وخاصة الام , يبدءا الطفل بالتوحد مع أمه او أباه في الثانية من ىالعمر , يبقى الوالدان المصدر الأهم حتى يلتحق الطفل بالروضة وعندها ينظم البالغون والإقران الى قائمه مصادر التنشه الاجتماعية </a:t>
            </a:r>
            <a:r>
              <a:rPr lang="ar-EG" sz="2000" b="1">
                <a:cs typeface="Akhbar MT" pitchFamily="2" charset="-78"/>
              </a:rPr>
              <a:t>.</a:t>
            </a:r>
            <a:endParaRPr lang="ar-SA" sz="2000" b="1">
              <a:cs typeface="Akhbar MT" pitchFamily="2" charset="-78"/>
            </a:endParaRPr>
          </a:p>
          <a:p>
            <a:pPr>
              <a:lnSpc>
                <a:spcPct val="80000"/>
              </a:lnSpc>
            </a:pPr>
            <a:endParaRPr lang="ar-SA" sz="2400" b="1">
              <a:cs typeface="Akhbar MT" pitchFamily="2" charset="-78"/>
            </a:endParaRPr>
          </a:p>
          <a:p>
            <a:pPr>
              <a:lnSpc>
                <a:spcPct val="80000"/>
              </a:lnSpc>
            </a:pPr>
            <a:endParaRPr lang="en-US" sz="160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endParaRPr lang="en-US"/>
          </a:p>
        </p:txBody>
      </p:sp>
      <p:sp>
        <p:nvSpPr>
          <p:cNvPr id="68611" name="Rectangle 3"/>
          <p:cNvSpPr>
            <a:spLocks noGrp="1" noChangeArrowheads="1"/>
          </p:cNvSpPr>
          <p:nvPr>
            <p:ph type="body" idx="1"/>
          </p:nvPr>
        </p:nvSpPr>
        <p:spPr/>
        <p:txBody>
          <a:bodyPr/>
          <a:lstStyle/>
          <a:p>
            <a:pPr>
              <a:lnSpc>
                <a:spcPct val="80000"/>
              </a:lnSpc>
            </a:pPr>
            <a:r>
              <a:rPr lang="ar-SA" sz="2400" b="1">
                <a:cs typeface="Akhbar MT" pitchFamily="2" charset="-78"/>
              </a:rPr>
              <a:t>ويلاحظ ان الطاقة الانفعالية التي يولد بها الطفل تعبر عن نفسها في البداية بطريقه كليه عامه ثم لا تلبث ان يحدث فيها نوع التميز والتخصص تدريجيا ومن مظاهر النمو الانفعالي ان تكون انفعالاته مناسبة للموقف</a:t>
            </a:r>
            <a:r>
              <a:rPr lang="ar-EG" sz="2400" b="1">
                <a:cs typeface="Akhbar MT" pitchFamily="2" charset="-78"/>
              </a:rPr>
              <a:t>.</a:t>
            </a:r>
          </a:p>
          <a:p>
            <a:pPr>
              <a:lnSpc>
                <a:spcPct val="80000"/>
              </a:lnSpc>
              <a:buFontTx/>
              <a:buNone/>
            </a:pPr>
            <a:r>
              <a:rPr lang="ar-SA" sz="2400" b="1">
                <a:cs typeface="Akhbar MT" pitchFamily="2" charset="-78"/>
              </a:rPr>
              <a:t> </a:t>
            </a:r>
          </a:p>
          <a:p>
            <a:pPr>
              <a:lnSpc>
                <a:spcPct val="80000"/>
              </a:lnSpc>
            </a:pPr>
            <a:r>
              <a:rPr lang="ar-SA" sz="2400" b="1">
                <a:cs typeface="Akhbar MT" pitchFamily="2" charset="-78"/>
              </a:rPr>
              <a:t>يتأثر النمو الانفعالي للطفل بعوامل بيولوجيه وعضويه وعوامل بيئيه واجتماعيه وتربويه , فالمعاملة التي يلقاها في بالاسره او الروضة لها تأثيرها على طبيعته الانفعالية </a:t>
            </a:r>
            <a:r>
              <a:rPr lang="ar-EG" sz="2400" b="1">
                <a:cs typeface="Akhbar MT" pitchFamily="2" charset="-78"/>
              </a:rPr>
              <a:t>.</a:t>
            </a:r>
          </a:p>
          <a:p>
            <a:pPr>
              <a:lnSpc>
                <a:spcPct val="80000"/>
              </a:lnSpc>
            </a:pPr>
            <a:endParaRPr lang="ar-SA" sz="2400" b="1">
              <a:cs typeface="Akhbar MT" pitchFamily="2" charset="-78"/>
            </a:endParaRPr>
          </a:p>
          <a:p>
            <a:pPr>
              <a:lnSpc>
                <a:spcPct val="80000"/>
              </a:lnSpc>
            </a:pPr>
            <a:r>
              <a:rPr lang="ar-SA" sz="2400" b="1">
                <a:cs typeface="Akhbar MT" pitchFamily="2" charset="-78"/>
              </a:rPr>
              <a:t>يرتبط النمو الخلقي للطفل ارتباطا وثيقا بما يحققه من نضج اجتماعي ونمو عقلي وانفعالي فالحكم الخلقي يتم في إطار فهم الطفل لقيم المجتمع ومحاوله توجيه سلوكه في ضوء هذا الفهم </a:t>
            </a:r>
            <a:r>
              <a:rPr lang="ar-EG" sz="2400" b="1">
                <a:cs typeface="Akhbar MT" pitchFamily="2" charset="-78"/>
              </a:rPr>
              <a:t>.</a:t>
            </a:r>
            <a:endParaRPr lang="ar-SA" sz="2400" b="1">
              <a:cs typeface="Akhbar MT" pitchFamily="2" charset="-78"/>
            </a:endParaRPr>
          </a:p>
          <a:p>
            <a:pPr>
              <a:lnSpc>
                <a:spcPct val="80000"/>
              </a:lnSpc>
            </a:pPr>
            <a:endParaRPr lang="ar-SA" sz="2400" b="1">
              <a:cs typeface="Akhbar MT" pitchFamily="2" charset="-78"/>
            </a:endParaRPr>
          </a:p>
          <a:p>
            <a:pPr>
              <a:lnSpc>
                <a:spcPct val="80000"/>
              </a:lnSpc>
            </a:pPr>
            <a:endParaRPr lang="en-US" sz="160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عنصر نائب للمحتوى 2"/>
          <p:cNvSpPr>
            <a:spLocks noGrp="1"/>
          </p:cNvSpPr>
          <p:nvPr>
            <p:ph sz="quarter" idx="4294967295"/>
          </p:nvPr>
        </p:nvSpPr>
        <p:spPr>
          <a:xfrm>
            <a:off x="0" y="188913"/>
            <a:ext cx="8820150" cy="6284912"/>
          </a:xfrm>
        </p:spPr>
        <p:txBody>
          <a:bodyPr/>
          <a:lstStyle/>
          <a:p>
            <a:pPr marL="273050" indent="-273050"/>
            <a:endParaRPr lang="ar-EG" sz="3600" b="1">
              <a:cs typeface="Akhbar MT" pitchFamily="2" charset="-78"/>
            </a:endParaRPr>
          </a:p>
          <a:p>
            <a:pPr marL="273050" indent="-273050"/>
            <a:r>
              <a:rPr lang="ar-SA" sz="3600" b="1">
                <a:cs typeface="Akhbar MT" pitchFamily="2" charset="-78"/>
              </a:rPr>
              <a:t>تسمى سنوات ماقبل المدرسة بمرحله (التمركز حول الذات ) لهذا فان الطفل بالرغم من ان كونه اجتماعيا ويشعر في هذا السن بالحالجه لتوسيع دائرته الاجتماعي الا انه يحتاج الى بعض الوقت والمساندة </a:t>
            </a:r>
            <a:r>
              <a:rPr lang="ar-EG" sz="3600" b="1">
                <a:cs typeface="Akhbar MT" pitchFamily="2" charset="-78"/>
              </a:rPr>
              <a:t>.</a:t>
            </a:r>
            <a:endParaRPr lang="ar-SA" sz="3600" b="1">
              <a:cs typeface="Akhbar MT" pitchFamily="2" charset="-78"/>
            </a:endParaRPr>
          </a:p>
          <a:p>
            <a:pPr marL="273050" indent="-273050"/>
            <a:r>
              <a:rPr lang="ar-SA" sz="3600" b="1">
                <a:cs typeface="Akhbar MT" pitchFamily="2" charset="-78"/>
              </a:rPr>
              <a:t>تعتبر انفعالات الطفل وسيلته الاساسيه في التعامل الاجتماعي وخصوصا في السنوات الأولى من حياته قبل أنت تنمو مهارات التعبير اللفظي عن المطالب والمشاعر</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normAutofit/>
          </a:bodyPr>
          <a:lstStyle/>
          <a:p>
            <a:r>
              <a:rPr lang="ar-SA"/>
              <a:t>ثالثا</a:t>
            </a:r>
            <a:r>
              <a:rPr lang="ar-EG"/>
              <a:t>ً</a:t>
            </a:r>
            <a:r>
              <a:rPr lang="ar-SA"/>
              <a:t> : الاتجاهات المعاصرة في تربية طفل ما قبل المدرسة : </a:t>
            </a:r>
          </a:p>
        </p:txBody>
      </p:sp>
      <p:sp>
        <p:nvSpPr>
          <p:cNvPr id="3" name="عنصر نائب للمحتوى 2"/>
          <p:cNvSpPr>
            <a:spLocks noGrp="1"/>
          </p:cNvSpPr>
          <p:nvPr>
            <p:ph sz="quarter" idx="4294967295"/>
          </p:nvPr>
        </p:nvSpPr>
        <p:spPr/>
        <p:txBody>
          <a:bodyPr>
            <a:normAutofit/>
          </a:bodyPr>
          <a:lstStyle/>
          <a:p>
            <a:pPr marL="273050" indent="-273050"/>
            <a:r>
              <a:rPr lang="ar-SA" sz="3100"/>
              <a:t>مازالت التنمية الشاملة والمتكاملة للطفل في مقدمة الأهداف التربوية التي تسعى الروضة إلى تحقيقها , مع الاهتمام بشكل خاص بالنمو المعرفي واللغوي للطفل لما أثبتته الدراسات النفسية الطويلة من أهمية مايحققه الطفل في هذا المجال </a:t>
            </a:r>
            <a:r>
              <a:rPr lang="ar-EG" sz="3100"/>
              <a:t>.</a:t>
            </a:r>
            <a:endParaRPr lang="ar-SA" sz="3100"/>
          </a:p>
          <a:p>
            <a:pPr marL="273050" indent="-273050"/>
            <a:r>
              <a:rPr lang="ar-SA" sz="3100"/>
              <a:t>توظيف العب لتنمية الطفل ومهاراته واتجاهاته أي توجيه اللعب فلا يكون حرا كل الوقت بل يعطي الطفل الفرصة للعب الحر أحيانا </a:t>
            </a:r>
            <a:r>
              <a:rPr lang="ar-EG" sz="3100"/>
              <a:t>.</a:t>
            </a:r>
            <a:endParaRPr lang="ar-SA" sz="31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endParaRPr lang="en-US"/>
          </a:p>
        </p:txBody>
      </p:sp>
      <p:sp>
        <p:nvSpPr>
          <p:cNvPr id="70659" name="Rectangle 3"/>
          <p:cNvSpPr>
            <a:spLocks noGrp="1" noChangeArrowheads="1"/>
          </p:cNvSpPr>
          <p:nvPr>
            <p:ph type="body" idx="1"/>
          </p:nvPr>
        </p:nvSpPr>
        <p:spPr/>
        <p:txBody>
          <a:bodyPr/>
          <a:lstStyle/>
          <a:p>
            <a:pPr>
              <a:lnSpc>
                <a:spcPct val="80000"/>
              </a:lnSpc>
            </a:pPr>
            <a:r>
              <a:rPr lang="ar-SA" sz="2600"/>
              <a:t>التأكيد على الجوانب الإنسانية المشتركة في الثقافات الفرعية المختلفة بدلا من الاهتمام بما يميز ويفرق بين الجماعات الإنسانية حتى لا ينشا الأطفال في ظل أنماط ثقافيه جامدة بل في إطار ثقافة واسعة مرنة </a:t>
            </a:r>
            <a:r>
              <a:rPr lang="ar-EG" sz="2600"/>
              <a:t>.</a:t>
            </a:r>
          </a:p>
          <a:p>
            <a:pPr>
              <a:lnSpc>
                <a:spcPct val="80000"/>
              </a:lnSpc>
              <a:buFontTx/>
              <a:buNone/>
            </a:pPr>
            <a:endParaRPr lang="ar-SA" sz="2600"/>
          </a:p>
          <a:p>
            <a:pPr>
              <a:lnSpc>
                <a:spcPct val="80000"/>
              </a:lnSpc>
            </a:pPr>
            <a:r>
              <a:rPr lang="ar-SA" sz="2600"/>
              <a:t>اعتبار مرحلة ما قبل المدرسة مرحلة هامة تستحق ان تدخل ضمن إطار التعليم الرسمي حتى تلقى الاهتمام الكافي وترصد لها الميزانية لتقديم خدمات تروية تتناسب وأهميه هذه المرحلة </a:t>
            </a:r>
            <a:r>
              <a:rPr lang="ar-EG" sz="2600"/>
              <a:t>.</a:t>
            </a:r>
          </a:p>
          <a:p>
            <a:pPr>
              <a:lnSpc>
                <a:spcPct val="80000"/>
              </a:lnSpc>
            </a:pPr>
            <a:endParaRPr lang="ar-SA" sz="2600"/>
          </a:p>
          <a:p>
            <a:pPr>
              <a:lnSpc>
                <a:spcPct val="80000"/>
              </a:lnSpc>
              <a:buFontTx/>
              <a:buNone/>
            </a:pPr>
            <a:r>
              <a:rPr lang="ar-SA" sz="2600">
                <a:latin typeface="Arial"/>
              </a:rPr>
              <a:t>•	الاهتمام بتربية وتثقيف الآباء ليقوموا بدورهم في تنشئة الطفل وتوفير المناخ الثقافي والاجتماعي والتربوي المناسب للطفل ما قبل المدرسة</a:t>
            </a:r>
            <a:r>
              <a:rPr lang="ar-EG" sz="2600"/>
              <a:t>. </a:t>
            </a:r>
            <a:endParaRPr lang="ar-SA" sz="2600"/>
          </a:p>
          <a:p>
            <a:pPr>
              <a:lnSpc>
                <a:spcPct val="80000"/>
              </a:lnSpc>
            </a:pPr>
            <a:endParaRPr lang="ar-SA" sz="2600"/>
          </a:p>
          <a:p>
            <a:pPr>
              <a:lnSpc>
                <a:spcPct val="80000"/>
              </a:lnSpc>
            </a:pPr>
            <a:endParaRPr lang="en-US" sz="200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مستطيل 3"/>
          <p:cNvSpPr>
            <a:spLocks noChangeArrowheads="1"/>
          </p:cNvSpPr>
          <p:nvPr/>
        </p:nvSpPr>
        <p:spPr bwMode="auto">
          <a:xfrm>
            <a:off x="2286000" y="2551113"/>
            <a:ext cx="4572000" cy="3013075"/>
          </a:xfrm>
          <a:prstGeom prst="rect">
            <a:avLst/>
          </a:prstGeom>
          <a:noFill/>
          <a:ln w="9525">
            <a:noFill/>
            <a:miter lim="800000"/>
            <a:headEnd/>
            <a:tailEnd/>
          </a:ln>
        </p:spPr>
        <p:txBody>
          <a:bodyPr>
            <a:spAutoFit/>
          </a:bodyPr>
          <a:lstStyle/>
          <a:p>
            <a:r>
              <a:rPr lang="ar-SA" sz="2400">
                <a:latin typeface="Century Schoolbook" pitchFamily="18" charset="0"/>
                <a:cs typeface="Times New Roman" pitchFamily="18" charset="0"/>
              </a:rPr>
              <a:t>ولتحقيق ذلك ينبغي توفير : </a:t>
            </a:r>
          </a:p>
          <a:p>
            <a:r>
              <a:rPr lang="ar-SA" sz="2400">
                <a:latin typeface="Century Schoolbook" pitchFamily="18" charset="0"/>
                <a:cs typeface="Times New Roman" pitchFamily="18" charset="0"/>
              </a:rPr>
              <a:t>ان تتحول رياض الأطفال إلى مراكز إشعاع ثقافي بالنسبة لأسر الأطفال , وان تنشا مراكز استشارية للآباء , وان توجه برامج إذاعية وتلفزيونية خاصة للأمهات والإباء , وان تصبح مادة " التربية الأسرية "  مادة أساسية في مناهج المرحلة الثانوية في مدارس البنين والبنات </a:t>
            </a:r>
            <a:r>
              <a:rPr lang="ar-EG" sz="2400">
                <a:latin typeface="Century Schoolbook" pitchFamily="18" charset="0"/>
                <a:cs typeface="Times New Roman" pitchFamily="18" charset="0"/>
              </a:rPr>
              <a:t>.</a:t>
            </a:r>
            <a:endParaRPr lang="ar-SA" sz="2400">
              <a:latin typeface="Century Schoolbook" pitchFamily="18" charset="0"/>
              <a:cs typeface="Times New Roman" pitchFamily="18" charset="0"/>
            </a:endParaRPr>
          </a:p>
        </p:txBody>
      </p:sp>
      <p:pic>
        <p:nvPicPr>
          <p:cNvPr id="61443" name="Picture 3" descr="imagesCA0KJRHB"/>
          <p:cNvPicPr>
            <a:picLocks noChangeAspect="1" noChangeArrowheads="1"/>
          </p:cNvPicPr>
          <p:nvPr/>
        </p:nvPicPr>
        <p:blipFill>
          <a:blip r:embed="rId2" cstate="print"/>
          <a:srcRect/>
          <a:stretch>
            <a:fillRect/>
          </a:stretch>
        </p:blipFill>
        <p:spPr bwMode="auto">
          <a:xfrm>
            <a:off x="1835150" y="549275"/>
            <a:ext cx="5473700" cy="1743075"/>
          </a:xfrm>
          <a:prstGeom prst="rect">
            <a:avLst/>
          </a:prstGeom>
          <a:noFill/>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normAutofit/>
          </a:bodyPr>
          <a:lstStyle/>
          <a:p>
            <a:r>
              <a:rPr lang="ar-SA"/>
              <a:t>أهداف رياض الأطفال في جمهورية مصر العربية : </a:t>
            </a:r>
          </a:p>
        </p:txBody>
      </p:sp>
      <p:sp>
        <p:nvSpPr>
          <p:cNvPr id="3" name="عنصر نائب للمحتوى 2"/>
          <p:cNvSpPr>
            <a:spLocks noGrp="1"/>
          </p:cNvSpPr>
          <p:nvPr>
            <p:ph sz="quarter" idx="4294967295"/>
          </p:nvPr>
        </p:nvSpPr>
        <p:spPr/>
        <p:txBody>
          <a:bodyPr>
            <a:normAutofit/>
          </a:bodyPr>
          <a:lstStyle/>
          <a:p>
            <a:pPr marL="273050" indent="-273050"/>
            <a:r>
              <a:rPr lang="ar-SA" sz="3100"/>
              <a:t>تهدف رياض الأطفال إلى تنميه أطفال ما قبل حلقة التعليم الابتدائي وتهيئتهم وذلك من خلال : </a:t>
            </a:r>
          </a:p>
          <a:p>
            <a:pPr marL="273050" indent="-273050"/>
            <a:r>
              <a:rPr lang="ar-SA" sz="3100"/>
              <a:t>التنمية الشاملة والمتكاملة للطفل في المجالات العقلية والجسمية والحركية والانفعالية والاجتماعية والخلقية والدينية على ان توخذ في عين الاعتبار الفروق الفردية في القدرات والاستعدادات ومستويات النمو </a:t>
            </a:r>
            <a:r>
              <a:rPr lang="ar-EG" sz="3100"/>
              <a:t>.</a:t>
            </a:r>
            <a:endParaRPr lang="ar-SA" sz="31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endParaRPr lang="en-US"/>
          </a:p>
        </p:txBody>
      </p:sp>
      <p:sp>
        <p:nvSpPr>
          <p:cNvPr id="52227" name="Rectangle 3"/>
          <p:cNvSpPr>
            <a:spLocks noGrp="1" noChangeArrowheads="1"/>
          </p:cNvSpPr>
          <p:nvPr>
            <p:ph type="body" idx="1"/>
          </p:nvPr>
        </p:nvSpPr>
        <p:spPr/>
        <p:txBody>
          <a:bodyPr/>
          <a:lstStyle/>
          <a:p>
            <a:pPr>
              <a:lnSpc>
                <a:spcPct val="80000"/>
              </a:lnSpc>
            </a:pPr>
            <a:r>
              <a:rPr lang="ar-SA" sz="2600"/>
              <a:t>تنمية مهارات الأطفال اللغوية والعددية والفنية من خلال الأنشطة الفردية والجماعية وإنماء ألقدره على التفكير والابتكار والتمييز </a:t>
            </a:r>
          </a:p>
          <a:p>
            <a:pPr>
              <a:lnSpc>
                <a:spcPct val="80000"/>
              </a:lnSpc>
            </a:pPr>
            <a:r>
              <a:rPr lang="ar-SA" sz="2600"/>
              <a:t>تلبية حاجات النمو ومطالبه الخاصة بهذه المرحلة من العمر لتمكين الطفل من ان يحقق ذاته ومساعدته على تكوين الشخصية السوية القادرة على التعامل مع المجتمع </a:t>
            </a:r>
            <a:r>
              <a:rPr lang="ar-EG" sz="2600"/>
              <a:t>.</a:t>
            </a:r>
            <a:endParaRPr lang="ar-SA" sz="2600"/>
          </a:p>
          <a:p>
            <a:pPr>
              <a:lnSpc>
                <a:spcPct val="80000"/>
              </a:lnSpc>
            </a:pPr>
            <a:r>
              <a:rPr lang="ar-SA" sz="2600"/>
              <a:t>التنشئة الاجتماعية والصحية السليمة في ظل قيم المجتمع ومبادئه وأهدافه </a:t>
            </a:r>
            <a:r>
              <a:rPr lang="ar-EG" sz="2600"/>
              <a:t>.</a:t>
            </a:r>
            <a:r>
              <a:rPr lang="ar-SA" sz="2600"/>
              <a:t> </a:t>
            </a:r>
          </a:p>
          <a:p>
            <a:pPr>
              <a:lnSpc>
                <a:spcPct val="80000"/>
              </a:lnSpc>
            </a:pPr>
            <a:r>
              <a:rPr lang="ar-SA" sz="2600"/>
              <a:t>تهيئة الطفل للحياة المدرسية النظامية من مرحلة التعليم الأساسي وذلك عن طريق الانتقال التدريجي من جو الأسرة الى المدرسة </a:t>
            </a:r>
            <a:r>
              <a:rPr lang="ar-EG" sz="2600"/>
              <a:t>.</a:t>
            </a:r>
            <a:endParaRPr lang="ar-SA" sz="2600"/>
          </a:p>
          <a:p>
            <a:pPr>
              <a:lnSpc>
                <a:spcPct val="80000"/>
              </a:lnSpc>
            </a:pPr>
            <a:endParaRPr lang="ar-SA" sz="2600"/>
          </a:p>
          <a:p>
            <a:pPr>
              <a:lnSpc>
                <a:spcPct val="80000"/>
              </a:lnSpc>
            </a:pPr>
            <a:endParaRPr lang="ar-SA" sz="2600"/>
          </a:p>
          <a:p>
            <a:pPr>
              <a:lnSpc>
                <a:spcPct val="80000"/>
              </a:lnSpc>
            </a:pPr>
            <a:endParaRPr lang="en-US" sz="200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algn="r"/>
            <a:r>
              <a:rPr lang="ar-EG" u="sng"/>
              <a:t>التقويم</a:t>
            </a:r>
            <a:endParaRPr lang="en-US" u="sng"/>
          </a:p>
        </p:txBody>
      </p:sp>
      <p:sp>
        <p:nvSpPr>
          <p:cNvPr id="76803" name="Rectangle 3"/>
          <p:cNvSpPr>
            <a:spLocks noGrp="1" noChangeArrowheads="1"/>
          </p:cNvSpPr>
          <p:nvPr>
            <p:ph type="body" idx="1"/>
          </p:nvPr>
        </p:nvSpPr>
        <p:spPr/>
        <p:txBody>
          <a:bodyPr/>
          <a:lstStyle/>
          <a:p>
            <a:pPr>
              <a:lnSpc>
                <a:spcPct val="90000"/>
              </a:lnSpc>
              <a:buFontTx/>
              <a:buNone/>
            </a:pPr>
            <a:r>
              <a:rPr lang="ar-EG" sz="2400" b="1"/>
              <a:t>1- </a:t>
            </a:r>
            <a:r>
              <a:rPr lang="ar-SA" sz="2400" b="1"/>
              <a:t>أجيبي (صح )أو (خطأ ) علي الأسئلة التالية :</a:t>
            </a:r>
            <a:endParaRPr lang="en-US" sz="2400" b="1"/>
          </a:p>
          <a:p>
            <a:pPr>
              <a:lnSpc>
                <a:spcPct val="90000"/>
              </a:lnSpc>
            </a:pPr>
            <a:endParaRPr lang="en-US" sz="2400" b="1"/>
          </a:p>
          <a:p>
            <a:pPr>
              <a:lnSpc>
                <a:spcPct val="90000"/>
              </a:lnSpc>
            </a:pPr>
            <a:r>
              <a:rPr lang="ar-SA" sz="2400" b="1"/>
              <a:t>1.تتميز الأسرة المصرية بحبها الشديد للأطفال (</a:t>
            </a:r>
            <a:r>
              <a:rPr lang="ar-EG" sz="2400" b="1"/>
              <a:t> </a:t>
            </a:r>
            <a:r>
              <a:rPr lang="ar-SA" sz="2400" b="1"/>
              <a:t>)</a:t>
            </a:r>
          </a:p>
          <a:p>
            <a:pPr>
              <a:lnSpc>
                <a:spcPct val="90000"/>
              </a:lnSpc>
            </a:pPr>
            <a:r>
              <a:rPr lang="ar-SA" sz="2400" b="1"/>
              <a:t>2.تشير الدراسات التي اجريت حول ابعاد التنشئة الاجتماعية لطفل في الثقافة العربية ان الاتجاه التسلطي هو النمط السائد في التنشئة (</a:t>
            </a:r>
            <a:r>
              <a:rPr lang="ar-EG" sz="2400" b="1"/>
              <a:t> </a:t>
            </a:r>
            <a:r>
              <a:rPr lang="ar-SA" sz="2400" b="1"/>
              <a:t>)</a:t>
            </a:r>
          </a:p>
          <a:p>
            <a:pPr>
              <a:lnSpc>
                <a:spcPct val="90000"/>
              </a:lnSpc>
            </a:pPr>
            <a:r>
              <a:rPr lang="ar-SA" sz="2400" b="1"/>
              <a:t>3.ينصب اهتمام الأسرة عموماً في المقام الأول علي توفير الحاجات الثقافية لطفل ولا تلقي اهمية للحاجات الفيزيولوجيه (</a:t>
            </a:r>
            <a:r>
              <a:rPr lang="ar-EG" sz="2400" b="1"/>
              <a:t> </a:t>
            </a:r>
            <a:r>
              <a:rPr lang="ar-SA" sz="2400" b="1"/>
              <a:t>) </a:t>
            </a:r>
          </a:p>
          <a:p>
            <a:pPr>
              <a:lnSpc>
                <a:spcPct val="90000"/>
              </a:lnSpc>
            </a:pPr>
            <a:r>
              <a:rPr lang="ar-SA" sz="2400" b="1"/>
              <a:t>4.تعاني معظم المناطق السكنية وخاصة في المدن الكبيرة وعدم توافر ساحات واماكن اللعب في الهواء الطلق (</a:t>
            </a:r>
            <a:r>
              <a:rPr lang="ar-EG" sz="2400" b="1"/>
              <a:t>  </a:t>
            </a:r>
            <a:r>
              <a:rPr lang="ar-SA" sz="2400" b="1"/>
              <a:t>)</a:t>
            </a:r>
          </a:p>
          <a:p>
            <a:pPr>
              <a:lnSpc>
                <a:spcPct val="90000"/>
              </a:lnSpc>
              <a:buFontTx/>
              <a:buNone/>
            </a:pPr>
            <a:endParaRPr lang="en-US" sz="240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endParaRPr lang="en-US"/>
          </a:p>
        </p:txBody>
      </p:sp>
      <p:sp>
        <p:nvSpPr>
          <p:cNvPr id="77827" name="Rectangle 3"/>
          <p:cNvSpPr>
            <a:spLocks noGrp="1" noChangeArrowheads="1"/>
          </p:cNvSpPr>
          <p:nvPr>
            <p:ph type="body" idx="1"/>
          </p:nvPr>
        </p:nvSpPr>
        <p:spPr>
          <a:xfrm>
            <a:off x="684213" y="1700213"/>
            <a:ext cx="7696200" cy="3657600"/>
          </a:xfrm>
        </p:spPr>
        <p:txBody>
          <a:bodyPr/>
          <a:lstStyle/>
          <a:p>
            <a:pPr>
              <a:lnSpc>
                <a:spcPct val="80000"/>
              </a:lnSpc>
            </a:pPr>
            <a:endParaRPr lang="en-US" sz="2400" b="1"/>
          </a:p>
          <a:p>
            <a:pPr>
              <a:lnSpc>
                <a:spcPct val="80000"/>
              </a:lnSpc>
            </a:pPr>
            <a:r>
              <a:rPr lang="ar-SA" sz="2400" b="1"/>
              <a:t>5.لقدعرف المجتمع المصري العمل الخيري التطوعي منذ زمن قريب جداً (</a:t>
            </a:r>
            <a:r>
              <a:rPr lang="ar-EG" sz="2400" b="1"/>
              <a:t> </a:t>
            </a:r>
            <a:r>
              <a:rPr lang="ar-SA" sz="2400" b="1"/>
              <a:t>)</a:t>
            </a:r>
          </a:p>
          <a:p>
            <a:pPr>
              <a:lnSpc>
                <a:spcPct val="80000"/>
              </a:lnSpc>
            </a:pPr>
            <a:r>
              <a:rPr lang="ar-SA" sz="2400" b="1"/>
              <a:t>6.مازالت الغالبية العظمى تنظر الي الروضة علي أنها مؤسسة ايواء ورعاية نهارية لا دور تربوي (</a:t>
            </a:r>
            <a:r>
              <a:rPr lang="ar-EG" sz="2400" b="1"/>
              <a:t> </a:t>
            </a:r>
            <a:r>
              <a:rPr lang="ar-SA" sz="2400" b="1"/>
              <a:t>)</a:t>
            </a:r>
          </a:p>
          <a:p>
            <a:pPr>
              <a:lnSpc>
                <a:spcPct val="80000"/>
              </a:lnSpc>
            </a:pPr>
            <a:r>
              <a:rPr lang="ar-SA" sz="2400" b="1"/>
              <a:t>7.تشهد السنوات الخمس الأولى من حياة الطفل أسرع فترة نمو وخاصة في المجال الأجتماعي (</a:t>
            </a:r>
            <a:r>
              <a:rPr lang="ar-EG" sz="2400" b="1"/>
              <a:t> </a:t>
            </a:r>
            <a:r>
              <a:rPr lang="ar-SA" sz="2400" b="1"/>
              <a:t>)</a:t>
            </a:r>
          </a:p>
          <a:p>
            <a:pPr>
              <a:lnSpc>
                <a:spcPct val="80000"/>
              </a:lnSpc>
            </a:pPr>
            <a:r>
              <a:rPr lang="ar-SA" sz="2400" b="1"/>
              <a:t>8.لا يوجد فروق فردية بين الأطفال في مستويات النمو وفي القدرات والاستعدادات (</a:t>
            </a:r>
            <a:r>
              <a:rPr lang="ar-EG" sz="2400" b="1"/>
              <a:t> </a:t>
            </a:r>
            <a:r>
              <a:rPr lang="ar-SA" sz="2400" b="1"/>
              <a:t>)</a:t>
            </a:r>
          </a:p>
          <a:p>
            <a:pPr>
              <a:lnSpc>
                <a:spcPct val="80000"/>
              </a:lnSpc>
            </a:pPr>
            <a:r>
              <a:rPr lang="ar-SA" sz="2400" b="1"/>
              <a:t>9.فمن الحاجات لطفل الجسمية حاجتة الي الغذاء المناسب وضبط الأخراج (</a:t>
            </a:r>
            <a:r>
              <a:rPr lang="ar-EG" sz="2400" b="1"/>
              <a:t> </a:t>
            </a:r>
            <a:r>
              <a:rPr lang="ar-SA" sz="2400" b="1"/>
              <a:t>)</a:t>
            </a:r>
          </a:p>
          <a:p>
            <a:pPr>
              <a:lnSpc>
                <a:spcPct val="80000"/>
              </a:lnSpc>
            </a:pPr>
            <a:r>
              <a:rPr lang="ar-SA" sz="2400" b="1"/>
              <a:t>10.الحاجات النمو الأنفعالي الحاجة للحب والحنان والشعور بلأمان (</a:t>
            </a:r>
            <a:r>
              <a:rPr lang="ar-EG" sz="2400" b="1"/>
              <a:t> </a:t>
            </a:r>
            <a:r>
              <a:rPr lang="ar-SA" sz="2400" b="1"/>
              <a:t>)</a:t>
            </a:r>
          </a:p>
          <a:p>
            <a:pPr>
              <a:lnSpc>
                <a:spcPct val="80000"/>
              </a:lnSpc>
              <a:buFontTx/>
              <a:buNone/>
            </a:pPr>
            <a:endParaRPr lang="en-US" sz="240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685800" y="692150"/>
            <a:ext cx="6838950" cy="576263"/>
          </a:xfrm>
        </p:spPr>
        <p:txBody>
          <a:bodyPr/>
          <a:lstStyle/>
          <a:p>
            <a:r>
              <a:rPr lang="ar-EG" sz="3600"/>
              <a:t>2-</a:t>
            </a:r>
            <a:r>
              <a:rPr lang="ar-SA" sz="3600" b="1"/>
              <a:t>اختاري الأجابة الصحيحة من بين الاختيارات التاليه :-</a:t>
            </a:r>
            <a:endParaRPr lang="en-US" sz="3600" b="1"/>
          </a:p>
        </p:txBody>
      </p:sp>
      <p:sp>
        <p:nvSpPr>
          <p:cNvPr id="78851" name="Rectangle 3"/>
          <p:cNvSpPr>
            <a:spLocks noGrp="1" noChangeArrowheads="1"/>
          </p:cNvSpPr>
          <p:nvPr>
            <p:ph type="body" idx="1"/>
          </p:nvPr>
        </p:nvSpPr>
        <p:spPr/>
        <p:txBody>
          <a:bodyPr/>
          <a:lstStyle/>
          <a:p>
            <a:pPr>
              <a:lnSpc>
                <a:spcPct val="80000"/>
              </a:lnSpc>
            </a:pPr>
            <a:endParaRPr lang="en-US" sz="2000" b="1"/>
          </a:p>
          <a:p>
            <a:pPr>
              <a:lnSpc>
                <a:spcPct val="80000"/>
              </a:lnSpc>
            </a:pPr>
            <a:r>
              <a:rPr lang="ar-SA" sz="2000" b="1"/>
              <a:t>*تشتق الاهداف التربوية لأية مرحلة من المراحل التعليمية من مصادر الثلاثه ومنها :</a:t>
            </a:r>
          </a:p>
          <a:p>
            <a:pPr>
              <a:lnSpc>
                <a:spcPct val="80000"/>
              </a:lnSpc>
            </a:pPr>
            <a:r>
              <a:rPr lang="ar-SA" sz="2000" b="1"/>
              <a:t>1.طبيعة المجتمع وفلسفته وقيمة و أهدافه وظروفة الاقتصادية والاجتماعية </a:t>
            </a:r>
            <a:r>
              <a:rPr lang="ar-EG" sz="2000" b="1"/>
              <a:t>.</a:t>
            </a:r>
            <a:endParaRPr lang="ar-SA" sz="2000" b="1"/>
          </a:p>
          <a:p>
            <a:pPr>
              <a:lnSpc>
                <a:spcPct val="80000"/>
              </a:lnSpc>
            </a:pPr>
            <a:r>
              <a:rPr lang="ar-SA" sz="2000" b="1"/>
              <a:t>2.خصائص النمو في مرحلة الطفولة المبكرة    3.الأتجاهات المعاصرة في تربية الطفل ما قبل المدرسة </a:t>
            </a:r>
            <a:r>
              <a:rPr lang="ar-EG" sz="2000" b="1"/>
              <a:t>.</a:t>
            </a:r>
            <a:endParaRPr lang="ar-SA" sz="2000" b="1"/>
          </a:p>
          <a:p>
            <a:pPr>
              <a:lnSpc>
                <a:spcPct val="80000"/>
              </a:lnSpc>
            </a:pPr>
            <a:r>
              <a:rPr lang="ar-SA" sz="2000" b="1"/>
              <a:t>4. جميع ما ذكر </a:t>
            </a:r>
          </a:p>
          <a:p>
            <a:pPr>
              <a:lnSpc>
                <a:spcPct val="80000"/>
              </a:lnSpc>
            </a:pPr>
            <a:endParaRPr lang="en-US" sz="2000" b="1"/>
          </a:p>
          <a:p>
            <a:pPr>
              <a:lnSpc>
                <a:spcPct val="80000"/>
              </a:lnSpc>
            </a:pPr>
            <a:r>
              <a:rPr lang="ar-SA" sz="2000" b="1"/>
              <a:t>*من خصائص النمو في مرحلة الطفولة المبكرة :</a:t>
            </a:r>
          </a:p>
          <a:p>
            <a:pPr>
              <a:lnSpc>
                <a:spcPct val="80000"/>
              </a:lnSpc>
            </a:pPr>
            <a:r>
              <a:rPr lang="ar-SA" sz="2000" b="1"/>
              <a:t>1.لكل مرحلة من المراحل النمو متطلبات 2. هناك فروق فردية بين الأطفال </a:t>
            </a:r>
            <a:r>
              <a:rPr lang="ar-EG" sz="2000" b="1"/>
              <a:t>.</a:t>
            </a:r>
            <a:endParaRPr lang="ar-SA" sz="2000" b="1"/>
          </a:p>
          <a:p>
            <a:pPr>
              <a:lnSpc>
                <a:spcPct val="80000"/>
              </a:lnSpc>
            </a:pPr>
            <a:r>
              <a:rPr lang="ar-SA" sz="2000" b="1"/>
              <a:t>3.(2،1)                                    4. لا شي مما ذكر </a:t>
            </a:r>
          </a:p>
          <a:p>
            <a:pPr>
              <a:lnSpc>
                <a:spcPct val="80000"/>
              </a:lnSpc>
            </a:pPr>
            <a:endParaRPr lang="en-US" sz="200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endParaRPr lang="en-US"/>
          </a:p>
        </p:txBody>
      </p:sp>
      <p:sp>
        <p:nvSpPr>
          <p:cNvPr id="79875" name="Rectangle 3"/>
          <p:cNvSpPr>
            <a:spLocks noGrp="1" noChangeArrowheads="1"/>
          </p:cNvSpPr>
          <p:nvPr>
            <p:ph type="body" idx="1"/>
          </p:nvPr>
        </p:nvSpPr>
        <p:spPr/>
        <p:txBody>
          <a:bodyPr/>
          <a:lstStyle/>
          <a:p>
            <a:pPr>
              <a:lnSpc>
                <a:spcPct val="80000"/>
              </a:lnSpc>
            </a:pPr>
            <a:endParaRPr lang="en-US" sz="2400" b="1"/>
          </a:p>
          <a:p>
            <a:pPr>
              <a:lnSpc>
                <a:spcPct val="80000"/>
              </a:lnSpc>
            </a:pPr>
            <a:r>
              <a:rPr lang="ar-SA" sz="2400" b="1"/>
              <a:t>*يتفاوت الاطفال في مرحلة الطفولة المبكرة  من حيث :</a:t>
            </a:r>
          </a:p>
          <a:p>
            <a:pPr>
              <a:lnSpc>
                <a:spcPct val="80000"/>
              </a:lnSpc>
            </a:pPr>
            <a:r>
              <a:rPr lang="ar-SA" sz="2400" b="1"/>
              <a:t>1.الطول     2. الوزن   3. الجينات   4. جميع ما ذكر </a:t>
            </a:r>
          </a:p>
          <a:p>
            <a:pPr>
              <a:lnSpc>
                <a:spcPct val="80000"/>
              </a:lnSpc>
            </a:pPr>
            <a:r>
              <a:rPr lang="ar-SA" sz="2400" b="1"/>
              <a:t>*اهم ما يميز النمو الحركي في مرحلة الطفولة المبكرة اعتماد الرئيسى علي عضلات  :</a:t>
            </a:r>
          </a:p>
          <a:p>
            <a:pPr>
              <a:lnSpc>
                <a:spcPct val="80000"/>
              </a:lnSpc>
            </a:pPr>
            <a:r>
              <a:rPr lang="ar-SA" sz="2400" b="1"/>
              <a:t>1.الساقين            2. اليدين </a:t>
            </a:r>
          </a:p>
          <a:p>
            <a:pPr>
              <a:lnSpc>
                <a:spcPct val="80000"/>
              </a:lnSpc>
            </a:pPr>
            <a:r>
              <a:rPr lang="ar-SA" sz="2400" b="1"/>
              <a:t>3.الجسم الكبيرة  4. (2،1) </a:t>
            </a:r>
          </a:p>
          <a:p>
            <a:pPr>
              <a:lnSpc>
                <a:spcPct val="80000"/>
              </a:lnSpc>
            </a:pPr>
            <a:r>
              <a:rPr lang="ar-SA" sz="2400" b="1"/>
              <a:t>*نسبة كبيرة من الأطفال يدخلون الروضة وهم :</a:t>
            </a:r>
          </a:p>
          <a:p>
            <a:pPr>
              <a:lnSpc>
                <a:spcPct val="80000"/>
              </a:lnSpc>
            </a:pPr>
            <a:r>
              <a:rPr lang="ar-SA" sz="2400" b="1"/>
              <a:t>1.يحسنون ترتيب اغراضهم   2. لا يحسنون العناية بنظافتهم الشخصية </a:t>
            </a:r>
          </a:p>
          <a:p>
            <a:pPr>
              <a:lnSpc>
                <a:spcPct val="80000"/>
              </a:lnSpc>
            </a:pPr>
            <a:r>
              <a:rPr lang="ar-SA" sz="2400" b="1"/>
              <a:t>3.يحسنون التعامل مع اقرانهم   4. لا شي مما ذكر </a:t>
            </a:r>
          </a:p>
          <a:p>
            <a:pPr>
              <a:lnSpc>
                <a:spcPct val="80000"/>
              </a:lnSpc>
            </a:pPr>
            <a:endParaRPr lang="en-US" sz="240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85800" y="152400"/>
            <a:ext cx="6870700" cy="1044575"/>
          </a:xfrm>
        </p:spPr>
        <p:txBody>
          <a:bodyPr/>
          <a:lstStyle/>
          <a:p>
            <a:endParaRPr lang="en-US"/>
          </a:p>
        </p:txBody>
      </p:sp>
      <p:sp>
        <p:nvSpPr>
          <p:cNvPr id="80899" name="Rectangle 3"/>
          <p:cNvSpPr>
            <a:spLocks noGrp="1" noChangeArrowheads="1"/>
          </p:cNvSpPr>
          <p:nvPr>
            <p:ph type="body" idx="1"/>
          </p:nvPr>
        </p:nvSpPr>
        <p:spPr>
          <a:xfrm>
            <a:off x="685800" y="1196975"/>
            <a:ext cx="7696200" cy="4608513"/>
          </a:xfrm>
        </p:spPr>
        <p:txBody>
          <a:bodyPr/>
          <a:lstStyle/>
          <a:p>
            <a:pPr>
              <a:lnSpc>
                <a:spcPct val="80000"/>
              </a:lnSpc>
            </a:pPr>
            <a:endParaRPr lang="en-US" sz="1600" b="1"/>
          </a:p>
          <a:p>
            <a:pPr>
              <a:lnSpc>
                <a:spcPct val="80000"/>
              </a:lnSpc>
            </a:pPr>
            <a:r>
              <a:rPr lang="ar-SA" sz="1600" b="1"/>
              <a:t>*من حاجات الطفل العقلية :</a:t>
            </a:r>
          </a:p>
          <a:p>
            <a:pPr>
              <a:lnSpc>
                <a:spcPct val="80000"/>
              </a:lnSpc>
            </a:pPr>
            <a:r>
              <a:rPr lang="ar-SA" sz="1600" b="1"/>
              <a:t>1. الأكتشاف    2. الأبداع   3. الاستطلاع   4. جميع ماذكر . </a:t>
            </a:r>
            <a:endParaRPr lang="ar-EG" sz="1600" b="1"/>
          </a:p>
          <a:p>
            <a:pPr>
              <a:lnSpc>
                <a:spcPct val="80000"/>
              </a:lnSpc>
            </a:pPr>
            <a:endParaRPr lang="ar-SA" sz="1600" b="1"/>
          </a:p>
          <a:p>
            <a:pPr>
              <a:lnSpc>
                <a:spcPct val="80000"/>
              </a:lnSpc>
            </a:pPr>
            <a:r>
              <a:rPr lang="ar-SA" sz="1600" b="1"/>
              <a:t>*بالرغم من اقبال الطفل علي التعلم واكتشاف العالم من حوله الا ان الانتباه والتركيز وسعته الانتباهية مازالت :</a:t>
            </a:r>
          </a:p>
          <a:p>
            <a:pPr>
              <a:lnSpc>
                <a:spcPct val="80000"/>
              </a:lnSpc>
            </a:pPr>
            <a:r>
              <a:rPr lang="ar-SA" sz="1600" b="1"/>
              <a:t>1. شديدة   2. محدودة   3.متوسطه  4. لاشي مما ذكر   </a:t>
            </a:r>
            <a:endParaRPr lang="en-US" sz="1600" b="1"/>
          </a:p>
          <a:p>
            <a:pPr>
              <a:lnSpc>
                <a:spcPct val="80000"/>
              </a:lnSpc>
            </a:pPr>
            <a:endParaRPr lang="en-US" sz="1600" b="1"/>
          </a:p>
          <a:p>
            <a:pPr>
              <a:lnSpc>
                <a:spcPct val="80000"/>
              </a:lnSpc>
            </a:pPr>
            <a:r>
              <a:rPr lang="ar-SA" sz="1600" b="1"/>
              <a:t>*تسمي سنوات ما قبل المدرسة بمرحلة (                                         ) :-</a:t>
            </a:r>
          </a:p>
          <a:p>
            <a:pPr>
              <a:lnSpc>
                <a:spcPct val="80000"/>
              </a:lnSpc>
            </a:pPr>
            <a:r>
              <a:rPr lang="ar-SA" sz="1600" b="1"/>
              <a:t>1.مرحلة التمركز حول الذات     2. التمركز هو الجماعة </a:t>
            </a:r>
          </a:p>
          <a:p>
            <a:pPr>
              <a:lnSpc>
                <a:spcPct val="80000"/>
              </a:lnSpc>
            </a:pPr>
            <a:r>
              <a:rPr lang="ar-SA" sz="1600" b="1"/>
              <a:t>3. التمركز حول الام         4. لا شي مما ذكر </a:t>
            </a:r>
            <a:endParaRPr lang="ar-EG" sz="1600" b="1"/>
          </a:p>
          <a:p>
            <a:pPr>
              <a:lnSpc>
                <a:spcPct val="80000"/>
              </a:lnSpc>
            </a:pPr>
            <a:endParaRPr lang="ar-SA" sz="1600" b="1"/>
          </a:p>
          <a:p>
            <a:pPr>
              <a:lnSpc>
                <a:spcPct val="80000"/>
              </a:lnSpc>
            </a:pPr>
            <a:r>
              <a:rPr lang="ar-SA" sz="1600" b="1"/>
              <a:t>*تعتبر نفعالات الطفل وسيلة ..................... في التعامل الاجتماعي وخصوصا في السنوات الأولى:</a:t>
            </a:r>
          </a:p>
          <a:p>
            <a:pPr>
              <a:lnSpc>
                <a:spcPct val="80000"/>
              </a:lnSpc>
            </a:pPr>
            <a:r>
              <a:rPr lang="ar-SA" sz="1600" b="1"/>
              <a:t>1.ثانوية   2</a:t>
            </a:r>
            <a:r>
              <a:rPr lang="ar-EG" sz="1600" b="1"/>
              <a:t>.</a:t>
            </a:r>
            <a:r>
              <a:rPr lang="ar-SA" sz="1600" b="1"/>
              <a:t>   محدود   3. اساسية    4.جميع ما ذكر .</a:t>
            </a:r>
            <a:endParaRPr lang="ar-EG" sz="1600" b="1"/>
          </a:p>
          <a:p>
            <a:pPr>
              <a:lnSpc>
                <a:spcPct val="80000"/>
              </a:lnSpc>
            </a:pPr>
            <a:endParaRPr lang="ar-SA" sz="1600" b="1"/>
          </a:p>
          <a:p>
            <a:pPr>
              <a:lnSpc>
                <a:spcPct val="80000"/>
              </a:lnSpc>
            </a:pPr>
            <a:r>
              <a:rPr lang="ar-SA" sz="1600" b="1"/>
              <a:t>*يتأثر النمو الأنفعالي لطفل بعوامل ...........................:</a:t>
            </a:r>
          </a:p>
          <a:p>
            <a:pPr>
              <a:lnSpc>
                <a:spcPct val="80000"/>
              </a:lnSpc>
            </a:pPr>
            <a:r>
              <a:rPr lang="ar-SA" sz="1600" b="1"/>
              <a:t>1. سيكولوجية    2. بيولوجية وعضوية </a:t>
            </a:r>
          </a:p>
          <a:p>
            <a:pPr>
              <a:lnSpc>
                <a:spcPct val="80000"/>
              </a:lnSpc>
            </a:pPr>
            <a:r>
              <a:rPr lang="ar-SA" sz="1600" b="1"/>
              <a:t>3. عضوية فقط    4. لا شي مما ذكر .</a:t>
            </a:r>
          </a:p>
          <a:p>
            <a:pPr>
              <a:lnSpc>
                <a:spcPct val="80000"/>
              </a:lnSpc>
            </a:pPr>
            <a:endParaRPr lang="en-US" sz="1600" b="1"/>
          </a:p>
          <a:p>
            <a:pPr>
              <a:lnSpc>
                <a:spcPct val="80000"/>
              </a:lnSpc>
            </a:pPr>
            <a:endParaRPr lang="en-US" sz="1600"/>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WordArt 2"/>
          <p:cNvSpPr>
            <a:spLocks noChangeArrowheads="1" noChangeShapeType="1" noTextEdit="1"/>
          </p:cNvSpPr>
          <p:nvPr/>
        </p:nvSpPr>
        <p:spPr bwMode="auto">
          <a:xfrm>
            <a:off x="2051050" y="2420938"/>
            <a:ext cx="4608513" cy="1728787"/>
          </a:xfrm>
          <a:prstGeom prst="rect">
            <a:avLst/>
          </a:prstGeom>
        </p:spPr>
        <p:txBody>
          <a:bodyPr wrap="none" fromWordArt="1">
            <a:prstTxWarp prst="textCanDown">
              <a:avLst>
                <a:gd name="adj" fmla="val 14287"/>
              </a:avLst>
            </a:prstTxWarp>
          </a:bodyPr>
          <a:lstStyle/>
          <a:p>
            <a:pPr algn="ctr"/>
            <a:r>
              <a:rPr lang="ar-SA" sz="3600" b="1" kern="10">
                <a:ln w="12700">
                  <a:noFill/>
                  <a:round/>
                  <a:headEnd/>
                  <a:tailEnd/>
                </a:ln>
                <a:gradFill rotWithShape="0">
                  <a:gsLst>
                    <a:gs pos="0">
                      <a:srgbClr val="520402"/>
                    </a:gs>
                    <a:gs pos="100000">
                      <a:srgbClr val="FFCC00"/>
                    </a:gs>
                  </a:gsLst>
                  <a:lin ang="5400000" scaled="1"/>
                </a:gradFill>
                <a:effectLst>
                  <a:prstShdw prst="shdw17" dist="40161" dir="20493903">
                    <a:schemeClr val="tx2"/>
                  </a:prstShdw>
                </a:effectLst>
                <a:latin typeface="Bader"/>
              </a:rPr>
              <a:t>والله ولي التوفيق</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2542</Words>
  <Application>Microsoft Office PowerPoint</Application>
  <PresentationFormat>عرض على الشاشة (3:4)‏</PresentationFormat>
  <Paragraphs>137</Paragraphs>
  <Slides>33</Slides>
  <Notes>0</Notes>
  <HiddenSlides>0</HiddenSlides>
  <MMClips>0</MMClips>
  <ScaleCrop>false</ScaleCrop>
  <HeadingPairs>
    <vt:vector size="4" baseType="variant">
      <vt:variant>
        <vt:lpstr>سمة</vt:lpstr>
      </vt:variant>
      <vt:variant>
        <vt:i4>1</vt:i4>
      </vt:variant>
      <vt:variant>
        <vt:lpstr>عناوين الشرائح</vt:lpstr>
      </vt:variant>
      <vt:variant>
        <vt:i4>33</vt:i4>
      </vt:variant>
    </vt:vector>
  </HeadingPairs>
  <TitlesOfParts>
    <vt:vector size="34" baseType="lpstr">
      <vt:lpstr>سمة Office</vt:lpstr>
      <vt:lpstr>الاهــــــــــداف التـــــربـــــويــــة للروضة ومصادر اشتقاقها</vt:lpstr>
      <vt:lpstr>مصادر اشتقاق الأهداف التربوية :</vt:lpstr>
      <vt:lpstr>أولاً : طبيعة المجتمع وفلسفته وقيمة :</vt:lpstr>
      <vt:lpstr>الشريحة 4</vt:lpstr>
      <vt:lpstr>بعض الأنماط السلوكية والمعتقدات والظروف التي تؤثر بصفه خاصة على أهداف الروضة :</vt:lpstr>
      <vt:lpstr>الشريحة 6</vt:lpstr>
      <vt:lpstr>الشريحة 7</vt:lpstr>
      <vt:lpstr>الشريحة 8</vt:lpstr>
      <vt:lpstr>الشريحة 9</vt:lpstr>
      <vt:lpstr>الشريحة 10</vt:lpstr>
      <vt:lpstr>وأياً ما كان السبب وراء هذه الظاهرة، فإن المجتمع مطالب بأن يحترم هذا الاختيار من جانب المرأة العاملة وأن يوفر لأطفالها المؤسسات التربوية التي تقوم بدور الأم والأسرة وتسهر على رعاية الأطفال وتعليمهم. </vt:lpstr>
      <vt:lpstr>الشريحة 12</vt:lpstr>
      <vt:lpstr>ثانياً : خصائص النمو في مرحلة الطفولة المبكرة : </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ثالثاً : الاتجاهات المعاصرة في تربية طفل ما قبل المدرسة : </vt:lpstr>
      <vt:lpstr>الشريحة 24</vt:lpstr>
      <vt:lpstr>الشريحة 25</vt:lpstr>
      <vt:lpstr>أهداف رياض الأطفال في جمهورية مصر العربية : </vt:lpstr>
      <vt:lpstr>الشريحة 27</vt:lpstr>
      <vt:lpstr>التقويم</vt:lpstr>
      <vt:lpstr>الشريحة 29</vt:lpstr>
      <vt:lpstr>2-اختاري الأجابة الصحيحة من بين الاختيارات التاليه :-</vt:lpstr>
      <vt:lpstr>الشريحة 31</vt:lpstr>
      <vt:lpstr>الشريحة 32</vt:lpstr>
      <vt:lpstr>الشريحة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الاهــــــــــداف التـــــربـــــويــــة للروضة ومصادر اشتقاقها</dc:title>
  <dc:creator>DELL</dc:creator>
  <cp:lastModifiedBy>DELL</cp:lastModifiedBy>
  <cp:revision>1</cp:revision>
  <dcterms:created xsi:type="dcterms:W3CDTF">2012-10-11T19:55:10Z</dcterms:created>
  <dcterms:modified xsi:type="dcterms:W3CDTF">2012-10-11T19:56:48Z</dcterms:modified>
</cp:coreProperties>
</file>