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2" d="100"/>
          <a:sy n="72" d="100"/>
        </p:scale>
        <p:origin x="-11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26/11/33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26/11/33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26/11/33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26/11/33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a:p>
        </p:txBody>
      </p:sp>
      <p:sp>
        <p:nvSpPr>
          <p:cNvPr id="3" name="عنوان فرعي 2"/>
          <p:cNvSpPr>
            <a:spLocks noGrp="1"/>
          </p:cNvSpPr>
          <p:nvPr>
            <p:ph type="subTitle" idx="1"/>
          </p:nvPr>
        </p:nvSpPr>
        <p:spPr/>
        <p:txBody>
          <a:bodyPr/>
          <a:lstStyle/>
          <a:p>
            <a:endParaRPr lang="ar-S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ctrTitle" idx="4294967295"/>
          </p:nvPr>
        </p:nvSpPr>
        <p:spPr>
          <a:xfrm>
            <a:off x="304800" y="609600"/>
            <a:ext cx="8458200" cy="5562600"/>
          </a:xfrm>
        </p:spPr>
        <p:txBody>
          <a:bodyPr/>
          <a:lstStyle/>
          <a:p>
            <a:pPr algn="ctr"/>
            <a:r>
              <a:rPr lang="ar-SA" sz="3400" smtClean="0">
                <a:latin typeface="Arial" pitchFamily="34" charset="0"/>
                <a:cs typeface="Arial" pitchFamily="34" charset="0"/>
              </a:rPr>
              <a:t>الفصل الأول</a:t>
            </a:r>
            <a:r>
              <a:rPr lang="en-US" sz="3400" smtClean="0">
                <a:latin typeface="Arial" pitchFamily="34" charset="0"/>
                <a:cs typeface="Arial" pitchFamily="34" charset="0"/>
              </a:rPr>
              <a:t> </a:t>
            </a:r>
            <a:br>
              <a:rPr lang="en-US" sz="3400" smtClean="0">
                <a:latin typeface="Arial" pitchFamily="34" charset="0"/>
                <a:cs typeface="Arial" pitchFamily="34" charset="0"/>
              </a:rPr>
            </a:br>
            <a:r>
              <a:rPr lang="ar-EG" sz="3400" smtClean="0">
                <a:latin typeface="Arial" pitchFamily="34" charset="0"/>
                <a:cs typeface="Arial" pitchFamily="34" charset="0"/>
              </a:rPr>
              <a:t>نشأت رياض الأطفال نتيجة لجهود بعض المربين والفلاسفة والمفكرين والعينين بصحة وتربية الأطفال الصغار من أمثال كومينيوس وجان جاك روسو وبستالوتزى وروبرت أوين وأبرلين وفروبل والأختين مارجريت وراشيل مكملان وديكرولى وماريا منتسورى وجون ديوى وغيرهم.</a:t>
            </a:r>
            <a:br>
              <a:rPr lang="ar-EG" sz="3400" smtClean="0">
                <a:latin typeface="Arial" pitchFamily="34" charset="0"/>
                <a:cs typeface="Arial" pitchFamily="34" charset="0"/>
              </a:rPr>
            </a:br>
            <a:endParaRPr lang="en-US" sz="3400"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idx="4294967295"/>
          </p:nvPr>
        </p:nvSpPr>
        <p:spPr/>
        <p:txBody>
          <a:bodyPr/>
          <a:lstStyle/>
          <a:p>
            <a:pPr algn="ctr"/>
            <a:r>
              <a:rPr lang="ar-SA" sz="3400" smtClean="0">
                <a:latin typeface="Arial" pitchFamily="34" charset="0"/>
                <a:cs typeface="Arial" pitchFamily="34" charset="0"/>
              </a:rPr>
              <a:t>جوهان آموس كومينيوس </a:t>
            </a:r>
            <a:br>
              <a:rPr lang="ar-SA" sz="3400" smtClean="0">
                <a:latin typeface="Arial" pitchFamily="34" charset="0"/>
                <a:cs typeface="Arial" pitchFamily="34" charset="0"/>
              </a:rPr>
            </a:br>
            <a:endParaRPr lang="en-US" sz="3400" smtClean="0">
              <a:latin typeface="Arial" pitchFamily="34" charset="0"/>
              <a:cs typeface="Arial" pitchFamily="34" charset="0"/>
            </a:endParaRPr>
          </a:p>
        </p:txBody>
      </p:sp>
      <p:sp>
        <p:nvSpPr>
          <p:cNvPr id="425987" name="Rectangle 3"/>
          <p:cNvSpPr>
            <a:spLocks noChangeArrowheads="1"/>
          </p:cNvSpPr>
          <p:nvPr>
            <p:ph type="body" idx="4294967295"/>
          </p:nvPr>
        </p:nvSpPr>
        <p:spPr>
          <a:xfrm>
            <a:off x="457200" y="1371600"/>
            <a:ext cx="8229600" cy="5029200"/>
          </a:xfrm>
          <a:noFill/>
        </p:spPr>
        <p:txBody>
          <a:bodyPr/>
          <a:lstStyle/>
          <a:p>
            <a:pPr algn="ctr"/>
            <a:r>
              <a:rPr lang="ar-SA" b="1" smtClean="0">
                <a:latin typeface="Arial" pitchFamily="34" charset="0"/>
                <a:cs typeface="Arial" pitchFamily="34" charset="0"/>
              </a:rPr>
              <a:t>لقد كان التشيكى كومينيوس (1592-1671) من أوائل الفلاسفة وأكثرهم اهتماما بالطفل. ويعتبر كتابه (عالم الموضعات الحسية المصورة) (</a:t>
            </a:r>
            <a:r>
              <a:rPr lang="en-US" b="1" smtClean="0">
                <a:latin typeface="Arial" pitchFamily="34" charset="0"/>
                <a:cs typeface="Arial" pitchFamily="34" charset="0"/>
              </a:rPr>
              <a:t>Orbis Picuts</a:t>
            </a:r>
            <a:r>
              <a:rPr lang="ar-EG" b="1" smtClean="0">
                <a:latin typeface="Arial" pitchFamily="34" charset="0"/>
                <a:cs typeface="Arial" pitchFamily="34" charset="0"/>
              </a:rPr>
              <a:t>) أول كتاب نشر للأطفال موضحاً بالصورة، استخدام فيه طريقة عرض الأشياء بدلا من الكلمات والرموز. إلا أن كومينيوس كان يفضل أن تتم تربية طفل ما قبل المدرسة الابتدائية على أيدى الأمهات فى البيوت بدلا من دراسة الروضة. وبهذا تنبأ بظهور ما يسمى بجماعة اللعب (</a:t>
            </a:r>
            <a:r>
              <a:rPr lang="en-US" b="1" smtClean="0">
                <a:latin typeface="Arial" pitchFamily="34" charset="0"/>
                <a:cs typeface="Arial" pitchFamily="34" charset="0"/>
              </a:rPr>
              <a:t>playgroup</a:t>
            </a:r>
            <a:r>
              <a:rPr lang="ar-EG" b="1" smtClean="0">
                <a:latin typeface="Arial" pitchFamily="34" charset="0"/>
                <a:cs typeface="Arial" pitchFamily="34" charset="0"/>
              </a:rPr>
              <a:t>) قبل أن تخرج إلى حيز الوجود – كما نشهدها اليوم فى كثير من المجتمعات الأوروبية – بثلاثة قرون ونصف.</a:t>
            </a:r>
          </a:p>
          <a:p>
            <a:endParaRPr lang="en-US" sz="20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idx="4294967295"/>
          </p:nvPr>
        </p:nvSpPr>
        <p:spPr/>
        <p:txBody>
          <a:bodyPr/>
          <a:lstStyle/>
          <a:p>
            <a:pPr algn="ctr"/>
            <a:r>
              <a:rPr lang="ar-SA" smtClean="0">
                <a:latin typeface="Arial" pitchFamily="34" charset="0"/>
                <a:cs typeface="Arial" pitchFamily="34" charset="0"/>
              </a:rPr>
              <a:t>جان جاك روسو</a:t>
            </a:r>
            <a:endParaRPr lang="en-US" smtClean="0">
              <a:latin typeface="Arial" pitchFamily="34" charset="0"/>
              <a:cs typeface="Arial" pitchFamily="34" charset="0"/>
            </a:endParaRPr>
          </a:p>
        </p:txBody>
      </p:sp>
      <p:sp>
        <p:nvSpPr>
          <p:cNvPr id="427011" name="Rectangle 3"/>
          <p:cNvSpPr>
            <a:spLocks noGrp="1" noChangeArrowheads="1"/>
          </p:cNvSpPr>
          <p:nvPr>
            <p:ph type="body" idx="4294967295"/>
          </p:nvPr>
        </p:nvSpPr>
        <p:spPr>
          <a:xfrm>
            <a:off x="457200" y="1524000"/>
            <a:ext cx="8382000" cy="5029200"/>
          </a:xfrm>
        </p:spPr>
        <p:txBody>
          <a:bodyPr/>
          <a:lstStyle/>
          <a:p>
            <a:pPr algn="just">
              <a:lnSpc>
                <a:spcPct val="80000"/>
              </a:lnSpc>
            </a:pPr>
            <a:r>
              <a:rPr lang="ar-SA" sz="2800" b="1" smtClean="0">
                <a:latin typeface="Arial" pitchFamily="34" charset="0"/>
                <a:cs typeface="Arial" pitchFamily="34" charset="0"/>
              </a:rPr>
              <a:t>أما جان جاك روسو (1712 – 1778) رائد المدرسة الطبيعية، فكان يعتقد بأن وسيلة التربية هى النمو الحر الطليق لطبيعة الطفل وقواه وميوله الفطرية. فالتربية فى مرحلة الطفولة يجب ألا تعدو تربية الحواس كتلك التربية الناتجة عن الاحتكاك بقوى الطبيعة ومظاهرها. ويلخص روسو فلسفته التربوية فى قوله: (إن الطبيعة ترغب فى أن يكون الأطفال أطفالا قبل أن يكونوا رجالا) ، ومن أجل ذلك ينبغى عدم لإكراه الأطفال على الدراسة النظامية قبل الأوان، وعدم لنظر إلى التربية على أنها إعداد لتربية مستقبلية، لأن التربية الحقة فى نظر روسو مشاركة الحياة. وقد طالب روسو فى كتاباته التربية (وخاصة كتابه "إميل") أن تتاح للطفل فرصة النمر بشكل طبيعى من خلال الحرية والتعلم والتعليم بالخبرة مثل هذه الآراء التربية التى كانت سابقه لعصره، دفعت البعض إلى  اعتباره مؤسسا ليس للمدرسة الطبيعية فحسب بل ولمدرسة (التمركز حول الطفل) أيضا.</a:t>
            </a:r>
          </a:p>
          <a:p>
            <a:pPr>
              <a:lnSpc>
                <a:spcPct val="80000"/>
              </a:lnSpc>
            </a:pPr>
            <a:endParaRPr lang="en-US" sz="2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p:cNvSpPr>
            <a:spLocks noGrp="1" noChangeArrowheads="1"/>
          </p:cNvSpPr>
          <p:nvPr>
            <p:ph type="title" idx="4294967295"/>
          </p:nvPr>
        </p:nvSpPr>
        <p:spPr/>
        <p:txBody>
          <a:bodyPr/>
          <a:lstStyle/>
          <a:p>
            <a:pPr algn="ctr"/>
            <a:r>
              <a:rPr lang="ar-SA" smtClean="0">
                <a:latin typeface="Arial" pitchFamily="34" charset="0"/>
                <a:cs typeface="Arial" pitchFamily="34" charset="0"/>
              </a:rPr>
              <a:t>جوهان هنريتش بستالوتزى</a:t>
            </a:r>
            <a:endParaRPr lang="en-US" smtClean="0">
              <a:latin typeface="Arial" pitchFamily="34" charset="0"/>
              <a:cs typeface="Arial" pitchFamily="34" charset="0"/>
            </a:endParaRPr>
          </a:p>
        </p:txBody>
      </p:sp>
      <p:sp>
        <p:nvSpPr>
          <p:cNvPr id="428035" name="Rectangle 3"/>
          <p:cNvSpPr>
            <a:spLocks noGrp="1" noChangeArrowheads="1"/>
          </p:cNvSpPr>
          <p:nvPr>
            <p:ph type="body" idx="4294967295"/>
          </p:nvPr>
        </p:nvSpPr>
        <p:spPr>
          <a:xfrm>
            <a:off x="304800" y="1447800"/>
            <a:ext cx="8839200" cy="4876800"/>
          </a:xfrm>
        </p:spPr>
        <p:txBody>
          <a:bodyPr/>
          <a:lstStyle/>
          <a:p>
            <a:pPr algn="just">
              <a:lnSpc>
                <a:spcPct val="80000"/>
              </a:lnSpc>
            </a:pPr>
            <a:r>
              <a:rPr lang="ar-SA" sz="2800" b="1" smtClean="0">
                <a:latin typeface="Arial" pitchFamily="34" charset="0"/>
                <a:cs typeface="Arial" pitchFamily="34" charset="0"/>
              </a:rPr>
              <a:t>جاء بستالوتزى (1746 – 1827) ليضع الكثير من الأفكار التى عبر عنها روسو موضع التنفيذ فى مدارس الأطفال التى أنشأها فى ستانز وبرجدورف وإيفردون بويسرا. فقد طالب بستالوتزى بإطلاق قوى الطفل الطبيعية والاهتمام بتربية أبناء جماهير الشعب تربية عقلية وخلقية وجسمية شاملة بغض النظر عن إمكانياتهم المادية أو استعدادهم الفطرى، وطبق أفكاره هذه فى المدرسة التى افتتحها عام (1798) لتربية الأطفال الفقراء والأيتام فى(ستانز) ثم فى قرية برجدورف عا (1799). وكان هدفه أن يجمع بين النشاط التربوى والصناعة اليدوية. وقد وصف تجربته التربية بقوله : (إن المبدأ الذى سرت عليه هو أن أبحث عن مفتاح قلب الطفل ثم أحققرغباته اليومية ثم أشعره بالحب والعطف فى كل أعماله حتى تنغرس هاتان الصفتان فى نفسه، ثم أعوده طلب العلم والمعرفة والمثابرة عليهما حتى يستطيع استخدام هذا الحب بحكمة فيما يعود على مجتمعه بالفائدة) . (محمود شفشق ، 1978 ، 291).</a:t>
            </a:r>
          </a:p>
          <a:p>
            <a:pPr>
              <a:lnSpc>
                <a:spcPct val="80000"/>
              </a:lnSpc>
            </a:pPr>
            <a:endParaRPr lang="en-US" sz="1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subTitle" idx="4294967295"/>
          </p:nvPr>
        </p:nvSpPr>
        <p:spPr>
          <a:xfrm>
            <a:off x="0" y="0"/>
            <a:ext cx="8763000" cy="6400800"/>
          </a:xfrm>
        </p:spPr>
        <p:txBody>
          <a:bodyPr/>
          <a:lstStyle/>
          <a:p>
            <a:pPr marL="0" indent="0" algn="ctr">
              <a:buFont typeface="Wingdings" pitchFamily="2" charset="2"/>
              <a:buNone/>
            </a:pPr>
            <a:endParaRPr lang="ar-EG" sz="2800" b="1" smtClean="0">
              <a:latin typeface="Arial" pitchFamily="34" charset="0"/>
              <a:cs typeface="Arial" pitchFamily="34" charset="0"/>
            </a:endParaRPr>
          </a:p>
          <a:p>
            <a:pPr marL="0" indent="0" algn="ctr">
              <a:buFont typeface="Wingdings" pitchFamily="2" charset="2"/>
              <a:buNone/>
            </a:pPr>
            <a:r>
              <a:rPr lang="ar-SA" sz="2800" b="1" smtClean="0">
                <a:latin typeface="Arial" pitchFamily="34" charset="0"/>
                <a:cs typeface="Arial" pitchFamily="34" charset="0"/>
              </a:rPr>
              <a:t>وأهتم بستالوتزى بتربية الطفل فى حديثه بدفع خبراته الشخصية وتنمية العلاقة بين قدراته الطبيعية والبيئة الطبيعية من حوله حيث يقول: (مهما حاول الإنسان أن فعل فى تربية الطفل فلن يستطيع أن يعمل أكثر من أن يساعده فى جهوده التى يبذلها هو فى سبيل تنمية شخصيته، وإن سر التربية العظيم هو ان نفعل ذلك بحيث يكون تأثير التربية متناسباً دائماً مع نمو الملكات التى لم تفتح بعد) (شفشق 1978 ، 291).</a:t>
            </a:r>
          </a:p>
          <a:p>
            <a:pPr marL="0" indent="0" algn="ctr">
              <a:buFont typeface="Wingdings" pitchFamily="2" charset="2"/>
              <a:buNone/>
            </a:pPr>
            <a:r>
              <a:rPr lang="ar-SA" sz="2800" b="1" smtClean="0">
                <a:latin typeface="Arial" pitchFamily="34" charset="0"/>
                <a:cs typeface="Arial" pitchFamily="34" charset="0"/>
              </a:rPr>
              <a:t>	إلا أن إسهام بستالوتزى الأكبر كان افتتاحه معهداً لإعداد معلمى الصفار فى فردان (إفردون) وكان هفه من وراء ذلك إعداد المدرس (الصالح) وإصلاح طرق التدريس وتأليف الكتب المدرسية المناسبة. وقد اجتذب معهده ، الذى استمر يعمل به معه وتتلمذوا على يديه فريدريك فروبل المؤسس الحقيقى لرياض الأطفال </a:t>
            </a:r>
            <a:r>
              <a:rPr lang="ar-EG" sz="2800" b="1" smtClean="0">
                <a:latin typeface="Arial" pitchFamily="34" charset="0"/>
                <a:cs typeface="Arial" pitchFamily="34" charset="0"/>
              </a:rPr>
              <a:t>.</a:t>
            </a:r>
            <a:endParaRPr lang="ar-SA" sz="2800" b="1" smtClean="0">
              <a:latin typeface="Arial" pitchFamily="34" charset="0"/>
              <a:cs typeface="Arial" pitchFamily="34" charset="0"/>
            </a:endParaRPr>
          </a:p>
          <a:p>
            <a:pPr marL="0" indent="0" algn="ctr">
              <a:buFont typeface="Wingdings" pitchFamily="2" charset="2"/>
              <a:buNone/>
            </a:pPr>
            <a:endParaRPr lang="en-US" sz="2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idx="4294967295"/>
          </p:nvPr>
        </p:nvSpPr>
        <p:spPr/>
        <p:txBody>
          <a:bodyPr/>
          <a:lstStyle/>
          <a:p>
            <a:pPr algn="ctr"/>
            <a:r>
              <a:rPr lang="ar-SA" smtClean="0">
                <a:latin typeface="Arial" pitchFamily="34" charset="0"/>
                <a:cs typeface="Arial" pitchFamily="34" charset="0"/>
              </a:rPr>
              <a:t>فريدريك ولهلم فروبل</a:t>
            </a:r>
            <a:endParaRPr lang="en-US" smtClean="0">
              <a:latin typeface="Arial" pitchFamily="34" charset="0"/>
              <a:cs typeface="Arial" pitchFamily="34" charset="0"/>
            </a:endParaRPr>
          </a:p>
        </p:txBody>
      </p:sp>
      <p:sp>
        <p:nvSpPr>
          <p:cNvPr id="430083" name="Rectangle 3"/>
          <p:cNvSpPr>
            <a:spLocks noGrp="1" noChangeArrowheads="1"/>
          </p:cNvSpPr>
          <p:nvPr>
            <p:ph type="body" idx="4294967295"/>
          </p:nvPr>
        </p:nvSpPr>
        <p:spPr>
          <a:xfrm>
            <a:off x="381000" y="1524000"/>
            <a:ext cx="8458200" cy="4876800"/>
          </a:xfrm>
        </p:spPr>
        <p:txBody>
          <a:bodyPr/>
          <a:lstStyle/>
          <a:p>
            <a:pPr algn="just">
              <a:lnSpc>
                <a:spcPct val="80000"/>
              </a:lnSpc>
              <a:spcBef>
                <a:spcPts val="1200"/>
              </a:spcBef>
            </a:pPr>
            <a:r>
              <a:rPr lang="ar-SA" sz="2800" b="1" smtClean="0">
                <a:latin typeface="Arial" pitchFamily="34" charset="0"/>
                <a:cs typeface="Arial" pitchFamily="34" charset="0"/>
              </a:rPr>
              <a:t>ولد فروبل (1782 – 1852) فى الريف الألمانى وبدأ حياته العملية مدرساً فى فرانكفورت. ثم زار بتسالوتزى فى معهده فى (إيفردون) وأمضى الفترة من عام 1808 إلى 1810 مطالب ثم كمدرس فى ذلك المعهد. ثم عاد إلى بلاده وافتتح مدرسة خاصة طبق فيها آراء بستالوتزى فى التربية، وخاصة فيما يتعلق باستغلال الموسيقى واللعب فى تعليم الصغار. إلا أنه اضطر إلى إغلاق المدرسة لسوء أحواله المالية، وكرس وقته لكتابة أشهر كتبه (تربية الإنسان) (</a:t>
            </a:r>
            <a:r>
              <a:rPr lang="en-US" sz="2800" b="1" smtClean="0">
                <a:latin typeface="Arial" pitchFamily="34" charset="0"/>
                <a:cs typeface="Arial" pitchFamily="34" charset="0"/>
              </a:rPr>
              <a:t>The man Education Of Man</a:t>
            </a:r>
            <a:r>
              <a:rPr lang="ar-EG" sz="2800" b="1" smtClean="0">
                <a:latin typeface="Arial" pitchFamily="34" charset="0"/>
                <a:cs typeface="Arial" pitchFamily="34" charset="0"/>
              </a:rPr>
              <a:t>). . سافر بعد ذلك مرة أخرى إلى سويسرا للترديس هناك عاد إلى ألمانيا وقد تبلورت أفكاره التربية وأفتتح مدرسة للأطفال فى بلاكنبرج (</a:t>
            </a:r>
            <a:r>
              <a:rPr lang="en-US" sz="2800" b="1" smtClean="0">
                <a:latin typeface="Arial" pitchFamily="34" charset="0"/>
                <a:cs typeface="Arial" pitchFamily="34" charset="0"/>
              </a:rPr>
              <a:t>Blankenburg</a:t>
            </a:r>
            <a:r>
              <a:rPr lang="ar-EG" sz="2800" b="1" smtClean="0">
                <a:latin typeface="Arial" pitchFamily="34" charset="0"/>
                <a:cs typeface="Arial" pitchFamily="34" charset="0"/>
              </a:rPr>
              <a:t>) عام 1837 أسمها (معهد تربية الأطفال الصغار). وفى عام 1840 أنشأ أول روضة للأطفال (</a:t>
            </a:r>
            <a:r>
              <a:rPr lang="en-US" sz="2800" b="1" smtClean="0">
                <a:latin typeface="Arial" pitchFamily="34" charset="0"/>
                <a:cs typeface="Arial" pitchFamily="34" charset="0"/>
              </a:rPr>
              <a:t>Kindergarten</a:t>
            </a:r>
            <a:r>
              <a:rPr lang="ar-EG" sz="2800" b="1" smtClean="0">
                <a:latin typeface="Arial" pitchFamily="34" charset="0"/>
                <a:cs typeface="Arial" pitchFamily="34" charset="0"/>
              </a:rPr>
              <a:t>)  لتعرف بهذا الاسم حتى يومنا هذا (هدى الناشف ، 1980).</a:t>
            </a:r>
          </a:p>
          <a:p>
            <a:pPr>
              <a:lnSpc>
                <a:spcPct val="80000"/>
              </a:lnSpc>
            </a:pPr>
            <a:endParaRPr lang="en-US" sz="2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ChangeArrowheads="1"/>
          </p:cNvSpPr>
          <p:nvPr>
            <p:ph type="body" idx="4294967295"/>
          </p:nvPr>
        </p:nvSpPr>
        <p:spPr>
          <a:xfrm>
            <a:off x="0" y="609600"/>
            <a:ext cx="8229600" cy="5638800"/>
          </a:xfrm>
          <a:noFill/>
        </p:spPr>
        <p:txBody>
          <a:bodyPr/>
          <a:lstStyle/>
          <a:p>
            <a:pPr>
              <a:spcBef>
                <a:spcPts val="1200"/>
              </a:spcBef>
            </a:pPr>
            <a:r>
              <a:rPr lang="ar-SA" b="1" smtClean="0">
                <a:latin typeface="Arial" pitchFamily="34" charset="0"/>
                <a:cs typeface="Arial" pitchFamily="34" charset="0"/>
              </a:rPr>
              <a:t>تقوم أفكار فروبل على أسس فلسفية وسيكولوجية، يتجلى فيها بوضوح تأثير نشأته الدينية التى انعكست على أعماله ومؤلفاته.</a:t>
            </a:r>
          </a:p>
          <a:p>
            <a:pPr>
              <a:spcBef>
                <a:spcPts val="1200"/>
              </a:spcBef>
            </a:pPr>
            <a:r>
              <a:rPr lang="ar-SA" b="1" smtClean="0">
                <a:latin typeface="Arial" pitchFamily="34" charset="0"/>
                <a:cs typeface="Arial" pitchFamily="34" charset="0"/>
              </a:rPr>
              <a:t>تناول فروبل فى كتابه (تربية الإنسان) قانون الوحدة الذى حاول من خلاله أن يفسر جميع مظاهر الوجود الحقيقى. فالإنسان من خلال اشتراكه واندماجه فى شتى مظاهر الحياة حوله يحقق وحده الذات , وهذه الذات فى حالة نشاط دائم، نابع من الداخل، أطلق عليه فروبل اسم (النشاط الذاتى) (</a:t>
            </a:r>
            <a:r>
              <a:rPr lang="en-US" b="1" smtClean="0">
                <a:latin typeface="Arial" pitchFamily="34" charset="0"/>
                <a:cs typeface="Arial" pitchFamily="34" charset="0"/>
              </a:rPr>
              <a:t>self – activity).</a:t>
            </a:r>
          </a:p>
          <a:p>
            <a:endParaRPr lang="en-US"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ChangeArrowheads="1"/>
          </p:cNvSpPr>
          <p:nvPr>
            <p:ph type="body" idx="4294967295"/>
          </p:nvPr>
        </p:nvSpPr>
        <p:spPr>
          <a:xfrm>
            <a:off x="0" y="381000"/>
            <a:ext cx="8458200" cy="5638800"/>
          </a:xfrm>
          <a:noFill/>
        </p:spPr>
        <p:txBody>
          <a:bodyPr/>
          <a:lstStyle/>
          <a:p>
            <a:pPr algn="ctr">
              <a:spcBef>
                <a:spcPts val="1200"/>
              </a:spcBef>
            </a:pPr>
            <a:r>
              <a:rPr lang="ar-SA" sz="2800" b="1" smtClean="0">
                <a:latin typeface="Arial" pitchFamily="34" charset="0"/>
                <a:cs typeface="Arial" pitchFamily="34" charset="0"/>
              </a:rPr>
              <a:t>والنشاط الذاتى، هو النشاط الذى تسيطر عليه دوافع الفرد النابغة من ميوله الخاصة لذا فإن الفرد لا يستجيب إلا لنداء القوى التى يشعر بها نابغة من أعماق نفسه، ولا يلبى نداء القوى المفروضة عليه من الخارج. ولا يعنى ذلك أن الطفل لا يرغب فى الاندماج فى الحياة المحيطة به أو المساهمة فيها، بل على العكس من ذلك، نجد لدى الطفل يجب أن تكون نقطة البداية لأى نوع من أنواع التعليم.</a:t>
            </a:r>
          </a:p>
          <a:p>
            <a:pPr algn="ctr">
              <a:spcBef>
                <a:spcPts val="1200"/>
              </a:spcBef>
            </a:pPr>
            <a:r>
              <a:rPr lang="ar-SA" sz="2800" b="1" smtClean="0">
                <a:latin typeface="Arial" pitchFamily="34" charset="0"/>
                <a:cs typeface="Arial" pitchFamily="34" charset="0"/>
              </a:rPr>
              <a:t>والتربية، فى رأى فروبل، ليست إعدادا لحياة فى المستقبل، وليست الحياة التى يعمل الطفل على الاندماج فيه هى حياة البالغين، ولكنها الحياة التى يراها من خلال ذاته فى الأشياء المحيطة به. وعندما يندمج الطفل بكل قواه وبتلقائية كاملة فى وحدة مع الحياة حوله فإنه يحقق النمو, وهذا هو هدف التربية.</a:t>
            </a:r>
          </a:p>
          <a:p>
            <a:endParaRPr lang="en-US" sz="2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Grp="1" noChangeArrowheads="1"/>
          </p:cNvSpPr>
          <p:nvPr>
            <p:ph type="body" idx="4294967295"/>
          </p:nvPr>
        </p:nvSpPr>
        <p:spPr>
          <a:xfrm>
            <a:off x="0" y="304800"/>
            <a:ext cx="8229600" cy="5715000"/>
          </a:xfrm>
        </p:spPr>
        <p:txBody>
          <a:bodyPr/>
          <a:lstStyle/>
          <a:p>
            <a:pPr>
              <a:lnSpc>
                <a:spcPct val="90000"/>
              </a:lnSpc>
            </a:pPr>
            <a:endParaRPr lang="ar-EG" sz="2800" b="1" smtClean="0">
              <a:latin typeface="Arial" pitchFamily="34" charset="0"/>
              <a:cs typeface="Arial" pitchFamily="34" charset="0"/>
            </a:endParaRPr>
          </a:p>
          <a:p>
            <a:pPr>
              <a:lnSpc>
                <a:spcPct val="90000"/>
              </a:lnSpc>
            </a:pPr>
            <a:r>
              <a:rPr lang="ar-SA" sz="2800" b="1" smtClean="0">
                <a:latin typeface="Arial" pitchFamily="34" charset="0"/>
                <a:cs typeface="Arial" pitchFamily="34" charset="0"/>
              </a:rPr>
              <a:t>وقد أكد فروبل على الناحية الخلقية فى التربية، واعتبار التربية فى حد ذاتها خلقية لأنها تعمل على ربط الطفل بالحياة وتكشف عن طبيعته الباطنية عن طريق العمل. </a:t>
            </a:r>
          </a:p>
          <a:p>
            <a:pPr>
              <a:lnSpc>
                <a:spcPct val="90000"/>
              </a:lnSpc>
            </a:pPr>
            <a:r>
              <a:rPr lang="ar-SA" sz="2800" b="1" smtClean="0">
                <a:latin typeface="Arial" pitchFamily="34" charset="0"/>
                <a:cs typeface="Arial" pitchFamily="34" charset="0"/>
              </a:rPr>
              <a:t>	مثل هذه المبادئ والأفكار كانت وراء تفكير فروبل فى إنشاء (روضة) أطفال، يترك فيها عن نفسه، وبذلك بحدث النمو. ولكى مصل إلى هذا، يقول فروبل: يجب أ نبدأ بميوله الطبيعية ونزعاته للعمل، والعمل المدرسى يجب أن يبنى على مبدأ (النشاط الذاتى) وصور تعبير الطفل عن طبيعته أفضل ما يكون فى الحركة أو الإشارة التعبيرية وفى الغناء، وأخيرا فى اللغة. لهذا كرس فروبل حياته لتنظيم المواد التعليمية ولإبرازها فى أشكال مختلفة كاللعب أو النشاط التركيبى والقصصى وما شابه ذلك مما يعمل على مساعدة الطفل ويزود المدرس بالمادة التى يستطيع معها أن يوجه ميول الطفل وأعماله.</a:t>
            </a:r>
          </a:p>
          <a:p>
            <a:pPr>
              <a:lnSpc>
                <a:spcPct val="90000"/>
              </a:lnSpc>
            </a:pPr>
            <a:endParaRPr lang="en-US" sz="2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body" idx="4294967295"/>
          </p:nvPr>
        </p:nvSpPr>
        <p:spPr>
          <a:xfrm>
            <a:off x="838200" y="0"/>
            <a:ext cx="8305800" cy="6400800"/>
          </a:xfrm>
        </p:spPr>
        <p:txBody>
          <a:bodyPr/>
          <a:lstStyle/>
          <a:p>
            <a:r>
              <a:rPr lang="ar-SA" sz="2800" b="1" smtClean="0">
                <a:latin typeface="Arial" pitchFamily="34" charset="0"/>
                <a:cs typeface="Arial" pitchFamily="34" charset="0"/>
              </a:rPr>
              <a:t>فاللغة مثلا، عندما ينطق بها المدرس يجب أن يعبر عنها الطفل لا فى لغته الخاصة فحسب ولكن عن طريق الأغانى أو الحركات أو الصور أو تكوين الأشياء البسيطة المصنوعة من الورق أو الصلصال أو غيرها من المواد المناسبة.</a:t>
            </a:r>
          </a:p>
          <a:p>
            <a:r>
              <a:rPr lang="ar-SA" sz="2800" b="1" smtClean="0">
                <a:latin typeface="Arial" pitchFamily="34" charset="0"/>
                <a:cs typeface="Arial" pitchFamily="34" charset="0"/>
              </a:rPr>
              <a:t>	بالإضافة إلى الأغانى أهتم فروبل باللعب التى أطلع عليها اسم ( الهدايا).</a:t>
            </a:r>
          </a:p>
          <a:p>
            <a:r>
              <a:rPr lang="ar-SA" sz="2800" b="1" smtClean="0">
                <a:latin typeface="Arial" pitchFamily="34" charset="0"/>
                <a:cs typeface="Arial" pitchFamily="34" charset="0"/>
              </a:rPr>
              <a:t>	وتتلخص الأسس التى تقوم عليها رياض الأطفال عند بروفيل فيما يللا:</a:t>
            </a:r>
          </a:p>
          <a:p>
            <a:r>
              <a:rPr lang="ar-SA" sz="2800" b="1" smtClean="0">
                <a:latin typeface="Arial" pitchFamily="34" charset="0"/>
                <a:cs typeface="Arial" pitchFamily="34" charset="0"/>
              </a:rPr>
              <a:t>جعل الطبيعة مجالا لتربية الطفل لأنها ملائمة لنموه وتعلمه القوانين التى تتحكم فى الكائنات الحية، والتى ترجع جميعها إلى قانون احد هو القانن الأبدى الذى يشير إلى وحدانية الله وقدرة الخالص.</a:t>
            </a:r>
          </a:p>
          <a:p>
            <a:r>
              <a:rPr lang="ar-SA" sz="2800" b="1" smtClean="0">
                <a:latin typeface="Arial" pitchFamily="34" charset="0"/>
                <a:cs typeface="Arial" pitchFamily="34" charset="0"/>
              </a:rPr>
              <a:t>تنمية الحواس التى هى أساس تنمية الطفل جسميا عقليا وانفعاليا.</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idx="4294967295"/>
          </p:nvPr>
        </p:nvSpPr>
        <p:spPr/>
        <p:txBody>
          <a:bodyPr/>
          <a:lstStyle/>
          <a:p>
            <a:endParaRPr lang="en-US" smtClean="0">
              <a:latin typeface="Arial" pitchFamily="34" charset="0"/>
              <a:cs typeface="Arial" pitchFamily="34" charset="0"/>
            </a:endParaRPr>
          </a:p>
        </p:txBody>
      </p:sp>
      <p:sp>
        <p:nvSpPr>
          <p:cNvPr id="452611" name="Rectangle 3"/>
          <p:cNvSpPr>
            <a:spLocks noGrp="1" noChangeArrowheads="1"/>
          </p:cNvSpPr>
          <p:nvPr>
            <p:ph type="body" idx="4294967295"/>
          </p:nvPr>
        </p:nvSpPr>
        <p:spPr/>
        <p:txBody>
          <a:bodyPr/>
          <a:lstStyle/>
          <a:p>
            <a:r>
              <a:rPr lang="ar-SA" sz="2800" b="1" smtClean="0">
                <a:latin typeface="Arial" pitchFamily="34" charset="0"/>
                <a:cs typeface="Arial" pitchFamily="34" charset="0"/>
              </a:rPr>
              <a:t>مبدأ (اللعب) أمر ضرورى للطفل، لأنه يمكن من خلاله تنمية تهذيب الحواس</a:t>
            </a:r>
          </a:p>
          <a:p>
            <a:r>
              <a:rPr lang="ar-SA" sz="2800" b="1" smtClean="0">
                <a:latin typeface="Arial" pitchFamily="34" charset="0"/>
                <a:cs typeface="Arial" pitchFamily="34" charset="0"/>
              </a:rPr>
              <a:t>العامل الخلقى بصورة عامة والدينى منه، بصفة خاصة، أساسى فى تربية الطفل فى مرحلة الرياض</a:t>
            </a:r>
          </a:p>
          <a:p>
            <a:r>
              <a:rPr lang="ar-SA" sz="2800" b="1" smtClean="0">
                <a:latin typeface="Arial" pitchFamily="34" charset="0"/>
                <a:cs typeface="Arial" pitchFamily="34" charset="0"/>
              </a:rPr>
              <a:t>النشاط الذاتى والتلقائى للطفل يعتبر من أهم أركان التربية فى رياض الأطفال لهذا يجب ألا نحمل الطفل على القيام بعمل لا ينبع من تلقائيا لأنه يكون ضد طبيعته وبعيدا عن فطرته</a:t>
            </a:r>
          </a:p>
          <a:p>
            <a:r>
              <a:rPr lang="ar-SA" sz="2800" b="1" smtClean="0">
                <a:latin typeface="Arial" pitchFamily="34" charset="0"/>
                <a:cs typeface="Arial" pitchFamily="34" charset="0"/>
              </a:rPr>
              <a:t>التعاون اتجاه اجتماعى يجب الاهتمام به فى رياض الأطفال والعمل على تنمية صله الطفل بأقرانه شئ حيوى وضرورى.</a:t>
            </a:r>
          </a:p>
          <a:p>
            <a:endParaRPr lang="en-US" sz="2800" b="1" smtClean="0">
              <a:latin typeface="Arial" pitchFamily="34" charset="0"/>
              <a:cs typeface="Arial" pitchFamily="34" charset="0"/>
            </a:endParaRPr>
          </a:p>
          <a:p>
            <a:endParaRPr lang="en-US" sz="2800" b="1" smtClean="0">
              <a:latin typeface="Arial" pitchFamily="34" charset="0"/>
              <a:cs typeface="Arial" pitchFamily="34" charset="0"/>
            </a:endParaRPr>
          </a:p>
          <a:p>
            <a:endParaRPr lang="en-US" sz="2800" smtClean="0">
              <a:latin typeface="Arial" pitchFamily="34" charset="0"/>
              <a:cs typeface="Arial" pitchFamily="34"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ChangeArrowheads="1"/>
          </p:cNvSpPr>
          <p:nvPr>
            <p:ph type="body" idx="4294967295"/>
          </p:nvPr>
        </p:nvSpPr>
        <p:spPr>
          <a:xfrm>
            <a:off x="0" y="304800"/>
            <a:ext cx="8534400" cy="6096000"/>
          </a:xfrm>
          <a:noFill/>
        </p:spPr>
        <p:txBody>
          <a:bodyPr/>
          <a:lstStyle/>
          <a:p>
            <a:pPr algn="just">
              <a:lnSpc>
                <a:spcPct val="90000"/>
              </a:lnSpc>
            </a:pPr>
            <a:r>
              <a:rPr lang="ar-SA" sz="2800" b="1" smtClean="0">
                <a:latin typeface="Arial" pitchFamily="34" charset="0"/>
                <a:cs typeface="Arial" pitchFamily="34" charset="0"/>
              </a:rPr>
              <a:t>جاء فريدريك أوبرلين </a:t>
            </a:r>
          </a:p>
          <a:p>
            <a:pPr algn="just">
              <a:lnSpc>
                <a:spcPct val="90000"/>
              </a:lnSpc>
              <a:spcBef>
                <a:spcPts val="1200"/>
              </a:spcBef>
            </a:pPr>
            <a:r>
              <a:rPr lang="ar-SA" sz="2800" b="1" smtClean="0">
                <a:latin typeface="Arial" pitchFamily="34" charset="0"/>
                <a:cs typeface="Arial" pitchFamily="34" charset="0"/>
              </a:rPr>
              <a:t>يعتبر أوبرلين (1740 – 1826) من المربين الرواد فى مجال التربية المبكرة، حيث أنشأ أول روضة للأطفال فى منطقة الألزاس بفرنسا بمدارس (الأشغال اليدوية) لاهتمامه بتعليم الأشغال اليدوية للأطفال لما لها من فائده فى تهذيب خلقهم وتعليمهم الصبر.</a:t>
            </a:r>
          </a:p>
          <a:p>
            <a:pPr algn="just">
              <a:lnSpc>
                <a:spcPct val="90000"/>
              </a:lnSpc>
            </a:pPr>
            <a:r>
              <a:rPr lang="ar-SA" sz="2800" b="1" smtClean="0">
                <a:latin typeface="Arial" pitchFamily="34" charset="0"/>
                <a:cs typeface="Arial" pitchFamily="34" charset="0"/>
              </a:rPr>
              <a:t>ولهذا الغرض، كأن أولرلين يعين مشرفتين فى كل رضة، واحدة لتعليم الأطفال الأعمال اليدوية والثانية لتسليتهم وتعليمهم. وكان التعليم فى روضات أوبرلين يدور حول اهتمامات الأطفال جن فرض لجدول يومى محدد أو لموضوعات بعينها، فكان الأطفال يمارسون الألعاب والتمرينات الرياضي والأعمال اليدوية بقدر كبير من الحرية، بالإضافة إلى تعليم اللغة عن طريق الصور والنماذج والأشياء نفسها . كما أتاح أوبرلين للأطفال فرض استكشاف البيئة عن طريق الجولات والزيارات</a:t>
            </a:r>
          </a:p>
          <a:p>
            <a:pPr algn="just">
              <a:lnSpc>
                <a:spcPct val="90000"/>
              </a:lnSpc>
              <a:spcBef>
                <a:spcPts val="1200"/>
              </a:spcBef>
            </a:pPr>
            <a:r>
              <a:rPr lang="ar-SA" sz="2800" b="1" smtClean="0">
                <a:latin typeface="Arial" pitchFamily="34" charset="0"/>
                <a:cs typeface="Arial" pitchFamily="34" charset="0"/>
              </a:rPr>
              <a:t>وقد اجتذب رياض الأطفال التى أنشأها أوبرلين العديد من الهتمين بتربية الأطفال وكان من بينهم روبرت أوين </a:t>
            </a:r>
            <a:r>
              <a:rPr lang="en-US" sz="2800" b="1" smtClean="0">
                <a:latin typeface="Arial" pitchFamily="34" charset="0"/>
                <a:cs typeface="Arial" pitchFamily="34" charset="0"/>
              </a:rPr>
              <a:t>Deasey, 1979)</a:t>
            </a:r>
          </a:p>
          <a:p>
            <a:pPr>
              <a:lnSpc>
                <a:spcPct val="90000"/>
              </a:lnSpc>
            </a:pPr>
            <a:endParaRPr lang="en-US" sz="2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idx="4294967295"/>
          </p:nvPr>
        </p:nvSpPr>
        <p:spPr/>
        <p:txBody>
          <a:bodyPr/>
          <a:lstStyle/>
          <a:p>
            <a:pPr algn="ctr"/>
            <a:r>
              <a:rPr lang="ar-SA" b="1" smtClean="0">
                <a:latin typeface="Arial" pitchFamily="34" charset="0"/>
                <a:cs typeface="Arial" pitchFamily="34" charset="0"/>
              </a:rPr>
              <a:t>ماريا منتسورى</a:t>
            </a:r>
            <a:endParaRPr lang="en-US" b="1" smtClean="0">
              <a:latin typeface="Arial" pitchFamily="34" charset="0"/>
              <a:cs typeface="Arial" pitchFamily="34" charset="0"/>
            </a:endParaRPr>
          </a:p>
        </p:txBody>
      </p:sp>
      <p:sp>
        <p:nvSpPr>
          <p:cNvPr id="436227" name="Rectangle 3"/>
          <p:cNvSpPr>
            <a:spLocks noGrp="1" noChangeArrowheads="1"/>
          </p:cNvSpPr>
          <p:nvPr>
            <p:ph type="body" idx="4294967295"/>
          </p:nvPr>
        </p:nvSpPr>
        <p:spPr>
          <a:xfrm>
            <a:off x="457200" y="1524000"/>
            <a:ext cx="8229600" cy="4495800"/>
          </a:xfrm>
        </p:spPr>
        <p:txBody>
          <a:bodyPr/>
          <a:lstStyle/>
          <a:p>
            <a:pPr algn="just">
              <a:spcBef>
                <a:spcPts val="1200"/>
              </a:spcBef>
            </a:pPr>
            <a:r>
              <a:rPr lang="ar-SA" b="1" smtClean="0">
                <a:latin typeface="Arial" pitchFamily="34" charset="0"/>
                <a:cs typeface="Arial" pitchFamily="34" charset="0"/>
              </a:rPr>
              <a:t>بدأ اهتمام الطبيبة الإيطالية ماريا منتسورى (1870 – 1953)، مثل ديكرولى، بالتربية على أثر عملها مع الأطفال المعاقين (ذوى العاهات وضعاف العقول) فى مستشفى للأمراض العقلية. واستعانت منتسورى فى تربيتها لهؤلاء الأطفال بما قرأته عن أسلوب الدكتور إيتار (</a:t>
            </a:r>
            <a:r>
              <a:rPr lang="en-US" b="1" smtClean="0">
                <a:latin typeface="Arial" pitchFamily="34" charset="0"/>
                <a:cs typeface="Arial" pitchFamily="34" charset="0"/>
              </a:rPr>
              <a:t>Etard</a:t>
            </a:r>
            <a:r>
              <a:rPr lang="ar-EG" b="1" smtClean="0">
                <a:latin typeface="Arial" pitchFamily="34" charset="0"/>
                <a:cs typeface="Arial" pitchFamily="34" charset="0"/>
              </a:rPr>
              <a:t>) فى التعامل مع الولد المتوحش(</a:t>
            </a:r>
            <a:r>
              <a:rPr lang="en-US" b="1" smtClean="0">
                <a:latin typeface="Arial" pitchFamily="34" charset="0"/>
                <a:cs typeface="Arial" pitchFamily="34" charset="0"/>
              </a:rPr>
              <a:t>the savage boy</a:t>
            </a:r>
            <a:r>
              <a:rPr lang="ar-EG" b="1" smtClean="0">
                <a:latin typeface="Arial" pitchFamily="34" charset="0"/>
                <a:cs typeface="Arial" pitchFamily="34" charset="0"/>
              </a:rPr>
              <a:t>) وكتب إدوارد سيجان (</a:t>
            </a:r>
            <a:r>
              <a:rPr lang="en-US" b="1" smtClean="0">
                <a:latin typeface="Arial" pitchFamily="34" charset="0"/>
                <a:cs typeface="Arial" pitchFamily="34" charset="0"/>
              </a:rPr>
              <a:t>Seguin</a:t>
            </a:r>
            <a:r>
              <a:rPr lang="ar-EG" b="1" smtClean="0">
                <a:latin typeface="Arial" pitchFamily="34" charset="0"/>
                <a:cs typeface="Arial" pitchFamily="34" charset="0"/>
              </a:rPr>
              <a:t>) التى تأثرت بها مارجريت ماكميلان من قبلها.</a:t>
            </a:r>
          </a:p>
          <a:p>
            <a:endParaRPr lang="en-US"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body" idx="4294967295"/>
          </p:nvPr>
        </p:nvSpPr>
        <p:spPr>
          <a:xfrm>
            <a:off x="0" y="381000"/>
            <a:ext cx="8534400" cy="5638800"/>
          </a:xfrm>
        </p:spPr>
        <p:txBody>
          <a:bodyPr/>
          <a:lstStyle/>
          <a:p>
            <a:pPr>
              <a:lnSpc>
                <a:spcPct val="90000"/>
              </a:lnSpc>
            </a:pPr>
            <a:r>
              <a:rPr lang="ar-SA" sz="2800" b="1" smtClean="0">
                <a:latin typeface="Arial" pitchFamily="34" charset="0"/>
                <a:cs typeface="Arial" pitchFamily="34" charset="0"/>
              </a:rPr>
              <a:t>ولتربية ضعاف العقول، واستخدمت منتسورى مجموعة من الوسائل التعليمية الحسية، وقد نجحت فى ذلك على تجريب وسائلها الحسية مع الأطفال العاديين، وصادفت نفس النجاح مما دفعها إلى تطوير وسائلها وتعميمها على الروضات التى أنشئها فى الأحياء الفقيرة فى روما.</a:t>
            </a:r>
          </a:p>
          <a:p>
            <a:pPr>
              <a:lnSpc>
                <a:spcPct val="90000"/>
              </a:lnSpc>
            </a:pPr>
            <a:r>
              <a:rPr lang="ar-SA" sz="2800" b="1" smtClean="0">
                <a:latin typeface="Arial" pitchFamily="34" charset="0"/>
                <a:cs typeface="Arial" pitchFamily="34" charset="0"/>
              </a:rPr>
              <a:t>	وأبرز ما يميز فلسفة منتسورى التربوية احترامها للنزعة الاستقلالية للطفل ومطالبتها للمعلمة أو المرشدة بألا تتدخل فى عملية التعلم الذاتى لكل طفل، وأن يقتصر دورها على توفير الوسائل التعليمية والتأكد من أن الطفل يستخدم الوسيلة كما خططت لها منتسورى . وتطلق منتسورى على أسلوبها فى التعلم أسم (</a:t>
            </a:r>
            <a:r>
              <a:rPr lang="en-US" sz="2800" b="1" smtClean="0">
                <a:latin typeface="Arial" pitchFamily="34" charset="0"/>
                <a:cs typeface="Arial" pitchFamily="34" charset="0"/>
              </a:rPr>
              <a:t>auto-education</a:t>
            </a:r>
            <a:r>
              <a:rPr lang="ar-EG" sz="2800" b="1" smtClean="0">
                <a:latin typeface="Arial" pitchFamily="34" charset="0"/>
                <a:cs typeface="Arial" pitchFamily="34" charset="0"/>
              </a:rPr>
              <a:t>)  أى (التعليم الذاتى) حيث يقوم كل طفل بالعلن والعمل حسب ميوله معتمدا على (تفتح) قدراته وإمكاناته دون تدخل من الكبار،تماما كما تفتح الزهرة عندما يحين الوقت لذلك. وتتفق فى هذا مع فروبل الذى تحدث كثيرا عن الطبيعة الخيرة للطفل وأهمية النشاط الذاتى التلقائى لنموه.</a:t>
            </a:r>
          </a:p>
          <a:p>
            <a:pPr>
              <a:lnSpc>
                <a:spcPct val="90000"/>
              </a:lnSpc>
            </a:pPr>
            <a:endParaRPr lang="en-US" sz="28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body" idx="4294967295"/>
          </p:nvPr>
        </p:nvSpPr>
        <p:spPr>
          <a:xfrm>
            <a:off x="457200" y="0"/>
            <a:ext cx="8686800" cy="6477000"/>
          </a:xfrm>
        </p:spPr>
        <p:txBody>
          <a:bodyPr/>
          <a:lstStyle/>
          <a:p>
            <a:pPr algn="just">
              <a:lnSpc>
                <a:spcPct val="90000"/>
              </a:lnSpc>
              <a:spcBef>
                <a:spcPts val="1200"/>
              </a:spcBef>
            </a:pPr>
            <a:endParaRPr lang="ar-EG" sz="2400" b="1" smtClean="0">
              <a:latin typeface="Arial" pitchFamily="34" charset="0"/>
              <a:cs typeface="Arial" pitchFamily="34" charset="0"/>
            </a:endParaRPr>
          </a:p>
          <a:p>
            <a:pPr algn="just">
              <a:lnSpc>
                <a:spcPct val="90000"/>
              </a:lnSpc>
              <a:spcBef>
                <a:spcPts val="1200"/>
              </a:spcBef>
            </a:pPr>
            <a:r>
              <a:rPr lang="ar-SA" sz="2400" b="1" smtClean="0">
                <a:latin typeface="Arial" pitchFamily="34" charset="0"/>
                <a:cs typeface="Arial" pitchFamily="34" charset="0"/>
              </a:rPr>
              <a:t>وتصف منسورى الطفل والحياة الكامنة فيه والقوى الخارقة التى يمتكلها والتى يمكن أن تظهر فى سلوكه دونما تأثيرا كبير من البيئة من حوله، لأن البذور موجوده بداخله ولابد أن تكمل درتها فتتفتح (</a:t>
            </a:r>
            <a:r>
              <a:rPr lang="en-US" sz="2400" b="1" smtClean="0">
                <a:latin typeface="Arial" pitchFamily="34" charset="0"/>
                <a:cs typeface="Arial" pitchFamily="34" charset="0"/>
              </a:rPr>
              <a:t>Monstessori</a:t>
            </a:r>
            <a:r>
              <a:rPr lang="ar-EG" sz="2400" b="1" smtClean="0">
                <a:latin typeface="Arial" pitchFamily="34" charset="0"/>
                <a:cs typeface="Arial" pitchFamily="34" charset="0"/>
              </a:rPr>
              <a:t> 1958)، وكل ما يحتاجه الطفل أن يعطى الفرصة لأن يندمج فى نشاط من أختياره لفترة منتظمة غير متقطعة (</a:t>
            </a:r>
            <a:r>
              <a:rPr lang="en-US" sz="2400" b="1" smtClean="0">
                <a:latin typeface="Arial" pitchFamily="34" charset="0"/>
                <a:cs typeface="Arial" pitchFamily="34" charset="0"/>
              </a:rPr>
              <a:t>Elkind 1969) .</a:t>
            </a:r>
          </a:p>
          <a:p>
            <a:pPr>
              <a:lnSpc>
                <a:spcPct val="90000"/>
              </a:lnSpc>
            </a:pPr>
            <a:r>
              <a:rPr lang="ar-SA" sz="2400" b="1" smtClean="0">
                <a:latin typeface="Arial" pitchFamily="34" charset="0"/>
                <a:cs typeface="Arial" pitchFamily="34" charset="0"/>
              </a:rPr>
              <a:t>لهذا تقول منتسورى: (على المعلمة أن تكون هادئة، صبورة، متواضعة، وأن تكون حلقة الوصل بين الطفل والوسائل وما زال معظمها يستخدم فى رياض الأطفال حتى يومنا هذا، بل إن الكثير من الوسائل الحسية الحديثة صممت على شكل وسائل منتسورى مع إدخال بعض التعديلات عليها (</a:t>
            </a:r>
            <a:r>
              <a:rPr lang="en-US" sz="2400" b="1" smtClean="0">
                <a:latin typeface="Arial" pitchFamily="34" charset="0"/>
                <a:cs typeface="Arial" pitchFamily="34" charset="0"/>
              </a:rPr>
              <a:t>Deasey</a:t>
            </a:r>
            <a:r>
              <a:rPr lang="ar-EG" sz="2400" b="1" smtClean="0">
                <a:latin typeface="Arial" pitchFamily="34" charset="0"/>
                <a:cs typeface="Arial" pitchFamily="34" charset="0"/>
              </a:rPr>
              <a:t>, 1978) إذ يؤخد على وسائل منتسورى أنها جافة وغير جذابة للطفل أنها تحدد مسبقا للطفل كيف يستخدمها ولا تتيح له اى حرية للابتكار.</a:t>
            </a:r>
          </a:p>
          <a:p>
            <a:pPr>
              <a:lnSpc>
                <a:spcPct val="90000"/>
              </a:lnSpc>
            </a:pPr>
            <a:endParaRPr lang="ar-EG" sz="2400" b="1" smtClean="0">
              <a:latin typeface="Arial" pitchFamily="34" charset="0"/>
              <a:cs typeface="Arial" pitchFamily="34" charset="0"/>
            </a:endParaRPr>
          </a:p>
          <a:p>
            <a:pPr algn="just">
              <a:lnSpc>
                <a:spcPct val="90000"/>
              </a:lnSpc>
              <a:spcBef>
                <a:spcPts val="1200"/>
              </a:spcBef>
            </a:pPr>
            <a:r>
              <a:rPr lang="ar-SA" sz="2400" b="1" smtClean="0">
                <a:latin typeface="Arial" pitchFamily="34" charset="0"/>
                <a:cs typeface="Arial" pitchFamily="34" charset="0"/>
              </a:rPr>
              <a:t>ومع ذلك فإن طريقة منتسورى، التى انتشرت فى كثير من الدول كطريقة مثالية لتربية الحواس وتنمية الملاحظة وتعويد الطفل الانتباه والصبر والتنمية التربية الاستقلالية لديه، تعتبر إسهاما فيما فى مجال تربية طفل ما قبل المدرسة.</a:t>
            </a:r>
          </a:p>
          <a:p>
            <a:pPr>
              <a:lnSpc>
                <a:spcPct val="90000"/>
              </a:lnSpc>
            </a:pPr>
            <a:endParaRPr lang="en-US" sz="2400" b="1"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298" name="Picture 2" descr="576156_503166976376310_1753200047_n"/>
          <p:cNvPicPr>
            <a:picLocks noChangeAspect="1" noChangeArrowheads="1"/>
          </p:cNvPicPr>
          <p:nvPr/>
        </p:nvPicPr>
        <p:blipFill>
          <a:blip r:embed="rId2" cstate="print"/>
          <a:srcRect/>
          <a:stretch>
            <a:fillRect/>
          </a:stretch>
        </p:blipFill>
        <p:spPr bwMode="auto">
          <a:xfrm>
            <a:off x="1338263" y="-1143000"/>
            <a:ext cx="6467475" cy="91440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22" name="Picture 2" descr="548986_427942647232077_1197465536_n"/>
          <p:cNvPicPr>
            <a:picLocks noChangeAspect="1" noChangeArrowheads="1"/>
          </p:cNvPicPr>
          <p:nvPr/>
        </p:nvPicPr>
        <p:blipFill>
          <a:blip r:embed="rId2" cstate="print"/>
          <a:srcRect/>
          <a:stretch>
            <a:fillRect/>
          </a:stretch>
        </p:blipFill>
        <p:spPr bwMode="auto">
          <a:xfrm>
            <a:off x="381000" y="838200"/>
            <a:ext cx="7924800" cy="5181600"/>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346" name="Picture 2" descr="550496_462457880447220_626618452_n"/>
          <p:cNvPicPr>
            <a:picLocks noChangeAspect="1" noChangeArrowheads="1"/>
          </p:cNvPicPr>
          <p:nvPr/>
        </p:nvPicPr>
        <p:blipFill>
          <a:blip r:embed="rId2" cstate="print"/>
          <a:srcRect/>
          <a:stretch>
            <a:fillRect/>
          </a:stretch>
        </p:blipFill>
        <p:spPr bwMode="auto">
          <a:xfrm>
            <a:off x="304800" y="685800"/>
            <a:ext cx="8153400" cy="5410200"/>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370" name="Picture 2" descr="538102_462463490446659_1765538388_n"/>
          <p:cNvPicPr>
            <a:picLocks noChangeAspect="1" noChangeArrowheads="1"/>
          </p:cNvPicPr>
          <p:nvPr/>
        </p:nvPicPr>
        <p:blipFill>
          <a:blip r:embed="rId2" cstate="print"/>
          <a:srcRect/>
          <a:stretch>
            <a:fillRect/>
          </a:stretch>
        </p:blipFill>
        <p:spPr bwMode="auto">
          <a:xfrm>
            <a:off x="304800" y="609600"/>
            <a:ext cx="8229600" cy="57150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3394" name="Picture 2" descr="527806_480826888610319_91303301_n"/>
          <p:cNvPicPr>
            <a:picLocks noChangeAspect="1" noChangeArrowheads="1"/>
          </p:cNvPicPr>
          <p:nvPr/>
        </p:nvPicPr>
        <p:blipFill>
          <a:blip r:embed="rId2" cstate="print"/>
          <a:srcRect/>
          <a:stretch>
            <a:fillRect/>
          </a:stretch>
        </p:blipFill>
        <p:spPr bwMode="auto">
          <a:xfrm>
            <a:off x="381000" y="609600"/>
            <a:ext cx="8382000" cy="57150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418" name="Picture 2" descr="557704_346773245360333_2032517609_n"/>
          <p:cNvPicPr>
            <a:picLocks noChangeAspect="1" noChangeArrowheads="1"/>
          </p:cNvPicPr>
          <p:nvPr/>
        </p:nvPicPr>
        <p:blipFill>
          <a:blip r:embed="rId2" cstate="print"/>
          <a:srcRect/>
          <a:stretch>
            <a:fillRect/>
          </a:stretch>
        </p:blipFill>
        <p:spPr bwMode="auto">
          <a:xfrm>
            <a:off x="609600" y="533400"/>
            <a:ext cx="8077200" cy="579120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2" name="Picture 2" descr="558523_451795594846782_1858799180_n"/>
          <p:cNvPicPr>
            <a:picLocks noChangeAspect="1" noChangeArrowheads="1"/>
          </p:cNvPicPr>
          <p:nvPr/>
        </p:nvPicPr>
        <p:blipFill>
          <a:blip r:embed="rId2" cstate="print"/>
          <a:srcRect/>
          <a:stretch>
            <a:fillRect/>
          </a:stretch>
        </p:blipFill>
        <p:spPr bwMode="auto">
          <a:xfrm>
            <a:off x="457200" y="685800"/>
            <a:ext cx="8153400" cy="579120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title" idx="4294967295"/>
          </p:nvPr>
        </p:nvSpPr>
        <p:spPr/>
        <p:txBody>
          <a:bodyPr/>
          <a:lstStyle/>
          <a:p>
            <a:pPr algn="ctr"/>
            <a:r>
              <a:rPr lang="ar-SA" sz="3400" smtClean="0">
                <a:latin typeface="Arial" pitchFamily="34" charset="0"/>
                <a:cs typeface="Arial" pitchFamily="34" charset="0"/>
              </a:rPr>
              <a:t>جون ديوى</a:t>
            </a:r>
            <a:br>
              <a:rPr lang="ar-SA" sz="3400" smtClean="0">
                <a:latin typeface="Arial" pitchFamily="34" charset="0"/>
                <a:cs typeface="Arial" pitchFamily="34" charset="0"/>
              </a:rPr>
            </a:br>
            <a:endParaRPr lang="en-US" sz="3400" smtClean="0">
              <a:latin typeface="Arial" pitchFamily="34" charset="0"/>
              <a:cs typeface="Arial" pitchFamily="34" charset="0"/>
            </a:endParaRPr>
          </a:p>
        </p:txBody>
      </p:sp>
      <p:sp>
        <p:nvSpPr>
          <p:cNvPr id="446467" name="Rectangle 3"/>
          <p:cNvSpPr>
            <a:spLocks noChangeArrowheads="1"/>
          </p:cNvSpPr>
          <p:nvPr>
            <p:ph type="body" idx="4294967295"/>
          </p:nvPr>
        </p:nvSpPr>
        <p:spPr>
          <a:xfrm>
            <a:off x="457200" y="1295400"/>
            <a:ext cx="8382000" cy="5105400"/>
          </a:xfrm>
          <a:noFill/>
        </p:spPr>
        <p:txBody>
          <a:bodyPr/>
          <a:lstStyle/>
          <a:p>
            <a:pPr algn="just">
              <a:lnSpc>
                <a:spcPct val="90000"/>
              </a:lnSpc>
            </a:pPr>
            <a:r>
              <a:rPr lang="ar-SA" b="1" smtClean="0">
                <a:latin typeface="Arial" pitchFamily="34" charset="0"/>
                <a:cs typeface="Arial" pitchFamily="34" charset="0"/>
              </a:rPr>
              <a:t>ورغم أن جون ديوى (1859 – 1952) ليتناول فلسفة التربية فى رياض الأطفال على وجه التحديد، فإن آراءه التربوية كان لها أثر على مفهوم التربية بشكل عام ليس فى الولايات المتحدة الأمريكية فحسب بلفى جميع أنحاء العالم. فقد أشار تقرير (هادو) (</a:t>
            </a:r>
            <a:r>
              <a:rPr lang="en-US" b="1" smtClean="0">
                <a:latin typeface="Arial" pitchFamily="34" charset="0"/>
                <a:cs typeface="Arial" pitchFamily="34" charset="0"/>
              </a:rPr>
              <a:t>Hadow Report</a:t>
            </a:r>
            <a:r>
              <a:rPr lang="ar-EG" b="1" smtClean="0">
                <a:latin typeface="Arial" pitchFamily="34" charset="0"/>
                <a:cs typeface="Arial" pitchFamily="34" charset="0"/>
              </a:rPr>
              <a:t>)، لتقصى أوضاع الحضانات ورياض الأطفال فى إنجلترا، إلى أسهام جون ديوى ودوره فى إحداث تجول فى تفكير مدرسى الأطفال من خلال دراستهم لأعماله وتأثرهم بفلسفته ومحاولتهم تطبيق فلسفته التى جرسوها فى كليات إعداد المعلمين (</a:t>
            </a:r>
            <a:r>
              <a:rPr lang="en-US" b="1" smtClean="0">
                <a:latin typeface="Arial" pitchFamily="34" charset="0"/>
                <a:cs typeface="Arial" pitchFamily="34" charset="0"/>
              </a:rPr>
              <a:t>Hadow Report, 1933, 40and El-Nashif, 1980).</a:t>
            </a:r>
          </a:p>
          <a:p>
            <a:pPr>
              <a:lnSpc>
                <a:spcPct val="90000"/>
              </a:lnSpc>
            </a:pPr>
            <a:endParaRPr lang="en-US" b="1" smtClean="0">
              <a:latin typeface="Arial" pitchFamily="34" charset="0"/>
              <a:cs typeface="Arial" pitchFamily="34"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ChangeArrowheads="1"/>
          </p:cNvSpPr>
          <p:nvPr>
            <p:ph type="body" idx="4294967295"/>
          </p:nvPr>
        </p:nvSpPr>
        <p:spPr>
          <a:xfrm>
            <a:off x="457200" y="0"/>
            <a:ext cx="8686800" cy="6400800"/>
          </a:xfrm>
          <a:noFill/>
        </p:spPr>
        <p:txBody>
          <a:bodyPr/>
          <a:lstStyle/>
          <a:p>
            <a:pPr algn="just">
              <a:spcBef>
                <a:spcPts val="1200"/>
              </a:spcBef>
            </a:pPr>
            <a:endParaRPr lang="ar-EG" b="1" smtClean="0">
              <a:latin typeface="Arial" pitchFamily="34" charset="0"/>
              <a:cs typeface="Arial" pitchFamily="34" charset="0"/>
            </a:endParaRPr>
          </a:p>
          <a:p>
            <a:pPr algn="just">
              <a:spcBef>
                <a:spcPts val="1200"/>
              </a:spcBef>
            </a:pPr>
            <a:r>
              <a:rPr lang="ar-SA" b="1" smtClean="0">
                <a:latin typeface="Arial" pitchFamily="34" charset="0"/>
                <a:cs typeface="Arial" pitchFamily="34" charset="0"/>
              </a:rPr>
              <a:t>لقد كان ديوى يؤمن بأهمية الخبرة المباشرة فى تعليم الصغار. فقد أدرك خطورة انفصال المدرسة عن حياة الطفل، ونادى بضرورة اتخاذ الخبرة أساسا للتعلم. فالتربية ديوى- تلقين التلميذ قدرا من المواد المدرسية, وإنما تهيئة المجال أمامه لاكتساب خبرات جديدة وإعادة تنظيم خبراته السابقة بطريقة تزيد من قدرته على توجيه مسار خبراته الجديدة لتحقيق أهداف التربية المنشودة. فالدراسة النظرية لا يكون لها معنى إلا فى ضوء خبرات الفرد السابقة. فإذا انعزلت الدراسة النظرية عن الخبرة العملية فقد يتعذر فهمها وتصبح مجرد صغ لفظية. فى حين أن الخبرة المباشرة تعتمد على فاعلية التلميذ ونشاطه فى التعلم، لهذا يصبح لما يتعلمه معنى لديه.</a:t>
            </a:r>
          </a:p>
          <a:p>
            <a:endParaRPr lang="en-US" b="1" smtClean="0">
              <a:latin typeface="Arial" pitchFamily="34" charset="0"/>
              <a:cs typeface="Arial" pitchFamily="3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body" idx="4294967295"/>
          </p:nvPr>
        </p:nvSpPr>
        <p:spPr>
          <a:xfrm>
            <a:off x="0" y="304800"/>
            <a:ext cx="8610600" cy="6096000"/>
          </a:xfrm>
        </p:spPr>
        <p:txBody>
          <a:bodyPr/>
          <a:lstStyle/>
          <a:p>
            <a:endParaRPr lang="ar-EG" smtClean="0">
              <a:latin typeface="Arial" pitchFamily="34" charset="0"/>
              <a:cs typeface="Arial" pitchFamily="34" charset="0"/>
            </a:endParaRPr>
          </a:p>
          <a:p>
            <a:r>
              <a:rPr lang="ar-SA" smtClean="0">
                <a:latin typeface="Arial" pitchFamily="34" charset="0"/>
                <a:cs typeface="Arial" pitchFamily="34" charset="0"/>
              </a:rPr>
              <a:t>ولكى يتعلم الأطفال عن طريق العمل والخبرة المباشرة لابد من توفير خبرات متنوعة لهم تثير اهتمامهم وتتمشى مع ميولهم. ويحتاج المعلم أو المعلمة إلى تدريب كبير لفهم الأطفال ومراعاة ميولهم وجعل البيئة بكل مكوناتها مختبرا يمارس فيه الأطفال مختلف الأنشطة.</a:t>
            </a:r>
          </a:p>
          <a:p>
            <a:r>
              <a:rPr lang="ar-SA" smtClean="0">
                <a:latin typeface="Arial" pitchFamily="34" charset="0"/>
                <a:cs typeface="Arial" pitchFamily="34" charset="0"/>
              </a:rPr>
              <a:t>	وهذا ما اهتم به ديوى عندما أنشأ مدرسته (التجريبية) وألحقها بقسم الفلسفة بجامعة شيكاجو عندما عمل رئيسا لهذا القسم (1894 – 1904) ، وتخرج فى ضوء فلسفته العديد من المدرسين وتبغ تلاميذه الكثيرون فى جامعة شيكاجو وكولومبيا.</a:t>
            </a:r>
          </a:p>
          <a:p>
            <a:endParaRPr lang="en-US" smtClean="0">
              <a:latin typeface="Arial" pitchFamily="34" charset="0"/>
              <a:cs typeface="Arial" pitchFamily="3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idx="4294967295"/>
          </p:nvPr>
        </p:nvSpPr>
        <p:spPr>
          <a:xfrm>
            <a:off x="0" y="457200"/>
            <a:ext cx="8763000" cy="5867400"/>
          </a:xfrm>
        </p:spPr>
        <p:txBody>
          <a:bodyPr/>
          <a:lstStyle/>
          <a:p>
            <a:pPr algn="r"/>
            <a:r>
              <a:rPr lang="ar-EG" sz="3400" smtClean="0">
                <a:latin typeface="Arial" pitchFamily="34" charset="0"/>
                <a:cs typeface="Arial" pitchFamily="34" charset="0"/>
              </a:rPr>
              <a:t/>
            </a:r>
            <a:br>
              <a:rPr lang="ar-EG" sz="3400" smtClean="0">
                <a:latin typeface="Arial" pitchFamily="34" charset="0"/>
                <a:cs typeface="Arial" pitchFamily="34" charset="0"/>
              </a:rPr>
            </a:br>
            <a:r>
              <a:rPr lang="ar-EG" sz="3400" smtClean="0">
                <a:latin typeface="Arial" pitchFamily="34" charset="0"/>
                <a:cs typeface="Arial" pitchFamily="34" charset="0"/>
              </a:rPr>
              <a:t/>
            </a:r>
            <a:br>
              <a:rPr lang="ar-EG" sz="3400" smtClean="0">
                <a:latin typeface="Arial" pitchFamily="34" charset="0"/>
                <a:cs typeface="Arial" pitchFamily="34" charset="0"/>
              </a:rPr>
            </a:br>
            <a:r>
              <a:rPr lang="ar-SA" sz="3400" smtClean="0">
                <a:latin typeface="Arial" pitchFamily="34" charset="0"/>
                <a:cs typeface="Arial" pitchFamily="34" charset="0"/>
              </a:rPr>
              <a:t>ومما ساعد على أنتشار أفكار ديوى، بالإضافة إلى تدريسها فى كليات إعداد المعلمين فى أنحاء كثيرة من العالم، قيامه بزيارة العديد من الدول وإلقاء محاضرات فيها، ومن بين الدول التى حاضر فيها ديوى إنجلترا وفرنسا وإطاليا اليابان الصين وتركيا والمكسيك والاتحاد السوفيتى.</a:t>
            </a:r>
            <a:br>
              <a:rPr lang="ar-SA" sz="3400" smtClean="0">
                <a:latin typeface="Arial" pitchFamily="34" charset="0"/>
                <a:cs typeface="Arial" pitchFamily="34" charset="0"/>
              </a:rPr>
            </a:br>
            <a:r>
              <a:rPr lang="en-US" sz="3400" smtClean="0">
                <a:latin typeface="Arial" pitchFamily="34" charset="0"/>
                <a:cs typeface="Arial" pitchFamily="34" charset="0"/>
              </a:rPr>
              <a:t/>
            </a:r>
            <a:br>
              <a:rPr lang="en-US" sz="3400" smtClean="0">
                <a:latin typeface="Arial" pitchFamily="34" charset="0"/>
                <a:cs typeface="Arial" pitchFamily="34" charset="0"/>
              </a:rPr>
            </a:br>
            <a:r>
              <a:rPr lang="en-US" sz="3400" smtClean="0">
                <a:latin typeface="Arial" pitchFamily="34" charset="0"/>
                <a:cs typeface="Arial" pitchFamily="34" charset="0"/>
              </a:rPr>
              <a:t/>
            </a:r>
            <a:br>
              <a:rPr lang="en-US" sz="3400" smtClean="0">
                <a:latin typeface="Arial" pitchFamily="34" charset="0"/>
                <a:cs typeface="Arial" pitchFamily="34" charset="0"/>
              </a:rPr>
            </a:br>
            <a:r>
              <a:rPr lang="en-US" sz="3400" smtClean="0">
                <a:latin typeface="Arial" pitchFamily="34" charset="0"/>
                <a:cs typeface="Arial" pitchFamily="34" charset="0"/>
              </a:rPr>
              <a:t>	</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ChangeArrowheads="1"/>
          </p:cNvSpPr>
          <p:nvPr>
            <p:ph type="subTitle" idx="4294967295"/>
          </p:nvPr>
        </p:nvSpPr>
        <p:spPr>
          <a:xfrm>
            <a:off x="457200" y="304800"/>
            <a:ext cx="8153400" cy="5334000"/>
          </a:xfrm>
        </p:spPr>
        <p:txBody>
          <a:bodyPr/>
          <a:lstStyle/>
          <a:p>
            <a:pPr marL="0" indent="0" algn="just">
              <a:spcBef>
                <a:spcPts val="1200"/>
              </a:spcBef>
              <a:buFont typeface="Wingdings" pitchFamily="2" charset="2"/>
              <a:buNone/>
            </a:pPr>
            <a:endParaRPr lang="ar-EG" smtClean="0">
              <a:latin typeface="Arial" pitchFamily="34" charset="0"/>
              <a:cs typeface="Arial" pitchFamily="34" charset="0"/>
            </a:endParaRPr>
          </a:p>
          <a:p>
            <a:pPr marL="0" indent="0" algn="just">
              <a:spcBef>
                <a:spcPts val="1200"/>
              </a:spcBef>
              <a:buFont typeface="Wingdings" pitchFamily="2" charset="2"/>
              <a:buNone/>
            </a:pPr>
            <a:r>
              <a:rPr lang="ar-SA" smtClean="0">
                <a:latin typeface="Arial" pitchFamily="34" charset="0"/>
                <a:cs typeface="Arial" pitchFamily="34" charset="0"/>
              </a:rPr>
              <a:t>لقد استفاد مرحلة رياض الأطفال من آراء ديوى فى أهمية ربط التعليم بالحياة  والمجتمع، واتخاذ الخبرة المباشرة أسلوبا للعمل والتعليم، واستغلال البيئة المحلية إلى أقصى حد ممكن (فالمزارع والحدائق والمتاحف والمصانع والمؤسسات الاجتماعية وغيرها مختبرات لا تقل فى أهميتها عن المختبر المدرسى، وعلى ذلك فالرحلات من أهم مظاهر النشاط التربوى فى مدرسة جون ديوى الحديثة) فشق، 1978، 400 </a:t>
            </a:r>
            <a:r>
              <a:rPr lang="en-US" smtClean="0">
                <a:latin typeface="Arial" pitchFamily="34" charset="0"/>
                <a:cs typeface="Arial" pitchFamily="34" charset="0"/>
              </a:rPr>
              <a:t>Dewey, 1938).</a:t>
            </a:r>
          </a:p>
          <a:p>
            <a:pPr marL="0" indent="0" algn="ctr">
              <a:buFont typeface="Wingdings" pitchFamily="2" charset="2"/>
              <a:buNone/>
            </a:pPr>
            <a:endParaRPr lang="en-US" smtClean="0">
              <a:latin typeface="Arial" pitchFamily="34" charset="0"/>
              <a:cs typeface="Arial" pitchFamily="3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ChangeArrowheads="1"/>
          </p:cNvSpPr>
          <p:nvPr>
            <p:ph type="body" idx="4294967295"/>
          </p:nvPr>
        </p:nvSpPr>
        <p:spPr>
          <a:xfrm>
            <a:off x="381000" y="0"/>
            <a:ext cx="8763000" cy="6858000"/>
          </a:xfrm>
          <a:noFill/>
        </p:spPr>
        <p:txBody>
          <a:bodyPr/>
          <a:lstStyle/>
          <a:p>
            <a:pPr>
              <a:lnSpc>
                <a:spcPct val="80000"/>
              </a:lnSpc>
            </a:pPr>
            <a:endParaRPr lang="ar-EG" sz="1800" b="1" smtClean="0">
              <a:latin typeface="Arial" pitchFamily="34" charset="0"/>
              <a:cs typeface="Arial" pitchFamily="34" charset="0"/>
            </a:endParaRPr>
          </a:p>
          <a:p>
            <a:pPr>
              <a:lnSpc>
                <a:spcPct val="80000"/>
              </a:lnSpc>
            </a:pPr>
            <a:r>
              <a:rPr lang="ar-SA" sz="2400" b="1" smtClean="0">
                <a:latin typeface="Arial" pitchFamily="34" charset="0"/>
                <a:cs typeface="Arial" pitchFamily="34" charset="0"/>
              </a:rPr>
              <a:t>هؤلاء هم رواد الفلسفة التربوية لمرحلة ما قبل الدرسة، كل واحد منهم أسهم بفكره وسارت التربية فى رياض الأطفال حتى الخمسينيات من القرن الماضى فى ضوء ما نادوبه. </a:t>
            </a:r>
            <a:endParaRPr lang="ar-EG" sz="2400" b="1" smtClean="0">
              <a:latin typeface="Arial" pitchFamily="34" charset="0"/>
              <a:cs typeface="Arial" pitchFamily="34" charset="0"/>
            </a:endParaRPr>
          </a:p>
          <a:p>
            <a:pPr>
              <a:lnSpc>
                <a:spcPct val="80000"/>
              </a:lnSpc>
            </a:pPr>
            <a:endParaRPr lang="ar-SA" sz="2400" b="1" smtClean="0">
              <a:latin typeface="Arial" pitchFamily="34" charset="0"/>
              <a:cs typeface="Arial" pitchFamily="34" charset="0"/>
            </a:endParaRPr>
          </a:p>
          <a:p>
            <a:pPr>
              <a:lnSpc>
                <a:spcPct val="80000"/>
              </a:lnSpc>
            </a:pPr>
            <a:r>
              <a:rPr lang="ar-SA" sz="2400" b="1" smtClean="0">
                <a:latin typeface="Arial" pitchFamily="34" charset="0"/>
                <a:cs typeface="Arial" pitchFamily="34" charset="0"/>
              </a:rPr>
              <a:t>	لقد أخذت (الروضة) من جان جاك روسو اهتمامه بميول الطفل الطبيعية وتأكيده على إطلاق حرية الطفل ليمارس الأنشطة التى تتمشى مع طبيعته، ومن بستالوتزى اهتمامه بنشاط الطفل وتربيته تربية عقلية وخلقية وجسمية شاملة. أما فروبل فله الفضل الأكبر فى إرساء الأسس السليمة لتربية الطفل فى مرحلة ما قبل المدرسة وتقديمه مفهوم (النشاط الذاتى) وتوظيفه الغناء واللعب والرقص وسرد القصص ودراسة الطبيعة كأسلوب للتعلم، وقد أضاف أوبرلين إلى ذلك الأعمال اليدوية لتسلية الأطفال وتهذيب خلقهم وتنمية مهاراتهم. وجاء أوين ليمنع الكتب عن أطفال هذه المرحلة حتى لا يؤدى إلى (تبلد) تفكيرهم وتبعث فى نفوسهم الملل. ولمارجريت ماكميلان وأختها راشيل يرجع الفضل فى التنبيه إلى أهمية العناية بصحة الروضة وتعليمه العادات الصحية إلى جانب تنمية التفكير والخلق. أضافت ماريا منتسورى إلى ما سبق الاهتمام بتنمية حواس الطفل ونادت بضرورة إعطاء الفرصة للأطفال للاعتماد على أنفسهم وحدَث من تدخل المعلمة. أما دكرولى فقد اهتم بتنمية ثقة الطفل فى نفسه من خلال ما يحققه لنفسه بممارسته للحياة بأشكالها المختلفة. وهذا ما أكده بشكل أكثر وضوحا، جون ديوى من خلال مبدأ (التعلم بالعمل) هذه ملامح الروضة (التقليدية) فهل تختلف الروضة (الحديثة) كثيرا فى مبادئها واتجاهاتها عما كانت عليه فى منتصف القرن الماضى؟ هذا ما سيتناوله الفصل الثانى من هذا الكتاب.</a:t>
            </a:r>
            <a:endParaRPr lang="en-US" sz="2400" b="1" smtClean="0">
              <a:latin typeface="Arial" pitchFamily="34" charset="0"/>
              <a:cs typeface="Arial" pitchFamily="3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idx="4294967295"/>
          </p:nvPr>
        </p:nvSpPr>
        <p:spPr/>
        <p:txBody>
          <a:bodyPr/>
          <a:lstStyle/>
          <a:p>
            <a:pPr algn="r"/>
            <a:r>
              <a:rPr lang="ar-EG" u="sng" smtClean="0">
                <a:latin typeface="Arial" pitchFamily="34" charset="0"/>
                <a:cs typeface="Arial" pitchFamily="34" charset="0"/>
              </a:rPr>
              <a:t>التقويم</a:t>
            </a:r>
            <a:endParaRPr lang="en-US" u="sng" smtClean="0">
              <a:latin typeface="Arial" pitchFamily="34" charset="0"/>
              <a:cs typeface="Arial" pitchFamily="34" charset="0"/>
            </a:endParaRPr>
          </a:p>
        </p:txBody>
      </p:sp>
      <p:sp>
        <p:nvSpPr>
          <p:cNvPr id="453635" name="Rectangle 3"/>
          <p:cNvSpPr>
            <a:spLocks noGrp="1" noChangeArrowheads="1"/>
          </p:cNvSpPr>
          <p:nvPr>
            <p:ph type="body" idx="4294967295"/>
          </p:nvPr>
        </p:nvSpPr>
        <p:spPr/>
        <p:txBody>
          <a:bodyPr/>
          <a:lstStyle/>
          <a:p>
            <a:pPr>
              <a:buFont typeface="Wingdings" pitchFamily="2" charset="2"/>
              <a:buNone/>
            </a:pPr>
            <a:r>
              <a:rPr lang="ar-EG" sz="2800" b="1" smtClean="0">
                <a:latin typeface="Arial" pitchFamily="34" charset="0"/>
                <a:cs typeface="Arial" pitchFamily="34" charset="0"/>
              </a:rPr>
              <a:t>1- </a:t>
            </a:r>
            <a:r>
              <a:rPr lang="ar-SA" sz="2800" b="1" smtClean="0">
                <a:latin typeface="Arial" pitchFamily="34" charset="0"/>
                <a:cs typeface="Arial" pitchFamily="34" charset="0"/>
              </a:rPr>
              <a:t>أجيبي (صح )أو (خطأ ) علي الأسئلة التالية :</a:t>
            </a:r>
            <a:endParaRPr lang="en-US" sz="2800" b="1" smtClean="0">
              <a:latin typeface="Arial" pitchFamily="34" charset="0"/>
              <a:cs typeface="Arial" pitchFamily="34" charset="0"/>
            </a:endParaRPr>
          </a:p>
          <a:p>
            <a:r>
              <a:rPr lang="ar-EG" sz="2800" b="1" smtClean="0">
                <a:latin typeface="Arial" pitchFamily="34" charset="0"/>
                <a:cs typeface="Arial" pitchFamily="34" charset="0"/>
              </a:rPr>
              <a:t>1</a:t>
            </a:r>
            <a:r>
              <a:rPr lang="ar-SA" sz="2800" b="1" smtClean="0">
                <a:latin typeface="Arial" pitchFamily="34" charset="0"/>
                <a:cs typeface="Arial" pitchFamily="34" charset="0"/>
              </a:rPr>
              <a:t>.كتاب (عالم الموضوعات الحسية والمصورة ) للعالم جوهان اموس كومينيوس(</a:t>
            </a:r>
            <a:r>
              <a:rPr lang="ar-EG" sz="2800" b="1" smtClean="0">
                <a:latin typeface="Arial" pitchFamily="34" charset="0"/>
                <a:cs typeface="Arial" pitchFamily="34" charset="0"/>
              </a:rPr>
              <a:t> </a:t>
            </a:r>
            <a:r>
              <a:rPr lang="ar-SA" sz="2800" b="1" smtClean="0">
                <a:latin typeface="Arial" pitchFamily="34" charset="0"/>
                <a:cs typeface="Arial" pitchFamily="34" charset="0"/>
              </a:rPr>
              <a:t>)</a:t>
            </a:r>
          </a:p>
          <a:p>
            <a:r>
              <a:rPr lang="ar-EG" sz="2800" b="1" smtClean="0">
                <a:latin typeface="Arial" pitchFamily="34" charset="0"/>
                <a:cs typeface="Arial" pitchFamily="34" charset="0"/>
              </a:rPr>
              <a:t>2</a:t>
            </a:r>
            <a:r>
              <a:rPr lang="ar-SA" sz="2800" b="1" smtClean="0">
                <a:latin typeface="Arial" pitchFamily="34" charset="0"/>
                <a:cs typeface="Arial" pitchFamily="34" charset="0"/>
              </a:rPr>
              <a:t>.جان جاك روسو كان يعتقد بأن وسيلة التربية هي النمو الحر المطلق لطبيعة الطفل وقواه وميوله الفطرية (</a:t>
            </a:r>
            <a:r>
              <a:rPr lang="ar-EG" sz="2800" b="1" smtClean="0">
                <a:latin typeface="Arial" pitchFamily="34" charset="0"/>
                <a:cs typeface="Arial" pitchFamily="34" charset="0"/>
              </a:rPr>
              <a:t> </a:t>
            </a:r>
            <a:r>
              <a:rPr lang="ar-SA" sz="2800" b="1" smtClean="0">
                <a:latin typeface="Arial" pitchFamily="34" charset="0"/>
                <a:cs typeface="Arial" pitchFamily="34" charset="0"/>
              </a:rPr>
              <a:t>)</a:t>
            </a:r>
          </a:p>
          <a:p>
            <a:r>
              <a:rPr lang="ar-EG" sz="2800" b="1" smtClean="0">
                <a:latin typeface="Arial" pitchFamily="34" charset="0"/>
                <a:cs typeface="Arial" pitchFamily="34" charset="0"/>
              </a:rPr>
              <a:t>3</a:t>
            </a:r>
            <a:r>
              <a:rPr lang="ar-SA" sz="2800" b="1" smtClean="0">
                <a:latin typeface="Arial" pitchFamily="34" charset="0"/>
                <a:cs typeface="Arial" pitchFamily="34" charset="0"/>
              </a:rPr>
              <a:t>.لم يهتم بستالوتزي بتربية الطفل في حداثته بدافع خبراته الشخصية وتنمية العلاقة بين قدراته الطبيعية والبيئة من حوله (</a:t>
            </a:r>
            <a:r>
              <a:rPr lang="ar-EG" sz="2800" b="1" smtClean="0">
                <a:latin typeface="Arial" pitchFamily="34" charset="0"/>
                <a:cs typeface="Arial" pitchFamily="34" charset="0"/>
              </a:rPr>
              <a:t> </a:t>
            </a:r>
            <a:r>
              <a:rPr lang="ar-SA" sz="2800" b="1" smtClean="0">
                <a:latin typeface="Arial" pitchFamily="34" charset="0"/>
                <a:cs typeface="Arial" pitchFamily="34" charset="0"/>
              </a:rPr>
              <a:t>)</a:t>
            </a:r>
          </a:p>
          <a:p>
            <a:r>
              <a:rPr lang="ar-EG" sz="2800" b="1" smtClean="0">
                <a:latin typeface="Arial" pitchFamily="34" charset="0"/>
                <a:cs typeface="Arial" pitchFamily="34" charset="0"/>
              </a:rPr>
              <a:t>4</a:t>
            </a:r>
            <a:r>
              <a:rPr lang="ar-SA" sz="2800" b="1" smtClean="0">
                <a:latin typeface="Arial" pitchFamily="34" charset="0"/>
                <a:cs typeface="Arial" pitchFamily="34" charset="0"/>
              </a:rPr>
              <a:t>.في عام 1841م انشأ اول رياض اطفال لتعرف بهذا الاسم حتي يومنا هذا (</a:t>
            </a:r>
            <a:r>
              <a:rPr lang="ar-EG" sz="2800" b="1" smtClean="0">
                <a:latin typeface="Arial" pitchFamily="34" charset="0"/>
                <a:cs typeface="Arial" pitchFamily="34" charset="0"/>
              </a:rPr>
              <a:t> </a:t>
            </a:r>
            <a:r>
              <a:rPr lang="ar-SA" sz="2800" b="1" smtClean="0">
                <a:latin typeface="Arial" pitchFamily="34" charset="0"/>
                <a:cs typeface="Arial" pitchFamily="34" charset="0"/>
              </a:rPr>
              <a:t>)</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ChangeArrowheads="1"/>
          </p:cNvSpPr>
          <p:nvPr>
            <p:ph type="title" idx="4294967295"/>
          </p:nvPr>
        </p:nvSpPr>
        <p:spPr/>
        <p:txBody>
          <a:bodyPr/>
          <a:lstStyle/>
          <a:p>
            <a:endParaRPr lang="en-US" smtClean="0">
              <a:latin typeface="Arial" pitchFamily="34" charset="0"/>
              <a:cs typeface="Arial" pitchFamily="34" charset="0"/>
            </a:endParaRPr>
          </a:p>
        </p:txBody>
      </p:sp>
      <p:sp>
        <p:nvSpPr>
          <p:cNvPr id="455683" name="Rectangle 3"/>
          <p:cNvSpPr>
            <a:spLocks noGrp="1" noChangeArrowheads="1"/>
          </p:cNvSpPr>
          <p:nvPr>
            <p:ph type="body" idx="4294967295"/>
          </p:nvPr>
        </p:nvSpPr>
        <p:spPr/>
        <p:txBody>
          <a:bodyPr/>
          <a:lstStyle/>
          <a:p>
            <a:pPr>
              <a:lnSpc>
                <a:spcPct val="90000"/>
              </a:lnSpc>
            </a:pPr>
            <a:r>
              <a:rPr lang="ar-EG" b="1" smtClean="0">
                <a:latin typeface="Arial" pitchFamily="34" charset="0"/>
                <a:cs typeface="Arial" pitchFamily="34" charset="0"/>
              </a:rPr>
              <a:t>5</a:t>
            </a:r>
            <a:r>
              <a:rPr lang="ar-SA" b="1" smtClean="0">
                <a:latin typeface="Arial" pitchFamily="34" charset="0"/>
                <a:cs typeface="Arial" pitchFamily="34" charset="0"/>
              </a:rPr>
              <a:t>.تقوم افكار فروبل علي اسس فلسفية فسيولوجية (</a:t>
            </a:r>
            <a:r>
              <a:rPr lang="ar-EG" b="1" smtClean="0">
                <a:latin typeface="Arial" pitchFamily="34" charset="0"/>
                <a:cs typeface="Arial" pitchFamily="34" charset="0"/>
              </a:rPr>
              <a:t> </a:t>
            </a:r>
            <a:r>
              <a:rPr lang="ar-SA" b="1" smtClean="0">
                <a:latin typeface="Arial" pitchFamily="34" charset="0"/>
                <a:cs typeface="Arial" pitchFamily="34" charset="0"/>
              </a:rPr>
              <a:t>)</a:t>
            </a:r>
          </a:p>
          <a:p>
            <a:pPr>
              <a:lnSpc>
                <a:spcPct val="90000"/>
              </a:lnSpc>
            </a:pPr>
            <a:r>
              <a:rPr lang="ar-EG" b="1" smtClean="0">
                <a:latin typeface="Arial" pitchFamily="34" charset="0"/>
                <a:cs typeface="Arial" pitchFamily="34" charset="0"/>
              </a:rPr>
              <a:t>6</a:t>
            </a:r>
            <a:r>
              <a:rPr lang="ar-SA" b="1" smtClean="0">
                <a:latin typeface="Arial" pitchFamily="34" charset="0"/>
                <a:cs typeface="Arial" pitchFamily="34" charset="0"/>
              </a:rPr>
              <a:t>.النشاط الذاتي هو النشاط الذي تسيطر عليه دوافع الفرد النابعة من ميوله الخاصة (</a:t>
            </a:r>
            <a:r>
              <a:rPr lang="ar-EG" b="1" smtClean="0">
                <a:latin typeface="Arial" pitchFamily="34" charset="0"/>
                <a:cs typeface="Arial" pitchFamily="34" charset="0"/>
              </a:rPr>
              <a:t> </a:t>
            </a:r>
            <a:r>
              <a:rPr lang="ar-SA" b="1" smtClean="0">
                <a:latin typeface="Arial" pitchFamily="34" charset="0"/>
                <a:cs typeface="Arial" pitchFamily="34" charset="0"/>
              </a:rPr>
              <a:t>)</a:t>
            </a:r>
          </a:p>
          <a:p>
            <a:pPr>
              <a:lnSpc>
                <a:spcPct val="90000"/>
              </a:lnSpc>
            </a:pPr>
            <a:r>
              <a:rPr lang="ar-EG" b="1" smtClean="0">
                <a:latin typeface="Arial" pitchFamily="34" charset="0"/>
                <a:cs typeface="Arial" pitchFamily="34" charset="0"/>
              </a:rPr>
              <a:t>7</a:t>
            </a:r>
            <a:r>
              <a:rPr lang="ar-SA" b="1" smtClean="0">
                <a:latin typeface="Arial" pitchFamily="34" charset="0"/>
                <a:cs typeface="Arial" pitchFamily="34" charset="0"/>
              </a:rPr>
              <a:t>. يعتبر اوبرلين من المربين الرواد في مجال التربية المتأخرة (</a:t>
            </a:r>
            <a:r>
              <a:rPr lang="ar-EG" b="1" smtClean="0">
                <a:latin typeface="Arial" pitchFamily="34" charset="0"/>
                <a:cs typeface="Arial" pitchFamily="34" charset="0"/>
              </a:rPr>
              <a:t> </a:t>
            </a:r>
            <a:r>
              <a:rPr lang="ar-SA" b="1" smtClean="0">
                <a:latin typeface="Arial" pitchFamily="34" charset="0"/>
                <a:cs typeface="Arial" pitchFamily="34" charset="0"/>
              </a:rPr>
              <a:t>)</a:t>
            </a:r>
          </a:p>
          <a:p>
            <a:pPr>
              <a:lnSpc>
                <a:spcPct val="90000"/>
              </a:lnSpc>
            </a:pPr>
            <a:r>
              <a:rPr lang="ar-EG" b="1" smtClean="0">
                <a:latin typeface="Arial" pitchFamily="34" charset="0"/>
                <a:cs typeface="Arial" pitchFamily="34" charset="0"/>
              </a:rPr>
              <a:t>8</a:t>
            </a:r>
            <a:r>
              <a:rPr lang="ar-SA" b="1" smtClean="0">
                <a:latin typeface="Arial" pitchFamily="34" charset="0"/>
                <a:cs typeface="Arial" pitchFamily="34" charset="0"/>
              </a:rPr>
              <a:t>.كان اول اهداف الأختان مارجريت وراشيل ماكميلان العناية بلأطفال المهملين الفقراء(</a:t>
            </a:r>
            <a:r>
              <a:rPr lang="ar-EG" b="1" smtClean="0">
                <a:latin typeface="Arial" pitchFamily="34" charset="0"/>
                <a:cs typeface="Arial" pitchFamily="34" charset="0"/>
              </a:rPr>
              <a:t> </a:t>
            </a:r>
            <a:r>
              <a:rPr lang="ar-SA" b="1" smtClean="0">
                <a:latin typeface="Arial" pitchFamily="34" charset="0"/>
                <a:cs typeface="Arial" pitchFamily="34" charset="0"/>
              </a:rPr>
              <a:t>)</a:t>
            </a:r>
          </a:p>
          <a:p>
            <a:pPr>
              <a:lnSpc>
                <a:spcPct val="90000"/>
              </a:lnSpc>
            </a:pPr>
            <a:r>
              <a:rPr lang="ar-EG" b="1" smtClean="0">
                <a:latin typeface="Arial" pitchFamily="34" charset="0"/>
                <a:cs typeface="Arial" pitchFamily="34" charset="0"/>
              </a:rPr>
              <a:t>9</a:t>
            </a:r>
            <a:r>
              <a:rPr lang="ar-SA" b="1" smtClean="0">
                <a:latin typeface="Arial" pitchFamily="34" charset="0"/>
                <a:cs typeface="Arial" pitchFamily="34" charset="0"/>
              </a:rPr>
              <a:t>.اهتم ديكرولي بصفة خاصه بذوي العاهات والضعاف من التلاميذ حيث انشاءلهم مدرسة خاصة (</a:t>
            </a:r>
            <a:r>
              <a:rPr lang="ar-EG" b="1" smtClean="0">
                <a:latin typeface="Arial" pitchFamily="34" charset="0"/>
                <a:cs typeface="Arial" pitchFamily="34" charset="0"/>
              </a:rPr>
              <a:t> </a:t>
            </a:r>
            <a:r>
              <a:rPr lang="ar-SA" b="1" smtClean="0">
                <a:latin typeface="Arial" pitchFamily="34" charset="0"/>
                <a:cs typeface="Arial" pitchFamily="34" charset="0"/>
              </a:rPr>
              <a:t>)</a:t>
            </a:r>
          </a:p>
          <a:p>
            <a:pPr>
              <a:lnSpc>
                <a:spcPct val="90000"/>
              </a:lnSpc>
              <a:buFont typeface="Wingdings" pitchFamily="2" charset="2"/>
              <a:buNone/>
            </a:pPr>
            <a:endParaRPr lang="en-US" smtClean="0">
              <a:latin typeface="Arial" pitchFamily="34" charset="0"/>
              <a:cs typeface="Arial" pitchFamily="34" charset="0"/>
            </a:endParaRPr>
          </a:p>
          <a:p>
            <a:pPr>
              <a:lnSpc>
                <a:spcPct val="90000"/>
              </a:lnSpc>
            </a:pPr>
            <a:endParaRPr lang="en-US" smtClean="0">
              <a:latin typeface="Arial" pitchFamily="34" charset="0"/>
              <a:cs typeface="Arial" pitchFamily="34"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idx="4294967295"/>
          </p:nvPr>
        </p:nvSpPr>
        <p:spPr/>
        <p:txBody>
          <a:bodyPr/>
          <a:lstStyle/>
          <a:p>
            <a:pPr algn="r"/>
            <a:r>
              <a:rPr lang="ar-EG" sz="3400" smtClean="0">
                <a:latin typeface="Arial" pitchFamily="34" charset="0"/>
                <a:cs typeface="Arial" pitchFamily="34" charset="0"/>
              </a:rPr>
              <a:t>2-</a:t>
            </a:r>
            <a:r>
              <a:rPr lang="ar-SA" sz="3400" b="1" smtClean="0">
                <a:latin typeface="Arial" pitchFamily="34" charset="0"/>
                <a:cs typeface="Arial" pitchFamily="34" charset="0"/>
              </a:rPr>
              <a:t>اختاري الأجابة الصحيحة من بين الاختيارات التاليه :-</a:t>
            </a:r>
            <a:endParaRPr lang="en-US" sz="3400" b="1" smtClean="0">
              <a:latin typeface="Arial" pitchFamily="34" charset="0"/>
              <a:cs typeface="Arial" pitchFamily="34" charset="0"/>
            </a:endParaRPr>
          </a:p>
        </p:txBody>
      </p:sp>
      <p:sp>
        <p:nvSpPr>
          <p:cNvPr id="456707" name="Rectangle 3"/>
          <p:cNvSpPr>
            <a:spLocks noGrp="1" noChangeArrowheads="1"/>
          </p:cNvSpPr>
          <p:nvPr>
            <p:ph type="body" idx="4294967295"/>
          </p:nvPr>
        </p:nvSpPr>
        <p:spPr/>
        <p:txBody>
          <a:bodyPr/>
          <a:lstStyle/>
          <a:p>
            <a:pPr>
              <a:lnSpc>
                <a:spcPct val="90000"/>
              </a:lnSpc>
            </a:pPr>
            <a:endParaRPr lang="en-US" sz="2400" b="1" smtClean="0">
              <a:latin typeface="Arial" pitchFamily="34" charset="0"/>
              <a:cs typeface="Arial" pitchFamily="34" charset="0"/>
            </a:endParaRPr>
          </a:p>
          <a:p>
            <a:pPr>
              <a:lnSpc>
                <a:spcPct val="90000"/>
              </a:lnSpc>
            </a:pPr>
            <a:r>
              <a:rPr lang="ar-SA" sz="2400" b="1" smtClean="0">
                <a:latin typeface="Arial" pitchFamily="34" charset="0"/>
                <a:cs typeface="Arial" pitchFamily="34" charset="0"/>
              </a:rPr>
              <a:t>*يقوم اسلوب الذاتي علي :</a:t>
            </a:r>
          </a:p>
          <a:p>
            <a:pPr>
              <a:lnSpc>
                <a:spcPct val="90000"/>
              </a:lnSpc>
            </a:pPr>
            <a:r>
              <a:rPr lang="ar-SA" sz="2400" b="1" smtClean="0">
                <a:latin typeface="Arial" pitchFamily="34" charset="0"/>
                <a:cs typeface="Arial" pitchFamily="34" charset="0"/>
              </a:rPr>
              <a:t>1. الملاحظة        2.الربط </a:t>
            </a:r>
          </a:p>
          <a:p>
            <a:pPr>
              <a:lnSpc>
                <a:spcPct val="90000"/>
              </a:lnSpc>
            </a:pPr>
            <a:r>
              <a:rPr lang="ar-SA" sz="2400" b="1" smtClean="0">
                <a:latin typeface="Arial" pitchFamily="34" charset="0"/>
                <a:cs typeface="Arial" pitchFamily="34" charset="0"/>
              </a:rPr>
              <a:t>3.التعبير            4. جميع ما ذكر</a:t>
            </a:r>
            <a:r>
              <a:rPr lang="ar-SA" sz="2400" b="1" u="sng" smtClean="0">
                <a:latin typeface="Arial" pitchFamily="34" charset="0"/>
                <a:cs typeface="Arial" pitchFamily="34" charset="0"/>
              </a:rPr>
              <a:t> </a:t>
            </a:r>
            <a:endParaRPr lang="ar-SA" sz="2400" b="1" smtClean="0">
              <a:latin typeface="Arial" pitchFamily="34" charset="0"/>
              <a:cs typeface="Arial" pitchFamily="34" charset="0"/>
            </a:endParaRPr>
          </a:p>
          <a:p>
            <a:pPr>
              <a:lnSpc>
                <a:spcPct val="90000"/>
              </a:lnSpc>
            </a:pPr>
            <a:r>
              <a:rPr lang="ar-SA" sz="2400" b="1" smtClean="0">
                <a:latin typeface="Arial" pitchFamily="34" charset="0"/>
                <a:cs typeface="Arial" pitchFamily="34" charset="0"/>
              </a:rPr>
              <a:t>*اهتمت مدرسة ديكرولي :</a:t>
            </a:r>
          </a:p>
          <a:p>
            <a:pPr>
              <a:lnSpc>
                <a:spcPct val="90000"/>
              </a:lnSpc>
            </a:pPr>
            <a:r>
              <a:rPr lang="ar-SA" sz="2400" b="1" smtClean="0">
                <a:latin typeface="Arial" pitchFamily="34" charset="0"/>
                <a:cs typeface="Arial" pitchFamily="34" charset="0"/>
              </a:rPr>
              <a:t>1.تنمية ثقة النفس والابتكار    2.تنمية روح جماعه </a:t>
            </a:r>
          </a:p>
          <a:p>
            <a:pPr>
              <a:lnSpc>
                <a:spcPct val="90000"/>
              </a:lnSpc>
            </a:pPr>
            <a:r>
              <a:rPr lang="ar-SA" sz="2400" b="1" smtClean="0">
                <a:latin typeface="Arial" pitchFamily="34" charset="0"/>
                <a:cs typeface="Arial" pitchFamily="34" charset="0"/>
              </a:rPr>
              <a:t>3.تهيئ فرصه للمناقشة وابداء الراي    4. جميع ما ذكر </a:t>
            </a:r>
          </a:p>
          <a:p>
            <a:pPr>
              <a:lnSpc>
                <a:spcPct val="90000"/>
              </a:lnSpc>
            </a:pPr>
            <a:r>
              <a:rPr lang="ar-SA" sz="2400" b="1" smtClean="0">
                <a:latin typeface="Arial" pitchFamily="34" charset="0"/>
                <a:cs typeface="Arial" pitchFamily="34" charset="0"/>
              </a:rPr>
              <a:t>*ابرز ما يميز فلسفة منتسوري التربوية :</a:t>
            </a:r>
          </a:p>
          <a:p>
            <a:pPr>
              <a:lnSpc>
                <a:spcPct val="90000"/>
              </a:lnSpc>
            </a:pPr>
            <a:r>
              <a:rPr lang="ar-SA" sz="2400" b="1" smtClean="0">
                <a:latin typeface="Arial" pitchFamily="34" charset="0"/>
                <a:cs typeface="Arial" pitchFamily="34" charset="0"/>
              </a:rPr>
              <a:t>1.احترامها لنزعة الاجتماعية لطفل   2.احترامها لنزعه الاستقلالية لطفل </a:t>
            </a:r>
          </a:p>
          <a:p>
            <a:pPr>
              <a:lnSpc>
                <a:spcPct val="90000"/>
              </a:lnSpc>
            </a:pPr>
            <a:r>
              <a:rPr lang="ar-SA" sz="2400" b="1" smtClean="0">
                <a:latin typeface="Arial" pitchFamily="34" charset="0"/>
                <a:cs typeface="Arial" pitchFamily="34" charset="0"/>
              </a:rPr>
              <a:t>3.احترامها لنزعه العقلية لطفل   4.احترامها لنزعه الاقتصادية لطفل</a:t>
            </a:r>
            <a:r>
              <a:rPr lang="ar-SA" sz="2400" smtClean="0">
                <a:latin typeface="Arial" pitchFamily="34" charset="0"/>
                <a:cs typeface="Arial" pitchFamily="34" charset="0"/>
              </a:rPr>
              <a:t> </a:t>
            </a:r>
            <a:endParaRPr lang="en-US" sz="2400" smtClean="0">
              <a:latin typeface="Arial" pitchFamily="34" charset="0"/>
              <a:cs typeface="Arial" pitchFamily="3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idx="4294967295"/>
          </p:nvPr>
        </p:nvSpPr>
        <p:spPr/>
        <p:txBody>
          <a:bodyPr/>
          <a:lstStyle/>
          <a:p>
            <a:endParaRPr lang="en-US" smtClean="0">
              <a:latin typeface="Arial" pitchFamily="34" charset="0"/>
              <a:cs typeface="Arial" pitchFamily="34" charset="0"/>
            </a:endParaRPr>
          </a:p>
        </p:txBody>
      </p:sp>
      <p:sp>
        <p:nvSpPr>
          <p:cNvPr id="457731" name="Rectangle 3"/>
          <p:cNvSpPr>
            <a:spLocks noGrp="1" noChangeArrowheads="1"/>
          </p:cNvSpPr>
          <p:nvPr>
            <p:ph type="body" idx="4294967295"/>
          </p:nvPr>
        </p:nvSpPr>
        <p:spPr/>
        <p:txBody>
          <a:bodyPr/>
          <a:lstStyle/>
          <a:p>
            <a:pPr>
              <a:lnSpc>
                <a:spcPct val="80000"/>
              </a:lnSpc>
            </a:pPr>
            <a:endParaRPr lang="en-US" sz="1800" b="1" smtClean="0">
              <a:latin typeface="Arial" pitchFamily="34" charset="0"/>
              <a:cs typeface="Arial" pitchFamily="34" charset="0"/>
            </a:endParaRPr>
          </a:p>
          <a:p>
            <a:pPr>
              <a:lnSpc>
                <a:spcPct val="80000"/>
              </a:lnSpc>
            </a:pPr>
            <a:r>
              <a:rPr lang="ar-SA" sz="2000" b="1" smtClean="0">
                <a:latin typeface="Arial" pitchFamily="34" charset="0"/>
                <a:cs typeface="Arial" pitchFamily="34" charset="0"/>
              </a:rPr>
              <a:t>*كان (ديوى )يؤمن :</a:t>
            </a:r>
          </a:p>
          <a:p>
            <a:pPr>
              <a:lnSpc>
                <a:spcPct val="80000"/>
              </a:lnSpc>
            </a:pPr>
            <a:r>
              <a:rPr lang="ar-SA" sz="2000" b="1" smtClean="0">
                <a:latin typeface="Arial" pitchFamily="34" charset="0"/>
                <a:cs typeface="Arial" pitchFamily="34" charset="0"/>
              </a:rPr>
              <a:t>1.الخبره المباشرة    2.غير مباشر </a:t>
            </a:r>
          </a:p>
          <a:p>
            <a:pPr>
              <a:lnSpc>
                <a:spcPct val="80000"/>
              </a:lnSpc>
            </a:pPr>
            <a:r>
              <a:rPr lang="ar-SA" sz="2000" b="1" smtClean="0">
                <a:latin typeface="Arial" pitchFamily="34" charset="0"/>
                <a:cs typeface="Arial" pitchFamily="34" charset="0"/>
              </a:rPr>
              <a:t>3.المتقطعة            4.لا شي مما ذكر </a:t>
            </a:r>
            <a:endParaRPr lang="ar-EG" sz="2000" b="1" smtClean="0">
              <a:latin typeface="Arial" pitchFamily="34" charset="0"/>
              <a:cs typeface="Arial" pitchFamily="34" charset="0"/>
            </a:endParaRPr>
          </a:p>
          <a:p>
            <a:pPr>
              <a:lnSpc>
                <a:spcPct val="80000"/>
              </a:lnSpc>
            </a:pPr>
            <a:endParaRPr lang="ar-SA" sz="2000" b="1" smtClean="0">
              <a:latin typeface="Arial" pitchFamily="34" charset="0"/>
              <a:cs typeface="Arial" pitchFamily="34" charset="0"/>
            </a:endParaRPr>
          </a:p>
          <a:p>
            <a:pPr>
              <a:lnSpc>
                <a:spcPct val="80000"/>
              </a:lnSpc>
            </a:pPr>
            <a:r>
              <a:rPr lang="ar-SA" sz="2000" b="1" smtClean="0">
                <a:latin typeface="Arial" pitchFamily="34" charset="0"/>
                <a:cs typeface="Arial" pitchFamily="34" charset="0"/>
              </a:rPr>
              <a:t>*مؤسس الحقيقي لرياض الأطفال :</a:t>
            </a:r>
          </a:p>
          <a:p>
            <a:pPr>
              <a:lnSpc>
                <a:spcPct val="80000"/>
              </a:lnSpc>
            </a:pPr>
            <a:r>
              <a:rPr lang="ar-SA" sz="2000" b="1" smtClean="0">
                <a:latin typeface="Arial" pitchFamily="34" charset="0"/>
                <a:cs typeface="Arial" pitchFamily="34" charset="0"/>
              </a:rPr>
              <a:t>1.الاختان مارجريت     2.فروبل </a:t>
            </a:r>
          </a:p>
          <a:p>
            <a:pPr>
              <a:lnSpc>
                <a:spcPct val="80000"/>
              </a:lnSpc>
            </a:pPr>
            <a:r>
              <a:rPr lang="ar-SA" sz="2000" b="1" smtClean="0">
                <a:latin typeface="Arial" pitchFamily="34" charset="0"/>
                <a:cs typeface="Arial" pitchFamily="34" charset="0"/>
              </a:rPr>
              <a:t>3.ماريا منتسوري     4. أوبرلين </a:t>
            </a:r>
          </a:p>
          <a:p>
            <a:pPr>
              <a:lnSpc>
                <a:spcPct val="80000"/>
              </a:lnSpc>
            </a:pPr>
            <a:endParaRPr lang="en-US" sz="2000" b="1" smtClean="0">
              <a:latin typeface="Arial" pitchFamily="34" charset="0"/>
              <a:cs typeface="Arial" pitchFamily="34" charset="0"/>
            </a:endParaRPr>
          </a:p>
          <a:p>
            <a:pPr>
              <a:lnSpc>
                <a:spcPct val="80000"/>
              </a:lnSpc>
            </a:pPr>
            <a:r>
              <a:rPr lang="ar-SA" sz="2000" b="1" smtClean="0">
                <a:latin typeface="Arial" pitchFamily="34" charset="0"/>
                <a:cs typeface="Arial" pitchFamily="34" charset="0"/>
              </a:rPr>
              <a:t>*الاسس التي يقوم عليه رياض الاطفال عند فروبل :</a:t>
            </a:r>
          </a:p>
          <a:p>
            <a:pPr>
              <a:lnSpc>
                <a:spcPct val="80000"/>
              </a:lnSpc>
            </a:pPr>
            <a:r>
              <a:rPr lang="ar-SA" sz="2000" b="1" smtClean="0">
                <a:latin typeface="Arial" pitchFamily="34" charset="0"/>
                <a:cs typeface="Arial" pitchFamily="34" charset="0"/>
              </a:rPr>
              <a:t>1.جعل الطبيعية مجالا لتربية الطفل     2.تنمية الحواس التي هي اساس تنمية الطفل</a:t>
            </a:r>
          </a:p>
          <a:p>
            <a:pPr>
              <a:lnSpc>
                <a:spcPct val="80000"/>
              </a:lnSpc>
            </a:pPr>
            <a:r>
              <a:rPr lang="ar-SA" sz="2000" b="1" smtClean="0">
                <a:latin typeface="Arial" pitchFamily="34" charset="0"/>
                <a:cs typeface="Arial" pitchFamily="34" charset="0"/>
              </a:rPr>
              <a:t>3.مبدا (اللعب )امر ضروري لطفل    4.جميع ما ذكر </a:t>
            </a:r>
          </a:p>
          <a:p>
            <a:pPr>
              <a:lnSpc>
                <a:spcPct val="80000"/>
              </a:lnSpc>
            </a:pPr>
            <a:endParaRPr lang="en-US" sz="2000" smtClean="0">
              <a:latin typeface="Arial" pitchFamily="34" charset="0"/>
              <a:cs typeface="Arial" pitchFamily="34"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idx="4294967295"/>
          </p:nvPr>
        </p:nvSpPr>
        <p:spPr/>
        <p:txBody>
          <a:bodyPr/>
          <a:lstStyle/>
          <a:p>
            <a:endParaRPr lang="en-US" smtClean="0">
              <a:latin typeface="Arial" pitchFamily="34" charset="0"/>
              <a:cs typeface="Arial" pitchFamily="34" charset="0"/>
            </a:endParaRPr>
          </a:p>
        </p:txBody>
      </p:sp>
      <p:sp>
        <p:nvSpPr>
          <p:cNvPr id="458755" name="Rectangle 3"/>
          <p:cNvSpPr>
            <a:spLocks noChangeArrowheads="1"/>
          </p:cNvSpPr>
          <p:nvPr>
            <p:ph type="body" idx="4294967295"/>
          </p:nvPr>
        </p:nvSpPr>
        <p:spPr/>
        <p:txBody>
          <a:bodyPr/>
          <a:lstStyle/>
          <a:p>
            <a:pPr>
              <a:lnSpc>
                <a:spcPct val="80000"/>
              </a:lnSpc>
            </a:pPr>
            <a:endParaRPr lang="en-US" sz="1800" b="1" smtClean="0">
              <a:latin typeface="Arial" pitchFamily="34" charset="0"/>
              <a:cs typeface="Arial" pitchFamily="34" charset="0"/>
            </a:endParaRPr>
          </a:p>
          <a:p>
            <a:pPr>
              <a:lnSpc>
                <a:spcPct val="80000"/>
              </a:lnSpc>
            </a:pPr>
            <a:r>
              <a:rPr lang="ar-SA" sz="2000" b="1" smtClean="0">
                <a:latin typeface="Arial" pitchFamily="34" charset="0"/>
                <a:cs typeface="Arial" pitchFamily="34" charset="0"/>
              </a:rPr>
              <a:t>*عرفت مدارس الاطفال الي انشأها (أوبرلين ) في المناطق الريفية بمقاطعة الألزاس بمدارس :</a:t>
            </a:r>
          </a:p>
          <a:p>
            <a:pPr>
              <a:lnSpc>
                <a:spcPct val="80000"/>
              </a:lnSpc>
            </a:pPr>
            <a:r>
              <a:rPr lang="ar-SA" sz="2000" b="1" smtClean="0">
                <a:latin typeface="Arial" pitchFamily="34" charset="0"/>
                <a:cs typeface="Arial" pitchFamily="34" charset="0"/>
              </a:rPr>
              <a:t>1.الفنون      2.الرقص </a:t>
            </a:r>
          </a:p>
          <a:p>
            <a:pPr>
              <a:lnSpc>
                <a:spcPct val="80000"/>
              </a:lnSpc>
            </a:pPr>
            <a:r>
              <a:rPr lang="ar-SA" sz="2000" b="1" smtClean="0">
                <a:latin typeface="Arial" pitchFamily="34" charset="0"/>
                <a:cs typeface="Arial" pitchFamily="34" charset="0"/>
              </a:rPr>
              <a:t>3.(2.1)     4.الاشغال اليدوية </a:t>
            </a:r>
          </a:p>
          <a:p>
            <a:pPr>
              <a:lnSpc>
                <a:spcPct val="80000"/>
              </a:lnSpc>
            </a:pPr>
            <a:r>
              <a:rPr lang="ar-SA" sz="2000" b="1" smtClean="0">
                <a:latin typeface="Arial" pitchFamily="34" charset="0"/>
                <a:cs typeface="Arial" pitchFamily="34" charset="0"/>
              </a:rPr>
              <a:t>*كان يفضل كومينيوس ان تكون تربية الطفل ما قبل المدرسة علي يد :</a:t>
            </a:r>
          </a:p>
          <a:p>
            <a:pPr>
              <a:lnSpc>
                <a:spcPct val="80000"/>
              </a:lnSpc>
            </a:pPr>
            <a:r>
              <a:rPr lang="ar-SA" sz="2000" b="1" smtClean="0">
                <a:latin typeface="Arial" pitchFamily="34" charset="0"/>
                <a:cs typeface="Arial" pitchFamily="34" charset="0"/>
              </a:rPr>
              <a:t>1. الاباء     2.اساتذه متخصصين </a:t>
            </a:r>
          </a:p>
          <a:p>
            <a:pPr>
              <a:lnSpc>
                <a:spcPct val="80000"/>
              </a:lnSpc>
            </a:pPr>
            <a:r>
              <a:rPr lang="ar-SA" sz="2000" b="1" smtClean="0">
                <a:latin typeface="Arial" pitchFamily="34" charset="0"/>
                <a:cs typeface="Arial" pitchFamily="34" charset="0"/>
              </a:rPr>
              <a:t>3,فلاسفة    4. الامهات بالبيوت </a:t>
            </a:r>
          </a:p>
          <a:p>
            <a:pPr>
              <a:lnSpc>
                <a:spcPct val="80000"/>
              </a:lnSpc>
            </a:pPr>
            <a:r>
              <a:rPr lang="ar-SA" sz="2000" b="1" smtClean="0">
                <a:latin typeface="Arial" pitchFamily="34" charset="0"/>
                <a:cs typeface="Arial" pitchFamily="34" charset="0"/>
              </a:rPr>
              <a:t>*من روائد الأوائل في نشأت رياض الاطفال :</a:t>
            </a:r>
          </a:p>
          <a:p>
            <a:pPr>
              <a:lnSpc>
                <a:spcPct val="80000"/>
              </a:lnSpc>
            </a:pPr>
            <a:r>
              <a:rPr lang="ar-SA" sz="2000" b="1" smtClean="0">
                <a:latin typeface="Arial" pitchFamily="34" charset="0"/>
                <a:cs typeface="Arial" pitchFamily="34" charset="0"/>
              </a:rPr>
              <a:t>1.جان جاك روسو   2,فروبل   </a:t>
            </a:r>
          </a:p>
          <a:p>
            <a:pPr>
              <a:lnSpc>
                <a:spcPct val="80000"/>
              </a:lnSpc>
            </a:pPr>
            <a:r>
              <a:rPr lang="ar-SA" sz="2000" b="1" smtClean="0">
                <a:latin typeface="Arial" pitchFamily="34" charset="0"/>
                <a:cs typeface="Arial" pitchFamily="34" charset="0"/>
              </a:rPr>
              <a:t>3.ماريا منتسوري       4. جميع ما ذكر </a:t>
            </a:r>
          </a:p>
          <a:p>
            <a:pPr>
              <a:lnSpc>
                <a:spcPct val="80000"/>
              </a:lnSpc>
            </a:pPr>
            <a:r>
              <a:rPr lang="ar-SA" sz="2000" b="1" smtClean="0">
                <a:latin typeface="Arial" pitchFamily="34" charset="0"/>
                <a:cs typeface="Arial" pitchFamily="34" charset="0"/>
              </a:rPr>
              <a:t>*من قال هذه العبارة (ان الطبيعة ترغب في ان يكون الاطفال اطفالاً قبل ان يكوتوا رجالاً ) :</a:t>
            </a:r>
          </a:p>
          <a:p>
            <a:pPr>
              <a:lnSpc>
                <a:spcPct val="80000"/>
              </a:lnSpc>
            </a:pPr>
            <a:r>
              <a:rPr lang="ar-SA" sz="2000" b="1" smtClean="0">
                <a:latin typeface="Arial" pitchFamily="34" charset="0"/>
                <a:cs typeface="Arial" pitchFamily="34" charset="0"/>
              </a:rPr>
              <a:t>1.جان جاك روسو     2. فروبل </a:t>
            </a:r>
          </a:p>
          <a:p>
            <a:pPr>
              <a:lnSpc>
                <a:spcPct val="80000"/>
              </a:lnSpc>
            </a:pPr>
            <a:r>
              <a:rPr lang="ar-SA" sz="2000" b="1" smtClean="0">
                <a:latin typeface="Arial" pitchFamily="34" charset="0"/>
                <a:cs typeface="Arial" pitchFamily="34" charset="0"/>
              </a:rPr>
              <a:t>3.ماريا منتسوري         4.جميع ما ذكر </a:t>
            </a:r>
          </a:p>
          <a:p>
            <a:pPr>
              <a:lnSpc>
                <a:spcPct val="80000"/>
              </a:lnSpc>
            </a:pPr>
            <a:endParaRPr lang="en-US" sz="2000" b="1" smtClean="0">
              <a:latin typeface="Arial" pitchFamily="34" charset="0"/>
              <a:cs typeface="Arial" pitchFamily="34" charset="0"/>
            </a:endParaRPr>
          </a:p>
          <a:p>
            <a:pPr>
              <a:lnSpc>
                <a:spcPct val="80000"/>
              </a:lnSpc>
              <a:buFont typeface="Wingdings" pitchFamily="2" charset="2"/>
              <a:buNone/>
            </a:pPr>
            <a:endParaRPr lang="en-US" sz="2000" b="1" smtClean="0">
              <a:latin typeface="Arial" pitchFamily="34" charset="0"/>
              <a:cs typeface="Arial" pitchFamily="34" charset="0"/>
            </a:endParaRPr>
          </a:p>
          <a:p>
            <a:pPr>
              <a:lnSpc>
                <a:spcPct val="80000"/>
              </a:lnSpc>
            </a:pPr>
            <a:endParaRPr lang="en-US" sz="1800" b="1" smtClean="0">
              <a:latin typeface="Arial" pitchFamily="34" charset="0"/>
              <a:cs typeface="Arial" pitchFamily="34" charset="0"/>
            </a:endParaRPr>
          </a:p>
          <a:p>
            <a:pPr>
              <a:lnSpc>
                <a:spcPct val="80000"/>
              </a:lnSpc>
            </a:pPr>
            <a:endParaRPr lang="en-US" sz="1800" smtClean="0">
              <a:latin typeface="Arial" pitchFamily="34" charset="0"/>
              <a:cs typeface="Arial" pitchFamily="34" charset="0"/>
            </a:endParaRPr>
          </a:p>
        </p:txBody>
      </p:sp>
    </p:spTree>
  </p:cSld>
  <p:clrMapOvr>
    <a:masterClrMapping/>
  </p:clrMapOvr>
  <p:transition/>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2166</Words>
  <Application>Microsoft Office PowerPoint</Application>
  <PresentationFormat>عرض على الشاشة (3:4)‏</PresentationFormat>
  <Paragraphs>105</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سمة Office</vt:lpstr>
      <vt:lpstr>الشريحة 1</vt:lpstr>
      <vt:lpstr>الفصل الأول  نشأت رياض الأطفال نتيجة لجهود بعض المربين والفلاسفة والمفكرين والعينين بصحة وتربية الأطفال الصغار من أمثال كومينيوس وجان جاك روسو وبستالوتزى وروبرت أوين وأبرلين وفروبل والأختين مارجريت وراشيل مكملان وديكرولى وماريا منتسورى وجون ديوى وغيرهم. </vt:lpstr>
      <vt:lpstr>جوهان آموس كومينيوس  </vt:lpstr>
      <vt:lpstr>جان جاك روسو</vt:lpstr>
      <vt:lpstr>جوهان هنريتش بستالوتزى</vt:lpstr>
      <vt:lpstr>الشريحة 6</vt:lpstr>
      <vt:lpstr>فريدريك ولهلم فروبل</vt:lpstr>
      <vt:lpstr>الشريحة 8</vt:lpstr>
      <vt:lpstr>الشريحة 9</vt:lpstr>
      <vt:lpstr>الشريحة 10</vt:lpstr>
      <vt:lpstr>الشريحة 11</vt:lpstr>
      <vt:lpstr>الشريحة 12</vt:lpstr>
      <vt:lpstr>الشريحة 13</vt:lpstr>
      <vt:lpstr>ماريا منتسورى</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جون ديوى </vt:lpstr>
      <vt:lpstr>الشريحة 25</vt:lpstr>
      <vt:lpstr>الشريحة 26</vt:lpstr>
      <vt:lpstr>  ومما ساعد على أنتشار أفكار ديوى، بالإضافة إلى تدريسها فى كليات إعداد المعلمين فى أنحاء كثيرة من العالم، قيامه بزيارة العديد من الدول وإلقاء محاضرات فيها، ومن بين الدول التى حاضر فيها ديوى إنجلترا وفرنسا وإطاليا اليابان الصين وتركيا والمكسيك والاتحاد السوفيتى.    </vt:lpstr>
      <vt:lpstr>الشريحة 28</vt:lpstr>
      <vt:lpstr>الشريحة 29</vt:lpstr>
      <vt:lpstr>التقويم</vt:lpstr>
      <vt:lpstr>الشريحة 31</vt:lpstr>
      <vt:lpstr>2-اختاري الأجابة الصحيحة من بين الاختيارات التاليه :-</vt:lpstr>
      <vt:lpstr>الشريحة 33</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fato0o0omh</dc:creator>
  <cp:lastModifiedBy>DELL</cp:lastModifiedBy>
  <cp:revision>1</cp:revision>
  <dcterms:created xsi:type="dcterms:W3CDTF">2012-10-11T19:31:28Z</dcterms:created>
  <dcterms:modified xsi:type="dcterms:W3CDTF">2012-10-11T19:36:16Z</dcterms:modified>
</cp:coreProperties>
</file>