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9"/>
  </p:notesMasterIdLst>
  <p:sldIdLst>
    <p:sldId id="281" r:id="rId2"/>
    <p:sldId id="268" r:id="rId3"/>
    <p:sldId id="282" r:id="rId4"/>
    <p:sldId id="284" r:id="rId5"/>
    <p:sldId id="285" r:id="rId6"/>
    <p:sldId id="289" r:id="rId7"/>
    <p:sldId id="286" r:id="rId8"/>
    <p:sldId id="290" r:id="rId9"/>
    <p:sldId id="291" r:id="rId10"/>
    <p:sldId id="287" r:id="rId11"/>
    <p:sldId id="292" r:id="rId12"/>
    <p:sldId id="294" r:id="rId13"/>
    <p:sldId id="295" r:id="rId14"/>
    <p:sldId id="297" r:id="rId15"/>
    <p:sldId id="293" r:id="rId16"/>
    <p:sldId id="296" r:id="rId17"/>
    <p:sldId id="288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CAB519-FCB9-464B-A62E-55B339BA2B4D}" type="datetimeFigureOut">
              <a:rPr lang="ar-SA" smtClean="0"/>
              <a:pPr/>
              <a:t>25/12/1433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DF7159F-51D6-45B0-BFCC-A330575B482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311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7159F-51D6-45B0-BFCC-A330575B4828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dirty="0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44FB46D-6993-44F6-8FE3-8ED476ED9AE7}" type="datetimeFigureOut">
              <a:rPr lang="ar-SA" smtClean="0"/>
              <a:pPr/>
              <a:t>25/12/1433</a:t>
            </a:fld>
            <a:endParaRPr lang="ar-SA" dirty="0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 dirty="0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4BDD84A-AC25-4705-B088-03CAE691D609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268760"/>
            <a:ext cx="7498080" cy="1872208"/>
          </a:xfrm>
        </p:spPr>
        <p:txBody>
          <a:bodyPr/>
          <a:lstStyle/>
          <a:p>
            <a:pPr algn="ctr">
              <a:buNone/>
            </a:pPr>
            <a:r>
              <a:rPr lang="ar-SA" sz="5400" b="1" dirty="0" smtClean="0">
                <a:solidFill>
                  <a:schemeClr val="accent5">
                    <a:lumMod val="50000"/>
                  </a:schemeClr>
                </a:solidFill>
              </a:rPr>
              <a:t>التفاعلات المتتابعة</a:t>
            </a:r>
          </a:p>
          <a:p>
            <a:pPr algn="ctr"/>
            <a:r>
              <a:rPr lang="en-US" sz="4800" b="1" dirty="0" smtClean="0">
                <a:solidFill>
                  <a:schemeClr val="accent5">
                    <a:lumMod val="50000"/>
                  </a:schemeClr>
                </a:solidFill>
              </a:rPr>
              <a:t>Consecutive Reactions</a:t>
            </a:r>
          </a:p>
          <a:p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5050"/>
                </a:solidFill>
              </a:rPr>
              <a:t>التفاعلات المتتابعة</a:t>
            </a:r>
            <a:br>
              <a:rPr lang="ar-SA" b="1" dirty="0" smtClean="0">
                <a:solidFill>
                  <a:srgbClr val="FF5050"/>
                </a:solidFill>
              </a:rPr>
            </a:br>
            <a:r>
              <a:rPr lang="en-US" b="1" dirty="0" smtClean="0">
                <a:solidFill>
                  <a:srgbClr val="FF5050"/>
                </a:solidFill>
              </a:rPr>
              <a:t>Consecutive Reactions</a:t>
            </a:r>
          </a:p>
          <a:p>
            <a:r>
              <a:rPr lang="ar-SA" b="1" dirty="0" smtClean="0"/>
              <a:t>تتحول المادة في هذا النوع من التفاعلات إلى مادة ناتجة ثم تتحول هذه المادة الناتجة الى مادة ناتجة</a:t>
            </a:r>
          </a:p>
          <a:p>
            <a:r>
              <a:rPr lang="ar-SA" b="1" dirty="0" smtClean="0"/>
              <a:t>الاخرى مثال -</a:t>
            </a:r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2285984" y="4143380"/>
          <a:ext cx="5030788" cy="161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Equation" r:id="rId4" imgW="2070000" imgH="634680" progId="Equation.3">
                  <p:embed/>
                </p:oleObj>
              </mc:Choice>
              <mc:Fallback>
                <p:oleObj name="Equation" r:id="rId4" imgW="2070000" imgH="6346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4143380"/>
                        <a:ext cx="5030788" cy="161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428921"/>
              </p:ext>
            </p:extLst>
          </p:nvPr>
        </p:nvGraphicFramePr>
        <p:xfrm>
          <a:off x="333375" y="357188"/>
          <a:ext cx="8415089" cy="595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2" name="Equation" r:id="rId3" imgW="3238200" imgH="2184120" progId="Equation.3">
                  <p:embed/>
                </p:oleObj>
              </mc:Choice>
              <mc:Fallback>
                <p:oleObj name="Equation" r:id="rId3" imgW="3238200" imgH="2184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357188"/>
                        <a:ext cx="8415089" cy="595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01784"/>
              </p:ext>
            </p:extLst>
          </p:nvPr>
        </p:nvGraphicFramePr>
        <p:xfrm>
          <a:off x="2267744" y="260648"/>
          <a:ext cx="4143404" cy="6215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6" name="Equation" r:id="rId3" imgW="1282680" imgH="3098520" progId="Equation.3">
                  <p:embed/>
                </p:oleObj>
              </mc:Choice>
              <mc:Fallback>
                <p:oleObj name="Equation" r:id="rId3" imgW="1282680" imgH="30985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60648"/>
                        <a:ext cx="4143404" cy="6215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150582"/>
              </p:ext>
            </p:extLst>
          </p:nvPr>
        </p:nvGraphicFramePr>
        <p:xfrm>
          <a:off x="1184275" y="536575"/>
          <a:ext cx="7096125" cy="549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1" name="Equation" r:id="rId3" imgW="2920680" imgH="2514600" progId="Equation.3">
                  <p:embed/>
                </p:oleObj>
              </mc:Choice>
              <mc:Fallback>
                <p:oleObj name="Equation" r:id="rId3" imgW="2920680" imgH="2514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275" y="536575"/>
                        <a:ext cx="7096125" cy="549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781459"/>
              </p:ext>
            </p:extLst>
          </p:nvPr>
        </p:nvGraphicFramePr>
        <p:xfrm>
          <a:off x="1115615" y="692696"/>
          <a:ext cx="6408713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7" name="Equation" r:id="rId3" imgW="1777680" imgH="2057400" progId="Equation.3">
                  <p:embed/>
                </p:oleObj>
              </mc:Choice>
              <mc:Fallback>
                <p:oleObj name="Equation" r:id="rId3" imgW="1777680" imgH="2057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5" y="692696"/>
                        <a:ext cx="6408713" cy="5256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139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403411"/>
              </p:ext>
            </p:extLst>
          </p:nvPr>
        </p:nvGraphicFramePr>
        <p:xfrm>
          <a:off x="600423" y="404664"/>
          <a:ext cx="7643985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name="Equation" r:id="rId3" imgW="2273040" imgH="1777680" progId="Equation.3">
                  <p:embed/>
                </p:oleObj>
              </mc:Choice>
              <mc:Fallback>
                <p:oleObj name="Equation" r:id="rId3" imgW="2273040" imgH="17776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423" y="404664"/>
                        <a:ext cx="7643985" cy="5256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004667"/>
              </p:ext>
            </p:extLst>
          </p:nvPr>
        </p:nvGraphicFramePr>
        <p:xfrm>
          <a:off x="323528" y="332656"/>
          <a:ext cx="8550275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5" name="Equation" r:id="rId3" imgW="3340080" imgH="1777680" progId="Equation.3">
                  <p:embed/>
                </p:oleObj>
              </mc:Choice>
              <mc:Fallback>
                <p:oleObj name="Equation" r:id="rId3" imgW="3340080" imgH="17776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32656"/>
                        <a:ext cx="8550275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033936"/>
              </p:ext>
            </p:extLst>
          </p:nvPr>
        </p:nvGraphicFramePr>
        <p:xfrm>
          <a:off x="467544" y="5373216"/>
          <a:ext cx="6099501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6" name="Equation" r:id="rId5" imgW="2438280" imgH="431640" progId="Equation.3">
                  <p:embed/>
                </p:oleObj>
              </mc:Choice>
              <mc:Fallback>
                <p:oleObj name="Equation" r:id="rId5" imgW="24382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544" y="5373216"/>
                        <a:ext cx="6099501" cy="10801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32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38657"/>
            <a:ext cx="7344816" cy="371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3977" y="4293096"/>
            <a:ext cx="76037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تغير تراكيز المواد </a:t>
            </a:r>
            <a:r>
              <a:rPr lang="en-US" sz="2400" dirty="0"/>
              <a:t> </a:t>
            </a:r>
            <a:r>
              <a:rPr lang="en-US" sz="2400" dirty="0" smtClean="0"/>
              <a:t>C, B, A</a:t>
            </a:r>
            <a:r>
              <a:rPr lang="ar-SA" sz="2400" dirty="0" smtClean="0"/>
              <a:t> مع </a:t>
            </a:r>
            <a:r>
              <a:rPr lang="ar-SA" sz="2400" dirty="0" smtClean="0"/>
              <a:t>الزمن</a:t>
            </a:r>
            <a:r>
              <a:rPr lang="en-US" sz="2400" dirty="0" smtClean="0"/>
              <a:t> </a:t>
            </a:r>
            <a:r>
              <a:rPr lang="ar-SA" sz="2400" dirty="0" smtClean="0"/>
              <a:t>نتيجة </a:t>
            </a:r>
            <a:r>
              <a:rPr lang="ar-SA" sz="2400" dirty="0" smtClean="0"/>
              <a:t>للتفاعل المتتابع </a:t>
            </a:r>
            <a:r>
              <a:rPr lang="en-US" sz="2400" dirty="0" smtClean="0"/>
              <a:t>A</a:t>
            </a:r>
            <a:r>
              <a:rPr lang="en-US" sz="2400" dirty="0" smtClean="0">
                <a:sym typeface="Symbol"/>
              </a:rPr>
              <a:t>BC </a:t>
            </a:r>
            <a:r>
              <a:rPr lang="ar-SA" sz="2400" dirty="0" smtClean="0">
                <a:sym typeface="Symbol"/>
              </a:rPr>
              <a:t> :</a:t>
            </a:r>
          </a:p>
          <a:p>
            <a:r>
              <a:rPr lang="ar-SA" sz="2400" dirty="0" smtClean="0">
                <a:sym typeface="Symbol"/>
              </a:rPr>
              <a:t>أ. عندما تكون </a:t>
            </a:r>
            <a:r>
              <a:rPr lang="en-US" sz="2400" dirty="0" smtClean="0">
                <a:sym typeface="Symbol"/>
              </a:rPr>
              <a:t>k</a:t>
            </a:r>
            <a:r>
              <a:rPr lang="en-US" sz="2400" baseline="-25000" dirty="0" smtClean="0">
                <a:sym typeface="Symbol"/>
              </a:rPr>
              <a:t>1</a:t>
            </a:r>
            <a:r>
              <a:rPr lang="ar-SA" sz="2400" baseline="-25000" dirty="0" smtClean="0">
                <a:sym typeface="Symbol"/>
              </a:rPr>
              <a:t> </a:t>
            </a:r>
            <a:r>
              <a:rPr lang="ar-SA" sz="2400" dirty="0" smtClean="0">
                <a:sym typeface="Symbol"/>
              </a:rPr>
              <a:t>أصغر من </a:t>
            </a:r>
            <a:r>
              <a:rPr lang="en-US" sz="2400" dirty="0" smtClean="0">
                <a:sym typeface="Symbol"/>
              </a:rPr>
              <a:t>k</a:t>
            </a:r>
            <a:r>
              <a:rPr lang="en-US" sz="2400" baseline="-25000" dirty="0">
                <a:sym typeface="Symbol"/>
              </a:rPr>
              <a:t>2</a:t>
            </a:r>
            <a:r>
              <a:rPr lang="ar-SA" sz="2400" baseline="-25000" dirty="0" smtClean="0">
                <a:sym typeface="Symbol"/>
              </a:rPr>
              <a:t> </a:t>
            </a:r>
            <a:endParaRPr lang="ar-SA" sz="2400" dirty="0" smtClean="0">
              <a:sym typeface="Symbol"/>
            </a:endParaRPr>
          </a:p>
          <a:p>
            <a:r>
              <a:rPr lang="ar-SA" sz="2400" dirty="0" smtClean="0">
                <a:sym typeface="Symbol"/>
              </a:rPr>
              <a:t>ب. </a:t>
            </a:r>
            <a:r>
              <a:rPr lang="ar-SA" sz="2400" dirty="0">
                <a:sym typeface="Symbol"/>
              </a:rPr>
              <a:t>عندما تكون </a:t>
            </a:r>
            <a:r>
              <a:rPr lang="en-US" sz="2400" dirty="0">
                <a:sym typeface="Symbol"/>
              </a:rPr>
              <a:t>k</a:t>
            </a:r>
            <a:r>
              <a:rPr lang="en-US" sz="2400" baseline="-25000" dirty="0">
                <a:sym typeface="Symbol"/>
              </a:rPr>
              <a:t>1</a:t>
            </a:r>
            <a:r>
              <a:rPr lang="ar-SA" sz="2400" baseline="-25000" dirty="0">
                <a:sym typeface="Symbol"/>
              </a:rPr>
              <a:t> </a:t>
            </a:r>
            <a:r>
              <a:rPr lang="ar-SA" sz="2400" dirty="0" smtClean="0">
                <a:sym typeface="Symbol"/>
              </a:rPr>
              <a:t>أكبر </a:t>
            </a:r>
            <a:r>
              <a:rPr lang="ar-SA" sz="2400" dirty="0">
                <a:sym typeface="Symbol"/>
              </a:rPr>
              <a:t>من </a:t>
            </a:r>
            <a:r>
              <a:rPr lang="en-US" sz="2400" dirty="0">
                <a:sym typeface="Symbol"/>
              </a:rPr>
              <a:t>k</a:t>
            </a:r>
            <a:r>
              <a:rPr lang="en-US" sz="2400" baseline="-25000" dirty="0">
                <a:sym typeface="Symbol"/>
              </a:rPr>
              <a:t>2</a:t>
            </a:r>
            <a:r>
              <a:rPr lang="ar-SA" sz="2400" baseline="-25000" dirty="0">
                <a:sym typeface="Symbol"/>
              </a:rPr>
              <a:t> </a:t>
            </a:r>
            <a:endParaRPr lang="ar-SA" sz="2400" dirty="0">
              <a:sym typeface="Symbol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091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16632"/>
            <a:ext cx="8795592" cy="468052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82296" indent="0" algn="just">
              <a:buNone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مثال : إذا كان لديك التفاعل المتتابع الاتى من الرتبة الاولى فى جم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ع مراحله:</a:t>
            </a:r>
          </a:p>
          <a:p>
            <a:pPr marL="82296" indent="0" algn="just">
              <a:buNone/>
            </a:pP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وكان التركيز الابتدائى لكل من المادتين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C, B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يساوى صفر عند بداية التفاعل فأوجد المعادلة التى يمكن بواسطتها حساب:</a:t>
            </a:r>
          </a:p>
          <a:p>
            <a:pPr marL="230188" indent="-198438" algn="just">
              <a:buFont typeface="+mj-lt"/>
              <a:buAutoNum type="arabicPeriod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أ. أكبر زمن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ar-SA" sz="28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يستغرقه التفاعل لإنتاج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أكب</a:t>
            </a:r>
            <a:r>
              <a:rPr lang="ar-SA" sz="2800" dirty="0">
                <a:latin typeface="Times New Roman" pitchFamily="18" charset="0"/>
                <a:cs typeface="Times New Roman" pitchFamily="18" charset="0"/>
              </a:rPr>
              <a:t>ر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كمية ممكنة من المادة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30188" indent="-198438" algn="just">
              <a:buFont typeface="+mj-lt"/>
              <a:buAutoNum type="arabicPeriod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ب. أكبر تركيز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[B]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يمكن إنتاجه من المادة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230188" indent="-198438" algn="just">
              <a:buFont typeface="+mj-lt"/>
              <a:buAutoNum type="arabicPeriod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جـ. إحسب تركيز كل من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[B]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عندما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=0.1 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=0.05 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والتركيز الابتدائى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]=1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dm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30188" indent="-198438" algn="just">
              <a:buFont typeface="+mj-lt"/>
              <a:buAutoNum type="arabicPeriod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د. إحسب تركيز كل من المادتين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B, A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 عند الزمن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2296" indent="0" algn="just">
              <a:buNone/>
            </a:pPr>
            <a:endParaRPr lang="ar-SA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874954"/>
              </p:ext>
            </p:extLst>
          </p:nvPr>
        </p:nvGraphicFramePr>
        <p:xfrm>
          <a:off x="2902220" y="836712"/>
          <a:ext cx="3063110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9" name="Equation" r:id="rId3" imgW="1218960" imgH="203040" progId="Equation.3">
                  <p:embed/>
                </p:oleObj>
              </mc:Choice>
              <mc:Fallback>
                <p:oleObj name="Equation" r:id="rId3" imgW="121896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2220" y="836712"/>
                        <a:ext cx="3063110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467544" y="332656"/>
            <a:ext cx="8362176" cy="1008112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Font typeface="Wingdings 2"/>
              <a:buNone/>
            </a:pPr>
            <a:r>
              <a:rPr lang="ar-SA" sz="2400" b="1" u="sng" dirty="0" smtClean="0">
                <a:solidFill>
                  <a:schemeClr val="accent1">
                    <a:lumMod val="75000"/>
                  </a:schemeClr>
                </a:solidFill>
              </a:rPr>
              <a:t>الحل: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أ. لكى توجد أكب زمن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en-US" sz="2400" baseline="-25000" dirty="0" err="1" smtClean="0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 يستغرقه التفاعل لانتاج أكبر كمية ممكنة من المادة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 نفاضل المعادلة التالية بالنسبة للزمن ونغير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t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 الى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en-US" sz="2400" baseline="-25000" dirty="0" err="1" smtClean="0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 ثم نساوى قيمة المشتقة بالنسبة للصفر هكذا: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922623"/>
              </p:ext>
            </p:extLst>
          </p:nvPr>
        </p:nvGraphicFramePr>
        <p:xfrm>
          <a:off x="827584" y="1556792"/>
          <a:ext cx="6696744" cy="487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7" name="Equation" r:id="rId3" imgW="2450880" imgH="2514600" progId="Equation.3">
                  <p:embed/>
                </p:oleObj>
              </mc:Choice>
              <mc:Fallback>
                <p:oleObj name="Equation" r:id="rId3" imgW="2450880" imgH="2514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556792"/>
                        <a:ext cx="6696744" cy="487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4283968" y="5589240"/>
            <a:ext cx="4694168" cy="1008112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هذه المعادلة تعطى أكبر زمن يمكن أن يستغرقه التفاعل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لانتاج أكبر كمية من المادة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779261"/>
              </p:ext>
            </p:extLst>
          </p:nvPr>
        </p:nvGraphicFramePr>
        <p:xfrm>
          <a:off x="1547664" y="0"/>
          <a:ext cx="3240441" cy="669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Equation" r:id="rId3" imgW="1562040" imgH="3225600" progId="Equation.3">
                  <p:embed/>
                </p:oleObj>
              </mc:Choice>
              <mc:Fallback>
                <p:oleObj name="Equation" r:id="rId3" imgW="1562040" imgH="3225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0"/>
                        <a:ext cx="3240441" cy="6691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4932040" y="116632"/>
            <a:ext cx="3902080" cy="576064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ب. يمكن ك</a:t>
            </a:r>
            <a:r>
              <a:rPr lang="ar-SA" sz="2400" dirty="0">
                <a:solidFill>
                  <a:schemeClr val="accent1">
                    <a:lumMod val="75000"/>
                  </a:schemeClr>
                </a:solidFill>
              </a:rPr>
              <a:t>ت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ابة المعادلة السابقة هكذا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9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3059832" y="116632"/>
            <a:ext cx="5774288" cy="576064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بالتعويض من المعادلة (2) فى المعادلة التالية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306455"/>
              </p:ext>
            </p:extLst>
          </p:nvPr>
        </p:nvGraphicFramePr>
        <p:xfrm>
          <a:off x="107504" y="1268760"/>
          <a:ext cx="8497375" cy="3384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9" name="Equation" r:id="rId3" imgW="2438280" imgH="1371600" progId="Equation.3">
                  <p:embed/>
                </p:oleObj>
              </mc:Choice>
              <mc:Fallback>
                <p:oleObj name="Equation" r:id="rId3" imgW="2438280" imgH="1371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268760"/>
                        <a:ext cx="8497375" cy="33843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15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578328"/>
              </p:ext>
            </p:extLst>
          </p:nvPr>
        </p:nvGraphicFramePr>
        <p:xfrm>
          <a:off x="554038" y="4221163"/>
          <a:ext cx="3143250" cy="204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9" name="Equation" r:id="rId3" imgW="1523880" imgH="990360" progId="Equation.3">
                  <p:embed/>
                </p:oleObj>
              </mc:Choice>
              <mc:Fallback>
                <p:oleObj name="Equation" r:id="rId3" imgW="1523880" imgH="9903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8" y="4221163"/>
                        <a:ext cx="3143250" cy="204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3779912" y="5517232"/>
            <a:ext cx="5558264" cy="504056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هذه المعادلة تعطى أكبر تركيزانتاجه من المادة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2699792" y="300595"/>
            <a:ext cx="6204732" cy="504056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عندما يكون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k</a:t>
            </a:r>
            <a:r>
              <a:rPr lang="en-US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&gt;&gt;&gt;&gt;&gt;&gt;&gt;K</a:t>
            </a:r>
            <a:r>
              <a:rPr lang="en-US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</a:p>
          <a:p>
            <a:pPr marL="82296" indent="0" algn="just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فإن الحد الاول يساوى صفر</a:t>
            </a:r>
            <a:endParaRPr lang="ar-SA" sz="2400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244257"/>
              </p:ext>
            </p:extLst>
          </p:nvPr>
        </p:nvGraphicFramePr>
        <p:xfrm>
          <a:off x="395536" y="362485"/>
          <a:ext cx="4032448" cy="3743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Equation" r:id="rId5" imgW="1942920" imgH="1803240" progId="Equation.3">
                  <p:embed/>
                </p:oleObj>
              </mc:Choice>
              <mc:Fallback>
                <p:oleObj name="Equation" r:id="rId5" imgW="1942920" imgH="1803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536" y="362485"/>
                        <a:ext cx="4032448" cy="3743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055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5796136" y="332656"/>
            <a:ext cx="3033584" cy="576064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جـ. يمكن حساب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en-US" sz="2400" baseline="-25000" dirty="0" err="1" smtClean="0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هكذا: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000041"/>
              </p:ext>
            </p:extLst>
          </p:nvPr>
        </p:nvGraphicFramePr>
        <p:xfrm>
          <a:off x="1979712" y="332656"/>
          <a:ext cx="2952328" cy="3006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1" name="Equation" r:id="rId3" imgW="1015920" imgH="1460160" progId="Equation.3">
                  <p:embed/>
                </p:oleObj>
              </mc:Choice>
              <mc:Fallback>
                <p:oleObj name="Equation" r:id="rId3" imgW="1015920" imgH="14601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32656"/>
                        <a:ext cx="2952328" cy="30063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5265503" y="3429000"/>
            <a:ext cx="3505948" cy="576064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د. يمكن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حساب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[B]</a:t>
            </a:r>
            <a:r>
              <a:rPr lang="en-US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هكذا: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591640"/>
              </p:ext>
            </p:extLst>
          </p:nvPr>
        </p:nvGraphicFramePr>
        <p:xfrm>
          <a:off x="1907704" y="4005064"/>
          <a:ext cx="2784475" cy="229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2" name="Equation" r:id="rId5" imgW="1434960" imgH="1180800" progId="Equation.3">
                  <p:embed/>
                </p:oleObj>
              </mc:Choice>
              <mc:Fallback>
                <p:oleObj name="Equation" r:id="rId5" imgW="1434960" imgH="1180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7704" y="4005064"/>
                        <a:ext cx="2784475" cy="2292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335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3131840" y="260648"/>
            <a:ext cx="5810204" cy="576064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Font typeface="Wingdings 2"/>
              <a:buNone/>
            </a:pP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يمكن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حساب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]</a:t>
            </a:r>
            <a:r>
              <a:rPr lang="en-US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 بالتعويض فى المعادلة التالية: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3440635"/>
              </p:ext>
            </p:extLst>
          </p:nvPr>
        </p:nvGraphicFramePr>
        <p:xfrm>
          <a:off x="2699792" y="863677"/>
          <a:ext cx="3096344" cy="1912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7" name="Equation" r:id="rId3" imgW="1295280" imgH="799920" progId="Equation.3">
                  <p:embed/>
                </p:oleObj>
              </mc:Choice>
              <mc:Fallback>
                <p:oleObj name="Equation" r:id="rId3" imgW="1295280" imgH="7999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99792" y="863677"/>
                        <a:ext cx="3096344" cy="1912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961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6000" b="1" dirty="0" smtClean="0"/>
              <a:t>الحركية الكيميائية</a:t>
            </a:r>
          </a:p>
          <a:p>
            <a:pPr algn="ctr"/>
            <a:r>
              <a:rPr lang="ar-SA" sz="6000" b="1" dirty="0" smtClean="0"/>
              <a:t>154-160</a:t>
            </a:r>
            <a:endParaRPr lang="ar-SA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251</Words>
  <Application>Microsoft Office PowerPoint</Application>
  <PresentationFormat>On-screen Show (4:3)</PresentationFormat>
  <Paragraphs>29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انقلاب</vt:lpstr>
      <vt:lpstr>Equation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البناء الحيوي للدهون Biosynthesis of Lipids</dc:title>
  <dc:creator>toshiba</dc:creator>
  <cp:lastModifiedBy>Toshiba</cp:lastModifiedBy>
  <cp:revision>110</cp:revision>
  <dcterms:created xsi:type="dcterms:W3CDTF">2010-05-03T19:32:06Z</dcterms:created>
  <dcterms:modified xsi:type="dcterms:W3CDTF">2012-11-09T18:42:12Z</dcterms:modified>
</cp:coreProperties>
</file>