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6" r:id="rId5"/>
    <p:sldId id="267" r:id="rId6"/>
    <p:sldId id="259" r:id="rId7"/>
    <p:sldId id="261" r:id="rId8"/>
    <p:sldId id="262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5151"/>
    <a:srgbClr val="CC3300"/>
    <a:srgbClr val="737373"/>
    <a:srgbClr val="FF9966"/>
    <a:srgbClr val="F5B005"/>
    <a:srgbClr val="FFFF00"/>
    <a:srgbClr val="FF33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F7A2-1ED5-4CB4-AD48-EBA9FC129EFD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B75C2-A60D-4D14-8ED4-E40E4C88A1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ar.wikipedia.org/wiki/%D9%85%D8%AA%D9%81%D8%A7%D8%B9%D9%8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0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khbar MT" pitchFamily="2" charset="-78"/>
              </a:rPr>
              <a:t>تفاعلات </a:t>
            </a:r>
            <a:r>
              <a:rPr lang="ar-SA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khbar MT" pitchFamily="2" charset="-78"/>
              </a:rPr>
              <a:t>السلسلية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Calligraphy" pitchFamily="66" charset="0"/>
              </a:rPr>
              <a:t>Chain Reactions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2"/>
                </a:solidFill>
                <a:latin typeface="Arabic Typesetting" pitchFamily="66" charset="-78"/>
              </a:rPr>
              <a:t>التفاعلات السلسلية </a:t>
            </a:r>
            <a:endParaRPr lang="ar-SA" b="1" dirty="0">
              <a:solidFill>
                <a:schemeClr val="tx2"/>
              </a:solidFill>
              <a:latin typeface="Arabic Typesetting" pitchFamily="66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40000" lnSpcReduction="20000"/>
          </a:bodyPr>
          <a:lstStyle/>
          <a:p>
            <a:pPr algn="r" rtl="1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تحتوي التفاعلات السلسليةعلى  عدد من الخطوات المتسلسلة التي يشترك فيها تكون </a:t>
            </a:r>
            <a:r>
              <a:rPr lang="ar-SA" sz="5000" b="1" dirty="0" smtClean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SA" sz="5000" b="1" dirty="0" smtClean="0">
                <a:latin typeface="Times New Roman" pitchFamily="18" charset="0"/>
                <a:cs typeface="Times New Roman" pitchFamily="18" charset="0"/>
                <a:hlinkClick r:id="rId2" tooltip="متفاعل"/>
              </a:rPr>
              <a:t>مواد</a:t>
            </a:r>
            <a:r>
              <a:rPr lang="ar-SA" sz="5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الوسطية النشطة تسمى نواقل السلسلة مثل -</a:t>
            </a:r>
          </a:p>
          <a:p>
            <a:pPr algn="r">
              <a:buNone/>
            </a:pP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free radicals </a:t>
            </a: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الجذور الحرة</a:t>
            </a:r>
          </a:p>
          <a:p>
            <a:pPr algn="r">
              <a:buNone/>
            </a:pPr>
            <a:endParaRPr lang="en-US" sz="5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5000" b="1" dirty="0" smtClean="0">
                <a:solidFill>
                  <a:srgbClr val="737373"/>
                </a:solidFill>
                <a:latin typeface="Times New Roman" pitchFamily="18" charset="0"/>
                <a:cs typeface="Times New Roman" pitchFamily="18" charset="0"/>
              </a:rPr>
              <a:t>(CH₃• , C₂H₅•)</a:t>
            </a:r>
            <a:r>
              <a:rPr lang="ar-SA" sz="5000" b="1" dirty="0" smtClean="0">
                <a:solidFill>
                  <a:srgbClr val="737373"/>
                </a:solidFill>
                <a:latin typeface="Times New Roman" pitchFamily="18" charset="0"/>
                <a:cs typeface="Times New Roman" pitchFamily="18" charset="0"/>
              </a:rPr>
              <a:t> مثل </a:t>
            </a:r>
          </a:p>
          <a:p>
            <a:pPr algn="r">
              <a:buNone/>
            </a:pPr>
            <a:endParaRPr lang="en-US" sz="5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free atoms  </a:t>
            </a: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والذرات الحرة</a:t>
            </a: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5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r">
              <a:buNone/>
            </a:pP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N,</a:t>
            </a: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مثل </a:t>
            </a:r>
            <a:r>
              <a:rPr lang="en-US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ويتم خلال هذه الخطوات ايضاً استهلاك هذه المواد الوسطية وانتاجها مرة اخرى </a:t>
            </a:r>
          </a:p>
          <a:p>
            <a:pPr algn="r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وهكذا فإن كمية قليلة من المواد الوسطية      تؤدى الى انتاج كمية كبيرةمن النواتج</a:t>
            </a:r>
          </a:p>
          <a:p>
            <a:pPr algn="r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مثل تفاعلات الاحتراق والانفجار وبلمرات الاضافة</a:t>
            </a:r>
          </a:p>
          <a:p>
            <a:pPr algn="r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الفرق بين التفاعلات المتتابعة والسلسلية ان الاولى تظهر فيها المواد الوسطية في خطوة</a:t>
            </a:r>
          </a:p>
          <a:p>
            <a:pPr algn="r">
              <a:buNone/>
            </a:pPr>
            <a:r>
              <a:rPr lang="ar-SA" sz="5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اولية واحدة فقط   </a:t>
            </a:r>
          </a:p>
          <a:p>
            <a:pPr algn="r">
              <a:buNone/>
            </a:pPr>
            <a:r>
              <a:rPr lang="ar-SA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khbar MT" pitchFamily="2" charset="-78"/>
              </a:rPr>
              <a:t>.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838200" y="838200"/>
            <a:ext cx="7620000" cy="5105400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مراحل تفاعل السلسلة :-</a:t>
            </a:r>
            <a:r>
              <a:rPr lang="ar-SA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)</a:t>
            </a:r>
            <a:r>
              <a:rPr lang="en-US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sz="2000" dirty="0" smtClean="0">
                <a:solidFill>
                  <a:srgbClr val="515151"/>
                </a:solidFill>
                <a:latin typeface="Lucida Calligraphy" pitchFamily="66" charset="0"/>
                <a:cs typeface="Arabic Typesetting" pitchFamily="66" charset="-78"/>
              </a:rPr>
              <a:t>Initiation reactions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en-US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khbar MT" pitchFamily="2" charset="-78"/>
              </a:rPr>
              <a:t>أولاً: تفاعلات الاستهلال –الشروع-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)</a:t>
            </a:r>
            <a:r>
              <a:rPr lang="en-US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sz="2000" dirty="0" smtClean="0">
                <a:solidFill>
                  <a:srgbClr val="515151"/>
                </a:solidFill>
                <a:latin typeface="Lucida Calligraphy" pitchFamily="66" charset="0"/>
                <a:cs typeface="Arabic Typesetting" pitchFamily="66" charset="-78"/>
              </a:rPr>
              <a:t>Propagation reactions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en-US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khbar MT" pitchFamily="2" charset="-78"/>
              </a:rPr>
              <a:t>ثانياً: تفاعلات الانتشار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)</a:t>
            </a:r>
            <a:r>
              <a:rPr lang="en-US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sz="2000" dirty="0" smtClean="0">
                <a:solidFill>
                  <a:srgbClr val="515151"/>
                </a:solidFill>
                <a:latin typeface="Lucida Calligraphy" pitchFamily="66" charset="0"/>
                <a:cs typeface="Arabic Typesetting" pitchFamily="66" charset="-78"/>
              </a:rPr>
              <a:t>Termination reactions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(</a:t>
            </a:r>
            <a:r>
              <a:rPr lang="en-US" sz="2800" dirty="0" smtClean="0">
                <a:solidFill>
                  <a:srgbClr val="51515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2800" dirty="0" smtClean="0">
                <a:solidFill>
                  <a:srgbClr val="515151"/>
                </a:solidFill>
                <a:latin typeface="Arabic Typesetting" pitchFamily="66" charset="-78"/>
                <a:cs typeface="Akhbar MT" pitchFamily="2" charset="-78"/>
              </a:rPr>
              <a:t>ثالثاً: تفاعلات الانتهاء</a:t>
            </a:r>
            <a:endParaRPr lang="en-US" sz="2800" dirty="0">
              <a:solidFill>
                <a:srgbClr val="515151"/>
              </a:solidFill>
              <a:latin typeface="Arabic Typesetting" pitchFamily="66" charset="-78"/>
              <a:cs typeface="Akhbar MT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شيثب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762000"/>
            <a:ext cx="5715000" cy="45493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374px-Kettenreaktio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2200" y="2438400"/>
            <a:ext cx="2514600" cy="40273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 descr="C:\Users\HP\Downloads\fg0-7645-5430-1_05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5000625" cy="45434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7999"/>
          </a:xfrm>
        </p:spPr>
        <p:txBody>
          <a:bodyPr/>
          <a:lstStyle/>
          <a:p>
            <a:pPr algn="ctr">
              <a:buNone/>
            </a:pPr>
            <a:r>
              <a:rPr lang="ar-SA" dirty="0" smtClean="0">
                <a:solidFill>
                  <a:srgbClr val="F5B005"/>
                </a:solidFill>
                <a:cs typeface="Akhbar MT" pitchFamily="2" charset="-78"/>
              </a:rPr>
              <a:t>تفاعلات </a:t>
            </a:r>
            <a:r>
              <a:rPr lang="ar-SA" dirty="0" err="1" smtClean="0">
                <a:solidFill>
                  <a:srgbClr val="F5B005"/>
                </a:solidFill>
                <a:cs typeface="Akhbar MT" pitchFamily="2" charset="-78"/>
              </a:rPr>
              <a:t>السلسلية</a:t>
            </a:r>
            <a:r>
              <a:rPr lang="ar-SA" dirty="0" smtClean="0">
                <a:solidFill>
                  <a:srgbClr val="F5B005"/>
                </a:solidFill>
                <a:cs typeface="Akhbar MT" pitchFamily="2" charset="-78"/>
              </a:rPr>
              <a:t> تحتاج في البداية إلى (إثارة)</a:t>
            </a:r>
          </a:p>
          <a:p>
            <a:pPr algn="ctr">
              <a:buNone/>
            </a:pPr>
            <a:r>
              <a:rPr lang="ar-SA" dirty="0" smtClean="0">
                <a:solidFill>
                  <a:srgbClr val="737373"/>
                </a:solidFill>
                <a:cs typeface="Akhbar MT" pitchFamily="2" charset="-78"/>
              </a:rPr>
              <a:t>تفاعل الهيدروجين مع </a:t>
            </a:r>
            <a:r>
              <a:rPr lang="ar-SA" dirty="0" err="1" smtClean="0">
                <a:solidFill>
                  <a:srgbClr val="737373"/>
                </a:solidFill>
                <a:cs typeface="Akhbar MT" pitchFamily="2" charset="-78"/>
              </a:rPr>
              <a:t>البروم</a:t>
            </a:r>
            <a:r>
              <a:rPr lang="ar-SA" dirty="0" smtClean="0">
                <a:solidFill>
                  <a:srgbClr val="737373"/>
                </a:solidFill>
                <a:cs typeface="Akhbar MT" pitchFamily="2" charset="-78"/>
              </a:rPr>
              <a:t> </a:t>
            </a:r>
          </a:p>
          <a:p>
            <a:pPr algn="ctr">
              <a:buNone/>
            </a:pPr>
            <a:r>
              <a:rPr lang="ar-SA" dirty="0" smtClean="0">
                <a:solidFill>
                  <a:srgbClr val="737373"/>
                </a:solidFill>
                <a:cs typeface="Akhbar MT" pitchFamily="2" charset="-78"/>
              </a:rPr>
              <a:t> أثبتي أن القانون التجريبي تنطبق عليه مكانيكية التفاعل المعطاة 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عنوان 15"/>
          <p:cNvSpPr>
            <a:spLocks noGrp="1"/>
          </p:cNvSpPr>
          <p:nvPr>
            <p:ph type="title"/>
          </p:nvPr>
        </p:nvSpPr>
        <p:spPr>
          <a:xfrm>
            <a:off x="5334000" y="838200"/>
            <a:ext cx="2362200" cy="5461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( 6-1 )</a:t>
            </a:r>
            <a:endParaRPr lang="ar-SA" sz="2400" dirty="0"/>
          </a:p>
        </p:txBody>
      </p:sp>
      <p:sp>
        <p:nvSpPr>
          <p:cNvPr id="19" name="عنصر نائب للنص 18"/>
          <p:cNvSpPr>
            <a:spLocks noGrp="1"/>
          </p:cNvSpPr>
          <p:nvPr>
            <p:ph type="body" idx="1"/>
          </p:nvPr>
        </p:nvSpPr>
        <p:spPr>
          <a:xfrm>
            <a:off x="1066800" y="1600200"/>
            <a:ext cx="7772400" cy="533400"/>
          </a:xfrm>
        </p:spPr>
        <p:txBody>
          <a:bodyPr>
            <a:normAutofit/>
          </a:bodyPr>
          <a:lstStyle/>
          <a:p>
            <a:pPr algn="r"/>
            <a:r>
              <a:rPr lang="ar-SA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لقد وجد أن قانون سرعة التفاعل التجريبي لهذا التفاعل كما يلي </a:t>
            </a:r>
            <a:endParaRPr lang="ar-SA" sz="2800" b="1" dirty="0">
              <a:solidFill>
                <a:schemeClr val="tx1">
                  <a:lumMod val="75000"/>
                  <a:lumOff val="25000"/>
                </a:schemeClr>
              </a:solidFill>
              <a:cs typeface="Akhbar MT" pitchFamily="2" charset="-78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5" name="صورة 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200"/>
            <a:ext cx="335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810000" y="2895600"/>
            <a:ext cx="38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=</a:t>
            </a:r>
            <a:endParaRPr lang="ar-SA" dirty="0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2590800"/>
            <a:ext cx="4114800" cy="988052"/>
          </a:xfrm>
          <a:prstGeom prst="rect">
            <a:avLst/>
          </a:prstGeom>
          <a:noFill/>
        </p:spPr>
      </p:pic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1371600" y="4114800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khbar MT" pitchFamily="2" charset="-78"/>
              </a:rPr>
              <a:t>أثبتي إن قانون التجريبي تنطبق عليه الميكانيكية المقترحة التالية:</a:t>
            </a:r>
            <a:endParaRPr lang="ar-SA" sz="2800" b="1" dirty="0">
              <a:solidFill>
                <a:schemeClr val="tx1">
                  <a:lumMod val="75000"/>
                  <a:lumOff val="25000"/>
                </a:schemeClr>
              </a:solidFill>
              <a:cs typeface="Akhbar MT" pitchFamily="2" charset="-78"/>
            </a:endParaRP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5943600" y="228600"/>
            <a:ext cx="16914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5B005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مثال ص187: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F5B005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rcRect l="19685" t="24074" r="15474" b="11056"/>
          <a:stretch>
            <a:fillRect/>
          </a:stretch>
        </p:blipFill>
        <p:spPr bwMode="auto">
          <a:xfrm>
            <a:off x="1409834" y="2009521"/>
            <a:ext cx="6324332" cy="370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7239000" y="3048000"/>
          <a:ext cx="152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Equation" r:id="rId4" imgW="965160" imgH="914400" progId="Equation.3">
                  <p:embed/>
                </p:oleObj>
              </mc:Choice>
              <mc:Fallback>
                <p:oleObj name="Equation" r:id="rId4" imgW="965160" imgH="9144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048000"/>
                        <a:ext cx="15240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7467600" y="2286000"/>
          <a:ext cx="9239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Equation" r:id="rId6" imgW="621760" imgH="177646" progId="Equation.3">
                  <p:embed/>
                </p:oleObj>
              </mc:Choice>
              <mc:Fallback>
                <p:oleObj name="Equation" r:id="rId6" imgW="621760" imgH="177646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2286000"/>
                        <a:ext cx="92392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18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7467600" y="4440582"/>
          <a:ext cx="990600" cy="27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Equation" r:id="rId8" imgW="660113" imgH="177723" progId="Equation.3">
                  <p:embed/>
                </p:oleObj>
              </mc:Choice>
              <mc:Fallback>
                <p:oleObj name="Equation" r:id="rId8" imgW="660113" imgH="177723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4440582"/>
                        <a:ext cx="990600" cy="2727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8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7400925" y="5212164"/>
          <a:ext cx="1133475" cy="242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Equation" r:id="rId10" imgW="850680" imgH="177480" progId="Equation.3">
                  <p:embed/>
                </p:oleObj>
              </mc:Choice>
              <mc:Fallback>
                <p:oleObj name="Equation" r:id="rId10" imgW="850680" imgH="177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0925" y="5212164"/>
                        <a:ext cx="1133475" cy="2424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rgbClr val="F5B005"/>
                </a:solidFill>
                <a:cs typeface="Akhbar MT" pitchFamily="2" charset="-78"/>
              </a:rPr>
              <a:t>الحل </a:t>
            </a:r>
            <a:br>
              <a:rPr lang="ar-SA" dirty="0" smtClean="0">
                <a:solidFill>
                  <a:srgbClr val="F5B005"/>
                </a:solidFill>
                <a:cs typeface="Akhbar MT" pitchFamily="2" charset="-78"/>
              </a:rPr>
            </a:br>
            <a:r>
              <a:rPr lang="ar-SA" dirty="0" smtClean="0">
                <a:solidFill>
                  <a:srgbClr val="F5B005"/>
                </a:solidFill>
                <a:cs typeface="Akhbar MT" pitchFamily="2" charset="-78"/>
              </a:rPr>
              <a:t>الخطوات </a:t>
            </a:r>
            <a:endParaRPr lang="ar-SA" dirty="0">
              <a:solidFill>
                <a:srgbClr val="F5B005"/>
              </a:solidFill>
              <a:cs typeface="Akhbar MT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2000"/>
          </a:xfrm>
        </p:spPr>
        <p:txBody>
          <a:bodyPr/>
          <a:lstStyle/>
          <a:p>
            <a:pPr marL="514350" lvl="0" indent="-514350" algn="r">
              <a:buNone/>
            </a:pPr>
            <a:r>
              <a:rPr lang="ar-SA" dirty="0" smtClean="0">
                <a:solidFill>
                  <a:srgbClr val="737373"/>
                </a:solidFill>
                <a:cs typeface="Akhbar MT" pitchFamily="2" charset="-78"/>
              </a:rPr>
              <a:t>1) أوجدي معدل تكوين الناتج في المعادلة العامة :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2209800"/>
            <a:ext cx="5867400" cy="914400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239000" y="24384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(6-2)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</a:t>
            </a:r>
            <a:endParaRPr kumimoji="0" lang="ar-SA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3276600"/>
            <a:ext cx="8991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2) ننظر إلى المعادلة السابقة ونبحث عن المركبات النشطة أو الذرات النشطة أو أي مركب غير موجود في المعادلة العامة</a:t>
            </a:r>
            <a:r>
              <a:rPr lang="ar-SA" sz="3200" dirty="0" smtClean="0">
                <a:solidFill>
                  <a:srgbClr val="737373"/>
                </a:solidFill>
                <a:latin typeface="Arial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فانجد أنه </a:t>
            </a:r>
            <a:r>
              <a:rPr kumimoji="0" lang="en-US" sz="3200" i="1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Br , H</a:t>
            </a:r>
            <a:endParaRPr kumimoji="0" lang="en-US" sz="320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228600" y="5181600"/>
            <a:ext cx="868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3)</a:t>
            </a:r>
            <a:r>
              <a:rPr kumimoji="0" lang="ar-SA" sz="3200" b="0" i="0" u="none" strike="noStrike" cap="none" normalizeH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نوجد معدل تكوين الذرات النشطة أو المركبات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النشطة الموجودة في المعادلة السابقة ونساويها بصفر (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6-3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)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24581" grpId="0"/>
      <p:bldP spid="245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57200"/>
            <a:ext cx="6477000" cy="1295400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400800" y="12192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6-3)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2209800"/>
            <a:ext cx="5867400" cy="1828800"/>
          </a:xfrm>
          <a:prstGeom prst="rect">
            <a:avLst/>
          </a:prstGeom>
          <a:noFill/>
        </p:spPr>
      </p:pic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1647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6477000" y="3505200"/>
            <a:ext cx="144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6-4)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04800" y="4495800"/>
            <a:ext cx="8534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28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4) نحاول رياضيا أن نحل معادلتين (</a:t>
            </a:r>
            <a:r>
              <a:rPr kumimoji="0" lang="en-US" sz="2800" i="1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6-3</a:t>
            </a:r>
            <a:r>
              <a:rPr kumimoji="0" lang="ar-SA" sz="28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),(</a:t>
            </a:r>
            <a:r>
              <a:rPr kumimoji="0" lang="en-US" sz="2800" i="1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6-4</a:t>
            </a:r>
            <a:r>
              <a:rPr kumimoji="0" lang="ar-SA" sz="28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) لتخلص من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28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الذرات التي لا يمكن قياسها معمليا.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معرفة المركبات النشطة (الذرات أو الجذور الحرة) بدلالة مواد معلومة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في المعادلة العامة.</a:t>
            </a:r>
            <a:endParaRPr kumimoji="0" lang="ar-SA" sz="280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457200"/>
            <a:ext cx="3893127" cy="457200"/>
          </a:xfrm>
          <a:prstGeom prst="rect">
            <a:avLst/>
          </a:prstGeom>
          <a:noFill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1066800"/>
            <a:ext cx="3228109" cy="457200"/>
          </a:xfrm>
          <a:prstGeom prst="rect">
            <a:avLst/>
          </a:prstGeom>
          <a:noFill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1676400"/>
            <a:ext cx="2594428" cy="838200"/>
          </a:xfrm>
          <a:prstGeom prst="rect">
            <a:avLst/>
          </a:prstGeom>
          <a:noFill/>
        </p:spPr>
      </p:pic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2514600"/>
            <a:ext cx="3622766" cy="990600"/>
          </a:xfrm>
          <a:prstGeom prst="rect">
            <a:avLst/>
          </a:prstGeom>
          <a:noFill/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1543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214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2809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6172200" y="281940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6-5)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6248400" y="3581400"/>
            <a:ext cx="2438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بالمثل نوجد ذرة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3581400"/>
            <a:ext cx="716756" cy="533400"/>
          </a:xfrm>
          <a:prstGeom prst="rect">
            <a:avLst/>
          </a:prstGeom>
          <a:noFill/>
        </p:spPr>
      </p:pic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39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4419600"/>
            <a:ext cx="8915400" cy="990600"/>
          </a:xfrm>
          <a:prstGeom prst="rect">
            <a:avLst/>
          </a:prstGeom>
          <a:noFill/>
        </p:spPr>
      </p:pic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0" y="1628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" y="5715000"/>
            <a:ext cx="7248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1219200"/>
            <a:ext cx="6588306" cy="819150"/>
          </a:xfrm>
          <a:prstGeom prst="rect">
            <a:avLst/>
          </a:prstGeom>
          <a:noFill/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191000"/>
            <a:ext cx="5486400" cy="1447800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1790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2762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7162800" y="49530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6-6)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2981325"/>
            <a:ext cx="70770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762000" y="838200"/>
            <a:ext cx="807720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35325" algn="l"/>
              </a:tabLst>
            </a:pPr>
            <a:r>
              <a:rPr kumimoji="0" lang="ar-SA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5) نطبق </a:t>
            </a: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6-6)</a:t>
            </a:r>
            <a:r>
              <a:rPr kumimoji="0" lang="ar-SA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) </a:t>
            </a:r>
            <a:r>
              <a:rPr lang="ar-SA" sz="3200" dirty="0" smtClean="0">
                <a:solidFill>
                  <a:srgbClr val="737373"/>
                </a:solidFill>
                <a:latin typeface="Calibri" pitchFamily="34" charset="0"/>
                <a:ea typeface="Times New Roman" pitchFamily="18" charset="0"/>
                <a:cs typeface="Akhbar MT" pitchFamily="2" charset="-78"/>
              </a:rPr>
              <a:t>على </a:t>
            </a:r>
            <a:r>
              <a:rPr kumimoji="0" lang="ar-SA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المعادلة الأولى ولكن قبل التعويض نحاول اختزال المعادلة </a:t>
            </a: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6-2)</a:t>
            </a:r>
            <a:r>
              <a:rPr kumimoji="0" lang="ar-SA" sz="320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)</a:t>
            </a:r>
            <a:endParaRPr kumimoji="0" lang="ar-SA" sz="320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199" y="2996576"/>
            <a:ext cx="7772401" cy="508623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4015873"/>
            <a:ext cx="7924800" cy="556126"/>
          </a:xfrm>
          <a:prstGeom prst="rect">
            <a:avLst/>
          </a:prstGeom>
          <a:noFill/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4876800"/>
            <a:ext cx="4016375" cy="952500"/>
          </a:xfrm>
          <a:prstGeom prst="rect">
            <a:avLst/>
          </a:prstGeom>
          <a:noFill/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7391400" y="51054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(6-7)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2165" y="1908970"/>
            <a:ext cx="5867400" cy="914400"/>
          </a:xfrm>
          <a:prstGeom prst="rect">
            <a:avLst/>
          </a:prstGeom>
          <a:noFill/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239000" y="2192978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(6-2)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</a:t>
            </a:r>
            <a:endParaRPr kumimoji="0" lang="ar-SA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752600" y="228600"/>
            <a:ext cx="6705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من المعادلتين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6-6)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)و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6-7)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) نحصل على: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7553" y="2819400"/>
            <a:ext cx="5105400" cy="114300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2718" y="3962400"/>
            <a:ext cx="1219200" cy="493854"/>
          </a:xfrm>
          <a:prstGeom prst="rect">
            <a:avLst/>
          </a:prstGeom>
          <a:noFill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6406" y="4498214"/>
            <a:ext cx="4603262" cy="1447800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5294571" y="3876562"/>
            <a:ext cx="3733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بقسمة </a:t>
            </a:r>
            <a:r>
              <a:rPr lang="ar-SA" sz="3200" dirty="0" smtClean="0">
                <a:solidFill>
                  <a:srgbClr val="737373"/>
                </a:solidFill>
                <a:latin typeface="Calibri" pitchFamily="34" charset="0"/>
                <a:ea typeface="Times New Roman" pitchFamily="18" charset="0"/>
                <a:cs typeface="Akhbar MT" pitchFamily="2" charset="-78"/>
              </a:rPr>
              <a:t>البسط والمقام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على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5894244" y="4991281"/>
            <a:ext cx="12165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lang="en-US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-8)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6198576" y="5653626"/>
            <a:ext cx="25058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3235325" algn="l"/>
              </a:tabLst>
            </a:pPr>
            <a:r>
              <a:rPr lang="ar-SA" sz="3200" dirty="0" smtClean="0">
                <a:solidFill>
                  <a:srgbClr val="737373"/>
                </a:solidFill>
                <a:latin typeface="Calibri" pitchFamily="34" charset="0"/>
                <a:ea typeface="Times New Roman" pitchFamily="18" charset="0"/>
                <a:cs typeface="Akhbar MT" pitchFamily="2" charset="-78"/>
              </a:rPr>
              <a:t>وهذا المطلوب </a:t>
            </a:r>
            <a:r>
              <a:rPr lang="ar-SA" sz="3200" dirty="0" err="1" smtClean="0">
                <a:solidFill>
                  <a:srgbClr val="737373"/>
                </a:solidFill>
                <a:latin typeface="Calibri" pitchFamily="34" charset="0"/>
                <a:ea typeface="Times New Roman" pitchFamily="18" charset="0"/>
                <a:cs typeface="Akhbar MT" pitchFamily="2" charset="-78"/>
              </a:rPr>
              <a:t>اثباتة</a:t>
            </a:r>
            <a:r>
              <a:rPr lang="ar-SA" sz="3200" dirty="0" smtClean="0">
                <a:solidFill>
                  <a:srgbClr val="737373"/>
                </a:solidFill>
                <a:latin typeface="Calibri" pitchFamily="34" charset="0"/>
                <a:ea typeface="Times New Roman" pitchFamily="18" charset="0"/>
                <a:cs typeface="Akhbar MT" pitchFamily="2" charset="-78"/>
              </a:rPr>
              <a:t>...</a:t>
            </a:r>
            <a:endParaRPr lang="ar-SA" sz="3200" dirty="0" smtClean="0">
              <a:solidFill>
                <a:srgbClr val="737373"/>
              </a:solidFill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070" y="762000"/>
            <a:ext cx="3465096" cy="914400"/>
          </a:xfrm>
          <a:prstGeom prst="rect">
            <a:avLst/>
          </a:prstGeom>
          <a:noFill/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910210" y="1185203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6-6)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7553" y="1922496"/>
            <a:ext cx="3254129" cy="771730"/>
          </a:xfrm>
          <a:prstGeom prst="rect">
            <a:avLst/>
          </a:prstGeom>
          <a:noFill/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5449668" y="2077528"/>
            <a:ext cx="8276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35325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(6-7)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6781800" y="274638"/>
            <a:ext cx="1905000" cy="1020762"/>
          </a:xfrm>
        </p:spPr>
        <p:txBody>
          <a:bodyPr>
            <a:normAutofit/>
          </a:bodyPr>
          <a:lstStyle/>
          <a:p>
            <a:pPr algn="r"/>
            <a:r>
              <a:rPr lang="ar-SA" sz="3200" dirty="0" smtClean="0">
                <a:solidFill>
                  <a:srgbClr val="CC3300"/>
                </a:solidFill>
                <a:cs typeface="Akhbar MT" pitchFamily="2" charset="-78"/>
              </a:rPr>
              <a:t> مثال أخر </a:t>
            </a:r>
            <a:endParaRPr lang="ar-SA" sz="3200" dirty="0">
              <a:solidFill>
                <a:srgbClr val="CC3300"/>
              </a:solidFill>
              <a:cs typeface="Akhbar MT" pitchFamily="2" charset="-78"/>
            </a:endParaRPr>
          </a:p>
        </p:txBody>
      </p:sp>
      <p:pic>
        <p:nvPicPr>
          <p:cNvPr id="6" name="صورة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0465" y="531788"/>
            <a:ext cx="38528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6111240" y="1457980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800" dirty="0" smtClean="0">
                <a:solidFill>
                  <a:srgbClr val="737373"/>
                </a:solidFill>
                <a:cs typeface="Akhbar MT" pitchFamily="2" charset="-78"/>
              </a:rPr>
              <a:t> المعادلة التجريبية : </a:t>
            </a:r>
            <a:endParaRPr lang="ar-SA" sz="2800" dirty="0">
              <a:solidFill>
                <a:srgbClr val="737373"/>
              </a:solidFill>
              <a:cs typeface="Akhbar MT" pitchFamily="2" charset="-78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8777" y="1519623"/>
            <a:ext cx="1590187" cy="673491"/>
          </a:xfrm>
          <a:prstGeom prst="rect">
            <a:avLst/>
          </a:prstGeom>
          <a:noFill/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672023"/>
            <a:ext cx="1143000" cy="408214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 rot="10800000" flipV="1">
            <a:off x="1676400" y="1495425"/>
            <a:ext cx="2857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= k [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5486400" y="1519623"/>
            <a:ext cx="83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]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3/2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838700" y="2723876"/>
            <a:ext cx="373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الميكانيكية المقترحة :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9700" y="3257276"/>
            <a:ext cx="1216152" cy="410862"/>
          </a:xfrm>
          <a:prstGeom prst="rect">
            <a:avLst/>
          </a:prstGeom>
          <a:noFill/>
        </p:spPr>
      </p:pic>
      <p:pic>
        <p:nvPicPr>
          <p:cNvPr id="34825" name="صورة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8900" y="3181076"/>
            <a:ext cx="1050551" cy="476250"/>
          </a:xfrm>
          <a:prstGeom prst="rect">
            <a:avLst/>
          </a:prstGeom>
          <a:noFill/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1900" y="3257276"/>
            <a:ext cx="562356" cy="390525"/>
          </a:xfrm>
          <a:prstGeom prst="rect">
            <a:avLst/>
          </a:prstGeom>
          <a:noFill/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500" y="3257276"/>
            <a:ext cx="665107" cy="428625"/>
          </a:xfrm>
          <a:prstGeom prst="rect">
            <a:avLst/>
          </a:prstGeom>
          <a:noFill/>
        </p:spPr>
      </p:pic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0" y="101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 rot="10800000" flipV="1">
            <a:off x="4229100" y="3333476"/>
            <a:ext cx="60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+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0" y="1495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4832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7300" y="3943076"/>
            <a:ext cx="609600" cy="390525"/>
          </a:xfrm>
          <a:prstGeom prst="rect">
            <a:avLst/>
          </a:prstGeom>
          <a:noFill/>
        </p:spPr>
      </p:pic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1866900" y="394307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+ </a:t>
            </a:r>
            <a:endParaRPr lang="ar-SA" dirty="0"/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4835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47900" y="3943076"/>
            <a:ext cx="1093470" cy="390525"/>
          </a:xfrm>
          <a:prstGeom prst="rect">
            <a:avLst/>
          </a:prstGeom>
          <a:noFill/>
        </p:spPr>
      </p:pic>
      <p:sp>
        <p:nvSpPr>
          <p:cNvPr id="34837" name="Rectangle 21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صورة 29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67100" y="3866876"/>
            <a:ext cx="11430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مستطيل 30"/>
          <p:cNvSpPr/>
          <p:nvPr/>
        </p:nvSpPr>
        <p:spPr>
          <a:xfrm>
            <a:off x="4533900" y="3943076"/>
            <a:ext cx="114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CH</a:t>
            </a:r>
            <a:r>
              <a:rPr lang="en-US" sz="2400" baseline="-25000" dirty="0" smtClean="0"/>
              <a:t>4  </a:t>
            </a:r>
            <a:r>
              <a:rPr lang="en-US" dirty="0" smtClean="0"/>
              <a:t>   +</a:t>
            </a:r>
            <a:endParaRPr lang="ar-SA" dirty="0"/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4838" name="Picture 2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53100" y="3943076"/>
            <a:ext cx="1097280" cy="457200"/>
          </a:xfrm>
          <a:prstGeom prst="rect">
            <a:avLst/>
          </a:prstGeom>
          <a:noFill/>
        </p:spPr>
      </p:pic>
      <p:pic>
        <p:nvPicPr>
          <p:cNvPr id="34842" name="Picture 26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9700" y="4628876"/>
            <a:ext cx="1371600" cy="400050"/>
          </a:xfrm>
          <a:prstGeom prst="rect">
            <a:avLst/>
          </a:prstGeom>
          <a:noFill/>
        </p:spPr>
      </p:pic>
      <p:pic>
        <p:nvPicPr>
          <p:cNvPr id="34841" name="صورة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81300" y="4552676"/>
            <a:ext cx="1066800" cy="483616"/>
          </a:xfrm>
          <a:prstGeom prst="rect">
            <a:avLst/>
          </a:prstGeom>
          <a:noFill/>
        </p:spPr>
      </p:pic>
      <p:pic>
        <p:nvPicPr>
          <p:cNvPr id="34840" name="Picture 2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4300" y="4628876"/>
            <a:ext cx="685800" cy="476250"/>
          </a:xfrm>
          <a:prstGeom prst="rect">
            <a:avLst/>
          </a:prstGeom>
          <a:noFill/>
        </p:spPr>
      </p:pic>
      <p:sp>
        <p:nvSpPr>
          <p:cNvPr id="34843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4844" name="Rectangle 28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45" name="Rectangle 29"/>
          <p:cNvSpPr>
            <a:spLocks noChangeArrowheads="1"/>
          </p:cNvSpPr>
          <p:nvPr/>
        </p:nvSpPr>
        <p:spPr bwMode="auto">
          <a:xfrm>
            <a:off x="0" y="101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4846" name="Rectangle 30"/>
          <p:cNvSpPr>
            <a:spLocks noChangeArrowheads="1"/>
          </p:cNvSpPr>
          <p:nvPr/>
        </p:nvSpPr>
        <p:spPr bwMode="auto">
          <a:xfrm rot="10800000" flipV="1">
            <a:off x="4533900" y="4628876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+  CO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48" name="Picture 3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6900" y="5238476"/>
            <a:ext cx="533400" cy="370417"/>
          </a:xfrm>
          <a:prstGeom prst="rect">
            <a:avLst/>
          </a:prstGeom>
          <a:noFill/>
        </p:spPr>
      </p:pic>
      <p:pic>
        <p:nvPicPr>
          <p:cNvPr id="34847" name="صورة 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400300" y="5162276"/>
            <a:ext cx="1143000" cy="487680"/>
          </a:xfrm>
          <a:prstGeom prst="rect">
            <a:avLst/>
          </a:prstGeom>
          <a:noFill/>
        </p:spPr>
      </p:pic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1485900" y="5162276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50" name="Rectangle 34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51" name="Rectangle 35"/>
          <p:cNvSpPr>
            <a:spLocks noChangeArrowheads="1"/>
          </p:cNvSpPr>
          <p:nvPr/>
        </p:nvSpPr>
        <p:spPr bwMode="auto">
          <a:xfrm>
            <a:off x="3619500" y="5162276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C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ar-S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             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ar-SA" dirty="0" smtClean="0">
                <a:solidFill>
                  <a:srgbClr val="FF99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الحل </a:t>
            </a:r>
            <a:endParaRPr lang="ar-SA" dirty="0">
              <a:solidFill>
                <a:srgbClr val="FF9966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19800" y="1600201"/>
            <a:ext cx="2667000" cy="60960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en-US" dirty="0" smtClean="0">
                <a:solidFill>
                  <a:srgbClr val="737373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rgbClr val="737373"/>
                </a:solidFill>
                <a:cs typeface="Akhbar MT" pitchFamily="2" charset="-78"/>
              </a:rPr>
              <a:t>1) نوجد معدل :</a:t>
            </a:r>
            <a:endParaRPr lang="en-US" dirty="0" smtClean="0">
              <a:solidFill>
                <a:srgbClr val="737373"/>
              </a:solidFill>
              <a:cs typeface="Akhbar MT" pitchFamily="2" charset="-78"/>
            </a:endParaRPr>
          </a:p>
          <a:p>
            <a:pPr algn="r">
              <a:buNone/>
            </a:pP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81924" y="1600200"/>
            <a:ext cx="1615652" cy="647700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34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6406" y="2195244"/>
            <a:ext cx="1143000" cy="619125"/>
          </a:xfrm>
          <a:prstGeom prst="rect">
            <a:avLst/>
          </a:prstGeom>
          <a:noFill/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2286000"/>
            <a:ext cx="609600" cy="362857"/>
          </a:xfrm>
          <a:prstGeom prst="rect">
            <a:avLst/>
          </a:prstGeom>
          <a:noFill/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981200" y="2209800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=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 +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6248400" y="2209800"/>
            <a:ext cx="22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28875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096273" y="2819400"/>
            <a:ext cx="64235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28875" algn="l"/>
              </a:tabLst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بهذه المعادلة ظهرت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مجموعة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نشطة بالتالي نوجد معدل تكوينها ..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3429000"/>
            <a:ext cx="685800" cy="646545"/>
          </a:xfrm>
          <a:prstGeom prst="rect">
            <a:avLst/>
          </a:prstGeom>
          <a:noFill/>
        </p:spPr>
      </p:pic>
      <p:pic>
        <p:nvPicPr>
          <p:cNvPr id="33803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0" y="3581400"/>
            <a:ext cx="762000" cy="312295"/>
          </a:xfrm>
          <a:prstGeom prst="rect">
            <a:avLst/>
          </a:prstGeom>
          <a:noFill/>
        </p:spPr>
      </p:pic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3800" y="3581400"/>
            <a:ext cx="691515" cy="314325"/>
          </a:xfrm>
          <a:prstGeom prst="rect">
            <a:avLst/>
          </a:prstGeom>
          <a:noFill/>
        </p:spPr>
      </p:pic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990600" y="3505200"/>
            <a:ext cx="541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=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 –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 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 +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6629400" y="35052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8153400" y="3505200"/>
            <a:ext cx="846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ـــــ</a:t>
            </a:r>
            <a:r>
              <a:rPr lang="en-US" sz="2400" dirty="0" smtClean="0"/>
              <a:t>(2)</a:t>
            </a:r>
            <a:endParaRPr lang="ar-SA" sz="2400" dirty="0"/>
          </a:p>
        </p:txBody>
      </p:sp>
      <p:sp>
        <p:nvSpPr>
          <p:cNvPr id="21" name="مستطيل 20"/>
          <p:cNvSpPr/>
          <p:nvPr/>
        </p:nvSpPr>
        <p:spPr>
          <a:xfrm>
            <a:off x="6781800" y="2286000"/>
            <a:ext cx="74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_ (1)</a:t>
            </a:r>
            <a:endParaRPr lang="ar-SA" sz="2400" dirty="0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481532" y="4114800"/>
            <a:ext cx="70407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بهذه المعادلة ظهرت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مجموعة 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نشطة جديدة بالتالي نوجد معدل تكوينها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810" name="Picture 1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4800600"/>
            <a:ext cx="1066800" cy="610097"/>
          </a:xfrm>
          <a:prstGeom prst="rect">
            <a:avLst/>
          </a:prstGeom>
          <a:noFill/>
        </p:spPr>
      </p:pic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1981200" y="4800600"/>
            <a:ext cx="403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=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 –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6400800" y="4800600"/>
            <a:ext cx="11031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ـــــــــ</a:t>
            </a:r>
            <a:r>
              <a:rPr lang="en-US" sz="2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(3)</a:t>
            </a:r>
            <a:endParaRPr lang="ar-SA" sz="2400" dirty="0"/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2743200" y="5410200"/>
            <a:ext cx="33634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هنا لم تظهر أي ذرة نشطة بالتالي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799" grpId="0"/>
      <p:bldP spid="33806" grpId="0"/>
      <p:bldP spid="33807" grpId="0"/>
      <p:bldP spid="338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619114" y="381000"/>
            <a:ext cx="30396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2) نساوي المعادلة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3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 بالصفر ..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752600" y="990600"/>
            <a:ext cx="41980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 –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 = 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133600" y="1524000"/>
            <a:ext cx="3681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 =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524000" y="2209800"/>
            <a:ext cx="14900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 =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1" y="2209800"/>
            <a:ext cx="533399" cy="609600"/>
          </a:xfrm>
          <a:prstGeom prst="rect">
            <a:avLst/>
          </a:prstGeom>
          <a:noFill/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657600" y="2209800"/>
            <a:ext cx="228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096000" y="2209800"/>
            <a:ext cx="974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ـــــــ</a:t>
            </a:r>
            <a:r>
              <a:rPr lang="en-US" sz="2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(4)</a:t>
            </a:r>
            <a:endParaRPr lang="ar-SA" sz="2400" dirty="0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124200" y="2895600"/>
            <a:ext cx="2393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بجمع المعادلتين 2 و3 :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143000" y="3429000"/>
            <a:ext cx="2310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 - 2K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3505200"/>
            <a:ext cx="838200" cy="381000"/>
          </a:xfrm>
          <a:prstGeom prst="rect">
            <a:avLst/>
          </a:prstGeom>
          <a:noFill/>
        </p:spPr>
      </p:pic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4267200" y="34290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= 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80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4191000"/>
            <a:ext cx="921640" cy="390525"/>
          </a:xfrm>
          <a:prstGeom prst="rect">
            <a:avLst/>
          </a:prstGeom>
          <a:noFill/>
        </p:spPr>
      </p:pic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4038600"/>
            <a:ext cx="533400" cy="640080"/>
          </a:xfrm>
          <a:prstGeom prst="rect">
            <a:avLst/>
          </a:prstGeom>
          <a:noFill/>
        </p:spPr>
      </p:pic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2209800" y="4114800"/>
            <a:ext cx="38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=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3200400" y="4114800"/>
            <a:ext cx="175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85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4953000"/>
            <a:ext cx="838200" cy="659860"/>
          </a:xfrm>
          <a:prstGeom prst="rect">
            <a:avLst/>
          </a:prstGeom>
          <a:noFill/>
        </p:spPr>
      </p:pic>
      <p:pic>
        <p:nvPicPr>
          <p:cNvPr id="32784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5105400"/>
            <a:ext cx="1615587" cy="400050"/>
          </a:xfrm>
          <a:prstGeom prst="rect">
            <a:avLst/>
          </a:prstGeom>
          <a:noFill/>
        </p:spPr>
      </p:pic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914400" y="5029200"/>
            <a:ext cx="11256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 =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6019800" y="5024735"/>
            <a:ext cx="11031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ـــــــــ</a:t>
            </a:r>
            <a:r>
              <a:rPr lang="en-US" sz="2400" dirty="0" smtClean="0"/>
              <a:t>(5)</a:t>
            </a:r>
            <a:endParaRPr lang="ar-SA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  <p:bldP spid="32770" grpId="0"/>
      <p:bldP spid="32771" grpId="0"/>
      <p:bldP spid="32773" grpId="0"/>
      <p:bldP spid="32774" grpId="0"/>
      <p:bldP spid="327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096000" y="304800"/>
            <a:ext cx="19623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نعوض عن 5 في1 :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799" y="2683373"/>
            <a:ext cx="1169459" cy="647700"/>
          </a:xfrm>
          <a:prstGeom prst="rect">
            <a:avLst/>
          </a:prstGeom>
          <a:noFill/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2683373"/>
            <a:ext cx="870857" cy="60960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191000" y="2759573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</a:t>
            </a:r>
            <a:r>
              <a:rPr lang="en-US" sz="2400" baseline="300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/2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590800" y="2759573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 = </a:t>
            </a:r>
            <a:r>
              <a:rPr lang="en-US" sz="2400" dirty="0" smtClean="0"/>
              <a:t>K</a:t>
            </a:r>
            <a:r>
              <a:rPr lang="en-US" sz="2400" baseline="-25000" dirty="0" smtClean="0"/>
              <a:t>2 </a:t>
            </a:r>
            <a:endParaRPr lang="ar-SA" sz="2400" dirty="0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7467600" y="3369173"/>
            <a:ext cx="9188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737373"/>
                </a:solidFill>
                <a:effectLst/>
                <a:latin typeface="Calibri" pitchFamily="34" charset="0"/>
                <a:ea typeface="Times New Roman" pitchFamily="18" charset="0"/>
                <a:cs typeface="Akhbar MT" pitchFamily="2" charset="-78"/>
              </a:rPr>
              <a:t>حيث :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rgbClr val="737373"/>
              </a:solidFill>
              <a:effectLst/>
              <a:latin typeface="Arial" pitchFamily="34" charset="0"/>
              <a:cs typeface="Akhbar MT" pitchFamily="2" charset="-78"/>
            </a:endParaRPr>
          </a:p>
        </p:txBody>
      </p:sp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3978773"/>
            <a:ext cx="762000" cy="648511"/>
          </a:xfrm>
          <a:prstGeom prst="rect">
            <a:avLst/>
          </a:prstGeom>
          <a:noFill/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752601" y="4054973"/>
            <a:ext cx="114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K</a:t>
            </a:r>
            <a:r>
              <a:rPr lang="en-US" sz="2400" dirty="0" smtClean="0"/>
              <a:t> </a:t>
            </a:r>
            <a:r>
              <a:rPr lang="ar-SA" sz="2400" dirty="0" smtClean="0"/>
              <a:t>= </a:t>
            </a:r>
            <a:r>
              <a:rPr lang="en-US" sz="2400" dirty="0" smtClean="0"/>
              <a:t>K</a:t>
            </a:r>
            <a:r>
              <a:rPr lang="en-US" sz="2400" baseline="-25000" dirty="0" smtClean="0"/>
              <a:t>2 </a:t>
            </a:r>
            <a:endParaRPr lang="ar-SA" sz="2400" dirty="0"/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5121773"/>
            <a:ext cx="1371600" cy="759655"/>
          </a:xfrm>
          <a:prstGeom prst="rect">
            <a:avLst/>
          </a:prstGeom>
          <a:noFill/>
        </p:spPr>
      </p:pic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34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2667000" y="5197973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 = </a:t>
            </a:r>
            <a:endParaRPr lang="ar-SA" sz="2400" dirty="0"/>
          </a:p>
        </p:txBody>
      </p:sp>
      <p:sp>
        <p:nvSpPr>
          <p:cNvPr id="20" name="مستطيل 19"/>
          <p:cNvSpPr/>
          <p:nvPr/>
        </p:nvSpPr>
        <p:spPr>
          <a:xfrm>
            <a:off x="3048000" y="5121773"/>
            <a:ext cx="3978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K</a:t>
            </a:r>
            <a:endParaRPr lang="ar-SA" sz="3200" dirty="0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581400" y="5197973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3/2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1958" y="976044"/>
            <a:ext cx="1143000" cy="619125"/>
          </a:xfrm>
          <a:prstGeom prst="rect">
            <a:avLst/>
          </a:prstGeom>
          <a:noFill/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36752" y="1066800"/>
            <a:ext cx="609600" cy="362857"/>
          </a:xfrm>
          <a:prstGeom prst="rect">
            <a:avLst/>
          </a:prstGeom>
          <a:noFill/>
        </p:spPr>
      </p:pic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2026752" y="990600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=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 +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6293952" y="990600"/>
            <a:ext cx="22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28875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مستطيل 20"/>
          <p:cNvSpPr/>
          <p:nvPr/>
        </p:nvSpPr>
        <p:spPr>
          <a:xfrm>
            <a:off x="6827352" y="1066800"/>
            <a:ext cx="74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_ (1)</a:t>
            </a:r>
            <a:endParaRPr lang="ar-SA" sz="2400" dirty="0"/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3985" y="1753089"/>
            <a:ext cx="1143000" cy="619125"/>
          </a:xfrm>
          <a:prstGeom prst="rect">
            <a:avLst/>
          </a:prstGeom>
          <a:noFill/>
        </p:spPr>
      </p:pic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2118779" y="1767645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=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CHO] + K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[CH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27252" y="1595169"/>
            <a:ext cx="838200" cy="659860"/>
          </a:xfrm>
          <a:prstGeom prst="rect">
            <a:avLst/>
          </a:prstGeom>
          <a:noFill/>
        </p:spPr>
      </p:pic>
      <p:pic>
        <p:nvPicPr>
          <p:cNvPr id="31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1652" y="1747569"/>
            <a:ext cx="1615587" cy="4000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  <p:bldP spid="23" grpId="0"/>
      <p:bldP spid="28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534</Words>
  <Application>Microsoft Office PowerPoint</Application>
  <PresentationFormat>On-screen Show (4:3)</PresentationFormat>
  <Paragraphs>110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سمة Office</vt:lpstr>
      <vt:lpstr>Equation</vt:lpstr>
      <vt:lpstr>تفاعلات السلسلية Chain Reactions</vt:lpstr>
      <vt:lpstr>التفاعلات السلسلية </vt:lpstr>
      <vt:lpstr>مراحل تفاعل السلسلة :-  ) Initiation reactions( أولاً: تفاعلات الاستهلال –الشروع-  ) Propagation reactions( ثانياً: تفاعلات الانتشار  ) Termination reactions( ثالثاً: تفاعلات الانتهاء</vt:lpstr>
      <vt:lpstr>PowerPoint Presentation</vt:lpstr>
      <vt:lpstr>PowerPoint Presentation</vt:lpstr>
      <vt:lpstr>PowerPoint Presentation</vt:lpstr>
      <vt:lpstr>( 6-1 )</vt:lpstr>
      <vt:lpstr>PowerPoint Presentation</vt:lpstr>
      <vt:lpstr>الحل  الخطوات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مثال أخر </vt:lpstr>
      <vt:lpstr> الحل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تفاعلات السلسلية Chain Reactions</dc:title>
  <dc:creator>toshiba</dc:creator>
  <cp:lastModifiedBy>Toshiba</cp:lastModifiedBy>
  <cp:revision>89</cp:revision>
  <dcterms:created xsi:type="dcterms:W3CDTF">2011-12-23T18:10:15Z</dcterms:created>
  <dcterms:modified xsi:type="dcterms:W3CDTF">2012-11-18T03:27:59Z</dcterms:modified>
</cp:coreProperties>
</file>