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80" r:id="rId4"/>
    <p:sldId id="278" r:id="rId5"/>
    <p:sldId id="279" r:id="rId6"/>
    <p:sldId id="281" r:id="rId7"/>
    <p:sldId id="282" r:id="rId8"/>
    <p:sldId id="283" r:id="rId9"/>
    <p:sldId id="284" r:id="rId10"/>
    <p:sldId id="287" r:id="rId11"/>
    <p:sldId id="286" r:id="rId12"/>
    <p:sldId id="288" r:id="rId13"/>
    <p:sldId id="302" r:id="rId14"/>
    <p:sldId id="291" r:id="rId15"/>
    <p:sldId id="257" r:id="rId16"/>
    <p:sldId id="259" r:id="rId17"/>
    <p:sldId id="303" r:id="rId18"/>
    <p:sldId id="261" r:id="rId19"/>
    <p:sldId id="304" r:id="rId20"/>
    <p:sldId id="262" r:id="rId21"/>
    <p:sldId id="270" r:id="rId22"/>
    <p:sldId id="274" r:id="rId23"/>
    <p:sldId id="276" r:id="rId24"/>
    <p:sldId id="292" r:id="rId25"/>
    <p:sldId id="301" r:id="rId26"/>
    <p:sldId id="293" r:id="rId27"/>
    <p:sldId id="294" r:id="rId28"/>
    <p:sldId id="295" r:id="rId29"/>
    <p:sldId id="296" r:id="rId30"/>
    <p:sldId id="297" r:id="rId31"/>
    <p:sldId id="298" r:id="rId32"/>
    <p:sldId id="299" r:id="rId33"/>
    <p:sldId id="300" r:id="rId34"/>
  </p:sldIdLst>
  <p:sldSz cx="9144000" cy="64008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28" autoAdjust="0"/>
    <p:restoredTop sz="94660"/>
  </p:normalViewPr>
  <p:slideViewPr>
    <p:cSldViewPr snapToGrid="0" snapToObjects="1">
      <p:cViewPr>
        <p:scale>
          <a:sx n="70" d="100"/>
          <a:sy n="70" d="100"/>
        </p:scale>
        <p:origin x="-1272" y="-84"/>
      </p:cViewPr>
      <p:guideLst>
        <p:guide orient="horz" pos="2016"/>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249779557389303"/>
          <c:y val="2.1576437990443096E-2"/>
          <c:w val="0.61493021326157371"/>
          <c:h val="0.72496709327958342"/>
        </c:manualLayout>
      </c:layout>
      <c:scatterChart>
        <c:scatterStyle val="lineMarker"/>
        <c:varyColors val="0"/>
        <c:ser>
          <c:idx val="0"/>
          <c:order val="0"/>
          <c:spPr>
            <a:ln w="28575">
              <a:noFill/>
            </a:ln>
          </c:spPr>
          <c:trendline>
            <c:trendlineType val="linear"/>
            <c:dispRSqr val="0"/>
            <c:dispEq val="0"/>
          </c:trendline>
          <c:xVal>
            <c:numRef>
              <c:f>Sheet1!$B$2:$B$4</c:f>
              <c:numCache>
                <c:formatCode>General</c:formatCode>
                <c:ptCount val="3"/>
                <c:pt idx="0">
                  <c:v>1.7500000000000046E-3</c:v>
                </c:pt>
                <c:pt idx="1">
                  <c:v>1.4900000000000033E-3</c:v>
                </c:pt>
                <c:pt idx="2">
                  <c:v>1.2899999999999999E-3</c:v>
                </c:pt>
              </c:numCache>
            </c:numRef>
          </c:xVal>
          <c:yVal>
            <c:numRef>
              <c:f>Sheet1!$C$2:$C$4</c:f>
              <c:numCache>
                <c:formatCode>General</c:formatCode>
                <c:ptCount val="3"/>
                <c:pt idx="0">
                  <c:v>-12.75</c:v>
                </c:pt>
                <c:pt idx="1">
                  <c:v>-7.08</c:v>
                </c:pt>
                <c:pt idx="2">
                  <c:v>-2.57</c:v>
                </c:pt>
              </c:numCache>
            </c:numRef>
          </c:yVal>
          <c:smooth val="0"/>
        </c:ser>
        <c:dLbls>
          <c:showLegendKey val="0"/>
          <c:showVal val="0"/>
          <c:showCatName val="0"/>
          <c:showSerName val="0"/>
          <c:showPercent val="0"/>
          <c:showBubbleSize val="0"/>
        </c:dLbls>
        <c:axId val="55704576"/>
        <c:axId val="55859072"/>
      </c:scatterChart>
      <c:valAx>
        <c:axId val="55704576"/>
        <c:scaling>
          <c:orientation val="minMax"/>
          <c:min val="1.2000000000000003E-3"/>
        </c:scaling>
        <c:delete val="0"/>
        <c:axPos val="b"/>
        <c:numFmt formatCode="General" sourceLinked="1"/>
        <c:majorTickMark val="out"/>
        <c:minorTickMark val="none"/>
        <c:tickLblPos val="nextTo"/>
        <c:txPr>
          <a:bodyPr/>
          <a:lstStyle/>
          <a:p>
            <a:pPr>
              <a:defRPr lang="en-US"/>
            </a:pPr>
            <a:endParaRPr lang="en-US"/>
          </a:p>
        </c:txPr>
        <c:crossAx val="55859072"/>
        <c:crossesAt val="-14"/>
        <c:crossBetween val="midCat"/>
      </c:valAx>
      <c:valAx>
        <c:axId val="55859072"/>
        <c:scaling>
          <c:orientation val="minMax"/>
        </c:scaling>
        <c:delete val="0"/>
        <c:axPos val="l"/>
        <c:majorGridlines>
          <c:spPr>
            <a:ln>
              <a:noFill/>
            </a:ln>
          </c:spPr>
        </c:majorGridlines>
        <c:numFmt formatCode="General" sourceLinked="1"/>
        <c:majorTickMark val="out"/>
        <c:minorTickMark val="none"/>
        <c:tickLblPos val="nextTo"/>
        <c:txPr>
          <a:bodyPr/>
          <a:lstStyle/>
          <a:p>
            <a:pPr>
              <a:defRPr lang="en-US"/>
            </a:pPr>
            <a:endParaRPr lang="en-US"/>
          </a:p>
        </c:txPr>
        <c:crossAx val="55704576"/>
        <c:crosses val="autoZero"/>
        <c:crossBetween val="midCat"/>
      </c:valAx>
      <c:spPr>
        <a:solidFill>
          <a:schemeClr val="bg1">
            <a:lumMod val="95000"/>
          </a:schemeClr>
        </a:solidFill>
      </c:spPr>
    </c:plotArea>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9.wmf"/></Relationships>
</file>

<file path=ppt/drawings/drawing1.xml><?xml version="1.0" encoding="utf-8"?>
<c:userShapes xmlns:c="http://schemas.openxmlformats.org/drawingml/2006/chart">
  <cdr:relSizeAnchor xmlns:cdr="http://schemas.openxmlformats.org/drawingml/2006/chartDrawing">
    <cdr:from>
      <cdr:x>0.08816</cdr:x>
      <cdr:y>0.39721</cdr:y>
    </cdr:from>
    <cdr:to>
      <cdr:x>0.16089</cdr:x>
      <cdr:y>0.50608</cdr:y>
    </cdr:to>
    <cdr:sp macro="" textlink="">
      <cdr:nvSpPr>
        <cdr:cNvPr id="2" name="TextBox 1"/>
        <cdr:cNvSpPr txBox="1"/>
      </cdr:nvSpPr>
      <cdr:spPr>
        <a:xfrm xmlns:a="http://schemas.openxmlformats.org/drawingml/2006/main">
          <a:off x="694881" y="1493756"/>
          <a:ext cx="573206" cy="40943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dirty="0" err="1" smtClean="0"/>
            <a:t>ln</a:t>
          </a:r>
          <a:r>
            <a:rPr lang="en-US" sz="1800" dirty="0" smtClean="0"/>
            <a:t> k</a:t>
          </a:r>
          <a:endParaRPr lang="en-US" sz="1800" dirty="0"/>
        </a:p>
      </cdr:txBody>
    </cdr:sp>
  </cdr:relSizeAnchor>
  <cdr:relSizeAnchor xmlns:cdr="http://schemas.openxmlformats.org/drawingml/2006/chartDrawing">
    <cdr:from>
      <cdr:x>0.4691</cdr:x>
      <cdr:y>0.83306</cdr:y>
    </cdr:from>
    <cdr:to>
      <cdr:x>0.58685</cdr:x>
      <cdr:y>0.93069</cdr:y>
    </cdr:to>
    <cdr:sp macro="" textlink="">
      <cdr:nvSpPr>
        <cdr:cNvPr id="3" name="TextBox 2"/>
        <cdr:cNvSpPr txBox="1"/>
      </cdr:nvSpPr>
      <cdr:spPr>
        <a:xfrm xmlns:a="http://schemas.openxmlformats.org/drawingml/2006/main">
          <a:off x="3697389" y="3132833"/>
          <a:ext cx="928048" cy="36714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smtClean="0"/>
            <a:t>1/T</a:t>
          </a:r>
          <a:endParaRPr lang="en-US" sz="1600" dirty="0"/>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8399"/>
            <a:ext cx="7772400" cy="1372024"/>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627120"/>
            <a:ext cx="6400800" cy="163576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BAD93-001D-42F3-916D-27C76B5E00FD}" type="slidenum">
              <a:rPr lang="en-US" smtClean="0"/>
              <a:pPr/>
              <a:t>‹#›</a:t>
            </a:fld>
            <a:endParaRPr lang="en-US"/>
          </a:p>
        </p:txBody>
      </p:sp>
      <p:sp>
        <p:nvSpPr>
          <p:cNvPr id="7" name="Rectangle 6"/>
          <p:cNvSpPr/>
          <p:nvPr userDrawn="1"/>
        </p:nvSpPr>
        <p:spPr>
          <a:xfrm>
            <a:off x="0" y="1"/>
            <a:ext cx="9144000" cy="6400800"/>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113107"/>
            <a:ext cx="7772400" cy="127127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712934"/>
            <a:ext cx="7772400" cy="1400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93522"/>
            <a:ext cx="4038600" cy="42242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93522"/>
            <a:ext cx="4038600" cy="42242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432772"/>
            <a:ext cx="4040188" cy="5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029884"/>
            <a:ext cx="4040188" cy="3687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432772"/>
            <a:ext cx="4041775" cy="5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029884"/>
            <a:ext cx="4041775" cy="3687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54846"/>
            <a:ext cx="3008313" cy="108458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2" y="254848"/>
            <a:ext cx="5111751" cy="54629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339428"/>
            <a:ext cx="3008313" cy="43783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80561"/>
            <a:ext cx="5486400" cy="52895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71923"/>
            <a:ext cx="5486400" cy="38404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009516"/>
            <a:ext cx="5486400" cy="75120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6331"/>
            <a:ext cx="2057400" cy="54614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56331"/>
            <a:ext cx="6019800" cy="5461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4EE9C-876C-4EBF-ADF7-524DD20B7217}"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BAD93-001D-42F3-916D-27C76B5E00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56328"/>
            <a:ext cx="8229600" cy="10668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493522"/>
            <a:ext cx="8229600" cy="422423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932595"/>
            <a:ext cx="2133600" cy="340783"/>
          </a:xfrm>
          <a:prstGeom prst="rect">
            <a:avLst/>
          </a:prstGeom>
        </p:spPr>
        <p:txBody>
          <a:bodyPr vert="horz" lIns="91440" tIns="45720" rIns="91440" bIns="45720" rtlCol="0" anchor="ctr"/>
          <a:lstStyle>
            <a:lvl1pPr algn="l">
              <a:defRPr sz="1200">
                <a:solidFill>
                  <a:schemeClr val="tx1">
                    <a:tint val="75000"/>
                  </a:schemeClr>
                </a:solidFill>
              </a:defRPr>
            </a:lvl1pPr>
          </a:lstStyle>
          <a:p>
            <a:fld id="{5E54EE9C-876C-4EBF-ADF7-524DD20B7217}" type="datetimeFigureOut">
              <a:rPr lang="en-US" smtClean="0"/>
              <a:pPr/>
              <a:t>11/26/2012</a:t>
            </a:fld>
            <a:endParaRPr lang="en-US"/>
          </a:p>
        </p:txBody>
      </p:sp>
      <p:sp>
        <p:nvSpPr>
          <p:cNvPr id="5" name="Footer Placeholder 4"/>
          <p:cNvSpPr>
            <a:spLocks noGrp="1"/>
          </p:cNvSpPr>
          <p:nvPr>
            <p:ph type="ftr" sz="quarter" idx="3"/>
          </p:nvPr>
        </p:nvSpPr>
        <p:spPr>
          <a:xfrm>
            <a:off x="3124200" y="5932595"/>
            <a:ext cx="2895600" cy="34078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932595"/>
            <a:ext cx="2133600" cy="340783"/>
          </a:xfrm>
          <a:prstGeom prst="rect">
            <a:avLst/>
          </a:prstGeom>
        </p:spPr>
        <p:txBody>
          <a:bodyPr vert="horz" lIns="91440" tIns="45720" rIns="91440" bIns="45720" rtlCol="0" anchor="ctr"/>
          <a:lstStyle>
            <a:lvl1pPr algn="r">
              <a:defRPr sz="1200">
                <a:solidFill>
                  <a:schemeClr val="tx1">
                    <a:tint val="75000"/>
                  </a:schemeClr>
                </a:solidFill>
              </a:defRPr>
            </a:lvl1pPr>
          </a:lstStyle>
          <a:p>
            <a:fld id="{E3CBAD93-001D-42F3-916D-27C76B5E00FD}" type="slidenum">
              <a:rPr lang="en-US" smtClean="0"/>
              <a:pPr/>
              <a:t>‹#›</a:t>
            </a:fld>
            <a:endParaRPr lang="en-US"/>
          </a:p>
        </p:txBody>
      </p:sp>
      <p:sp>
        <p:nvSpPr>
          <p:cNvPr id="8" name="Rectangle 7"/>
          <p:cNvSpPr/>
          <p:nvPr/>
        </p:nvSpPr>
        <p:spPr>
          <a:xfrm>
            <a:off x="0" y="1"/>
            <a:ext cx="9144000" cy="6400800"/>
          </a:xfrm>
          <a:prstGeom prst="rect">
            <a:avLst/>
          </a:prstGeom>
          <a:blipFill dpi="0" rotWithShape="1">
            <a:blip r:embed="rId13" cstate="print">
              <a:alphaModFix amt="4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png"/><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3.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4.wmf"/></Relationships>
</file>

<file path=ppt/slides/_rels/slide13.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9.bin"/><Relationship Id="rId4" Type="http://schemas.openxmlformats.org/officeDocument/2006/relationships/image" Target="../media/image15.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8.wmf"/><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1.wmf"/><Relationship Id="rId5" Type="http://schemas.openxmlformats.org/officeDocument/2006/relationships/oleObject" Target="../embeddings/oleObject13.bin"/><Relationship Id="rId4" Type="http://schemas.openxmlformats.org/officeDocument/2006/relationships/image" Target="../media/image20.wmf"/></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4.wmf"/><Relationship Id="rId5" Type="http://schemas.openxmlformats.org/officeDocument/2006/relationships/oleObject" Target="../embeddings/oleObject15.bin"/><Relationship Id="rId4" Type="http://schemas.openxmlformats.org/officeDocument/2006/relationships/image" Target="../media/image23.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5.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6.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7.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28.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29.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400800"/>
          </a:xfrm>
          <a:noFill/>
        </p:spPr>
        <p:style>
          <a:lnRef idx="1">
            <a:schemeClr val="accent5"/>
          </a:lnRef>
          <a:fillRef idx="2">
            <a:schemeClr val="accent5"/>
          </a:fillRef>
          <a:effectRef idx="1">
            <a:schemeClr val="accent5"/>
          </a:effectRef>
          <a:fontRef idx="minor">
            <a:schemeClr val="dk1"/>
          </a:fontRef>
        </p:style>
        <p:txBody>
          <a:bodyPr>
            <a:normAutofit/>
          </a:bodyPr>
          <a:lstStyle/>
          <a:p>
            <a:r>
              <a:rPr lang="en-US" sz="5400" b="1" dirty="0" smtClean="0"/>
              <a:t/>
            </a:r>
            <a:br>
              <a:rPr lang="en-US" sz="5400" b="1" dirty="0" smtClean="0"/>
            </a:br>
            <a:r>
              <a:rPr lang="en-US" sz="5400" b="1" dirty="0" smtClean="0"/>
              <a:t> </a:t>
            </a:r>
            <a:r>
              <a:rPr lang="ar-SA" sz="5400" b="1" dirty="0" smtClean="0"/>
              <a:t>تأثير درجة الحرارة على سرعة التفاعل وطاقة التنشيط</a:t>
            </a:r>
            <a:br>
              <a:rPr lang="ar-SA" sz="5400" b="1" dirty="0" smtClean="0"/>
            </a:br>
            <a:r>
              <a:rPr lang="en-US" sz="5400" b="1" dirty="0" smtClean="0"/>
              <a:t>Effect of temperature on reaction rate and activation energy</a:t>
            </a:r>
            <a:endParaRPr lang="en-US" sz="5400" b="1"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699" y="875763"/>
            <a:ext cx="8628845" cy="4726546"/>
          </a:xfrm>
        </p:spPr>
        <p:txBody>
          <a:bodyPr>
            <a:normAutofit/>
          </a:bodyPr>
          <a:lstStyle/>
          <a:p>
            <a:pPr algn="r" rtl="1">
              <a:buNone/>
            </a:pPr>
            <a:r>
              <a:rPr lang="ar-SA" b="1" dirty="0" smtClean="0">
                <a:solidFill>
                  <a:schemeClr val="tx2">
                    <a:lumMod val="75000"/>
                  </a:schemeClr>
                </a:solidFill>
              </a:rPr>
              <a:t>   تؤثر درجة الحرارة على سرعة التفاعل تأثيرا كبيراً حيث وجد عملياً أن سرعة التفاعلات الكيميائية تزداد زيادة ملحوظة عند ارتفاع درجة الحرارة وبتالي يزداد ثابت سرعة التفاعل </a:t>
            </a:r>
            <a:r>
              <a:rPr lang="en-US" b="1" dirty="0" smtClean="0">
                <a:solidFill>
                  <a:schemeClr val="tx2">
                    <a:lumMod val="75000"/>
                  </a:schemeClr>
                </a:solidFill>
              </a:rPr>
              <a:t>k</a:t>
            </a:r>
            <a:r>
              <a:rPr lang="ar-SA" b="1" dirty="0" smtClean="0">
                <a:solidFill>
                  <a:schemeClr val="tx2">
                    <a:lumMod val="75000"/>
                  </a:schemeClr>
                </a:solidFill>
              </a:rPr>
              <a:t>.</a:t>
            </a:r>
            <a:endParaRPr lang="en-US" sz="1100" b="1" dirty="0" smtClean="0">
              <a:solidFill>
                <a:schemeClr val="tx2">
                  <a:lumMod val="75000"/>
                </a:schemeClr>
              </a:solidFill>
            </a:endParaRPr>
          </a:p>
          <a:p>
            <a:pPr algn="r" rtl="1">
              <a:buNone/>
            </a:pPr>
            <a:r>
              <a:rPr lang="ar-SA" b="1" dirty="0" smtClean="0">
                <a:solidFill>
                  <a:schemeClr val="tx2">
                    <a:lumMod val="75000"/>
                  </a:schemeClr>
                </a:solidFill>
              </a:rPr>
              <a:t>  نلاحظ ذلك التأثير من المنحنيات التالية :</a:t>
            </a:r>
          </a:p>
          <a:p>
            <a:pPr algn="r" rtl="1">
              <a:buNone/>
            </a:pPr>
            <a:endParaRPr lang="en-US" dirty="0" smtClean="0">
              <a:solidFill>
                <a:schemeClr val="tx2">
                  <a:lumMod val="75000"/>
                </a:schemeClr>
              </a:solidFill>
            </a:endParaRPr>
          </a:p>
          <a:p>
            <a:pPr algn="r">
              <a:buNone/>
            </a:pPr>
            <a:endParaRPr lang="en-US" sz="2800" dirty="0">
              <a:solidFill>
                <a:schemeClr val="tx2">
                  <a:lumMod val="75000"/>
                </a:schemeClr>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60631"/>
            <a:ext cx="8229600" cy="2187262"/>
          </a:xfrm>
        </p:spPr>
        <p:style>
          <a:lnRef idx="1">
            <a:schemeClr val="accent5"/>
          </a:lnRef>
          <a:fillRef idx="2">
            <a:schemeClr val="accent5"/>
          </a:fillRef>
          <a:effectRef idx="1">
            <a:schemeClr val="accent5"/>
          </a:effectRef>
          <a:fontRef idx="minor">
            <a:schemeClr val="dk1"/>
          </a:fontRef>
        </p:style>
        <p:txBody>
          <a:bodyPr>
            <a:noAutofit/>
          </a:bodyPr>
          <a:lstStyle/>
          <a:p>
            <a:pPr rtl="1"/>
            <a:r>
              <a:rPr lang="ar-SA" sz="3200" b="1" dirty="0" smtClean="0">
                <a:solidFill>
                  <a:schemeClr val="tx2">
                    <a:lumMod val="75000"/>
                  </a:schemeClr>
                </a:solidFill>
              </a:rPr>
              <a:t>1- نلاحظ أن سرعة التفاعل تزداد بزيادة درجة الحرارة</a:t>
            </a:r>
            <a:br>
              <a:rPr lang="ar-SA" sz="3200" b="1" dirty="0" smtClean="0">
                <a:solidFill>
                  <a:schemeClr val="tx2">
                    <a:lumMod val="75000"/>
                  </a:schemeClr>
                </a:solidFill>
              </a:rPr>
            </a:br>
            <a:r>
              <a:rPr lang="ar-SA" sz="3200" b="1" dirty="0" smtClean="0">
                <a:solidFill>
                  <a:schemeClr val="tx2">
                    <a:lumMod val="75000"/>
                  </a:schemeClr>
                </a:solidFill>
              </a:rPr>
              <a:t> " علاقة طردية "</a:t>
            </a:r>
            <a:r>
              <a:rPr lang="en-US" sz="3200" dirty="0" smtClean="0"/>
              <a:t/>
            </a:r>
            <a:br>
              <a:rPr lang="en-US" sz="3200" dirty="0" smtClean="0"/>
            </a:br>
            <a:r>
              <a:rPr lang="ar-SA" sz="3200" b="1" dirty="0" smtClean="0"/>
              <a:t>و يعرف هذا النوع بمنحنى أرهينوس لتأثير درجة الحرارة</a:t>
            </a:r>
            <a:r>
              <a:rPr lang="en-US" sz="3200" dirty="0" smtClean="0"/>
              <a:t/>
            </a:r>
            <a:br>
              <a:rPr lang="en-US" sz="3200" dirty="0" smtClean="0"/>
            </a:br>
            <a:endParaRPr lang="en-US" sz="3200" dirty="0"/>
          </a:p>
        </p:txBody>
      </p:sp>
      <p:pic>
        <p:nvPicPr>
          <p:cNvPr id="4" name="صورة 2" descr="صورة 1.tif"/>
          <p:cNvPicPr>
            <a:picLocks noGrp="1"/>
          </p:cNvPicPr>
          <p:nvPr>
            <p:ph idx="1"/>
          </p:nvPr>
        </p:nvPicPr>
        <p:blipFill>
          <a:blip r:embed="rId2" cstate="print"/>
          <a:srcRect l="18563" t="26426" r="27594" b="23724"/>
          <a:stretch>
            <a:fillRect/>
          </a:stretch>
        </p:blipFill>
        <p:spPr>
          <a:xfrm>
            <a:off x="2601533" y="312547"/>
            <a:ext cx="4146998" cy="3138990"/>
          </a:xfrm>
          <a:prstGeom prst="rect">
            <a:avLst/>
          </a:prstGeom>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صورة 3" descr="صورة2.tif"/>
          <p:cNvPicPr>
            <a:picLocks noGrp="1"/>
          </p:cNvPicPr>
          <p:nvPr>
            <p:ph idx="1"/>
          </p:nvPr>
        </p:nvPicPr>
        <p:blipFill>
          <a:blip r:embed="rId2" cstate="print"/>
          <a:srcRect l="17418" t="32381" r="30721" b="19286"/>
          <a:stretch>
            <a:fillRect/>
          </a:stretch>
        </p:blipFill>
        <p:spPr>
          <a:xfrm>
            <a:off x="2524260" y="502276"/>
            <a:ext cx="4024648" cy="2949262"/>
          </a:xfrm>
          <a:prstGeom prst="rect">
            <a:avLst/>
          </a:prstGeom>
        </p:spPr>
      </p:pic>
      <p:sp>
        <p:nvSpPr>
          <p:cNvPr id="6" name="Title 1"/>
          <p:cNvSpPr txBox="1">
            <a:spLocks/>
          </p:cNvSpPr>
          <p:nvPr/>
        </p:nvSpPr>
        <p:spPr>
          <a:xfrm>
            <a:off x="779172" y="3953814"/>
            <a:ext cx="7798157" cy="1803041"/>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7500"/>
          </a:bodyPr>
          <a:lstStyle/>
          <a:p>
            <a:pPr algn="ctr" rtl="1"/>
            <a:r>
              <a:rPr lang="ar-SA" sz="3200" b="1" dirty="0" smtClean="0">
                <a:solidFill>
                  <a:schemeClr val="tx2">
                    <a:lumMod val="75000"/>
                  </a:schemeClr>
                </a:solidFill>
              </a:rPr>
              <a:t>2- نلاحظ أن سرعة التفاعل تزداد بزيادة درجة الحرارة " علاقة طردية " ثم تحدث زيادة مفاجئة .</a:t>
            </a:r>
          </a:p>
          <a:p>
            <a:pPr algn="ctr" rtl="1"/>
            <a:r>
              <a:rPr lang="ar-SA" sz="3200" b="1" dirty="0" smtClean="0"/>
              <a:t>مثل : تفاعلات الانفجار </a:t>
            </a:r>
            <a:r>
              <a:rPr lang="en-US" sz="3200" b="1" dirty="0" smtClean="0"/>
              <a:t>Explosion</a:t>
            </a:r>
            <a:endParaRPr lang="en-US" sz="3200" dirty="0">
              <a:solidFill>
                <a:schemeClr val="tx2">
                  <a:lumMod val="75000"/>
                </a:schemeClr>
              </a:solidFill>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21595" y="3657600"/>
            <a:ext cx="8229600" cy="2279562"/>
          </a:xfrm>
        </p:spPr>
        <p:style>
          <a:lnRef idx="1">
            <a:schemeClr val="accent5"/>
          </a:lnRef>
          <a:fillRef idx="2">
            <a:schemeClr val="accent5"/>
          </a:fillRef>
          <a:effectRef idx="1">
            <a:schemeClr val="accent5"/>
          </a:effectRef>
          <a:fontRef idx="minor">
            <a:schemeClr val="dk1"/>
          </a:fontRef>
        </p:style>
        <p:txBody>
          <a:bodyPr>
            <a:normAutofit fontScale="90000"/>
          </a:bodyPr>
          <a:lstStyle/>
          <a:p>
            <a:pPr rtl="1"/>
            <a:r>
              <a:rPr lang="ar-SA" sz="2800" b="1" dirty="0" smtClean="0">
                <a:solidFill>
                  <a:schemeClr val="tx2">
                    <a:lumMod val="75000"/>
                  </a:schemeClr>
                </a:solidFill>
              </a:rPr>
              <a:t>3- نلاحظ أن سرعة التفاعل تزداد بزيادة درجة الحرارة ثم عند لحظة معينة تقل مع زيادة درجة الحرارة مثل التفاعلات المحفزة بالانزيم </a:t>
            </a:r>
            <a:r>
              <a:rPr lang="ar-SA" sz="2800" dirty="0" smtClean="0">
                <a:solidFill>
                  <a:schemeClr val="tx2">
                    <a:lumMod val="75000"/>
                  </a:schemeClr>
                </a:solidFill>
              </a:rPr>
              <a:t>، </a:t>
            </a:r>
            <a:r>
              <a:rPr lang="ar-SA" sz="2800" b="1" dirty="0" smtClean="0">
                <a:solidFill>
                  <a:schemeClr val="tx2">
                    <a:lumMod val="75000"/>
                  </a:schemeClr>
                </a:solidFill>
              </a:rPr>
              <a:t>حيثُ عند درجة الحرارة المعينة تؤثر الحرارة على الأنزيم و بتالي يفقد قدرته على تنشيط التفاعل ، وبتالي تقل قيمة سرعة التفاعل و ثابت سرعة التفاعل مع زيادة درجة الحرارة . </a:t>
            </a:r>
            <a:r>
              <a:rPr lang="ar-SA" sz="2800" b="1" dirty="0" smtClean="0"/>
              <a:t/>
            </a:r>
            <a:br>
              <a:rPr lang="ar-SA" sz="2800" b="1" dirty="0" smtClean="0"/>
            </a:br>
            <a:r>
              <a:rPr lang="ar-SA" sz="2800" b="1" dirty="0" smtClean="0"/>
              <a:t>مثل : تفاعلات الإنزيمات </a:t>
            </a:r>
            <a:r>
              <a:rPr lang="en-US" sz="2800" b="1" dirty="0" smtClean="0"/>
              <a:t>Enzyme reactions</a:t>
            </a:r>
            <a:endParaRPr lang="en-US" sz="2800" dirty="0"/>
          </a:p>
        </p:txBody>
      </p:sp>
      <p:pic>
        <p:nvPicPr>
          <p:cNvPr id="4" name="صورة 5" descr="صورة3.tif"/>
          <p:cNvPicPr>
            <a:picLocks noGrp="1"/>
          </p:cNvPicPr>
          <p:nvPr>
            <p:ph idx="1"/>
          </p:nvPr>
        </p:nvPicPr>
        <p:blipFill>
          <a:blip r:embed="rId2" cstate="print"/>
          <a:srcRect l="24858" t="18344" r="25528" b="33771"/>
          <a:stretch>
            <a:fillRect/>
          </a:stretch>
        </p:blipFill>
        <p:spPr>
          <a:xfrm>
            <a:off x="2704563" y="540912"/>
            <a:ext cx="3818585" cy="2768957"/>
          </a:xfrm>
          <a:prstGeom prst="rect">
            <a:avLst/>
          </a:prstGeom>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53791" y="3781022"/>
            <a:ext cx="8229600" cy="2065985"/>
          </a:xfrm>
        </p:spPr>
        <p:style>
          <a:lnRef idx="1">
            <a:schemeClr val="accent5"/>
          </a:lnRef>
          <a:fillRef idx="2">
            <a:schemeClr val="accent5"/>
          </a:fillRef>
          <a:effectRef idx="1">
            <a:schemeClr val="accent5"/>
          </a:effectRef>
          <a:fontRef idx="minor">
            <a:schemeClr val="dk1"/>
          </a:fontRef>
        </p:style>
        <p:txBody>
          <a:bodyPr>
            <a:noAutofit/>
          </a:bodyPr>
          <a:lstStyle/>
          <a:p>
            <a:pPr rtl="1"/>
            <a:r>
              <a:rPr lang="ar-SA" sz="2800" b="1" dirty="0" smtClean="0">
                <a:solidFill>
                  <a:schemeClr val="tx2">
                    <a:lumMod val="75000"/>
                  </a:schemeClr>
                </a:solidFill>
              </a:rPr>
              <a:t>4- نلاحظ أن سرعة التفاعل تزداد بزيادة درجة الحرارة ثم عند لحظة معينة تقل مع زيادة درجة الحرارة وعند لحظة أخرى تزداد سرعة التفاعل و نلاحظ هذا النوع من التفاعلات عند أكسدة الكربون .</a:t>
            </a:r>
            <a:endParaRPr lang="en-US" sz="2800" dirty="0">
              <a:solidFill>
                <a:schemeClr val="tx2">
                  <a:lumMod val="75000"/>
                </a:schemeClr>
              </a:solidFill>
            </a:endParaRPr>
          </a:p>
        </p:txBody>
      </p:sp>
      <p:pic>
        <p:nvPicPr>
          <p:cNvPr id="4" name="صورة 6" descr="صورة4.tif"/>
          <p:cNvPicPr>
            <a:picLocks noGrp="1"/>
          </p:cNvPicPr>
          <p:nvPr>
            <p:ph idx="1"/>
          </p:nvPr>
        </p:nvPicPr>
        <p:blipFill>
          <a:blip r:embed="rId2" cstate="print"/>
          <a:srcRect l="24883" t="30000" r="24225" b="25000"/>
          <a:stretch>
            <a:fillRect/>
          </a:stretch>
        </p:blipFill>
        <p:spPr>
          <a:xfrm>
            <a:off x="2601532" y="710674"/>
            <a:ext cx="4001036" cy="2805258"/>
          </a:xfrm>
          <a:prstGeom prst="rect">
            <a:avLst/>
          </a:prstGeo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63662"/>
            <a:ext cx="8229600" cy="2060620"/>
          </a:xfrm>
        </p:spPr>
        <p:style>
          <a:lnRef idx="1">
            <a:schemeClr val="accent5"/>
          </a:lnRef>
          <a:fillRef idx="2">
            <a:schemeClr val="accent5"/>
          </a:fillRef>
          <a:effectRef idx="1">
            <a:schemeClr val="accent5"/>
          </a:effectRef>
          <a:fontRef idx="minor">
            <a:schemeClr val="dk1"/>
          </a:fontRef>
        </p:style>
        <p:txBody>
          <a:bodyPr>
            <a:normAutofit/>
          </a:bodyPr>
          <a:lstStyle/>
          <a:p>
            <a:pPr rtl="1"/>
            <a:r>
              <a:rPr lang="ar-SA" sz="2800" b="1" dirty="0" smtClean="0">
                <a:solidFill>
                  <a:schemeClr val="tx2">
                    <a:lumMod val="75000"/>
                  </a:schemeClr>
                </a:solidFill>
              </a:rPr>
              <a:t>5- تقل سرعة التفاعل في هذا النوع من التفاعلات بزيادة درجة الحرارة ولكن هذا النوع من المنحنيات نادر الحدوث </a:t>
            </a:r>
            <a:r>
              <a:rPr lang="en-US" sz="2800" dirty="0" smtClean="0">
                <a:solidFill>
                  <a:schemeClr val="tx2">
                    <a:lumMod val="75000"/>
                  </a:schemeClr>
                </a:solidFill>
              </a:rPr>
              <a:t/>
            </a:r>
            <a:br>
              <a:rPr lang="en-US" sz="2800" dirty="0" smtClean="0">
                <a:solidFill>
                  <a:schemeClr val="tx2">
                    <a:lumMod val="75000"/>
                  </a:schemeClr>
                </a:solidFill>
              </a:rPr>
            </a:br>
            <a:r>
              <a:rPr lang="ar-SA" sz="2800" b="1" dirty="0" smtClean="0">
                <a:solidFill>
                  <a:schemeClr val="tx2">
                    <a:lumMod val="75000"/>
                  </a:schemeClr>
                </a:solidFill>
              </a:rPr>
              <a:t>مثل : تفاعل أكسيد النيتروجين </a:t>
            </a:r>
            <a:r>
              <a:rPr lang="en-US" sz="2800" b="1" dirty="0" smtClean="0">
                <a:solidFill>
                  <a:schemeClr val="tx2">
                    <a:lumMod val="75000"/>
                  </a:schemeClr>
                </a:solidFill>
              </a:rPr>
              <a:t>NO </a:t>
            </a:r>
            <a:r>
              <a:rPr lang="ar-SA" sz="2800" b="1" dirty="0" smtClean="0">
                <a:solidFill>
                  <a:schemeClr val="tx2">
                    <a:lumMod val="75000"/>
                  </a:schemeClr>
                </a:solidFill>
              </a:rPr>
              <a:t> مع الأكسجين. </a:t>
            </a:r>
            <a:r>
              <a:rPr lang="en-US" sz="2800" dirty="0" smtClean="0">
                <a:solidFill>
                  <a:schemeClr val="tx2">
                    <a:lumMod val="75000"/>
                  </a:schemeClr>
                </a:solidFill>
              </a:rPr>
              <a:t/>
            </a:r>
            <a:br>
              <a:rPr lang="en-US" sz="2800" dirty="0" smtClean="0">
                <a:solidFill>
                  <a:schemeClr val="tx2">
                    <a:lumMod val="75000"/>
                  </a:schemeClr>
                </a:solidFill>
              </a:rPr>
            </a:br>
            <a:endParaRPr lang="en-US" sz="2800" dirty="0">
              <a:solidFill>
                <a:schemeClr val="tx2">
                  <a:lumMod val="75000"/>
                </a:schemeClr>
              </a:solidFill>
            </a:endParaRPr>
          </a:p>
        </p:txBody>
      </p:sp>
      <p:pic>
        <p:nvPicPr>
          <p:cNvPr id="4" name="صورة 9" descr="صورة5.tif"/>
          <p:cNvPicPr>
            <a:picLocks noGrp="1"/>
          </p:cNvPicPr>
          <p:nvPr>
            <p:ph idx="1"/>
          </p:nvPr>
        </p:nvPicPr>
        <p:blipFill>
          <a:blip r:embed="rId2" cstate="print"/>
          <a:srcRect l="25286" t="31667" r="22196" b="23058"/>
          <a:stretch>
            <a:fillRect/>
          </a:stretch>
        </p:blipFill>
        <p:spPr>
          <a:xfrm>
            <a:off x="2498501" y="920185"/>
            <a:ext cx="4126891" cy="2621505"/>
          </a:xfrm>
          <a:prstGeom prst="rect">
            <a:avLst/>
          </a:prstGeom>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pPr algn="r"/>
            <a:r>
              <a:rPr lang="ar-SA" sz="3600" b="1" u="sng" dirty="0" smtClean="0">
                <a:solidFill>
                  <a:srgbClr val="003366"/>
                </a:solidFill>
              </a:rPr>
              <a:t>يمكن تفسير الحالة الاخيرة كالاتي </a:t>
            </a:r>
            <a:endParaRPr lang="ar-SA" sz="3600" b="1" u="sng" dirty="0">
              <a:solidFill>
                <a:srgbClr val="003366"/>
              </a:solidFill>
            </a:endParaRPr>
          </a:p>
        </p:txBody>
      </p:sp>
      <p:sp>
        <p:nvSpPr>
          <p:cNvPr id="3" name="Content Placeholder 2"/>
          <p:cNvSpPr>
            <a:spLocks noGrp="1"/>
          </p:cNvSpPr>
          <p:nvPr>
            <p:ph idx="1"/>
          </p:nvPr>
        </p:nvSpPr>
        <p:spPr>
          <a:xfrm>
            <a:off x="457200" y="1077883"/>
            <a:ext cx="8229600" cy="5025737"/>
          </a:xfrm>
        </p:spPr>
        <p:txBody>
          <a:bodyPr>
            <a:normAutofit fontScale="92500" lnSpcReduction="20000"/>
          </a:bodyPr>
          <a:lstStyle/>
          <a:p>
            <a:pPr algn="r">
              <a:buNone/>
            </a:pPr>
            <a:r>
              <a:rPr lang="ar-SA" sz="2400" b="1" dirty="0" smtClean="0"/>
              <a:t>التفاعل يتكون من الخطوات الاتية </a:t>
            </a:r>
          </a:p>
          <a:p>
            <a:pPr algn="r"/>
            <a:endParaRPr lang="ar-SA" sz="2400" b="1" dirty="0" smtClean="0"/>
          </a:p>
          <a:p>
            <a:pPr algn="r"/>
            <a:endParaRPr lang="ar-SA" sz="2400" b="1" dirty="0" smtClean="0"/>
          </a:p>
          <a:p>
            <a:pPr algn="r">
              <a:buNone/>
            </a:pPr>
            <a:r>
              <a:rPr lang="ar-SA" sz="2400" b="1" dirty="0" smtClean="0"/>
              <a:t>التفاعل السريع في حالة اتزان وطارد للحرارة</a:t>
            </a:r>
          </a:p>
          <a:p>
            <a:pPr algn="r">
              <a:buNone/>
            </a:pPr>
            <a:endParaRPr lang="ar-SA" sz="2400" b="1" dirty="0" smtClean="0"/>
          </a:p>
          <a:p>
            <a:pPr algn="r">
              <a:buNone/>
            </a:pPr>
            <a:endParaRPr lang="ar-SA" sz="2400" b="1" dirty="0" smtClean="0"/>
          </a:p>
          <a:p>
            <a:pPr algn="r">
              <a:buNone/>
            </a:pPr>
            <a:endParaRPr lang="ar-SA" sz="2400" b="1" dirty="0" smtClean="0"/>
          </a:p>
          <a:p>
            <a:pPr algn="r">
              <a:buNone/>
            </a:pPr>
            <a:endParaRPr lang="ar-SA" sz="2400" b="1" dirty="0" smtClean="0"/>
          </a:p>
          <a:p>
            <a:pPr algn="r">
              <a:buNone/>
            </a:pPr>
            <a:r>
              <a:rPr lang="ar-SA" sz="2400" b="1" dirty="0" smtClean="0"/>
              <a:t>سرعة التفاعل تعطى من الخطوة الثانية</a:t>
            </a:r>
          </a:p>
          <a:p>
            <a:pPr algn="r">
              <a:buNone/>
            </a:pPr>
            <a:endParaRPr lang="ar-SA" sz="2400" b="1" dirty="0" smtClean="0"/>
          </a:p>
          <a:p>
            <a:pPr algn="r">
              <a:buNone/>
            </a:pPr>
            <a:endParaRPr lang="ar-SA" sz="2400" b="1" dirty="0" smtClean="0"/>
          </a:p>
          <a:p>
            <a:pPr algn="r">
              <a:buNone/>
            </a:pPr>
            <a:endParaRPr lang="ar-SA" sz="2400" b="1" dirty="0" smtClean="0"/>
          </a:p>
          <a:p>
            <a:pPr algn="r">
              <a:buNone/>
            </a:pPr>
            <a:endParaRPr lang="ar-SA" sz="2400" b="1" dirty="0" smtClean="0"/>
          </a:p>
          <a:p>
            <a:pPr algn="r">
              <a:buNone/>
            </a:pPr>
            <a:r>
              <a:rPr lang="ar-SA" sz="2400" b="1" dirty="0" smtClean="0"/>
              <a:t>وحيث ان التفاعل طارد للحرارة فحسب قاعدة لوشاتليه زيادة الحرارة تزيح التفاعل الى تكوين المتفاعلات وبالتالي يقل ثابت الاتزان وتبعاً له تقل سرعة التفاعل</a:t>
            </a:r>
            <a:endParaRPr lang="ar-SA" sz="2400" b="1" dirty="0"/>
          </a:p>
        </p:txBody>
      </p:sp>
      <p:sp>
        <p:nvSpPr>
          <p:cNvPr id="317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31745" name="Object 1"/>
          <p:cNvGraphicFramePr>
            <a:graphicFrameLocks noChangeAspect="1"/>
          </p:cNvGraphicFramePr>
          <p:nvPr/>
        </p:nvGraphicFramePr>
        <p:xfrm>
          <a:off x="513049" y="1077883"/>
          <a:ext cx="3852214" cy="1720867"/>
        </p:xfrm>
        <a:graphic>
          <a:graphicData uri="http://schemas.openxmlformats.org/presentationml/2006/ole">
            <mc:AlternateContent xmlns:mc="http://schemas.openxmlformats.org/markup-compatibility/2006">
              <mc:Choice xmlns:v="urn:schemas-microsoft-com:vml" Requires="v">
                <p:oleObj spid="_x0000_s31806" name="Equation" r:id="rId3" imgW="2324100" imgH="1041400" progId="Equation.3">
                  <p:embed/>
                </p:oleObj>
              </mc:Choice>
              <mc:Fallback>
                <p:oleObj name="Equation" r:id="rId3" imgW="2324100" imgH="10414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049" y="1077883"/>
                        <a:ext cx="3852214" cy="1720867"/>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47" name="Rectangle 3"/>
          <p:cNvSpPr>
            <a:spLocks noChangeArrowheads="1"/>
          </p:cNvSpPr>
          <p:nvPr/>
        </p:nvSpPr>
        <p:spPr bwMode="auto">
          <a:xfrm>
            <a:off x="0" y="1495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174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31748" name="Object 4"/>
          <p:cNvGraphicFramePr>
            <a:graphicFrameLocks noChangeAspect="1"/>
          </p:cNvGraphicFramePr>
          <p:nvPr/>
        </p:nvGraphicFramePr>
        <p:xfrm>
          <a:off x="513049" y="3197234"/>
          <a:ext cx="3852214" cy="780406"/>
        </p:xfrm>
        <a:graphic>
          <a:graphicData uri="http://schemas.openxmlformats.org/presentationml/2006/ole">
            <mc:AlternateContent xmlns:mc="http://schemas.openxmlformats.org/markup-compatibility/2006">
              <mc:Choice xmlns:v="urn:schemas-microsoft-com:vml" Requires="v">
                <p:oleObj spid="_x0000_s31807" name="Equation" r:id="rId5" imgW="2209800" imgH="444500" progId="Equation.3">
                  <p:embed/>
                </p:oleObj>
              </mc:Choice>
              <mc:Fallback>
                <p:oleObj name="Equation" r:id="rId5" imgW="2209800" imgH="4445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049" y="3197234"/>
                        <a:ext cx="3852214" cy="780406"/>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50" name="Rectangle 6"/>
          <p:cNvSpPr>
            <a:spLocks noChangeArrowheads="1"/>
          </p:cNvSpPr>
          <p:nvPr/>
        </p:nvSpPr>
        <p:spPr bwMode="auto">
          <a:xfrm>
            <a:off x="0" y="447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175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31751" name="Object 7"/>
          <p:cNvGraphicFramePr>
            <a:graphicFrameLocks noChangeAspect="1"/>
          </p:cNvGraphicFramePr>
          <p:nvPr/>
        </p:nvGraphicFramePr>
        <p:xfrm>
          <a:off x="822960" y="4274820"/>
          <a:ext cx="5671185" cy="594360"/>
        </p:xfrm>
        <a:graphic>
          <a:graphicData uri="http://schemas.openxmlformats.org/presentationml/2006/ole">
            <mc:AlternateContent xmlns:mc="http://schemas.openxmlformats.org/markup-compatibility/2006">
              <mc:Choice xmlns:v="urn:schemas-microsoft-com:vml" Requires="v">
                <p:oleObj spid="_x0000_s31808" name="Equation" r:id="rId7" imgW="2184400" imgH="228600" progId="Equation.3">
                  <p:embed/>
                </p:oleObj>
              </mc:Choice>
              <mc:Fallback>
                <p:oleObj name="Equation" r:id="rId7" imgW="2184400" imgH="228600" progId="Equation.3">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960" y="4274820"/>
                        <a:ext cx="5671185" cy="59436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53" name="Rectangle 9"/>
          <p:cNvSpPr>
            <a:spLocks noChangeArrowheads="1"/>
          </p:cNvSpPr>
          <p:nvPr/>
        </p:nvSpPr>
        <p:spPr bwMode="auto">
          <a:xfrm>
            <a:off x="0" y="685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استنتاج قانون طاقة التنشيط</a:t>
            </a:r>
            <a:endParaRPr lang="ar-SA" dirty="0"/>
          </a:p>
        </p:txBody>
      </p:sp>
      <p:sp>
        <p:nvSpPr>
          <p:cNvPr id="3" name="Content Placeholder 2"/>
          <p:cNvSpPr>
            <a:spLocks noGrp="1"/>
          </p:cNvSpPr>
          <p:nvPr>
            <p:ph idx="1"/>
          </p:nvPr>
        </p:nvSpPr>
        <p:spPr/>
        <p:txBody>
          <a:bodyPr/>
          <a:lstStyle/>
          <a:p>
            <a:pPr lvl="1" algn="r">
              <a:buNone/>
            </a:pPr>
            <a:r>
              <a:rPr lang="ar-SA" b="1" dirty="0" smtClean="0"/>
              <a:t>من النوع الاول اقترح هود اول قانون تجريبي يوضح العلاقة بين ثابت السرعة و درجة الحرارة</a:t>
            </a:r>
            <a:r>
              <a:rPr lang="ar-SA" dirty="0" smtClean="0"/>
              <a:t> </a:t>
            </a:r>
            <a:endParaRPr lang="ar-SA" dirty="0"/>
          </a:p>
        </p:txBody>
      </p:sp>
      <p:sp>
        <p:nvSpPr>
          <p:cNvPr id="348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34817" name="Object 1"/>
          <p:cNvGraphicFramePr>
            <a:graphicFrameLocks noChangeAspect="1"/>
          </p:cNvGraphicFramePr>
          <p:nvPr/>
        </p:nvGraphicFramePr>
        <p:xfrm>
          <a:off x="5488073" y="3474720"/>
          <a:ext cx="1712827" cy="731520"/>
        </p:xfrm>
        <a:graphic>
          <a:graphicData uri="http://schemas.openxmlformats.org/presentationml/2006/ole">
            <mc:AlternateContent xmlns:mc="http://schemas.openxmlformats.org/markup-compatibility/2006">
              <mc:Choice xmlns:v="urn:schemas-microsoft-com:vml" Requires="v">
                <p:oleObj spid="_x0000_s34836" name="Equation" r:id="rId3" imgW="914400" imgH="393700" progId="Equation.3">
                  <p:embed/>
                </p:oleObj>
              </mc:Choice>
              <mc:Fallback>
                <p:oleObj name="Equation" r:id="rId3" imgW="914400" imgH="3937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8073" y="3474720"/>
                        <a:ext cx="1712827" cy="731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819" name="Rectangle 3"/>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1" name="Picture 10"/>
          <p:cNvPicPr/>
          <p:nvPr/>
        </p:nvPicPr>
        <p:blipFill>
          <a:blip r:embed="rId5"/>
          <a:srcRect l="31062" t="36728" r="33722" b="13271"/>
          <a:stretch>
            <a:fillRect/>
          </a:stretch>
        </p:blipFill>
        <p:spPr bwMode="auto">
          <a:xfrm>
            <a:off x="457200" y="2743200"/>
            <a:ext cx="4251960" cy="24917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ar-SA" sz="3600" b="1" dirty="0" smtClean="0"/>
              <a:t/>
            </a:r>
            <a:br>
              <a:rPr lang="ar-SA" sz="3600" b="1" dirty="0" smtClean="0"/>
            </a:br>
            <a:r>
              <a:rPr lang="ar-SA" sz="3600" b="1" dirty="0" smtClean="0"/>
              <a:t/>
            </a:r>
            <a:br>
              <a:rPr lang="ar-SA" sz="3600" b="1" dirty="0" smtClean="0"/>
            </a:br>
            <a:r>
              <a:rPr lang="ar-SA" sz="3600" b="1" dirty="0" smtClean="0"/>
              <a:t/>
            </a:r>
            <a:br>
              <a:rPr lang="ar-SA" sz="3600" b="1" dirty="0" smtClean="0"/>
            </a:br>
            <a:r>
              <a:rPr lang="ar-SA" sz="3600" b="1" dirty="0" smtClean="0"/>
              <a:t/>
            </a:r>
            <a:br>
              <a:rPr lang="ar-SA" sz="3600" b="1" dirty="0" smtClean="0"/>
            </a:br>
            <a:r>
              <a:rPr lang="ar-SA" sz="3600" b="1" dirty="0" smtClean="0"/>
              <a:t/>
            </a:r>
            <a:br>
              <a:rPr lang="ar-SA" sz="3600" b="1" dirty="0" smtClean="0"/>
            </a:br>
            <a:r>
              <a:rPr lang="ar-SA" sz="3600" b="1" dirty="0" smtClean="0"/>
              <a:t>اقترح فانت هوف تأثير درجة الحرارة على ثابت الاتزان لاي تفاعل عكسي وفقاً للمعادلة الاتية</a:t>
            </a:r>
            <a:br>
              <a:rPr lang="ar-SA" sz="3600" b="1" dirty="0" smtClean="0"/>
            </a:br>
            <a:r>
              <a:rPr lang="ar-SA" sz="3600" b="1" dirty="0" smtClean="0"/>
              <a:t/>
            </a:r>
            <a:br>
              <a:rPr lang="ar-SA" sz="3600" b="1" dirty="0" smtClean="0"/>
            </a:br>
            <a:r>
              <a:rPr lang="ar-SA" sz="3600" b="1" dirty="0" smtClean="0"/>
              <a:t/>
            </a:r>
            <a:br>
              <a:rPr lang="ar-SA" sz="3600" b="1" dirty="0" smtClean="0"/>
            </a:br>
            <a:r>
              <a:rPr lang="ar-SA" sz="3600" b="1" dirty="0" smtClean="0"/>
              <a:t> </a:t>
            </a:r>
            <a:br>
              <a:rPr lang="ar-SA" sz="3600" b="1" dirty="0" smtClean="0"/>
            </a:br>
            <a:r>
              <a:rPr lang="ar-SA" sz="3600" b="1" dirty="0" smtClean="0"/>
              <a:t> </a:t>
            </a:r>
            <a:br>
              <a:rPr lang="ar-SA" sz="3600" b="1" dirty="0" smtClean="0"/>
            </a:br>
            <a:r>
              <a:rPr lang="ar-SA" sz="3600" b="1" dirty="0" smtClean="0"/>
              <a:t>ثابت الاتزان </a:t>
            </a:r>
            <a:r>
              <a:rPr lang="en-US" sz="3600" b="1" dirty="0" smtClean="0"/>
              <a:t>- K</a:t>
            </a:r>
            <a:endParaRPr lang="ar-SA" sz="3600" b="1" dirty="0"/>
          </a:p>
        </p:txBody>
      </p:sp>
      <p:sp>
        <p:nvSpPr>
          <p:cNvPr id="3" name="Content Placeholder 2"/>
          <p:cNvSpPr>
            <a:spLocks noGrp="1"/>
          </p:cNvSpPr>
          <p:nvPr>
            <p:ph idx="1"/>
          </p:nvPr>
        </p:nvSpPr>
        <p:spPr>
          <a:xfrm>
            <a:off x="457200" y="2377440"/>
            <a:ext cx="8229600" cy="883918"/>
          </a:xfrm>
        </p:spPr>
        <p:txBody>
          <a:bodyPr/>
          <a:lstStyle/>
          <a:p>
            <a:pPr algn="r"/>
            <a:r>
              <a:rPr lang="ar-SA" b="1" dirty="0" smtClean="0"/>
              <a:t>التغير في الطاقة ويمثل حرارة التفاعل عند حجم ثابت </a:t>
            </a:r>
            <a:r>
              <a:rPr lang="en-US" b="1" dirty="0" smtClean="0"/>
              <a:t>  </a:t>
            </a:r>
            <a:r>
              <a:rPr lang="el-GR" b="1" dirty="0" smtClean="0"/>
              <a:t>Δ</a:t>
            </a:r>
            <a:r>
              <a:rPr lang="en-US" b="1" dirty="0" smtClean="0"/>
              <a:t>U</a:t>
            </a:r>
            <a:endParaRPr lang="ar-SA" b="1" dirty="0"/>
          </a:p>
        </p:txBody>
      </p:sp>
      <p:sp>
        <p:nvSpPr>
          <p:cNvPr id="358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35841" name="Object 1"/>
          <p:cNvGraphicFramePr>
            <a:graphicFrameLocks noChangeAspect="1"/>
          </p:cNvGraphicFramePr>
          <p:nvPr/>
        </p:nvGraphicFramePr>
        <p:xfrm>
          <a:off x="1129986" y="1323128"/>
          <a:ext cx="3030534" cy="1054312"/>
        </p:xfrm>
        <a:graphic>
          <a:graphicData uri="http://schemas.openxmlformats.org/presentationml/2006/ole">
            <mc:AlternateContent xmlns:mc="http://schemas.openxmlformats.org/markup-compatibility/2006">
              <mc:Choice xmlns:v="urn:schemas-microsoft-com:vml" Requires="v">
                <p:oleObj spid="_x0000_s35860" name="Equation" r:id="rId3" imgW="901440" imgH="393480" progId="Equation.3">
                  <p:embed/>
                </p:oleObj>
              </mc:Choice>
              <mc:Fallback>
                <p:oleObj name="Equation" r:id="rId3" imgW="901440" imgH="39348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9986" y="1323128"/>
                        <a:ext cx="3030534" cy="1054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43" name="Rectangle 3"/>
          <p:cNvSpPr>
            <a:spLocks noChangeArrowheads="1"/>
          </p:cNvSpPr>
          <p:nvPr/>
        </p:nvSpPr>
        <p:spPr bwMode="auto">
          <a:xfrm>
            <a:off x="0" y="390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8" name="Rectangle 7"/>
          <p:cNvSpPr/>
          <p:nvPr/>
        </p:nvSpPr>
        <p:spPr>
          <a:xfrm>
            <a:off x="-83206" y="4366260"/>
            <a:ext cx="8770006" cy="1569660"/>
          </a:xfrm>
          <a:prstGeom prst="rect">
            <a:avLst/>
          </a:prstGeom>
        </p:spPr>
        <p:txBody>
          <a:bodyPr wrap="square">
            <a:spAutoFit/>
          </a:bodyPr>
          <a:lstStyle/>
          <a:p>
            <a:pPr algn="r" rtl="1"/>
            <a:r>
              <a:rPr lang="ar-SA" sz="3200" b="1" dirty="0" smtClean="0"/>
              <a:t>ولقد توسع ارهينيوس لتشمل تأثير درجة الحرارة على ثابت السرعة </a:t>
            </a:r>
          </a:p>
          <a:p>
            <a:pPr algn="r" rtl="1"/>
            <a:r>
              <a:rPr lang="ar-SA" sz="3200" b="1" dirty="0" smtClean="0"/>
              <a:t>فإذا كان لدينا التفاعل الاتي</a:t>
            </a:r>
            <a:endParaRPr lang="en-US" sz="3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extLst>
              <p:ext uri="{D42A27DB-BD31-4B8C-83A1-F6EECF244321}">
                <p14:modId xmlns:p14="http://schemas.microsoft.com/office/powerpoint/2010/main" val="3231721118"/>
              </p:ext>
            </p:extLst>
          </p:nvPr>
        </p:nvGraphicFramePr>
        <p:xfrm>
          <a:off x="454025" y="387349"/>
          <a:ext cx="6287969" cy="4952525"/>
        </p:xfrm>
        <a:graphic>
          <a:graphicData uri="http://schemas.openxmlformats.org/presentationml/2006/ole">
            <mc:AlternateContent xmlns:mc="http://schemas.openxmlformats.org/markup-compatibility/2006">
              <mc:Choice xmlns:v="urn:schemas-microsoft-com:vml" Requires="v">
                <p:oleObj spid="_x0000_s37911" name="Equation" r:id="rId3" imgW="1473120" imgH="1854000" progId="Equation.3">
                  <p:embed/>
                </p:oleObj>
              </mc:Choice>
              <mc:Fallback>
                <p:oleObj name="Equation" r:id="rId3" imgW="1473120" imgH="1854000" progId="Equation.3">
                  <p:embed/>
                  <p:pic>
                    <p:nvPicPr>
                      <p:cNvPr id="0" name="Picture 2"/>
                      <p:cNvPicPr>
                        <a:picLocks noChangeAspect="1" noChangeArrowheads="1"/>
                      </p:cNvPicPr>
                      <p:nvPr/>
                    </p:nvPicPr>
                    <p:blipFill>
                      <a:blip r:embed="rId4"/>
                      <a:srcRect/>
                      <a:stretch>
                        <a:fillRect/>
                      </a:stretch>
                    </p:blipFill>
                    <p:spPr bwMode="auto">
                      <a:xfrm>
                        <a:off x="454025" y="387349"/>
                        <a:ext cx="6287969" cy="4952525"/>
                      </a:xfrm>
                      <a:prstGeom prst="rect">
                        <a:avLst/>
                      </a:prstGeom>
                      <a:noFill/>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902160799"/>
              </p:ext>
            </p:extLst>
          </p:nvPr>
        </p:nvGraphicFramePr>
        <p:xfrm>
          <a:off x="472578" y="382991"/>
          <a:ext cx="5904142" cy="4693976"/>
        </p:xfrm>
        <a:graphic>
          <a:graphicData uri="http://schemas.openxmlformats.org/presentationml/2006/ole">
            <mc:AlternateContent xmlns:mc="http://schemas.openxmlformats.org/markup-compatibility/2006">
              <mc:Choice xmlns:v="urn:schemas-microsoft-com:vml" Requires="v">
                <p:oleObj spid="_x0000_s63505" name="Equation" r:id="rId3" imgW="1892160" imgH="1892160" progId="Equation.3">
                  <p:embed/>
                </p:oleObj>
              </mc:Choice>
              <mc:Fallback>
                <p:oleObj name="Equation" r:id="rId3" imgW="1892160" imgH="1892160" progId="Equation.3">
                  <p:embed/>
                  <p:pic>
                    <p:nvPicPr>
                      <p:cNvPr id="0" name="Object 2"/>
                      <p:cNvPicPr>
                        <a:picLocks noChangeAspect="1" noChangeArrowheads="1"/>
                      </p:cNvPicPr>
                      <p:nvPr/>
                    </p:nvPicPr>
                    <p:blipFill>
                      <a:blip r:embed="rId4"/>
                      <a:srcRect/>
                      <a:stretch>
                        <a:fillRect/>
                      </a:stretch>
                    </p:blipFill>
                    <p:spPr bwMode="auto">
                      <a:xfrm>
                        <a:off x="472578" y="382991"/>
                        <a:ext cx="5904142" cy="469397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151466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74320" y="502920"/>
            <a:ext cx="4221480" cy="5214834"/>
          </a:xfrm>
          <a:solidFill>
            <a:schemeClr val="bg1"/>
          </a:solidFill>
          <a:ln>
            <a:solidFill>
              <a:schemeClr val="tx1"/>
            </a:solidFill>
          </a:ln>
        </p:spPr>
        <p:txBody>
          <a:bodyPr/>
          <a:lstStyle/>
          <a:p>
            <a:pPr algn="r"/>
            <a:r>
              <a:rPr lang="ar-SA" b="1" dirty="0" smtClean="0"/>
              <a:t>حيث        تسمى طاقة التنشيط  وتسمى المعادلة </a:t>
            </a:r>
            <a:r>
              <a:rPr lang="en-US" b="1" dirty="0" smtClean="0"/>
              <a:t> </a:t>
            </a:r>
            <a:r>
              <a:rPr lang="ar-SA" b="1" dirty="0" smtClean="0"/>
              <a:t>السابقة بمعادلة ارهينيوس ويمكن كتابتها بالشكل الاتي </a:t>
            </a:r>
          </a:p>
          <a:p>
            <a:pPr algn="r"/>
            <a:endParaRPr lang="ar-SA" dirty="0"/>
          </a:p>
        </p:txBody>
      </p:sp>
      <p:sp>
        <p:nvSpPr>
          <p:cNvPr id="4" name="Content Placeholder 3"/>
          <p:cNvSpPr>
            <a:spLocks noGrp="1"/>
          </p:cNvSpPr>
          <p:nvPr>
            <p:ph sz="half" idx="2"/>
          </p:nvPr>
        </p:nvSpPr>
        <p:spPr>
          <a:xfrm>
            <a:off x="4648200" y="502920"/>
            <a:ext cx="4381500" cy="5214834"/>
          </a:xfrm>
          <a:ln>
            <a:solidFill>
              <a:schemeClr val="tx1"/>
            </a:solidFill>
          </a:ln>
        </p:spPr>
        <p:txBody>
          <a:bodyPr/>
          <a:lstStyle/>
          <a:p>
            <a:pPr algn="r"/>
            <a:r>
              <a:rPr lang="ar-SA" b="1" dirty="0" smtClean="0"/>
              <a:t>بتكامل العلاقة السابقة</a:t>
            </a:r>
            <a:endParaRPr lang="ar-SA" b="1" dirty="0"/>
          </a:p>
        </p:txBody>
      </p:sp>
      <p:graphicFrame>
        <p:nvGraphicFramePr>
          <p:cNvPr id="39938" name="Object 2"/>
          <p:cNvGraphicFramePr>
            <a:graphicFrameLocks noChangeAspect="1"/>
          </p:cNvGraphicFramePr>
          <p:nvPr/>
        </p:nvGraphicFramePr>
        <p:xfrm>
          <a:off x="4789488" y="1150622"/>
          <a:ext cx="4125912" cy="4224232"/>
        </p:xfrm>
        <a:graphic>
          <a:graphicData uri="http://schemas.openxmlformats.org/presentationml/2006/ole">
            <mc:AlternateContent xmlns:mc="http://schemas.openxmlformats.org/markup-compatibility/2006">
              <mc:Choice xmlns:v="urn:schemas-microsoft-com:vml" Requires="v">
                <p:oleObj spid="_x0000_s39996" name="Equation" r:id="rId3" imgW="2209680" imgH="1904760" progId="Equation.3">
                  <p:embed/>
                </p:oleObj>
              </mc:Choice>
              <mc:Fallback>
                <p:oleObj name="Equation" r:id="rId3" imgW="2209680" imgH="19047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9488" y="1150622"/>
                        <a:ext cx="4125912" cy="4224232"/>
                      </a:xfrm>
                      <a:prstGeom prst="rect">
                        <a:avLst/>
                      </a:prstGeom>
                      <a:solidFill>
                        <a:schemeClr val="bg1">
                          <a:alpha val="95000"/>
                        </a:schemeClr>
                      </a:solidFill>
                      <a:ln w="9525">
                        <a:solidFill>
                          <a:schemeClr val="bg1"/>
                        </a:solidFill>
                        <a:miter lim="800000"/>
                        <a:headEnd/>
                        <a:tailEnd/>
                      </a:ln>
                    </p:spPr>
                  </p:pic>
                </p:oleObj>
              </mc:Fallback>
            </mc:AlternateContent>
          </a:graphicData>
        </a:graphic>
      </p:graphicFrame>
      <p:graphicFrame>
        <p:nvGraphicFramePr>
          <p:cNvPr id="39940" name="Object 4"/>
          <p:cNvGraphicFramePr>
            <a:graphicFrameLocks noChangeAspect="1"/>
          </p:cNvGraphicFramePr>
          <p:nvPr/>
        </p:nvGraphicFramePr>
        <p:xfrm>
          <a:off x="3235325" y="502920"/>
          <a:ext cx="536575" cy="614363"/>
        </p:xfrm>
        <a:graphic>
          <a:graphicData uri="http://schemas.openxmlformats.org/presentationml/2006/ole">
            <mc:AlternateContent xmlns:mc="http://schemas.openxmlformats.org/markup-compatibility/2006">
              <mc:Choice xmlns:v="urn:schemas-microsoft-com:vml" Requires="v">
                <p:oleObj spid="_x0000_s39997" name="Equation" r:id="rId5" imgW="203112" imgH="228501" progId="Equation.3">
                  <p:embed/>
                </p:oleObj>
              </mc:Choice>
              <mc:Fallback>
                <p:oleObj name="Equation" r:id="rId5" imgW="203112" imgH="228501"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325" y="502920"/>
                        <a:ext cx="536575" cy="614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41" name="Object 5"/>
          <p:cNvGraphicFramePr>
            <a:graphicFrameLocks noChangeAspect="1"/>
          </p:cNvGraphicFramePr>
          <p:nvPr/>
        </p:nvGraphicFramePr>
        <p:xfrm>
          <a:off x="556260" y="2835275"/>
          <a:ext cx="3604260" cy="2439988"/>
        </p:xfrm>
        <a:graphic>
          <a:graphicData uri="http://schemas.openxmlformats.org/presentationml/2006/ole">
            <mc:AlternateContent xmlns:mc="http://schemas.openxmlformats.org/markup-compatibility/2006">
              <mc:Choice xmlns:v="urn:schemas-microsoft-com:vml" Requires="v">
                <p:oleObj spid="_x0000_s39998" name="Equation" r:id="rId7" imgW="1726920" imgH="1447560" progId="Equation.3">
                  <p:embed/>
                </p:oleObj>
              </mc:Choice>
              <mc:Fallback>
                <p:oleObj name="Equation" r:id="rId7" imgW="1726920" imgH="144756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6260" y="2835275"/>
                        <a:ext cx="3604260" cy="2439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678" y="783838"/>
            <a:ext cx="8229600" cy="4224232"/>
          </a:xfrm>
        </p:spPr>
        <p:txBody>
          <a:bodyPr>
            <a:normAutofit/>
          </a:bodyPr>
          <a:lstStyle/>
          <a:p>
            <a:pPr algn="r" rtl="1">
              <a:buNone/>
            </a:pPr>
            <a:r>
              <a:rPr lang="ar-SA" sz="3600" dirty="0" smtClean="0">
                <a:solidFill>
                  <a:schemeClr val="tx2">
                    <a:lumMod val="75000"/>
                  </a:schemeClr>
                </a:solidFill>
              </a:rPr>
              <a:t>   ان ظهور طاقة التنشيط في معادلة ارهينيوس يقود الى حقيقة مهمة جداً تتضمن وجوب تنشيط الجزيئات المتفاعلة لكي يحدث التفاعل ، أي لابد من إعطائها كمية معينة من الطاقة لكي تتصادم هذه الجزيئات</a:t>
            </a:r>
            <a:r>
              <a:rPr lang="en-US" sz="3600" dirty="0" smtClean="0">
                <a:solidFill>
                  <a:schemeClr val="tx2">
                    <a:lumMod val="75000"/>
                  </a:schemeClr>
                </a:solidFill>
              </a:rPr>
              <a:t> </a:t>
            </a:r>
            <a:r>
              <a:rPr lang="ar-SA" sz="3600" dirty="0" smtClean="0">
                <a:solidFill>
                  <a:schemeClr val="tx2">
                    <a:lumMod val="75000"/>
                  </a:schemeClr>
                </a:solidFill>
              </a:rPr>
              <a:t>المنشطة بدرجة كافية لكي يحدث التفاعل ، أمّا التصادمات الحاصلة بين الجزيئات غير المنشطة فإنها عديمة الجدوى ، ولن تؤدي إلى حدوث تفاعل.</a:t>
            </a:r>
            <a:endParaRPr lang="en-US" sz="3600" dirty="0">
              <a:solidFill>
                <a:schemeClr val="tx2">
                  <a:lumMod val="75000"/>
                </a:schemeClr>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72732"/>
            <a:ext cx="8229600" cy="5292751"/>
          </a:xfrm>
        </p:spPr>
        <p:txBody>
          <a:bodyPr>
            <a:normAutofit/>
          </a:bodyPr>
          <a:lstStyle/>
          <a:p>
            <a:pPr algn="just" rtl="1">
              <a:buNone/>
            </a:pPr>
            <a:r>
              <a:rPr lang="ar-SA" sz="2800" dirty="0" smtClean="0">
                <a:solidFill>
                  <a:schemeClr val="tx2">
                    <a:lumMod val="75000"/>
                  </a:schemeClr>
                </a:solidFill>
                <a:cs typeface="Arabic Transparent" pitchFamily="2" charset="-78"/>
              </a:rPr>
              <a:t>  </a:t>
            </a:r>
            <a:r>
              <a:rPr lang="ar-SA" b="1" dirty="0" smtClean="0">
                <a:solidFill>
                  <a:schemeClr val="tx2">
                    <a:lumMod val="75000"/>
                  </a:schemeClr>
                </a:solidFill>
                <a:latin typeface="Traditional Arabic" pitchFamily="18" charset="-78"/>
                <a:cs typeface="Traditional Arabic" pitchFamily="18" charset="-78"/>
              </a:rPr>
              <a:t>على هذا الأساس فإن طاقة التنشيط تعرف بأنها أقل مقدار من الطاقة تحتاجه الجزيئات المتفاعلة لكي يحدث التفاعل، ويستنتج من فكرة التنشيط أن جزيئات المواد المتفاعلة لا تتحول مباشرة إلى نواتج بل إن الجزيئات تحتاج إلى مقدار عين من الطاقة لكي تمر بما يسمى بالحالة النشطة وهي التي يتكون عندها ما يسمى المعقد المنشط وهو مركب نشط غير ثابت، اُقترح أن يكون تركيبه وسطاً بين المواد المتفاعلة والمواد الناتجة ، وفي حالة توازن مع المواد المتفاعلة ، ثم يتفكك هذا المركب بسرعة معينة إلى مواد ناتجة كما في المعادلة التالية :</a:t>
            </a:r>
          </a:p>
          <a:p>
            <a:pPr algn="ctr" rtl="1">
              <a:buNone/>
            </a:pPr>
            <a:r>
              <a:rPr lang="ar-SA" sz="2800" b="1" dirty="0" smtClean="0">
                <a:cs typeface="Arabic Transparent" pitchFamily="2" charset="-78"/>
              </a:rPr>
              <a:t>مواد ناتجة     </a:t>
            </a:r>
            <a:r>
              <a:rPr lang="en-US" sz="2800" b="1" dirty="0" smtClean="0">
                <a:cs typeface="Arabic Transparent" pitchFamily="2" charset="-78"/>
              </a:rPr>
              <a:t>  </a:t>
            </a:r>
            <a:r>
              <a:rPr lang="ar-SA" sz="2800" b="1" dirty="0" smtClean="0">
                <a:cs typeface="Arabic Transparent" pitchFamily="2" charset="-78"/>
              </a:rPr>
              <a:t>    المعقد المنشط                مواد متفاعلة</a:t>
            </a:r>
            <a:endParaRPr lang="en-US" sz="2800" b="1" dirty="0" smtClean="0">
              <a:cs typeface="Arabic Transparent" pitchFamily="2" charset="-78"/>
            </a:endParaRPr>
          </a:p>
          <a:p>
            <a:pPr algn="r" rtl="1">
              <a:buNone/>
            </a:pPr>
            <a:endParaRPr lang="en-US" sz="2800" dirty="0" smtClean="0">
              <a:solidFill>
                <a:schemeClr val="accent5">
                  <a:lumMod val="50000"/>
                </a:schemeClr>
              </a:solidFill>
              <a:cs typeface="Arabic Transparent" pitchFamily="2" charset="-78"/>
            </a:endParaRPr>
          </a:p>
        </p:txBody>
      </p:sp>
      <p:cxnSp>
        <p:nvCxnSpPr>
          <p:cNvPr id="13" name="Straight Arrow Connector 12"/>
          <p:cNvCxnSpPr/>
          <p:nvPr/>
        </p:nvCxnSpPr>
        <p:spPr>
          <a:xfrm>
            <a:off x="5962918" y="5035639"/>
            <a:ext cx="528034"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a:off x="3093235" y="5035639"/>
            <a:ext cx="553792"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9348" y="617418"/>
            <a:ext cx="3402201" cy="3067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Object 4"/>
          <p:cNvGraphicFramePr>
            <a:graphicFrameLocks noChangeAspect="1"/>
          </p:cNvGraphicFramePr>
          <p:nvPr>
            <p:extLst>
              <p:ext uri="{D42A27DB-BD31-4B8C-83A1-F6EECF244321}">
                <p14:modId xmlns:p14="http://schemas.microsoft.com/office/powerpoint/2010/main" val="661898931"/>
              </p:ext>
            </p:extLst>
          </p:nvPr>
        </p:nvGraphicFramePr>
        <p:xfrm>
          <a:off x="168275" y="723900"/>
          <a:ext cx="4846638" cy="3836988"/>
        </p:xfrm>
        <a:graphic>
          <a:graphicData uri="http://schemas.openxmlformats.org/presentationml/2006/ole">
            <mc:AlternateContent xmlns:mc="http://schemas.openxmlformats.org/markup-compatibility/2006">
              <mc:Choice xmlns:v="urn:schemas-microsoft-com:vml" Requires="v">
                <p:oleObj spid="_x0000_s64528" name="Equation" r:id="rId4" imgW="2501640" imgH="1904760" progId="Equation.3">
                  <p:embed/>
                </p:oleObj>
              </mc:Choice>
              <mc:Fallback>
                <p:oleObj name="Equation" r:id="rId4" imgW="2501640" imgH="1904760" progId="Equation.3">
                  <p:embed/>
                  <p:pic>
                    <p:nvPicPr>
                      <p:cNvPr id="0" name="Object 3"/>
                      <p:cNvPicPr>
                        <a:picLocks noChangeAspect="1" noChangeArrowheads="1"/>
                      </p:cNvPicPr>
                      <p:nvPr/>
                    </p:nvPicPr>
                    <p:blipFill>
                      <a:blip r:embed="rId5"/>
                      <a:srcRect/>
                      <a:stretch>
                        <a:fillRect/>
                      </a:stretch>
                    </p:blipFill>
                    <p:spPr bwMode="auto">
                      <a:xfrm>
                        <a:off x="168275" y="723900"/>
                        <a:ext cx="4846638" cy="383698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993989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600" b="1" u="sng" dirty="0" smtClean="0"/>
              <a:t>حساب قيمة طاقة التنشيط من خلال طريقتين :</a:t>
            </a:r>
            <a:endParaRPr lang="en-US" sz="3600" u="sng" dirty="0"/>
          </a:p>
        </p:txBody>
      </p:sp>
      <p:sp>
        <p:nvSpPr>
          <p:cNvPr id="3" name="Content Placeholder 2"/>
          <p:cNvSpPr>
            <a:spLocks noGrp="1"/>
          </p:cNvSpPr>
          <p:nvPr>
            <p:ph idx="1"/>
          </p:nvPr>
        </p:nvSpPr>
        <p:spPr>
          <a:xfrm>
            <a:off x="457200" y="1159098"/>
            <a:ext cx="8229600" cy="4855336"/>
          </a:xfrm>
        </p:spPr>
        <p:txBody>
          <a:bodyPr>
            <a:normAutofit/>
          </a:bodyPr>
          <a:lstStyle/>
          <a:p>
            <a:pPr lvl="0" algn="r" rtl="1">
              <a:buNone/>
            </a:pPr>
            <a:r>
              <a:rPr lang="ar-SA" b="1" dirty="0" smtClean="0"/>
              <a:t>1- من معادلة أرهينوس التالية :</a:t>
            </a:r>
          </a:p>
          <a:p>
            <a:pPr lvl="0" algn="r" rtl="1">
              <a:buNone/>
            </a:pPr>
            <a:endParaRPr lang="en-US" b="1" dirty="0" smtClean="0"/>
          </a:p>
          <a:p>
            <a:pPr lvl="0" algn="r" rtl="1">
              <a:buNone/>
            </a:pPr>
            <a:endParaRPr lang="en-US" b="1" dirty="0" smtClean="0"/>
          </a:p>
          <a:p>
            <a:pPr algn="r" rtl="1">
              <a:buNone/>
            </a:pPr>
            <a:r>
              <a:rPr lang="ar-SA" b="1" dirty="0" smtClean="0">
                <a:solidFill>
                  <a:schemeClr val="tx2">
                    <a:lumMod val="75000"/>
                  </a:schemeClr>
                </a:solidFill>
              </a:rPr>
              <a:t>وذلك عن طريق رسم العلاقة بين</a:t>
            </a:r>
            <a:r>
              <a:rPr lang="en-US" b="1" dirty="0" smtClean="0">
                <a:solidFill>
                  <a:schemeClr val="tx2">
                    <a:lumMod val="75000"/>
                  </a:schemeClr>
                </a:solidFill>
              </a:rPr>
              <a:t>) </a:t>
            </a:r>
            <a:r>
              <a:rPr lang="ar-SA" b="1" dirty="0" smtClean="0">
                <a:solidFill>
                  <a:schemeClr val="tx2">
                    <a:lumMod val="75000"/>
                  </a:schemeClr>
                </a:solidFill>
              </a:rPr>
              <a:t> </a:t>
            </a:r>
            <a:r>
              <a:rPr lang="en-US" b="1" i="1" dirty="0" smtClean="0">
                <a:solidFill>
                  <a:schemeClr val="tx2">
                    <a:lumMod val="75000"/>
                  </a:schemeClr>
                </a:solidFill>
              </a:rPr>
              <a:t>(  </a:t>
            </a:r>
            <a:r>
              <a:rPr lang="en-US" b="1" i="1" dirty="0" err="1" smtClean="0">
                <a:solidFill>
                  <a:schemeClr val="tx2">
                    <a:lumMod val="75000"/>
                  </a:schemeClr>
                </a:solidFill>
              </a:rPr>
              <a:t>ln</a:t>
            </a:r>
            <a:r>
              <a:rPr lang="en-US" b="1" i="1" dirty="0" smtClean="0">
                <a:solidFill>
                  <a:schemeClr val="tx2">
                    <a:lumMod val="75000"/>
                  </a:schemeClr>
                </a:solidFill>
              </a:rPr>
              <a:t> K</a:t>
            </a:r>
            <a:r>
              <a:rPr lang="ar-SA" b="1" dirty="0" smtClean="0">
                <a:solidFill>
                  <a:schemeClr val="tx2">
                    <a:lumMod val="75000"/>
                  </a:schemeClr>
                </a:solidFill>
              </a:rPr>
              <a:t> و مقلوب درجة الحرارة (</a:t>
            </a:r>
            <a:r>
              <a:rPr lang="en-US" b="1" i="1" dirty="0" smtClean="0">
                <a:solidFill>
                  <a:schemeClr val="tx2">
                    <a:lumMod val="75000"/>
                  </a:schemeClr>
                </a:solidFill>
              </a:rPr>
              <a:t>1/T </a:t>
            </a:r>
            <a:r>
              <a:rPr lang="ar-SA" b="1" dirty="0" smtClean="0">
                <a:solidFill>
                  <a:schemeClr val="tx2">
                    <a:lumMod val="75000"/>
                  </a:schemeClr>
                </a:solidFill>
              </a:rPr>
              <a:t>) ويجب أن يكون ناتج العلاقة خطاً مستقيماً ميله يساوي (</a:t>
            </a:r>
            <a:r>
              <a:rPr lang="en-US" b="1" dirty="0" smtClean="0">
                <a:solidFill>
                  <a:schemeClr val="tx2">
                    <a:lumMod val="75000"/>
                  </a:schemeClr>
                </a:solidFill>
              </a:rPr>
              <a:t>          </a:t>
            </a:r>
            <a:r>
              <a:rPr lang="ar-SA" b="1" dirty="0" smtClean="0">
                <a:solidFill>
                  <a:schemeClr val="tx2">
                    <a:lumMod val="75000"/>
                  </a:schemeClr>
                </a:solidFill>
              </a:rPr>
              <a:t>).</a:t>
            </a:r>
          </a:p>
          <a:p>
            <a:pPr algn="r" rtl="1">
              <a:buNone/>
            </a:pPr>
            <a:r>
              <a:rPr lang="ar-SA" b="1" dirty="0" smtClean="0">
                <a:solidFill>
                  <a:schemeClr val="tx2">
                    <a:lumMod val="75000"/>
                  </a:schemeClr>
                </a:solidFill>
              </a:rPr>
              <a:t>ويقطع محورالصادات بالمقدار (</a:t>
            </a:r>
            <a:r>
              <a:rPr lang="en-US" b="1" dirty="0" smtClean="0">
                <a:solidFill>
                  <a:schemeClr val="tx2">
                    <a:lumMod val="75000"/>
                  </a:schemeClr>
                </a:solidFill>
              </a:rPr>
              <a:t> </a:t>
            </a:r>
            <a:r>
              <a:rPr lang="en-US" b="1" dirty="0" err="1" smtClean="0">
                <a:solidFill>
                  <a:schemeClr val="tx2">
                    <a:lumMod val="75000"/>
                  </a:schemeClr>
                </a:solidFill>
              </a:rPr>
              <a:t>ln</a:t>
            </a:r>
            <a:r>
              <a:rPr lang="en-US" b="1" dirty="0" smtClean="0">
                <a:solidFill>
                  <a:schemeClr val="tx2">
                    <a:lumMod val="75000"/>
                  </a:schemeClr>
                </a:solidFill>
              </a:rPr>
              <a:t> A </a:t>
            </a:r>
            <a:r>
              <a:rPr lang="ar-SA" b="1" dirty="0" smtClean="0">
                <a:solidFill>
                  <a:schemeClr val="tx2">
                    <a:lumMod val="75000"/>
                  </a:schemeClr>
                </a:solidFill>
              </a:rPr>
              <a:t>) وبمعرفة ميل الخط المستقيم يمكن حساب قيمة طاقة التنشيط (</a:t>
            </a:r>
            <a:r>
              <a:rPr lang="en-US" b="1" dirty="0" smtClean="0">
                <a:solidFill>
                  <a:schemeClr val="tx2">
                    <a:lumMod val="75000"/>
                  </a:schemeClr>
                </a:solidFill>
              </a:rPr>
              <a:t> </a:t>
            </a:r>
            <a:r>
              <a:rPr lang="en-US" b="1" i="1" dirty="0" smtClean="0">
                <a:solidFill>
                  <a:schemeClr val="tx2">
                    <a:lumMod val="75000"/>
                  </a:schemeClr>
                </a:solidFill>
              </a:rPr>
              <a:t>E</a:t>
            </a:r>
            <a:r>
              <a:rPr lang="en-US" b="1" i="1" baseline="-25000" dirty="0" smtClean="0">
                <a:solidFill>
                  <a:schemeClr val="tx2">
                    <a:lumMod val="75000"/>
                  </a:schemeClr>
                </a:solidFill>
              </a:rPr>
              <a:t>a</a:t>
            </a:r>
            <a:r>
              <a:rPr lang="en-US" b="1" i="1" dirty="0" smtClean="0">
                <a:solidFill>
                  <a:schemeClr val="tx2">
                    <a:lumMod val="75000"/>
                  </a:schemeClr>
                </a:solidFill>
              </a:rPr>
              <a:t> </a:t>
            </a:r>
            <a:r>
              <a:rPr lang="ar-SA" b="1" dirty="0" smtClean="0">
                <a:solidFill>
                  <a:schemeClr val="tx2">
                    <a:lumMod val="75000"/>
                  </a:schemeClr>
                </a:solidFill>
              </a:rPr>
              <a:t>).</a:t>
            </a:r>
            <a:endParaRPr lang="en-US" b="1" dirty="0" smtClean="0">
              <a:solidFill>
                <a:schemeClr val="tx2">
                  <a:lumMod val="75000"/>
                </a:schemeClr>
              </a:solidFill>
            </a:endParaRPr>
          </a:p>
          <a:p>
            <a:pPr algn="r" rtl="1">
              <a:buNone/>
            </a:pPr>
            <a:endParaRPr lang="en-US"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7" name="Rectangle 3"/>
          <p:cNvSpPr>
            <a:spLocks noChangeArrowheads="1"/>
          </p:cNvSpPr>
          <p:nvPr/>
        </p:nvSpPr>
        <p:spPr bwMode="auto">
          <a:xfrm>
            <a:off x="0" y="952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29" name="Object 5"/>
          <p:cNvGraphicFramePr>
            <a:graphicFrameLocks noChangeAspect="1"/>
          </p:cNvGraphicFramePr>
          <p:nvPr/>
        </p:nvGraphicFramePr>
        <p:xfrm>
          <a:off x="2449513" y="1725613"/>
          <a:ext cx="3422650" cy="1095375"/>
        </p:xfrm>
        <a:graphic>
          <a:graphicData uri="http://schemas.openxmlformats.org/presentationml/2006/ole">
            <mc:AlternateContent xmlns:mc="http://schemas.openxmlformats.org/markup-compatibility/2006">
              <mc:Choice xmlns:v="urn:schemas-microsoft-com:vml" Requires="v">
                <p:oleObj spid="_x0000_s1067" name="Equation" r:id="rId3" imgW="1130040" imgH="393480" progId="Equation.3">
                  <p:embed/>
                </p:oleObj>
              </mc:Choice>
              <mc:Fallback>
                <p:oleObj name="Equation" r:id="rId3" imgW="1130040" imgH="39348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9513" y="1725613"/>
                        <a:ext cx="342265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0" name="Object 6"/>
          <p:cNvGraphicFramePr>
            <a:graphicFrameLocks noChangeAspect="1"/>
          </p:cNvGraphicFramePr>
          <p:nvPr/>
        </p:nvGraphicFramePr>
        <p:xfrm>
          <a:off x="5627688" y="3889375"/>
          <a:ext cx="642937" cy="708025"/>
        </p:xfrm>
        <a:graphic>
          <a:graphicData uri="http://schemas.openxmlformats.org/presentationml/2006/ole">
            <mc:AlternateContent xmlns:mc="http://schemas.openxmlformats.org/markup-compatibility/2006">
              <mc:Choice xmlns:v="urn:schemas-microsoft-com:vml" Requires="v">
                <p:oleObj spid="_x0000_s1068" name="Equation" r:id="rId5" imgW="342720" imgH="393480" progId="Equation.3">
                  <p:embed/>
                </p:oleObj>
              </mc:Choice>
              <mc:Fallback>
                <p:oleObj name="Equation" r:id="rId5" imgW="342720" imgH="39348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7688" y="3889375"/>
                        <a:ext cx="6429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 y="319088"/>
            <a:ext cx="7524750"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5653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611"/>
            <a:ext cx="8229600" cy="5125326"/>
          </a:xfrm>
        </p:spPr>
        <p:txBody>
          <a:bodyPr/>
          <a:lstStyle/>
          <a:p>
            <a:pPr lvl="0" algn="r" rtl="1">
              <a:buNone/>
            </a:pPr>
            <a:r>
              <a:rPr lang="ar-SA" b="1" dirty="0" smtClean="0">
                <a:solidFill>
                  <a:schemeClr val="tx2">
                    <a:lumMod val="75000"/>
                  </a:schemeClr>
                </a:solidFill>
              </a:rPr>
              <a:t>2- تقدير قيمة طاقة التنشيط (</a:t>
            </a:r>
            <a:r>
              <a:rPr lang="en-US" b="1" i="1" dirty="0" smtClean="0">
                <a:solidFill>
                  <a:schemeClr val="tx2">
                    <a:lumMod val="75000"/>
                  </a:schemeClr>
                </a:solidFill>
              </a:rPr>
              <a:t>E</a:t>
            </a:r>
            <a:r>
              <a:rPr lang="en-US" b="1" i="1" baseline="-25000" dirty="0" smtClean="0">
                <a:solidFill>
                  <a:schemeClr val="tx2">
                    <a:lumMod val="75000"/>
                  </a:schemeClr>
                </a:solidFill>
              </a:rPr>
              <a:t>a</a:t>
            </a:r>
            <a:r>
              <a:rPr lang="ar-SA" b="1" dirty="0" smtClean="0">
                <a:solidFill>
                  <a:schemeClr val="tx2">
                    <a:lumMod val="75000"/>
                  </a:schemeClr>
                </a:solidFill>
              </a:rPr>
              <a:t>) إذا عرفت قيمتين لثابت سرعة التفاعل عند درجتي حرارة مختلفتين فإذا كان (</a:t>
            </a:r>
            <a:r>
              <a:rPr lang="en-US" b="1" i="1" dirty="0" smtClean="0">
                <a:solidFill>
                  <a:schemeClr val="tx2">
                    <a:lumMod val="75000"/>
                  </a:schemeClr>
                </a:solidFill>
              </a:rPr>
              <a:t>K</a:t>
            </a:r>
            <a:r>
              <a:rPr lang="en-US" b="1" i="1" baseline="-25000" dirty="0" smtClean="0">
                <a:solidFill>
                  <a:schemeClr val="tx2">
                    <a:lumMod val="75000"/>
                  </a:schemeClr>
                </a:solidFill>
              </a:rPr>
              <a:t>1</a:t>
            </a:r>
            <a:r>
              <a:rPr lang="ar-SA" b="1" dirty="0" smtClean="0">
                <a:solidFill>
                  <a:schemeClr val="tx2">
                    <a:lumMod val="75000"/>
                  </a:schemeClr>
                </a:solidFill>
              </a:rPr>
              <a:t>) هو ثابت سرعة التفاعل عند درجةالحرارة (</a:t>
            </a:r>
            <a:r>
              <a:rPr lang="en-US" b="1" i="1" dirty="0" smtClean="0">
                <a:solidFill>
                  <a:schemeClr val="tx2">
                    <a:lumMod val="75000"/>
                  </a:schemeClr>
                </a:solidFill>
              </a:rPr>
              <a:t>T</a:t>
            </a:r>
            <a:r>
              <a:rPr lang="en-US" b="1" i="1" baseline="-25000" dirty="0" smtClean="0">
                <a:solidFill>
                  <a:schemeClr val="tx2">
                    <a:lumMod val="75000"/>
                  </a:schemeClr>
                </a:solidFill>
              </a:rPr>
              <a:t>1</a:t>
            </a:r>
            <a:r>
              <a:rPr lang="ar-SA" b="1" dirty="0" smtClean="0">
                <a:solidFill>
                  <a:schemeClr val="tx2">
                    <a:lumMod val="75000"/>
                  </a:schemeClr>
                </a:solidFill>
              </a:rPr>
              <a:t>) و (</a:t>
            </a:r>
            <a:r>
              <a:rPr lang="en-US" b="1" i="1" dirty="0" smtClean="0">
                <a:solidFill>
                  <a:schemeClr val="tx2">
                    <a:lumMod val="75000"/>
                  </a:schemeClr>
                </a:solidFill>
              </a:rPr>
              <a:t>k</a:t>
            </a:r>
            <a:r>
              <a:rPr lang="en-US" b="1" i="1" baseline="-25000" dirty="0" smtClean="0">
                <a:solidFill>
                  <a:schemeClr val="tx2">
                    <a:lumMod val="75000"/>
                  </a:schemeClr>
                </a:solidFill>
              </a:rPr>
              <a:t>2</a:t>
            </a:r>
            <a:r>
              <a:rPr lang="ar-SA" b="1" dirty="0" smtClean="0">
                <a:solidFill>
                  <a:schemeClr val="tx2">
                    <a:lumMod val="75000"/>
                  </a:schemeClr>
                </a:solidFill>
              </a:rPr>
              <a:t>) عند درجة حرارة أخرى (</a:t>
            </a:r>
            <a:r>
              <a:rPr lang="en-US" b="1" i="1" dirty="0" smtClean="0">
                <a:solidFill>
                  <a:schemeClr val="tx2">
                    <a:lumMod val="75000"/>
                  </a:schemeClr>
                </a:solidFill>
              </a:rPr>
              <a:t>T</a:t>
            </a:r>
            <a:r>
              <a:rPr lang="en-US" b="1" i="1" baseline="-25000" dirty="0" smtClean="0">
                <a:solidFill>
                  <a:schemeClr val="tx2">
                    <a:lumMod val="75000"/>
                  </a:schemeClr>
                </a:solidFill>
              </a:rPr>
              <a:t>2</a:t>
            </a:r>
            <a:r>
              <a:rPr lang="ar-SA" b="1" dirty="0" smtClean="0">
                <a:solidFill>
                  <a:schemeClr val="tx2">
                    <a:lumMod val="75000"/>
                  </a:schemeClr>
                </a:solidFill>
              </a:rPr>
              <a:t>) ، فإنه يمكن الحصول على قيمة طاقة التنشيط من المعادلة التالية:</a:t>
            </a:r>
            <a:endParaRPr lang="en-US" b="1" dirty="0" smtClean="0">
              <a:solidFill>
                <a:schemeClr val="tx2">
                  <a:lumMod val="75000"/>
                </a:schemeClr>
              </a:solidFill>
            </a:endParaRPr>
          </a:p>
          <a:p>
            <a:pPr algn="r" rtl="1">
              <a:buNone/>
            </a:pPr>
            <a:endParaRPr lang="ar-SA" dirty="0" smtClean="0">
              <a:solidFill>
                <a:schemeClr val="tx2">
                  <a:lumMod val="75000"/>
                </a:schemeClr>
              </a:solidFill>
            </a:endParaRPr>
          </a:p>
          <a:p>
            <a:pPr algn="ctr" rtl="1">
              <a:buNone/>
            </a:pPr>
            <a:endParaRPr lang="en-US" dirty="0">
              <a:solidFill>
                <a:schemeClr val="tx2">
                  <a:lumMod val="75000"/>
                </a:schemeClr>
              </a:solidFill>
            </a:endParaRPr>
          </a:p>
        </p:txBody>
      </p:sp>
      <p:sp>
        <p:nvSpPr>
          <p:cNvPr id="1945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9459" name="Rectangle 3"/>
          <p:cNvSpPr>
            <a:spLocks noChangeArrowheads="1"/>
          </p:cNvSpPr>
          <p:nvPr/>
        </p:nvSpPr>
        <p:spPr bwMode="auto">
          <a:xfrm>
            <a:off x="0" y="9620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7" name="Object 6"/>
          <p:cNvGraphicFramePr>
            <a:graphicFrameLocks/>
          </p:cNvGraphicFramePr>
          <p:nvPr>
            <p:extLst>
              <p:ext uri="{D42A27DB-BD31-4B8C-83A1-F6EECF244321}">
                <p14:modId xmlns:p14="http://schemas.microsoft.com/office/powerpoint/2010/main" val="1174739869"/>
              </p:ext>
            </p:extLst>
          </p:nvPr>
        </p:nvGraphicFramePr>
        <p:xfrm>
          <a:off x="2035389" y="3287713"/>
          <a:ext cx="4622969" cy="1352550"/>
        </p:xfrm>
        <a:graphic>
          <a:graphicData uri="http://schemas.openxmlformats.org/presentationml/2006/ole">
            <mc:AlternateContent xmlns:mc="http://schemas.openxmlformats.org/markup-compatibility/2006">
              <mc:Choice xmlns:v="urn:schemas-microsoft-com:vml" Requires="v">
                <p:oleObj spid="_x0000_s19500" name="Equation" r:id="rId3" imgW="1295280" imgH="482400" progId="Equation.3">
                  <p:embed/>
                </p:oleObj>
              </mc:Choice>
              <mc:Fallback>
                <p:oleObj name="Equation" r:id="rId3" imgW="1295280" imgH="482400" progId="Equation.3">
                  <p:embed/>
                  <p:pic>
                    <p:nvPicPr>
                      <p:cNvPr id="0" name="Rectangle 4"/>
                      <p:cNvPicPr preferRelativeResize="0">
                        <a:picLocks noChangeArrowheads="1"/>
                      </p:cNvPicPr>
                      <p:nvPr/>
                    </p:nvPicPr>
                    <p:blipFill>
                      <a:blip r:embed="rId4"/>
                      <a:srcRect/>
                      <a:stretch>
                        <a:fillRect/>
                      </a:stretch>
                    </p:blipFill>
                    <p:spPr bwMode="auto">
                      <a:xfrm>
                        <a:off x="2035389" y="3287713"/>
                        <a:ext cx="4622969" cy="1352550"/>
                      </a:xfrm>
                      <a:prstGeom prst="rect">
                        <a:avLst/>
                      </a:prstGeom>
                      <a:noFill/>
                      <a:ln>
                        <a:noFill/>
                      </a:ln>
                      <a:extLst/>
                    </p:spPr>
                  </p:pic>
                </p:oleObj>
              </mc:Fallback>
            </mc:AlternateContent>
          </a:graphicData>
        </a:graphic>
      </p:graphicFrame>
      <p:graphicFrame>
        <p:nvGraphicFramePr>
          <p:cNvPr id="19461" name="Object 5"/>
          <p:cNvGraphicFramePr>
            <a:graphicFrameLocks noChangeAspect="1"/>
          </p:cNvGraphicFramePr>
          <p:nvPr>
            <p:extLst>
              <p:ext uri="{D42A27DB-BD31-4B8C-83A1-F6EECF244321}">
                <p14:modId xmlns:p14="http://schemas.microsoft.com/office/powerpoint/2010/main" val="1268823094"/>
              </p:ext>
            </p:extLst>
          </p:nvPr>
        </p:nvGraphicFramePr>
        <p:xfrm>
          <a:off x="2262093" y="4760010"/>
          <a:ext cx="4096014" cy="1293478"/>
        </p:xfrm>
        <a:graphic>
          <a:graphicData uri="http://schemas.openxmlformats.org/presentationml/2006/ole">
            <mc:AlternateContent xmlns:mc="http://schemas.openxmlformats.org/markup-compatibility/2006">
              <mc:Choice xmlns:v="urn:schemas-microsoft-com:vml" Requires="v">
                <p:oleObj spid="_x0000_s19501" name="Equation" r:id="rId5" imgW="1257120" imgH="482400" progId="Equation.3">
                  <p:embed/>
                </p:oleObj>
              </mc:Choice>
              <mc:Fallback>
                <p:oleObj name="Equation" r:id="rId5" imgW="1257120" imgH="4824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2093" y="4760010"/>
                        <a:ext cx="4096014" cy="1293478"/>
                      </a:xfrm>
                      <a:prstGeom prst="rect">
                        <a:avLst/>
                      </a:prstGeom>
                      <a:noFill/>
                      <a:ln>
                        <a:noFill/>
                      </a:ln>
                      <a:effectLst/>
                      <a:extLst/>
                    </p:spPr>
                  </p:pic>
                </p:oleObj>
              </mc:Fallback>
            </mc:AlternateContent>
          </a:graphicData>
        </a:graphic>
      </p:graphicFrame>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35140" y="256328"/>
            <a:ext cx="1851660" cy="851255"/>
          </a:xfrm>
          <a:noFill/>
          <a:ln>
            <a:noFill/>
          </a:ln>
        </p:spPr>
        <p:style>
          <a:lnRef idx="1">
            <a:schemeClr val="accent5"/>
          </a:lnRef>
          <a:fillRef idx="2">
            <a:schemeClr val="accent5"/>
          </a:fillRef>
          <a:effectRef idx="1">
            <a:schemeClr val="accent5"/>
          </a:effectRef>
          <a:fontRef idx="minor">
            <a:schemeClr val="dk1"/>
          </a:fontRef>
        </p:style>
        <p:txBody>
          <a:bodyPr/>
          <a:lstStyle/>
          <a:p>
            <a:pPr algn="r"/>
            <a:r>
              <a:rPr lang="ar-SA" b="1" u="sng" dirty="0" smtClean="0">
                <a:solidFill>
                  <a:schemeClr val="accent2"/>
                </a:solidFill>
              </a:rPr>
              <a:t>مثال :</a:t>
            </a:r>
            <a:endParaRPr lang="en-US" b="1" u="sng" dirty="0">
              <a:solidFill>
                <a:schemeClr val="accent2"/>
              </a:solidFill>
            </a:endParaRPr>
          </a:p>
        </p:txBody>
      </p:sp>
      <p:sp>
        <p:nvSpPr>
          <p:cNvPr id="3" name="Content Placeholder 2"/>
          <p:cNvSpPr>
            <a:spLocks noGrp="1"/>
          </p:cNvSpPr>
          <p:nvPr>
            <p:ph idx="1"/>
          </p:nvPr>
        </p:nvSpPr>
        <p:spPr>
          <a:xfrm>
            <a:off x="457200" y="1287887"/>
            <a:ext cx="8229600" cy="4832974"/>
          </a:xfrm>
        </p:spPr>
        <p:txBody>
          <a:bodyPr>
            <a:normAutofit/>
          </a:bodyPr>
          <a:lstStyle/>
          <a:p>
            <a:pPr algn="r" rtl="1">
              <a:buNone/>
            </a:pPr>
            <a:r>
              <a:rPr lang="ar-SA" b="1" dirty="0" smtClean="0">
                <a:solidFill>
                  <a:schemeClr val="tx2">
                    <a:lumMod val="75000"/>
                  </a:schemeClr>
                </a:solidFill>
              </a:rPr>
              <a:t> </a:t>
            </a:r>
            <a:r>
              <a:rPr lang="ar-SA" sz="2800" b="1" dirty="0" smtClean="0">
                <a:solidFill>
                  <a:schemeClr val="tx2">
                    <a:lumMod val="75000"/>
                  </a:schemeClr>
                </a:solidFill>
              </a:rPr>
              <a:t>  لتفاعل معين يتضاعف ثابت سرعة التفاعل إلى النصف عند ارتفاع درجة الحرارة بمقدار </a:t>
            </a:r>
            <a:r>
              <a:rPr lang="en-US" sz="2800" b="1" dirty="0" smtClean="0">
                <a:solidFill>
                  <a:schemeClr val="tx2">
                    <a:lumMod val="75000"/>
                  </a:schemeClr>
                </a:solidFill>
              </a:rPr>
              <a:t> K</a:t>
            </a:r>
            <a:r>
              <a:rPr lang="ar-SA" sz="2800" b="1" dirty="0" smtClean="0">
                <a:solidFill>
                  <a:schemeClr val="tx2">
                    <a:lumMod val="75000"/>
                  </a:schemeClr>
                </a:solidFill>
              </a:rPr>
              <a:t>10 من </a:t>
            </a:r>
            <a:r>
              <a:rPr lang="en-US" sz="2800" b="1" dirty="0" smtClean="0">
                <a:solidFill>
                  <a:schemeClr val="tx2">
                    <a:lumMod val="75000"/>
                  </a:schemeClr>
                </a:solidFill>
              </a:rPr>
              <a:t> K</a:t>
            </a:r>
            <a:r>
              <a:rPr lang="ar-SA" sz="2800" b="1" dirty="0" smtClean="0">
                <a:solidFill>
                  <a:schemeClr val="tx2">
                    <a:lumMod val="75000"/>
                  </a:schemeClr>
                </a:solidFill>
              </a:rPr>
              <a:t>300 ، احسبي مقدار طاقة التنشيط ؟</a:t>
            </a:r>
          </a:p>
          <a:p>
            <a:pPr algn="r" rtl="1">
              <a:buNone/>
            </a:pPr>
            <a:r>
              <a:rPr lang="en-US" sz="2800" i="1" dirty="0" smtClean="0"/>
              <a:t>k</a:t>
            </a:r>
            <a:r>
              <a:rPr lang="en-US" sz="2800" baseline="-25000" dirty="0" smtClean="0"/>
              <a:t>310</a:t>
            </a:r>
            <a:r>
              <a:rPr lang="en-US" sz="2800" dirty="0" smtClean="0"/>
              <a:t> = 2 k</a:t>
            </a:r>
            <a:r>
              <a:rPr lang="en-US" sz="2800" baseline="-25000" dirty="0" smtClean="0"/>
              <a:t>300</a:t>
            </a:r>
            <a:r>
              <a:rPr lang="en-US" sz="2800" dirty="0" smtClean="0"/>
              <a:t> </a:t>
            </a:r>
            <a:endParaRPr lang="ar-SA" sz="2800" dirty="0" smtClean="0"/>
          </a:p>
          <a:p>
            <a:pPr algn="r" rtl="1">
              <a:buNone/>
            </a:pPr>
            <a:r>
              <a:rPr lang="ar-SA" sz="2800" dirty="0" smtClean="0"/>
              <a:t>إذاً بالتعويض في القانون :  </a:t>
            </a:r>
          </a:p>
          <a:p>
            <a:pPr algn="r" rtl="1">
              <a:buNone/>
            </a:pPr>
            <a:endParaRPr lang="ar-SA" sz="2800" dirty="0" smtClean="0"/>
          </a:p>
          <a:p>
            <a:pPr algn="r" rtl="1">
              <a:buNone/>
            </a:pPr>
            <a:endParaRPr lang="en-US" dirty="0"/>
          </a:p>
        </p:txBody>
      </p:sp>
      <p:graphicFrame>
        <p:nvGraphicFramePr>
          <p:cNvPr id="24581" name="Object 5"/>
          <p:cNvGraphicFramePr>
            <a:graphicFrameLocks noChangeAspect="1"/>
          </p:cNvGraphicFramePr>
          <p:nvPr>
            <p:extLst>
              <p:ext uri="{D42A27DB-BD31-4B8C-83A1-F6EECF244321}">
                <p14:modId xmlns:p14="http://schemas.microsoft.com/office/powerpoint/2010/main" val="1106220775"/>
              </p:ext>
            </p:extLst>
          </p:nvPr>
        </p:nvGraphicFramePr>
        <p:xfrm>
          <a:off x="1341438" y="3324225"/>
          <a:ext cx="6999287" cy="2565400"/>
        </p:xfrm>
        <a:graphic>
          <a:graphicData uri="http://schemas.openxmlformats.org/presentationml/2006/ole">
            <mc:AlternateContent xmlns:mc="http://schemas.openxmlformats.org/markup-compatibility/2006">
              <mc:Choice xmlns:v="urn:schemas-microsoft-com:vml" Requires="v">
                <p:oleObj spid="_x0000_s24601" name="Equation" r:id="rId3" imgW="3047760" imgH="1117440" progId="Equation.3">
                  <p:embed/>
                </p:oleObj>
              </mc:Choice>
              <mc:Fallback>
                <p:oleObj name="Equation" r:id="rId3" imgW="3047760" imgH="1117440" progId="Equation.3">
                  <p:embed/>
                  <p:pic>
                    <p:nvPicPr>
                      <p:cNvPr id="0" name="Picture 5"/>
                      <p:cNvPicPr>
                        <a:picLocks noChangeAspect="1" noChangeArrowheads="1"/>
                      </p:cNvPicPr>
                      <p:nvPr/>
                    </p:nvPicPr>
                    <p:blipFill>
                      <a:blip r:embed="rId4"/>
                      <a:srcRect/>
                      <a:stretch>
                        <a:fillRect/>
                      </a:stretch>
                    </p:blipFill>
                    <p:spPr bwMode="auto">
                      <a:xfrm>
                        <a:off x="1341438" y="3324225"/>
                        <a:ext cx="6999287" cy="256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fade">
                                      <p:cBhvr>
                                        <p:cTn id="17"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457" y="1262130"/>
            <a:ext cx="8615966" cy="4881094"/>
          </a:xfrm>
        </p:spPr>
        <p:txBody>
          <a:bodyPr>
            <a:normAutofit/>
          </a:bodyPr>
          <a:lstStyle/>
          <a:p>
            <a:pPr algn="r" rtl="1">
              <a:buNone/>
            </a:pPr>
            <a:r>
              <a:rPr lang="ar-SA" sz="2800" b="1" dirty="0" smtClean="0">
                <a:solidFill>
                  <a:srgbClr val="003366"/>
                </a:solidFill>
              </a:rPr>
              <a:t>احسبي طاقة التنشيط لتفاعل تحلل يوديد الهيدروجين تبعا للبيانات التالية:</a:t>
            </a:r>
            <a:endParaRPr lang="en-US" sz="2800" b="1" dirty="0" smtClean="0">
              <a:solidFill>
                <a:srgbClr val="003366"/>
              </a:solidFill>
            </a:endParaRPr>
          </a:p>
          <a:p>
            <a:pPr algn="r" rtl="1">
              <a:buNone/>
            </a:pPr>
            <a:endParaRPr lang="ar-SA" sz="2800" dirty="0" smtClean="0"/>
          </a:p>
          <a:p>
            <a:pPr algn="r" rtl="1">
              <a:buNone/>
            </a:pPr>
            <a:endParaRPr lang="ar-SA" sz="2800" dirty="0" smtClean="0"/>
          </a:p>
          <a:p>
            <a:pPr algn="r" rtl="1">
              <a:buNone/>
            </a:pPr>
            <a:endParaRPr lang="ar-SA" sz="2800" dirty="0" smtClean="0"/>
          </a:p>
          <a:p>
            <a:pPr algn="r" rtl="1">
              <a:buNone/>
            </a:pPr>
            <a:endParaRPr lang="ar-SA" sz="2800" b="1" dirty="0" smtClean="0"/>
          </a:p>
          <a:p>
            <a:pPr algn="r" rtl="1">
              <a:buNone/>
            </a:pPr>
            <a:r>
              <a:rPr lang="ar-SA" sz="2800" b="1" dirty="0" smtClean="0"/>
              <a:t>الحل :</a:t>
            </a:r>
            <a:endParaRPr lang="en-US" sz="2800" b="1" dirty="0" smtClean="0"/>
          </a:p>
          <a:p>
            <a:pPr algn="r" rtl="1">
              <a:buNone/>
            </a:pPr>
            <a:r>
              <a:rPr lang="ar-SA" sz="2800" b="1" dirty="0" smtClean="0"/>
              <a:t> </a:t>
            </a:r>
            <a:endParaRPr lang="en-US" sz="2800" b="1" dirty="0"/>
          </a:p>
        </p:txBody>
      </p:sp>
      <p:sp>
        <p:nvSpPr>
          <p:cNvPr id="4" name="Title 1"/>
          <p:cNvSpPr>
            <a:spLocks noGrp="1"/>
          </p:cNvSpPr>
          <p:nvPr>
            <p:ph type="title"/>
          </p:nvPr>
        </p:nvSpPr>
        <p:spPr>
          <a:xfrm>
            <a:off x="457200" y="256328"/>
            <a:ext cx="8229600" cy="799740"/>
          </a:xfrm>
        </p:spPr>
        <p:style>
          <a:lnRef idx="1">
            <a:schemeClr val="accent5"/>
          </a:lnRef>
          <a:fillRef idx="2">
            <a:schemeClr val="accent5"/>
          </a:fillRef>
          <a:effectRef idx="1">
            <a:schemeClr val="accent5"/>
          </a:effectRef>
          <a:fontRef idx="minor">
            <a:schemeClr val="dk1"/>
          </a:fontRef>
        </p:style>
        <p:txBody>
          <a:bodyPr/>
          <a:lstStyle/>
          <a:p>
            <a:pPr algn="r" rtl="1"/>
            <a:r>
              <a:rPr lang="ar-SA" b="1" u="sng" dirty="0" smtClean="0"/>
              <a:t>مثال 3:</a:t>
            </a:r>
            <a:endParaRPr lang="en-US" b="1" u="sng" dirty="0"/>
          </a:p>
        </p:txBody>
      </p:sp>
      <p:graphicFrame>
        <p:nvGraphicFramePr>
          <p:cNvPr id="6" name="Table 5"/>
          <p:cNvGraphicFramePr>
            <a:graphicFrameLocks noGrp="1"/>
          </p:cNvGraphicFramePr>
          <p:nvPr/>
        </p:nvGraphicFramePr>
        <p:xfrm>
          <a:off x="1004552" y="1957589"/>
          <a:ext cx="7186412" cy="1661376"/>
        </p:xfrm>
        <a:graphic>
          <a:graphicData uri="http://schemas.openxmlformats.org/drawingml/2006/table">
            <a:tbl>
              <a:tblPr firstRow="1" bandRow="1">
                <a:tableStyleId>{10A1B5D5-9B99-4C35-A422-299274C87663}</a:tableStyleId>
              </a:tblPr>
              <a:tblGrid>
                <a:gridCol w="3593206"/>
                <a:gridCol w="3593206"/>
              </a:tblGrid>
              <a:tr h="415344">
                <a:tc>
                  <a:txBody>
                    <a:bodyPr/>
                    <a:lstStyle/>
                    <a:p>
                      <a:pPr algn="ctr"/>
                      <a:r>
                        <a:rPr lang="en-US" sz="1800" b="1" dirty="0" smtClean="0"/>
                        <a:t>Temperature (K)</a:t>
                      </a:r>
                      <a:endParaRPr lang="en-US" b="1" dirty="0"/>
                    </a:p>
                  </a:txBody>
                  <a:tcPr/>
                </a:tc>
                <a:tc>
                  <a:txBody>
                    <a:bodyPr/>
                    <a:lstStyle/>
                    <a:p>
                      <a:pPr algn="ctr"/>
                      <a:r>
                        <a:rPr lang="en-US" sz="1800" b="1" dirty="0" smtClean="0"/>
                        <a:t>Rate Constant (M/s)</a:t>
                      </a:r>
                      <a:endParaRPr lang="en-US" b="1" dirty="0"/>
                    </a:p>
                  </a:txBody>
                  <a:tcPr/>
                </a:tc>
              </a:tr>
              <a:tr h="415344">
                <a:tc>
                  <a:txBody>
                    <a:bodyPr/>
                    <a:lstStyle/>
                    <a:p>
                      <a:pPr algn="ctr"/>
                      <a:r>
                        <a:rPr lang="ar-SA" b="1" dirty="0" smtClean="0"/>
                        <a:t>573</a:t>
                      </a:r>
                      <a:endParaRPr lang="en-US" b="1" dirty="0"/>
                    </a:p>
                  </a:txBody>
                  <a:tcPr/>
                </a:tc>
                <a:tc>
                  <a:txBody>
                    <a:bodyPr/>
                    <a:lstStyle/>
                    <a:p>
                      <a:pPr algn="ctr"/>
                      <a:r>
                        <a:rPr lang="en-US" sz="1800" b="1" dirty="0" smtClean="0"/>
                        <a:t>2.91 x 10</a:t>
                      </a:r>
                      <a:r>
                        <a:rPr lang="en-US" sz="1800" b="1" baseline="30000" dirty="0" smtClean="0"/>
                        <a:t>-6</a:t>
                      </a:r>
                      <a:endParaRPr lang="en-US" b="1" dirty="0"/>
                    </a:p>
                  </a:txBody>
                  <a:tcPr/>
                </a:tc>
              </a:tr>
              <a:tr h="415344">
                <a:tc>
                  <a:txBody>
                    <a:bodyPr/>
                    <a:lstStyle/>
                    <a:p>
                      <a:pPr algn="ctr"/>
                      <a:r>
                        <a:rPr lang="ar-SA" b="1" dirty="0" smtClean="0"/>
                        <a:t>673</a:t>
                      </a:r>
                      <a:endParaRPr lang="en-US" b="1" dirty="0"/>
                    </a:p>
                  </a:txBody>
                  <a:tcPr/>
                </a:tc>
                <a:tc>
                  <a:txBody>
                    <a:bodyPr/>
                    <a:lstStyle/>
                    <a:p>
                      <a:pPr algn="ctr"/>
                      <a:r>
                        <a:rPr lang="en-US" sz="1800" b="1" dirty="0" smtClean="0"/>
                        <a:t>8.38 x 10</a:t>
                      </a:r>
                      <a:r>
                        <a:rPr lang="en-US" sz="1800" b="1" baseline="30000" dirty="0" smtClean="0"/>
                        <a:t>-4</a:t>
                      </a:r>
                      <a:endParaRPr lang="en-US" b="1" dirty="0"/>
                    </a:p>
                  </a:txBody>
                  <a:tcPr/>
                </a:tc>
              </a:tr>
              <a:tr h="415344">
                <a:tc>
                  <a:txBody>
                    <a:bodyPr/>
                    <a:lstStyle/>
                    <a:p>
                      <a:pPr algn="ctr"/>
                      <a:r>
                        <a:rPr lang="ar-SA" b="1" dirty="0" smtClean="0"/>
                        <a:t>773</a:t>
                      </a:r>
                      <a:endParaRPr lang="en-US" b="1" dirty="0"/>
                    </a:p>
                  </a:txBody>
                  <a:tcPr/>
                </a:tc>
                <a:tc>
                  <a:txBody>
                    <a:bodyPr/>
                    <a:lstStyle/>
                    <a:p>
                      <a:pPr algn="ctr"/>
                      <a:r>
                        <a:rPr lang="en-US" sz="1800" b="1" dirty="0" smtClean="0"/>
                        <a:t>7.65 x 10</a:t>
                      </a:r>
                      <a:r>
                        <a:rPr lang="en-US" sz="1800" b="1" baseline="30000" dirty="0" smtClean="0"/>
                        <a:t>-2</a:t>
                      </a:r>
                      <a:endParaRPr lang="en-US" b="1" dirty="0"/>
                    </a:p>
                  </a:txBody>
                  <a:tcPr/>
                </a:tc>
              </a:tr>
            </a:tbl>
          </a:graphicData>
        </a:graphic>
      </p:graphicFrame>
      <p:graphicFrame>
        <p:nvGraphicFramePr>
          <p:cNvPr id="7" name="Table 6"/>
          <p:cNvGraphicFramePr>
            <a:graphicFrameLocks noGrp="1"/>
          </p:cNvGraphicFramePr>
          <p:nvPr/>
        </p:nvGraphicFramePr>
        <p:xfrm>
          <a:off x="1004552" y="4417454"/>
          <a:ext cx="7186412" cy="1483360"/>
        </p:xfrm>
        <a:graphic>
          <a:graphicData uri="http://schemas.openxmlformats.org/drawingml/2006/table">
            <a:tbl>
              <a:tblPr firstRow="1" bandRow="1">
                <a:tableStyleId>{F5AB1C69-6EDB-4FF4-983F-18BD219EF322}</a:tableStyleId>
              </a:tblPr>
              <a:tblGrid>
                <a:gridCol w="3593206"/>
                <a:gridCol w="3593206"/>
              </a:tblGrid>
              <a:tr h="370840">
                <a:tc>
                  <a:txBody>
                    <a:bodyPr/>
                    <a:lstStyle/>
                    <a:p>
                      <a:pPr algn="ctr"/>
                      <a:r>
                        <a:rPr lang="en-US" sz="1800" b="1" kern="1200" dirty="0" smtClean="0"/>
                        <a:t>1/T (K</a:t>
                      </a:r>
                      <a:r>
                        <a:rPr lang="en-US" sz="1800" b="1" kern="1200" baseline="30000" dirty="0" smtClean="0"/>
                        <a:t>-1</a:t>
                      </a:r>
                      <a:r>
                        <a:rPr lang="en-US" sz="1800" b="1" kern="1200" dirty="0" smtClean="0"/>
                        <a:t>)</a:t>
                      </a:r>
                      <a:endParaRPr lang="en-US" b="1" dirty="0"/>
                    </a:p>
                  </a:txBody>
                  <a:tcPr/>
                </a:tc>
                <a:tc>
                  <a:txBody>
                    <a:bodyPr/>
                    <a:lstStyle/>
                    <a:p>
                      <a:pPr algn="ctr"/>
                      <a:r>
                        <a:rPr lang="en-US" sz="1800" b="1" kern="1200" dirty="0" err="1" smtClean="0"/>
                        <a:t>ln</a:t>
                      </a:r>
                      <a:r>
                        <a:rPr lang="en-US" sz="1800" b="1" kern="1200" dirty="0" smtClean="0"/>
                        <a:t> k</a:t>
                      </a:r>
                      <a:endParaRPr lang="en-US" b="1" dirty="0"/>
                    </a:p>
                  </a:txBody>
                  <a:tcPr/>
                </a:tc>
              </a:tr>
              <a:tr h="370840">
                <a:tc>
                  <a:txBody>
                    <a:bodyPr/>
                    <a:lstStyle/>
                    <a:p>
                      <a:pPr algn="ctr"/>
                      <a:r>
                        <a:rPr lang="en-US" sz="1800" b="1" kern="1200" dirty="0" smtClean="0"/>
                        <a:t>0.00175</a:t>
                      </a:r>
                      <a:endParaRPr lang="en-US" b="1" dirty="0"/>
                    </a:p>
                  </a:txBody>
                  <a:tcPr/>
                </a:tc>
                <a:tc>
                  <a:txBody>
                    <a:bodyPr/>
                    <a:lstStyle/>
                    <a:p>
                      <a:pPr algn="ctr"/>
                      <a:r>
                        <a:rPr lang="en-US" sz="1800" b="1" kern="1200" dirty="0" smtClean="0"/>
                        <a:t>-12.75</a:t>
                      </a:r>
                      <a:endParaRPr lang="en-US" b="1" dirty="0"/>
                    </a:p>
                  </a:txBody>
                  <a:tcPr/>
                </a:tc>
              </a:tr>
              <a:tr h="370840">
                <a:tc>
                  <a:txBody>
                    <a:bodyPr/>
                    <a:lstStyle/>
                    <a:p>
                      <a:pPr algn="ctr"/>
                      <a:r>
                        <a:rPr lang="en-US" sz="1800" b="1" kern="1200" dirty="0" smtClean="0"/>
                        <a:t>0.00149</a:t>
                      </a:r>
                      <a:endParaRPr lang="en-US" b="1" dirty="0"/>
                    </a:p>
                  </a:txBody>
                  <a:tcPr/>
                </a:tc>
                <a:tc>
                  <a:txBody>
                    <a:bodyPr/>
                    <a:lstStyle/>
                    <a:p>
                      <a:pPr algn="ctr"/>
                      <a:r>
                        <a:rPr lang="en-US" sz="1800" b="1" kern="1200" dirty="0" smtClean="0"/>
                        <a:t>-7.08</a:t>
                      </a:r>
                      <a:endParaRPr lang="en-US" b="1" dirty="0"/>
                    </a:p>
                  </a:txBody>
                  <a:tcPr/>
                </a:tc>
              </a:tr>
              <a:tr h="370840">
                <a:tc>
                  <a:txBody>
                    <a:bodyPr/>
                    <a:lstStyle/>
                    <a:p>
                      <a:pPr algn="ctr"/>
                      <a:r>
                        <a:rPr lang="en-US" sz="1800" b="1" kern="1200" dirty="0" smtClean="0"/>
                        <a:t>0.00129</a:t>
                      </a:r>
                      <a:endParaRPr lang="en-US" b="1" dirty="0"/>
                    </a:p>
                  </a:txBody>
                  <a:tcPr/>
                </a:tc>
                <a:tc>
                  <a:txBody>
                    <a:bodyPr/>
                    <a:lstStyle/>
                    <a:p>
                      <a:pPr algn="ctr"/>
                      <a:r>
                        <a:rPr lang="en-US" sz="1800" b="1" kern="1200" dirty="0" smtClean="0"/>
                        <a:t>-2.57</a:t>
                      </a:r>
                      <a:endParaRPr lang="en-US" b="1" dirty="0"/>
                    </a:p>
                  </a:txBody>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14" y="386365"/>
            <a:ext cx="8577330" cy="5847009"/>
          </a:xfrm>
        </p:spPr>
        <p:txBody>
          <a:bodyPr>
            <a:normAutofit/>
          </a:bodyPr>
          <a:lstStyle/>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rtl="1">
              <a:buNone/>
            </a:pPr>
            <a:r>
              <a:rPr lang="en-US" dirty="0" smtClean="0"/>
              <a:t>-22114.6617</a:t>
            </a:r>
            <a:r>
              <a:rPr lang="ar-SA" dirty="0" smtClean="0"/>
              <a:t> =</a:t>
            </a:r>
            <a:r>
              <a:rPr lang="en-US" dirty="0" smtClean="0"/>
              <a:t>Slope </a:t>
            </a:r>
          </a:p>
          <a:p>
            <a:pPr algn="ctr" rtl="1">
              <a:buNone/>
            </a:pPr>
            <a:r>
              <a:rPr lang="en-US" dirty="0" smtClean="0">
                <a:solidFill>
                  <a:srgbClr val="C00000"/>
                </a:solidFill>
              </a:rPr>
              <a:t>Slope = -E</a:t>
            </a:r>
            <a:r>
              <a:rPr lang="en-US" baseline="-25000" dirty="0" smtClean="0">
                <a:solidFill>
                  <a:srgbClr val="C00000"/>
                </a:solidFill>
              </a:rPr>
              <a:t>a</a:t>
            </a:r>
            <a:r>
              <a:rPr lang="en-US" dirty="0" smtClean="0">
                <a:solidFill>
                  <a:srgbClr val="C00000"/>
                </a:solidFill>
              </a:rPr>
              <a:t>/R</a:t>
            </a:r>
            <a:r>
              <a:rPr lang="en-US" dirty="0" smtClean="0"/>
              <a:t> </a:t>
            </a:r>
          </a:p>
          <a:p>
            <a:pPr algn="ctr" rtl="1">
              <a:buNone/>
            </a:pPr>
            <a:r>
              <a:rPr lang="en-US" dirty="0" smtClean="0"/>
              <a:t>22114.6617 = E</a:t>
            </a:r>
            <a:r>
              <a:rPr lang="en-US" baseline="-25000" dirty="0" smtClean="0"/>
              <a:t>a</a:t>
            </a:r>
            <a:r>
              <a:rPr lang="en-US" dirty="0" smtClean="0"/>
              <a:t>/8.314 </a:t>
            </a:r>
          </a:p>
          <a:p>
            <a:pPr algn="ctr" rtl="1">
              <a:buNone/>
            </a:pPr>
            <a:r>
              <a:rPr lang="en-US" dirty="0" smtClean="0"/>
              <a:t>E</a:t>
            </a:r>
            <a:r>
              <a:rPr lang="en-US" baseline="-25000" dirty="0" smtClean="0"/>
              <a:t>a</a:t>
            </a:r>
            <a:r>
              <a:rPr lang="en-US" dirty="0" smtClean="0"/>
              <a:t> = 22114.6617 X 8.314 = 183 kJ/mol</a:t>
            </a:r>
          </a:p>
          <a:p>
            <a:pPr algn="ctr">
              <a:buNone/>
            </a:pPr>
            <a:endParaRPr lang="en-US" dirty="0"/>
          </a:p>
        </p:txBody>
      </p:sp>
      <p:graphicFrame>
        <p:nvGraphicFramePr>
          <p:cNvPr id="5" name="Chart 4"/>
          <p:cNvGraphicFramePr/>
          <p:nvPr>
            <p:extLst>
              <p:ext uri="{D42A27DB-BD31-4B8C-83A1-F6EECF244321}">
                <p14:modId xmlns:p14="http://schemas.microsoft.com/office/powerpoint/2010/main" val="1288049711"/>
              </p:ext>
            </p:extLst>
          </p:nvPr>
        </p:nvGraphicFramePr>
        <p:xfrm>
          <a:off x="437883" y="103032"/>
          <a:ext cx="7881870" cy="376063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ar-SA" sz="4000" b="1" dirty="0" smtClean="0"/>
              <a:t>الحركية الكيميائية ص  -41-52</a:t>
            </a:r>
            <a:endParaRPr lang="ar-SA" sz="40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ar-SA" sz="6000" b="1" dirty="0" smtClean="0"/>
              <a:t>نظريات سرعة التفاعل </a:t>
            </a:r>
            <a:endParaRPr lang="ar-SA" sz="60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1662658" y="1202245"/>
            <a:ext cx="6096000" cy="1604645"/>
          </a:xfrm>
        </p:spPr>
        <p:txBody>
          <a:bodyPr anchor="ctr"/>
          <a:lstStyle/>
          <a:p>
            <a:pPr algn="ctr" eaLnBrk="1" hangingPunct="1"/>
            <a:r>
              <a:rPr lang="ar-SA" b="1" dirty="0" smtClean="0">
                <a:latin typeface="Times New Roman" pitchFamily="18" charset="0"/>
                <a:cs typeface="Times New Roman" pitchFamily="18" charset="0"/>
              </a:rPr>
              <a:t>نظرية الحالة الانتقالية</a:t>
            </a:r>
            <a:br>
              <a:rPr lang="ar-SA"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Transition State Theory</a:t>
            </a:r>
            <a:endParaRPr lang="ar-SA"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7" name="Rectangle 9"/>
          <p:cNvSpPr>
            <a:spLocks noGrp="1"/>
          </p:cNvSpPr>
          <p:nvPr>
            <p:ph type="body" idx="1"/>
          </p:nvPr>
        </p:nvSpPr>
        <p:spPr>
          <a:xfrm>
            <a:off x="286603" y="341194"/>
            <a:ext cx="8611737" cy="6059606"/>
          </a:xfrm>
        </p:spPr>
        <p:txBody>
          <a:bodyPr>
            <a:normAutofit lnSpcReduction="10000"/>
          </a:bodyPr>
          <a:lstStyle/>
          <a:p>
            <a:pPr marL="0" indent="0" algn="just" rtl="1" eaLnBrk="1" hangingPunct="1">
              <a:buNone/>
              <a:defRPr/>
            </a:pPr>
            <a:r>
              <a:rPr lang="ar-SA" sz="2000" b="1" dirty="0" smtClean="0">
                <a:latin typeface="Times New Roman" pitchFamily="18" charset="0"/>
                <a:cs typeface="Times New Roman" pitchFamily="18" charset="0"/>
              </a:rPr>
              <a:t>هذه النظريه تحاول تفسير سرعة التفاعل على اساس ثيرموديناميكي كما قام به العالم ايرنج </a:t>
            </a:r>
            <a:r>
              <a:rPr lang="en-US" sz="2000" b="1" dirty="0" smtClean="0">
                <a:solidFill>
                  <a:srgbClr val="FF0000"/>
                </a:solidFill>
                <a:latin typeface="Times New Roman" pitchFamily="18" charset="0"/>
                <a:cs typeface="Times New Roman" pitchFamily="18" charset="0"/>
              </a:rPr>
              <a:t>(</a:t>
            </a:r>
            <a:r>
              <a:rPr lang="en-US" sz="2000" b="1" dirty="0" err="1" smtClean="0">
                <a:solidFill>
                  <a:srgbClr val="FF0000"/>
                </a:solidFill>
                <a:latin typeface="Times New Roman" pitchFamily="18" charset="0"/>
                <a:cs typeface="Times New Roman" pitchFamily="18" charset="0"/>
              </a:rPr>
              <a:t>Eyring</a:t>
            </a:r>
            <a:r>
              <a:rPr lang="en-US" sz="2000" dirty="0" smtClean="0">
                <a:solidFill>
                  <a:srgbClr val="FF0000"/>
                </a:solidFill>
                <a:latin typeface="Times New Roman" pitchFamily="18" charset="0"/>
                <a:cs typeface="Times New Roman" pitchFamily="18" charset="0"/>
              </a:rPr>
              <a:t>)</a:t>
            </a:r>
            <a:endParaRPr lang="ar-SA" sz="2000" dirty="0" smtClean="0">
              <a:solidFill>
                <a:srgbClr val="FF0000"/>
              </a:solidFill>
              <a:latin typeface="Times New Roman" pitchFamily="18" charset="0"/>
              <a:cs typeface="Times New Roman" pitchFamily="18" charset="0"/>
            </a:endParaRPr>
          </a:p>
          <a:p>
            <a:pPr marL="0" indent="0" algn="just" rtl="1" eaLnBrk="1" hangingPunct="1">
              <a:buNone/>
              <a:defRPr/>
            </a:pPr>
            <a:r>
              <a:rPr lang="ar-SA" sz="2000" b="1" dirty="0" smtClean="0">
                <a:latin typeface="Times New Roman" pitchFamily="18" charset="0"/>
                <a:cs typeface="Times New Roman" pitchFamily="18" charset="0"/>
              </a:rPr>
              <a:t>وتفترض هذه النظريه ان تكوين المواد الناتجه لايحدث مباشره نتيجه لتصادم جزيئات المواد المتفاعله بل لابد من ان تمر  هذه الجزيئات المتصادمه قبل ان تتحول الى مواد ناتجه بحاله انتقاليه او حاله نشطه يتكون عندها مركب نشط غير ثابت يسمى بالمعقد النشط ,وقد اقترح الاتي –</a:t>
            </a:r>
            <a:endParaRPr lang="en-US" sz="2000" b="1" dirty="0" smtClean="0">
              <a:latin typeface="Times New Roman" pitchFamily="18" charset="0"/>
              <a:cs typeface="Times New Roman" pitchFamily="18" charset="0"/>
            </a:endParaRPr>
          </a:p>
          <a:p>
            <a:pPr marL="0" indent="0" algn="just" rtl="1" eaLnBrk="1" hangingPunct="1">
              <a:buNone/>
              <a:defRPr/>
            </a:pPr>
            <a:endParaRPr lang="en-US" sz="2000" b="1" dirty="0">
              <a:latin typeface="Times New Roman" pitchFamily="18" charset="0"/>
              <a:cs typeface="Times New Roman" pitchFamily="18" charset="0"/>
            </a:endParaRPr>
          </a:p>
          <a:p>
            <a:pPr marL="0" indent="0" algn="just" rtl="1" eaLnBrk="1" hangingPunct="1">
              <a:buNone/>
              <a:defRPr/>
            </a:pPr>
            <a:endParaRPr lang="en-US" sz="2000" b="1" dirty="0" smtClean="0">
              <a:latin typeface="Times New Roman" pitchFamily="18" charset="0"/>
              <a:cs typeface="Times New Roman" pitchFamily="18" charset="0"/>
            </a:endParaRPr>
          </a:p>
          <a:p>
            <a:pPr marL="0" indent="0" algn="just" rtl="1" eaLnBrk="1" hangingPunct="1">
              <a:buNone/>
              <a:defRPr/>
            </a:pPr>
            <a:endParaRPr lang="en-US" sz="2000" b="1" dirty="0" smtClean="0">
              <a:latin typeface="Times New Roman" pitchFamily="18" charset="0"/>
              <a:cs typeface="Times New Roman" pitchFamily="18" charset="0"/>
            </a:endParaRPr>
          </a:p>
          <a:p>
            <a:pPr marL="0" indent="0" algn="just" rtl="1" eaLnBrk="1" hangingPunct="1">
              <a:buNone/>
              <a:defRPr/>
            </a:pPr>
            <a:endParaRPr lang="en-US" sz="2000" b="1" dirty="0" smtClean="0">
              <a:latin typeface="Times New Roman" pitchFamily="18" charset="0"/>
              <a:cs typeface="Times New Roman" pitchFamily="18" charset="0"/>
            </a:endParaRPr>
          </a:p>
          <a:p>
            <a:pPr marL="0" indent="0" algn="just" rtl="1" eaLnBrk="1" hangingPunct="1">
              <a:buNone/>
              <a:defRPr/>
            </a:pPr>
            <a:endParaRPr lang="ar-SA" sz="2000" b="1" dirty="0" smtClean="0">
              <a:latin typeface="Times New Roman" pitchFamily="18" charset="0"/>
              <a:cs typeface="Times New Roman" pitchFamily="18" charset="0"/>
            </a:endParaRPr>
          </a:p>
          <a:p>
            <a:pPr algn="just" rtl="1" eaLnBrk="1" hangingPunct="1">
              <a:defRPr/>
            </a:pPr>
            <a:r>
              <a:rPr lang="ar-SA" sz="2000" b="1" dirty="0" smtClean="0">
                <a:solidFill>
                  <a:schemeClr val="tx2">
                    <a:lumMod val="60000"/>
                    <a:lumOff val="40000"/>
                  </a:schemeClr>
                </a:solidFill>
                <a:latin typeface="Times New Roman" pitchFamily="18" charset="0"/>
                <a:cs typeface="Times New Roman" pitchFamily="18" charset="0"/>
              </a:rPr>
              <a:t>ان يكون تركيب هذا المعقد وسطاً بين المواد المتفاعله والمواد الناتجه .</a:t>
            </a:r>
          </a:p>
          <a:p>
            <a:pPr algn="just" rtl="1" eaLnBrk="1" hangingPunct="1">
              <a:defRPr/>
            </a:pPr>
            <a:r>
              <a:rPr lang="ar-SA" sz="2000" b="1" dirty="0" smtClean="0">
                <a:solidFill>
                  <a:schemeClr val="tx2">
                    <a:lumMod val="60000"/>
                    <a:lumOff val="40000"/>
                  </a:schemeClr>
                </a:solidFill>
                <a:latin typeface="Times New Roman" pitchFamily="18" charset="0"/>
                <a:cs typeface="Times New Roman" pitchFamily="18" charset="0"/>
              </a:rPr>
              <a:t>في حالة توازن مع المواد المتفاعله.</a:t>
            </a:r>
          </a:p>
          <a:p>
            <a:pPr algn="just" rtl="1" eaLnBrk="1" hangingPunct="1">
              <a:defRPr/>
            </a:pPr>
            <a:r>
              <a:rPr lang="ar-SA" sz="2000" b="1" dirty="0" smtClean="0">
                <a:solidFill>
                  <a:schemeClr val="tx2">
                    <a:lumMod val="60000"/>
                    <a:lumOff val="40000"/>
                  </a:schemeClr>
                </a:solidFill>
                <a:latin typeface="Times New Roman" pitchFamily="18" charset="0"/>
                <a:cs typeface="Times New Roman" pitchFamily="18" charset="0"/>
              </a:rPr>
              <a:t>طاقة هذا المركب النشط دائماً اكبر من طاقة المواد المتفاعله و الناتجه</a:t>
            </a:r>
          </a:p>
          <a:p>
            <a:pPr algn="just" rtl="1" eaLnBrk="1" hangingPunct="1">
              <a:defRPr/>
            </a:pPr>
            <a:r>
              <a:rPr lang="ar-SA" sz="2000" b="1" dirty="0" smtClean="0">
                <a:solidFill>
                  <a:schemeClr val="tx2">
                    <a:lumMod val="60000"/>
                    <a:lumOff val="40000"/>
                  </a:schemeClr>
                </a:solidFill>
                <a:latin typeface="Times New Roman" pitchFamily="18" charset="0"/>
                <a:cs typeface="Times New Roman" pitchFamily="18" charset="0"/>
              </a:rPr>
              <a:t>تتعامل مع المعقد النشط كأنه جزيء معتاد لا يختلف عن الجزيئات الاخرى فيما عدا أن كينونته مؤقته ويتفكك بسرعة معينه يعتمد عليها سرعة التفاعل ليعطي نواتج .</a:t>
            </a:r>
            <a:endParaRPr lang="ar-SA" sz="2000" b="1" dirty="0" smtClean="0">
              <a:latin typeface="Times New Roman" pitchFamily="18" charset="0"/>
              <a:cs typeface="Times New Roman" pitchFamily="18" charset="0"/>
            </a:endParaRPr>
          </a:p>
          <a:p>
            <a:pPr algn="just" rtl="1" eaLnBrk="1" hangingPunct="1">
              <a:defRPr/>
            </a:pPr>
            <a:r>
              <a:rPr lang="ar-SA" sz="2000" b="1" dirty="0" smtClean="0">
                <a:solidFill>
                  <a:srgbClr val="FF0000"/>
                </a:solidFill>
                <a:latin typeface="Times New Roman" pitchFamily="18" charset="0"/>
                <a:cs typeface="Times New Roman" pitchFamily="18" charset="0"/>
              </a:rPr>
              <a:t>سرعة التفاعل يجب أن تعتمد على عاملين مهمين:</a:t>
            </a:r>
          </a:p>
          <a:p>
            <a:pPr marL="0" indent="0" algn="just" rtl="1" eaLnBrk="1" hangingPunct="1">
              <a:buNone/>
              <a:defRPr/>
            </a:pPr>
            <a:r>
              <a:rPr lang="ar-SA" sz="2000" b="1" dirty="0" smtClean="0">
                <a:latin typeface="Times New Roman" pitchFamily="18" charset="0"/>
                <a:cs typeface="Times New Roman" pitchFamily="18" charset="0"/>
              </a:rPr>
              <a:t>1</a:t>
            </a:r>
            <a:r>
              <a:rPr lang="en-US" sz="2000" b="1" dirty="0" smtClean="0">
                <a:latin typeface="Times New Roman" pitchFamily="18" charset="0"/>
                <a:cs typeface="Times New Roman" pitchFamily="18" charset="0"/>
              </a:rPr>
              <a:t>-</a:t>
            </a:r>
            <a:r>
              <a:rPr lang="ar-SA" sz="2000" b="1" dirty="0" smtClean="0">
                <a:latin typeface="Times New Roman" pitchFamily="18" charset="0"/>
                <a:cs typeface="Times New Roman" pitchFamily="18" charset="0"/>
              </a:rPr>
              <a:t>تركيز المعقد النشط .</a:t>
            </a:r>
          </a:p>
          <a:p>
            <a:pPr marL="0" indent="0" algn="just" rtl="1" eaLnBrk="1" hangingPunct="1">
              <a:buNone/>
              <a:defRPr/>
            </a:pPr>
            <a:r>
              <a:rPr lang="ar-SA" sz="2000" b="1" dirty="0" smtClean="0">
                <a:latin typeface="Times New Roman" pitchFamily="18" charset="0"/>
                <a:cs typeface="Times New Roman" pitchFamily="18" charset="0"/>
              </a:rPr>
              <a:t>2</a:t>
            </a:r>
            <a:r>
              <a:rPr lang="en-US" sz="2000" b="1" dirty="0" smtClean="0">
                <a:latin typeface="Times New Roman" pitchFamily="18" charset="0"/>
                <a:cs typeface="Times New Roman" pitchFamily="18" charset="0"/>
              </a:rPr>
              <a:t>-</a:t>
            </a:r>
            <a:r>
              <a:rPr lang="ar-SA" sz="2000" b="1" dirty="0" smtClean="0">
                <a:latin typeface="Times New Roman" pitchFamily="18" charset="0"/>
                <a:cs typeface="Times New Roman" pitchFamily="18" charset="0"/>
              </a:rPr>
              <a:t> السرعة التي يتفكك بها المعقد النشط الى مواد ناتجة .</a:t>
            </a:r>
            <a:endParaRPr lang="en-US" sz="2000" b="1" dirty="0" smtClean="0">
              <a:latin typeface="Times New Roman" pitchFamily="18" charset="0"/>
              <a:cs typeface="Times New Roman" pitchFamily="18"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67069013"/>
              </p:ext>
            </p:extLst>
          </p:nvPr>
        </p:nvGraphicFramePr>
        <p:xfrm>
          <a:off x="2753958" y="1405103"/>
          <a:ext cx="4233863" cy="1639888"/>
        </p:xfrm>
        <a:graphic>
          <a:graphicData uri="http://schemas.openxmlformats.org/presentationml/2006/ole">
            <mc:AlternateContent xmlns:mc="http://schemas.openxmlformats.org/markup-compatibility/2006">
              <mc:Choice xmlns:v="urn:schemas-microsoft-com:vml" Requires="v">
                <p:oleObj spid="_x0000_s66569" name="Equation" r:id="rId3" imgW="1968480" imgH="761760" progId="Equation.3">
                  <p:embed/>
                </p:oleObj>
              </mc:Choice>
              <mc:Fallback>
                <p:oleObj name="Equation" r:id="rId3" imgW="1968480" imgH="761760" progId="Equation.3">
                  <p:embed/>
                  <p:pic>
                    <p:nvPicPr>
                      <p:cNvPr id="0" name=""/>
                      <p:cNvPicPr/>
                      <p:nvPr/>
                    </p:nvPicPr>
                    <p:blipFill>
                      <a:blip r:embed="rId4"/>
                      <a:stretch>
                        <a:fillRect/>
                      </a:stretch>
                    </p:blipFill>
                    <p:spPr>
                      <a:xfrm>
                        <a:off x="2753958" y="1405103"/>
                        <a:ext cx="4233863" cy="1639888"/>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8"/>
          <p:cNvGraphicFramePr>
            <a:graphicFrameLocks noChangeAspect="1"/>
          </p:cNvGraphicFramePr>
          <p:nvPr>
            <p:extLst>
              <p:ext uri="{D42A27DB-BD31-4B8C-83A1-F6EECF244321}">
                <p14:modId xmlns:p14="http://schemas.microsoft.com/office/powerpoint/2010/main" val="2234901271"/>
              </p:ext>
            </p:extLst>
          </p:nvPr>
        </p:nvGraphicFramePr>
        <p:xfrm>
          <a:off x="525463" y="644525"/>
          <a:ext cx="7107237" cy="5594350"/>
        </p:xfrm>
        <a:graphic>
          <a:graphicData uri="http://schemas.openxmlformats.org/presentationml/2006/ole">
            <mc:AlternateContent xmlns:mc="http://schemas.openxmlformats.org/markup-compatibility/2006">
              <mc:Choice xmlns:v="urn:schemas-microsoft-com:vml" Requires="v">
                <p:oleObj spid="_x0000_s60438" name="Equation" r:id="rId3" imgW="2743200" imgH="2514600" progId="Equation.3">
                  <p:embed/>
                </p:oleObj>
              </mc:Choice>
              <mc:Fallback>
                <p:oleObj name="Equation" r:id="rId3" imgW="2743200" imgH="2514600" progId="Equation.3">
                  <p:embed/>
                  <p:pic>
                    <p:nvPicPr>
                      <p:cNvPr id="0" name="Object 8"/>
                      <p:cNvPicPr>
                        <a:picLocks noChangeAspect="1" noChangeArrowheads="1"/>
                      </p:cNvPicPr>
                      <p:nvPr/>
                    </p:nvPicPr>
                    <p:blipFill>
                      <a:blip r:embed="rId4"/>
                      <a:srcRect/>
                      <a:stretch>
                        <a:fillRect/>
                      </a:stretch>
                    </p:blipFill>
                    <p:spPr bwMode="auto">
                      <a:xfrm>
                        <a:off x="525463" y="644525"/>
                        <a:ext cx="7107237" cy="5594350"/>
                      </a:xfrm>
                      <a:prstGeom prst="rect">
                        <a:avLst/>
                      </a:prstGeom>
                      <a:noFill/>
                      <a:ln>
                        <a:noFill/>
                      </a:ln>
                      <a:effectLst/>
                      <a:extLst/>
                    </p:spPr>
                  </p:pic>
                </p:oleObj>
              </mc:Fallback>
            </mc:AlternateContent>
          </a:graphicData>
        </a:graphic>
      </p:graphicFrame>
      <p:sp>
        <p:nvSpPr>
          <p:cNvPr id="1027" name="Text Box 9"/>
          <p:cNvSpPr txBox="1">
            <a:spLocks noChangeArrowheads="1"/>
          </p:cNvSpPr>
          <p:nvPr/>
        </p:nvSpPr>
        <p:spPr bwMode="auto">
          <a:xfrm>
            <a:off x="3570193" y="718338"/>
            <a:ext cx="1619250" cy="400110"/>
          </a:xfrm>
          <a:prstGeom prst="rect">
            <a:avLst/>
          </a:prstGeom>
          <a:noFill/>
          <a:ln w="9525">
            <a:noFill/>
            <a:miter lim="800000"/>
            <a:headEnd/>
            <a:tailEnd/>
          </a:ln>
        </p:spPr>
        <p:txBody>
          <a:bodyPr>
            <a:spAutoFit/>
          </a:bodyPr>
          <a:lstStyle/>
          <a:p>
            <a:pPr>
              <a:spcBef>
                <a:spcPct val="50000"/>
              </a:spcBef>
            </a:pPr>
            <a:r>
              <a:rPr lang="ar-SA" sz="2000" dirty="0">
                <a:solidFill>
                  <a:schemeClr val="folHlink"/>
                </a:solidFill>
                <a:latin typeface="Arial" pitchFamily="34" charset="0"/>
                <a:cs typeface="Mudir MT" pitchFamily="2" charset="-78"/>
              </a:rPr>
              <a:t>من التجربة:</a:t>
            </a:r>
            <a:endParaRPr lang="en-US" sz="2000" dirty="0">
              <a:solidFill>
                <a:schemeClr val="folHlink"/>
              </a:solidFill>
              <a:latin typeface="Arial" pitchFamily="34" charset="0"/>
              <a:cs typeface="Mudir MT" pitchFamily="2" charset="-78"/>
            </a:endParaRPr>
          </a:p>
        </p:txBody>
      </p:sp>
      <p:sp>
        <p:nvSpPr>
          <p:cNvPr id="1028" name="Text Box 10"/>
          <p:cNvSpPr txBox="1">
            <a:spLocks noChangeArrowheads="1"/>
          </p:cNvSpPr>
          <p:nvPr/>
        </p:nvSpPr>
        <p:spPr bwMode="auto">
          <a:xfrm>
            <a:off x="5773003" y="1718794"/>
            <a:ext cx="1859697" cy="400110"/>
          </a:xfrm>
          <a:prstGeom prst="rect">
            <a:avLst/>
          </a:prstGeom>
          <a:noFill/>
          <a:ln w="9525">
            <a:noFill/>
            <a:miter lim="800000"/>
            <a:headEnd/>
            <a:tailEnd/>
          </a:ln>
        </p:spPr>
        <p:txBody>
          <a:bodyPr wrap="square">
            <a:spAutoFit/>
          </a:bodyPr>
          <a:lstStyle/>
          <a:p>
            <a:pPr algn="r" rtl="1">
              <a:spcBef>
                <a:spcPct val="50000"/>
              </a:spcBef>
            </a:pPr>
            <a:r>
              <a:rPr lang="ar-SA" sz="2000" dirty="0">
                <a:solidFill>
                  <a:schemeClr val="folHlink"/>
                </a:solidFill>
                <a:latin typeface="Arial" pitchFamily="34" charset="0"/>
                <a:cs typeface="Mudir MT" pitchFamily="2" charset="-78"/>
              </a:rPr>
              <a:t>حسب النظرية:</a:t>
            </a:r>
            <a:endParaRPr lang="en-US" sz="2000" dirty="0">
              <a:solidFill>
                <a:schemeClr val="folHlink"/>
              </a:solidFill>
              <a:latin typeface="Arial" pitchFamily="34" charset="0"/>
              <a:cs typeface="Mudir MT" pitchFamily="2" charset="-78"/>
            </a:endParaRPr>
          </a:p>
        </p:txBody>
      </p:sp>
      <p:sp>
        <p:nvSpPr>
          <p:cNvPr id="1029" name="Text Box 11"/>
          <p:cNvSpPr txBox="1">
            <a:spLocks noChangeArrowheads="1"/>
          </p:cNvSpPr>
          <p:nvPr/>
        </p:nvSpPr>
        <p:spPr bwMode="auto">
          <a:xfrm>
            <a:off x="6372225" y="3804921"/>
            <a:ext cx="2520950" cy="369332"/>
          </a:xfrm>
          <a:prstGeom prst="rect">
            <a:avLst/>
          </a:prstGeom>
          <a:noFill/>
          <a:ln w="9525">
            <a:noFill/>
            <a:miter lim="800000"/>
            <a:headEnd/>
            <a:tailEnd/>
          </a:ln>
        </p:spPr>
        <p:txBody>
          <a:bodyPr>
            <a:spAutoFit/>
          </a:bodyPr>
          <a:lstStyle/>
          <a:p>
            <a:pPr>
              <a:spcBef>
                <a:spcPct val="50000"/>
              </a:spcBef>
            </a:pPr>
            <a:r>
              <a:rPr lang="ar-SA">
                <a:solidFill>
                  <a:schemeClr val="folHlink"/>
                </a:solidFill>
                <a:latin typeface="Arial" pitchFamily="34" charset="0"/>
                <a:cs typeface="Mudir MT" pitchFamily="2" charset="-78"/>
              </a:rPr>
              <a:t>بالتعويض في (1) من (2) :</a:t>
            </a:r>
            <a:endParaRPr lang="en-US">
              <a:solidFill>
                <a:schemeClr val="folHlink"/>
              </a:solidFill>
              <a:latin typeface="Arial" pitchFamily="34" charset="0"/>
              <a:cs typeface="Mudir MT" pitchFamily="2" charset="-78"/>
            </a:endParaRPr>
          </a:p>
        </p:txBody>
      </p:sp>
      <p:sp>
        <p:nvSpPr>
          <p:cNvPr id="1030" name="Text Box 12"/>
          <p:cNvSpPr txBox="1">
            <a:spLocks noChangeArrowheads="1"/>
          </p:cNvSpPr>
          <p:nvPr/>
        </p:nvSpPr>
        <p:spPr bwMode="auto">
          <a:xfrm>
            <a:off x="1464600" y="205899"/>
            <a:ext cx="7164387" cy="523220"/>
          </a:xfrm>
          <a:prstGeom prst="rect">
            <a:avLst/>
          </a:prstGeom>
          <a:noFill/>
          <a:ln w="9525">
            <a:noFill/>
            <a:miter lim="800000"/>
            <a:headEnd/>
            <a:tailEnd/>
          </a:ln>
        </p:spPr>
        <p:txBody>
          <a:bodyPr wrap="square">
            <a:spAutoFit/>
          </a:bodyPr>
          <a:lstStyle/>
          <a:p>
            <a:pPr algn="r" rtl="1">
              <a:spcBef>
                <a:spcPct val="50000"/>
              </a:spcBef>
            </a:pPr>
            <a:r>
              <a:rPr lang="ar-SA" sz="2000" dirty="0">
                <a:solidFill>
                  <a:schemeClr val="bg1"/>
                </a:solidFill>
                <a:latin typeface="Arial" pitchFamily="34" charset="0"/>
                <a:cs typeface="Mudir MT" pitchFamily="2" charset="-78"/>
              </a:rPr>
              <a:t>  </a:t>
            </a:r>
            <a:r>
              <a:rPr lang="ar-SA" sz="2000" dirty="0" smtClean="0">
                <a:solidFill>
                  <a:schemeClr val="bg1"/>
                </a:solidFill>
                <a:latin typeface="Arial" pitchFamily="34" charset="0"/>
                <a:cs typeface="Mudir MT" pitchFamily="2" charset="-78"/>
              </a:rPr>
              <a:t> </a:t>
            </a:r>
            <a:r>
              <a:rPr lang="ar-SA" sz="2800" dirty="0">
                <a:solidFill>
                  <a:schemeClr val="hlink"/>
                </a:solidFill>
                <a:latin typeface="Arial" pitchFamily="34" charset="0"/>
                <a:cs typeface="Mudir MT" pitchFamily="2" charset="-78"/>
              </a:rPr>
              <a:t>حساب ثابت السرعة من الحالة الانتقاليه:</a:t>
            </a:r>
            <a:r>
              <a:rPr lang="ar-SA" sz="2800" dirty="0">
                <a:solidFill>
                  <a:schemeClr val="hlink"/>
                </a:solidFill>
                <a:latin typeface="Arial" pitchFamily="34" charset="0"/>
              </a:rPr>
              <a:t> </a:t>
            </a:r>
            <a:endParaRPr lang="en-US" sz="2800" dirty="0">
              <a:solidFill>
                <a:schemeClr val="hlink"/>
              </a:solidFill>
              <a:latin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5"/>
          <p:cNvGraphicFramePr>
            <a:graphicFrameLocks noChangeAspect="1"/>
          </p:cNvGraphicFramePr>
          <p:nvPr>
            <p:extLst>
              <p:ext uri="{D42A27DB-BD31-4B8C-83A1-F6EECF244321}">
                <p14:modId xmlns:p14="http://schemas.microsoft.com/office/powerpoint/2010/main" val="2509451006"/>
              </p:ext>
            </p:extLst>
          </p:nvPr>
        </p:nvGraphicFramePr>
        <p:xfrm>
          <a:off x="1554163" y="207963"/>
          <a:ext cx="5256212" cy="6034087"/>
        </p:xfrm>
        <a:graphic>
          <a:graphicData uri="http://schemas.openxmlformats.org/presentationml/2006/ole">
            <mc:AlternateContent xmlns:mc="http://schemas.openxmlformats.org/markup-compatibility/2006">
              <mc:Choice xmlns:v="urn:schemas-microsoft-com:vml" Requires="v">
                <p:oleObj spid="_x0000_s61462" name="Equation" r:id="rId3" imgW="2234880" imgH="3035160" progId="Equation.3">
                  <p:embed/>
                </p:oleObj>
              </mc:Choice>
              <mc:Fallback>
                <p:oleObj name="Equation" r:id="rId3" imgW="2234880" imgH="3035160" progId="Equation.3">
                  <p:embed/>
                  <p:pic>
                    <p:nvPicPr>
                      <p:cNvPr id="0" name="Object 5"/>
                      <p:cNvPicPr>
                        <a:picLocks noChangeAspect="1" noChangeArrowheads="1"/>
                      </p:cNvPicPr>
                      <p:nvPr/>
                    </p:nvPicPr>
                    <p:blipFill>
                      <a:blip r:embed="rId4"/>
                      <a:srcRect/>
                      <a:stretch>
                        <a:fillRect/>
                      </a:stretch>
                    </p:blipFill>
                    <p:spPr bwMode="auto">
                      <a:xfrm>
                        <a:off x="1554163" y="207963"/>
                        <a:ext cx="5256212" cy="6034087"/>
                      </a:xfrm>
                      <a:prstGeom prst="rect">
                        <a:avLst/>
                      </a:prstGeom>
                      <a:noFill/>
                      <a:extLst/>
                    </p:spPr>
                  </p:pic>
                </p:oleObj>
              </mc:Fallback>
            </mc:AlternateContent>
          </a:graphicData>
        </a:graphic>
      </p:graphicFrame>
      <p:sp>
        <p:nvSpPr>
          <p:cNvPr id="2051" name="Text Box 6"/>
          <p:cNvSpPr txBox="1">
            <a:spLocks noChangeArrowheads="1"/>
          </p:cNvSpPr>
          <p:nvPr/>
        </p:nvSpPr>
        <p:spPr bwMode="auto">
          <a:xfrm>
            <a:off x="5940425" y="4409441"/>
            <a:ext cx="2592388" cy="369332"/>
          </a:xfrm>
          <a:prstGeom prst="rect">
            <a:avLst/>
          </a:prstGeom>
          <a:noFill/>
          <a:ln w="9525">
            <a:noFill/>
            <a:miter lim="800000"/>
            <a:headEnd/>
            <a:tailEnd/>
          </a:ln>
        </p:spPr>
        <p:txBody>
          <a:bodyPr>
            <a:spAutoFit/>
          </a:bodyPr>
          <a:lstStyle/>
          <a:p>
            <a:pPr>
              <a:spcBef>
                <a:spcPct val="50000"/>
              </a:spcBef>
            </a:pPr>
            <a:r>
              <a:rPr lang="ar-SA">
                <a:solidFill>
                  <a:schemeClr val="bg1"/>
                </a:solidFill>
                <a:latin typeface="Arial" pitchFamily="34" charset="0"/>
                <a:cs typeface="Mudir MT" pitchFamily="2" charset="-78"/>
              </a:rPr>
              <a:t>نعوض من (أ) و(ب) في (3) :</a:t>
            </a:r>
            <a:endParaRPr lang="en-US">
              <a:solidFill>
                <a:schemeClr val="bg1"/>
              </a:solidFill>
              <a:latin typeface="Arial" pitchFamily="34" charset="0"/>
              <a:cs typeface="Mudir MT" pitchFamily="2"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4"/>
          <p:cNvGraphicFramePr>
            <a:graphicFrameLocks noChangeAspect="1"/>
          </p:cNvGraphicFramePr>
          <p:nvPr>
            <p:extLst>
              <p:ext uri="{D42A27DB-BD31-4B8C-83A1-F6EECF244321}">
                <p14:modId xmlns:p14="http://schemas.microsoft.com/office/powerpoint/2010/main" val="3799061345"/>
              </p:ext>
            </p:extLst>
          </p:nvPr>
        </p:nvGraphicFramePr>
        <p:xfrm>
          <a:off x="1404938" y="1390650"/>
          <a:ext cx="5835650" cy="4106863"/>
        </p:xfrm>
        <a:graphic>
          <a:graphicData uri="http://schemas.openxmlformats.org/presentationml/2006/ole">
            <mc:AlternateContent xmlns:mc="http://schemas.openxmlformats.org/markup-compatibility/2006">
              <mc:Choice xmlns:v="urn:schemas-microsoft-com:vml" Requires="v">
                <p:oleObj spid="_x0000_s62486" name="Equation" r:id="rId3" imgW="1396800" imgH="1333440" progId="Equation.3">
                  <p:embed/>
                </p:oleObj>
              </mc:Choice>
              <mc:Fallback>
                <p:oleObj name="Equation" r:id="rId3" imgW="1396800" imgH="1333440" progId="Equation.3">
                  <p:embed/>
                  <p:pic>
                    <p:nvPicPr>
                      <p:cNvPr id="0" name="Object 4"/>
                      <p:cNvPicPr>
                        <a:picLocks noChangeAspect="1" noChangeArrowheads="1"/>
                      </p:cNvPicPr>
                      <p:nvPr/>
                    </p:nvPicPr>
                    <p:blipFill>
                      <a:blip r:embed="rId4"/>
                      <a:srcRect/>
                      <a:stretch>
                        <a:fillRect/>
                      </a:stretch>
                    </p:blipFill>
                    <p:spPr bwMode="auto">
                      <a:xfrm>
                        <a:off x="1404938" y="1390650"/>
                        <a:ext cx="5835650" cy="410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5" name="Rectangle 5"/>
          <p:cNvSpPr>
            <a:spLocks noChangeArrowheads="1"/>
          </p:cNvSpPr>
          <p:nvPr/>
        </p:nvSpPr>
        <p:spPr bwMode="auto">
          <a:xfrm>
            <a:off x="1116013" y="3804921"/>
            <a:ext cx="5256212" cy="1478703"/>
          </a:xfrm>
          <a:prstGeom prst="rect">
            <a:avLst/>
          </a:prstGeom>
          <a:noFill/>
          <a:ln w="9525">
            <a:solidFill>
              <a:schemeClr val="bg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txBox="1">
            <a:spLocks/>
          </p:cNvSpPr>
          <p:nvPr/>
        </p:nvSpPr>
        <p:spPr bwMode="auto">
          <a:xfrm>
            <a:off x="5003800" y="1318683"/>
            <a:ext cx="3810000" cy="426720"/>
          </a:xfrm>
          <a:prstGeom prst="rect">
            <a:avLst/>
          </a:prstGeom>
          <a:noFill/>
          <a:ln w="9525">
            <a:noFill/>
            <a:miter lim="800000"/>
            <a:headEnd/>
            <a:tailEnd/>
          </a:ln>
        </p:spPr>
        <p:txBody>
          <a:bodyPr anchor="ctr"/>
          <a:lstStyle/>
          <a:p>
            <a:pPr algn="ctr"/>
            <a:r>
              <a:rPr lang="ar-SA" sz="1600" b="1">
                <a:latin typeface="Calibri" pitchFamily="34" charset="0"/>
                <a:cs typeface="Times New Roman" pitchFamily="18" charset="0"/>
              </a:rPr>
              <a:t>منحنى لتفاعل ماص للحرارة </a:t>
            </a:r>
          </a:p>
          <a:p>
            <a:pPr algn="ctr"/>
            <a:r>
              <a:rPr lang="ar-SA" sz="1600" b="1">
                <a:latin typeface="Calibri" pitchFamily="34" charset="0"/>
                <a:cs typeface="Times New Roman" pitchFamily="18" charset="0"/>
              </a:rPr>
              <a:t>كيف تعرف من الرسم أنه ماص للحراراة ؟</a:t>
            </a:r>
          </a:p>
          <a:p>
            <a:pPr algn="ctr"/>
            <a:r>
              <a:rPr lang="ar-SA" sz="1600" b="1">
                <a:latin typeface="Calibri" pitchFamily="34" charset="0"/>
                <a:cs typeface="Times New Roman" pitchFamily="18" charset="0"/>
              </a:rPr>
              <a:t>لاحظ المنحنى </a:t>
            </a:r>
          </a:p>
          <a:p>
            <a:pPr algn="ctr"/>
            <a:r>
              <a:rPr lang="ar-SA" sz="1600" b="1">
                <a:latin typeface="Calibri" pitchFamily="34" charset="0"/>
                <a:cs typeface="Times New Roman" pitchFamily="18" charset="0"/>
              </a:rPr>
              <a:t>من المتفاعلات إلى أن تصل للمركب المنشط</a:t>
            </a:r>
          </a:p>
          <a:p>
            <a:pPr algn="ctr"/>
            <a:r>
              <a:rPr lang="ar-SA" sz="1600" b="1">
                <a:latin typeface="Calibri" pitchFamily="34" charset="0"/>
                <a:cs typeface="Times New Roman" pitchFamily="18" charset="0"/>
              </a:rPr>
              <a:t>ولاحظ المنحنى</a:t>
            </a:r>
          </a:p>
          <a:p>
            <a:pPr algn="ctr"/>
            <a:r>
              <a:rPr lang="ar-SA" sz="1600" b="1">
                <a:latin typeface="Calibri" pitchFamily="34" charset="0"/>
                <a:cs typeface="Times New Roman" pitchFamily="18" charset="0"/>
              </a:rPr>
              <a:t> من النواتج إلى المركب المنشط</a:t>
            </a:r>
          </a:p>
          <a:p>
            <a:pPr algn="ctr"/>
            <a:r>
              <a:rPr lang="ar-SA" sz="1600" b="1">
                <a:latin typeface="Calibri" pitchFamily="34" charset="0"/>
                <a:cs typeface="Times New Roman" pitchFamily="18" charset="0"/>
              </a:rPr>
              <a:t>أيهما أكبر ؟؟</a:t>
            </a:r>
          </a:p>
          <a:p>
            <a:pPr algn="ctr"/>
            <a:r>
              <a:rPr lang="ar-SA" sz="1600" b="1">
                <a:latin typeface="Calibri" pitchFamily="34" charset="0"/>
                <a:cs typeface="Times New Roman" pitchFamily="18" charset="0"/>
              </a:rPr>
              <a:t>إذاً ماص للحرارة </a:t>
            </a:r>
          </a:p>
          <a:p>
            <a:pPr algn="ctr"/>
            <a:endParaRPr lang="ar-SA" sz="1600" b="1">
              <a:latin typeface="Calibri" pitchFamily="34" charset="0"/>
              <a:cs typeface="Times New Roman" pitchFamily="18" charset="0"/>
            </a:endParaRPr>
          </a:p>
        </p:txBody>
      </p:sp>
      <p:sp>
        <p:nvSpPr>
          <p:cNvPr id="12" name="Half Frame 11"/>
          <p:cNvSpPr/>
          <p:nvPr/>
        </p:nvSpPr>
        <p:spPr>
          <a:xfrm rot="16200000">
            <a:off x="2727960" y="-91440"/>
            <a:ext cx="3840480" cy="7010400"/>
          </a:xfrm>
          <a:prstGeom prst="halfFrame">
            <a:avLst>
              <a:gd name="adj1" fmla="val 1701"/>
              <a:gd name="adj2" fmla="val 2034"/>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chemeClr val="tx1"/>
              </a:solidFill>
            </a:endParaRPr>
          </a:p>
        </p:txBody>
      </p:sp>
      <p:sp>
        <p:nvSpPr>
          <p:cNvPr id="21" name="Arc 20"/>
          <p:cNvSpPr/>
          <p:nvPr/>
        </p:nvSpPr>
        <p:spPr>
          <a:xfrm rot="19815671">
            <a:off x="3519488" y="1737996"/>
            <a:ext cx="2468562" cy="4968028"/>
          </a:xfrm>
          <a:prstGeom prst="arc">
            <a:avLst>
              <a:gd name="adj1" fmla="val 16200000"/>
              <a:gd name="adj2" fmla="val 162304"/>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22" name="Freeform 21"/>
          <p:cNvSpPr/>
          <p:nvPr/>
        </p:nvSpPr>
        <p:spPr>
          <a:xfrm>
            <a:off x="2743201" y="2062480"/>
            <a:ext cx="708025" cy="1778000"/>
          </a:xfrm>
          <a:custGeom>
            <a:avLst/>
            <a:gdLst>
              <a:gd name="connsiteX0" fmla="*/ 0 w 1089212"/>
              <a:gd name="connsiteY0" fmla="*/ 3186953 h 3186953"/>
              <a:gd name="connsiteX1" fmla="*/ 40342 w 1089212"/>
              <a:gd name="connsiteY1" fmla="*/ 2971800 h 3186953"/>
              <a:gd name="connsiteX2" fmla="*/ 67236 w 1089212"/>
              <a:gd name="connsiteY2" fmla="*/ 2877670 h 3186953"/>
              <a:gd name="connsiteX3" fmla="*/ 94130 w 1089212"/>
              <a:gd name="connsiteY3" fmla="*/ 2756647 h 3186953"/>
              <a:gd name="connsiteX4" fmla="*/ 121024 w 1089212"/>
              <a:gd name="connsiteY4" fmla="*/ 2675964 h 3186953"/>
              <a:gd name="connsiteX5" fmla="*/ 134471 w 1089212"/>
              <a:gd name="connsiteY5" fmla="*/ 2622176 h 3186953"/>
              <a:gd name="connsiteX6" fmla="*/ 161365 w 1089212"/>
              <a:gd name="connsiteY6" fmla="*/ 2541494 h 3186953"/>
              <a:gd name="connsiteX7" fmla="*/ 174812 w 1089212"/>
              <a:gd name="connsiteY7" fmla="*/ 2501153 h 3186953"/>
              <a:gd name="connsiteX8" fmla="*/ 188259 w 1089212"/>
              <a:gd name="connsiteY8" fmla="*/ 2460811 h 3186953"/>
              <a:gd name="connsiteX9" fmla="*/ 201706 w 1089212"/>
              <a:gd name="connsiteY9" fmla="*/ 2366682 h 3186953"/>
              <a:gd name="connsiteX10" fmla="*/ 215153 w 1089212"/>
              <a:gd name="connsiteY10" fmla="*/ 2312894 h 3186953"/>
              <a:gd name="connsiteX11" fmla="*/ 242047 w 1089212"/>
              <a:gd name="connsiteY11" fmla="*/ 2178423 h 3186953"/>
              <a:gd name="connsiteX12" fmla="*/ 255494 w 1089212"/>
              <a:gd name="connsiteY12" fmla="*/ 2097741 h 3186953"/>
              <a:gd name="connsiteX13" fmla="*/ 268942 w 1089212"/>
              <a:gd name="connsiteY13" fmla="*/ 2057400 h 3186953"/>
              <a:gd name="connsiteX14" fmla="*/ 309283 w 1089212"/>
              <a:gd name="connsiteY14" fmla="*/ 1882588 h 3186953"/>
              <a:gd name="connsiteX15" fmla="*/ 336177 w 1089212"/>
              <a:gd name="connsiteY15" fmla="*/ 1734670 h 3186953"/>
              <a:gd name="connsiteX16" fmla="*/ 349624 w 1089212"/>
              <a:gd name="connsiteY16" fmla="*/ 1694329 h 3186953"/>
              <a:gd name="connsiteX17" fmla="*/ 363071 w 1089212"/>
              <a:gd name="connsiteY17" fmla="*/ 1627094 h 3186953"/>
              <a:gd name="connsiteX18" fmla="*/ 403412 w 1089212"/>
              <a:gd name="connsiteY18" fmla="*/ 1465729 h 3186953"/>
              <a:gd name="connsiteX19" fmla="*/ 416859 w 1089212"/>
              <a:gd name="connsiteY19" fmla="*/ 1398494 h 3186953"/>
              <a:gd name="connsiteX20" fmla="*/ 443753 w 1089212"/>
              <a:gd name="connsiteY20" fmla="*/ 1317811 h 3186953"/>
              <a:gd name="connsiteX21" fmla="*/ 457200 w 1089212"/>
              <a:gd name="connsiteY21" fmla="*/ 1264023 h 3186953"/>
              <a:gd name="connsiteX22" fmla="*/ 484094 w 1089212"/>
              <a:gd name="connsiteY22" fmla="*/ 1183341 h 3186953"/>
              <a:gd name="connsiteX23" fmla="*/ 510989 w 1089212"/>
              <a:gd name="connsiteY23" fmla="*/ 1102658 h 3186953"/>
              <a:gd name="connsiteX24" fmla="*/ 537883 w 1089212"/>
              <a:gd name="connsiteY24" fmla="*/ 1048870 h 3186953"/>
              <a:gd name="connsiteX25" fmla="*/ 564777 w 1089212"/>
              <a:gd name="connsiteY25" fmla="*/ 968188 h 3186953"/>
              <a:gd name="connsiteX26" fmla="*/ 605118 w 1089212"/>
              <a:gd name="connsiteY26" fmla="*/ 847164 h 3186953"/>
              <a:gd name="connsiteX27" fmla="*/ 632012 w 1089212"/>
              <a:gd name="connsiteY27" fmla="*/ 753035 h 3186953"/>
              <a:gd name="connsiteX28" fmla="*/ 645459 w 1089212"/>
              <a:gd name="connsiteY28" fmla="*/ 685800 h 3186953"/>
              <a:gd name="connsiteX29" fmla="*/ 672353 w 1089212"/>
              <a:gd name="connsiteY29" fmla="*/ 591670 h 3186953"/>
              <a:gd name="connsiteX30" fmla="*/ 699247 w 1089212"/>
              <a:gd name="connsiteY30" fmla="*/ 497541 h 3186953"/>
              <a:gd name="connsiteX31" fmla="*/ 726142 w 1089212"/>
              <a:gd name="connsiteY31" fmla="*/ 457200 h 3186953"/>
              <a:gd name="connsiteX32" fmla="*/ 779930 w 1089212"/>
              <a:gd name="connsiteY32" fmla="*/ 376517 h 3186953"/>
              <a:gd name="connsiteX33" fmla="*/ 833718 w 1089212"/>
              <a:gd name="connsiteY33" fmla="*/ 295835 h 3186953"/>
              <a:gd name="connsiteX34" fmla="*/ 860612 w 1089212"/>
              <a:gd name="connsiteY34" fmla="*/ 255494 h 3186953"/>
              <a:gd name="connsiteX35" fmla="*/ 887506 w 1089212"/>
              <a:gd name="connsiteY35" fmla="*/ 215153 h 3186953"/>
              <a:gd name="connsiteX36" fmla="*/ 954742 w 1089212"/>
              <a:gd name="connsiteY36" fmla="*/ 107576 h 3186953"/>
              <a:gd name="connsiteX37" fmla="*/ 1008530 w 1089212"/>
              <a:gd name="connsiteY37" fmla="*/ 26894 h 3186953"/>
              <a:gd name="connsiteX38" fmla="*/ 1089212 w 1089212"/>
              <a:gd name="connsiteY38" fmla="*/ 0 h 318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89212" h="3186953">
                <a:moveTo>
                  <a:pt x="0" y="3186953"/>
                </a:moveTo>
                <a:lnTo>
                  <a:pt x="40342" y="2971800"/>
                </a:lnTo>
                <a:cubicBezTo>
                  <a:pt x="59209" y="2871176"/>
                  <a:pt x="46424" y="2960918"/>
                  <a:pt x="67236" y="2877670"/>
                </a:cubicBezTo>
                <a:cubicBezTo>
                  <a:pt x="86430" y="2800892"/>
                  <a:pt x="73423" y="2825671"/>
                  <a:pt x="94130" y="2756647"/>
                </a:cubicBezTo>
                <a:cubicBezTo>
                  <a:pt x="102276" y="2729493"/>
                  <a:pt x="112059" y="2702858"/>
                  <a:pt x="121024" y="2675964"/>
                </a:cubicBezTo>
                <a:cubicBezTo>
                  <a:pt x="126868" y="2658431"/>
                  <a:pt x="129160" y="2639878"/>
                  <a:pt x="134471" y="2622176"/>
                </a:cubicBezTo>
                <a:cubicBezTo>
                  <a:pt x="142617" y="2595023"/>
                  <a:pt x="152400" y="2568388"/>
                  <a:pt x="161365" y="2541494"/>
                </a:cubicBezTo>
                <a:lnTo>
                  <a:pt x="174812" y="2501153"/>
                </a:lnTo>
                <a:lnTo>
                  <a:pt x="188259" y="2460811"/>
                </a:lnTo>
                <a:cubicBezTo>
                  <a:pt x="192741" y="2429435"/>
                  <a:pt x="196036" y="2397866"/>
                  <a:pt x="201706" y="2366682"/>
                </a:cubicBezTo>
                <a:cubicBezTo>
                  <a:pt x="205012" y="2348499"/>
                  <a:pt x="211281" y="2330965"/>
                  <a:pt x="215153" y="2312894"/>
                </a:cubicBezTo>
                <a:cubicBezTo>
                  <a:pt x="224731" y="2268197"/>
                  <a:pt x="233082" y="2223247"/>
                  <a:pt x="242047" y="2178423"/>
                </a:cubicBezTo>
                <a:cubicBezTo>
                  <a:pt x="247394" y="2151687"/>
                  <a:pt x="249579" y="2124357"/>
                  <a:pt x="255494" y="2097741"/>
                </a:cubicBezTo>
                <a:cubicBezTo>
                  <a:pt x="258569" y="2083904"/>
                  <a:pt x="265755" y="2071211"/>
                  <a:pt x="268942" y="2057400"/>
                </a:cubicBezTo>
                <a:cubicBezTo>
                  <a:pt x="313456" y="1864508"/>
                  <a:pt x="276779" y="1980100"/>
                  <a:pt x="309283" y="1882588"/>
                </a:cubicBezTo>
                <a:cubicBezTo>
                  <a:pt x="315278" y="1846620"/>
                  <a:pt x="326780" y="1772260"/>
                  <a:pt x="336177" y="1734670"/>
                </a:cubicBezTo>
                <a:cubicBezTo>
                  <a:pt x="339615" y="1720919"/>
                  <a:pt x="346186" y="1708080"/>
                  <a:pt x="349624" y="1694329"/>
                </a:cubicBezTo>
                <a:cubicBezTo>
                  <a:pt x="355167" y="1672156"/>
                  <a:pt x="357932" y="1649364"/>
                  <a:pt x="363071" y="1627094"/>
                </a:cubicBezTo>
                <a:cubicBezTo>
                  <a:pt x="363074" y="1627079"/>
                  <a:pt x="396687" y="1492631"/>
                  <a:pt x="403412" y="1465729"/>
                </a:cubicBezTo>
                <a:cubicBezTo>
                  <a:pt x="408955" y="1443556"/>
                  <a:pt x="410845" y="1420544"/>
                  <a:pt x="416859" y="1398494"/>
                </a:cubicBezTo>
                <a:cubicBezTo>
                  <a:pt x="424318" y="1371144"/>
                  <a:pt x="434788" y="1344705"/>
                  <a:pt x="443753" y="1317811"/>
                </a:cubicBezTo>
                <a:cubicBezTo>
                  <a:pt x="449597" y="1300278"/>
                  <a:pt x="451889" y="1281725"/>
                  <a:pt x="457200" y="1264023"/>
                </a:cubicBezTo>
                <a:cubicBezTo>
                  <a:pt x="465346" y="1236870"/>
                  <a:pt x="475129" y="1210235"/>
                  <a:pt x="484094" y="1183341"/>
                </a:cubicBezTo>
                <a:lnTo>
                  <a:pt x="510989" y="1102658"/>
                </a:lnTo>
                <a:cubicBezTo>
                  <a:pt x="517328" y="1083641"/>
                  <a:pt x="530438" y="1067482"/>
                  <a:pt x="537883" y="1048870"/>
                </a:cubicBezTo>
                <a:cubicBezTo>
                  <a:pt x="548411" y="1022549"/>
                  <a:pt x="555812" y="995082"/>
                  <a:pt x="564777" y="968188"/>
                </a:cubicBezTo>
                <a:lnTo>
                  <a:pt x="605118" y="847164"/>
                </a:lnTo>
                <a:cubicBezTo>
                  <a:pt x="620093" y="802240"/>
                  <a:pt x="620755" y="803689"/>
                  <a:pt x="632012" y="753035"/>
                </a:cubicBezTo>
                <a:cubicBezTo>
                  <a:pt x="636970" y="730724"/>
                  <a:pt x="640501" y="708111"/>
                  <a:pt x="645459" y="685800"/>
                </a:cubicBezTo>
                <a:cubicBezTo>
                  <a:pt x="666478" y="591212"/>
                  <a:pt x="649890" y="670289"/>
                  <a:pt x="672353" y="591670"/>
                </a:cubicBezTo>
                <a:cubicBezTo>
                  <a:pt x="678097" y="571566"/>
                  <a:pt x="688500" y="519034"/>
                  <a:pt x="699247" y="497541"/>
                </a:cubicBezTo>
                <a:cubicBezTo>
                  <a:pt x="706475" y="483086"/>
                  <a:pt x="717177" y="470647"/>
                  <a:pt x="726142" y="457200"/>
                </a:cubicBezTo>
                <a:cubicBezTo>
                  <a:pt x="751859" y="380047"/>
                  <a:pt x="721172" y="452063"/>
                  <a:pt x="779930" y="376517"/>
                </a:cubicBezTo>
                <a:cubicBezTo>
                  <a:pt x="799774" y="351003"/>
                  <a:pt x="815789" y="322729"/>
                  <a:pt x="833718" y="295835"/>
                </a:cubicBezTo>
                <a:lnTo>
                  <a:pt x="860612" y="255494"/>
                </a:lnTo>
                <a:lnTo>
                  <a:pt x="887506" y="215153"/>
                </a:lnTo>
                <a:cubicBezTo>
                  <a:pt x="912409" y="140443"/>
                  <a:pt x="887279" y="200337"/>
                  <a:pt x="954742" y="107576"/>
                </a:cubicBezTo>
                <a:cubicBezTo>
                  <a:pt x="973753" y="81436"/>
                  <a:pt x="977866" y="37115"/>
                  <a:pt x="1008530" y="26894"/>
                </a:cubicBezTo>
                <a:lnTo>
                  <a:pt x="1089212" y="0"/>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18438" name="Title 1"/>
          <p:cNvSpPr txBox="1">
            <a:spLocks/>
          </p:cNvSpPr>
          <p:nvPr/>
        </p:nvSpPr>
        <p:spPr bwMode="auto">
          <a:xfrm rot="-5400000">
            <a:off x="125730" y="3278082"/>
            <a:ext cx="1209040" cy="381000"/>
          </a:xfrm>
          <a:prstGeom prst="rect">
            <a:avLst/>
          </a:prstGeom>
          <a:noFill/>
          <a:ln w="9525">
            <a:noFill/>
            <a:miter lim="800000"/>
            <a:headEnd/>
            <a:tailEnd/>
          </a:ln>
        </p:spPr>
        <p:txBody>
          <a:bodyPr anchor="ctr"/>
          <a:lstStyle/>
          <a:p>
            <a:pPr algn="ctr"/>
            <a:r>
              <a:rPr lang="ar-SA" b="1">
                <a:solidFill>
                  <a:schemeClr val="hlink"/>
                </a:solidFill>
                <a:latin typeface="Calibri" pitchFamily="34" charset="0"/>
                <a:cs typeface="Times New Roman" pitchFamily="18" charset="0"/>
              </a:rPr>
              <a:t>طاقة الوضع</a:t>
            </a:r>
          </a:p>
        </p:txBody>
      </p:sp>
      <p:sp>
        <p:nvSpPr>
          <p:cNvPr id="18439" name="Title 1"/>
          <p:cNvSpPr txBox="1">
            <a:spLocks/>
          </p:cNvSpPr>
          <p:nvPr/>
        </p:nvSpPr>
        <p:spPr bwMode="auto">
          <a:xfrm>
            <a:off x="3429000" y="5547360"/>
            <a:ext cx="1295400" cy="355600"/>
          </a:xfrm>
          <a:prstGeom prst="rect">
            <a:avLst/>
          </a:prstGeom>
          <a:noFill/>
          <a:ln w="9525">
            <a:noFill/>
            <a:miter lim="800000"/>
            <a:headEnd/>
            <a:tailEnd/>
          </a:ln>
        </p:spPr>
        <p:txBody>
          <a:bodyPr anchor="ctr"/>
          <a:lstStyle/>
          <a:p>
            <a:pPr algn="ctr"/>
            <a:r>
              <a:rPr lang="ar-SA" b="1">
                <a:solidFill>
                  <a:schemeClr val="hlink"/>
                </a:solidFill>
                <a:latin typeface="Calibri" pitchFamily="34" charset="0"/>
                <a:cs typeface="Times New Roman" pitchFamily="18" charset="0"/>
              </a:rPr>
              <a:t>مسار التفاعل</a:t>
            </a:r>
          </a:p>
        </p:txBody>
      </p:sp>
      <p:sp>
        <p:nvSpPr>
          <p:cNvPr id="18440" name="Title 1"/>
          <p:cNvSpPr txBox="1">
            <a:spLocks/>
          </p:cNvSpPr>
          <p:nvPr/>
        </p:nvSpPr>
        <p:spPr bwMode="auto">
          <a:xfrm>
            <a:off x="2916238" y="1586865"/>
            <a:ext cx="1828800" cy="355600"/>
          </a:xfrm>
          <a:prstGeom prst="rect">
            <a:avLst/>
          </a:prstGeom>
          <a:noFill/>
          <a:ln w="9525">
            <a:noFill/>
            <a:miter lim="800000"/>
            <a:headEnd/>
            <a:tailEnd/>
          </a:ln>
        </p:spPr>
        <p:txBody>
          <a:bodyPr anchor="ctr"/>
          <a:lstStyle/>
          <a:p>
            <a:pPr algn="ctr"/>
            <a:r>
              <a:rPr lang="ar-SA" sz="2000" b="1">
                <a:solidFill>
                  <a:schemeClr val="hlink"/>
                </a:solidFill>
                <a:latin typeface="Calibri" pitchFamily="34" charset="0"/>
                <a:cs typeface="Times New Roman" pitchFamily="18" charset="0"/>
              </a:rPr>
              <a:t>المركب المنشط</a:t>
            </a:r>
          </a:p>
        </p:txBody>
      </p:sp>
      <p:sp>
        <p:nvSpPr>
          <p:cNvPr id="34" name="Title 1"/>
          <p:cNvSpPr txBox="1">
            <a:spLocks/>
          </p:cNvSpPr>
          <p:nvPr/>
        </p:nvSpPr>
        <p:spPr bwMode="auto">
          <a:xfrm>
            <a:off x="4191000" y="4124960"/>
            <a:ext cx="762000" cy="355600"/>
          </a:xfrm>
          <a:prstGeom prst="rect">
            <a:avLst/>
          </a:prstGeom>
          <a:noFill/>
          <a:ln w="9525">
            <a:noFill/>
            <a:miter lim="800000"/>
            <a:headEnd/>
            <a:tailEnd/>
          </a:ln>
        </p:spPr>
        <p:txBody>
          <a:bodyPr anchor="ctr"/>
          <a:lstStyle/>
          <a:p>
            <a:pPr algn="ctr">
              <a:defRPr/>
            </a:pPr>
            <a:r>
              <a:rPr lang="en-US" sz="3200" b="1" dirty="0">
                <a:solidFill>
                  <a:srgbClr val="FF0000"/>
                </a:solidFill>
                <a:latin typeface="+mj-lt"/>
                <a:ea typeface="+mj-ea"/>
                <a:cs typeface="+mj-cs"/>
              </a:rPr>
              <a:t>H</a:t>
            </a:r>
            <a:endParaRPr lang="ar-SA" sz="3200" b="1" dirty="0">
              <a:solidFill>
                <a:srgbClr val="FF0000"/>
              </a:solidFill>
              <a:latin typeface="+mj-lt"/>
              <a:ea typeface="+mj-ea"/>
              <a:cs typeface="+mj-cs"/>
            </a:endParaRPr>
          </a:p>
        </p:txBody>
      </p:sp>
      <p:sp>
        <p:nvSpPr>
          <p:cNvPr id="35" name="Title 1"/>
          <p:cNvSpPr txBox="1">
            <a:spLocks/>
          </p:cNvSpPr>
          <p:nvPr/>
        </p:nvSpPr>
        <p:spPr bwMode="auto">
          <a:xfrm>
            <a:off x="990600" y="3058160"/>
            <a:ext cx="914400" cy="355600"/>
          </a:xfrm>
          <a:prstGeom prst="rect">
            <a:avLst/>
          </a:prstGeom>
          <a:noFill/>
          <a:ln w="9525">
            <a:noFill/>
            <a:miter lim="800000"/>
            <a:headEnd/>
            <a:tailEnd/>
          </a:ln>
        </p:spPr>
        <p:txBody>
          <a:bodyPr anchor="ctr"/>
          <a:lstStyle/>
          <a:p>
            <a:pPr algn="ctr">
              <a:defRPr/>
            </a:pPr>
            <a:r>
              <a:rPr lang="ar-SA" sz="2400" b="1" dirty="0">
                <a:solidFill>
                  <a:srgbClr val="FF0000"/>
                </a:solidFill>
                <a:latin typeface="+mj-lt"/>
                <a:ea typeface="+mj-ea"/>
                <a:cs typeface="+mj-cs"/>
              </a:rPr>
              <a:t>ط م</a:t>
            </a:r>
          </a:p>
        </p:txBody>
      </p:sp>
      <p:sp>
        <p:nvSpPr>
          <p:cNvPr id="46" name="Rectangle 45"/>
          <p:cNvSpPr>
            <a:spLocks noChangeArrowheads="1"/>
          </p:cNvSpPr>
          <p:nvPr/>
        </p:nvSpPr>
        <p:spPr bwMode="auto">
          <a:xfrm>
            <a:off x="5292725" y="242993"/>
            <a:ext cx="3200400" cy="2204720"/>
          </a:xfrm>
          <a:prstGeom prst="rect">
            <a:avLst/>
          </a:prstGeom>
          <a:noFill/>
          <a:ln w="57150" algn="ctr">
            <a:solidFill>
              <a:schemeClr val="folHlink"/>
            </a:solidFill>
            <a:miter lim="800000"/>
            <a:headEnd/>
            <a:tailEnd/>
          </a:ln>
        </p:spPr>
        <p:txBody>
          <a:bodyPr anchor="ctr"/>
          <a:lstStyle/>
          <a:p>
            <a:pPr algn="ctr">
              <a:defRPr/>
            </a:pPr>
            <a:endParaRPr lang="ar-SA">
              <a:solidFill>
                <a:schemeClr val="lt1"/>
              </a:solidFill>
              <a:latin typeface="+mn-lt"/>
              <a:cs typeface="+mn-cs"/>
            </a:endParaRPr>
          </a:p>
        </p:txBody>
      </p:sp>
      <p:sp>
        <p:nvSpPr>
          <p:cNvPr id="48" name="Freeform 47"/>
          <p:cNvSpPr/>
          <p:nvPr/>
        </p:nvSpPr>
        <p:spPr>
          <a:xfrm>
            <a:off x="1643064" y="3821219"/>
            <a:ext cx="1100137" cy="776393"/>
          </a:xfrm>
          <a:custGeom>
            <a:avLst/>
            <a:gdLst>
              <a:gd name="connsiteX0" fmla="*/ 1099930 w 1099930"/>
              <a:gd name="connsiteY0" fmla="*/ 0 h 831414"/>
              <a:gd name="connsiteX1" fmla="*/ 1086678 w 1099930"/>
              <a:gd name="connsiteY1" fmla="*/ 119269 h 831414"/>
              <a:gd name="connsiteX2" fmla="*/ 1060173 w 1099930"/>
              <a:gd name="connsiteY2" fmla="*/ 198782 h 831414"/>
              <a:gd name="connsiteX3" fmla="*/ 1020417 w 1099930"/>
              <a:gd name="connsiteY3" fmla="*/ 278295 h 831414"/>
              <a:gd name="connsiteX4" fmla="*/ 980660 w 1099930"/>
              <a:gd name="connsiteY4" fmla="*/ 344556 h 831414"/>
              <a:gd name="connsiteX5" fmla="*/ 927652 w 1099930"/>
              <a:gd name="connsiteY5" fmla="*/ 424069 h 831414"/>
              <a:gd name="connsiteX6" fmla="*/ 901147 w 1099930"/>
              <a:gd name="connsiteY6" fmla="*/ 450574 h 831414"/>
              <a:gd name="connsiteX7" fmla="*/ 848139 w 1099930"/>
              <a:gd name="connsiteY7" fmla="*/ 516835 h 831414"/>
              <a:gd name="connsiteX8" fmla="*/ 808382 w 1099930"/>
              <a:gd name="connsiteY8" fmla="*/ 530087 h 831414"/>
              <a:gd name="connsiteX9" fmla="*/ 742121 w 1099930"/>
              <a:gd name="connsiteY9" fmla="*/ 583095 h 831414"/>
              <a:gd name="connsiteX10" fmla="*/ 702365 w 1099930"/>
              <a:gd name="connsiteY10" fmla="*/ 609600 h 831414"/>
              <a:gd name="connsiteX11" fmla="*/ 622852 w 1099930"/>
              <a:gd name="connsiteY11" fmla="*/ 636104 h 831414"/>
              <a:gd name="connsiteX12" fmla="*/ 583095 w 1099930"/>
              <a:gd name="connsiteY12" fmla="*/ 649356 h 831414"/>
              <a:gd name="connsiteX13" fmla="*/ 463826 w 1099930"/>
              <a:gd name="connsiteY13" fmla="*/ 702365 h 831414"/>
              <a:gd name="connsiteX14" fmla="*/ 424069 w 1099930"/>
              <a:gd name="connsiteY14" fmla="*/ 715617 h 831414"/>
              <a:gd name="connsiteX15" fmla="*/ 384313 w 1099930"/>
              <a:gd name="connsiteY15" fmla="*/ 742121 h 831414"/>
              <a:gd name="connsiteX16" fmla="*/ 291547 w 1099930"/>
              <a:gd name="connsiteY16" fmla="*/ 768626 h 831414"/>
              <a:gd name="connsiteX17" fmla="*/ 132521 w 1099930"/>
              <a:gd name="connsiteY17" fmla="*/ 808382 h 831414"/>
              <a:gd name="connsiteX18" fmla="*/ 0 w 1099930"/>
              <a:gd name="connsiteY18" fmla="*/ 821635 h 83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9930" h="831414">
                <a:moveTo>
                  <a:pt x="1099930" y="0"/>
                </a:moveTo>
                <a:cubicBezTo>
                  <a:pt x="1095513" y="39756"/>
                  <a:pt x="1094523" y="80045"/>
                  <a:pt x="1086678" y="119269"/>
                </a:cubicBezTo>
                <a:cubicBezTo>
                  <a:pt x="1081199" y="146665"/>
                  <a:pt x="1069008" y="172278"/>
                  <a:pt x="1060173" y="198782"/>
                </a:cubicBezTo>
                <a:cubicBezTo>
                  <a:pt x="1041883" y="253650"/>
                  <a:pt x="1054671" y="226914"/>
                  <a:pt x="1020417" y="278295"/>
                </a:cubicBezTo>
                <a:cubicBezTo>
                  <a:pt x="995078" y="354314"/>
                  <a:pt x="1024320" y="286343"/>
                  <a:pt x="980660" y="344556"/>
                </a:cubicBezTo>
                <a:cubicBezTo>
                  <a:pt x="961547" y="370039"/>
                  <a:pt x="945321" y="397565"/>
                  <a:pt x="927652" y="424069"/>
                </a:cubicBezTo>
                <a:cubicBezTo>
                  <a:pt x="920721" y="434465"/>
                  <a:pt x="908952" y="440817"/>
                  <a:pt x="901147" y="450574"/>
                </a:cubicBezTo>
                <a:cubicBezTo>
                  <a:pt x="884481" y="471407"/>
                  <a:pt x="872750" y="502068"/>
                  <a:pt x="848139" y="516835"/>
                </a:cubicBezTo>
                <a:cubicBezTo>
                  <a:pt x="836161" y="524022"/>
                  <a:pt x="821634" y="525670"/>
                  <a:pt x="808382" y="530087"/>
                </a:cubicBezTo>
                <a:cubicBezTo>
                  <a:pt x="763702" y="597107"/>
                  <a:pt x="806133" y="551089"/>
                  <a:pt x="742121" y="583095"/>
                </a:cubicBezTo>
                <a:cubicBezTo>
                  <a:pt x="727875" y="590218"/>
                  <a:pt x="716919" y="603131"/>
                  <a:pt x="702365" y="609600"/>
                </a:cubicBezTo>
                <a:cubicBezTo>
                  <a:pt x="676835" y="620947"/>
                  <a:pt x="649356" y="627269"/>
                  <a:pt x="622852" y="636104"/>
                </a:cubicBezTo>
                <a:lnTo>
                  <a:pt x="583095" y="649356"/>
                </a:lnTo>
                <a:cubicBezTo>
                  <a:pt x="520094" y="691358"/>
                  <a:pt x="558448" y="670825"/>
                  <a:pt x="463826" y="702365"/>
                </a:cubicBezTo>
                <a:lnTo>
                  <a:pt x="424069" y="715617"/>
                </a:lnTo>
                <a:cubicBezTo>
                  <a:pt x="410817" y="724452"/>
                  <a:pt x="398558" y="734998"/>
                  <a:pt x="384313" y="742121"/>
                </a:cubicBezTo>
                <a:cubicBezTo>
                  <a:pt x="362039" y="753258"/>
                  <a:pt x="312784" y="762255"/>
                  <a:pt x="291547" y="768626"/>
                </a:cubicBezTo>
                <a:cubicBezTo>
                  <a:pt x="160291" y="808002"/>
                  <a:pt x="264840" y="786329"/>
                  <a:pt x="132521" y="808382"/>
                </a:cubicBezTo>
                <a:cubicBezTo>
                  <a:pt x="63430" y="831414"/>
                  <a:pt x="106734" y="821635"/>
                  <a:pt x="0" y="821635"/>
                </a:cubicBez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49" name="Freeform 48"/>
          <p:cNvSpPr/>
          <p:nvPr/>
        </p:nvSpPr>
        <p:spPr>
          <a:xfrm>
            <a:off x="5830888" y="3661199"/>
            <a:ext cx="1179512" cy="268181"/>
          </a:xfrm>
          <a:custGeom>
            <a:avLst/>
            <a:gdLst>
              <a:gd name="connsiteX0" fmla="*/ 0 w 1179443"/>
              <a:gd name="connsiteY0" fmla="*/ 0 h 286931"/>
              <a:gd name="connsiteX1" fmla="*/ 39756 w 1179443"/>
              <a:gd name="connsiteY1" fmla="*/ 26505 h 286931"/>
              <a:gd name="connsiteX2" fmla="*/ 92765 w 1179443"/>
              <a:gd name="connsiteY2" fmla="*/ 79514 h 286931"/>
              <a:gd name="connsiteX3" fmla="*/ 132521 w 1179443"/>
              <a:gd name="connsiteY3" fmla="*/ 92766 h 286931"/>
              <a:gd name="connsiteX4" fmla="*/ 238539 w 1179443"/>
              <a:gd name="connsiteY4" fmla="*/ 185531 h 286931"/>
              <a:gd name="connsiteX5" fmla="*/ 265043 w 1179443"/>
              <a:gd name="connsiteY5" fmla="*/ 225287 h 286931"/>
              <a:gd name="connsiteX6" fmla="*/ 318052 w 1179443"/>
              <a:gd name="connsiteY6" fmla="*/ 238540 h 286931"/>
              <a:gd name="connsiteX7" fmla="*/ 450573 w 1179443"/>
              <a:gd name="connsiteY7" fmla="*/ 278296 h 286931"/>
              <a:gd name="connsiteX8" fmla="*/ 1179443 w 1179443"/>
              <a:gd name="connsiteY8" fmla="*/ 265044 h 28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443" h="286931">
                <a:moveTo>
                  <a:pt x="0" y="0"/>
                </a:moveTo>
                <a:cubicBezTo>
                  <a:pt x="13252" y="8835"/>
                  <a:pt x="27663" y="16140"/>
                  <a:pt x="39756" y="26505"/>
                </a:cubicBezTo>
                <a:cubicBezTo>
                  <a:pt x="58729" y="42768"/>
                  <a:pt x="72431" y="64990"/>
                  <a:pt x="92765" y="79514"/>
                </a:cubicBezTo>
                <a:cubicBezTo>
                  <a:pt x="104132" y="87633"/>
                  <a:pt x="119269" y="88349"/>
                  <a:pt x="132521" y="92766"/>
                </a:cubicBezTo>
                <a:cubicBezTo>
                  <a:pt x="210044" y="170289"/>
                  <a:pt x="172792" y="141701"/>
                  <a:pt x="238539" y="185531"/>
                </a:cubicBezTo>
                <a:cubicBezTo>
                  <a:pt x="247374" y="198783"/>
                  <a:pt x="251791" y="216452"/>
                  <a:pt x="265043" y="225287"/>
                </a:cubicBezTo>
                <a:cubicBezTo>
                  <a:pt x="280198" y="235390"/>
                  <a:pt x="300607" y="233306"/>
                  <a:pt x="318052" y="238540"/>
                </a:cubicBezTo>
                <a:cubicBezTo>
                  <a:pt x="479353" y="286931"/>
                  <a:pt x="328406" y="247754"/>
                  <a:pt x="450573" y="278296"/>
                </a:cubicBezTo>
                <a:cubicBezTo>
                  <a:pt x="1144100" y="264698"/>
                  <a:pt x="901104" y="265044"/>
                  <a:pt x="1179443" y="265044"/>
                </a:cubicBez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cxnSp>
        <p:nvCxnSpPr>
          <p:cNvPr id="57" name="Straight Connector 56"/>
          <p:cNvCxnSpPr/>
          <p:nvPr/>
        </p:nvCxnSpPr>
        <p:spPr>
          <a:xfrm>
            <a:off x="1219200" y="4622800"/>
            <a:ext cx="2895600" cy="1482"/>
          </a:xfrm>
          <a:prstGeom prst="line">
            <a:avLst/>
          </a:prstGeom>
          <a:ln w="28575">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886200" y="3982720"/>
            <a:ext cx="2819400" cy="1482"/>
          </a:xfrm>
          <a:prstGeom prst="line">
            <a:avLst/>
          </a:prstGeom>
          <a:ln w="28575">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63" name="Isosceles Triangle 62"/>
          <p:cNvSpPr>
            <a:spLocks noChangeArrowheads="1"/>
          </p:cNvSpPr>
          <p:nvPr/>
        </p:nvSpPr>
        <p:spPr bwMode="auto">
          <a:xfrm>
            <a:off x="4038600" y="4196080"/>
            <a:ext cx="304800" cy="213360"/>
          </a:xfrm>
          <a:prstGeom prst="triangle">
            <a:avLst>
              <a:gd name="adj" fmla="val 50000"/>
            </a:avLst>
          </a:prstGeom>
          <a:solidFill>
            <a:srgbClr val="FF0000"/>
          </a:solidFill>
          <a:ln w="25400" algn="ctr">
            <a:solidFill>
              <a:schemeClr val="hlink"/>
            </a:solidFill>
            <a:miter lim="800000"/>
            <a:headEnd/>
            <a:tailEnd/>
          </a:ln>
        </p:spPr>
        <p:txBody>
          <a:bodyPr anchor="ctr"/>
          <a:lstStyle/>
          <a:p>
            <a:pPr algn="ctr">
              <a:defRPr/>
            </a:pPr>
            <a:endParaRPr lang="ar-SA">
              <a:solidFill>
                <a:schemeClr val="lt1"/>
              </a:solidFill>
              <a:latin typeface="+mn-lt"/>
              <a:cs typeface="+mn-cs"/>
            </a:endParaRPr>
          </a:p>
        </p:txBody>
      </p:sp>
      <p:cxnSp>
        <p:nvCxnSpPr>
          <p:cNvPr id="65" name="Straight Arrow Connector 64"/>
          <p:cNvCxnSpPr/>
          <p:nvPr/>
        </p:nvCxnSpPr>
        <p:spPr>
          <a:xfrm rot="5400000" flipH="1" flipV="1">
            <a:off x="3779521" y="4160415"/>
            <a:ext cx="213360" cy="3175"/>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0314" y="4444206"/>
            <a:ext cx="21336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524000" y="1991360"/>
            <a:ext cx="3276600" cy="1482"/>
          </a:xfrm>
          <a:prstGeom prst="line">
            <a:avLst/>
          </a:prstGeom>
          <a:ln w="28575">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18452" name="Title 1"/>
          <p:cNvSpPr txBox="1">
            <a:spLocks/>
          </p:cNvSpPr>
          <p:nvPr/>
        </p:nvSpPr>
        <p:spPr bwMode="auto">
          <a:xfrm>
            <a:off x="5943600" y="3342640"/>
            <a:ext cx="1828800" cy="355600"/>
          </a:xfrm>
          <a:prstGeom prst="rect">
            <a:avLst/>
          </a:prstGeom>
          <a:noFill/>
          <a:ln w="9525">
            <a:noFill/>
            <a:miter lim="800000"/>
            <a:headEnd/>
            <a:tailEnd/>
          </a:ln>
        </p:spPr>
        <p:txBody>
          <a:bodyPr anchor="ctr"/>
          <a:lstStyle/>
          <a:p>
            <a:pPr algn="ctr"/>
            <a:r>
              <a:rPr lang="ar-SA" sz="2000" b="1">
                <a:solidFill>
                  <a:schemeClr val="hlink"/>
                </a:solidFill>
                <a:latin typeface="Calibri" pitchFamily="34" charset="0"/>
                <a:cs typeface="Times New Roman" pitchFamily="18" charset="0"/>
              </a:rPr>
              <a:t>النواتج</a:t>
            </a:r>
          </a:p>
        </p:txBody>
      </p:sp>
      <p:sp>
        <p:nvSpPr>
          <p:cNvPr id="18453" name="Title 1"/>
          <p:cNvSpPr txBox="1">
            <a:spLocks/>
          </p:cNvSpPr>
          <p:nvPr/>
        </p:nvSpPr>
        <p:spPr bwMode="auto">
          <a:xfrm>
            <a:off x="1066800" y="4693920"/>
            <a:ext cx="1828800" cy="355600"/>
          </a:xfrm>
          <a:prstGeom prst="rect">
            <a:avLst/>
          </a:prstGeom>
          <a:noFill/>
          <a:ln w="9525">
            <a:noFill/>
            <a:miter lim="800000"/>
            <a:headEnd/>
            <a:tailEnd/>
          </a:ln>
        </p:spPr>
        <p:txBody>
          <a:bodyPr anchor="ctr"/>
          <a:lstStyle/>
          <a:p>
            <a:pPr algn="ctr"/>
            <a:r>
              <a:rPr lang="ar-SA" sz="2000" b="1">
                <a:solidFill>
                  <a:schemeClr val="hlink"/>
                </a:solidFill>
                <a:latin typeface="Calibri" pitchFamily="34" charset="0"/>
                <a:cs typeface="Times New Roman" pitchFamily="18" charset="0"/>
              </a:rPr>
              <a:t>المتفاعلات</a:t>
            </a:r>
          </a:p>
        </p:txBody>
      </p:sp>
      <p:cxnSp>
        <p:nvCxnSpPr>
          <p:cNvPr id="71" name="Straight Arrow Connector 70"/>
          <p:cNvCxnSpPr/>
          <p:nvPr/>
        </p:nvCxnSpPr>
        <p:spPr>
          <a:xfrm rot="5400000" flipH="1" flipV="1">
            <a:off x="1062514" y="2523966"/>
            <a:ext cx="92456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1026954" y="4053046"/>
            <a:ext cx="99568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8456" name="Title 1"/>
          <p:cNvSpPr txBox="1">
            <a:spLocks/>
          </p:cNvSpPr>
          <p:nvPr/>
        </p:nvSpPr>
        <p:spPr bwMode="auto">
          <a:xfrm>
            <a:off x="5435600" y="4207933"/>
            <a:ext cx="3200400" cy="426720"/>
          </a:xfrm>
          <a:prstGeom prst="rect">
            <a:avLst/>
          </a:prstGeom>
          <a:noFill/>
          <a:ln w="9525">
            <a:noFill/>
            <a:miter lim="800000"/>
            <a:headEnd/>
            <a:tailEnd/>
          </a:ln>
        </p:spPr>
        <p:txBody>
          <a:bodyPr anchor="ctr"/>
          <a:lstStyle/>
          <a:p>
            <a:pPr algn="ctr"/>
            <a:r>
              <a:rPr lang="ar-SA" sz="1600" b="1">
                <a:latin typeface="Calibri" pitchFamily="34" charset="0"/>
                <a:cs typeface="Times New Roman" pitchFamily="18" charset="0"/>
              </a:rPr>
              <a:t>هنا التغير في المحتوى الحراري بين</a:t>
            </a:r>
            <a:r>
              <a:rPr lang="ar-SA" sz="1600" b="1">
                <a:solidFill>
                  <a:srgbClr val="F2F2F2"/>
                </a:solidFill>
                <a:latin typeface="Calibri" pitchFamily="34" charset="0"/>
                <a:cs typeface="Times New Roman" pitchFamily="18" charset="0"/>
              </a:rPr>
              <a:t> </a:t>
            </a:r>
            <a:r>
              <a:rPr lang="ar-SA" sz="1600" b="1">
                <a:latin typeface="Calibri" pitchFamily="34" charset="0"/>
                <a:cs typeface="Times New Roman" pitchFamily="18" charset="0"/>
              </a:rPr>
              <a:t>المتفاعلات والنواتج</a:t>
            </a:r>
          </a:p>
        </p:txBody>
      </p:sp>
      <p:cxnSp>
        <p:nvCxnSpPr>
          <p:cNvPr id="18457" name="Straight Arrow Connector 31"/>
          <p:cNvCxnSpPr>
            <a:cxnSpLocks noChangeShapeType="1"/>
          </p:cNvCxnSpPr>
          <p:nvPr/>
        </p:nvCxnSpPr>
        <p:spPr bwMode="auto">
          <a:xfrm rot="10800000">
            <a:off x="4859338" y="4342766"/>
            <a:ext cx="838200" cy="1481"/>
          </a:xfrm>
          <a:prstGeom prst="straightConnector1">
            <a:avLst/>
          </a:prstGeom>
          <a:noFill/>
          <a:ln w="57150" algn="ctr">
            <a:solidFill>
              <a:schemeClr val="folHlink"/>
            </a:solidFill>
            <a:prstDash val="sysDot"/>
            <a:round/>
            <a:headEnd/>
            <a:tailEnd type="arrow" w="med" len="med"/>
          </a:ln>
        </p:spPr>
      </p:cxnSp>
      <p:sp>
        <p:nvSpPr>
          <p:cNvPr id="18458" name="Title 1"/>
          <p:cNvSpPr txBox="1">
            <a:spLocks/>
          </p:cNvSpPr>
          <p:nvPr/>
        </p:nvSpPr>
        <p:spPr bwMode="auto">
          <a:xfrm>
            <a:off x="1692275" y="646007"/>
            <a:ext cx="3810000" cy="426720"/>
          </a:xfrm>
          <a:prstGeom prst="rect">
            <a:avLst/>
          </a:prstGeom>
          <a:noFill/>
          <a:ln w="9525">
            <a:noFill/>
            <a:miter lim="800000"/>
            <a:headEnd/>
            <a:tailEnd/>
          </a:ln>
        </p:spPr>
        <p:txBody>
          <a:bodyPr anchor="ctr"/>
          <a:lstStyle/>
          <a:p>
            <a:pPr algn="ctr"/>
            <a:r>
              <a:rPr lang="ar-SA" sz="1600" b="1">
                <a:latin typeface="Calibri" pitchFamily="34" charset="0"/>
                <a:cs typeface="Times New Roman" pitchFamily="18" charset="0"/>
              </a:rPr>
              <a:t>لاحظ طاقة المركب المنشط أكبر من طاقة كل من المتفاعلات والنواتج </a:t>
            </a:r>
          </a:p>
        </p:txBody>
      </p:sp>
      <p:cxnSp>
        <p:nvCxnSpPr>
          <p:cNvPr id="18459" name="Straight Arrow Connector 26"/>
          <p:cNvCxnSpPr>
            <a:cxnSpLocks noChangeShapeType="1"/>
          </p:cNvCxnSpPr>
          <p:nvPr/>
        </p:nvCxnSpPr>
        <p:spPr bwMode="auto">
          <a:xfrm rot="10800000" flipV="1">
            <a:off x="1403350" y="1183852"/>
            <a:ext cx="1828800" cy="711200"/>
          </a:xfrm>
          <a:prstGeom prst="straightConnector1">
            <a:avLst/>
          </a:prstGeom>
          <a:noFill/>
          <a:ln w="57150" algn="ctr">
            <a:solidFill>
              <a:schemeClr val="folHlink"/>
            </a:solidFill>
            <a:prstDash val="sysDot"/>
            <a:round/>
            <a:headEnd/>
            <a:tailEnd type="arrow" w="med" len="med"/>
          </a:ln>
        </p:spPr>
      </p:cxnSp>
      <p:sp>
        <p:nvSpPr>
          <p:cNvPr id="18460" name="Rectangle 29"/>
          <p:cNvSpPr>
            <a:spLocks noChangeArrowheads="1"/>
          </p:cNvSpPr>
          <p:nvPr/>
        </p:nvSpPr>
        <p:spPr bwMode="auto">
          <a:xfrm>
            <a:off x="1403351" y="2259542"/>
            <a:ext cx="1584325" cy="1569660"/>
          </a:xfrm>
          <a:prstGeom prst="rect">
            <a:avLst/>
          </a:prstGeom>
          <a:noFill/>
          <a:ln w="9525">
            <a:noFill/>
            <a:miter lim="800000"/>
            <a:headEnd/>
            <a:tailEnd/>
          </a:ln>
        </p:spPr>
        <p:txBody>
          <a:bodyPr>
            <a:spAutoFit/>
          </a:bodyPr>
          <a:lstStyle/>
          <a:p>
            <a:pPr algn="ctr"/>
            <a:r>
              <a:rPr lang="ar-SA" sz="1600" b="1">
                <a:latin typeface="Arial" pitchFamily="34" charset="0"/>
              </a:rPr>
              <a:t>هنا الطاقة </a:t>
            </a:r>
          </a:p>
          <a:p>
            <a:pPr algn="ctr"/>
            <a:r>
              <a:rPr lang="ar-SA" sz="1600" b="1">
                <a:latin typeface="Arial" pitchFamily="34" charset="0"/>
              </a:rPr>
              <a:t>اللازمة</a:t>
            </a:r>
          </a:p>
          <a:p>
            <a:pPr algn="ctr"/>
            <a:r>
              <a:rPr lang="ar-SA" sz="1600" b="1">
                <a:latin typeface="Arial" pitchFamily="34" charset="0"/>
              </a:rPr>
              <a:t> لتحويل</a:t>
            </a:r>
          </a:p>
          <a:p>
            <a:pPr algn="ctr"/>
            <a:r>
              <a:rPr lang="ar-SA" sz="1600" b="1">
                <a:latin typeface="Arial" pitchFamily="34" charset="0"/>
              </a:rPr>
              <a:t> المتفاعلات</a:t>
            </a:r>
          </a:p>
          <a:p>
            <a:pPr algn="ctr"/>
            <a:r>
              <a:rPr lang="ar-SA" sz="1600" b="1">
                <a:latin typeface="Arial" pitchFamily="34" charset="0"/>
              </a:rPr>
              <a:t>إلى </a:t>
            </a:r>
          </a:p>
          <a:p>
            <a:pPr algn="ctr"/>
            <a:r>
              <a:rPr lang="ar-SA" sz="1600" b="1">
                <a:latin typeface="Arial" pitchFamily="34" charset="0"/>
              </a:rPr>
              <a:t>المركب المنشط</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Half Frame 11"/>
          <p:cNvSpPr>
            <a:spLocks noChangeArrowheads="1"/>
          </p:cNvSpPr>
          <p:nvPr/>
        </p:nvSpPr>
        <p:spPr bwMode="auto">
          <a:xfrm rot="-5400000">
            <a:off x="2700973" y="-64770"/>
            <a:ext cx="3840480" cy="7010400"/>
          </a:xfrm>
          <a:custGeom>
            <a:avLst/>
            <a:gdLst>
              <a:gd name="T0" fmla="*/ 4094257 w 4114800"/>
              <a:gd name="T1" fmla="*/ 34996 h 7010400"/>
              <a:gd name="T2" fmla="*/ 41848 w 4114800"/>
              <a:gd name="T3" fmla="*/ 6939101 h 7010400"/>
              <a:gd name="T4" fmla="*/ 0 w 4114800"/>
              <a:gd name="T5" fmla="*/ 3505200 h 7010400"/>
              <a:gd name="T6" fmla="*/ 2057400 w 4114800"/>
              <a:gd name="T7" fmla="*/ 0 h 7010400"/>
              <a:gd name="T8" fmla="*/ 0 60000 65536"/>
              <a:gd name="T9" fmla="*/ 5898240 60000 65536"/>
              <a:gd name="T10" fmla="*/ 11796480 60000 65536"/>
              <a:gd name="T11" fmla="*/ 17694720 60000 65536"/>
              <a:gd name="T12" fmla="*/ 0 w 4114800"/>
              <a:gd name="T13" fmla="*/ 0 h 7010400"/>
              <a:gd name="T14" fmla="*/ 4114800 w 4114800"/>
              <a:gd name="T15" fmla="*/ 7010400 h 7010400"/>
            </a:gdLst>
            <a:ahLst/>
            <a:cxnLst>
              <a:cxn ang="T8">
                <a:pos x="T0" y="T1"/>
              </a:cxn>
              <a:cxn ang="T9">
                <a:pos x="T2" y="T3"/>
              </a:cxn>
              <a:cxn ang="T10">
                <a:pos x="T4" y="T5"/>
              </a:cxn>
              <a:cxn ang="T11">
                <a:pos x="T6" y="T7"/>
              </a:cxn>
            </a:cxnLst>
            <a:rect l="T12" t="T13" r="T14" b="T15"/>
            <a:pathLst>
              <a:path w="4114800" h="7010400">
                <a:moveTo>
                  <a:pt x="0" y="0"/>
                </a:moveTo>
                <a:lnTo>
                  <a:pt x="4114800" y="0"/>
                </a:lnTo>
                <a:lnTo>
                  <a:pt x="4073717" y="69993"/>
                </a:lnTo>
                <a:lnTo>
                  <a:pt x="83695" y="69993"/>
                </a:lnTo>
                <a:lnTo>
                  <a:pt x="83695" y="6867808"/>
                </a:lnTo>
                <a:lnTo>
                  <a:pt x="0" y="7010400"/>
                </a:lnTo>
                <a:close/>
              </a:path>
            </a:pathLst>
          </a:custGeom>
          <a:solidFill>
            <a:srgbClr val="A6A6A6"/>
          </a:solidFill>
          <a:ln w="25400" algn="ctr">
            <a:solidFill>
              <a:srgbClr val="385D8A"/>
            </a:solidFill>
            <a:miter lim="800000"/>
            <a:headEnd/>
            <a:tailEnd/>
          </a:ln>
        </p:spPr>
        <p:txBody>
          <a:bodyPr vert="eaVert" anchor="ctr"/>
          <a:lstStyle/>
          <a:p>
            <a:pPr algn="ctr">
              <a:defRPr/>
            </a:pPr>
            <a:endParaRPr lang="ar-SA">
              <a:latin typeface="+mn-lt"/>
              <a:cs typeface="+mn-cs"/>
            </a:endParaRPr>
          </a:p>
        </p:txBody>
      </p:sp>
      <p:sp>
        <p:nvSpPr>
          <p:cNvPr id="21" name="Arc 20"/>
          <p:cNvSpPr/>
          <p:nvPr/>
        </p:nvSpPr>
        <p:spPr>
          <a:xfrm rot="19815671">
            <a:off x="3519488" y="1737996"/>
            <a:ext cx="2468562" cy="4968028"/>
          </a:xfrm>
          <a:prstGeom prst="arc">
            <a:avLst>
              <a:gd name="adj1" fmla="val 16200000"/>
              <a:gd name="adj2" fmla="val 162304"/>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22" name="Freeform 21"/>
          <p:cNvSpPr/>
          <p:nvPr/>
        </p:nvSpPr>
        <p:spPr>
          <a:xfrm>
            <a:off x="2971801" y="2062480"/>
            <a:ext cx="479425" cy="924560"/>
          </a:xfrm>
          <a:custGeom>
            <a:avLst/>
            <a:gdLst>
              <a:gd name="connsiteX0" fmla="*/ 0 w 1089212"/>
              <a:gd name="connsiteY0" fmla="*/ 3186953 h 3186953"/>
              <a:gd name="connsiteX1" fmla="*/ 40342 w 1089212"/>
              <a:gd name="connsiteY1" fmla="*/ 2971800 h 3186953"/>
              <a:gd name="connsiteX2" fmla="*/ 67236 w 1089212"/>
              <a:gd name="connsiteY2" fmla="*/ 2877670 h 3186953"/>
              <a:gd name="connsiteX3" fmla="*/ 94130 w 1089212"/>
              <a:gd name="connsiteY3" fmla="*/ 2756647 h 3186953"/>
              <a:gd name="connsiteX4" fmla="*/ 121024 w 1089212"/>
              <a:gd name="connsiteY4" fmla="*/ 2675964 h 3186953"/>
              <a:gd name="connsiteX5" fmla="*/ 134471 w 1089212"/>
              <a:gd name="connsiteY5" fmla="*/ 2622176 h 3186953"/>
              <a:gd name="connsiteX6" fmla="*/ 161365 w 1089212"/>
              <a:gd name="connsiteY6" fmla="*/ 2541494 h 3186953"/>
              <a:gd name="connsiteX7" fmla="*/ 174812 w 1089212"/>
              <a:gd name="connsiteY7" fmla="*/ 2501153 h 3186953"/>
              <a:gd name="connsiteX8" fmla="*/ 188259 w 1089212"/>
              <a:gd name="connsiteY8" fmla="*/ 2460811 h 3186953"/>
              <a:gd name="connsiteX9" fmla="*/ 201706 w 1089212"/>
              <a:gd name="connsiteY9" fmla="*/ 2366682 h 3186953"/>
              <a:gd name="connsiteX10" fmla="*/ 215153 w 1089212"/>
              <a:gd name="connsiteY10" fmla="*/ 2312894 h 3186953"/>
              <a:gd name="connsiteX11" fmla="*/ 242047 w 1089212"/>
              <a:gd name="connsiteY11" fmla="*/ 2178423 h 3186953"/>
              <a:gd name="connsiteX12" fmla="*/ 255494 w 1089212"/>
              <a:gd name="connsiteY12" fmla="*/ 2097741 h 3186953"/>
              <a:gd name="connsiteX13" fmla="*/ 268942 w 1089212"/>
              <a:gd name="connsiteY13" fmla="*/ 2057400 h 3186953"/>
              <a:gd name="connsiteX14" fmla="*/ 309283 w 1089212"/>
              <a:gd name="connsiteY14" fmla="*/ 1882588 h 3186953"/>
              <a:gd name="connsiteX15" fmla="*/ 336177 w 1089212"/>
              <a:gd name="connsiteY15" fmla="*/ 1734670 h 3186953"/>
              <a:gd name="connsiteX16" fmla="*/ 349624 w 1089212"/>
              <a:gd name="connsiteY16" fmla="*/ 1694329 h 3186953"/>
              <a:gd name="connsiteX17" fmla="*/ 363071 w 1089212"/>
              <a:gd name="connsiteY17" fmla="*/ 1627094 h 3186953"/>
              <a:gd name="connsiteX18" fmla="*/ 403412 w 1089212"/>
              <a:gd name="connsiteY18" fmla="*/ 1465729 h 3186953"/>
              <a:gd name="connsiteX19" fmla="*/ 416859 w 1089212"/>
              <a:gd name="connsiteY19" fmla="*/ 1398494 h 3186953"/>
              <a:gd name="connsiteX20" fmla="*/ 443753 w 1089212"/>
              <a:gd name="connsiteY20" fmla="*/ 1317811 h 3186953"/>
              <a:gd name="connsiteX21" fmla="*/ 457200 w 1089212"/>
              <a:gd name="connsiteY21" fmla="*/ 1264023 h 3186953"/>
              <a:gd name="connsiteX22" fmla="*/ 484094 w 1089212"/>
              <a:gd name="connsiteY22" fmla="*/ 1183341 h 3186953"/>
              <a:gd name="connsiteX23" fmla="*/ 510989 w 1089212"/>
              <a:gd name="connsiteY23" fmla="*/ 1102658 h 3186953"/>
              <a:gd name="connsiteX24" fmla="*/ 537883 w 1089212"/>
              <a:gd name="connsiteY24" fmla="*/ 1048870 h 3186953"/>
              <a:gd name="connsiteX25" fmla="*/ 564777 w 1089212"/>
              <a:gd name="connsiteY25" fmla="*/ 968188 h 3186953"/>
              <a:gd name="connsiteX26" fmla="*/ 605118 w 1089212"/>
              <a:gd name="connsiteY26" fmla="*/ 847164 h 3186953"/>
              <a:gd name="connsiteX27" fmla="*/ 632012 w 1089212"/>
              <a:gd name="connsiteY27" fmla="*/ 753035 h 3186953"/>
              <a:gd name="connsiteX28" fmla="*/ 645459 w 1089212"/>
              <a:gd name="connsiteY28" fmla="*/ 685800 h 3186953"/>
              <a:gd name="connsiteX29" fmla="*/ 672353 w 1089212"/>
              <a:gd name="connsiteY29" fmla="*/ 591670 h 3186953"/>
              <a:gd name="connsiteX30" fmla="*/ 699247 w 1089212"/>
              <a:gd name="connsiteY30" fmla="*/ 497541 h 3186953"/>
              <a:gd name="connsiteX31" fmla="*/ 726142 w 1089212"/>
              <a:gd name="connsiteY31" fmla="*/ 457200 h 3186953"/>
              <a:gd name="connsiteX32" fmla="*/ 779930 w 1089212"/>
              <a:gd name="connsiteY32" fmla="*/ 376517 h 3186953"/>
              <a:gd name="connsiteX33" fmla="*/ 833718 w 1089212"/>
              <a:gd name="connsiteY33" fmla="*/ 295835 h 3186953"/>
              <a:gd name="connsiteX34" fmla="*/ 860612 w 1089212"/>
              <a:gd name="connsiteY34" fmla="*/ 255494 h 3186953"/>
              <a:gd name="connsiteX35" fmla="*/ 887506 w 1089212"/>
              <a:gd name="connsiteY35" fmla="*/ 215153 h 3186953"/>
              <a:gd name="connsiteX36" fmla="*/ 954742 w 1089212"/>
              <a:gd name="connsiteY36" fmla="*/ 107576 h 3186953"/>
              <a:gd name="connsiteX37" fmla="*/ 1008530 w 1089212"/>
              <a:gd name="connsiteY37" fmla="*/ 26894 h 3186953"/>
              <a:gd name="connsiteX38" fmla="*/ 1089212 w 1089212"/>
              <a:gd name="connsiteY38" fmla="*/ 0 h 318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89212" h="3186953">
                <a:moveTo>
                  <a:pt x="0" y="3186953"/>
                </a:moveTo>
                <a:lnTo>
                  <a:pt x="40342" y="2971800"/>
                </a:lnTo>
                <a:cubicBezTo>
                  <a:pt x="59209" y="2871176"/>
                  <a:pt x="46424" y="2960918"/>
                  <a:pt x="67236" y="2877670"/>
                </a:cubicBezTo>
                <a:cubicBezTo>
                  <a:pt x="86430" y="2800892"/>
                  <a:pt x="73423" y="2825671"/>
                  <a:pt x="94130" y="2756647"/>
                </a:cubicBezTo>
                <a:cubicBezTo>
                  <a:pt x="102276" y="2729493"/>
                  <a:pt x="112059" y="2702858"/>
                  <a:pt x="121024" y="2675964"/>
                </a:cubicBezTo>
                <a:cubicBezTo>
                  <a:pt x="126868" y="2658431"/>
                  <a:pt x="129160" y="2639878"/>
                  <a:pt x="134471" y="2622176"/>
                </a:cubicBezTo>
                <a:cubicBezTo>
                  <a:pt x="142617" y="2595023"/>
                  <a:pt x="152400" y="2568388"/>
                  <a:pt x="161365" y="2541494"/>
                </a:cubicBezTo>
                <a:lnTo>
                  <a:pt x="174812" y="2501153"/>
                </a:lnTo>
                <a:lnTo>
                  <a:pt x="188259" y="2460811"/>
                </a:lnTo>
                <a:cubicBezTo>
                  <a:pt x="192741" y="2429435"/>
                  <a:pt x="196036" y="2397866"/>
                  <a:pt x="201706" y="2366682"/>
                </a:cubicBezTo>
                <a:cubicBezTo>
                  <a:pt x="205012" y="2348499"/>
                  <a:pt x="211281" y="2330965"/>
                  <a:pt x="215153" y="2312894"/>
                </a:cubicBezTo>
                <a:cubicBezTo>
                  <a:pt x="224731" y="2268197"/>
                  <a:pt x="233082" y="2223247"/>
                  <a:pt x="242047" y="2178423"/>
                </a:cubicBezTo>
                <a:cubicBezTo>
                  <a:pt x="247394" y="2151687"/>
                  <a:pt x="249579" y="2124357"/>
                  <a:pt x="255494" y="2097741"/>
                </a:cubicBezTo>
                <a:cubicBezTo>
                  <a:pt x="258569" y="2083904"/>
                  <a:pt x="265755" y="2071211"/>
                  <a:pt x="268942" y="2057400"/>
                </a:cubicBezTo>
                <a:cubicBezTo>
                  <a:pt x="313456" y="1864508"/>
                  <a:pt x="276779" y="1980100"/>
                  <a:pt x="309283" y="1882588"/>
                </a:cubicBezTo>
                <a:cubicBezTo>
                  <a:pt x="315278" y="1846620"/>
                  <a:pt x="326780" y="1772260"/>
                  <a:pt x="336177" y="1734670"/>
                </a:cubicBezTo>
                <a:cubicBezTo>
                  <a:pt x="339615" y="1720919"/>
                  <a:pt x="346186" y="1708080"/>
                  <a:pt x="349624" y="1694329"/>
                </a:cubicBezTo>
                <a:cubicBezTo>
                  <a:pt x="355167" y="1672156"/>
                  <a:pt x="357932" y="1649364"/>
                  <a:pt x="363071" y="1627094"/>
                </a:cubicBezTo>
                <a:cubicBezTo>
                  <a:pt x="363074" y="1627079"/>
                  <a:pt x="396687" y="1492631"/>
                  <a:pt x="403412" y="1465729"/>
                </a:cubicBezTo>
                <a:cubicBezTo>
                  <a:pt x="408955" y="1443556"/>
                  <a:pt x="410845" y="1420544"/>
                  <a:pt x="416859" y="1398494"/>
                </a:cubicBezTo>
                <a:cubicBezTo>
                  <a:pt x="424318" y="1371144"/>
                  <a:pt x="434788" y="1344705"/>
                  <a:pt x="443753" y="1317811"/>
                </a:cubicBezTo>
                <a:cubicBezTo>
                  <a:pt x="449597" y="1300278"/>
                  <a:pt x="451889" y="1281725"/>
                  <a:pt x="457200" y="1264023"/>
                </a:cubicBezTo>
                <a:cubicBezTo>
                  <a:pt x="465346" y="1236870"/>
                  <a:pt x="475129" y="1210235"/>
                  <a:pt x="484094" y="1183341"/>
                </a:cubicBezTo>
                <a:lnTo>
                  <a:pt x="510989" y="1102658"/>
                </a:lnTo>
                <a:cubicBezTo>
                  <a:pt x="517328" y="1083641"/>
                  <a:pt x="530438" y="1067482"/>
                  <a:pt x="537883" y="1048870"/>
                </a:cubicBezTo>
                <a:cubicBezTo>
                  <a:pt x="548411" y="1022549"/>
                  <a:pt x="555812" y="995082"/>
                  <a:pt x="564777" y="968188"/>
                </a:cubicBezTo>
                <a:lnTo>
                  <a:pt x="605118" y="847164"/>
                </a:lnTo>
                <a:cubicBezTo>
                  <a:pt x="620093" y="802240"/>
                  <a:pt x="620755" y="803689"/>
                  <a:pt x="632012" y="753035"/>
                </a:cubicBezTo>
                <a:cubicBezTo>
                  <a:pt x="636970" y="730724"/>
                  <a:pt x="640501" y="708111"/>
                  <a:pt x="645459" y="685800"/>
                </a:cubicBezTo>
                <a:cubicBezTo>
                  <a:pt x="666478" y="591212"/>
                  <a:pt x="649890" y="670289"/>
                  <a:pt x="672353" y="591670"/>
                </a:cubicBezTo>
                <a:cubicBezTo>
                  <a:pt x="678097" y="571566"/>
                  <a:pt x="688500" y="519034"/>
                  <a:pt x="699247" y="497541"/>
                </a:cubicBezTo>
                <a:cubicBezTo>
                  <a:pt x="706475" y="483086"/>
                  <a:pt x="717177" y="470647"/>
                  <a:pt x="726142" y="457200"/>
                </a:cubicBezTo>
                <a:cubicBezTo>
                  <a:pt x="751859" y="380047"/>
                  <a:pt x="721172" y="452063"/>
                  <a:pt x="779930" y="376517"/>
                </a:cubicBezTo>
                <a:cubicBezTo>
                  <a:pt x="799774" y="351003"/>
                  <a:pt x="815789" y="322729"/>
                  <a:pt x="833718" y="295835"/>
                </a:cubicBezTo>
                <a:lnTo>
                  <a:pt x="860612" y="255494"/>
                </a:lnTo>
                <a:lnTo>
                  <a:pt x="887506" y="215153"/>
                </a:lnTo>
                <a:cubicBezTo>
                  <a:pt x="912409" y="140443"/>
                  <a:pt x="887279" y="200337"/>
                  <a:pt x="954742" y="107576"/>
                </a:cubicBezTo>
                <a:cubicBezTo>
                  <a:pt x="973753" y="81436"/>
                  <a:pt x="977866" y="37115"/>
                  <a:pt x="1008530" y="26894"/>
                </a:cubicBezTo>
                <a:lnTo>
                  <a:pt x="1089212" y="0"/>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19461" name="Title 1"/>
          <p:cNvSpPr txBox="1">
            <a:spLocks/>
          </p:cNvSpPr>
          <p:nvPr/>
        </p:nvSpPr>
        <p:spPr bwMode="auto">
          <a:xfrm rot="-5400000">
            <a:off x="54293" y="3547745"/>
            <a:ext cx="1209040" cy="381000"/>
          </a:xfrm>
          <a:prstGeom prst="rect">
            <a:avLst/>
          </a:prstGeom>
          <a:noFill/>
          <a:ln w="9525">
            <a:noFill/>
            <a:miter lim="800000"/>
            <a:headEnd/>
            <a:tailEnd/>
          </a:ln>
        </p:spPr>
        <p:txBody>
          <a:bodyPr anchor="ctr"/>
          <a:lstStyle/>
          <a:p>
            <a:pPr algn="ctr"/>
            <a:r>
              <a:rPr lang="ar-SA" b="1">
                <a:solidFill>
                  <a:schemeClr val="hlink"/>
                </a:solidFill>
                <a:latin typeface="Calibri" pitchFamily="34" charset="0"/>
                <a:cs typeface="Times New Roman" pitchFamily="18" charset="0"/>
              </a:rPr>
              <a:t>طاقة الوضع</a:t>
            </a:r>
          </a:p>
        </p:txBody>
      </p:sp>
      <p:sp>
        <p:nvSpPr>
          <p:cNvPr id="19462" name="Title 1"/>
          <p:cNvSpPr txBox="1">
            <a:spLocks/>
          </p:cNvSpPr>
          <p:nvPr/>
        </p:nvSpPr>
        <p:spPr bwMode="auto">
          <a:xfrm>
            <a:off x="3429000" y="5547360"/>
            <a:ext cx="1295400" cy="355600"/>
          </a:xfrm>
          <a:prstGeom prst="rect">
            <a:avLst/>
          </a:prstGeom>
          <a:noFill/>
          <a:ln w="9525">
            <a:noFill/>
            <a:miter lim="800000"/>
            <a:headEnd/>
            <a:tailEnd/>
          </a:ln>
        </p:spPr>
        <p:txBody>
          <a:bodyPr anchor="ctr"/>
          <a:lstStyle/>
          <a:p>
            <a:pPr algn="ctr"/>
            <a:r>
              <a:rPr lang="ar-SA" b="1">
                <a:solidFill>
                  <a:schemeClr val="hlink"/>
                </a:solidFill>
                <a:latin typeface="Calibri" pitchFamily="34" charset="0"/>
                <a:cs typeface="Times New Roman" pitchFamily="18" charset="0"/>
              </a:rPr>
              <a:t>مسار التفاعل</a:t>
            </a:r>
          </a:p>
        </p:txBody>
      </p:sp>
      <p:sp>
        <p:nvSpPr>
          <p:cNvPr id="19463" name="Title 1"/>
          <p:cNvSpPr txBox="1">
            <a:spLocks/>
          </p:cNvSpPr>
          <p:nvPr/>
        </p:nvSpPr>
        <p:spPr bwMode="auto">
          <a:xfrm>
            <a:off x="2916238" y="1586865"/>
            <a:ext cx="1828800" cy="355600"/>
          </a:xfrm>
          <a:prstGeom prst="rect">
            <a:avLst/>
          </a:prstGeom>
          <a:noFill/>
          <a:ln w="9525">
            <a:noFill/>
            <a:miter lim="800000"/>
            <a:headEnd/>
            <a:tailEnd/>
          </a:ln>
        </p:spPr>
        <p:txBody>
          <a:bodyPr anchor="ctr"/>
          <a:lstStyle/>
          <a:p>
            <a:pPr algn="ctr"/>
            <a:r>
              <a:rPr lang="ar-SA" sz="2000" b="1">
                <a:solidFill>
                  <a:schemeClr val="hlink"/>
                </a:solidFill>
                <a:latin typeface="Calibri" pitchFamily="34" charset="0"/>
                <a:cs typeface="Times New Roman" pitchFamily="18" charset="0"/>
              </a:rPr>
              <a:t>المركب المنشط</a:t>
            </a:r>
          </a:p>
        </p:txBody>
      </p:sp>
      <p:sp>
        <p:nvSpPr>
          <p:cNvPr id="34" name="Title 1"/>
          <p:cNvSpPr txBox="1">
            <a:spLocks/>
          </p:cNvSpPr>
          <p:nvPr/>
        </p:nvSpPr>
        <p:spPr bwMode="auto">
          <a:xfrm>
            <a:off x="3200400" y="3911600"/>
            <a:ext cx="762000" cy="355600"/>
          </a:xfrm>
          <a:prstGeom prst="rect">
            <a:avLst/>
          </a:prstGeom>
          <a:noFill/>
          <a:ln w="9525">
            <a:noFill/>
            <a:miter lim="800000"/>
            <a:headEnd/>
            <a:tailEnd/>
          </a:ln>
        </p:spPr>
        <p:txBody>
          <a:bodyPr anchor="ctr"/>
          <a:lstStyle/>
          <a:p>
            <a:pPr algn="ctr">
              <a:defRPr/>
            </a:pPr>
            <a:r>
              <a:rPr lang="en-US" sz="3200" b="1" dirty="0">
                <a:solidFill>
                  <a:srgbClr val="FF0000"/>
                </a:solidFill>
                <a:latin typeface="+mj-lt"/>
                <a:ea typeface="+mj-ea"/>
                <a:cs typeface="+mj-cs"/>
              </a:rPr>
              <a:t>H</a:t>
            </a:r>
            <a:endParaRPr lang="ar-SA" sz="3200" b="1" dirty="0">
              <a:solidFill>
                <a:srgbClr val="FF0000"/>
              </a:solidFill>
              <a:latin typeface="+mj-lt"/>
              <a:ea typeface="+mj-ea"/>
              <a:cs typeface="+mj-cs"/>
            </a:endParaRPr>
          </a:p>
        </p:txBody>
      </p:sp>
      <p:sp>
        <p:nvSpPr>
          <p:cNvPr id="35" name="Title 1"/>
          <p:cNvSpPr txBox="1">
            <a:spLocks/>
          </p:cNvSpPr>
          <p:nvPr/>
        </p:nvSpPr>
        <p:spPr bwMode="auto">
          <a:xfrm>
            <a:off x="990600" y="2631440"/>
            <a:ext cx="914400" cy="355600"/>
          </a:xfrm>
          <a:prstGeom prst="rect">
            <a:avLst/>
          </a:prstGeom>
          <a:noFill/>
          <a:ln w="9525">
            <a:noFill/>
            <a:miter lim="800000"/>
            <a:headEnd/>
            <a:tailEnd/>
          </a:ln>
        </p:spPr>
        <p:txBody>
          <a:bodyPr anchor="ctr"/>
          <a:lstStyle/>
          <a:p>
            <a:pPr algn="ctr">
              <a:defRPr/>
            </a:pPr>
            <a:r>
              <a:rPr lang="ar-SA" sz="2400" b="1" dirty="0">
                <a:solidFill>
                  <a:srgbClr val="FF0000"/>
                </a:solidFill>
                <a:latin typeface="+mj-lt"/>
                <a:ea typeface="+mj-ea"/>
                <a:cs typeface="+mj-cs"/>
              </a:rPr>
              <a:t>ط م</a:t>
            </a:r>
          </a:p>
        </p:txBody>
      </p:sp>
      <p:sp>
        <p:nvSpPr>
          <p:cNvPr id="48" name="Freeform 47"/>
          <p:cNvSpPr/>
          <p:nvPr/>
        </p:nvSpPr>
        <p:spPr>
          <a:xfrm rot="250485">
            <a:off x="1833563" y="2877397"/>
            <a:ext cx="1104900" cy="886037"/>
          </a:xfrm>
          <a:custGeom>
            <a:avLst/>
            <a:gdLst>
              <a:gd name="connsiteX0" fmla="*/ 1099930 w 1099930"/>
              <a:gd name="connsiteY0" fmla="*/ 0 h 831414"/>
              <a:gd name="connsiteX1" fmla="*/ 1086678 w 1099930"/>
              <a:gd name="connsiteY1" fmla="*/ 119269 h 831414"/>
              <a:gd name="connsiteX2" fmla="*/ 1060173 w 1099930"/>
              <a:gd name="connsiteY2" fmla="*/ 198782 h 831414"/>
              <a:gd name="connsiteX3" fmla="*/ 1020417 w 1099930"/>
              <a:gd name="connsiteY3" fmla="*/ 278295 h 831414"/>
              <a:gd name="connsiteX4" fmla="*/ 980660 w 1099930"/>
              <a:gd name="connsiteY4" fmla="*/ 344556 h 831414"/>
              <a:gd name="connsiteX5" fmla="*/ 927652 w 1099930"/>
              <a:gd name="connsiteY5" fmla="*/ 424069 h 831414"/>
              <a:gd name="connsiteX6" fmla="*/ 901147 w 1099930"/>
              <a:gd name="connsiteY6" fmla="*/ 450574 h 831414"/>
              <a:gd name="connsiteX7" fmla="*/ 848139 w 1099930"/>
              <a:gd name="connsiteY7" fmla="*/ 516835 h 831414"/>
              <a:gd name="connsiteX8" fmla="*/ 808382 w 1099930"/>
              <a:gd name="connsiteY8" fmla="*/ 530087 h 831414"/>
              <a:gd name="connsiteX9" fmla="*/ 742121 w 1099930"/>
              <a:gd name="connsiteY9" fmla="*/ 583095 h 831414"/>
              <a:gd name="connsiteX10" fmla="*/ 702365 w 1099930"/>
              <a:gd name="connsiteY10" fmla="*/ 609600 h 831414"/>
              <a:gd name="connsiteX11" fmla="*/ 622852 w 1099930"/>
              <a:gd name="connsiteY11" fmla="*/ 636104 h 831414"/>
              <a:gd name="connsiteX12" fmla="*/ 583095 w 1099930"/>
              <a:gd name="connsiteY12" fmla="*/ 649356 h 831414"/>
              <a:gd name="connsiteX13" fmla="*/ 463826 w 1099930"/>
              <a:gd name="connsiteY13" fmla="*/ 702365 h 831414"/>
              <a:gd name="connsiteX14" fmla="*/ 424069 w 1099930"/>
              <a:gd name="connsiteY14" fmla="*/ 715617 h 831414"/>
              <a:gd name="connsiteX15" fmla="*/ 384313 w 1099930"/>
              <a:gd name="connsiteY15" fmla="*/ 742121 h 831414"/>
              <a:gd name="connsiteX16" fmla="*/ 291547 w 1099930"/>
              <a:gd name="connsiteY16" fmla="*/ 768626 h 831414"/>
              <a:gd name="connsiteX17" fmla="*/ 132521 w 1099930"/>
              <a:gd name="connsiteY17" fmla="*/ 808382 h 831414"/>
              <a:gd name="connsiteX18" fmla="*/ 0 w 1099930"/>
              <a:gd name="connsiteY18" fmla="*/ 821635 h 83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9930" h="831414">
                <a:moveTo>
                  <a:pt x="1099930" y="0"/>
                </a:moveTo>
                <a:cubicBezTo>
                  <a:pt x="1095513" y="39756"/>
                  <a:pt x="1094523" y="80045"/>
                  <a:pt x="1086678" y="119269"/>
                </a:cubicBezTo>
                <a:cubicBezTo>
                  <a:pt x="1081199" y="146665"/>
                  <a:pt x="1069008" y="172278"/>
                  <a:pt x="1060173" y="198782"/>
                </a:cubicBezTo>
                <a:cubicBezTo>
                  <a:pt x="1041883" y="253650"/>
                  <a:pt x="1054671" y="226914"/>
                  <a:pt x="1020417" y="278295"/>
                </a:cubicBezTo>
                <a:cubicBezTo>
                  <a:pt x="995078" y="354314"/>
                  <a:pt x="1024320" y="286343"/>
                  <a:pt x="980660" y="344556"/>
                </a:cubicBezTo>
                <a:cubicBezTo>
                  <a:pt x="961547" y="370039"/>
                  <a:pt x="945321" y="397565"/>
                  <a:pt x="927652" y="424069"/>
                </a:cubicBezTo>
                <a:cubicBezTo>
                  <a:pt x="920721" y="434465"/>
                  <a:pt x="908952" y="440817"/>
                  <a:pt x="901147" y="450574"/>
                </a:cubicBezTo>
                <a:cubicBezTo>
                  <a:pt x="884481" y="471407"/>
                  <a:pt x="872750" y="502068"/>
                  <a:pt x="848139" y="516835"/>
                </a:cubicBezTo>
                <a:cubicBezTo>
                  <a:pt x="836161" y="524022"/>
                  <a:pt x="821634" y="525670"/>
                  <a:pt x="808382" y="530087"/>
                </a:cubicBezTo>
                <a:cubicBezTo>
                  <a:pt x="763702" y="597107"/>
                  <a:pt x="806133" y="551089"/>
                  <a:pt x="742121" y="583095"/>
                </a:cubicBezTo>
                <a:cubicBezTo>
                  <a:pt x="727875" y="590218"/>
                  <a:pt x="716919" y="603131"/>
                  <a:pt x="702365" y="609600"/>
                </a:cubicBezTo>
                <a:cubicBezTo>
                  <a:pt x="676835" y="620947"/>
                  <a:pt x="649356" y="627269"/>
                  <a:pt x="622852" y="636104"/>
                </a:cubicBezTo>
                <a:lnTo>
                  <a:pt x="583095" y="649356"/>
                </a:lnTo>
                <a:cubicBezTo>
                  <a:pt x="520094" y="691358"/>
                  <a:pt x="558448" y="670825"/>
                  <a:pt x="463826" y="702365"/>
                </a:cubicBezTo>
                <a:lnTo>
                  <a:pt x="424069" y="715617"/>
                </a:lnTo>
                <a:cubicBezTo>
                  <a:pt x="410817" y="724452"/>
                  <a:pt x="398558" y="734998"/>
                  <a:pt x="384313" y="742121"/>
                </a:cubicBezTo>
                <a:cubicBezTo>
                  <a:pt x="362039" y="753258"/>
                  <a:pt x="312784" y="762255"/>
                  <a:pt x="291547" y="768626"/>
                </a:cubicBezTo>
                <a:cubicBezTo>
                  <a:pt x="160291" y="808002"/>
                  <a:pt x="264840" y="786329"/>
                  <a:pt x="132521" y="808382"/>
                </a:cubicBezTo>
                <a:cubicBezTo>
                  <a:pt x="63430" y="831414"/>
                  <a:pt x="106734" y="821635"/>
                  <a:pt x="0" y="821635"/>
                </a:cubicBez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49" name="Freeform 48"/>
          <p:cNvSpPr/>
          <p:nvPr/>
        </p:nvSpPr>
        <p:spPr>
          <a:xfrm>
            <a:off x="5830888" y="3661199"/>
            <a:ext cx="1560512" cy="819361"/>
          </a:xfrm>
          <a:custGeom>
            <a:avLst/>
            <a:gdLst>
              <a:gd name="connsiteX0" fmla="*/ 0 w 1179443"/>
              <a:gd name="connsiteY0" fmla="*/ 0 h 286931"/>
              <a:gd name="connsiteX1" fmla="*/ 39756 w 1179443"/>
              <a:gd name="connsiteY1" fmla="*/ 26505 h 286931"/>
              <a:gd name="connsiteX2" fmla="*/ 92765 w 1179443"/>
              <a:gd name="connsiteY2" fmla="*/ 79514 h 286931"/>
              <a:gd name="connsiteX3" fmla="*/ 132521 w 1179443"/>
              <a:gd name="connsiteY3" fmla="*/ 92766 h 286931"/>
              <a:gd name="connsiteX4" fmla="*/ 238539 w 1179443"/>
              <a:gd name="connsiteY4" fmla="*/ 185531 h 286931"/>
              <a:gd name="connsiteX5" fmla="*/ 265043 w 1179443"/>
              <a:gd name="connsiteY5" fmla="*/ 225287 h 286931"/>
              <a:gd name="connsiteX6" fmla="*/ 318052 w 1179443"/>
              <a:gd name="connsiteY6" fmla="*/ 238540 h 286931"/>
              <a:gd name="connsiteX7" fmla="*/ 450573 w 1179443"/>
              <a:gd name="connsiteY7" fmla="*/ 278296 h 286931"/>
              <a:gd name="connsiteX8" fmla="*/ 1179443 w 1179443"/>
              <a:gd name="connsiteY8" fmla="*/ 265044 h 28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443" h="286931">
                <a:moveTo>
                  <a:pt x="0" y="0"/>
                </a:moveTo>
                <a:cubicBezTo>
                  <a:pt x="13252" y="8835"/>
                  <a:pt x="27663" y="16140"/>
                  <a:pt x="39756" y="26505"/>
                </a:cubicBezTo>
                <a:cubicBezTo>
                  <a:pt x="58729" y="42768"/>
                  <a:pt x="72431" y="64990"/>
                  <a:pt x="92765" y="79514"/>
                </a:cubicBezTo>
                <a:cubicBezTo>
                  <a:pt x="104132" y="87633"/>
                  <a:pt x="119269" y="88349"/>
                  <a:pt x="132521" y="92766"/>
                </a:cubicBezTo>
                <a:cubicBezTo>
                  <a:pt x="210044" y="170289"/>
                  <a:pt x="172792" y="141701"/>
                  <a:pt x="238539" y="185531"/>
                </a:cubicBezTo>
                <a:cubicBezTo>
                  <a:pt x="247374" y="198783"/>
                  <a:pt x="251791" y="216452"/>
                  <a:pt x="265043" y="225287"/>
                </a:cubicBezTo>
                <a:cubicBezTo>
                  <a:pt x="280198" y="235390"/>
                  <a:pt x="300607" y="233306"/>
                  <a:pt x="318052" y="238540"/>
                </a:cubicBezTo>
                <a:cubicBezTo>
                  <a:pt x="479353" y="286931"/>
                  <a:pt x="328406" y="247754"/>
                  <a:pt x="450573" y="278296"/>
                </a:cubicBezTo>
                <a:cubicBezTo>
                  <a:pt x="1144100" y="264698"/>
                  <a:pt x="901104" y="265044"/>
                  <a:pt x="1179443" y="265044"/>
                </a:cubicBez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cxnSp>
        <p:nvCxnSpPr>
          <p:cNvPr id="57" name="Straight Connector 56"/>
          <p:cNvCxnSpPr/>
          <p:nvPr/>
        </p:nvCxnSpPr>
        <p:spPr>
          <a:xfrm>
            <a:off x="1116013" y="3738246"/>
            <a:ext cx="2895600" cy="1481"/>
          </a:xfrm>
          <a:prstGeom prst="line">
            <a:avLst/>
          </a:prstGeom>
          <a:ln w="28575">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962400" y="4480560"/>
            <a:ext cx="2819400" cy="1482"/>
          </a:xfrm>
          <a:prstGeom prst="line">
            <a:avLst/>
          </a:prstGeom>
          <a:ln w="28575">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63" name="Isosceles Triangle 62"/>
          <p:cNvSpPr/>
          <p:nvPr/>
        </p:nvSpPr>
        <p:spPr>
          <a:xfrm>
            <a:off x="3124200" y="3982720"/>
            <a:ext cx="304800" cy="213360"/>
          </a:xfrm>
          <a:prstGeom prst="triangl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cxnSp>
        <p:nvCxnSpPr>
          <p:cNvPr id="65" name="Straight Arrow Connector 64"/>
          <p:cNvCxnSpPr/>
          <p:nvPr/>
        </p:nvCxnSpPr>
        <p:spPr>
          <a:xfrm rot="5400000" flipH="1" flipV="1">
            <a:off x="3780314" y="3875246"/>
            <a:ext cx="21336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0314" y="4301966"/>
            <a:ext cx="21336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524000" y="1991360"/>
            <a:ext cx="3276600" cy="1482"/>
          </a:xfrm>
          <a:prstGeom prst="line">
            <a:avLst/>
          </a:prstGeom>
          <a:ln w="28575">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19474" name="Title 1"/>
          <p:cNvSpPr txBox="1">
            <a:spLocks/>
          </p:cNvSpPr>
          <p:nvPr/>
        </p:nvSpPr>
        <p:spPr bwMode="auto">
          <a:xfrm>
            <a:off x="6019800" y="3982720"/>
            <a:ext cx="1828800" cy="355600"/>
          </a:xfrm>
          <a:prstGeom prst="rect">
            <a:avLst/>
          </a:prstGeom>
          <a:noFill/>
          <a:ln w="9525">
            <a:noFill/>
            <a:miter lim="800000"/>
            <a:headEnd/>
            <a:tailEnd/>
          </a:ln>
        </p:spPr>
        <p:txBody>
          <a:bodyPr anchor="ctr"/>
          <a:lstStyle/>
          <a:p>
            <a:pPr algn="ctr"/>
            <a:r>
              <a:rPr lang="ar-SA" sz="2000" b="1">
                <a:solidFill>
                  <a:schemeClr val="hlink"/>
                </a:solidFill>
                <a:latin typeface="Calibri" pitchFamily="34" charset="0"/>
                <a:cs typeface="Times New Roman" pitchFamily="18" charset="0"/>
              </a:rPr>
              <a:t>النواتج</a:t>
            </a:r>
          </a:p>
        </p:txBody>
      </p:sp>
      <p:sp>
        <p:nvSpPr>
          <p:cNvPr id="19475" name="Title 1"/>
          <p:cNvSpPr txBox="1">
            <a:spLocks/>
          </p:cNvSpPr>
          <p:nvPr/>
        </p:nvSpPr>
        <p:spPr bwMode="auto">
          <a:xfrm>
            <a:off x="990600" y="3911600"/>
            <a:ext cx="1828800" cy="355600"/>
          </a:xfrm>
          <a:prstGeom prst="rect">
            <a:avLst/>
          </a:prstGeom>
          <a:noFill/>
          <a:ln w="9525">
            <a:noFill/>
            <a:miter lim="800000"/>
            <a:headEnd/>
            <a:tailEnd/>
          </a:ln>
        </p:spPr>
        <p:txBody>
          <a:bodyPr anchor="ctr"/>
          <a:lstStyle/>
          <a:p>
            <a:pPr algn="ctr"/>
            <a:r>
              <a:rPr lang="ar-SA" sz="2000" b="1">
                <a:solidFill>
                  <a:schemeClr val="hlink"/>
                </a:solidFill>
                <a:latin typeface="Calibri" pitchFamily="34" charset="0"/>
                <a:cs typeface="Times New Roman" pitchFamily="18" charset="0"/>
              </a:rPr>
              <a:t>المتفاعلات</a:t>
            </a:r>
          </a:p>
        </p:txBody>
      </p:sp>
      <p:cxnSp>
        <p:nvCxnSpPr>
          <p:cNvPr id="71" name="Straight Arrow Connector 70"/>
          <p:cNvCxnSpPr/>
          <p:nvPr/>
        </p:nvCxnSpPr>
        <p:spPr>
          <a:xfrm rot="5400000" flipH="1" flipV="1">
            <a:off x="1275874" y="2310606"/>
            <a:ext cx="49784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1204754" y="3377406"/>
            <a:ext cx="64008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9478" name="Title 1"/>
          <p:cNvSpPr txBox="1">
            <a:spLocks/>
          </p:cNvSpPr>
          <p:nvPr/>
        </p:nvSpPr>
        <p:spPr bwMode="auto">
          <a:xfrm>
            <a:off x="990600" y="2631440"/>
            <a:ext cx="2209800" cy="426720"/>
          </a:xfrm>
          <a:prstGeom prst="rect">
            <a:avLst/>
          </a:prstGeom>
          <a:noFill/>
          <a:ln w="9525">
            <a:noFill/>
            <a:miter lim="800000"/>
            <a:headEnd/>
            <a:tailEnd/>
          </a:ln>
        </p:spPr>
        <p:txBody>
          <a:bodyPr anchor="ctr"/>
          <a:lstStyle/>
          <a:p>
            <a:pPr algn="ctr"/>
            <a:r>
              <a:rPr lang="ar-SA" sz="1600" b="1">
                <a:solidFill>
                  <a:schemeClr val="bg2"/>
                </a:solidFill>
                <a:latin typeface="Calibri" pitchFamily="34" charset="0"/>
                <a:cs typeface="Times New Roman" pitchFamily="18" charset="0"/>
              </a:rPr>
              <a:t>هنا الطاقة </a:t>
            </a:r>
          </a:p>
          <a:p>
            <a:pPr algn="ctr"/>
            <a:r>
              <a:rPr lang="ar-SA" sz="1600" b="1">
                <a:solidFill>
                  <a:schemeClr val="bg2"/>
                </a:solidFill>
                <a:latin typeface="Calibri" pitchFamily="34" charset="0"/>
                <a:cs typeface="Times New Roman" pitchFamily="18" charset="0"/>
              </a:rPr>
              <a:t>اللازمة</a:t>
            </a:r>
          </a:p>
          <a:p>
            <a:pPr algn="ctr"/>
            <a:r>
              <a:rPr lang="ar-SA" sz="1600" b="1">
                <a:solidFill>
                  <a:schemeClr val="bg2"/>
                </a:solidFill>
                <a:latin typeface="Calibri" pitchFamily="34" charset="0"/>
                <a:cs typeface="Times New Roman" pitchFamily="18" charset="0"/>
              </a:rPr>
              <a:t> لتحويل</a:t>
            </a:r>
          </a:p>
          <a:p>
            <a:pPr algn="ctr"/>
            <a:r>
              <a:rPr lang="ar-SA" sz="1600" b="1">
                <a:solidFill>
                  <a:schemeClr val="bg2"/>
                </a:solidFill>
                <a:latin typeface="Calibri" pitchFamily="34" charset="0"/>
                <a:cs typeface="Times New Roman" pitchFamily="18" charset="0"/>
              </a:rPr>
              <a:t> المتفاعلات</a:t>
            </a:r>
          </a:p>
          <a:p>
            <a:pPr algn="ctr"/>
            <a:r>
              <a:rPr lang="ar-SA" sz="1600" b="1">
                <a:solidFill>
                  <a:schemeClr val="bg2"/>
                </a:solidFill>
                <a:latin typeface="Calibri" pitchFamily="34" charset="0"/>
                <a:cs typeface="Times New Roman" pitchFamily="18" charset="0"/>
              </a:rPr>
              <a:t>إلى </a:t>
            </a:r>
          </a:p>
          <a:p>
            <a:pPr algn="ctr"/>
            <a:r>
              <a:rPr lang="ar-SA" sz="1600" b="1">
                <a:solidFill>
                  <a:schemeClr val="bg2"/>
                </a:solidFill>
                <a:latin typeface="Calibri" pitchFamily="34" charset="0"/>
                <a:cs typeface="Times New Roman" pitchFamily="18" charset="0"/>
              </a:rPr>
              <a:t>المركب المنشط</a:t>
            </a:r>
          </a:p>
        </p:txBody>
      </p:sp>
      <p:sp>
        <p:nvSpPr>
          <p:cNvPr id="19479" name="Title 1"/>
          <p:cNvSpPr txBox="1">
            <a:spLocks/>
          </p:cNvSpPr>
          <p:nvPr/>
        </p:nvSpPr>
        <p:spPr bwMode="auto">
          <a:xfrm>
            <a:off x="2133600" y="853440"/>
            <a:ext cx="3810000" cy="426720"/>
          </a:xfrm>
          <a:prstGeom prst="rect">
            <a:avLst/>
          </a:prstGeom>
          <a:noFill/>
          <a:ln w="9525">
            <a:noFill/>
            <a:miter lim="800000"/>
            <a:headEnd/>
            <a:tailEnd/>
          </a:ln>
        </p:spPr>
        <p:txBody>
          <a:bodyPr anchor="ctr"/>
          <a:lstStyle/>
          <a:p>
            <a:pPr algn="ctr"/>
            <a:r>
              <a:rPr lang="ar-SA" sz="1600" b="1">
                <a:solidFill>
                  <a:schemeClr val="bg2"/>
                </a:solidFill>
                <a:latin typeface="Calibri" pitchFamily="34" charset="0"/>
                <a:cs typeface="Times New Roman" pitchFamily="18" charset="0"/>
              </a:rPr>
              <a:t>لاحظ طاقة المركب المنشط أكبر من طاقة كل من المتفاعلات والنواتج </a:t>
            </a:r>
          </a:p>
        </p:txBody>
      </p:sp>
      <p:cxnSp>
        <p:nvCxnSpPr>
          <p:cNvPr id="19480" name="Straight Arrow Connector 31"/>
          <p:cNvCxnSpPr>
            <a:cxnSpLocks noChangeShapeType="1"/>
          </p:cNvCxnSpPr>
          <p:nvPr/>
        </p:nvCxnSpPr>
        <p:spPr bwMode="auto">
          <a:xfrm rot="10800000" flipV="1">
            <a:off x="1371600" y="1209040"/>
            <a:ext cx="1828800" cy="711200"/>
          </a:xfrm>
          <a:prstGeom prst="straightConnector1">
            <a:avLst/>
          </a:prstGeom>
          <a:noFill/>
          <a:ln w="57150" algn="ctr">
            <a:solidFill>
              <a:schemeClr val="folHlink"/>
            </a:solidFill>
            <a:prstDash val="sysDot"/>
            <a:round/>
            <a:headEnd/>
            <a:tailEnd type="arrow" w="med" len="med"/>
          </a:ln>
        </p:spPr>
      </p:cxnSp>
      <p:sp>
        <p:nvSpPr>
          <p:cNvPr id="19481" name="Title 1"/>
          <p:cNvSpPr txBox="1">
            <a:spLocks/>
          </p:cNvSpPr>
          <p:nvPr/>
        </p:nvSpPr>
        <p:spPr bwMode="auto">
          <a:xfrm>
            <a:off x="609600" y="4480560"/>
            <a:ext cx="3200400" cy="426720"/>
          </a:xfrm>
          <a:prstGeom prst="rect">
            <a:avLst/>
          </a:prstGeom>
          <a:noFill/>
          <a:ln w="9525">
            <a:noFill/>
            <a:miter lim="800000"/>
            <a:headEnd/>
            <a:tailEnd/>
          </a:ln>
        </p:spPr>
        <p:txBody>
          <a:bodyPr anchor="ctr"/>
          <a:lstStyle/>
          <a:p>
            <a:pPr algn="ctr"/>
            <a:r>
              <a:rPr lang="ar-SA" sz="1600" b="1">
                <a:solidFill>
                  <a:schemeClr val="bg2"/>
                </a:solidFill>
                <a:latin typeface="Calibri" pitchFamily="34" charset="0"/>
                <a:cs typeface="Times New Roman" pitchFamily="18" charset="0"/>
              </a:rPr>
              <a:t>هنا التغير في المحتوى </a:t>
            </a:r>
          </a:p>
          <a:p>
            <a:pPr algn="ctr"/>
            <a:r>
              <a:rPr lang="ar-SA" sz="1600" b="1">
                <a:solidFill>
                  <a:schemeClr val="bg2"/>
                </a:solidFill>
                <a:latin typeface="Calibri" pitchFamily="34" charset="0"/>
                <a:cs typeface="Times New Roman" pitchFamily="18" charset="0"/>
              </a:rPr>
              <a:t>الحراري بين المتفاعلات</a:t>
            </a:r>
          </a:p>
          <a:p>
            <a:pPr algn="ctr"/>
            <a:r>
              <a:rPr lang="ar-SA" sz="1600" b="1">
                <a:solidFill>
                  <a:schemeClr val="bg2"/>
                </a:solidFill>
                <a:latin typeface="Calibri" pitchFamily="34" charset="0"/>
                <a:cs typeface="Times New Roman" pitchFamily="18" charset="0"/>
              </a:rPr>
              <a:t> والنواتج</a:t>
            </a:r>
          </a:p>
        </p:txBody>
      </p:sp>
      <p:cxnSp>
        <p:nvCxnSpPr>
          <p:cNvPr id="19482" name="Straight Arrow Connector 36"/>
          <p:cNvCxnSpPr>
            <a:cxnSpLocks noChangeShapeType="1"/>
          </p:cNvCxnSpPr>
          <p:nvPr/>
        </p:nvCxnSpPr>
        <p:spPr bwMode="auto">
          <a:xfrm flipV="1">
            <a:off x="3200400" y="4338320"/>
            <a:ext cx="533400" cy="143722"/>
          </a:xfrm>
          <a:prstGeom prst="straightConnector1">
            <a:avLst/>
          </a:prstGeom>
          <a:noFill/>
          <a:ln w="57150" algn="ctr">
            <a:solidFill>
              <a:schemeClr val="folHlink"/>
            </a:solidFill>
            <a:prstDash val="sysDot"/>
            <a:round/>
            <a:headEnd/>
            <a:tailEnd type="arrow" w="med" len="med"/>
          </a:ln>
        </p:spPr>
      </p:cxnSp>
      <p:sp>
        <p:nvSpPr>
          <p:cNvPr id="19483" name="Title 1"/>
          <p:cNvSpPr txBox="1">
            <a:spLocks/>
          </p:cNvSpPr>
          <p:nvPr/>
        </p:nvSpPr>
        <p:spPr bwMode="auto">
          <a:xfrm>
            <a:off x="5334000" y="1209040"/>
            <a:ext cx="3810000" cy="426720"/>
          </a:xfrm>
          <a:prstGeom prst="rect">
            <a:avLst/>
          </a:prstGeom>
          <a:noFill/>
          <a:ln w="9525">
            <a:noFill/>
            <a:miter lim="800000"/>
            <a:headEnd/>
            <a:tailEnd/>
          </a:ln>
        </p:spPr>
        <p:txBody>
          <a:bodyPr anchor="ctr"/>
          <a:lstStyle/>
          <a:p>
            <a:pPr algn="ctr"/>
            <a:r>
              <a:rPr lang="ar-SA" sz="1600" b="1">
                <a:solidFill>
                  <a:schemeClr val="bg2"/>
                </a:solidFill>
                <a:latin typeface="Calibri" pitchFamily="34" charset="0"/>
                <a:cs typeface="Times New Roman" pitchFamily="18" charset="0"/>
              </a:rPr>
              <a:t>منحنى لتفاعل طارد للحرارة </a:t>
            </a:r>
          </a:p>
          <a:p>
            <a:pPr algn="ctr"/>
            <a:r>
              <a:rPr lang="ar-SA" sz="1600" b="1">
                <a:solidFill>
                  <a:schemeClr val="bg2"/>
                </a:solidFill>
                <a:latin typeface="Calibri" pitchFamily="34" charset="0"/>
                <a:cs typeface="Times New Roman" pitchFamily="18" charset="0"/>
              </a:rPr>
              <a:t>كيف تعرف من الرسم أنه طارد للحراراة ؟</a:t>
            </a:r>
          </a:p>
          <a:p>
            <a:pPr algn="ctr"/>
            <a:r>
              <a:rPr lang="ar-SA" sz="1600" b="1">
                <a:solidFill>
                  <a:schemeClr val="bg2"/>
                </a:solidFill>
                <a:latin typeface="Calibri" pitchFamily="34" charset="0"/>
                <a:cs typeface="Times New Roman" pitchFamily="18" charset="0"/>
              </a:rPr>
              <a:t>لاحظ المنحنى </a:t>
            </a:r>
          </a:p>
          <a:p>
            <a:pPr algn="ctr"/>
            <a:r>
              <a:rPr lang="ar-SA" sz="1600" b="1">
                <a:solidFill>
                  <a:schemeClr val="bg2"/>
                </a:solidFill>
                <a:latin typeface="Calibri" pitchFamily="34" charset="0"/>
                <a:cs typeface="Times New Roman" pitchFamily="18" charset="0"/>
              </a:rPr>
              <a:t>من المتفاعلات إلى أن تصل للمركب المنشط</a:t>
            </a:r>
          </a:p>
          <a:p>
            <a:pPr algn="ctr"/>
            <a:r>
              <a:rPr lang="ar-SA" sz="1600" b="1">
                <a:solidFill>
                  <a:schemeClr val="bg2"/>
                </a:solidFill>
                <a:latin typeface="Calibri" pitchFamily="34" charset="0"/>
                <a:cs typeface="Times New Roman" pitchFamily="18" charset="0"/>
              </a:rPr>
              <a:t>ولاحظ المنحنى</a:t>
            </a:r>
          </a:p>
          <a:p>
            <a:pPr algn="ctr"/>
            <a:r>
              <a:rPr lang="ar-SA" sz="1600" b="1">
                <a:solidFill>
                  <a:schemeClr val="bg2"/>
                </a:solidFill>
                <a:latin typeface="Calibri" pitchFamily="34" charset="0"/>
                <a:cs typeface="Times New Roman" pitchFamily="18" charset="0"/>
              </a:rPr>
              <a:t> من النواتج إلى المركب المنشط</a:t>
            </a:r>
          </a:p>
          <a:p>
            <a:pPr algn="ctr"/>
            <a:r>
              <a:rPr lang="ar-SA" sz="1600" b="1">
                <a:solidFill>
                  <a:schemeClr val="bg2"/>
                </a:solidFill>
                <a:latin typeface="Calibri" pitchFamily="34" charset="0"/>
                <a:cs typeface="Times New Roman" pitchFamily="18" charset="0"/>
              </a:rPr>
              <a:t>أيهما أكبر ؟؟</a:t>
            </a:r>
          </a:p>
          <a:p>
            <a:pPr algn="ctr"/>
            <a:r>
              <a:rPr lang="ar-SA" sz="1600" b="1">
                <a:solidFill>
                  <a:schemeClr val="bg2"/>
                </a:solidFill>
                <a:latin typeface="Calibri" pitchFamily="34" charset="0"/>
                <a:cs typeface="Times New Roman" pitchFamily="18" charset="0"/>
              </a:rPr>
              <a:t>إذاً طارد للحرارة </a:t>
            </a:r>
          </a:p>
          <a:p>
            <a:pPr algn="ctr"/>
            <a:endParaRPr lang="ar-SA" sz="1600" b="1">
              <a:solidFill>
                <a:schemeClr val="bg2"/>
              </a:solidFill>
              <a:latin typeface="Calibri" pitchFamily="34" charset="0"/>
              <a:cs typeface="Times New Roman" pitchFamily="18" charset="0"/>
            </a:endParaRPr>
          </a:p>
        </p:txBody>
      </p:sp>
      <p:sp>
        <p:nvSpPr>
          <p:cNvPr id="40" name="Rectangle 39"/>
          <p:cNvSpPr>
            <a:spLocks noChangeArrowheads="1"/>
          </p:cNvSpPr>
          <p:nvPr/>
        </p:nvSpPr>
        <p:spPr bwMode="auto">
          <a:xfrm>
            <a:off x="5715000" y="284480"/>
            <a:ext cx="3200400" cy="2062480"/>
          </a:xfrm>
          <a:prstGeom prst="rect">
            <a:avLst/>
          </a:prstGeom>
          <a:noFill/>
          <a:ln w="57150" algn="ctr">
            <a:solidFill>
              <a:schemeClr val="folHlink"/>
            </a:solidFill>
            <a:miter lim="800000"/>
            <a:headEnd/>
            <a:tailEnd/>
          </a:ln>
        </p:spPr>
        <p:txBody>
          <a:bodyPr anchor="ctr"/>
          <a:lstStyle/>
          <a:p>
            <a:pPr algn="ctr">
              <a:defRPr/>
            </a:pPr>
            <a:endParaRPr lang="ar-SA">
              <a:solidFill>
                <a:schemeClr val="lt1"/>
              </a:solidFill>
              <a:latin typeface="+mn-lt"/>
              <a:cs typeface="+mn-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1214439" y="2200275"/>
            <a:ext cx="7000875" cy="646331"/>
          </a:xfrm>
          <a:prstGeom prst="rect">
            <a:avLst/>
          </a:prstGeom>
          <a:noFill/>
          <a:ln w="9525">
            <a:noFill/>
            <a:miter lim="800000"/>
            <a:headEnd/>
            <a:tailEnd/>
          </a:ln>
        </p:spPr>
        <p:txBody>
          <a:bodyPr>
            <a:spAutoFit/>
          </a:bodyPr>
          <a:lstStyle/>
          <a:p>
            <a:r>
              <a:rPr lang="ar-SA" sz="3600"/>
              <a:t>الحركية الكيميائية ص 305-309</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S03000342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AC86199-63C0-4159-8CB6-0639E92CF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TS030003423</Template>
  <TotalTime>696</TotalTime>
  <Words>1011</Words>
  <Application>Microsoft Office PowerPoint</Application>
  <PresentationFormat>Custom</PresentationFormat>
  <Paragraphs>153</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TS030003423</vt:lpstr>
      <vt:lpstr>Equation</vt:lpstr>
      <vt:lpstr>Microsoft Equation 3.0</vt:lpstr>
      <vt:lpstr>  تأثير درجة الحرارة على سرعة التفاعل وطاقة التنشيط Effect of temperature on reaction rate and activation energy</vt:lpstr>
      <vt:lpstr>PowerPoint Presentation</vt:lpstr>
      <vt:lpstr>1- نلاحظ أن سرعة التفاعل تزداد بزيادة درجة الحرارة  " علاقة طردية " و يعرف هذا النوع بمنحنى أرهينوس لتأثير درجة الحرارة </vt:lpstr>
      <vt:lpstr>PowerPoint Presentation</vt:lpstr>
      <vt:lpstr>3- نلاحظ أن سرعة التفاعل تزداد بزيادة درجة الحرارة ثم عند لحظة معينة تقل مع زيادة درجة الحرارة مثل التفاعلات المحفزة بالانزيم ، حيثُ عند درجة الحرارة المعينة تؤثر الحرارة على الأنزيم و بتالي يفقد قدرته على تنشيط التفاعل ، وبتالي تقل قيمة سرعة التفاعل و ثابت سرعة التفاعل مع زيادة درجة الحرارة .  مثل : تفاعلات الإنزيمات Enzyme reactions</vt:lpstr>
      <vt:lpstr>4- نلاحظ أن سرعة التفاعل تزداد بزيادة درجة الحرارة ثم عند لحظة معينة تقل مع زيادة درجة الحرارة وعند لحظة أخرى تزداد سرعة التفاعل و نلاحظ هذا النوع من التفاعلات عند أكسدة الكربون .</vt:lpstr>
      <vt:lpstr>5- تقل سرعة التفاعل في هذا النوع من التفاعلات بزيادة درجة الحرارة ولكن هذا النوع من المنحنيات نادر الحدوث  مثل : تفاعل أكسيد النيتروجين NO  مع الأكسجين.  </vt:lpstr>
      <vt:lpstr>يمكن تفسير الحالة الاخيرة كالاتي </vt:lpstr>
      <vt:lpstr>استنتاج قانون طاقة التنشيط</vt:lpstr>
      <vt:lpstr>     اقترح فانت هوف تأثير درجة الحرارة على ثابت الاتزان لاي تفاعل عكسي وفقاً للمعادلة الاتية       ثابت الاتزان - K</vt:lpstr>
      <vt:lpstr>PowerPoint Presentation</vt:lpstr>
      <vt:lpstr>PowerPoint Presentation</vt:lpstr>
      <vt:lpstr>PowerPoint Presentation</vt:lpstr>
      <vt:lpstr>PowerPoint Presentation</vt:lpstr>
      <vt:lpstr>PowerPoint Presentation</vt:lpstr>
      <vt:lpstr>PowerPoint Presentation</vt:lpstr>
      <vt:lpstr>حساب قيمة طاقة التنشيط من خلال طريقتين :</vt:lpstr>
      <vt:lpstr>PowerPoint Presentation</vt:lpstr>
      <vt:lpstr>PowerPoint Presentation</vt:lpstr>
      <vt:lpstr>مثال :</vt:lpstr>
      <vt:lpstr>مثال 3:</vt:lpstr>
      <vt:lpstr>PowerPoint Presentation</vt:lpstr>
      <vt:lpstr>PowerPoint Presentation</vt:lpstr>
      <vt:lpstr>PowerPoint Presentation</vt:lpstr>
      <vt:lpstr>نظرية الحالة الانتقالية Transition State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طاقة تنشيط التفاعلات الكيميائية</dc:title>
  <dc:creator>Elham</dc:creator>
  <cp:lastModifiedBy>Toshiba</cp:lastModifiedBy>
  <cp:revision>81</cp:revision>
  <dcterms:created xsi:type="dcterms:W3CDTF">2011-12-24T16:27:52Z</dcterms:created>
  <dcterms:modified xsi:type="dcterms:W3CDTF">2012-11-26T15:48:57Z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TC300034239990</vt:lpwstr>
  </property>
</Properties>
</file>