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4" r:id="rId15"/>
    <p:sldId id="270" r:id="rId16"/>
    <p:sldId id="275" r:id="rId17"/>
    <p:sldId id="271" r:id="rId18"/>
    <p:sldId id="272" r:id="rId19"/>
    <p:sldId id="276" r:id="rId20"/>
    <p:sldId id="273" r:id="rId21"/>
    <p:sldId id="277"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p:scale>
          <a:sx n="75" d="100"/>
          <a:sy n="75" d="100"/>
        </p:scale>
        <p:origin x="-115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8D1D10B-1611-46E0-8686-E50193C84AF8}" type="datetimeFigureOut">
              <a:rPr lang="ar-SA" smtClean="0"/>
              <a:pPr/>
              <a:t>25/01/1434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20043A3-9DF9-4FD9-80AE-7C0CDC5B9086}" type="slidenum">
              <a:rPr lang="ar-SA" smtClean="0"/>
              <a:pPr/>
              <a:t>‹#›</a:t>
            </a:fld>
            <a:endParaRPr lang="ar-SA"/>
          </a:p>
        </p:txBody>
      </p:sp>
    </p:spTree>
    <p:extLst>
      <p:ext uri="{BB962C8B-B14F-4D97-AF65-F5344CB8AC3E}">
        <p14:creationId xmlns:p14="http://schemas.microsoft.com/office/powerpoint/2010/main" val="126590818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820043A3-9DF9-4FD9-80AE-7C0CDC5B9086}" type="slidenum">
              <a:rPr lang="ar-SA" smtClean="0"/>
              <a:pPr/>
              <a:t>10</a:t>
            </a:fld>
            <a:endParaRPr lang="ar-SA"/>
          </a:p>
        </p:txBody>
      </p:sp>
    </p:spTree>
    <p:extLst>
      <p:ext uri="{BB962C8B-B14F-4D97-AF65-F5344CB8AC3E}">
        <p14:creationId xmlns:p14="http://schemas.microsoft.com/office/powerpoint/2010/main" val="591887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E96D23F2-AD51-4519-A9E6-54C5326A50CE}" type="slidenum">
              <a:rPr lang="ar-SA" smtClean="0"/>
              <a:pPr/>
              <a:t>12</a:t>
            </a:fld>
            <a:endParaRPr lang="ar-SA"/>
          </a:p>
        </p:txBody>
      </p:sp>
    </p:spTree>
    <p:extLst>
      <p:ext uri="{BB962C8B-B14F-4D97-AF65-F5344CB8AC3E}">
        <p14:creationId xmlns:p14="http://schemas.microsoft.com/office/powerpoint/2010/main" val="2638133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F471E274-BAAB-4503-AD81-7B653E7D92D7}" type="datetime1">
              <a:rPr lang="ar-SA" smtClean="0"/>
              <a:t>25/01/1434</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4E794A2B-44D9-47F7-A037-773D69E9FC3F}"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94663771-E569-4D43-9362-2E63A3C4C8BA}" type="datetime1">
              <a:rPr lang="ar-SA" smtClean="0"/>
              <a:t>25/01/1434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30FD89BD-250F-47CD-88CA-9174B55358D3}" type="datetime1">
              <a:rPr lang="ar-SA" smtClean="0"/>
              <a:t>25/01/1434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794A2B-44D9-47F7-A037-773D69E9FC3F}"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91A569A0-2A13-4352-9E19-A3DFBF8CE686}" type="datetime1">
              <a:rPr lang="ar-SA" smtClean="0"/>
              <a:t>25/01/1434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03002C02-7571-4B83-92DC-E0E88CB87328}" type="datetime1">
              <a:rPr lang="ar-SA" smtClean="0"/>
              <a:t>25/01/1434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75897506-4F45-4210-B85A-CCCEC042C0FA}" type="datetime1">
              <a:rPr lang="ar-SA" smtClean="0"/>
              <a:t>25/01/1434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13F32C-2814-4AF8-A261-AE86C1A5AD21}" type="datetime1">
              <a:rPr lang="ar-SA" smtClean="0"/>
              <a:t>25/01/1434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97D046B-8B98-4D46-A331-14B2D7DF62A9}" type="datetime1">
              <a:rPr lang="ar-SA" smtClean="0"/>
              <a:t>25/01/1434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A3679FEB-477D-4723-B159-257AD4D7932A}" type="datetime1">
              <a:rPr lang="ar-SA" smtClean="0"/>
              <a:t>25/01/1434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4E794A2B-44D9-47F7-A037-773D69E9FC3F}"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DCF85394-D2E3-4D08-8C59-BE51DAC5622A}" type="datetime1">
              <a:rPr lang="ar-SA" smtClean="0"/>
              <a:t>25/01/1434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57A20774-BAFE-4E7E-BFC7-4DA568FA0600}" type="datetime1">
              <a:rPr lang="ar-SA" smtClean="0"/>
              <a:t>25/01/1434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794A2B-44D9-47F7-A037-773D69E9FC3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CB98CB5-4CE4-47A3-B30B-C8C5BF2ACE77}" type="datetime1">
              <a:rPr lang="ar-SA" smtClean="0"/>
              <a:t>25/01/1434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E794A2B-44D9-47F7-A037-773D69E9FC3F}"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11.png"/><Relationship Id="rId4" Type="http://schemas.openxmlformats.org/officeDocument/2006/relationships/audio" Target="../media/audio2.wav"/></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9.wmf"/><Relationship Id="rId3" Type="http://schemas.openxmlformats.org/officeDocument/2006/relationships/notesSlide" Target="../notesSlides/notesSlide1.xml"/><Relationship Id="rId7" Type="http://schemas.openxmlformats.org/officeDocument/2006/relationships/image" Target="../media/image16.wmf"/><Relationship Id="rId12"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18.wmf"/><Relationship Id="rId5" Type="http://schemas.openxmlformats.org/officeDocument/2006/relationships/image" Target="../media/image15.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17.wmf"/></Relationships>
</file>

<file path=ppt/slides/_rels/slide11.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1.wmf"/><Relationship Id="rId5" Type="http://schemas.openxmlformats.org/officeDocument/2006/relationships/oleObject" Target="../embeddings/oleObject9.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oleObject" Target="../embeddings/oleObject14.bin"/><Relationship Id="rId3" Type="http://schemas.openxmlformats.org/officeDocument/2006/relationships/notesSlide" Target="../notesSlides/notesSlide2.xml"/><Relationship Id="rId7" Type="http://schemas.openxmlformats.org/officeDocument/2006/relationships/image" Target="../media/image34.png"/><Relationship Id="rId12" Type="http://schemas.openxmlformats.org/officeDocument/2006/relationships/image" Target="../media/image25.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3.png"/><Relationship Id="rId11" Type="http://schemas.openxmlformats.org/officeDocument/2006/relationships/oleObject" Target="../embeddings/oleObject13.bin"/><Relationship Id="rId5" Type="http://schemas.openxmlformats.org/officeDocument/2006/relationships/image" Target="../media/image29.png"/><Relationship Id="rId10" Type="http://schemas.openxmlformats.org/officeDocument/2006/relationships/image" Target="../media/image24.wmf"/><Relationship Id="rId4" Type="http://schemas.openxmlformats.org/officeDocument/2006/relationships/image" Target="../media/image28.png"/><Relationship Id="rId9" Type="http://schemas.openxmlformats.org/officeDocument/2006/relationships/oleObject" Target="../embeddings/oleObject12.bin"/><Relationship Id="rId14" Type="http://schemas.openxmlformats.org/officeDocument/2006/relationships/image" Target="../media/image26.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8.wmf"/><Relationship Id="rId5" Type="http://schemas.openxmlformats.org/officeDocument/2006/relationships/oleObject" Target="../embeddings/oleObject16.bin"/><Relationship Id="rId4" Type="http://schemas.openxmlformats.org/officeDocument/2006/relationships/image" Target="../media/image27.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audio" Target="../media/audio1.wav"/><Relationship Id="rId7"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18.bin"/><Relationship Id="rId11" Type="http://schemas.openxmlformats.org/officeDocument/2006/relationships/image" Target="../media/image10.wmf"/><Relationship Id="rId5" Type="http://schemas.openxmlformats.org/officeDocument/2006/relationships/image" Target="../media/image29.w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31.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3.wmf"/><Relationship Id="rId5" Type="http://schemas.openxmlformats.org/officeDocument/2006/relationships/oleObject" Target="../embeddings/oleObject22.bin"/><Relationship Id="rId4" Type="http://schemas.openxmlformats.org/officeDocument/2006/relationships/image" Target="../media/image32.wmf"/></Relationships>
</file>

<file path=ppt/slides/_rels/slide16.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35.wmf"/><Relationship Id="rId5" Type="http://schemas.openxmlformats.org/officeDocument/2006/relationships/oleObject" Target="../embeddings/oleObject24.bin"/><Relationship Id="rId10" Type="http://schemas.openxmlformats.org/officeDocument/2006/relationships/image" Target="../media/image36.wmf"/><Relationship Id="rId4" Type="http://schemas.openxmlformats.org/officeDocument/2006/relationships/image" Target="../media/image34.wmf"/><Relationship Id="rId9" Type="http://schemas.openxmlformats.org/officeDocument/2006/relationships/oleObject" Target="../embeddings/oleObject26.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6.wmf"/><Relationship Id="rId4" Type="http://schemas.openxmlformats.org/officeDocument/2006/relationships/oleObject" Target="../embeddings/oleObject27.bin"/></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9" name="عنوان 1"/>
          <p:cNvSpPr>
            <a:spLocks noGrp="1"/>
          </p:cNvSpPr>
          <p:nvPr>
            <p:ph type="ctrTitle"/>
          </p:nvPr>
        </p:nvSpPr>
        <p:spPr>
          <a:xfrm>
            <a:off x="571472" y="2357430"/>
            <a:ext cx="7917504" cy="1828800"/>
          </a:xfrm>
        </p:spPr>
        <p:txBody>
          <a:bodyPr>
            <a:noAutofit/>
          </a:bodyPr>
          <a:lstStyle/>
          <a:p>
            <a:pPr algn="ctr"/>
            <a:r>
              <a:rPr lang="ar-SA" sz="7200" dirty="0">
                <a:solidFill>
                  <a:srgbClr val="0070C0"/>
                </a:solidFill>
              </a:rPr>
              <a:t>نظريات سرعة التفاعل</a:t>
            </a:r>
          </a:p>
        </p:txBody>
      </p:sp>
      <p:sp>
        <p:nvSpPr>
          <p:cNvPr id="2" name="Slide Number Placeholder 1"/>
          <p:cNvSpPr>
            <a:spLocks noGrp="1"/>
          </p:cNvSpPr>
          <p:nvPr>
            <p:ph type="sldNum" sz="quarter" idx="12"/>
          </p:nvPr>
        </p:nvSpPr>
        <p:spPr/>
        <p:txBody>
          <a:bodyPr/>
          <a:lstStyle/>
          <a:p>
            <a:fld id="{4E794A2B-44D9-47F7-A037-773D69E9FC3F}" type="slidenum">
              <a:rPr lang="ar-SA" smtClean="0"/>
              <a:pPr/>
              <a:t>1</a:t>
            </a:fld>
            <a:endParaRPr lang="ar-SA"/>
          </a:p>
        </p:txBody>
      </p:sp>
    </p:spTree>
    <p:extLst>
      <p:ext uri="{BB962C8B-B14F-4D97-AF65-F5344CB8AC3E}">
        <p14:creationId xmlns:p14="http://schemas.microsoft.com/office/powerpoint/2010/main" val="1400091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0" fill="hold"/>
                                        <p:tgtEl>
                                          <p:spTgt spid="9"/>
                                        </p:tgtEl>
                                        <p:attrNameLst>
                                          <p:attrName>ppt_x</p:attrName>
                                        </p:attrNameLst>
                                      </p:cBhvr>
                                      <p:tavLst>
                                        <p:tav tm="0">
                                          <p:val>
                                            <p:strVal val="#ppt_x"/>
                                          </p:val>
                                        </p:tav>
                                        <p:tav tm="100000">
                                          <p:val>
                                            <p:strVal val="#ppt_x"/>
                                          </p:val>
                                        </p:tav>
                                      </p:tavLst>
                                    </p:anim>
                                    <p:anim calcmode="lin" valueType="num">
                                      <p:cBhvr additive="base">
                                        <p:cTn id="8" dur="3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5"/>
          <p:cNvSpPr/>
          <p:nvPr/>
        </p:nvSpPr>
        <p:spPr>
          <a:xfrm>
            <a:off x="2819957" y="1124744"/>
            <a:ext cx="5640475" cy="523220"/>
          </a:xfrm>
          <a:prstGeom prst="rect">
            <a:avLst/>
          </a:prstGeom>
        </p:spPr>
        <p:txBody>
          <a:bodyPr wrap="square">
            <a:spAutoFit/>
          </a:bodyPr>
          <a:lstStyle/>
          <a:p>
            <a:r>
              <a:rPr lang="en-US" sz="2800" b="1" dirty="0">
                <a:solidFill>
                  <a:schemeClr val="accent1">
                    <a:lumMod val="50000"/>
                  </a:schemeClr>
                </a:solidFill>
              </a:rPr>
              <a:t>Theories Of Reaction </a:t>
            </a:r>
            <a:r>
              <a:rPr lang="en-US" sz="2800" b="1" dirty="0" smtClean="0">
                <a:solidFill>
                  <a:schemeClr val="accent1">
                    <a:lumMod val="50000"/>
                  </a:schemeClr>
                </a:solidFill>
              </a:rPr>
              <a:t>Rates</a:t>
            </a:r>
            <a:endParaRPr lang="en-US" sz="2800" dirty="0">
              <a:solidFill>
                <a:schemeClr val="accent1">
                  <a:lumMod val="50000"/>
                </a:schemeClr>
              </a:solidFill>
            </a:endParaRPr>
          </a:p>
        </p:txBody>
      </p:sp>
      <p:sp>
        <p:nvSpPr>
          <p:cNvPr id="8" name="عنصر نائب للمحتوى 7"/>
          <p:cNvSpPr>
            <a:spLocks noGrp="1"/>
          </p:cNvSpPr>
          <p:nvPr>
            <p:ph idx="1"/>
          </p:nvPr>
        </p:nvSpPr>
        <p:spPr>
          <a:xfrm>
            <a:off x="457200" y="1647964"/>
            <a:ext cx="8219256" cy="3581236"/>
          </a:xfrm>
        </p:spPr>
        <p:txBody>
          <a:bodyPr>
            <a:noAutofit/>
          </a:bodyPr>
          <a:lstStyle/>
          <a:p>
            <a:pPr marL="0" indent="0" algn="just">
              <a:buNone/>
            </a:pPr>
            <a:r>
              <a:rPr lang="ar-SA" sz="2000" b="1" dirty="0" smtClean="0"/>
              <a:t>	لقد تم الحصول على نظريتي التصادم والمرحلة الانتقالية من أجل حساب ثوابت سرعة التفاعلات الكيميائية الأولية . هذه المعالجة النظرية ستساعد في فهم العوامل التي تؤثر في الحركية الكيميائية للتفاعلات .</a:t>
            </a:r>
          </a:p>
          <a:p>
            <a:pPr marL="0" indent="0">
              <a:buNone/>
            </a:pPr>
            <a:endParaRPr lang="en-US" sz="2000" b="1" dirty="0" smtClean="0"/>
          </a:p>
          <a:p>
            <a:pPr marL="0" indent="0">
              <a:buNone/>
            </a:pPr>
            <a:r>
              <a:rPr lang="en-US" sz="2000" b="1" u="sng" dirty="0" smtClean="0">
                <a:solidFill>
                  <a:schemeClr val="accent1">
                    <a:lumMod val="50000"/>
                  </a:schemeClr>
                </a:solidFill>
              </a:rPr>
              <a:t> ) Collision theory</a:t>
            </a:r>
            <a:r>
              <a:rPr lang="ar-SA" sz="2000" b="1" u="sng" dirty="0" smtClean="0">
                <a:solidFill>
                  <a:schemeClr val="accent1">
                    <a:lumMod val="50000"/>
                  </a:schemeClr>
                </a:solidFill>
              </a:rPr>
              <a:t>نظرية التصادم )  </a:t>
            </a:r>
            <a:endParaRPr lang="en-US" sz="2000" b="1" u="sng" dirty="0" smtClean="0">
              <a:solidFill>
                <a:schemeClr val="accent1">
                  <a:lumMod val="50000"/>
                </a:schemeClr>
              </a:solidFill>
            </a:endParaRPr>
          </a:p>
          <a:p>
            <a:pPr marL="0" indent="0" algn="l" rtl="0">
              <a:buNone/>
            </a:pPr>
            <a:endParaRPr lang="ar-SA" sz="2000" b="1" dirty="0" smtClean="0"/>
          </a:p>
          <a:p>
            <a:pPr marL="0" indent="0" algn="just">
              <a:buNone/>
            </a:pPr>
            <a:r>
              <a:rPr lang="ar-SA" sz="2000" b="1" dirty="0" smtClean="0"/>
              <a:t>	تتعامل نظرية التصادم مع جزئيات المواد المتفاعلة وكأنها كرات صلبة كما أن فكرة التصادمات بينها تمثل أساس هذه النظرية التي تفترض أن سرعة التفاعل الكيميائي تتناسب طرديا مع عدد التصادمات التي تحدث بين الجزئيات المتفاعلة في الثانية أي أن : </a:t>
            </a:r>
            <a:endParaRPr lang="en-US" sz="2000" b="1" dirty="0" smtClean="0"/>
          </a:p>
          <a:p>
            <a:pPr marL="0" indent="0" algn="just">
              <a:buNone/>
            </a:pPr>
            <a:r>
              <a:rPr lang="ar-SA" sz="2000" b="1" dirty="0" smtClean="0"/>
              <a:t>معدل سرعة التفاعل </a:t>
            </a:r>
            <a:r>
              <a:rPr lang="en-US" sz="2000" b="1" dirty="0" smtClean="0"/>
              <a:t>œ</a:t>
            </a:r>
            <a:r>
              <a:rPr lang="ar-SA" sz="2000" b="1" dirty="0" smtClean="0"/>
              <a:t>عدد التصادمات بين المواد المتفاعلة في وحدة الزمن</a:t>
            </a:r>
            <a:endParaRPr lang="en-US" sz="2000" b="1" dirty="0" smtClean="0"/>
          </a:p>
          <a:p>
            <a:pPr marL="0" indent="0" algn="just">
              <a:buNone/>
            </a:pPr>
            <a:r>
              <a:rPr lang="ar-SA" sz="2000" b="1" dirty="0" smtClean="0"/>
              <a:t> لنأخذ تفاعلا ً ثنائي الجزئية يحدث بين مادتين </a:t>
            </a:r>
            <a:r>
              <a:rPr lang="en-US" sz="2000" b="1" dirty="0" smtClean="0"/>
              <a:t>A ,B </a:t>
            </a:r>
            <a:r>
              <a:rPr lang="ar-SA" sz="2000" b="1" dirty="0" smtClean="0"/>
              <a:t> كما يلي :</a:t>
            </a:r>
            <a:endParaRPr lang="en-US" sz="2000" b="1" dirty="0"/>
          </a:p>
        </p:txBody>
      </p:sp>
      <mc:AlternateContent xmlns:mc="http://schemas.openxmlformats.org/markup-compatibility/2006" xmlns:a14="http://schemas.microsoft.com/office/drawing/2010/main">
        <mc:Choice Requires="a14">
          <p:sp>
            <p:nvSpPr>
              <p:cNvPr id="9" name="مستطيل 8"/>
              <p:cNvSpPr/>
              <p:nvPr/>
            </p:nvSpPr>
            <p:spPr>
              <a:xfrm>
                <a:off x="621045" y="5562818"/>
                <a:ext cx="7617431" cy="523220"/>
              </a:xfrm>
              <a:prstGeom prst="rect">
                <a:avLst/>
              </a:prstGeom>
            </p:spPr>
            <p:txBody>
              <a:bodyPr wrap="square">
                <a:spAutoFit/>
              </a:bodyPr>
              <a:lstStyle/>
              <a:p>
                <a:pPr/>
                <a14:m>
                  <m:oMathPara xmlns:m="http://schemas.openxmlformats.org/officeDocument/2006/math">
                    <m:oMathParaPr>
                      <m:jc m:val="center"/>
                    </m:oMathParaPr>
                    <m:oMath xmlns:m="http://schemas.openxmlformats.org/officeDocument/2006/math">
                      <m:r>
                        <a:rPr lang="en-US" sz="2800" b="1" i="1">
                          <a:latin typeface="Cambria Math"/>
                        </a:rPr>
                        <m:t>𝑨</m:t>
                      </m:r>
                      <m:r>
                        <a:rPr lang="en-US" sz="2800" b="1" i="1">
                          <a:latin typeface="Cambria Math"/>
                        </a:rPr>
                        <m:t>+</m:t>
                      </m:r>
                      <m:r>
                        <a:rPr lang="en-US" sz="2800" b="1" i="1">
                          <a:latin typeface="Cambria Math"/>
                        </a:rPr>
                        <m:t>𝑩</m:t>
                      </m:r>
                      <m:r>
                        <a:rPr lang="en-US" sz="2800" b="1" i="1">
                          <a:latin typeface="Cambria Math"/>
                        </a:rPr>
                        <m:t>→</m:t>
                      </m:r>
                      <m:r>
                        <a:rPr lang="en-US" sz="2800" b="1" i="1">
                          <a:latin typeface="Cambria Math"/>
                        </a:rPr>
                        <m:t>𝒑𝒓𝒐𝒅𝒖𝒄𝒕𝒔</m:t>
                      </m:r>
                    </m:oMath>
                  </m:oMathPara>
                </a14:m>
                <a:endParaRPr lang="en-US" sz="1600" b="1" dirty="0"/>
              </a:p>
            </p:txBody>
          </p:sp>
        </mc:Choice>
        <mc:Fallback xmlns="">
          <p:sp>
            <p:nvSpPr>
              <p:cNvPr id="9" name="مستطيل 8"/>
              <p:cNvSpPr>
                <a:spLocks noRot="1" noChangeAspect="1" noMove="1" noResize="1" noEditPoints="1" noAdjustHandles="1" noChangeArrowheads="1" noChangeShapeType="1" noTextEdit="1"/>
              </p:cNvSpPr>
              <p:nvPr/>
            </p:nvSpPr>
            <p:spPr>
              <a:xfrm>
                <a:off x="621045" y="5562818"/>
                <a:ext cx="7617431" cy="523220"/>
              </a:xfrm>
              <a:prstGeom prst="rect">
                <a:avLst/>
              </a:prstGeom>
              <a:blipFill rotWithShape="1">
                <a:blip r:embed="rId3"/>
                <a:stretch>
                  <a:fillRect/>
                </a:stretch>
              </a:blipFill>
            </p:spPr>
            <p:txBody>
              <a:bodyPr/>
              <a:lstStyle/>
              <a:p>
                <a:r>
                  <a:rPr lang="en-US">
                    <a:noFill/>
                  </a:rPr>
                  <a:t> </a:t>
                </a:r>
              </a:p>
            </p:txBody>
          </p:sp>
        </mc:Fallback>
      </mc:AlternateContent>
      <p:sp>
        <p:nvSpPr>
          <p:cNvPr id="2" name="Slide Number Placeholder 1"/>
          <p:cNvSpPr>
            <a:spLocks noGrp="1"/>
          </p:cNvSpPr>
          <p:nvPr>
            <p:ph type="sldNum" sz="quarter" idx="12"/>
          </p:nvPr>
        </p:nvSpPr>
        <p:spPr/>
        <p:txBody>
          <a:bodyPr/>
          <a:lstStyle/>
          <a:p>
            <a:fld id="{4E794A2B-44D9-47F7-A037-773D69E9FC3F}" type="slidenum">
              <a:rPr lang="ar-SA" smtClean="0"/>
              <a:pPr/>
              <a:t>2</a:t>
            </a:fld>
            <a:endParaRPr lang="ar-SA"/>
          </a:p>
        </p:txBody>
      </p:sp>
    </p:spTree>
    <p:extLst>
      <p:ext uri="{BB962C8B-B14F-4D97-AF65-F5344CB8AC3E}">
        <p14:creationId xmlns:p14="http://schemas.microsoft.com/office/powerpoint/2010/main" val="3419210861"/>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1000"/>
                                        <p:tgtEl>
                                          <p:spTgt spid="8">
                                            <p:txEl>
                                              <p:pRg st="2" end="2"/>
                                            </p:txEl>
                                          </p:spTgt>
                                        </p:tgtEl>
                                      </p:cBhvr>
                                    </p:animEffect>
                                    <p:anim calcmode="lin" valueType="num">
                                      <p:cBhvr>
                                        <p:cTn id="2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xEl>
                                              <p:pRg st="4" end="4"/>
                                            </p:txEl>
                                          </p:spTgt>
                                        </p:tgtEl>
                                        <p:attrNameLst>
                                          <p:attrName>style.visibility</p:attrName>
                                        </p:attrNameLst>
                                      </p:cBhvr>
                                      <p:to>
                                        <p:strVal val="visible"/>
                                      </p:to>
                                    </p:set>
                                    <p:animEffect transition="in" filter="fade">
                                      <p:cBhvr>
                                        <p:cTn id="26" dur="1000"/>
                                        <p:tgtEl>
                                          <p:spTgt spid="8">
                                            <p:txEl>
                                              <p:pRg st="4" end="4"/>
                                            </p:txEl>
                                          </p:spTgt>
                                        </p:tgtEl>
                                      </p:cBhvr>
                                    </p:animEffect>
                                    <p:anim calcmode="lin" valueType="num">
                                      <p:cBhvr>
                                        <p:cTn id="27"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animEffect transition="in" filter="fade">
                                      <p:cBhvr>
                                        <p:cTn id="33" dur="1000"/>
                                        <p:tgtEl>
                                          <p:spTgt spid="8">
                                            <p:txEl>
                                              <p:pRg st="5" end="5"/>
                                            </p:txEl>
                                          </p:spTgt>
                                        </p:tgtEl>
                                      </p:cBhvr>
                                    </p:animEffect>
                                    <p:anim calcmode="lin" valueType="num">
                                      <p:cBhvr>
                                        <p:cTn id="34"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xEl>
                                              <p:pRg st="6" end="6"/>
                                            </p:txEl>
                                          </p:spTgt>
                                        </p:tgtEl>
                                        <p:attrNameLst>
                                          <p:attrName>style.visibility</p:attrName>
                                        </p:attrNameLst>
                                      </p:cBhvr>
                                      <p:to>
                                        <p:strVal val="visible"/>
                                      </p:to>
                                    </p:set>
                                    <p:animEffect transition="in" filter="fade">
                                      <p:cBhvr>
                                        <p:cTn id="40" dur="1000"/>
                                        <p:tgtEl>
                                          <p:spTgt spid="8">
                                            <p:txEl>
                                              <p:pRg st="6" end="6"/>
                                            </p:txEl>
                                          </p:spTgt>
                                        </p:tgtEl>
                                      </p:cBhvr>
                                    </p:animEffect>
                                    <p:anim calcmode="lin" valueType="num">
                                      <p:cBhvr>
                                        <p:cTn id="41"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3000" fill="hold"/>
                                        <p:tgtEl>
                                          <p:spTgt spid="9"/>
                                        </p:tgtEl>
                                        <p:attrNameLst>
                                          <p:attrName>ppt_w</p:attrName>
                                        </p:attrNameLst>
                                      </p:cBhvr>
                                      <p:tavLst>
                                        <p:tav tm="0">
                                          <p:val>
                                            <p:fltVal val="0"/>
                                          </p:val>
                                        </p:tav>
                                        <p:tav tm="100000">
                                          <p:val>
                                            <p:strVal val="#ppt_w"/>
                                          </p:val>
                                        </p:tav>
                                      </p:tavLst>
                                    </p:anim>
                                    <p:anim calcmode="lin" valueType="num">
                                      <p:cBhvr>
                                        <p:cTn id="48" dur="3000" fill="hold"/>
                                        <p:tgtEl>
                                          <p:spTgt spid="9"/>
                                        </p:tgtEl>
                                        <p:attrNameLst>
                                          <p:attrName>ppt_h</p:attrName>
                                        </p:attrNameLst>
                                      </p:cBhvr>
                                      <p:tavLst>
                                        <p:tav tm="0">
                                          <p:val>
                                            <p:fltVal val="0"/>
                                          </p:val>
                                        </p:tav>
                                        <p:tav tm="100000">
                                          <p:val>
                                            <p:strVal val="#ppt_h"/>
                                          </p:val>
                                        </p:tav>
                                      </p:tavLst>
                                    </p:anim>
                                    <p:animEffect transition="in" filter="fade">
                                      <p:cBhvr>
                                        <p:cTn id="49" dur="3000"/>
                                        <p:tgtEl>
                                          <p:spTgt spid="9"/>
                                        </p:tgtEl>
                                      </p:cBhvr>
                                    </p:animEffect>
                                  </p:childTnLst>
                                  <p:subTnLst>
                                    <p:audio>
                                      <p:cMediaNode>
                                        <p:cTn display="0" masterRel="sameClick">
                                          <p:stCondLst>
                                            <p:cond evt="begin" delay="0">
                                              <p:tn val="45"/>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ستطيل 4"/>
          <p:cNvSpPr/>
          <p:nvPr/>
        </p:nvSpPr>
        <p:spPr>
          <a:xfrm>
            <a:off x="545441" y="692696"/>
            <a:ext cx="8053118" cy="1015663"/>
          </a:xfrm>
          <a:prstGeom prst="rect">
            <a:avLst/>
          </a:prstGeom>
        </p:spPr>
        <p:txBody>
          <a:bodyPr wrap="square">
            <a:spAutoFit/>
          </a:bodyPr>
          <a:lstStyle/>
          <a:p>
            <a:r>
              <a:rPr lang="ar-SA" sz="2000" b="1" dirty="0" smtClean="0"/>
              <a:t>فلو </a:t>
            </a:r>
            <a:r>
              <a:rPr lang="ar-SA" sz="2000" b="1" dirty="0"/>
              <a:t>فرض وجود جزيئين  من كل مادة في حجم معين فأن عدد التصادمات التي يمكن </a:t>
            </a:r>
            <a:r>
              <a:rPr lang="ar-SA" sz="2000" b="1" dirty="0" smtClean="0"/>
              <a:t>حدوثها تساوي أربعة تصادمات</a:t>
            </a:r>
            <a:r>
              <a:rPr lang="en-US" sz="2000" b="1" dirty="0" smtClean="0"/>
              <a:t>  </a:t>
            </a:r>
            <a:r>
              <a:rPr lang="ar-SA" sz="2000" b="1" dirty="0" smtClean="0"/>
              <a:t>وإذا </a:t>
            </a:r>
            <a:r>
              <a:rPr lang="ar-SA" sz="2000" b="1" dirty="0"/>
              <a:t>ضاعفنا عدد جزئيات </a:t>
            </a:r>
            <a:r>
              <a:rPr lang="ar-SA" sz="2000" b="1" dirty="0" smtClean="0"/>
              <a:t>المادة </a:t>
            </a:r>
            <a:r>
              <a:rPr lang="en-US" sz="2000" b="1" dirty="0"/>
              <a:t>A ,B</a:t>
            </a:r>
            <a:r>
              <a:rPr lang="ar-SA" sz="2000" b="1" dirty="0" smtClean="0"/>
              <a:t> </a:t>
            </a:r>
            <a:r>
              <a:rPr lang="ar-SA" sz="2000" b="1" dirty="0"/>
              <a:t>فان عدد التصادمات يزيد كما في الشكل </a:t>
            </a:r>
            <a:endParaRPr lang="en-US" sz="2000" b="1" dirty="0"/>
          </a:p>
        </p:txBody>
      </p:sp>
      <p:sp>
        <p:nvSpPr>
          <p:cNvPr id="10" name="مستطيل 9"/>
          <p:cNvSpPr/>
          <p:nvPr/>
        </p:nvSpPr>
        <p:spPr>
          <a:xfrm>
            <a:off x="6822058" y="4149081"/>
            <a:ext cx="1728192" cy="646331"/>
          </a:xfrm>
          <a:prstGeom prst="rect">
            <a:avLst/>
          </a:prstGeom>
        </p:spPr>
        <p:txBody>
          <a:bodyPr wrap="square">
            <a:spAutoFit/>
          </a:bodyPr>
          <a:lstStyle/>
          <a:p>
            <a:pPr algn="ctr"/>
            <a:r>
              <a:rPr lang="ar-SA" b="1" dirty="0" smtClean="0"/>
              <a:t>ستة عشر تصادما </a:t>
            </a:r>
          </a:p>
          <a:p>
            <a:pPr algn="ctr"/>
            <a:r>
              <a:rPr lang="en-US" b="1" dirty="0" smtClean="0"/>
              <a:t>4  </a:t>
            </a:r>
            <a:r>
              <a:rPr lang="en-US" b="1" dirty="0"/>
              <a:t>x </a:t>
            </a:r>
            <a:r>
              <a:rPr lang="en-US" b="1" dirty="0" smtClean="0"/>
              <a:t>4= 16 </a:t>
            </a:r>
            <a:endParaRPr lang="ar-SA" b="1" dirty="0"/>
          </a:p>
        </p:txBody>
      </p:sp>
      <p:sp>
        <p:nvSpPr>
          <p:cNvPr id="11" name="مستطيل 10"/>
          <p:cNvSpPr/>
          <p:nvPr/>
        </p:nvSpPr>
        <p:spPr>
          <a:xfrm>
            <a:off x="3725714" y="4149080"/>
            <a:ext cx="1728192" cy="646331"/>
          </a:xfrm>
          <a:prstGeom prst="rect">
            <a:avLst/>
          </a:prstGeom>
        </p:spPr>
        <p:txBody>
          <a:bodyPr wrap="square">
            <a:spAutoFit/>
          </a:bodyPr>
          <a:lstStyle/>
          <a:p>
            <a:pPr algn="ctr"/>
            <a:r>
              <a:rPr lang="ar-SA" b="1" dirty="0" smtClean="0"/>
              <a:t>ثمانية تصادما</a:t>
            </a:r>
            <a:r>
              <a:rPr lang="ar-SA" dirty="0" smtClean="0"/>
              <a:t>ت</a:t>
            </a:r>
          </a:p>
          <a:p>
            <a:pPr algn="ctr"/>
            <a:r>
              <a:rPr lang="en-US" b="1" dirty="0"/>
              <a:t>2 x 4 = </a:t>
            </a:r>
            <a:r>
              <a:rPr lang="en-US" b="1" dirty="0" smtClean="0"/>
              <a:t>8</a:t>
            </a:r>
            <a:endParaRPr lang="ar-SA" b="1" dirty="0"/>
          </a:p>
        </p:txBody>
      </p:sp>
      <p:sp>
        <p:nvSpPr>
          <p:cNvPr id="13" name="مستطيل 12"/>
          <p:cNvSpPr/>
          <p:nvPr/>
        </p:nvSpPr>
        <p:spPr>
          <a:xfrm>
            <a:off x="497132" y="4149081"/>
            <a:ext cx="1728192" cy="646331"/>
          </a:xfrm>
          <a:prstGeom prst="rect">
            <a:avLst/>
          </a:prstGeom>
        </p:spPr>
        <p:txBody>
          <a:bodyPr wrap="square">
            <a:spAutoFit/>
          </a:bodyPr>
          <a:lstStyle/>
          <a:p>
            <a:pPr algn="ctr"/>
            <a:r>
              <a:rPr lang="ar-SA" b="1" dirty="0" smtClean="0"/>
              <a:t>أربعة تصادمات </a:t>
            </a:r>
          </a:p>
          <a:p>
            <a:pPr algn="ctr"/>
            <a:r>
              <a:rPr lang="en-US" b="1" dirty="0"/>
              <a:t>4</a:t>
            </a:r>
            <a:r>
              <a:rPr lang="ar-SA" b="1" dirty="0" smtClean="0"/>
              <a:t>=</a:t>
            </a:r>
            <a:r>
              <a:rPr lang="en-US" b="1" dirty="0" smtClean="0"/>
              <a:t>2  </a:t>
            </a:r>
            <a:r>
              <a:rPr lang="en-US" b="1" dirty="0"/>
              <a:t>x </a:t>
            </a:r>
            <a:r>
              <a:rPr lang="en-US" b="1" dirty="0" smtClean="0"/>
              <a:t>2 </a:t>
            </a:r>
            <a:endParaRPr lang="ar-SA" b="1" dirty="0"/>
          </a:p>
        </p:txBody>
      </p:sp>
      <p:sp>
        <p:nvSpPr>
          <p:cNvPr id="2" name="Slide Number Placeholder 1"/>
          <p:cNvSpPr>
            <a:spLocks noGrp="1"/>
          </p:cNvSpPr>
          <p:nvPr>
            <p:ph type="sldNum" sz="quarter" idx="12"/>
          </p:nvPr>
        </p:nvSpPr>
        <p:spPr/>
        <p:txBody>
          <a:bodyPr/>
          <a:lstStyle/>
          <a:p>
            <a:fld id="{4E794A2B-44D9-47F7-A037-773D69E9FC3F}" type="slidenum">
              <a:rPr lang="ar-SA" smtClean="0"/>
              <a:pPr/>
              <a:t>3</a:t>
            </a:fld>
            <a:endParaRPr lang="ar-SA"/>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8454" y="1963584"/>
            <a:ext cx="1295400"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3516" y="1935009"/>
            <a:ext cx="1238250"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391" y="1762923"/>
            <a:ext cx="138112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941" y="2435071"/>
            <a:ext cx="1238250"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835824"/>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30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395536" y="476672"/>
            <a:ext cx="8352928" cy="4708981"/>
          </a:xfrm>
          <a:prstGeom prst="rect">
            <a:avLst/>
          </a:prstGeom>
          <a:noFill/>
        </p:spPr>
        <p:txBody>
          <a:bodyPr wrap="square" rtlCol="1">
            <a:spAutoFit/>
          </a:bodyPr>
          <a:lstStyle/>
          <a:p>
            <a:pPr algn="just"/>
            <a:r>
              <a:rPr lang="ar-SA" sz="2000" b="1" dirty="0" smtClean="0"/>
              <a:t>	وتجدر </a:t>
            </a:r>
            <a:r>
              <a:rPr lang="ar-SA" sz="2000" b="1" dirty="0"/>
              <a:t>الاشارة هنا إلى أن العلاقة بين سرعة التفاعلات والتصادمات الجزئية أكثر تعقيداً مما هو متوقع لأن الفكرة التي تعتمد عليها نظرية التصادم هي أن التفاعل يحدث نتيجة لتصادم جزيء من </a:t>
            </a:r>
            <a:r>
              <a:rPr lang="en-US" sz="2000" b="1" dirty="0" smtClean="0"/>
              <a:t>( B )</a:t>
            </a:r>
            <a:r>
              <a:rPr lang="ar-SA" sz="2000" b="1" dirty="0" smtClean="0"/>
              <a:t> مع جزيء من </a:t>
            </a:r>
            <a:r>
              <a:rPr lang="en-US" sz="2000" b="1" dirty="0" smtClean="0"/>
              <a:t>( A )</a:t>
            </a:r>
            <a:r>
              <a:rPr lang="ar-SA" sz="2000" b="1" dirty="0" smtClean="0"/>
              <a:t> </a:t>
            </a:r>
            <a:r>
              <a:rPr lang="ar-SA" sz="2000" b="1" dirty="0"/>
              <a:t>ولو سلمنا بهذه الفكرة كما هي فإن التفاعل سوف يحدث بين </a:t>
            </a:r>
            <a:r>
              <a:rPr lang="ar-SA" sz="2000" b="1" dirty="0" smtClean="0"/>
              <a:t>جميع جزئيات </a:t>
            </a:r>
            <a:r>
              <a:rPr lang="ar-SA" sz="2000" b="1" dirty="0"/>
              <a:t>المواد المتصادمة بسرعة هائلة وسوف ينتهي التفاعل خلال مدة زمنيه ضئيلة ، مما يقودنا إلى حقيقة مهمة وهي أن التصادم شرط لازم ولكنه غير كافٍ لحدوث التفاعل الكيميائي ولكي يكون التصادم فعالاً – أي يؤدي لحدوث التفاعل – فأنه يجب أن يتوفر شرطان آخران هما </a:t>
            </a:r>
            <a:r>
              <a:rPr lang="ar-SA" sz="2000" b="1" dirty="0" smtClean="0"/>
              <a:t>:</a:t>
            </a:r>
          </a:p>
          <a:p>
            <a:pPr algn="just"/>
            <a:endParaRPr lang="en-US" sz="2000" b="1" dirty="0"/>
          </a:p>
          <a:p>
            <a:pPr marL="285750" indent="-285750" algn="just">
              <a:buFont typeface="Wingdings" pitchFamily="2" charset="2"/>
              <a:buChar char="v"/>
            </a:pPr>
            <a:r>
              <a:rPr lang="ar-SA" sz="2000" b="1" u="sng" dirty="0">
                <a:solidFill>
                  <a:srgbClr val="C00000"/>
                </a:solidFill>
              </a:rPr>
              <a:t>الشرط الأول : </a:t>
            </a:r>
            <a:r>
              <a:rPr lang="ar-SA" sz="2000" b="1" dirty="0"/>
              <a:t>يجب أن تكون </a:t>
            </a:r>
            <a:r>
              <a:rPr lang="ar-SA" sz="2000" b="1" dirty="0" smtClean="0"/>
              <a:t>للجزئيات </a:t>
            </a:r>
            <a:r>
              <a:rPr lang="ar-SA" sz="2000" b="1" dirty="0"/>
              <a:t>المتصادمة كمية معينة من الطاقة كافية على الأقل لتحطيم بعض الروابط وإعادة تنظيم الإلكترونات الخارجية لتكوين روابط جديدة وهذه الطاقة </a:t>
            </a:r>
            <a:r>
              <a:rPr lang="en-US" sz="2000" b="1" dirty="0" smtClean="0"/>
              <a:t>( </a:t>
            </a:r>
            <a:r>
              <a:rPr lang="en-US" sz="2000" b="1" dirty="0"/>
              <a:t>E</a:t>
            </a:r>
            <a:r>
              <a:rPr lang="en-US" sz="2000" b="1" baseline="-25000" dirty="0"/>
              <a:t>a</a:t>
            </a:r>
            <a:r>
              <a:rPr lang="en-US" sz="2000" b="1" dirty="0"/>
              <a:t>) </a:t>
            </a:r>
            <a:r>
              <a:rPr lang="ar-SA" sz="2000" b="1" dirty="0" smtClean="0"/>
              <a:t>يجب  أن </a:t>
            </a:r>
            <a:r>
              <a:rPr lang="ar-SA" sz="2000" b="1" dirty="0"/>
              <a:t>تكون مساويه أو أكبر من طاقة </a:t>
            </a:r>
            <a:r>
              <a:rPr lang="ar-SA" sz="2000" b="1" dirty="0" smtClean="0"/>
              <a:t>التنشيط</a:t>
            </a:r>
            <a:endParaRPr lang="en-US" sz="2000" b="1" dirty="0" smtClean="0"/>
          </a:p>
          <a:p>
            <a:pPr algn="just"/>
            <a:endParaRPr lang="en-US" sz="2000" b="1" dirty="0"/>
          </a:p>
          <a:p>
            <a:pPr marL="285750" indent="-285750" algn="just">
              <a:buFont typeface="Wingdings" pitchFamily="2" charset="2"/>
              <a:buChar char="v"/>
            </a:pPr>
            <a:r>
              <a:rPr lang="ar-SA" sz="2000" b="1" u="sng" dirty="0">
                <a:solidFill>
                  <a:srgbClr val="C00000"/>
                </a:solidFill>
              </a:rPr>
              <a:t>الشرط الثاني : </a:t>
            </a:r>
            <a:r>
              <a:rPr lang="ar-SA" sz="2000" b="1" dirty="0"/>
              <a:t>أن تكون الجزيئات المتصادمة في وضع مناسب لحظة التصادم لأن الجزيئات التي تتصادم وهي في وضع غير مناسب للتفاعل حتى ولو كان لديها طاقة كافية لحدوث التفاعل </a:t>
            </a:r>
            <a:r>
              <a:rPr lang="ar-SA" sz="2000" b="1" dirty="0" smtClean="0"/>
              <a:t>لن تتفاعل .</a:t>
            </a:r>
            <a:endParaRPr lang="en-US" sz="2000" b="1" dirty="0"/>
          </a:p>
          <a:p>
            <a:pPr algn="just"/>
            <a:r>
              <a:rPr lang="ar-SA" sz="2000" b="1" dirty="0"/>
              <a:t> مثال : تفاعل تفكك يوديد الهيدروجين</a:t>
            </a: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6" name="كائن 5"/>
          <p:cNvGraphicFramePr>
            <a:graphicFrameLocks noChangeAspect="1"/>
          </p:cNvGraphicFramePr>
          <p:nvPr>
            <p:extLst>
              <p:ext uri="{D42A27DB-BD31-4B8C-83A1-F6EECF244321}">
                <p14:modId xmlns:p14="http://schemas.microsoft.com/office/powerpoint/2010/main" val="3016228591"/>
              </p:ext>
            </p:extLst>
          </p:nvPr>
        </p:nvGraphicFramePr>
        <p:xfrm>
          <a:off x="2676311" y="5301208"/>
          <a:ext cx="3791378" cy="504056"/>
        </p:xfrm>
        <a:graphic>
          <a:graphicData uri="http://schemas.openxmlformats.org/presentationml/2006/ole">
            <mc:AlternateContent xmlns:mc="http://schemas.openxmlformats.org/markup-compatibility/2006">
              <mc:Choice xmlns:v="urn:schemas-microsoft-com:vml" Requires="v">
                <p:oleObj spid="_x0000_s1112" r:id="rId4" imgW="1647825" imgH="219075" progId="">
                  <p:embed/>
                </p:oleObj>
              </mc:Choice>
              <mc:Fallback>
                <p:oleObj r:id="rId4" imgW="1647825" imgH="219075" progId="">
                  <p:embed/>
                  <p:pic>
                    <p:nvPicPr>
                      <p:cNvPr id="0" name="Picture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6311" y="5301208"/>
                        <a:ext cx="3791378" cy="5040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fld id="{4E794A2B-44D9-47F7-A037-773D69E9FC3F}" type="slidenum">
              <a:rPr lang="ar-SA" smtClean="0"/>
              <a:pPr/>
              <a:t>4</a:t>
            </a:fld>
            <a:endParaRPr lang="ar-SA"/>
          </a:p>
        </p:txBody>
      </p:sp>
    </p:spTree>
    <p:extLst>
      <p:ext uri="{BB962C8B-B14F-4D97-AF65-F5344CB8AC3E}">
        <p14:creationId xmlns:p14="http://schemas.microsoft.com/office/powerpoint/2010/main" val="3374648082"/>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3000"/>
                                        <p:tgtEl>
                                          <p:spTgt spid="6"/>
                                        </p:tgtEl>
                                      </p:cBhvr>
                                    </p:animEffect>
                                  </p:childTnLst>
                                  <p:subTnLst>
                                    <p:audio>
                                      <p:cMediaNode>
                                        <p:cTn display="0" masterRel="sameClick">
                                          <p:stCondLst>
                                            <p:cond evt="begin" delay="0">
                                              <p:tn val="12"/>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608702" y="548680"/>
            <a:ext cx="7920880" cy="707886"/>
          </a:xfrm>
          <a:prstGeom prst="rect">
            <a:avLst/>
          </a:prstGeom>
          <a:noFill/>
        </p:spPr>
        <p:txBody>
          <a:bodyPr wrap="square" rtlCol="1">
            <a:spAutoFit/>
          </a:bodyPr>
          <a:lstStyle/>
          <a:p>
            <a:pPr algn="just"/>
            <a:r>
              <a:rPr lang="ar-SA" sz="2000" b="1" dirty="0"/>
              <a:t>لا بد من أن يصطدم </a:t>
            </a:r>
            <a:r>
              <a:rPr lang="ar-SA" sz="2000" b="1" dirty="0" smtClean="0"/>
              <a:t>جزيئان  </a:t>
            </a:r>
            <a:r>
              <a:rPr lang="ar-SA" sz="2000" b="1" dirty="0"/>
              <a:t>من يوديد الهيدروجين في وضع فيه تكون فيه ذرة الهيدروجين مقابل ذرة الهيدروجين وذرة اليود مقابل ذرة اليود كما في الشكل</a:t>
            </a:r>
          </a:p>
        </p:txBody>
      </p:sp>
      <p:sp>
        <p:nvSpPr>
          <p:cNvPr id="8" name="مربع نص 7"/>
          <p:cNvSpPr txBox="1"/>
          <p:nvPr/>
        </p:nvSpPr>
        <p:spPr>
          <a:xfrm>
            <a:off x="179512" y="2816061"/>
            <a:ext cx="1944597" cy="707886"/>
          </a:xfrm>
          <a:prstGeom prst="rect">
            <a:avLst/>
          </a:prstGeom>
          <a:noFill/>
        </p:spPr>
        <p:txBody>
          <a:bodyPr wrap="square" rtlCol="1">
            <a:spAutoFit/>
          </a:bodyPr>
          <a:lstStyle/>
          <a:p>
            <a:pPr algn="just"/>
            <a:r>
              <a:rPr lang="ar-SA" sz="2000" b="1" dirty="0" smtClean="0"/>
              <a:t>أ- تصادمات فعالة تؤدي لحدوث تفاعل</a:t>
            </a:r>
            <a:endParaRPr lang="ar-SA" sz="2000" b="1" dirty="0"/>
          </a:p>
        </p:txBody>
      </p:sp>
      <p:sp>
        <p:nvSpPr>
          <p:cNvPr id="10" name="مربع نص 9"/>
          <p:cNvSpPr txBox="1"/>
          <p:nvPr/>
        </p:nvSpPr>
        <p:spPr>
          <a:xfrm>
            <a:off x="179512" y="4864730"/>
            <a:ext cx="1944597" cy="707886"/>
          </a:xfrm>
          <a:prstGeom prst="rect">
            <a:avLst/>
          </a:prstGeom>
          <a:noFill/>
        </p:spPr>
        <p:txBody>
          <a:bodyPr wrap="square" rtlCol="1">
            <a:spAutoFit/>
          </a:bodyPr>
          <a:lstStyle/>
          <a:p>
            <a:pPr algn="just"/>
            <a:r>
              <a:rPr lang="ar-SA" sz="2000" b="1" dirty="0" smtClean="0"/>
              <a:t>ب - تصادمات لا تؤدي</a:t>
            </a:r>
            <a:r>
              <a:rPr lang="en-US" sz="2000" b="1" dirty="0" smtClean="0"/>
              <a:t> </a:t>
            </a:r>
            <a:r>
              <a:rPr lang="ar-SA" sz="2000" b="1" dirty="0" smtClean="0"/>
              <a:t>لحدوث تفاعل</a:t>
            </a:r>
            <a:endParaRPr lang="ar-SA" sz="2000" b="1" dirty="0"/>
          </a:p>
        </p:txBody>
      </p:sp>
      <p:sp>
        <p:nvSpPr>
          <p:cNvPr id="11" name="مربع نص 10"/>
          <p:cNvSpPr txBox="1"/>
          <p:nvPr/>
        </p:nvSpPr>
        <p:spPr>
          <a:xfrm>
            <a:off x="6948264" y="3059668"/>
            <a:ext cx="828282" cy="369332"/>
          </a:xfrm>
          <a:prstGeom prst="rect">
            <a:avLst/>
          </a:prstGeom>
          <a:noFill/>
        </p:spPr>
        <p:txBody>
          <a:bodyPr wrap="square" rtlCol="1">
            <a:spAutoFit/>
          </a:bodyPr>
          <a:lstStyle/>
          <a:p>
            <a:pPr algn="just"/>
            <a:r>
              <a:rPr lang="ar-SA" b="1" dirty="0" smtClean="0"/>
              <a:t>( أ )</a:t>
            </a:r>
            <a:endParaRPr lang="ar-SA" b="1" dirty="0"/>
          </a:p>
        </p:txBody>
      </p:sp>
      <p:sp>
        <p:nvSpPr>
          <p:cNvPr id="12" name="مربع نص 11"/>
          <p:cNvSpPr txBox="1"/>
          <p:nvPr/>
        </p:nvSpPr>
        <p:spPr>
          <a:xfrm>
            <a:off x="6948264" y="5372562"/>
            <a:ext cx="828282" cy="369332"/>
          </a:xfrm>
          <a:prstGeom prst="rect">
            <a:avLst/>
          </a:prstGeom>
          <a:noFill/>
        </p:spPr>
        <p:txBody>
          <a:bodyPr wrap="square" rtlCol="1">
            <a:spAutoFit/>
          </a:bodyPr>
          <a:lstStyle/>
          <a:p>
            <a:pPr algn="just"/>
            <a:r>
              <a:rPr lang="ar-SA" b="1" dirty="0" smtClean="0"/>
              <a:t>( ب )</a:t>
            </a:r>
            <a:endParaRPr lang="ar-SA" b="1" dirty="0"/>
          </a:p>
        </p:txBody>
      </p:sp>
      <p:sp>
        <p:nvSpPr>
          <p:cNvPr id="2" name="Slide Number Placeholder 1"/>
          <p:cNvSpPr>
            <a:spLocks noGrp="1"/>
          </p:cNvSpPr>
          <p:nvPr>
            <p:ph type="sldNum" sz="quarter" idx="12"/>
          </p:nvPr>
        </p:nvSpPr>
        <p:spPr/>
        <p:txBody>
          <a:bodyPr/>
          <a:lstStyle/>
          <a:p>
            <a:fld id="{4E794A2B-44D9-47F7-A037-773D69E9FC3F}" type="slidenum">
              <a:rPr lang="ar-SA" smtClean="0"/>
              <a:pPr/>
              <a:t>5</a:t>
            </a:fld>
            <a:endParaRPr lang="ar-SA"/>
          </a:p>
        </p:txBody>
      </p:sp>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895" y="2286000"/>
            <a:ext cx="5024329" cy="2241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1" y="4414228"/>
            <a:ext cx="4794473" cy="213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311479"/>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3000"/>
                                        <p:tgtEl>
                                          <p:spTgt spid="8"/>
                                        </p:tgtEl>
                                      </p:cBhvr>
                                    </p:animEffect>
                                  </p:childTnLst>
                                  <p:subTnLst>
                                    <p:audio>
                                      <p:cMediaNode>
                                        <p:cTn display="0" masterRel="sameClick">
                                          <p:stCondLst>
                                            <p:cond evt="begin" delay="0">
                                              <p:tn val="10"/>
                                            </p:cond>
                                          </p:stCondLst>
                                          <p:endCondLst>
                                            <p:cond evt="onStopAudio" delay="0">
                                              <p:tgtEl>
                                                <p:sldTgt/>
                                              </p:tgtEl>
                                            </p:cond>
                                          </p:endCondLst>
                                        </p:cTn>
                                        <p:tgtEl>
                                          <p:sndTgt r:embed="rId2" name="explode.wav"/>
                                        </p:tgtEl>
                                      </p:cMediaNode>
                                    </p:audio>
                                  </p:sub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3000"/>
                                        <p:tgtEl>
                                          <p:spTgt spid="11"/>
                                        </p:tgtEl>
                                      </p:cBhvr>
                                    </p:animEffect>
                                  </p:childTnLst>
                                  <p:subTnLst>
                                    <p:audio>
                                      <p:cMediaNode>
                                        <p:cTn display="0" masterRel="sameClick">
                                          <p:stCondLst>
                                            <p:cond evt="begin" delay="0">
                                              <p:tn val="13"/>
                                            </p:cond>
                                          </p:stCondLst>
                                          <p:endCondLst>
                                            <p:cond evt="onStopAudio" delay="0">
                                              <p:tgtEl>
                                                <p:sldTgt/>
                                              </p:tgtEl>
                                            </p:cond>
                                          </p:endCondLst>
                                        </p:cTn>
                                        <p:tgtEl>
                                          <p:sndTgt r:embed="rId2" name="explode.wav"/>
                                        </p:tgtEl>
                                      </p:cMediaNode>
                                    </p:audio>
                                  </p:sub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3000"/>
                                        <p:tgtEl>
                                          <p:spTgt spid="10"/>
                                        </p:tgtEl>
                                      </p:cBhvr>
                                    </p:animEffect>
                                  </p:childTnLst>
                                  <p:subTnLst>
                                    <p:audio>
                                      <p:cMediaNode>
                                        <p:cTn display="0" masterRel="sameClick">
                                          <p:stCondLst>
                                            <p:cond evt="begin" delay="0">
                                              <p:tn val="18"/>
                                            </p:cond>
                                          </p:stCondLst>
                                          <p:endCondLst>
                                            <p:cond evt="onStopAudio" delay="0">
                                              <p:tgtEl>
                                                <p:sldTgt/>
                                              </p:tgtEl>
                                            </p:cond>
                                          </p:endCondLst>
                                        </p:cTn>
                                        <p:tgtEl>
                                          <p:sndTgt r:embed="rId2" name="explode.wav"/>
                                        </p:tgtEl>
                                      </p:cMediaNode>
                                    </p:audio>
                                  </p:sub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3000"/>
                                        <p:tgtEl>
                                          <p:spTgt spid="12"/>
                                        </p:tgtEl>
                                      </p:cBhvr>
                                    </p:animEffect>
                                  </p:childTnLst>
                                  <p:subTnLst>
                                    <p:audio>
                                      <p:cMediaNode>
                                        <p:cTn display="0" masterRel="sameClick">
                                          <p:stCondLst>
                                            <p:cond evt="begin" delay="0">
                                              <p:tn val="21"/>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500034" y="0"/>
            <a:ext cx="8352928" cy="3046988"/>
          </a:xfrm>
          <a:prstGeom prst="rect">
            <a:avLst/>
          </a:prstGeom>
          <a:noFill/>
        </p:spPr>
        <p:txBody>
          <a:bodyPr wrap="square" rtlCol="1">
            <a:spAutoFit/>
          </a:bodyPr>
          <a:lstStyle/>
          <a:p>
            <a:pPr algn="just"/>
            <a:r>
              <a:rPr lang="ar-SA" sz="2400" b="1" dirty="0"/>
              <a:t>نستنج مما سبق أن سرعة التفاعل لا تتناسب مع جميع التصادمات الحاصلة بين الجزيئات المتفاعلة ، ولكنها فقط تتناسب مع ذلك الجزء من التصادمات التي ترافقها طاقة تساوي طاقة التنشيط أو </a:t>
            </a:r>
            <a:r>
              <a:rPr lang="ar-SA" sz="2400" b="1" dirty="0" smtClean="0"/>
              <a:t>أكثر</a:t>
            </a:r>
            <a:r>
              <a:rPr lang="en-US" sz="2400" b="1" dirty="0" smtClean="0"/>
              <a:t> (F)</a:t>
            </a:r>
            <a:endParaRPr lang="en-US" sz="2400" b="1" dirty="0"/>
          </a:p>
          <a:p>
            <a:pPr algn="just"/>
            <a:r>
              <a:rPr lang="ar-SA" sz="2400" b="1" dirty="0"/>
              <a:t>، وتتناسب أيضاً </a:t>
            </a:r>
            <a:r>
              <a:rPr lang="ar-SA" sz="2400" b="1" dirty="0" smtClean="0"/>
              <a:t>مع جزيئات المواد المتفاعلة في الوضع المناسب والذي نرمز له بالرمز  </a:t>
            </a:r>
            <a:r>
              <a:rPr lang="en-US" sz="2400" b="1" dirty="0" smtClean="0"/>
              <a:t>(P)</a:t>
            </a:r>
            <a:endParaRPr lang="en-US" sz="2400" b="1" dirty="0"/>
          </a:p>
          <a:p>
            <a:pPr algn="just"/>
            <a:r>
              <a:rPr lang="ar-SA" sz="2400" b="1" dirty="0" smtClean="0"/>
              <a:t>فإذا </a:t>
            </a:r>
            <a:r>
              <a:rPr lang="ar-SA" sz="2400" b="1" dirty="0"/>
              <a:t>كان العدد الكلي للتصادمات يساوي     </a:t>
            </a:r>
            <a:r>
              <a:rPr lang="en-US" sz="2400" b="1" dirty="0"/>
              <a:t>Z</a:t>
            </a:r>
            <a:r>
              <a:rPr lang="en-US" sz="1400" b="1" dirty="0"/>
              <a:t>AB</a:t>
            </a:r>
            <a:r>
              <a:rPr lang="ar-SA" sz="2400" b="1" dirty="0"/>
              <a:t>  فإن سرعة التفاعل لهذه النظرية للتفاعل الآتي  </a:t>
            </a:r>
            <a:endParaRPr lang="en-US" sz="2400" b="1" dirty="0"/>
          </a:p>
          <a:p>
            <a:pPr algn="just"/>
            <a:endParaRPr lang="en-US" sz="2400" b="1" dirty="0"/>
          </a:p>
        </p:txBody>
      </p:sp>
      <mc:AlternateContent xmlns:mc="http://schemas.openxmlformats.org/markup-compatibility/2006" xmlns:a14="http://schemas.microsoft.com/office/drawing/2010/main">
        <mc:Choice Requires="a14">
          <p:sp>
            <p:nvSpPr>
              <p:cNvPr id="5" name="مستطيل 4"/>
              <p:cNvSpPr/>
              <p:nvPr/>
            </p:nvSpPr>
            <p:spPr>
              <a:xfrm>
                <a:off x="3347864" y="2977788"/>
                <a:ext cx="312457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a:latin typeface="Cambria Math"/>
                        </a:rPr>
                        <m:t>𝐴</m:t>
                      </m:r>
                      <m:r>
                        <a:rPr lang="en-US" sz="2800" i="1">
                          <a:latin typeface="Cambria Math"/>
                        </a:rPr>
                        <m:t>+</m:t>
                      </m:r>
                      <m:r>
                        <a:rPr lang="en-US" sz="2800" i="1">
                          <a:latin typeface="Cambria Math"/>
                        </a:rPr>
                        <m:t>𝐵</m:t>
                      </m:r>
                      <m:r>
                        <a:rPr lang="en-US" sz="2800" i="1">
                          <a:latin typeface="Cambria Math"/>
                        </a:rPr>
                        <m:t>→</m:t>
                      </m:r>
                      <m:r>
                        <a:rPr lang="en-US" sz="2800" i="1">
                          <a:latin typeface="Cambria Math"/>
                        </a:rPr>
                        <m:t>𝑝𝑟𝑜𝑑𝑢𝑐𝑡𝑠</m:t>
                      </m:r>
                    </m:oMath>
                  </m:oMathPara>
                </a14:m>
                <a:endParaRPr lang="ar-SA" sz="2800" dirty="0"/>
              </a:p>
            </p:txBody>
          </p:sp>
        </mc:Choice>
        <mc:Fallback xmlns="">
          <p:sp>
            <p:nvSpPr>
              <p:cNvPr id="5" name="مستطيل 4"/>
              <p:cNvSpPr>
                <a:spLocks noRot="1" noChangeAspect="1" noMove="1" noResize="1" noEditPoints="1" noAdjustHandles="1" noChangeArrowheads="1" noChangeShapeType="1" noTextEdit="1"/>
              </p:cNvSpPr>
              <p:nvPr/>
            </p:nvSpPr>
            <p:spPr>
              <a:xfrm>
                <a:off x="3347864" y="2977788"/>
                <a:ext cx="3124573" cy="523220"/>
              </a:xfrm>
              <a:prstGeom prst="rect">
                <a:avLst/>
              </a:prstGeom>
              <a:blipFill rotWithShape="1">
                <a:blip r:embed="rId5"/>
                <a:stretch>
                  <a:fillRect/>
                </a:stretch>
              </a:blipFill>
            </p:spPr>
            <p:txBody>
              <a:bodyPr/>
              <a:lstStyle/>
              <a:p>
                <a:r>
                  <a:rPr lang="ar-SA">
                    <a:noFill/>
                  </a:rPr>
                  <a:t> </a:t>
                </a:r>
              </a:p>
            </p:txBody>
          </p:sp>
        </mc:Fallback>
      </mc:AlternateContent>
      <p:sp>
        <p:nvSpPr>
          <p:cNvPr id="6" name="مستطيل 5"/>
          <p:cNvSpPr/>
          <p:nvPr/>
        </p:nvSpPr>
        <p:spPr>
          <a:xfrm>
            <a:off x="6917768" y="3954542"/>
            <a:ext cx="1686680" cy="461665"/>
          </a:xfrm>
          <a:prstGeom prst="rect">
            <a:avLst/>
          </a:prstGeom>
        </p:spPr>
        <p:txBody>
          <a:bodyPr wrap="none">
            <a:spAutoFit/>
          </a:bodyPr>
          <a:lstStyle/>
          <a:p>
            <a:r>
              <a:rPr lang="ar-SA" sz="2400" b="1" dirty="0"/>
              <a:t>تكون كما </a:t>
            </a:r>
            <a:r>
              <a:rPr lang="ar-SA" sz="2400" b="1" dirty="0" smtClean="0"/>
              <a:t>يلي :</a:t>
            </a:r>
            <a:endParaRPr lang="ar-SA" sz="2400" b="1" dirty="0"/>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8" name="كائن 7"/>
          <p:cNvGraphicFramePr>
            <a:graphicFrameLocks noChangeAspect="1"/>
          </p:cNvGraphicFramePr>
          <p:nvPr>
            <p:extLst>
              <p:ext uri="{D42A27DB-BD31-4B8C-83A1-F6EECF244321}">
                <p14:modId xmlns:p14="http://schemas.microsoft.com/office/powerpoint/2010/main" val="170413083"/>
              </p:ext>
            </p:extLst>
          </p:nvPr>
        </p:nvGraphicFramePr>
        <p:xfrm>
          <a:off x="3491881" y="4950261"/>
          <a:ext cx="2160239" cy="500265"/>
        </p:xfrm>
        <a:graphic>
          <a:graphicData uri="http://schemas.openxmlformats.org/presentationml/2006/ole">
            <mc:AlternateContent xmlns:mc="http://schemas.openxmlformats.org/markup-compatibility/2006">
              <mc:Choice xmlns:v="urn:schemas-microsoft-com:vml" Requires="v">
                <p:oleObj spid="_x0000_s2135" r:id="rId6" imgW="904875" imgH="209550" progId="">
                  <p:embed/>
                </p:oleObj>
              </mc:Choice>
              <mc:Fallback>
                <p:oleObj r:id="rId6" imgW="904875" imgH="209550" progId="">
                  <p:embed/>
                  <p:pic>
                    <p:nvPicPr>
                      <p:cNvPr id="0" name="Picture 4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1881" y="4950261"/>
                        <a:ext cx="2160239" cy="5002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مربع نص 7"/>
          <p:cNvSpPr txBox="1"/>
          <p:nvPr/>
        </p:nvSpPr>
        <p:spPr>
          <a:xfrm>
            <a:off x="6786578" y="5000636"/>
            <a:ext cx="576064" cy="375552"/>
          </a:xfrm>
          <a:prstGeom prst="rect">
            <a:avLst/>
          </a:prstGeom>
          <a:noFill/>
        </p:spPr>
        <p:txBody>
          <a:bodyPr wrap="square" rtlCol="1">
            <a:spAutoFit/>
          </a:bodyPr>
          <a:lstStyle/>
          <a:p>
            <a:r>
              <a:rPr lang="ar-SA" dirty="0" smtClean="0"/>
              <a:t>(1)</a:t>
            </a:r>
            <a:endParaRPr lang="ar-SA" dirty="0"/>
          </a:p>
        </p:txBody>
      </p:sp>
      <p:sp>
        <p:nvSpPr>
          <p:cNvPr id="2" name="Slide Number Placeholder 1"/>
          <p:cNvSpPr>
            <a:spLocks noGrp="1"/>
          </p:cNvSpPr>
          <p:nvPr>
            <p:ph type="sldNum" sz="quarter" idx="12"/>
          </p:nvPr>
        </p:nvSpPr>
        <p:spPr/>
        <p:txBody>
          <a:bodyPr/>
          <a:lstStyle/>
          <a:p>
            <a:fld id="{4E794A2B-44D9-47F7-A037-773D69E9FC3F}" type="slidenum">
              <a:rPr lang="ar-SA" smtClean="0"/>
              <a:pPr/>
              <a:t>6</a:t>
            </a:fld>
            <a:endParaRPr lang="ar-SA"/>
          </a:p>
        </p:txBody>
      </p:sp>
    </p:spTree>
    <p:extLst>
      <p:ext uri="{BB962C8B-B14F-4D97-AF65-F5344CB8AC3E}">
        <p14:creationId xmlns:p14="http://schemas.microsoft.com/office/powerpoint/2010/main" val="2202465740"/>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3000"/>
                                        <p:tgtEl>
                                          <p:spTgt spid="5"/>
                                        </p:tgtEl>
                                      </p:cBhvr>
                                    </p:animEffect>
                                  </p:childTnLst>
                                  <p:subTnLst>
                                    <p:audio>
                                      <p:cMediaNode>
                                        <p:cTn display="0" masterRel="sameClick">
                                          <p:stCondLst>
                                            <p:cond evt="begin" delay="0">
                                              <p:tn val="12"/>
                                            </p:cond>
                                          </p:stCondLst>
                                          <p:endCondLst>
                                            <p:cond evt="onStopAudio" delay="0">
                                              <p:tgtEl>
                                                <p:sldTgt/>
                                              </p:tgtEl>
                                            </p:cond>
                                          </p:endCondLst>
                                        </p:cTn>
                                        <p:tgtEl>
                                          <p:sndTgt r:embed="rId3" name="explode.wav"/>
                                        </p:tgtEl>
                                      </p:cMediaNode>
                                    </p:audio>
                                  </p:sub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3000"/>
                                        <p:tgtEl>
                                          <p:spTgt spid="8"/>
                                        </p:tgtEl>
                                      </p:cBhvr>
                                    </p:animEffect>
                                  </p:childTnLst>
                                  <p:subTnLst>
                                    <p:audio>
                                      <p:cMediaNode>
                                        <p:cTn display="0" masterRel="sameClick">
                                          <p:stCondLst>
                                            <p:cond evt="begin" delay="0">
                                              <p:tn val="24"/>
                                            </p:cond>
                                          </p:stCondLst>
                                          <p:endCondLst>
                                            <p:cond evt="onStopAudio" delay="0">
                                              <p:tgtEl>
                                                <p:sldTgt/>
                                              </p:tgtEl>
                                            </p:cond>
                                          </p:endCondLst>
                                        </p:cTn>
                                        <p:tgtEl>
                                          <p:sndTgt r:embed="rId3" name="explode.wav"/>
                                        </p:tgtEl>
                                      </p:cMediaNode>
                                    </p:audio>
                                  </p:sub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0"/>
                                        <p:tgtEl>
                                          <p:spTgt spid="9"/>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مربع نص 3"/>
              <p:cNvSpPr txBox="1"/>
              <p:nvPr/>
            </p:nvSpPr>
            <p:spPr>
              <a:xfrm>
                <a:off x="604664" y="40705"/>
                <a:ext cx="7992888" cy="2742930"/>
              </a:xfrm>
              <a:prstGeom prst="rect">
                <a:avLst/>
              </a:prstGeom>
              <a:noFill/>
            </p:spPr>
            <p:txBody>
              <a:bodyPr wrap="square" rtlCol="1">
                <a:spAutoFit/>
              </a:bodyPr>
              <a:lstStyle/>
              <a:p>
                <a:r>
                  <a:rPr lang="ar-SA" sz="2000" b="1" dirty="0" smtClean="0"/>
                  <a:t> </a:t>
                </a:r>
                <a:r>
                  <a:rPr lang="ar-SA" sz="2400" b="1" u="sng" dirty="0" smtClean="0">
                    <a:solidFill>
                      <a:schemeClr val="accent1">
                        <a:lumMod val="50000"/>
                      </a:schemeClr>
                    </a:solidFill>
                  </a:rPr>
                  <a:t>أولا </a:t>
                </a:r>
                <a:r>
                  <a:rPr lang="ar-SA" sz="2400" b="1" u="sng" dirty="0">
                    <a:solidFill>
                      <a:schemeClr val="accent1">
                        <a:lumMod val="50000"/>
                      </a:schemeClr>
                    </a:solidFill>
                  </a:rPr>
                  <a:t>: حساب عدد التصادمات </a:t>
                </a:r>
                <a:r>
                  <a:rPr lang="ar-SA" sz="2400" b="1" u="sng" dirty="0" smtClean="0">
                    <a:solidFill>
                      <a:schemeClr val="accent1">
                        <a:lumMod val="50000"/>
                      </a:schemeClr>
                    </a:solidFill>
                  </a:rPr>
                  <a:t>:</a:t>
                </a:r>
              </a:p>
              <a:p>
                <a:endParaRPr lang="en-US" sz="2000" dirty="0"/>
              </a:p>
              <a:p>
                <a:r>
                  <a:rPr lang="ar-SA" sz="2000" b="1" dirty="0" smtClean="0"/>
                  <a:t>	حساب </a:t>
                </a:r>
                <a:r>
                  <a:rPr lang="ar-SA" sz="2000" b="1" dirty="0"/>
                  <a:t>عدد التصادمات  </a:t>
                </a:r>
                <a:r>
                  <a:rPr lang="en-US" sz="2000" b="1" dirty="0"/>
                  <a:t>Z </a:t>
                </a:r>
                <a:r>
                  <a:rPr lang="en-US" sz="2000" b="1" baseline="-25000" dirty="0"/>
                  <a:t>AB</a:t>
                </a:r>
                <a:r>
                  <a:rPr lang="ar-SA" sz="2000" b="1" dirty="0"/>
                  <a:t> في الثانية الواحدة إذا افترض وجود نظام يحتوي على مزيج يتكون من غازين هما ( </a:t>
                </a:r>
                <a:r>
                  <a:rPr lang="en-US" sz="2000" b="1" dirty="0"/>
                  <a:t>A</a:t>
                </a:r>
                <a:r>
                  <a:rPr lang="ar-SA" sz="2000" b="1" dirty="0"/>
                  <a:t>) و (  </a:t>
                </a:r>
                <a:r>
                  <a:rPr lang="en-US" sz="2000" b="1" dirty="0"/>
                  <a:t>B</a:t>
                </a:r>
                <a:r>
                  <a:rPr lang="ar-SA" sz="2000" b="1" dirty="0"/>
                  <a:t> ) لا يحدث تفاعل بينهما وإن الجزيئات عبارة عن كرات صلبة ، ثم تخيلنا حجم اسطواني داخل هذا النظام طوله يساوي متوسط </a:t>
                </a:r>
                <a:r>
                  <a:rPr lang="en-US" sz="2000" b="1" dirty="0" smtClean="0"/>
                  <a:t> </a:t>
                </a:r>
                <a:r>
                  <a:rPr lang="ar-SA" sz="2000" b="1" dirty="0" smtClean="0"/>
                  <a:t>قيمة </a:t>
                </a:r>
                <a:r>
                  <a:rPr lang="ar-SA" sz="2000" b="1" dirty="0"/>
                  <a:t>السرعة النسبية (    </a:t>
                </a:r>
                <a:r>
                  <a:rPr lang="en-US" sz="2000" b="1" dirty="0"/>
                  <a:t>U </a:t>
                </a:r>
                <a:r>
                  <a:rPr lang="en-US" sz="2000" b="1" baseline="-25000" dirty="0"/>
                  <a:t>AB</a:t>
                </a:r>
                <a:r>
                  <a:rPr lang="ar-SA" sz="2000" b="1" dirty="0"/>
                  <a:t>  ) بين جزيئات المادة ( </a:t>
                </a:r>
                <a:r>
                  <a:rPr lang="en-US" sz="2000" b="1" dirty="0"/>
                  <a:t>A</a:t>
                </a:r>
                <a:r>
                  <a:rPr lang="ar-SA" sz="2000" b="1" dirty="0"/>
                  <a:t>) و (  </a:t>
                </a:r>
                <a:r>
                  <a:rPr lang="en-US" sz="2000" b="1" dirty="0"/>
                  <a:t>B</a:t>
                </a:r>
                <a:r>
                  <a:rPr lang="ar-SA" sz="2000" b="1" dirty="0"/>
                  <a:t> ) ونصف قطره (</a:t>
                </a:r>
                <a:r>
                  <a:rPr lang="en-US" sz="2000" b="1" dirty="0"/>
                  <a:t>d </a:t>
                </a:r>
                <a:r>
                  <a:rPr lang="en-US" sz="2000" b="1" baseline="-25000" dirty="0"/>
                  <a:t>AB</a:t>
                </a:r>
                <a:r>
                  <a:rPr lang="ar-SA" sz="2000" b="1" dirty="0"/>
                  <a:t> ) الذي يسمى </a:t>
                </a:r>
                <a:r>
                  <a:rPr lang="ar-SA" sz="2000" b="1" dirty="0" smtClean="0"/>
                  <a:t>نصف قطر </a:t>
                </a:r>
                <a:r>
                  <a:rPr lang="ar-SA" sz="2000" b="1" dirty="0"/>
                  <a:t>التصادم وهو يساوي </a:t>
                </a:r>
                <a:r>
                  <a:rPr lang="ar-SA" sz="2000" b="1" dirty="0" smtClean="0"/>
                  <a:t>نصف مجموع </a:t>
                </a:r>
                <a:r>
                  <a:rPr lang="ar-SA" sz="2000" b="1" dirty="0"/>
                  <a:t>قطري الجزيئين ( </a:t>
                </a:r>
                <a:r>
                  <a:rPr lang="en-US" sz="2000" b="1" dirty="0"/>
                  <a:t>   ( d </a:t>
                </a:r>
                <a:r>
                  <a:rPr lang="en-US" sz="2000" b="1" baseline="-25000" dirty="0"/>
                  <a:t>A</a:t>
                </a:r>
                <a:r>
                  <a:rPr lang="ar-SA" sz="2000" b="1" dirty="0"/>
                  <a:t>و ( </a:t>
                </a:r>
                <a:r>
                  <a:rPr lang="en-US" sz="2000" b="1" dirty="0"/>
                  <a:t>d </a:t>
                </a:r>
                <a:r>
                  <a:rPr lang="en-US" sz="2000" b="1" baseline="-25000" dirty="0"/>
                  <a:t>B</a:t>
                </a:r>
                <a:r>
                  <a:rPr lang="ar-SA" sz="2000" b="1" dirty="0"/>
                  <a:t> )</a:t>
                </a:r>
              </a:p>
              <a:p>
                <a:r>
                  <a:rPr lang="ar-SA" sz="2000" b="1" dirty="0"/>
                  <a:t>أي أن </a:t>
                </a:r>
                <a:r>
                  <a:rPr lang="en-US" sz="2000" b="1" dirty="0"/>
                  <a:t>d </a:t>
                </a:r>
                <a:r>
                  <a:rPr lang="en-US" sz="2000" b="1" baseline="-25000" dirty="0"/>
                  <a:t>AB</a:t>
                </a:r>
                <a:r>
                  <a:rPr lang="en-US" sz="2000" b="1" dirty="0"/>
                  <a:t> =  </a:t>
                </a:r>
                <a14:m>
                  <m:oMath xmlns:m="http://schemas.openxmlformats.org/officeDocument/2006/math">
                    <m:f>
                      <m:fPr>
                        <m:ctrlPr>
                          <a:rPr lang="en-US" sz="2000" b="1" i="1">
                            <a:latin typeface="Cambria Math"/>
                          </a:rPr>
                        </m:ctrlPr>
                      </m:fPr>
                      <m:num>
                        <m:r>
                          <a:rPr lang="en-US" sz="2000" b="1">
                            <a:latin typeface="Cambria Math"/>
                          </a:rPr>
                          <m:t>1</m:t>
                        </m:r>
                      </m:num>
                      <m:den>
                        <m:r>
                          <a:rPr lang="en-US" sz="2000" b="1">
                            <a:latin typeface="Cambria Math"/>
                          </a:rPr>
                          <m:t>2</m:t>
                        </m:r>
                      </m:den>
                    </m:f>
                  </m:oMath>
                </a14:m>
                <a:r>
                  <a:rPr lang="en-US" sz="2000" b="1" dirty="0"/>
                  <a:t>  ( d </a:t>
                </a:r>
                <a:r>
                  <a:rPr lang="en-US" sz="2000" b="1" baseline="-25000" dirty="0"/>
                  <a:t>A</a:t>
                </a:r>
                <a:r>
                  <a:rPr lang="en-US" sz="2000" b="1" dirty="0"/>
                  <a:t> + d</a:t>
                </a:r>
                <a:r>
                  <a:rPr lang="en-US" sz="2000" b="1" baseline="-25000" dirty="0"/>
                  <a:t>B</a:t>
                </a:r>
                <a:r>
                  <a:rPr lang="en-US" sz="2000" b="1" dirty="0"/>
                  <a:t> )</a:t>
                </a:r>
                <a:r>
                  <a:rPr lang="ar-SA" sz="2000" b="1" dirty="0"/>
                  <a:t> كما في الشكل : </a:t>
                </a:r>
              </a:p>
            </p:txBody>
          </p:sp>
        </mc:Choice>
        <mc:Fallback xmlns="">
          <p:sp>
            <p:nvSpPr>
              <p:cNvPr id="4" name="مربع نص 3"/>
              <p:cNvSpPr txBox="1">
                <a:spLocks noRot="1" noChangeAspect="1" noMove="1" noResize="1" noEditPoints="1" noAdjustHandles="1" noChangeArrowheads="1" noChangeShapeType="1" noTextEdit="1"/>
              </p:cNvSpPr>
              <p:nvPr/>
            </p:nvSpPr>
            <p:spPr>
              <a:xfrm>
                <a:off x="604664" y="40705"/>
                <a:ext cx="7992888" cy="2742930"/>
              </a:xfrm>
              <a:prstGeom prst="rect">
                <a:avLst/>
              </a:prstGeom>
              <a:blipFill rotWithShape="1">
                <a:blip r:embed="rId2"/>
                <a:stretch>
                  <a:fillRect l="-381" t="-1556" r="-839" b="-889"/>
                </a:stretch>
              </a:blipFill>
            </p:spPr>
            <p:txBody>
              <a:bodyPr/>
              <a:lstStyle/>
              <a:p>
                <a:r>
                  <a:rPr lang="en-US">
                    <a:noFill/>
                  </a:rPr>
                  <a:t> </a:t>
                </a:r>
              </a:p>
            </p:txBody>
          </p:sp>
        </mc:Fallback>
      </mc:AlternateContent>
      <p:sp>
        <p:nvSpPr>
          <p:cNvPr id="10" name="مربع نص 9"/>
          <p:cNvSpPr txBox="1"/>
          <p:nvPr/>
        </p:nvSpPr>
        <p:spPr>
          <a:xfrm>
            <a:off x="179512" y="5660191"/>
            <a:ext cx="8964488" cy="384721"/>
          </a:xfrm>
          <a:prstGeom prst="rect">
            <a:avLst/>
          </a:prstGeom>
          <a:noFill/>
        </p:spPr>
        <p:txBody>
          <a:bodyPr wrap="square" rtlCol="1">
            <a:spAutoFit/>
          </a:bodyPr>
          <a:lstStyle/>
          <a:p>
            <a:r>
              <a:rPr lang="ar-SA" sz="1900" b="1" dirty="0"/>
              <a:t>حجم تخيلي في نظام يتكون من غازين ( </a:t>
            </a:r>
            <a:r>
              <a:rPr lang="en-US" sz="1900" b="1" dirty="0"/>
              <a:t>A</a:t>
            </a:r>
            <a:r>
              <a:rPr lang="ar-SA" sz="1900" b="1" dirty="0"/>
              <a:t>) و (  </a:t>
            </a:r>
            <a:r>
              <a:rPr lang="en-US" sz="1900" b="1" dirty="0"/>
              <a:t>B</a:t>
            </a:r>
            <a:r>
              <a:rPr lang="ar-SA" sz="1900" b="1" dirty="0"/>
              <a:t> )  طوله يساوي (    </a:t>
            </a:r>
            <a:r>
              <a:rPr lang="en-US" sz="1900" b="1" dirty="0"/>
              <a:t>U </a:t>
            </a:r>
            <a:r>
              <a:rPr lang="en-US" sz="1900" b="1" baseline="-25000" dirty="0"/>
              <a:t>AB</a:t>
            </a:r>
            <a:r>
              <a:rPr lang="ar-SA" sz="1900" b="1" dirty="0"/>
              <a:t>  )  وقطره يساوي </a:t>
            </a:r>
            <a:r>
              <a:rPr lang="en-US" sz="1900" b="1" dirty="0"/>
              <a:t>( d </a:t>
            </a:r>
            <a:r>
              <a:rPr lang="en-US" sz="1900" b="1" baseline="-25000" dirty="0"/>
              <a:t>A </a:t>
            </a:r>
            <a:r>
              <a:rPr lang="en-US" sz="1900" b="1" dirty="0"/>
              <a:t>+ d</a:t>
            </a:r>
            <a:r>
              <a:rPr lang="en-US" sz="1900" b="1" baseline="-25000" dirty="0"/>
              <a:t>B</a:t>
            </a:r>
            <a:r>
              <a:rPr lang="en-US" sz="1900" b="1" dirty="0"/>
              <a:t> </a:t>
            </a:r>
            <a:r>
              <a:rPr lang="en-US" sz="1900" dirty="0"/>
              <a:t>)</a:t>
            </a:r>
            <a:r>
              <a:rPr lang="ar-SA" sz="1900" dirty="0"/>
              <a:t> </a:t>
            </a:r>
          </a:p>
        </p:txBody>
      </p:sp>
      <p:sp>
        <p:nvSpPr>
          <p:cNvPr id="2" name="Slide Number Placeholder 1"/>
          <p:cNvSpPr>
            <a:spLocks noGrp="1"/>
          </p:cNvSpPr>
          <p:nvPr>
            <p:ph type="sldNum" sz="quarter" idx="12"/>
          </p:nvPr>
        </p:nvSpPr>
        <p:spPr>
          <a:xfrm>
            <a:off x="7978454" y="6368077"/>
            <a:ext cx="762000" cy="365125"/>
          </a:xfrm>
        </p:spPr>
        <p:txBody>
          <a:bodyPr/>
          <a:lstStyle/>
          <a:p>
            <a:fld id="{4E794A2B-44D9-47F7-A037-773D69E9FC3F}" type="slidenum">
              <a:rPr lang="ar-SA" smtClean="0"/>
              <a:pPr/>
              <a:t>7</a:t>
            </a:fld>
            <a:endParaRPr lang="ar-SA" baseline="-25000" dirty="0"/>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726577"/>
            <a:ext cx="5688632" cy="2840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0736103"/>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250"/>
                                        <p:tgtEl>
                                          <p:spTgt spid="10"/>
                                        </p:tgtEl>
                                      </p:cBhvr>
                                    </p:animEffect>
                                    <p:anim calcmode="lin" valueType="num">
                                      <p:cBhvr>
                                        <p:cTn id="15" dur="2250" fill="hold"/>
                                        <p:tgtEl>
                                          <p:spTgt spid="10"/>
                                        </p:tgtEl>
                                        <p:attrNameLst>
                                          <p:attrName>ppt_x</p:attrName>
                                        </p:attrNameLst>
                                      </p:cBhvr>
                                      <p:tavLst>
                                        <p:tav tm="0">
                                          <p:val>
                                            <p:strVal val="#ppt_x"/>
                                          </p:val>
                                        </p:tav>
                                        <p:tav tm="100000">
                                          <p:val>
                                            <p:strVal val="#ppt_x"/>
                                          </p:val>
                                        </p:tav>
                                      </p:tavLst>
                                    </p:anim>
                                    <p:anim calcmode="lin" valueType="num">
                                      <p:cBhvr>
                                        <p:cTn id="16" dur="2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مستطيل 3"/>
              <p:cNvSpPr/>
              <p:nvPr/>
            </p:nvSpPr>
            <p:spPr>
              <a:xfrm>
                <a:off x="514910" y="548680"/>
                <a:ext cx="7776864" cy="1638205"/>
              </a:xfrm>
              <a:prstGeom prst="rect">
                <a:avLst/>
              </a:prstGeom>
            </p:spPr>
            <p:txBody>
              <a:bodyPr wrap="square">
                <a:spAutoFit/>
              </a:bodyPr>
              <a:lstStyle/>
              <a:p>
                <a:pPr algn="just"/>
                <a:r>
                  <a:rPr lang="ar-SA" sz="2000" b="1" dirty="0" smtClean="0"/>
                  <a:t>فإذا اعتبرنا جزيئاً من المادة (  </a:t>
                </a:r>
                <a:r>
                  <a:rPr lang="en-US" sz="2000" b="1" dirty="0" smtClean="0"/>
                  <a:t>A</a:t>
                </a:r>
                <a:r>
                  <a:rPr lang="ar-SA" sz="2000" b="1" dirty="0"/>
                  <a:t>) يتحرك على محور الحجم الاسطواني بسرعة </a:t>
                </a:r>
                <a:r>
                  <a:rPr lang="ar-SA" sz="2000" b="1" dirty="0" smtClean="0"/>
                  <a:t>(   </a:t>
                </a:r>
                <a:r>
                  <a:rPr lang="en-US" sz="2000" b="1" dirty="0" smtClean="0"/>
                  <a:t>U </a:t>
                </a:r>
                <a:r>
                  <a:rPr lang="en-US" sz="2000" b="1" baseline="-25000" dirty="0" smtClean="0"/>
                  <a:t>AB</a:t>
                </a:r>
                <a:r>
                  <a:rPr lang="ar-SA" sz="2000" b="1" dirty="0"/>
                  <a:t>) فإن هذه الجزيء سوف يتصادم مع جميع جزيئات المادة </a:t>
                </a:r>
                <a:r>
                  <a:rPr lang="ar-SA" sz="2000" b="1" dirty="0" smtClean="0"/>
                  <a:t>(  </a:t>
                </a:r>
                <a:r>
                  <a:rPr lang="en-US" sz="2000" b="1" dirty="0" smtClean="0"/>
                  <a:t>B</a:t>
                </a:r>
                <a:r>
                  <a:rPr lang="ar-SA" sz="2000" b="1" dirty="0"/>
                  <a:t>) التي تقع مراكزها داخل الحجم الاسطواني </a:t>
                </a:r>
                <a:r>
                  <a:rPr lang="ar-SA" sz="2000" b="1" dirty="0" smtClean="0"/>
                  <a:t>(</a:t>
                </a:r>
                <a14:m>
                  <m:oMath xmlns:m="http://schemas.openxmlformats.org/officeDocument/2006/math">
                    <m:r>
                      <a:rPr lang="el-GR" sz="2000" b="1" i="1" smtClean="0">
                        <a:latin typeface="Cambria Math"/>
                      </a:rPr>
                      <m:t>𝝅</m:t>
                    </m:r>
                    <m:sSup>
                      <m:sSupPr>
                        <m:ctrlPr>
                          <a:rPr lang="en-US" sz="2000" b="1" i="1" smtClean="0">
                            <a:latin typeface="Cambria Math"/>
                          </a:rPr>
                        </m:ctrlPr>
                      </m:sSupPr>
                      <m:e>
                        <m:r>
                          <a:rPr lang="en-US" sz="2000" b="1" i="1" smtClean="0">
                            <a:latin typeface="Cambria Math"/>
                          </a:rPr>
                          <m:t>𝒅</m:t>
                        </m:r>
                      </m:e>
                      <m:sup>
                        <m:r>
                          <a:rPr lang="en-US" sz="2000" b="1" i="1" smtClean="0">
                            <a:latin typeface="Cambria Math"/>
                          </a:rPr>
                          <m:t>𝟐</m:t>
                        </m:r>
                      </m:sup>
                    </m:sSup>
                    <m:r>
                      <a:rPr lang="en-US" sz="2000" b="1" i="1" smtClean="0">
                        <a:latin typeface="Cambria Math"/>
                      </a:rPr>
                      <m:t> </m:t>
                    </m:r>
                  </m:oMath>
                </a14:m>
                <a:r>
                  <a:rPr lang="en-US" sz="2000" b="1" dirty="0" smtClean="0"/>
                  <a:t> U</a:t>
                </a:r>
                <a:r>
                  <a:rPr lang="en-US" sz="2000" b="1" baseline="-25000" dirty="0" smtClean="0"/>
                  <a:t>AB</a:t>
                </a:r>
                <a:r>
                  <a:rPr lang="ar-SA" sz="2000" b="1" dirty="0" smtClean="0"/>
                  <a:t>) </a:t>
                </a:r>
                <a:r>
                  <a:rPr lang="ar-SA" sz="2000" b="1" dirty="0"/>
                  <a:t>فإذا كانت </a:t>
                </a:r>
                <a:r>
                  <a:rPr lang="ar-SA" sz="2000" b="1" dirty="0" smtClean="0"/>
                  <a:t>(</a:t>
                </a:r>
                <a:r>
                  <a:rPr lang="en-US" sz="2000" b="1" dirty="0" smtClean="0"/>
                  <a:t>N</a:t>
                </a:r>
                <a:r>
                  <a:rPr lang="en-US" sz="2000" b="1" baseline="-25000" dirty="0" smtClean="0"/>
                  <a:t>B</a:t>
                </a:r>
                <a:r>
                  <a:rPr lang="ar-SA" sz="2000" b="1" dirty="0" smtClean="0"/>
                  <a:t>) </a:t>
                </a:r>
                <a:r>
                  <a:rPr lang="ar-SA" sz="2000" b="1" dirty="0"/>
                  <a:t>تمثل عدد جزيئات المادة ( </a:t>
                </a:r>
                <a:r>
                  <a:rPr lang="en-US" sz="2000" b="1" dirty="0" smtClean="0"/>
                  <a:t>B</a:t>
                </a:r>
                <a:r>
                  <a:rPr lang="ar-SA" sz="2000" b="1" dirty="0"/>
                  <a:t>) في وحدة الحجوم فإن عدد التصادمات   </a:t>
                </a:r>
                <a:r>
                  <a:rPr lang="en-US" sz="2000" b="1" dirty="0" smtClean="0"/>
                  <a:t>ZA</a:t>
                </a:r>
                <a:r>
                  <a:rPr lang="ar-SA" sz="2000" b="1" dirty="0"/>
                  <a:t>التي يعملها الجزيء الواحد من </a:t>
                </a:r>
                <a:r>
                  <a:rPr lang="ar-SA" sz="2000" b="1" dirty="0" smtClean="0"/>
                  <a:t>(  </a:t>
                </a:r>
                <a:r>
                  <a:rPr lang="en-US" sz="2000" b="1" dirty="0" smtClean="0"/>
                  <a:t>A</a:t>
                </a:r>
                <a:r>
                  <a:rPr lang="ar-SA" sz="2000" b="1" dirty="0"/>
                  <a:t>) مع جزيئات المادة (  </a:t>
                </a:r>
                <a:r>
                  <a:rPr lang="en-US" sz="2000" b="1" dirty="0" smtClean="0"/>
                  <a:t>B</a:t>
                </a:r>
                <a:r>
                  <a:rPr lang="ar-SA" sz="2000" b="1" dirty="0"/>
                  <a:t>) تعطى بالعلاقة :</a:t>
                </a:r>
                <a:endParaRPr lang="en-US" sz="2000" b="1" dirty="0"/>
              </a:p>
            </p:txBody>
          </p:sp>
        </mc:Choice>
        <mc:Fallback xmlns="">
          <p:sp>
            <p:nvSpPr>
              <p:cNvPr id="4" name="مستطيل 3"/>
              <p:cNvSpPr>
                <a:spLocks noRot="1" noChangeAspect="1" noMove="1" noResize="1" noEditPoints="1" noAdjustHandles="1" noChangeArrowheads="1" noChangeShapeType="1" noTextEdit="1"/>
              </p:cNvSpPr>
              <p:nvPr/>
            </p:nvSpPr>
            <p:spPr>
              <a:xfrm>
                <a:off x="514910" y="548680"/>
                <a:ext cx="7776864" cy="1638205"/>
              </a:xfrm>
              <a:prstGeom prst="rect">
                <a:avLst/>
              </a:prstGeom>
              <a:blipFill rotWithShape="1">
                <a:blip r:embed="rId3"/>
                <a:stretch>
                  <a:fillRect l="-1724" t="-2230" r="-862" b="-52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مستطيل 4"/>
              <p:cNvSpPr/>
              <p:nvPr/>
            </p:nvSpPr>
            <p:spPr>
              <a:xfrm>
                <a:off x="2771800" y="2420888"/>
                <a:ext cx="3024337" cy="407099"/>
              </a:xfrm>
              <a:prstGeom prst="rect">
                <a:avLst/>
              </a:prstGeom>
            </p:spPr>
            <p:txBody>
              <a:bodyPr wrap="square">
                <a:spAutoFit/>
              </a:bodyPr>
              <a:lstStyle/>
              <a:p>
                <a:r>
                  <a:rPr lang="en-US" sz="2000" b="1" dirty="0" smtClean="0"/>
                  <a:t>     ZA   = </a:t>
                </a:r>
                <a14:m>
                  <m:oMath xmlns:m="http://schemas.openxmlformats.org/officeDocument/2006/math">
                    <m:r>
                      <a:rPr lang="el-GR" sz="2000" b="1" i="1">
                        <a:latin typeface="Cambria Math"/>
                      </a:rPr>
                      <m:t>𝝅</m:t>
                    </m:r>
                    <m:sSup>
                      <m:sSupPr>
                        <m:ctrlPr>
                          <a:rPr lang="en-US" sz="2000" b="1" i="1">
                            <a:latin typeface="Cambria Math"/>
                          </a:rPr>
                        </m:ctrlPr>
                      </m:sSupPr>
                      <m:e>
                        <m:r>
                          <a:rPr lang="en-US" sz="2000" b="1" i="1">
                            <a:latin typeface="Cambria Math"/>
                          </a:rPr>
                          <m:t>𝒅</m:t>
                        </m:r>
                      </m:e>
                      <m:sup>
                        <m:r>
                          <a:rPr lang="en-US" sz="2000" b="1" i="1">
                            <a:latin typeface="Cambria Math"/>
                          </a:rPr>
                          <m:t>𝟐</m:t>
                        </m:r>
                      </m:sup>
                    </m:sSup>
                    <m:r>
                      <m:rPr>
                        <m:nor/>
                      </m:rPr>
                      <a:rPr lang="en-US" sz="2000" b="1" baseline="-25000" dirty="0"/>
                      <m:t>AB</m:t>
                    </m:r>
                  </m:oMath>
                </a14:m>
                <a:r>
                  <a:rPr lang="en-US" sz="2000" dirty="0" smtClean="0"/>
                  <a:t>Ū</a:t>
                </a:r>
                <a:r>
                  <a:rPr lang="en-US" sz="2000" b="1" baseline="-25000" dirty="0" smtClean="0"/>
                  <a:t>AB</a:t>
                </a:r>
                <a:r>
                  <a:rPr lang="en-US" sz="2000" b="1" dirty="0" smtClean="0"/>
                  <a:t> N</a:t>
                </a:r>
                <a:r>
                  <a:rPr lang="en-US" sz="2000" b="1" baseline="-25000" dirty="0" smtClean="0"/>
                  <a:t>B</a:t>
                </a:r>
                <a:endParaRPr lang="ar-SA" sz="2000" baseline="-25000" dirty="0"/>
              </a:p>
            </p:txBody>
          </p:sp>
        </mc:Choice>
        <mc:Fallback xmlns="">
          <p:sp>
            <p:nvSpPr>
              <p:cNvPr id="5" name="مستطيل 4"/>
              <p:cNvSpPr>
                <a:spLocks noRot="1" noChangeAspect="1" noMove="1" noResize="1" noEditPoints="1" noAdjustHandles="1" noChangeArrowheads="1" noChangeShapeType="1" noTextEdit="1"/>
              </p:cNvSpPr>
              <p:nvPr/>
            </p:nvSpPr>
            <p:spPr>
              <a:xfrm>
                <a:off x="2771800" y="2420888"/>
                <a:ext cx="3024337" cy="407099"/>
              </a:xfrm>
              <a:prstGeom prst="rect">
                <a:avLst/>
              </a:prstGeom>
              <a:blipFill rotWithShape="1">
                <a:blip r:embed="rId4"/>
                <a:stretch>
                  <a:fillRect t="-4478" r="-605" b="-26866"/>
                </a:stretch>
              </a:blipFill>
            </p:spPr>
            <p:txBody>
              <a:bodyPr/>
              <a:lstStyle/>
              <a:p>
                <a:r>
                  <a:rPr lang="en-US">
                    <a:noFill/>
                  </a:rPr>
                  <a:t> </a:t>
                </a:r>
              </a:p>
            </p:txBody>
          </p:sp>
        </mc:Fallback>
      </mc:AlternateContent>
      <p:sp>
        <p:nvSpPr>
          <p:cNvPr id="9" name="مربع نص 8"/>
          <p:cNvSpPr txBox="1"/>
          <p:nvPr/>
        </p:nvSpPr>
        <p:spPr>
          <a:xfrm>
            <a:off x="6732240" y="2420888"/>
            <a:ext cx="576064" cy="400110"/>
          </a:xfrm>
          <a:prstGeom prst="rect">
            <a:avLst/>
          </a:prstGeom>
          <a:noFill/>
        </p:spPr>
        <p:txBody>
          <a:bodyPr wrap="square" rtlCol="1">
            <a:spAutoFit/>
          </a:bodyPr>
          <a:lstStyle/>
          <a:p>
            <a:r>
              <a:rPr lang="ar-SA" sz="2000" dirty="0" smtClean="0"/>
              <a:t>(2)</a:t>
            </a:r>
            <a:endParaRPr lang="ar-SA" sz="2000" dirty="0"/>
          </a:p>
        </p:txBody>
      </p:sp>
      <p:sp>
        <p:nvSpPr>
          <p:cNvPr id="10" name="مربع نص 9"/>
          <p:cNvSpPr txBox="1"/>
          <p:nvPr/>
        </p:nvSpPr>
        <p:spPr>
          <a:xfrm>
            <a:off x="560531" y="3356992"/>
            <a:ext cx="7776864" cy="1323439"/>
          </a:xfrm>
          <a:prstGeom prst="rect">
            <a:avLst/>
          </a:prstGeom>
          <a:noFill/>
        </p:spPr>
        <p:txBody>
          <a:bodyPr wrap="square" rtlCol="1">
            <a:spAutoFit/>
          </a:bodyPr>
          <a:lstStyle/>
          <a:p>
            <a:r>
              <a:rPr lang="ar-SA" sz="2000" b="1" dirty="0"/>
              <a:t>فإذا كان هناك عدد (</a:t>
            </a:r>
            <a:r>
              <a:rPr lang="en-US" sz="2000" b="1" dirty="0"/>
              <a:t>N </a:t>
            </a:r>
            <a:r>
              <a:rPr lang="en-US" sz="2000" b="1" baseline="-25000" dirty="0" smtClean="0"/>
              <a:t>A</a:t>
            </a:r>
            <a:r>
              <a:rPr lang="ar-SA" sz="2000" b="1" dirty="0" smtClean="0"/>
              <a:t>) من </a:t>
            </a:r>
            <a:r>
              <a:rPr lang="ar-SA" sz="2000" b="1" dirty="0"/>
              <a:t>جزيئات المادة (  </a:t>
            </a:r>
            <a:r>
              <a:rPr lang="en-US" sz="2000" b="1" dirty="0"/>
              <a:t>A</a:t>
            </a:r>
            <a:r>
              <a:rPr lang="ar-SA" sz="2000" b="1" dirty="0"/>
              <a:t> ) </a:t>
            </a:r>
            <a:r>
              <a:rPr lang="ar-SA" sz="2000" b="1" dirty="0" smtClean="0"/>
              <a:t>في </a:t>
            </a:r>
            <a:r>
              <a:rPr lang="ar-SA" sz="2000" b="1" dirty="0"/>
              <a:t>وحدة الحجوم فإن عدد التصادمات الكلية بين جميع جزيئات المادتين ( </a:t>
            </a:r>
            <a:r>
              <a:rPr lang="en-US" sz="2000" b="1" dirty="0"/>
              <a:t>A</a:t>
            </a:r>
            <a:r>
              <a:rPr lang="ar-SA" sz="2000" b="1" dirty="0"/>
              <a:t>) و (  </a:t>
            </a:r>
            <a:r>
              <a:rPr lang="en-US" sz="2000" b="1" dirty="0"/>
              <a:t>B</a:t>
            </a:r>
            <a:r>
              <a:rPr lang="ar-SA" sz="2000" b="1" dirty="0"/>
              <a:t> ) </a:t>
            </a:r>
            <a:r>
              <a:rPr lang="ar-SA" sz="2000" b="1" dirty="0" smtClean="0"/>
              <a:t>تعطى </a:t>
            </a:r>
            <a:r>
              <a:rPr lang="ar-SA" sz="2000" b="1" dirty="0"/>
              <a:t>كما يلي </a:t>
            </a:r>
            <a:r>
              <a:rPr lang="ar-SA" sz="2000" b="1" dirty="0" smtClean="0"/>
              <a:t>:</a:t>
            </a:r>
          </a:p>
          <a:p>
            <a:endParaRPr lang="en-US" sz="2000" b="1" dirty="0"/>
          </a:p>
          <a:p>
            <a:endParaRPr lang="ar-SA" sz="2000" dirty="0"/>
          </a:p>
        </p:txBody>
      </p:sp>
      <p:sp>
        <p:nvSpPr>
          <p:cNvPr id="11" name="مستطيل 10"/>
          <p:cNvSpPr/>
          <p:nvPr/>
        </p:nvSpPr>
        <p:spPr>
          <a:xfrm>
            <a:off x="3586612" y="4427820"/>
            <a:ext cx="1633460" cy="400110"/>
          </a:xfrm>
          <a:prstGeom prst="rect">
            <a:avLst/>
          </a:prstGeom>
        </p:spPr>
        <p:txBody>
          <a:bodyPr wrap="none">
            <a:spAutoFit/>
          </a:bodyPr>
          <a:lstStyle/>
          <a:p>
            <a:r>
              <a:rPr lang="en-US" sz="2000" b="1" dirty="0"/>
              <a:t> </a:t>
            </a:r>
            <a:r>
              <a:rPr lang="en-US" sz="2000" b="1" dirty="0" smtClean="0"/>
              <a:t>Z</a:t>
            </a:r>
            <a:r>
              <a:rPr lang="en-US" sz="2000" b="1" baseline="-25000" dirty="0" smtClean="0"/>
              <a:t>AB</a:t>
            </a:r>
            <a:r>
              <a:rPr lang="en-US" sz="2000" b="1" dirty="0" smtClean="0"/>
              <a:t>  = </a:t>
            </a:r>
            <a:r>
              <a:rPr lang="en-US" sz="2000" b="1" dirty="0"/>
              <a:t> </a:t>
            </a:r>
            <a:r>
              <a:rPr lang="en-US" sz="2000" b="1" dirty="0" smtClean="0"/>
              <a:t>Z</a:t>
            </a:r>
            <a:r>
              <a:rPr lang="en-US" sz="2000" b="1" baseline="-25000" dirty="0" smtClean="0"/>
              <a:t>A</a:t>
            </a:r>
            <a:r>
              <a:rPr lang="en-US" sz="2000" b="1" dirty="0" smtClean="0"/>
              <a:t> </a:t>
            </a:r>
            <a:r>
              <a:rPr lang="en-US" sz="2000" b="1" dirty="0"/>
              <a:t> </a:t>
            </a:r>
            <a:r>
              <a:rPr lang="en-US" sz="2000" b="1" baseline="-25000" dirty="0" smtClean="0"/>
              <a:t>NA</a:t>
            </a:r>
            <a:endParaRPr lang="ar-SA" sz="2000" baseline="-25000" dirty="0"/>
          </a:p>
        </p:txBody>
      </p:sp>
      <p:sp>
        <p:nvSpPr>
          <p:cNvPr id="12" name="مربع نص 11"/>
          <p:cNvSpPr txBox="1"/>
          <p:nvPr/>
        </p:nvSpPr>
        <p:spPr>
          <a:xfrm>
            <a:off x="6732240" y="4478288"/>
            <a:ext cx="576064" cy="400110"/>
          </a:xfrm>
          <a:prstGeom prst="rect">
            <a:avLst/>
          </a:prstGeom>
          <a:noFill/>
        </p:spPr>
        <p:txBody>
          <a:bodyPr wrap="square" rtlCol="1">
            <a:spAutoFit/>
          </a:bodyPr>
          <a:lstStyle/>
          <a:p>
            <a:r>
              <a:rPr lang="ar-SA" sz="2000" dirty="0" smtClean="0"/>
              <a:t>(3)</a:t>
            </a:r>
            <a:endParaRPr lang="ar-SA" sz="2000" dirty="0"/>
          </a:p>
        </p:txBody>
      </p:sp>
      <mc:AlternateContent xmlns:mc="http://schemas.openxmlformats.org/markup-compatibility/2006" xmlns:a14="http://schemas.microsoft.com/office/drawing/2010/main">
        <mc:Choice Requires="a14">
          <p:sp>
            <p:nvSpPr>
              <p:cNvPr id="13" name="مستطيل 12"/>
              <p:cNvSpPr/>
              <p:nvPr/>
            </p:nvSpPr>
            <p:spPr>
              <a:xfrm>
                <a:off x="3221588" y="5285696"/>
                <a:ext cx="2790572" cy="407099"/>
              </a:xfrm>
              <a:prstGeom prst="rect">
                <a:avLst/>
              </a:prstGeom>
            </p:spPr>
            <p:txBody>
              <a:bodyPr wrap="none">
                <a:spAutoFit/>
              </a:bodyPr>
              <a:lstStyle/>
              <a:p>
                <a:r>
                  <a:rPr lang="en-US" sz="2000" b="1" dirty="0" smtClean="0"/>
                  <a:t>Z</a:t>
                </a:r>
                <a:r>
                  <a:rPr lang="en-US" sz="2000" b="1" baseline="-25000" dirty="0" smtClean="0"/>
                  <a:t>AB</a:t>
                </a:r>
                <a:r>
                  <a:rPr lang="en-US" sz="2000" b="1" dirty="0"/>
                  <a:t>= </a:t>
                </a:r>
                <a14:m>
                  <m:oMath xmlns:m="http://schemas.openxmlformats.org/officeDocument/2006/math">
                    <m:r>
                      <a:rPr lang="el-GR" sz="2000" b="1" i="1">
                        <a:latin typeface="Cambria Math"/>
                      </a:rPr>
                      <m:t>𝝅</m:t>
                    </m:r>
                    <m:sSup>
                      <m:sSupPr>
                        <m:ctrlPr>
                          <a:rPr lang="en-US" sz="2000" b="1" i="1">
                            <a:latin typeface="Cambria Math"/>
                          </a:rPr>
                        </m:ctrlPr>
                      </m:sSupPr>
                      <m:e>
                        <m:r>
                          <a:rPr lang="en-US" sz="2000" b="1" i="1">
                            <a:latin typeface="Cambria Math"/>
                          </a:rPr>
                          <m:t>𝒅</m:t>
                        </m:r>
                      </m:e>
                      <m:sup>
                        <m:r>
                          <a:rPr lang="en-US" sz="2000" b="1" i="1">
                            <a:latin typeface="Cambria Math"/>
                          </a:rPr>
                          <m:t>𝟐</m:t>
                        </m:r>
                      </m:sup>
                    </m:sSup>
                    <m:r>
                      <a:rPr lang="en-US" sz="2000" b="1" i="1">
                        <a:latin typeface="Cambria Math"/>
                      </a:rPr>
                      <m:t> </m:t>
                    </m:r>
                  </m:oMath>
                </a14:m>
                <a:r>
                  <a:rPr lang="en-US" sz="2000" b="1" baseline="-25000" dirty="0" smtClean="0"/>
                  <a:t>AB</a:t>
                </a:r>
                <a:r>
                  <a:rPr lang="en-US" sz="2000" b="1" dirty="0" smtClean="0"/>
                  <a:t>  </a:t>
                </a:r>
                <a:r>
                  <a:rPr lang="en-US" sz="2000" dirty="0" smtClean="0"/>
                  <a:t>Ū</a:t>
                </a:r>
                <a:r>
                  <a:rPr lang="en-US" sz="2000" b="1" baseline="-25000" dirty="0"/>
                  <a:t>AB</a:t>
                </a:r>
                <a:r>
                  <a:rPr lang="en-US" sz="2000" b="1" dirty="0"/>
                  <a:t> N</a:t>
                </a:r>
                <a:r>
                  <a:rPr lang="en-US" sz="2000" b="1" baseline="-25000" dirty="0" smtClean="0"/>
                  <a:t>B</a:t>
                </a:r>
                <a:r>
                  <a:rPr lang="en-US" sz="2000" b="1" dirty="0" smtClean="0"/>
                  <a:t> </a:t>
                </a:r>
                <a:r>
                  <a:rPr lang="en-US" sz="2000" b="1" dirty="0"/>
                  <a:t>N</a:t>
                </a:r>
                <a:r>
                  <a:rPr lang="en-US" sz="2000" b="1" baseline="-25000" dirty="0" smtClean="0"/>
                  <a:t>A</a:t>
                </a:r>
                <a:endParaRPr lang="ar-SA" sz="2000" baseline="-25000" dirty="0"/>
              </a:p>
            </p:txBody>
          </p:sp>
        </mc:Choice>
        <mc:Fallback xmlns="">
          <p:sp>
            <p:nvSpPr>
              <p:cNvPr id="13" name="مستطيل 12"/>
              <p:cNvSpPr>
                <a:spLocks noRot="1" noChangeAspect="1" noMove="1" noResize="1" noEditPoints="1" noAdjustHandles="1" noChangeArrowheads="1" noChangeShapeType="1" noTextEdit="1"/>
              </p:cNvSpPr>
              <p:nvPr/>
            </p:nvSpPr>
            <p:spPr>
              <a:xfrm>
                <a:off x="3221588" y="5285696"/>
                <a:ext cx="2790572" cy="407099"/>
              </a:xfrm>
              <a:prstGeom prst="rect">
                <a:avLst/>
              </a:prstGeom>
              <a:blipFill rotWithShape="1">
                <a:blip r:embed="rId5"/>
                <a:stretch>
                  <a:fillRect l="-1310" t="-4478" r="-873" b="-26866"/>
                </a:stretch>
              </a:blipFill>
            </p:spPr>
            <p:txBody>
              <a:bodyPr/>
              <a:lstStyle/>
              <a:p>
                <a:r>
                  <a:rPr lang="en-US">
                    <a:noFill/>
                  </a:rPr>
                  <a:t> </a:t>
                </a:r>
              </a:p>
            </p:txBody>
          </p:sp>
        </mc:Fallback>
      </mc:AlternateContent>
      <p:sp>
        <p:nvSpPr>
          <p:cNvPr id="14" name="مربع نص 13"/>
          <p:cNvSpPr txBox="1"/>
          <p:nvPr/>
        </p:nvSpPr>
        <p:spPr>
          <a:xfrm>
            <a:off x="6732240" y="5285696"/>
            <a:ext cx="576064" cy="400110"/>
          </a:xfrm>
          <a:prstGeom prst="rect">
            <a:avLst/>
          </a:prstGeom>
          <a:noFill/>
        </p:spPr>
        <p:txBody>
          <a:bodyPr wrap="square" rtlCol="1">
            <a:spAutoFit/>
          </a:bodyPr>
          <a:lstStyle/>
          <a:p>
            <a:r>
              <a:rPr lang="ar-SA" sz="2000" dirty="0" smtClean="0"/>
              <a:t>(4)</a:t>
            </a:r>
            <a:endParaRPr lang="ar-SA" sz="2000" dirty="0"/>
          </a:p>
        </p:txBody>
      </p:sp>
      <p:sp>
        <p:nvSpPr>
          <p:cNvPr id="2" name="Slide Number Placeholder 1"/>
          <p:cNvSpPr>
            <a:spLocks noGrp="1"/>
          </p:cNvSpPr>
          <p:nvPr>
            <p:ph type="sldNum" sz="quarter" idx="12"/>
          </p:nvPr>
        </p:nvSpPr>
        <p:spPr/>
        <p:txBody>
          <a:bodyPr/>
          <a:lstStyle/>
          <a:p>
            <a:fld id="{4E794A2B-44D9-47F7-A037-773D69E9FC3F}" type="slidenum">
              <a:rPr lang="ar-SA" smtClean="0"/>
              <a:pPr/>
              <a:t>8</a:t>
            </a:fld>
            <a:endParaRPr lang="ar-SA"/>
          </a:p>
        </p:txBody>
      </p:sp>
    </p:spTree>
    <p:extLst>
      <p:ext uri="{BB962C8B-B14F-4D97-AF65-F5344CB8AC3E}">
        <p14:creationId xmlns:p14="http://schemas.microsoft.com/office/powerpoint/2010/main" val="2475204008"/>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anim calcmode="lin" valueType="num">
                                      <p:cBhvr>
                                        <p:cTn id="8" dur="2250" fill="hold"/>
                                        <p:tgtEl>
                                          <p:spTgt spid="4"/>
                                        </p:tgtEl>
                                        <p:attrNameLst>
                                          <p:attrName>ppt_x</p:attrName>
                                        </p:attrNameLst>
                                      </p:cBhvr>
                                      <p:tavLst>
                                        <p:tav tm="0">
                                          <p:val>
                                            <p:strVal val="#ppt_x"/>
                                          </p:val>
                                        </p:tav>
                                        <p:tav tm="100000">
                                          <p:val>
                                            <p:strVal val="#ppt_x"/>
                                          </p:val>
                                        </p:tav>
                                      </p:tavLst>
                                    </p:anim>
                                    <p:anim calcmode="lin" valueType="num">
                                      <p:cBhvr>
                                        <p:cTn id="9" dur="225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0"/>
                                        <p:tgtEl>
                                          <p:spTgt spid="9"/>
                                        </p:tgtEl>
                                      </p:cBhvr>
                                    </p:animEffect>
                                  </p:childTnLst>
                                  <p:subTnLst>
                                    <p:audio>
                                      <p:cMediaNode>
                                        <p:cTn display="0" masterRel="sameClick">
                                          <p:stCondLst>
                                            <p:cond evt="begin" delay="0">
                                              <p:tn val="10"/>
                                            </p:cond>
                                          </p:stCondLst>
                                          <p:endCondLst>
                                            <p:cond evt="onStopAudio" delay="0">
                                              <p:tgtEl>
                                                <p:sldTgt/>
                                              </p:tgtEl>
                                            </p:cond>
                                          </p:endCondLst>
                                        </p:cTn>
                                        <p:tgtEl>
                                          <p:sndTgt r:embed="rId2" name="bomb.wav"/>
                                        </p:tgtEl>
                                      </p:cMediaNode>
                                    </p:audio>
                                  </p:sub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0"/>
                                        <p:tgtEl>
                                          <p:spTgt spid="5"/>
                                        </p:tgtEl>
                                      </p:cBhvr>
                                    </p:animEffect>
                                  </p:childTnLst>
                                  <p:subTnLst>
                                    <p:audio>
                                      <p:cMediaNode>
                                        <p:cTn display="0" masterRel="sameClick">
                                          <p:stCondLst>
                                            <p:cond evt="begin" delay="0">
                                              <p:tn val="13"/>
                                            </p:cond>
                                          </p:stCondLst>
                                          <p:endCondLst>
                                            <p:cond evt="onStopAudio" delay="0">
                                              <p:tgtEl>
                                                <p:sldTgt/>
                                              </p:tgtEl>
                                            </p:cond>
                                          </p:endCondLst>
                                        </p:cTn>
                                        <p:tgtEl>
                                          <p:sndTgt r:embed="rId2" name="bomb.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250"/>
                                        <p:tgtEl>
                                          <p:spTgt spid="10"/>
                                        </p:tgtEl>
                                      </p:cBhvr>
                                    </p:animEffect>
                                    <p:anim calcmode="lin" valueType="num">
                                      <p:cBhvr>
                                        <p:cTn id="21" dur="2250" fill="hold"/>
                                        <p:tgtEl>
                                          <p:spTgt spid="10"/>
                                        </p:tgtEl>
                                        <p:attrNameLst>
                                          <p:attrName>ppt_x</p:attrName>
                                        </p:attrNameLst>
                                      </p:cBhvr>
                                      <p:tavLst>
                                        <p:tav tm="0">
                                          <p:val>
                                            <p:strVal val="#ppt_x"/>
                                          </p:val>
                                        </p:tav>
                                        <p:tav tm="100000">
                                          <p:val>
                                            <p:strVal val="#ppt_x"/>
                                          </p:val>
                                        </p:tav>
                                      </p:tavLst>
                                    </p:anim>
                                    <p:anim calcmode="lin" valueType="num">
                                      <p:cBhvr>
                                        <p:cTn id="22" dur="22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0"/>
                                        <p:tgtEl>
                                          <p:spTgt spid="11"/>
                                        </p:tgtEl>
                                      </p:cBhvr>
                                    </p:animEffect>
                                  </p:childTnLst>
                                  <p:subTnLst>
                                    <p:audio>
                                      <p:cMediaNode>
                                        <p:cTn display="0" masterRel="sameClick">
                                          <p:stCondLst>
                                            <p:cond evt="begin" delay="0">
                                              <p:tn val="25"/>
                                            </p:cond>
                                          </p:stCondLst>
                                          <p:endCondLst>
                                            <p:cond evt="onStopAudio" delay="0">
                                              <p:tgtEl>
                                                <p:sldTgt/>
                                              </p:tgtEl>
                                            </p:cond>
                                          </p:endCondLst>
                                        </p:cTn>
                                        <p:tgtEl>
                                          <p:sndTgt r:embed="rId2" name="bomb.wav"/>
                                        </p:tgtEl>
                                      </p:cMediaNode>
                                    </p:audio>
                                  </p:sub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0"/>
                                        <p:tgtEl>
                                          <p:spTgt spid="12"/>
                                        </p:tgtEl>
                                      </p:cBhvr>
                                    </p:animEffect>
                                  </p:childTnLst>
                                  <p:subTnLst>
                                    <p:audio>
                                      <p:cMediaNode>
                                        <p:cTn display="0" masterRel="sameClick">
                                          <p:stCondLst>
                                            <p:cond evt="begin" delay="0">
                                              <p:tn val="28"/>
                                            </p:cond>
                                          </p:stCondLst>
                                          <p:endCondLst>
                                            <p:cond evt="onStopAudio" delay="0">
                                              <p:tgtEl>
                                                <p:sldTgt/>
                                              </p:tgtEl>
                                            </p:cond>
                                          </p:endCondLst>
                                        </p:cTn>
                                        <p:tgtEl>
                                          <p:sndTgt r:embed="rId2" name="bomb.wav"/>
                                        </p:tgtEl>
                                      </p:cMediaNode>
                                    </p:audio>
                                  </p:sub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0"/>
                                        <p:tgtEl>
                                          <p:spTgt spid="13"/>
                                        </p:tgtEl>
                                      </p:cBhvr>
                                    </p:animEffect>
                                  </p:childTnLst>
                                  <p:subTnLst>
                                    <p:audio>
                                      <p:cMediaNode>
                                        <p:cTn display="0" masterRel="sameClick">
                                          <p:stCondLst>
                                            <p:cond evt="begin" delay="0">
                                              <p:tn val="33"/>
                                            </p:cond>
                                          </p:stCondLst>
                                          <p:endCondLst>
                                            <p:cond evt="onStopAudio" delay="0">
                                              <p:tgtEl>
                                                <p:sldTgt/>
                                              </p:tgtEl>
                                            </p:cond>
                                          </p:endCondLst>
                                        </p:cTn>
                                        <p:tgtEl>
                                          <p:sndTgt r:embed="rId2" name="bomb.wav"/>
                                        </p:tgtEl>
                                      </p:cMediaNode>
                                    </p:audio>
                                  </p:sub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0"/>
                                        <p:tgtEl>
                                          <p:spTgt spid="14"/>
                                        </p:tgtEl>
                                      </p:cBhvr>
                                    </p:animEffect>
                                  </p:childTnLst>
                                  <p:subTnLst>
                                    <p:audio>
                                      <p:cMediaNode>
                                        <p:cTn display="0" masterRel="sameClick">
                                          <p:stCondLst>
                                            <p:cond evt="begin" delay="0">
                                              <p:tn val="36"/>
                                            </p:cond>
                                          </p:stCondLst>
                                          <p:endCondLst>
                                            <p:cond evt="onStopAudio" delay="0">
                                              <p:tgtEl>
                                                <p:sldTgt/>
                                              </p:tgtEl>
                                            </p:cond>
                                          </p:endCondLst>
                                        </p:cTn>
                                        <p:tgtEl>
                                          <p:sndTgt r:embed="rId2"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0" grpId="0"/>
      <p:bldP spid="11" grpId="0"/>
      <p:bldP spid="12" grpId="0"/>
      <p:bldP spid="13"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539552" y="1052736"/>
            <a:ext cx="8136904" cy="1323439"/>
          </a:xfrm>
          <a:prstGeom prst="rect">
            <a:avLst/>
          </a:prstGeom>
          <a:noFill/>
        </p:spPr>
        <p:txBody>
          <a:bodyPr wrap="square" rtlCol="1">
            <a:spAutoFit/>
          </a:bodyPr>
          <a:lstStyle/>
          <a:p>
            <a:pPr algn="just"/>
            <a:r>
              <a:rPr lang="ar-SA" sz="2000" b="1" dirty="0"/>
              <a:t>ويسمى </a:t>
            </a:r>
            <a:r>
              <a:rPr lang="en-US" sz="2000" b="1" dirty="0"/>
              <a:t>Z</a:t>
            </a:r>
            <a:r>
              <a:rPr lang="en-US" sz="2000" b="1" baseline="-25000" dirty="0"/>
              <a:t>AB</a:t>
            </a:r>
            <a:r>
              <a:rPr lang="ar-SA" sz="2000" b="1" dirty="0" smtClean="0"/>
              <a:t>   </a:t>
            </a:r>
            <a:r>
              <a:rPr lang="ar-SA" sz="2000" b="1" dirty="0"/>
              <a:t>بتردد التصادم أو عدد التصادمات أو معدل التصادم في وحدة الحجوم .</a:t>
            </a:r>
            <a:endParaRPr lang="en-US" sz="2000" b="1" dirty="0"/>
          </a:p>
          <a:p>
            <a:pPr algn="just"/>
            <a:r>
              <a:rPr lang="ar-SA" sz="2000" b="1" dirty="0"/>
              <a:t>وتجدر الاشارة هنا إلى أن توزيع السرعات النسبية لجزيئات المادتين ( </a:t>
            </a:r>
            <a:r>
              <a:rPr lang="en-US" sz="2000" b="1" dirty="0"/>
              <a:t>A</a:t>
            </a:r>
            <a:r>
              <a:rPr lang="ar-SA" sz="2000" b="1" dirty="0"/>
              <a:t>) و (  </a:t>
            </a:r>
            <a:r>
              <a:rPr lang="en-US" sz="2000" b="1" dirty="0"/>
              <a:t>B</a:t>
            </a:r>
            <a:r>
              <a:rPr lang="ar-SA" sz="2000" b="1" dirty="0"/>
              <a:t> ) </a:t>
            </a:r>
            <a:r>
              <a:rPr lang="ar-SA" sz="2000" b="1" dirty="0" smtClean="0"/>
              <a:t>المتصادمة </a:t>
            </a:r>
            <a:r>
              <a:rPr lang="ar-SA" sz="2000" b="1" dirty="0"/>
              <a:t>يعتمد على السرعات الجزيئية وعلى الزاوية التي تقترب بها الجزيئات من بعضها كما في الشكل </a:t>
            </a:r>
            <a:r>
              <a:rPr lang="ar-SA" sz="2000" b="1" dirty="0" smtClean="0"/>
              <a:t>:</a:t>
            </a:r>
            <a:endParaRPr lang="en-US" sz="2000" b="1" dirty="0"/>
          </a:p>
          <a:p>
            <a:pPr algn="just"/>
            <a:endParaRPr lang="ar-SA" sz="2000" b="1" dirty="0"/>
          </a:p>
        </p:txBody>
      </p:sp>
      <p:pic>
        <p:nvPicPr>
          <p:cNvPr id="5" name="صورة 4"/>
          <p:cNvPicPr>
            <a:picLocks noChangeAspect="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939199" y="2874024"/>
            <a:ext cx="5829395" cy="1707104"/>
          </a:xfrm>
          <a:prstGeom prst="rect">
            <a:avLst/>
          </a:prstGeom>
        </p:spPr>
      </p:pic>
      <p:sp>
        <p:nvSpPr>
          <p:cNvPr id="6" name="مربع نص 5"/>
          <p:cNvSpPr txBox="1"/>
          <p:nvPr/>
        </p:nvSpPr>
        <p:spPr>
          <a:xfrm>
            <a:off x="2483768" y="2492896"/>
            <a:ext cx="5400600" cy="369332"/>
          </a:xfrm>
          <a:prstGeom prst="rect">
            <a:avLst/>
          </a:prstGeom>
          <a:noFill/>
        </p:spPr>
        <p:txBody>
          <a:bodyPr wrap="square" rtlCol="1">
            <a:spAutoFit/>
          </a:bodyPr>
          <a:lstStyle/>
          <a:p>
            <a:r>
              <a:rPr lang="ar-SA" dirty="0" smtClean="0"/>
              <a:t>	(أ)		( ب )		( جـ )</a:t>
            </a:r>
            <a:endParaRPr lang="ar-SA" dirty="0"/>
          </a:p>
        </p:txBody>
      </p:sp>
      <p:sp>
        <p:nvSpPr>
          <p:cNvPr id="8" name="مربع نص 7"/>
          <p:cNvSpPr txBox="1"/>
          <p:nvPr/>
        </p:nvSpPr>
        <p:spPr>
          <a:xfrm>
            <a:off x="4950042" y="4211796"/>
            <a:ext cx="342038" cy="338554"/>
          </a:xfrm>
          <a:prstGeom prst="rect">
            <a:avLst/>
          </a:prstGeom>
          <a:noFill/>
        </p:spPr>
        <p:txBody>
          <a:bodyPr wrap="square" rtlCol="1">
            <a:spAutoFit/>
          </a:bodyPr>
          <a:lstStyle/>
          <a:p>
            <a:r>
              <a:rPr lang="ar-SA" sz="1600" dirty="0" smtClean="0"/>
              <a:t>√</a:t>
            </a:r>
            <a:endParaRPr lang="ar-SA" sz="1600" dirty="0"/>
          </a:p>
        </p:txBody>
      </p:sp>
      <p:sp>
        <p:nvSpPr>
          <p:cNvPr id="2" name="Slide Number Placeholder 1"/>
          <p:cNvSpPr>
            <a:spLocks noGrp="1"/>
          </p:cNvSpPr>
          <p:nvPr>
            <p:ph type="sldNum" sz="quarter" idx="12"/>
          </p:nvPr>
        </p:nvSpPr>
        <p:spPr/>
        <p:txBody>
          <a:bodyPr/>
          <a:lstStyle/>
          <a:p>
            <a:fld id="{4E794A2B-44D9-47F7-A037-773D69E9FC3F}" type="slidenum">
              <a:rPr lang="ar-SA" smtClean="0"/>
              <a:pPr/>
              <a:t>9</a:t>
            </a:fld>
            <a:endParaRPr lang="ar-SA"/>
          </a:p>
        </p:txBody>
      </p:sp>
    </p:spTree>
    <p:extLst>
      <p:ext uri="{BB962C8B-B14F-4D97-AF65-F5344CB8AC3E}">
        <p14:creationId xmlns:p14="http://schemas.microsoft.com/office/powerpoint/2010/main" val="4280962162"/>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anim calcmode="lin" valueType="num">
                                      <p:cBhvr>
                                        <p:cTn id="8" dur="2250" fill="hold"/>
                                        <p:tgtEl>
                                          <p:spTgt spid="4"/>
                                        </p:tgtEl>
                                        <p:attrNameLst>
                                          <p:attrName>ppt_x</p:attrName>
                                        </p:attrNameLst>
                                      </p:cBhvr>
                                      <p:tavLst>
                                        <p:tav tm="0">
                                          <p:val>
                                            <p:strVal val="#ppt_x"/>
                                          </p:val>
                                        </p:tav>
                                        <p:tav tm="100000">
                                          <p:val>
                                            <p:strVal val="#ppt_x"/>
                                          </p:val>
                                        </p:tav>
                                      </p:tavLst>
                                    </p:anim>
                                    <p:anim calcmode="lin" valueType="num">
                                      <p:cBhvr>
                                        <p:cTn id="9" dur="22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0"/>
                                        <p:tgtEl>
                                          <p:spTgt spid="5"/>
                                        </p:tgtEl>
                                      </p:cBhvr>
                                    </p:animEffect>
                                  </p:childTnLst>
                                  <p:subTnLst>
                                    <p:audio>
                                      <p:cMediaNode>
                                        <p:cTn display="0" masterRel="sameClick">
                                          <p:stCondLst>
                                            <p:cond evt="begin" delay="0">
                                              <p:tn val="12"/>
                                            </p:cond>
                                          </p:stCondLst>
                                          <p:endCondLst>
                                            <p:cond evt="onStopAudio" delay="0">
                                              <p:tgtEl>
                                                <p:sldTgt/>
                                              </p:tgtEl>
                                            </p:cond>
                                          </p:endCondLst>
                                        </p:cTn>
                                        <p:tgtEl>
                                          <p:sndTgt r:embed="rId2" name="push.wav"/>
                                        </p:tgtEl>
                                      </p:cMediaNode>
                                    </p:audio>
                                  </p:sub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0"/>
                                        <p:tgtEl>
                                          <p:spTgt spid="6"/>
                                        </p:tgtEl>
                                      </p:cBhvr>
                                    </p:animEffect>
                                  </p:childTnLst>
                                  <p:subTnLst>
                                    <p:audio>
                                      <p:cMediaNode>
                                        <p:cTn display="0" masterRel="sameClick">
                                          <p:stCondLst>
                                            <p:cond evt="begin" delay="0">
                                              <p:tn val="15"/>
                                            </p:cond>
                                          </p:stCondLst>
                                          <p:endCondLst>
                                            <p:cond evt="onStopAudio" delay="0">
                                              <p:tgtEl>
                                                <p:sldTgt/>
                                              </p:tgtEl>
                                            </p:cond>
                                          </p:endCondLst>
                                        </p:cTn>
                                        <p:tgtEl>
                                          <p:sndTgt r:embed="rId2" name="push.wav"/>
                                        </p:tgtEl>
                                      </p:cMediaNode>
                                    </p:audio>
                                  </p:sub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0"/>
                                        <p:tgtEl>
                                          <p:spTgt spid="8"/>
                                        </p:tgtEl>
                                      </p:cBhvr>
                                    </p:animEffect>
                                  </p:childTnLst>
                                  <p:subTnLst>
                                    <p:audio>
                                      <p:cMediaNode>
                                        <p:cTn display="0" masterRel="sameClick">
                                          <p:stCondLst>
                                            <p:cond evt="begin" delay="0">
                                              <p:tn val="18"/>
                                            </p:cond>
                                          </p:stCondLst>
                                          <p:endCondLst>
                                            <p:cond evt="onStopAudio" delay="0">
                                              <p:tgtEl>
                                                <p:sldTgt/>
                                              </p:tgtEl>
                                            </p:cond>
                                          </p:endCondLst>
                                        </p:cTn>
                                        <p:tgtEl>
                                          <p:sndTgt r:embed="rId2"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618698771"/>
              </p:ext>
            </p:extLst>
          </p:nvPr>
        </p:nvGraphicFramePr>
        <p:xfrm>
          <a:off x="3635896" y="1700808"/>
          <a:ext cx="1697839" cy="328614"/>
        </p:xfrm>
        <a:graphic>
          <a:graphicData uri="http://schemas.openxmlformats.org/presentationml/2006/ole">
            <mc:AlternateContent xmlns:mc="http://schemas.openxmlformats.org/markup-compatibility/2006">
              <mc:Choice xmlns:v="urn:schemas-microsoft-com:vml" Requires="v">
                <p:oleObj spid="_x0000_s20672" name="Equation" r:id="rId4" imgW="1180800" imgH="228600" progId="Equation.3">
                  <p:embed/>
                </p:oleObj>
              </mc:Choice>
              <mc:Fallback>
                <p:oleObj name="Equation" r:id="rId4" imgW="1180800" imgH="2286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1700808"/>
                        <a:ext cx="1697839" cy="3286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3" name="Object 3"/>
          <p:cNvGraphicFramePr>
            <a:graphicFrameLocks noChangeAspect="1"/>
          </p:cNvGraphicFramePr>
          <p:nvPr>
            <p:extLst>
              <p:ext uri="{D42A27DB-BD31-4B8C-83A1-F6EECF244321}">
                <p14:modId xmlns:p14="http://schemas.microsoft.com/office/powerpoint/2010/main" val="3737348907"/>
              </p:ext>
            </p:extLst>
          </p:nvPr>
        </p:nvGraphicFramePr>
        <p:xfrm>
          <a:off x="3923928" y="5373216"/>
          <a:ext cx="1095375" cy="346075"/>
        </p:xfrm>
        <a:graphic>
          <a:graphicData uri="http://schemas.openxmlformats.org/presentationml/2006/ole">
            <mc:AlternateContent xmlns:mc="http://schemas.openxmlformats.org/markup-compatibility/2006">
              <mc:Choice xmlns:v="urn:schemas-microsoft-com:vml" Requires="v">
                <p:oleObj spid="_x0000_s20673" name="Equation" r:id="rId6" imgW="761760" imgH="241200" progId="Equation.3">
                  <p:embed/>
                </p:oleObj>
              </mc:Choice>
              <mc:Fallback>
                <p:oleObj name="Equation" r:id="rId6" imgW="761760" imgH="2412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3928" y="5373216"/>
                        <a:ext cx="1095375" cy="34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 name="Object 4"/>
          <p:cNvGraphicFramePr>
            <a:graphicFrameLocks noChangeAspect="1"/>
          </p:cNvGraphicFramePr>
          <p:nvPr>
            <p:extLst>
              <p:ext uri="{D42A27DB-BD31-4B8C-83A1-F6EECF244321}">
                <p14:modId xmlns:p14="http://schemas.microsoft.com/office/powerpoint/2010/main" val="830106396"/>
              </p:ext>
            </p:extLst>
          </p:nvPr>
        </p:nvGraphicFramePr>
        <p:xfrm>
          <a:off x="2627784" y="4093318"/>
          <a:ext cx="3759200" cy="419100"/>
        </p:xfrm>
        <a:graphic>
          <a:graphicData uri="http://schemas.openxmlformats.org/presentationml/2006/ole">
            <mc:AlternateContent xmlns:mc="http://schemas.openxmlformats.org/markup-compatibility/2006">
              <mc:Choice xmlns:v="urn:schemas-microsoft-com:vml" Requires="v">
                <p:oleObj spid="_x0000_s20674" name="Equation" r:id="rId8" imgW="2616120" imgH="291960" progId="Equation.3">
                  <p:embed/>
                </p:oleObj>
              </mc:Choice>
              <mc:Fallback>
                <p:oleObj name="Equation" r:id="rId8" imgW="2616120" imgH="29196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7784" y="4093318"/>
                        <a:ext cx="375920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5" name="Object 5"/>
          <p:cNvGraphicFramePr>
            <a:graphicFrameLocks noChangeAspect="1"/>
          </p:cNvGraphicFramePr>
          <p:nvPr>
            <p:extLst>
              <p:ext uri="{D42A27DB-BD31-4B8C-83A1-F6EECF244321}">
                <p14:modId xmlns:p14="http://schemas.microsoft.com/office/powerpoint/2010/main" val="1952778019"/>
              </p:ext>
            </p:extLst>
          </p:nvPr>
        </p:nvGraphicFramePr>
        <p:xfrm>
          <a:off x="4039354" y="4797152"/>
          <a:ext cx="803275" cy="328613"/>
        </p:xfrm>
        <a:graphic>
          <a:graphicData uri="http://schemas.openxmlformats.org/presentationml/2006/ole">
            <mc:AlternateContent xmlns:mc="http://schemas.openxmlformats.org/markup-compatibility/2006">
              <mc:Choice xmlns:v="urn:schemas-microsoft-com:vml" Requires="v">
                <p:oleObj spid="_x0000_s20675" name="Equation" r:id="rId10" imgW="558720" imgH="228600" progId="Equation.3">
                  <p:embed/>
                </p:oleObj>
              </mc:Choice>
              <mc:Fallback>
                <p:oleObj name="Equation" r:id="rId10" imgW="558720" imgH="228600"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9354" y="4797152"/>
                        <a:ext cx="803275" cy="328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6" name="Object 6"/>
          <p:cNvGraphicFramePr>
            <a:graphicFrameLocks noChangeAspect="1"/>
          </p:cNvGraphicFramePr>
          <p:nvPr>
            <p:extLst>
              <p:ext uri="{D42A27DB-BD31-4B8C-83A1-F6EECF244321}">
                <p14:modId xmlns:p14="http://schemas.microsoft.com/office/powerpoint/2010/main" val="3406287698"/>
              </p:ext>
            </p:extLst>
          </p:nvPr>
        </p:nvGraphicFramePr>
        <p:xfrm>
          <a:off x="3635896" y="2956372"/>
          <a:ext cx="1879601" cy="328612"/>
        </p:xfrm>
        <a:graphic>
          <a:graphicData uri="http://schemas.openxmlformats.org/presentationml/2006/ole">
            <mc:AlternateContent xmlns:mc="http://schemas.openxmlformats.org/markup-compatibility/2006">
              <mc:Choice xmlns:v="urn:schemas-microsoft-com:vml" Requires="v">
                <p:oleObj spid="_x0000_s20676" name="Equation" r:id="rId12" imgW="1307880" imgH="228600" progId="Equation.3">
                  <p:embed/>
                </p:oleObj>
              </mc:Choice>
              <mc:Fallback>
                <p:oleObj name="Equation" r:id="rId12" imgW="1307880" imgH="228600" progId="Equation.3">
                  <p:embed/>
                  <p:pic>
                    <p:nvPicPr>
                      <p:cNvPr id="0"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35896" y="2956372"/>
                        <a:ext cx="1879601" cy="328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827584" y="404664"/>
            <a:ext cx="8072462" cy="4093428"/>
          </a:xfrm>
          <a:prstGeom prst="rect">
            <a:avLst/>
          </a:prstGeom>
        </p:spPr>
        <p:txBody>
          <a:bodyPr wrap="square">
            <a:spAutoFit/>
          </a:bodyPr>
          <a:lstStyle/>
          <a:p>
            <a:r>
              <a:rPr lang="ar-SA" sz="2000" b="1" dirty="0" smtClean="0"/>
              <a:t>السرعات النسبية بين الجزيئات المتصادمة  </a:t>
            </a:r>
            <a:r>
              <a:rPr lang="en-US" sz="2000" b="1" dirty="0" smtClean="0"/>
              <a:t>A,B</a:t>
            </a:r>
            <a:r>
              <a:rPr lang="ar-SA" sz="2000" b="1" dirty="0" smtClean="0"/>
              <a:t>في حالة تساوي سرعتهما كالاتي :</a:t>
            </a:r>
          </a:p>
          <a:p>
            <a:endParaRPr lang="ar-SA" sz="2000" b="1" dirty="0" smtClean="0"/>
          </a:p>
          <a:p>
            <a:r>
              <a:rPr lang="ar-SA" sz="2000" b="1" dirty="0" smtClean="0"/>
              <a:t>1- جزيئان يتحركان بشكل متوازي في اتجاه واحد .</a:t>
            </a:r>
          </a:p>
          <a:p>
            <a:endParaRPr lang="ar-SA" sz="2000" b="1" dirty="0" smtClean="0"/>
          </a:p>
          <a:p>
            <a:endParaRPr lang="ar-SA" sz="2000" b="1" dirty="0" smtClean="0"/>
          </a:p>
          <a:p>
            <a:endParaRPr lang="ar-SA" sz="2000" b="1" dirty="0" smtClean="0"/>
          </a:p>
          <a:p>
            <a:r>
              <a:rPr lang="ar-SA" sz="2000" b="1" dirty="0" smtClean="0"/>
              <a:t>2- جزيئان يتحركان بشكل متوازي في اتجاهين متعاكسين .</a:t>
            </a:r>
          </a:p>
          <a:p>
            <a:endParaRPr lang="ar-SA" sz="2000" b="1" dirty="0" smtClean="0"/>
          </a:p>
          <a:p>
            <a:endParaRPr lang="ar-SA" sz="2000" b="1" dirty="0" smtClean="0"/>
          </a:p>
          <a:p>
            <a:endParaRPr lang="ar-SA" sz="2000" b="1" dirty="0" smtClean="0"/>
          </a:p>
          <a:p>
            <a:r>
              <a:rPr lang="ar-SA" sz="2000" b="1" dirty="0" smtClean="0"/>
              <a:t>3- جزيئان يتحركان في اتجاه زاوية فائمة  وهي الاكثر احتمالاً.</a:t>
            </a:r>
          </a:p>
          <a:p>
            <a:endParaRPr lang="ar-SA" sz="2000" b="1" dirty="0" smtClean="0"/>
          </a:p>
          <a:p>
            <a:endParaRPr lang="ar-SA" sz="2000" dirty="0"/>
          </a:p>
        </p:txBody>
      </p:sp>
      <p:sp>
        <p:nvSpPr>
          <p:cNvPr id="2" name="Slide Number Placeholder 1"/>
          <p:cNvSpPr>
            <a:spLocks noGrp="1"/>
          </p:cNvSpPr>
          <p:nvPr>
            <p:ph type="sldNum" sz="quarter" idx="12"/>
          </p:nvPr>
        </p:nvSpPr>
        <p:spPr/>
        <p:txBody>
          <a:bodyPr/>
          <a:lstStyle/>
          <a:p>
            <a:fld id="{4E794A2B-44D9-47F7-A037-773D69E9FC3F}" type="slidenum">
              <a:rPr lang="ar-SA" smtClean="0"/>
              <a:pPr/>
              <a:t>10</a:t>
            </a:fld>
            <a:endParaRPr lang="ar-SA"/>
          </a:p>
        </p:txBody>
      </p:sp>
    </p:spTree>
    <p:extLst>
      <p:ext uri="{BB962C8B-B14F-4D97-AF65-F5344CB8AC3E}">
        <p14:creationId xmlns:p14="http://schemas.microsoft.com/office/powerpoint/2010/main" val="2603284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763378" y="382996"/>
            <a:ext cx="7704856" cy="400110"/>
          </a:xfrm>
          <a:prstGeom prst="rect">
            <a:avLst/>
          </a:prstGeom>
          <a:noFill/>
        </p:spPr>
        <p:txBody>
          <a:bodyPr wrap="square" rtlCol="1">
            <a:spAutoFit/>
          </a:bodyPr>
          <a:lstStyle/>
          <a:p>
            <a:r>
              <a:rPr lang="ar-SA" sz="2000" b="1" dirty="0"/>
              <a:t>ومن </a:t>
            </a:r>
            <a:r>
              <a:rPr lang="ar-SA" sz="2000" b="1" dirty="0" smtClean="0"/>
              <a:t>قوانين الحركة </a:t>
            </a:r>
            <a:r>
              <a:rPr lang="ar-SA" sz="2000" b="1" dirty="0"/>
              <a:t>في الغازات لماكسويل وبولتزمان </a:t>
            </a:r>
            <a:r>
              <a:rPr lang="ar-SA" sz="2000" b="1" dirty="0" smtClean="0"/>
              <a:t>واستخدام  السرعة المتوسطة فإن :</a:t>
            </a:r>
            <a:endParaRPr lang="ar-SA" sz="2000" b="1" dirty="0"/>
          </a:p>
        </p:txBody>
      </p:sp>
      <p:sp>
        <p:nvSpPr>
          <p:cNvPr id="14" name="مربع نص 13"/>
          <p:cNvSpPr txBox="1"/>
          <p:nvPr/>
        </p:nvSpPr>
        <p:spPr>
          <a:xfrm>
            <a:off x="1111332" y="3601399"/>
            <a:ext cx="7356902" cy="2993127"/>
          </a:xfrm>
          <a:prstGeom prst="rect">
            <a:avLst/>
          </a:prstGeom>
          <a:noFill/>
        </p:spPr>
        <p:txBody>
          <a:bodyPr wrap="square" rtlCol="1">
            <a:spAutoFit/>
          </a:bodyPr>
          <a:lstStyle/>
          <a:p>
            <a:r>
              <a:rPr lang="ar-SA" sz="2000" dirty="0" smtClean="0"/>
              <a:t>وتسمى </a:t>
            </a:r>
            <a:r>
              <a:rPr lang="en-US" sz="2000" dirty="0" smtClean="0"/>
              <a:t>(            )</a:t>
            </a:r>
            <a:r>
              <a:rPr lang="ar-SA" sz="2000" dirty="0" smtClean="0"/>
              <a:t> </a:t>
            </a:r>
            <a:r>
              <a:rPr lang="ar-SA" sz="2000" dirty="0"/>
              <a:t>بالكتلة </a:t>
            </a:r>
            <a:r>
              <a:rPr lang="ar-SA" sz="2000" dirty="0" smtClean="0"/>
              <a:t>المختزلة</a:t>
            </a:r>
          </a:p>
          <a:p>
            <a:endParaRPr lang="en-US" sz="1050" dirty="0"/>
          </a:p>
          <a:p>
            <a:r>
              <a:rPr lang="en-US" sz="2000" dirty="0"/>
              <a:t> </a:t>
            </a:r>
            <a:r>
              <a:rPr lang="ar-SA" sz="2000" dirty="0" smtClean="0"/>
              <a:t>وبالتعويض في معادلة عدد التصادمات :</a:t>
            </a:r>
          </a:p>
          <a:p>
            <a:endParaRPr lang="ar-SA" sz="2000" dirty="0" smtClean="0"/>
          </a:p>
          <a:p>
            <a:endParaRPr lang="ar-SA" sz="2000" dirty="0" smtClean="0"/>
          </a:p>
          <a:p>
            <a:endParaRPr lang="ar-SA" sz="2000" dirty="0" smtClean="0"/>
          </a:p>
          <a:p>
            <a:endParaRPr lang="en-US" dirty="0" smtClean="0"/>
          </a:p>
          <a:p>
            <a:pPr algn="ctr"/>
            <a:endParaRPr lang="en-US" sz="2000" dirty="0" smtClean="0"/>
          </a:p>
          <a:p>
            <a:pPr algn="ctr"/>
            <a:r>
              <a:rPr lang="en-US" sz="2000" dirty="0" smtClean="0"/>
              <a:t>	</a:t>
            </a:r>
          </a:p>
          <a:p>
            <a:endParaRPr lang="ar-SA" sz="2000" dirty="0" smtClean="0"/>
          </a:p>
        </p:txBody>
      </p:sp>
      <p:sp>
        <p:nvSpPr>
          <p:cNvPr id="15" name="مربع نص 14"/>
          <p:cNvSpPr txBox="1"/>
          <p:nvPr/>
        </p:nvSpPr>
        <p:spPr>
          <a:xfrm>
            <a:off x="4114801" y="2858704"/>
            <a:ext cx="184730" cy="400110"/>
          </a:xfrm>
          <a:prstGeom prst="rect">
            <a:avLst/>
          </a:prstGeom>
          <a:noFill/>
        </p:spPr>
        <p:txBody>
          <a:bodyPr wrap="none" rtlCol="1">
            <a:spAutoFit/>
          </a:bodyPr>
          <a:lstStyle/>
          <a:p>
            <a:endParaRPr lang="ar-SA" sz="2000" dirty="0"/>
          </a:p>
        </p:txBody>
      </p:sp>
      <p:graphicFrame>
        <p:nvGraphicFramePr>
          <p:cNvPr id="24578" name="Object 2"/>
          <p:cNvGraphicFramePr>
            <a:graphicFrameLocks noChangeAspect="1"/>
          </p:cNvGraphicFramePr>
          <p:nvPr>
            <p:extLst>
              <p:ext uri="{D42A27DB-BD31-4B8C-83A1-F6EECF244321}">
                <p14:modId xmlns:p14="http://schemas.microsoft.com/office/powerpoint/2010/main" val="3595520656"/>
              </p:ext>
            </p:extLst>
          </p:nvPr>
        </p:nvGraphicFramePr>
        <p:xfrm>
          <a:off x="6896548" y="3501008"/>
          <a:ext cx="651117" cy="524660"/>
        </p:xfrm>
        <a:graphic>
          <a:graphicData uri="http://schemas.openxmlformats.org/presentationml/2006/ole">
            <mc:AlternateContent xmlns:mc="http://schemas.openxmlformats.org/markup-compatibility/2006">
              <mc:Choice xmlns:v="urn:schemas-microsoft-com:vml" Requires="v">
                <p:oleObj spid="_x0000_s24731" name="Equation" r:id="rId3" imgW="266400" imgH="215640" progId="Equation.3">
                  <p:embed/>
                </p:oleObj>
              </mc:Choice>
              <mc:Fallback>
                <p:oleObj name="Equation" r:id="rId3" imgW="266400" imgH="215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6548" y="3501008"/>
                        <a:ext cx="651117" cy="524660"/>
                      </a:xfrm>
                      <a:prstGeom prst="rect">
                        <a:avLst/>
                      </a:prstGeom>
                      <a:noFill/>
                    </p:spPr>
                  </p:pic>
                </p:oleObj>
              </mc:Fallback>
            </mc:AlternateContent>
          </a:graphicData>
        </a:graphic>
      </p:graphicFrame>
      <p:graphicFrame>
        <p:nvGraphicFramePr>
          <p:cNvPr id="24579" name="Object 3"/>
          <p:cNvGraphicFramePr>
            <a:graphicFrameLocks noChangeAspect="1"/>
          </p:cNvGraphicFramePr>
          <p:nvPr>
            <p:extLst>
              <p:ext uri="{D42A27DB-BD31-4B8C-83A1-F6EECF244321}">
                <p14:modId xmlns:p14="http://schemas.microsoft.com/office/powerpoint/2010/main" val="1187576999"/>
              </p:ext>
            </p:extLst>
          </p:nvPr>
        </p:nvGraphicFramePr>
        <p:xfrm>
          <a:off x="763378" y="783106"/>
          <a:ext cx="6273918" cy="2818293"/>
        </p:xfrm>
        <a:graphic>
          <a:graphicData uri="http://schemas.openxmlformats.org/presentationml/2006/ole">
            <mc:AlternateContent xmlns:mc="http://schemas.openxmlformats.org/markup-compatibility/2006">
              <mc:Choice xmlns:v="urn:schemas-microsoft-com:vml" Requires="v">
                <p:oleObj spid="_x0000_s24732" name="Equation" r:id="rId5" imgW="3555720" imgH="1600200" progId="Equation.3">
                  <p:embed/>
                </p:oleObj>
              </mc:Choice>
              <mc:Fallback>
                <p:oleObj name="Equation" r:id="rId5" imgW="3555720" imgH="16002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378" y="783106"/>
                        <a:ext cx="6273918" cy="2818293"/>
                      </a:xfrm>
                      <a:prstGeom prst="rect">
                        <a:avLst/>
                      </a:prstGeom>
                      <a:noFill/>
                    </p:spPr>
                  </p:pic>
                </p:oleObj>
              </mc:Fallback>
            </mc:AlternateContent>
          </a:graphicData>
        </a:graphic>
      </p:graphicFrame>
      <p:graphicFrame>
        <p:nvGraphicFramePr>
          <p:cNvPr id="24580" name="Object 4"/>
          <p:cNvGraphicFramePr>
            <a:graphicFrameLocks noChangeAspect="1"/>
          </p:cNvGraphicFramePr>
          <p:nvPr>
            <p:extLst>
              <p:ext uri="{D42A27DB-BD31-4B8C-83A1-F6EECF244321}">
                <p14:modId xmlns:p14="http://schemas.microsoft.com/office/powerpoint/2010/main" val="3746295782"/>
              </p:ext>
            </p:extLst>
          </p:nvPr>
        </p:nvGraphicFramePr>
        <p:xfrm>
          <a:off x="1062307" y="4149080"/>
          <a:ext cx="3758427" cy="942022"/>
        </p:xfrm>
        <a:graphic>
          <a:graphicData uri="http://schemas.openxmlformats.org/presentationml/2006/ole">
            <mc:AlternateContent xmlns:mc="http://schemas.openxmlformats.org/markup-compatibility/2006">
              <mc:Choice xmlns:v="urn:schemas-microsoft-com:vml" Requires="v">
                <p:oleObj spid="_x0000_s24733" name="Equation" r:id="rId7" imgW="1714320" imgH="431640" progId="Equation.3">
                  <p:embed/>
                </p:oleObj>
              </mc:Choice>
              <mc:Fallback>
                <p:oleObj name="Equation" r:id="rId7" imgW="1714320" imgH="4316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2307" y="4149080"/>
                        <a:ext cx="3758427" cy="942022"/>
                      </a:xfrm>
                      <a:prstGeom prst="rect">
                        <a:avLst/>
                      </a:prstGeom>
                      <a:noFill/>
                      <a:ln w="9525">
                        <a:solidFill>
                          <a:schemeClr val="bg1"/>
                        </a:solidFill>
                        <a:miter lim="800000"/>
                        <a:headEnd/>
                        <a:tailEnd/>
                      </a:ln>
                    </p:spPr>
                  </p:pic>
                </p:oleObj>
              </mc:Fallback>
            </mc:AlternateContent>
          </a:graphicData>
        </a:graphic>
      </p:graphicFrame>
      <p:graphicFrame>
        <p:nvGraphicFramePr>
          <p:cNvPr id="24581" name="Object 5"/>
          <p:cNvGraphicFramePr>
            <a:graphicFrameLocks noChangeAspect="1"/>
          </p:cNvGraphicFramePr>
          <p:nvPr>
            <p:extLst>
              <p:ext uri="{D42A27DB-BD31-4B8C-83A1-F6EECF244321}">
                <p14:modId xmlns:p14="http://schemas.microsoft.com/office/powerpoint/2010/main" val="3187845697"/>
              </p:ext>
            </p:extLst>
          </p:nvPr>
        </p:nvGraphicFramePr>
        <p:xfrm>
          <a:off x="1097336" y="5229200"/>
          <a:ext cx="4026000" cy="1024227"/>
        </p:xfrm>
        <a:graphic>
          <a:graphicData uri="http://schemas.openxmlformats.org/presentationml/2006/ole">
            <mc:AlternateContent xmlns:mc="http://schemas.openxmlformats.org/markup-compatibility/2006">
              <mc:Choice xmlns:v="urn:schemas-microsoft-com:vml" Requires="v">
                <p:oleObj spid="_x0000_s24734" name="Equation" r:id="rId9" imgW="1688760" imgH="431640" progId="Equation.3">
                  <p:embed/>
                </p:oleObj>
              </mc:Choice>
              <mc:Fallback>
                <p:oleObj name="Equation" r:id="rId9" imgW="1688760" imgH="43164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7336" y="5229200"/>
                        <a:ext cx="4026000" cy="1024227"/>
                      </a:xfrm>
                      <a:prstGeom prst="rect">
                        <a:avLst/>
                      </a:prstGeom>
                      <a:noFill/>
                      <a:ln w="9525">
                        <a:solidFill>
                          <a:srgbClr val="000000"/>
                        </a:solidFill>
                        <a:miter lim="800000"/>
                        <a:headEnd/>
                        <a:tailEnd/>
                      </a:ln>
                    </p:spPr>
                  </p:pic>
                </p:oleObj>
              </mc:Fallback>
            </mc:AlternateContent>
          </a:graphicData>
        </a:graphic>
      </p:graphicFrame>
      <p:sp>
        <p:nvSpPr>
          <p:cNvPr id="9" name="Rectangle 8"/>
          <p:cNvSpPr/>
          <p:nvPr/>
        </p:nvSpPr>
        <p:spPr>
          <a:xfrm>
            <a:off x="5477346" y="5429264"/>
            <a:ext cx="2770310" cy="369332"/>
          </a:xfrm>
          <a:prstGeom prst="rect">
            <a:avLst/>
          </a:prstGeom>
        </p:spPr>
        <p:txBody>
          <a:bodyPr wrap="none">
            <a:spAutoFit/>
          </a:bodyPr>
          <a:lstStyle/>
          <a:p>
            <a:r>
              <a:rPr lang="ar-SA" b="1" dirty="0" smtClean="0">
                <a:solidFill>
                  <a:srgbClr val="C00000"/>
                </a:solidFill>
              </a:rPr>
              <a:t>عدد التصادمات للجزيئات المختلفة </a:t>
            </a:r>
            <a:endParaRPr lang="ar-SA" dirty="0"/>
          </a:p>
        </p:txBody>
      </p:sp>
      <p:sp>
        <p:nvSpPr>
          <p:cNvPr id="2" name="Slide Number Placeholder 1"/>
          <p:cNvSpPr>
            <a:spLocks noGrp="1"/>
          </p:cNvSpPr>
          <p:nvPr>
            <p:ph type="sldNum" sz="quarter" idx="12"/>
          </p:nvPr>
        </p:nvSpPr>
        <p:spPr/>
        <p:txBody>
          <a:bodyPr/>
          <a:lstStyle/>
          <a:p>
            <a:fld id="{4E794A2B-44D9-47F7-A037-773D69E9FC3F}" type="slidenum">
              <a:rPr lang="ar-SA" smtClean="0"/>
              <a:pPr/>
              <a:t>11</a:t>
            </a:fld>
            <a:endParaRPr lang="ar-SA"/>
          </a:p>
        </p:txBody>
      </p:sp>
    </p:spTree>
    <p:extLst>
      <p:ext uri="{BB962C8B-B14F-4D97-AF65-F5344CB8AC3E}">
        <p14:creationId xmlns:p14="http://schemas.microsoft.com/office/powerpoint/2010/main" val="2728530860"/>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250"/>
                                        <p:tgtEl>
                                          <p:spTgt spid="4"/>
                                        </p:tgtEl>
                                      </p:cBhvr>
                                    </p:animEffect>
                                    <p:anim calcmode="lin" valueType="num">
                                      <p:cBhvr>
                                        <p:cTn id="8" dur="4250" fill="hold"/>
                                        <p:tgtEl>
                                          <p:spTgt spid="4"/>
                                        </p:tgtEl>
                                        <p:attrNameLst>
                                          <p:attrName>ppt_x</p:attrName>
                                        </p:attrNameLst>
                                      </p:cBhvr>
                                      <p:tavLst>
                                        <p:tav tm="0">
                                          <p:val>
                                            <p:strVal val="#ppt_x"/>
                                          </p:val>
                                        </p:tav>
                                        <p:tav tm="100000">
                                          <p:val>
                                            <p:strVal val="#ppt_x"/>
                                          </p:val>
                                        </p:tav>
                                      </p:tavLst>
                                    </p:anim>
                                    <p:anim calcmode="lin" valueType="num">
                                      <p:cBhvr>
                                        <p:cTn id="9" dur="4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iterate type="wd">
                                    <p:tmPct val="10000"/>
                                  </p:iterate>
                                  <p:childTnLst>
                                    <p:set>
                                      <p:cBhvr>
                                        <p:cTn id="11" dur="1" fill="hold">
                                          <p:stCondLst>
                                            <p:cond delay="0"/>
                                          </p:stCondLst>
                                        </p:cTn>
                                        <p:tgtEl>
                                          <p:spTgt spid="14"/>
                                        </p:tgtEl>
                                        <p:attrNameLst>
                                          <p:attrName>style.visibility</p:attrName>
                                        </p:attrNameLst>
                                      </p:cBhvr>
                                      <p:to>
                                        <p:strVal val="visible"/>
                                      </p:to>
                                    </p:set>
                                    <p:animEffect transition="in" filter="fade">
                                      <p:cBhvr>
                                        <p:cTn id="12" dur="4250"/>
                                        <p:tgtEl>
                                          <p:spTgt spid="14"/>
                                        </p:tgtEl>
                                      </p:cBhvr>
                                    </p:animEffect>
                                    <p:anim calcmode="lin" valueType="num">
                                      <p:cBhvr>
                                        <p:cTn id="13" dur="4250" fill="hold"/>
                                        <p:tgtEl>
                                          <p:spTgt spid="14"/>
                                        </p:tgtEl>
                                        <p:attrNameLst>
                                          <p:attrName>ppt_x</p:attrName>
                                        </p:attrNameLst>
                                      </p:cBhvr>
                                      <p:tavLst>
                                        <p:tav tm="0">
                                          <p:val>
                                            <p:strVal val="#ppt_x"/>
                                          </p:val>
                                        </p:tav>
                                        <p:tav tm="100000">
                                          <p:val>
                                            <p:strVal val="#ppt_x"/>
                                          </p:val>
                                        </p:tav>
                                      </p:tavLst>
                                    </p:anim>
                                    <p:anim calcmode="lin" valueType="num">
                                      <p:cBhvr>
                                        <p:cTn id="14" dur="42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nodePh="1">
                                  <p:stCondLst>
                                    <p:cond delay="0"/>
                                  </p:stCondLst>
                                  <p:endCondLst>
                                    <p:cond evt="begin" delay="0">
                                      <p:tn val="15"/>
                                    </p:cond>
                                  </p:endCondLst>
                                  <p:iterate type="wd">
                                    <p:tmPct val="10000"/>
                                  </p:iterate>
                                  <p:childTnLst>
                                    <p:set>
                                      <p:cBhvr>
                                        <p:cTn id="16" dur="1" fill="hold">
                                          <p:stCondLst>
                                            <p:cond delay="0"/>
                                          </p:stCondLst>
                                        </p:cTn>
                                        <p:tgtEl>
                                          <p:spTgt spid="15"/>
                                        </p:tgtEl>
                                        <p:attrNameLst>
                                          <p:attrName>style.visibility</p:attrName>
                                        </p:attrNameLst>
                                      </p:cBhvr>
                                      <p:to>
                                        <p:strVal val="visible"/>
                                      </p:to>
                                    </p:set>
                                    <p:animEffect transition="in" filter="fade">
                                      <p:cBhvr>
                                        <p:cTn id="17" dur="4250"/>
                                        <p:tgtEl>
                                          <p:spTgt spid="15"/>
                                        </p:tgtEl>
                                      </p:cBhvr>
                                    </p:animEffect>
                                    <p:anim calcmode="lin" valueType="num">
                                      <p:cBhvr>
                                        <p:cTn id="18" dur="4250" fill="hold"/>
                                        <p:tgtEl>
                                          <p:spTgt spid="15"/>
                                        </p:tgtEl>
                                        <p:attrNameLst>
                                          <p:attrName>ppt_x</p:attrName>
                                        </p:attrNameLst>
                                      </p:cBhvr>
                                      <p:tavLst>
                                        <p:tav tm="0">
                                          <p:val>
                                            <p:strVal val="#ppt_x"/>
                                          </p:val>
                                        </p:tav>
                                        <p:tav tm="100000">
                                          <p:val>
                                            <p:strVal val="#ppt_x"/>
                                          </p:val>
                                        </p:tav>
                                      </p:tavLst>
                                    </p:anim>
                                    <p:anim calcmode="lin" valueType="num">
                                      <p:cBhvr>
                                        <p:cTn id="19" dur="4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423756" y="260648"/>
            <a:ext cx="7992887" cy="1015663"/>
          </a:xfrm>
          <a:prstGeom prst="rect">
            <a:avLst/>
          </a:prstGeom>
          <a:noFill/>
        </p:spPr>
        <p:txBody>
          <a:bodyPr wrap="square" rtlCol="1">
            <a:spAutoFit/>
          </a:bodyPr>
          <a:lstStyle/>
          <a:p>
            <a:r>
              <a:rPr lang="ar-SA" sz="2000" dirty="0" smtClean="0"/>
              <a:t> </a:t>
            </a:r>
            <a:endParaRPr lang="en-US" sz="2000" dirty="0"/>
          </a:p>
          <a:p>
            <a:r>
              <a:rPr lang="ar-SA" sz="2000" b="1" dirty="0"/>
              <a:t>وللتصادمات التي تحدث بين جزيئات متشابهة أي نظام يحتوي مادة غازية واحدة (  </a:t>
            </a:r>
            <a:r>
              <a:rPr lang="en-US" sz="2000" b="1" dirty="0"/>
              <a:t>A</a:t>
            </a:r>
            <a:r>
              <a:rPr lang="ar-SA" sz="2000" b="1" dirty="0"/>
              <a:t> ) تكون متوسط السرعة النسبية بين </a:t>
            </a:r>
            <a:r>
              <a:rPr lang="ar-SA" sz="2000" b="1" dirty="0" smtClean="0"/>
              <a:t>جزيئاتها</a:t>
            </a:r>
          </a:p>
        </p:txBody>
      </p:sp>
      <mc:AlternateContent xmlns:mc="http://schemas.openxmlformats.org/markup-compatibility/2006" xmlns:a14="http://schemas.microsoft.com/office/drawing/2010/main">
        <mc:Choice Requires="a14">
          <p:sp>
            <p:nvSpPr>
              <p:cNvPr id="3" name="مستطيل 2"/>
              <p:cNvSpPr/>
              <p:nvPr/>
            </p:nvSpPr>
            <p:spPr>
              <a:xfrm>
                <a:off x="778409" y="1477348"/>
                <a:ext cx="4369465" cy="463973"/>
              </a:xfrm>
              <a:prstGeom prst="rect">
                <a:avLst/>
              </a:prstGeom>
            </p:spPr>
            <p:txBody>
              <a:bodyPr wrap="none">
                <a:spAutoFit/>
              </a:bodyPr>
              <a:lstStyle/>
              <a:p>
                <a:r>
                  <a:rPr lang="ar-SA" sz="2200" dirty="0" smtClean="0"/>
                  <a:t>    (              )   (</a:t>
                </a:r>
                <a14:m>
                  <m:oMath xmlns:m="http://schemas.openxmlformats.org/officeDocument/2006/math">
                    <m:r>
                      <a:rPr lang="ar-SA" sz="2200" i="1">
                        <a:latin typeface="Cambria Math"/>
                      </a:rPr>
                      <m:t>2</m:t>
                    </m:r>
                  </m:oMath>
                </a14:m>
                <a:r>
                  <a:rPr lang="ar-SA" sz="2200" dirty="0"/>
                  <a:t> ) = </a:t>
                </a:r>
                <a:r>
                  <a:rPr lang="en-US" sz="2200" dirty="0" smtClean="0"/>
                  <a:t>Ū</a:t>
                </a:r>
                <a:r>
                  <a:rPr lang="en-US" sz="2200" baseline="-25000" dirty="0"/>
                  <a:t>A</a:t>
                </a:r>
                <a14:m>
                  <m:oMath xmlns:m="http://schemas.openxmlformats.org/officeDocument/2006/math">
                    <m:rad>
                      <m:radPr>
                        <m:degHide m:val="on"/>
                        <m:ctrlPr>
                          <a:rPr lang="ar-SA" sz="2200" i="1">
                            <a:latin typeface="Cambria Math"/>
                          </a:rPr>
                        </m:ctrlPr>
                      </m:radPr>
                      <m:deg/>
                      <m:e>
                        <m:r>
                          <a:rPr lang="ar-SA" sz="2200" i="1">
                            <a:latin typeface="Cambria Math"/>
                          </a:rPr>
                          <m:t>2</m:t>
                        </m:r>
                      </m:e>
                    </m:rad>
                  </m:oMath>
                </a14:m>
                <a:r>
                  <a:rPr lang="ar-SA" sz="2200" dirty="0"/>
                  <a:t>   </a:t>
                </a:r>
                <a:r>
                  <a:rPr lang="ar-SA" sz="2200" dirty="0" smtClean="0"/>
                  <a:t>= </a:t>
                </a:r>
                <a:r>
                  <a:rPr lang="en-US" sz="2200" dirty="0" smtClean="0"/>
                  <a:t>Ū</a:t>
                </a:r>
                <a:r>
                  <a:rPr lang="en-US" sz="2200" baseline="-25000" dirty="0" smtClean="0"/>
                  <a:t>AA</a:t>
                </a:r>
                <a:endParaRPr lang="ar-SA" sz="2200" baseline="-25000" dirty="0"/>
              </a:p>
            </p:txBody>
          </p:sp>
        </mc:Choice>
        <mc:Fallback xmlns="">
          <p:sp>
            <p:nvSpPr>
              <p:cNvPr id="3" name="مستطيل 2"/>
              <p:cNvSpPr>
                <a:spLocks noRot="1" noChangeAspect="1" noMove="1" noResize="1" noEditPoints="1" noAdjustHandles="1" noChangeArrowheads="1" noChangeShapeType="1" noTextEdit="1"/>
              </p:cNvSpPr>
              <p:nvPr/>
            </p:nvSpPr>
            <p:spPr>
              <a:xfrm>
                <a:off x="778409" y="1477348"/>
                <a:ext cx="4369465" cy="463973"/>
              </a:xfrm>
              <a:prstGeom prst="rect">
                <a:avLst/>
              </a:prstGeom>
              <a:blipFill rotWithShape="1">
                <a:blip r:embed="rId4"/>
                <a:stretch>
                  <a:fillRect l="-698" t="-1316" r="-1955"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مربع نص 3"/>
              <p:cNvSpPr txBox="1"/>
              <p:nvPr/>
            </p:nvSpPr>
            <p:spPr>
              <a:xfrm>
                <a:off x="3899497" y="1352478"/>
                <a:ext cx="793807" cy="670505"/>
              </a:xfrm>
              <a:prstGeom prst="rect">
                <a:avLst/>
              </a:prstGeom>
              <a:noFill/>
            </p:spPr>
            <p:txBody>
              <a:bodyPr wrap="none" rtlCol="1">
                <a:spAutoFit/>
              </a:bodyPr>
              <a:lstStyle/>
              <a:p>
                <a:pPr/>
                <a14:m>
                  <m:oMathPara xmlns:m="http://schemas.openxmlformats.org/officeDocument/2006/math">
                    <m:oMathParaPr>
                      <m:jc m:val="centerGroup"/>
                    </m:oMathParaPr>
                    <m:oMath xmlns:m="http://schemas.openxmlformats.org/officeDocument/2006/math">
                      <m:f>
                        <m:fPr>
                          <m:ctrlPr>
                            <a:rPr lang="ar-SA" sz="2000" i="1" smtClean="0">
                              <a:latin typeface="Cambria Math"/>
                            </a:rPr>
                          </m:ctrlPr>
                        </m:fPr>
                        <m:num>
                          <m:r>
                            <a:rPr lang="ar-SA" sz="2000" b="0" i="0" smtClean="0">
                              <a:latin typeface="Cambria Math"/>
                            </a:rPr>
                            <m:t>8</m:t>
                          </m:r>
                          <m:r>
                            <m:rPr>
                              <m:sty m:val="p"/>
                            </m:rPr>
                            <a:rPr lang="en-US" sz="2000" b="0" i="0" smtClean="0">
                              <a:latin typeface="Cambria Math"/>
                            </a:rPr>
                            <m:t>RT</m:t>
                          </m:r>
                        </m:num>
                        <m:den>
                          <m:r>
                            <a:rPr lang="el-GR" sz="2000" b="1" i="0">
                              <a:latin typeface="Cambria Math"/>
                            </a:rPr>
                            <m:t>𝛑</m:t>
                          </m:r>
                          <m:r>
                            <m:rPr>
                              <m:sty m:val="p"/>
                            </m:rPr>
                            <a:rPr lang="en-US" sz="2000" b="0" i="0" smtClean="0">
                              <a:latin typeface="Cambria Math"/>
                            </a:rPr>
                            <m:t>M</m:t>
                          </m:r>
                          <m:r>
                            <a:rPr lang="en-US" sz="2000" b="0" i="0" smtClean="0">
                              <a:latin typeface="Cambria Math"/>
                            </a:rPr>
                            <m:t> </m:t>
                          </m:r>
                          <m:r>
                            <m:rPr>
                              <m:sty m:val="p"/>
                            </m:rPr>
                            <a:rPr lang="en-US" sz="2000" b="0" i="0" baseline="-25000" smtClean="0">
                              <a:latin typeface="Cambria Math"/>
                            </a:rPr>
                            <m:t>A</m:t>
                          </m:r>
                        </m:den>
                      </m:f>
                    </m:oMath>
                  </m:oMathPara>
                </a14:m>
                <a:endParaRPr lang="ar-SA" sz="2000" dirty="0"/>
              </a:p>
            </p:txBody>
          </p:sp>
        </mc:Choice>
        <mc:Fallback xmlns="">
          <p:sp>
            <p:nvSpPr>
              <p:cNvPr id="4" name="مربع نص 3"/>
              <p:cNvSpPr txBox="1">
                <a:spLocks noRot="1" noChangeAspect="1" noMove="1" noResize="1" noEditPoints="1" noAdjustHandles="1" noChangeArrowheads="1" noChangeShapeType="1" noTextEdit="1"/>
              </p:cNvSpPr>
              <p:nvPr/>
            </p:nvSpPr>
            <p:spPr>
              <a:xfrm>
                <a:off x="3899497" y="1352478"/>
                <a:ext cx="793807" cy="670505"/>
              </a:xfrm>
              <a:prstGeom prst="rect">
                <a:avLst/>
              </a:prstGeom>
              <a:blipFill rotWithShape="1">
                <a:blip r:embed="rId5"/>
                <a:stretch>
                  <a:fillRect b="-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مربع نص 6"/>
              <p:cNvSpPr txBox="1"/>
              <p:nvPr/>
            </p:nvSpPr>
            <p:spPr>
              <a:xfrm>
                <a:off x="3082174" y="1427325"/>
                <a:ext cx="504056" cy="392993"/>
              </a:xfrm>
              <a:prstGeom prst="rect">
                <a:avLst/>
              </a:prstGeom>
              <a:noFill/>
            </p:spPr>
            <p:txBody>
              <a:bodyPr wrap="square" rtlCol="1">
                <a:spAutoFit/>
              </a:bodyPr>
              <a:lstStyle/>
              <a:p>
                <a:pPr/>
                <a14:m>
                  <m:oMathPara xmlns:m="http://schemas.openxmlformats.org/officeDocument/2006/math">
                    <m:oMathParaPr>
                      <m:jc m:val="centerGroup"/>
                    </m:oMathParaPr>
                    <m:oMath xmlns:m="http://schemas.openxmlformats.org/officeDocument/2006/math">
                      <m:f>
                        <m:fPr>
                          <m:type m:val="skw"/>
                          <m:ctrlPr>
                            <a:rPr lang="ar-SA" sz="2000" i="1" baseline="30000" smtClean="0">
                              <a:latin typeface="Cambria Math"/>
                            </a:rPr>
                          </m:ctrlPr>
                        </m:fPr>
                        <m:num>
                          <m:r>
                            <a:rPr lang="ar-SA" sz="2000" b="0" i="1" baseline="30000" smtClean="0">
                              <a:latin typeface="Cambria Math"/>
                            </a:rPr>
                            <m:t>1</m:t>
                          </m:r>
                        </m:num>
                        <m:den>
                          <m:r>
                            <a:rPr lang="ar-SA" sz="2000" b="0" i="1" baseline="30000" smtClean="0">
                              <a:latin typeface="Cambria Math"/>
                            </a:rPr>
                            <m:t>2</m:t>
                          </m:r>
                        </m:den>
                      </m:f>
                    </m:oMath>
                  </m:oMathPara>
                </a14:m>
                <a:endParaRPr lang="ar-SA" sz="2000" baseline="30000" dirty="0"/>
              </a:p>
            </p:txBody>
          </p:sp>
        </mc:Choice>
        <mc:Fallback xmlns="">
          <p:sp>
            <p:nvSpPr>
              <p:cNvPr id="7" name="مربع نص 6"/>
              <p:cNvSpPr txBox="1">
                <a:spLocks noRot="1" noChangeAspect="1" noMove="1" noResize="1" noEditPoints="1" noAdjustHandles="1" noChangeArrowheads="1" noChangeShapeType="1" noTextEdit="1"/>
              </p:cNvSpPr>
              <p:nvPr/>
            </p:nvSpPr>
            <p:spPr>
              <a:xfrm>
                <a:off x="3082174" y="1427325"/>
                <a:ext cx="504056" cy="392993"/>
              </a:xfrm>
              <a:prstGeom prst="rect">
                <a:avLst/>
              </a:prstGeom>
              <a:blipFill rotWithShape="1">
                <a:blip r:embed="rId6"/>
                <a:stretch>
                  <a:fillRect l="-21951" t="-81538" r="-65854" b="-8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مربع نص 7"/>
              <p:cNvSpPr txBox="1"/>
              <p:nvPr/>
            </p:nvSpPr>
            <p:spPr>
              <a:xfrm>
                <a:off x="4675683" y="1415120"/>
                <a:ext cx="504056" cy="392993"/>
              </a:xfrm>
              <a:prstGeom prst="rect">
                <a:avLst/>
              </a:prstGeom>
              <a:noFill/>
            </p:spPr>
            <p:txBody>
              <a:bodyPr wrap="square" rtlCol="1">
                <a:spAutoFit/>
              </a:bodyPr>
              <a:lstStyle/>
              <a:p>
                <a:pPr/>
                <a14:m>
                  <m:oMathPara xmlns:m="http://schemas.openxmlformats.org/officeDocument/2006/math">
                    <m:oMathParaPr>
                      <m:jc m:val="centerGroup"/>
                    </m:oMathParaPr>
                    <m:oMath xmlns:m="http://schemas.openxmlformats.org/officeDocument/2006/math">
                      <m:f>
                        <m:fPr>
                          <m:type m:val="skw"/>
                          <m:ctrlPr>
                            <a:rPr lang="ar-SA" sz="2000" i="1" baseline="30000" smtClean="0">
                              <a:latin typeface="Cambria Math"/>
                            </a:rPr>
                          </m:ctrlPr>
                        </m:fPr>
                        <m:num>
                          <m:r>
                            <a:rPr lang="ar-SA" sz="2000" b="0" i="1" baseline="30000" smtClean="0">
                              <a:latin typeface="Cambria Math"/>
                            </a:rPr>
                            <m:t>1</m:t>
                          </m:r>
                        </m:num>
                        <m:den>
                          <m:r>
                            <a:rPr lang="ar-SA" sz="2000" b="0" i="1" baseline="30000" smtClean="0">
                              <a:latin typeface="Cambria Math"/>
                            </a:rPr>
                            <m:t>2</m:t>
                          </m:r>
                        </m:den>
                      </m:f>
                    </m:oMath>
                  </m:oMathPara>
                </a14:m>
                <a:endParaRPr lang="ar-SA" sz="2000" baseline="30000" dirty="0"/>
              </a:p>
            </p:txBody>
          </p:sp>
        </mc:Choice>
        <mc:Fallback xmlns="">
          <p:sp>
            <p:nvSpPr>
              <p:cNvPr id="8" name="مربع نص 7"/>
              <p:cNvSpPr txBox="1">
                <a:spLocks noRot="1" noChangeAspect="1" noMove="1" noResize="1" noEditPoints="1" noAdjustHandles="1" noChangeArrowheads="1" noChangeShapeType="1" noTextEdit="1"/>
              </p:cNvSpPr>
              <p:nvPr/>
            </p:nvSpPr>
            <p:spPr>
              <a:xfrm>
                <a:off x="4675683" y="1415120"/>
                <a:ext cx="504056" cy="392993"/>
              </a:xfrm>
              <a:prstGeom prst="rect">
                <a:avLst/>
              </a:prstGeom>
              <a:blipFill rotWithShape="1">
                <a:blip r:embed="rId7"/>
                <a:stretch>
                  <a:fillRect l="-20482" t="-81538" r="-65060" b="-89231"/>
                </a:stretch>
              </a:blipFill>
            </p:spPr>
            <p:txBody>
              <a:bodyPr/>
              <a:lstStyle/>
              <a:p>
                <a:r>
                  <a:rPr lang="en-US">
                    <a:noFill/>
                  </a:rPr>
                  <a:t> </a:t>
                </a:r>
              </a:p>
            </p:txBody>
          </p:sp>
        </mc:Fallback>
      </mc:AlternateContent>
      <p:sp>
        <p:nvSpPr>
          <p:cNvPr id="14" name="مربع نص 13"/>
          <p:cNvSpPr txBox="1"/>
          <p:nvPr/>
        </p:nvSpPr>
        <p:spPr>
          <a:xfrm>
            <a:off x="4927711" y="2924944"/>
            <a:ext cx="3460713" cy="707886"/>
          </a:xfrm>
          <a:prstGeom prst="rect">
            <a:avLst/>
          </a:prstGeom>
          <a:noFill/>
        </p:spPr>
        <p:txBody>
          <a:bodyPr wrap="square" rtlCol="1">
            <a:spAutoFit/>
          </a:bodyPr>
          <a:lstStyle/>
          <a:p>
            <a:endParaRPr lang="ar-SA" sz="2000" dirty="0" smtClean="0"/>
          </a:p>
          <a:p>
            <a:r>
              <a:rPr lang="ar-SA" sz="2000" dirty="0"/>
              <a:t> </a:t>
            </a:r>
            <a:r>
              <a:rPr lang="ar-SA" sz="2000" b="1" dirty="0"/>
              <a:t>ويكون عدد التصادمات الكلي</a:t>
            </a:r>
            <a:r>
              <a:rPr lang="en-US" sz="2000" b="1" dirty="0"/>
              <a:t> Z</a:t>
            </a:r>
            <a:r>
              <a:rPr lang="en-US" sz="2000" b="1" baseline="-25000" dirty="0"/>
              <a:t>A A </a:t>
            </a:r>
            <a:endParaRPr lang="ar-SA" sz="2000" b="1" baseline="-25000" dirty="0"/>
          </a:p>
        </p:txBody>
      </p:sp>
      <mc:AlternateContent xmlns:mc="http://schemas.openxmlformats.org/markup-compatibility/2006" xmlns:a14="http://schemas.microsoft.com/office/drawing/2010/main">
        <mc:Choice Requires="a14">
          <p:sp>
            <p:nvSpPr>
              <p:cNvPr id="15" name="مربع نص 14"/>
              <p:cNvSpPr txBox="1"/>
              <p:nvPr/>
            </p:nvSpPr>
            <p:spPr>
              <a:xfrm>
                <a:off x="912652" y="3271932"/>
                <a:ext cx="2453115" cy="570413"/>
              </a:xfrm>
              <a:prstGeom prst="rect">
                <a:avLst/>
              </a:prstGeom>
              <a:noFill/>
            </p:spPr>
            <p:txBody>
              <a:bodyPr wrap="square" rtlCol="1">
                <a:spAutoFit/>
              </a:bodyPr>
              <a:lstStyle/>
              <a:p>
                <a:r>
                  <a:rPr lang="en-US" sz="2200" dirty="0" smtClean="0"/>
                  <a:t>Z</a:t>
                </a:r>
                <a:r>
                  <a:rPr lang="en-US" sz="2200" baseline="-25000" dirty="0" smtClean="0"/>
                  <a:t>A A</a:t>
                </a:r>
                <a:r>
                  <a:rPr lang="en-US" sz="2200" dirty="0" smtClean="0"/>
                  <a:t>= </a:t>
                </a:r>
                <a14:m>
                  <m:oMath xmlns:m="http://schemas.openxmlformats.org/officeDocument/2006/math">
                    <m:f>
                      <m:fPr>
                        <m:ctrlPr>
                          <a:rPr lang="en-US" sz="2200" i="1" smtClean="0">
                            <a:latin typeface="Cambria Math"/>
                          </a:rPr>
                        </m:ctrlPr>
                      </m:fPr>
                      <m:num>
                        <m:r>
                          <a:rPr lang="en-US" sz="2200" b="0" i="1" smtClean="0">
                            <a:latin typeface="Cambria Math"/>
                          </a:rPr>
                          <m:t>1</m:t>
                        </m:r>
                      </m:num>
                      <m:den>
                        <m:r>
                          <a:rPr lang="en-US" sz="2200" b="0" i="1" smtClean="0">
                            <a:latin typeface="Cambria Math"/>
                          </a:rPr>
                          <m:t>2</m:t>
                        </m:r>
                      </m:den>
                    </m:f>
                  </m:oMath>
                </a14:m>
                <a:r>
                  <a:rPr lang="en-US" sz="2200" dirty="0" smtClean="0"/>
                  <a:t>Z</a:t>
                </a:r>
                <a:r>
                  <a:rPr lang="en-US" sz="2200" baseline="-25000" dirty="0"/>
                  <a:t>A</a:t>
                </a:r>
                <a:r>
                  <a:rPr lang="en-US" sz="2200" dirty="0"/>
                  <a:t>N</a:t>
                </a:r>
                <a:r>
                  <a:rPr lang="en-US" sz="2200" baseline="-25000" dirty="0"/>
                  <a:t>A</a:t>
                </a:r>
                <a:endParaRPr lang="ar-SA" sz="2200" baseline="-25000" dirty="0"/>
              </a:p>
            </p:txBody>
          </p:sp>
        </mc:Choice>
        <mc:Fallback xmlns="">
          <p:sp>
            <p:nvSpPr>
              <p:cNvPr id="15" name="مربع نص 14"/>
              <p:cNvSpPr txBox="1">
                <a:spLocks noRot="1" noChangeAspect="1" noMove="1" noResize="1" noEditPoints="1" noAdjustHandles="1" noChangeArrowheads="1" noChangeShapeType="1" noTextEdit="1"/>
              </p:cNvSpPr>
              <p:nvPr/>
            </p:nvSpPr>
            <p:spPr>
              <a:xfrm>
                <a:off x="912652" y="3271932"/>
                <a:ext cx="2453115" cy="570413"/>
              </a:xfrm>
              <a:prstGeom prst="rect">
                <a:avLst/>
              </a:prstGeom>
              <a:blipFill rotWithShape="1">
                <a:blip r:embed="rId8"/>
                <a:stretch>
                  <a:fillRect r="-1244" b="-9677"/>
                </a:stretch>
              </a:blipFill>
            </p:spPr>
            <p:txBody>
              <a:bodyPr/>
              <a:lstStyle/>
              <a:p>
                <a:r>
                  <a:rPr lang="en-US">
                    <a:noFill/>
                  </a:rPr>
                  <a:t> </a:t>
                </a:r>
              </a:p>
            </p:txBody>
          </p:sp>
        </mc:Fallback>
      </mc:AlternateContent>
      <p:sp>
        <p:nvSpPr>
          <p:cNvPr id="16" name="مربع نص 15"/>
          <p:cNvSpPr txBox="1"/>
          <p:nvPr/>
        </p:nvSpPr>
        <p:spPr>
          <a:xfrm>
            <a:off x="3229138" y="3798871"/>
            <a:ext cx="5187505" cy="2246769"/>
          </a:xfrm>
          <a:prstGeom prst="rect">
            <a:avLst/>
          </a:prstGeom>
          <a:noFill/>
        </p:spPr>
        <p:txBody>
          <a:bodyPr wrap="square" rtlCol="1">
            <a:spAutoFit/>
          </a:bodyPr>
          <a:lstStyle/>
          <a:p>
            <a:r>
              <a:rPr lang="ar-SA" sz="2000" b="1" dirty="0"/>
              <a:t>وبالتعويض عن قيمة </a:t>
            </a:r>
            <a:r>
              <a:rPr lang="en-US" sz="2000" b="1" dirty="0"/>
              <a:t>Z</a:t>
            </a:r>
            <a:r>
              <a:rPr lang="en-US" sz="2000" b="1" baseline="-25000" dirty="0"/>
              <a:t>A</a:t>
            </a:r>
            <a:r>
              <a:rPr lang="ar-SA" sz="2000" b="1" dirty="0"/>
              <a:t> من المعادلة  </a:t>
            </a:r>
            <a:r>
              <a:rPr lang="ar-SA" sz="2000" b="1" dirty="0" smtClean="0"/>
              <a:t>السابقة نحصل على :</a:t>
            </a:r>
          </a:p>
          <a:p>
            <a:endParaRPr lang="ar-SA" sz="2000" b="1" dirty="0" smtClean="0"/>
          </a:p>
          <a:p>
            <a:endParaRPr lang="ar-SA" sz="2000" b="1" dirty="0" smtClean="0"/>
          </a:p>
          <a:p>
            <a:endParaRPr lang="ar-SA" sz="2000" b="1" dirty="0" smtClean="0"/>
          </a:p>
          <a:p>
            <a:endParaRPr lang="ar-SA" sz="2000" b="1" dirty="0" smtClean="0"/>
          </a:p>
          <a:p>
            <a:r>
              <a:rPr lang="ar-SA" sz="2000" b="1" dirty="0" smtClean="0">
                <a:solidFill>
                  <a:srgbClr val="C00000"/>
                </a:solidFill>
              </a:rPr>
              <a:t>عدد التصادمات للجزيئات المتشابهة</a:t>
            </a:r>
            <a:endParaRPr lang="ar-SA" sz="2000" b="1" dirty="0">
              <a:solidFill>
                <a:srgbClr val="C00000"/>
              </a:solidFill>
            </a:endParaRPr>
          </a:p>
          <a:p>
            <a:endParaRPr lang="ar-SA" sz="2000" dirty="0"/>
          </a:p>
        </p:txBody>
      </p:sp>
      <p:graphicFrame>
        <p:nvGraphicFramePr>
          <p:cNvPr id="26626" name="Object 2"/>
          <p:cNvGraphicFramePr>
            <a:graphicFrameLocks noChangeAspect="1"/>
          </p:cNvGraphicFramePr>
          <p:nvPr>
            <p:extLst>
              <p:ext uri="{D42A27DB-BD31-4B8C-83A1-F6EECF244321}">
                <p14:modId xmlns:p14="http://schemas.microsoft.com/office/powerpoint/2010/main" val="4008906295"/>
              </p:ext>
            </p:extLst>
          </p:nvPr>
        </p:nvGraphicFramePr>
        <p:xfrm>
          <a:off x="570190" y="4293096"/>
          <a:ext cx="4123114" cy="940359"/>
        </p:xfrm>
        <a:graphic>
          <a:graphicData uri="http://schemas.openxmlformats.org/presentationml/2006/ole">
            <mc:AlternateContent xmlns:mc="http://schemas.openxmlformats.org/markup-compatibility/2006">
              <mc:Choice xmlns:v="urn:schemas-microsoft-com:vml" Requires="v">
                <p:oleObj spid="_x0000_s26742" name="Equation" r:id="rId9" imgW="1854000" imgH="431640" progId="Equation.3">
                  <p:embed/>
                </p:oleObj>
              </mc:Choice>
              <mc:Fallback>
                <p:oleObj name="Equation" r:id="rId9" imgW="1854000" imgH="431640" progId="Equation.3">
                  <p:embed/>
                  <p:pic>
                    <p:nvPicPr>
                      <p:cNvPr id="0" name="Picture 2"/>
                      <p:cNvPicPr>
                        <a:picLocks noChangeAspect="1" noChangeArrowheads="1"/>
                      </p:cNvPicPr>
                      <p:nvPr/>
                    </p:nvPicPr>
                    <p:blipFill>
                      <a:blip r:embed="rId10"/>
                      <a:srcRect/>
                      <a:stretch>
                        <a:fillRect/>
                      </a:stretch>
                    </p:blipFill>
                    <p:spPr bwMode="auto">
                      <a:xfrm>
                        <a:off x="570190" y="4293096"/>
                        <a:ext cx="4123114" cy="940359"/>
                      </a:xfrm>
                      <a:prstGeom prst="rect">
                        <a:avLst/>
                      </a:prstGeom>
                      <a:noFill/>
                      <a:ln w="9525">
                        <a:solidFill>
                          <a:schemeClr val="bg1"/>
                        </a:solidFill>
                        <a:miter lim="800000"/>
                        <a:headEnd/>
                        <a:tailEnd/>
                      </a:ln>
                    </p:spPr>
                  </p:pic>
                </p:oleObj>
              </mc:Fallback>
            </mc:AlternateContent>
          </a:graphicData>
        </a:graphic>
      </p:graphicFrame>
      <p:graphicFrame>
        <p:nvGraphicFramePr>
          <p:cNvPr id="26627" name="Object 3"/>
          <p:cNvGraphicFramePr>
            <a:graphicFrameLocks noChangeAspect="1"/>
          </p:cNvGraphicFramePr>
          <p:nvPr>
            <p:extLst>
              <p:ext uri="{D42A27DB-BD31-4B8C-83A1-F6EECF244321}">
                <p14:modId xmlns:p14="http://schemas.microsoft.com/office/powerpoint/2010/main" val="2516186460"/>
              </p:ext>
            </p:extLst>
          </p:nvPr>
        </p:nvGraphicFramePr>
        <p:xfrm>
          <a:off x="939930" y="2132856"/>
          <a:ext cx="4879218" cy="841989"/>
        </p:xfrm>
        <a:graphic>
          <a:graphicData uri="http://schemas.openxmlformats.org/presentationml/2006/ole">
            <mc:AlternateContent xmlns:mc="http://schemas.openxmlformats.org/markup-compatibility/2006">
              <mc:Choice xmlns:v="urn:schemas-microsoft-com:vml" Requires="v">
                <p:oleObj spid="_x0000_s26743" name="Equation" r:id="rId11" imgW="2489040" imgH="431640" progId="Equation.3">
                  <p:embed/>
                </p:oleObj>
              </mc:Choice>
              <mc:Fallback>
                <p:oleObj name="Equation" r:id="rId11" imgW="2489040" imgH="431640" progId="Equation.3">
                  <p:embed/>
                  <p:pic>
                    <p:nvPicPr>
                      <p:cNvPr id="0"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9930" y="2132856"/>
                        <a:ext cx="4879218" cy="841989"/>
                      </a:xfrm>
                      <a:prstGeom prst="rect">
                        <a:avLst/>
                      </a:prstGeom>
                      <a:noFill/>
                      <a:ln w="9525">
                        <a:solidFill>
                          <a:schemeClr val="bg1"/>
                        </a:solidFill>
                        <a:miter lim="800000"/>
                        <a:headEnd/>
                        <a:tailEnd/>
                      </a:ln>
                    </p:spPr>
                  </p:pic>
                </p:oleObj>
              </mc:Fallback>
            </mc:AlternateContent>
          </a:graphicData>
        </a:graphic>
      </p:graphicFrame>
      <p:graphicFrame>
        <p:nvGraphicFramePr>
          <p:cNvPr id="26628" name="Object 4"/>
          <p:cNvGraphicFramePr>
            <a:graphicFrameLocks noChangeAspect="1"/>
          </p:cNvGraphicFramePr>
          <p:nvPr>
            <p:extLst>
              <p:ext uri="{D42A27DB-BD31-4B8C-83A1-F6EECF244321}">
                <p14:modId xmlns:p14="http://schemas.microsoft.com/office/powerpoint/2010/main" val="246921839"/>
              </p:ext>
            </p:extLst>
          </p:nvPr>
        </p:nvGraphicFramePr>
        <p:xfrm>
          <a:off x="1215461" y="5373216"/>
          <a:ext cx="3210476" cy="960925"/>
        </p:xfrm>
        <a:graphic>
          <a:graphicData uri="http://schemas.openxmlformats.org/presentationml/2006/ole">
            <mc:AlternateContent xmlns:mc="http://schemas.openxmlformats.org/markup-compatibility/2006">
              <mc:Choice xmlns:v="urn:schemas-microsoft-com:vml" Requires="v">
                <p:oleObj spid="_x0000_s26744" name="Equation" r:id="rId13" imgW="1434960" imgH="431640" progId="Equation.3">
                  <p:embed/>
                </p:oleObj>
              </mc:Choice>
              <mc:Fallback>
                <p:oleObj name="Equation" r:id="rId13" imgW="1434960" imgH="431640" progId="Equation.3">
                  <p:embed/>
                  <p:pic>
                    <p:nvPicPr>
                      <p:cNvPr id="0"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15461" y="5373216"/>
                        <a:ext cx="3210476" cy="960925"/>
                      </a:xfrm>
                      <a:prstGeom prst="rect">
                        <a:avLst/>
                      </a:prstGeom>
                      <a:noFill/>
                      <a:ln w="9525">
                        <a:solidFill>
                          <a:srgbClr val="000000"/>
                        </a:solidFill>
                        <a:miter lim="800000"/>
                        <a:headEnd/>
                        <a:tailEnd/>
                      </a:ln>
                    </p:spPr>
                  </p:pic>
                </p:oleObj>
              </mc:Fallback>
            </mc:AlternateContent>
          </a:graphicData>
        </a:graphic>
      </p:graphicFrame>
      <p:sp>
        <p:nvSpPr>
          <p:cNvPr id="5" name="Slide Number Placeholder 4"/>
          <p:cNvSpPr>
            <a:spLocks noGrp="1"/>
          </p:cNvSpPr>
          <p:nvPr>
            <p:ph type="sldNum" sz="quarter" idx="12"/>
          </p:nvPr>
        </p:nvSpPr>
        <p:spPr/>
        <p:txBody>
          <a:bodyPr/>
          <a:lstStyle/>
          <a:p>
            <a:fld id="{4E794A2B-44D9-47F7-A037-773D69E9FC3F}" type="slidenum">
              <a:rPr lang="ar-SA" smtClean="0"/>
              <a:pPr/>
              <a:t>12</a:t>
            </a:fld>
            <a:endParaRPr lang="ar-SA"/>
          </a:p>
        </p:txBody>
      </p:sp>
    </p:spTree>
    <p:extLst>
      <p:ext uri="{BB962C8B-B14F-4D97-AF65-F5344CB8AC3E}">
        <p14:creationId xmlns:p14="http://schemas.microsoft.com/office/powerpoint/2010/main" val="1367160154"/>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iterate type="wd">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3000"/>
                                        <p:tgtEl>
                                          <p:spTgt spid="3"/>
                                        </p:tgtEl>
                                      </p:cBhvr>
                                    </p:animEffect>
                                    <p:anim calcmode="lin" valueType="num">
                                      <p:cBhvr>
                                        <p:cTn id="13" dur="3000" fill="hold"/>
                                        <p:tgtEl>
                                          <p:spTgt spid="3"/>
                                        </p:tgtEl>
                                        <p:attrNameLst>
                                          <p:attrName>ppt_x</p:attrName>
                                        </p:attrNameLst>
                                      </p:cBhvr>
                                      <p:tavLst>
                                        <p:tav tm="0">
                                          <p:val>
                                            <p:strVal val="#ppt_x"/>
                                          </p:val>
                                        </p:tav>
                                        <p:tav tm="100000">
                                          <p:val>
                                            <p:strVal val="#ppt_x"/>
                                          </p:val>
                                        </p:tav>
                                      </p:tavLst>
                                    </p:anim>
                                    <p:anim calcmode="lin" valueType="num">
                                      <p:cBhvr>
                                        <p:cTn id="14" dur="3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iterate type="wd">
                                    <p:tmPct val="10000"/>
                                  </p:iterate>
                                  <p:childTnLst>
                                    <p:set>
                                      <p:cBhvr>
                                        <p:cTn id="16" dur="1" fill="hold">
                                          <p:stCondLst>
                                            <p:cond delay="0"/>
                                          </p:stCondLst>
                                        </p:cTn>
                                        <p:tgtEl>
                                          <p:spTgt spid="4"/>
                                        </p:tgtEl>
                                        <p:attrNameLst>
                                          <p:attrName>style.visibility</p:attrName>
                                        </p:attrNameLst>
                                      </p:cBhvr>
                                      <p:to>
                                        <p:strVal val="visible"/>
                                      </p:to>
                                    </p:set>
                                    <p:animEffect transition="in" filter="fade">
                                      <p:cBhvr>
                                        <p:cTn id="17" dur="3000"/>
                                        <p:tgtEl>
                                          <p:spTgt spid="4"/>
                                        </p:tgtEl>
                                      </p:cBhvr>
                                    </p:animEffect>
                                    <p:anim calcmode="lin" valueType="num">
                                      <p:cBhvr>
                                        <p:cTn id="18" dur="3000" fill="hold"/>
                                        <p:tgtEl>
                                          <p:spTgt spid="4"/>
                                        </p:tgtEl>
                                        <p:attrNameLst>
                                          <p:attrName>ppt_x</p:attrName>
                                        </p:attrNameLst>
                                      </p:cBhvr>
                                      <p:tavLst>
                                        <p:tav tm="0">
                                          <p:val>
                                            <p:strVal val="#ppt_x"/>
                                          </p:val>
                                        </p:tav>
                                        <p:tav tm="100000">
                                          <p:val>
                                            <p:strVal val="#ppt_x"/>
                                          </p:val>
                                        </p:tav>
                                      </p:tavLst>
                                    </p:anim>
                                    <p:anim calcmode="lin" valueType="num">
                                      <p:cBhvr>
                                        <p:cTn id="19" dur="3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iterate type="wd">
                                    <p:tmPct val="10000"/>
                                  </p:iterate>
                                  <p:childTnLst>
                                    <p:set>
                                      <p:cBhvr>
                                        <p:cTn id="21" dur="1" fill="hold">
                                          <p:stCondLst>
                                            <p:cond delay="0"/>
                                          </p:stCondLst>
                                        </p:cTn>
                                        <p:tgtEl>
                                          <p:spTgt spid="7"/>
                                        </p:tgtEl>
                                        <p:attrNameLst>
                                          <p:attrName>style.visibility</p:attrName>
                                        </p:attrNameLst>
                                      </p:cBhvr>
                                      <p:to>
                                        <p:strVal val="visible"/>
                                      </p:to>
                                    </p:set>
                                    <p:animEffect transition="in" filter="fade">
                                      <p:cBhvr>
                                        <p:cTn id="22" dur="3000"/>
                                        <p:tgtEl>
                                          <p:spTgt spid="7"/>
                                        </p:tgtEl>
                                      </p:cBhvr>
                                    </p:animEffect>
                                    <p:anim calcmode="lin" valueType="num">
                                      <p:cBhvr>
                                        <p:cTn id="23" dur="3000" fill="hold"/>
                                        <p:tgtEl>
                                          <p:spTgt spid="7"/>
                                        </p:tgtEl>
                                        <p:attrNameLst>
                                          <p:attrName>ppt_x</p:attrName>
                                        </p:attrNameLst>
                                      </p:cBhvr>
                                      <p:tavLst>
                                        <p:tav tm="0">
                                          <p:val>
                                            <p:strVal val="#ppt_x"/>
                                          </p:val>
                                        </p:tav>
                                        <p:tav tm="100000">
                                          <p:val>
                                            <p:strVal val="#ppt_x"/>
                                          </p:val>
                                        </p:tav>
                                      </p:tavLst>
                                    </p:anim>
                                    <p:anim calcmode="lin" valueType="num">
                                      <p:cBhvr>
                                        <p:cTn id="24" dur="3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wd">
                                    <p:tmPct val="10000"/>
                                  </p:iterate>
                                  <p:childTnLst>
                                    <p:set>
                                      <p:cBhvr>
                                        <p:cTn id="26" dur="1" fill="hold">
                                          <p:stCondLst>
                                            <p:cond delay="0"/>
                                          </p:stCondLst>
                                        </p:cTn>
                                        <p:tgtEl>
                                          <p:spTgt spid="8"/>
                                        </p:tgtEl>
                                        <p:attrNameLst>
                                          <p:attrName>style.visibility</p:attrName>
                                        </p:attrNameLst>
                                      </p:cBhvr>
                                      <p:to>
                                        <p:strVal val="visible"/>
                                      </p:to>
                                    </p:set>
                                    <p:animEffect transition="in" filter="fade">
                                      <p:cBhvr>
                                        <p:cTn id="27" dur="3000"/>
                                        <p:tgtEl>
                                          <p:spTgt spid="8"/>
                                        </p:tgtEl>
                                      </p:cBhvr>
                                    </p:animEffect>
                                    <p:anim calcmode="lin" valueType="num">
                                      <p:cBhvr>
                                        <p:cTn id="28" dur="3000" fill="hold"/>
                                        <p:tgtEl>
                                          <p:spTgt spid="8"/>
                                        </p:tgtEl>
                                        <p:attrNameLst>
                                          <p:attrName>ppt_x</p:attrName>
                                        </p:attrNameLst>
                                      </p:cBhvr>
                                      <p:tavLst>
                                        <p:tav tm="0">
                                          <p:val>
                                            <p:strVal val="#ppt_x"/>
                                          </p:val>
                                        </p:tav>
                                        <p:tav tm="100000">
                                          <p:val>
                                            <p:strVal val="#ppt_x"/>
                                          </p:val>
                                        </p:tav>
                                      </p:tavLst>
                                    </p:anim>
                                    <p:anim calcmode="lin" valueType="num">
                                      <p:cBhvr>
                                        <p:cTn id="29" dur="3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wd">
                                    <p:tmPct val="10000"/>
                                  </p:iterate>
                                  <p:childTnLst>
                                    <p:set>
                                      <p:cBhvr>
                                        <p:cTn id="31" dur="1" fill="hold">
                                          <p:stCondLst>
                                            <p:cond delay="0"/>
                                          </p:stCondLst>
                                        </p:cTn>
                                        <p:tgtEl>
                                          <p:spTgt spid="14"/>
                                        </p:tgtEl>
                                        <p:attrNameLst>
                                          <p:attrName>style.visibility</p:attrName>
                                        </p:attrNameLst>
                                      </p:cBhvr>
                                      <p:to>
                                        <p:strVal val="visible"/>
                                      </p:to>
                                    </p:set>
                                    <p:animEffect transition="in" filter="fade">
                                      <p:cBhvr>
                                        <p:cTn id="32" dur="3000"/>
                                        <p:tgtEl>
                                          <p:spTgt spid="14"/>
                                        </p:tgtEl>
                                      </p:cBhvr>
                                    </p:animEffect>
                                    <p:anim calcmode="lin" valueType="num">
                                      <p:cBhvr>
                                        <p:cTn id="33" dur="3000" fill="hold"/>
                                        <p:tgtEl>
                                          <p:spTgt spid="14"/>
                                        </p:tgtEl>
                                        <p:attrNameLst>
                                          <p:attrName>ppt_x</p:attrName>
                                        </p:attrNameLst>
                                      </p:cBhvr>
                                      <p:tavLst>
                                        <p:tav tm="0">
                                          <p:val>
                                            <p:strVal val="#ppt_x"/>
                                          </p:val>
                                        </p:tav>
                                        <p:tav tm="100000">
                                          <p:val>
                                            <p:strVal val="#ppt_x"/>
                                          </p:val>
                                        </p:tav>
                                      </p:tavLst>
                                    </p:anim>
                                    <p:anim calcmode="lin" valueType="num">
                                      <p:cBhvr>
                                        <p:cTn id="34" dur="3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wd">
                                    <p:tmPct val="10000"/>
                                  </p:iterate>
                                  <p:childTnLst>
                                    <p:set>
                                      <p:cBhvr>
                                        <p:cTn id="36" dur="1" fill="hold">
                                          <p:stCondLst>
                                            <p:cond delay="0"/>
                                          </p:stCondLst>
                                        </p:cTn>
                                        <p:tgtEl>
                                          <p:spTgt spid="15"/>
                                        </p:tgtEl>
                                        <p:attrNameLst>
                                          <p:attrName>style.visibility</p:attrName>
                                        </p:attrNameLst>
                                      </p:cBhvr>
                                      <p:to>
                                        <p:strVal val="visible"/>
                                      </p:to>
                                    </p:set>
                                    <p:animEffect transition="in" filter="fade">
                                      <p:cBhvr>
                                        <p:cTn id="37" dur="3000"/>
                                        <p:tgtEl>
                                          <p:spTgt spid="15"/>
                                        </p:tgtEl>
                                      </p:cBhvr>
                                    </p:animEffect>
                                    <p:anim calcmode="lin" valueType="num">
                                      <p:cBhvr>
                                        <p:cTn id="38" dur="3000" fill="hold"/>
                                        <p:tgtEl>
                                          <p:spTgt spid="15"/>
                                        </p:tgtEl>
                                        <p:attrNameLst>
                                          <p:attrName>ppt_x</p:attrName>
                                        </p:attrNameLst>
                                      </p:cBhvr>
                                      <p:tavLst>
                                        <p:tav tm="0">
                                          <p:val>
                                            <p:strVal val="#ppt_x"/>
                                          </p:val>
                                        </p:tav>
                                        <p:tav tm="100000">
                                          <p:val>
                                            <p:strVal val="#ppt_x"/>
                                          </p:val>
                                        </p:tav>
                                      </p:tavLst>
                                    </p:anim>
                                    <p:anim calcmode="lin" valueType="num">
                                      <p:cBhvr>
                                        <p:cTn id="39" dur="3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iterate type="wd">
                                    <p:tmPct val="10000"/>
                                  </p:iterate>
                                  <p:childTnLst>
                                    <p:set>
                                      <p:cBhvr>
                                        <p:cTn id="41" dur="1" fill="hold">
                                          <p:stCondLst>
                                            <p:cond delay="0"/>
                                          </p:stCondLst>
                                        </p:cTn>
                                        <p:tgtEl>
                                          <p:spTgt spid="16"/>
                                        </p:tgtEl>
                                        <p:attrNameLst>
                                          <p:attrName>style.visibility</p:attrName>
                                        </p:attrNameLst>
                                      </p:cBhvr>
                                      <p:to>
                                        <p:strVal val="visible"/>
                                      </p:to>
                                    </p:set>
                                    <p:animEffect transition="in" filter="fade">
                                      <p:cBhvr>
                                        <p:cTn id="42" dur="3000"/>
                                        <p:tgtEl>
                                          <p:spTgt spid="16"/>
                                        </p:tgtEl>
                                      </p:cBhvr>
                                    </p:animEffect>
                                    <p:anim calcmode="lin" valueType="num">
                                      <p:cBhvr>
                                        <p:cTn id="43" dur="3000" fill="hold"/>
                                        <p:tgtEl>
                                          <p:spTgt spid="16"/>
                                        </p:tgtEl>
                                        <p:attrNameLst>
                                          <p:attrName>ppt_x</p:attrName>
                                        </p:attrNameLst>
                                      </p:cBhvr>
                                      <p:tavLst>
                                        <p:tav tm="0">
                                          <p:val>
                                            <p:strVal val="#ppt_x"/>
                                          </p:val>
                                        </p:tav>
                                        <p:tav tm="100000">
                                          <p:val>
                                            <p:strVal val="#ppt_x"/>
                                          </p:val>
                                        </p:tav>
                                      </p:tavLst>
                                    </p:anim>
                                    <p:anim calcmode="lin" valueType="num">
                                      <p:cBhvr>
                                        <p:cTn id="44" dur="3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5"/>
      <p:bldP spid="3" grpId="0" bldLvl="5" animBg="1"/>
      <p:bldP spid="4" grpId="0" bldLvl="5" animBg="1"/>
      <p:bldP spid="7" grpId="0" bldLvl="5" animBg="1"/>
      <p:bldP spid="8" grpId="0" bldLvl="5" animBg="1"/>
      <p:bldP spid="14" grpId="0" bldLvl="5"/>
      <p:bldP spid="15" grpId="0" bldLvl="5" animBg="1"/>
      <p:bldP spid="16" grpId="0" bldLvl="5"/>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107504" y="548680"/>
            <a:ext cx="8892480" cy="5262979"/>
          </a:xfrm>
          <a:prstGeom prst="rect">
            <a:avLst/>
          </a:prstGeom>
          <a:noFill/>
        </p:spPr>
        <p:txBody>
          <a:bodyPr wrap="square" rtlCol="1">
            <a:spAutoFit/>
          </a:bodyPr>
          <a:lstStyle/>
          <a:p>
            <a:pPr>
              <a:lnSpc>
                <a:spcPct val="150000"/>
              </a:lnSpc>
            </a:pPr>
            <a:r>
              <a:rPr lang="ar-SA" sz="2400" b="1" dirty="0" smtClean="0"/>
              <a:t>ثانياً : حساب الجزء من التصادمات التي ترافقها طاقة أكبر أو تساوي طاقة التنشيط </a:t>
            </a:r>
            <a:r>
              <a:rPr lang="ar-SA" sz="2400" b="1" dirty="0"/>
              <a:t>(</a:t>
            </a:r>
            <a:r>
              <a:rPr lang="en-US" sz="2400" b="1" dirty="0"/>
              <a:t>F</a:t>
            </a:r>
            <a:r>
              <a:rPr lang="ar-SA" sz="2400" b="1" dirty="0"/>
              <a:t>)</a:t>
            </a:r>
            <a:endParaRPr lang="en-US" sz="2400" b="1" dirty="0"/>
          </a:p>
          <a:p>
            <a:pPr>
              <a:lnSpc>
                <a:spcPct val="150000"/>
              </a:lnSpc>
            </a:pPr>
            <a:endParaRPr lang="en-US" sz="2000" b="1" dirty="0" smtClean="0"/>
          </a:p>
          <a:p>
            <a:pPr>
              <a:lnSpc>
                <a:spcPct val="150000"/>
              </a:lnSpc>
            </a:pPr>
            <a:r>
              <a:rPr lang="ar-SA" sz="2000" b="1" dirty="0" smtClean="0"/>
              <a:t>يعرف </a:t>
            </a:r>
            <a:r>
              <a:rPr lang="ar-SA" sz="2000" b="1" dirty="0"/>
              <a:t>ذلك الجزء من التصادمات (</a:t>
            </a:r>
            <a:r>
              <a:rPr lang="en-US" sz="2000" b="1" dirty="0"/>
              <a:t>F </a:t>
            </a:r>
            <a:r>
              <a:rPr lang="ar-SA" sz="2000" b="1" dirty="0"/>
              <a:t> ) التي ترافقها طاقة تساوي طاقة التنشيط أو أكثر بأنه النسبة بين عدد الجزيئات المنشطة وعدد الجزيئات الكلي أي أن </a:t>
            </a:r>
            <a:endParaRPr lang="en-US" sz="2000" b="1" dirty="0" smtClean="0"/>
          </a:p>
          <a:p>
            <a:pPr>
              <a:lnSpc>
                <a:spcPct val="150000"/>
              </a:lnSpc>
            </a:pPr>
            <a:endParaRPr lang="en-US" sz="2000" b="1" dirty="0"/>
          </a:p>
          <a:p>
            <a:pPr>
              <a:lnSpc>
                <a:spcPct val="150000"/>
              </a:lnSpc>
            </a:pPr>
            <a:endParaRPr lang="ar-SA" sz="2000" b="1" dirty="0" smtClean="0"/>
          </a:p>
          <a:p>
            <a:pPr>
              <a:lnSpc>
                <a:spcPct val="150000"/>
              </a:lnSpc>
            </a:pPr>
            <a:endParaRPr lang="ar-SA" sz="2000" b="1" dirty="0" smtClean="0"/>
          </a:p>
          <a:p>
            <a:pPr>
              <a:lnSpc>
                <a:spcPct val="150000"/>
              </a:lnSpc>
            </a:pPr>
            <a:endParaRPr lang="en-US" sz="2000" b="1" dirty="0" smtClean="0"/>
          </a:p>
          <a:p>
            <a:pPr>
              <a:lnSpc>
                <a:spcPct val="150000"/>
              </a:lnSpc>
            </a:pPr>
            <a:r>
              <a:rPr lang="ar-SA" sz="2000" b="1" dirty="0" smtClean="0"/>
              <a:t>ويمكن </a:t>
            </a:r>
            <a:r>
              <a:rPr lang="ar-SA" sz="2000" b="1" dirty="0"/>
              <a:t>الحصول عليه من معادلة ماكسويل لتوزيع الطاقة الحركية حيث أن </a:t>
            </a:r>
            <a:r>
              <a:rPr lang="ar-SA" sz="2000" dirty="0"/>
              <a:t>: </a:t>
            </a:r>
            <a:endParaRPr lang="ar-SA" sz="2000" dirty="0" smtClean="0"/>
          </a:p>
          <a:p>
            <a:pPr algn="ctr">
              <a:lnSpc>
                <a:spcPct val="150000"/>
              </a:lnSpc>
            </a:pPr>
            <a:endParaRPr lang="en-US" sz="2000" dirty="0"/>
          </a:p>
          <a:p>
            <a:pPr>
              <a:lnSpc>
                <a:spcPct val="150000"/>
              </a:lnSpc>
            </a:pPr>
            <a:endParaRPr lang="ar-SA" sz="2000" b="1" dirty="0"/>
          </a:p>
        </p:txBody>
      </p:sp>
      <p:graphicFrame>
        <p:nvGraphicFramePr>
          <p:cNvPr id="14" name="Object 13"/>
          <p:cNvGraphicFramePr>
            <a:graphicFrameLocks noChangeAspect="1"/>
          </p:cNvGraphicFramePr>
          <p:nvPr>
            <p:extLst>
              <p:ext uri="{D42A27DB-BD31-4B8C-83A1-F6EECF244321}">
                <p14:modId xmlns:p14="http://schemas.microsoft.com/office/powerpoint/2010/main" val="693829709"/>
              </p:ext>
            </p:extLst>
          </p:nvPr>
        </p:nvGraphicFramePr>
        <p:xfrm>
          <a:off x="4139952" y="2924944"/>
          <a:ext cx="1179156" cy="810669"/>
        </p:xfrm>
        <a:graphic>
          <a:graphicData uri="http://schemas.openxmlformats.org/presentationml/2006/ole">
            <mc:AlternateContent xmlns:mc="http://schemas.openxmlformats.org/markup-compatibility/2006">
              <mc:Choice xmlns:v="urn:schemas-microsoft-com:vml" Requires="v">
                <p:oleObj spid="_x0000_s27763" name="Equation" r:id="rId3" imgW="609480" imgH="419040" progId="Equation.3">
                  <p:embed/>
                </p:oleObj>
              </mc:Choice>
              <mc:Fallback>
                <p:oleObj name="Equation" r:id="rId3" imgW="609480" imgH="419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2924944"/>
                        <a:ext cx="1179156" cy="810669"/>
                      </a:xfrm>
                      <a:prstGeom prst="rect">
                        <a:avLst/>
                      </a:prstGeom>
                      <a:noFill/>
                    </p:spPr>
                  </p:pic>
                </p:oleObj>
              </mc:Fallback>
            </mc:AlternateContent>
          </a:graphicData>
        </a:graphic>
      </p:graphicFrame>
      <p:graphicFrame>
        <p:nvGraphicFramePr>
          <p:cNvPr id="27651" name="Object 3"/>
          <p:cNvGraphicFramePr>
            <a:graphicFrameLocks noChangeAspect="1"/>
          </p:cNvGraphicFramePr>
          <p:nvPr>
            <p:extLst>
              <p:ext uri="{D42A27DB-BD31-4B8C-83A1-F6EECF244321}">
                <p14:modId xmlns:p14="http://schemas.microsoft.com/office/powerpoint/2010/main" val="1981721287"/>
              </p:ext>
            </p:extLst>
          </p:nvPr>
        </p:nvGraphicFramePr>
        <p:xfrm>
          <a:off x="3241848" y="4962968"/>
          <a:ext cx="2623791" cy="774052"/>
        </p:xfrm>
        <a:graphic>
          <a:graphicData uri="http://schemas.openxmlformats.org/presentationml/2006/ole">
            <mc:AlternateContent xmlns:mc="http://schemas.openxmlformats.org/markup-compatibility/2006">
              <mc:Choice xmlns:v="urn:schemas-microsoft-com:vml" Requires="v">
                <p:oleObj spid="_x0000_s27764" name="Equation" r:id="rId5" imgW="1422360" imgH="419040" progId="Equation.3">
                  <p:embed/>
                </p:oleObj>
              </mc:Choice>
              <mc:Fallback>
                <p:oleObj name="Equation" r:id="rId5" imgW="1422360" imgH="419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1848" y="4962968"/>
                        <a:ext cx="2623791" cy="774052"/>
                      </a:xfrm>
                      <a:prstGeom prst="rect">
                        <a:avLst/>
                      </a:prstGeom>
                      <a:noFill/>
                    </p:spPr>
                  </p:pic>
                </p:oleObj>
              </mc:Fallback>
            </mc:AlternateContent>
          </a:graphicData>
        </a:graphic>
      </p:graphicFrame>
      <p:sp>
        <p:nvSpPr>
          <p:cNvPr id="3" name="Slide Number Placeholder 2"/>
          <p:cNvSpPr>
            <a:spLocks noGrp="1"/>
          </p:cNvSpPr>
          <p:nvPr>
            <p:ph type="sldNum" sz="quarter" idx="12"/>
          </p:nvPr>
        </p:nvSpPr>
        <p:spPr/>
        <p:txBody>
          <a:bodyPr/>
          <a:lstStyle/>
          <a:p>
            <a:fld id="{4E794A2B-44D9-47F7-A037-773D69E9FC3F}" type="slidenum">
              <a:rPr lang="ar-SA" smtClean="0"/>
              <a:pPr/>
              <a:t>13</a:t>
            </a:fld>
            <a:endParaRPr lang="ar-SA"/>
          </a:p>
        </p:txBody>
      </p:sp>
    </p:spTree>
    <p:extLst>
      <p:ext uri="{BB962C8B-B14F-4D97-AF65-F5344CB8AC3E}">
        <p14:creationId xmlns:p14="http://schemas.microsoft.com/office/powerpoint/2010/main" val="3388476250"/>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3750"/>
                                        <p:tgtEl>
                                          <p:spTgt spid="2"/>
                                        </p:tgtEl>
                                      </p:cBhvr>
                                    </p:animEffect>
                                    <p:anim calcmode="lin" valueType="num">
                                      <p:cBhvr>
                                        <p:cTn id="8" dur="3750" fill="hold"/>
                                        <p:tgtEl>
                                          <p:spTgt spid="2"/>
                                        </p:tgtEl>
                                        <p:attrNameLst>
                                          <p:attrName>ppt_x</p:attrName>
                                        </p:attrNameLst>
                                      </p:cBhvr>
                                      <p:tavLst>
                                        <p:tav tm="0">
                                          <p:val>
                                            <p:strVal val="#ppt_x"/>
                                          </p:val>
                                        </p:tav>
                                        <p:tav tm="100000">
                                          <p:val>
                                            <p:strVal val="#ppt_x"/>
                                          </p:val>
                                        </p:tav>
                                      </p:tavLst>
                                    </p:anim>
                                    <p:anim calcmode="lin" valueType="num">
                                      <p:cBhvr>
                                        <p:cTn id="9" dur="3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172400" y="6309320"/>
            <a:ext cx="762000" cy="365125"/>
          </a:xfrm>
        </p:spPr>
        <p:txBody>
          <a:bodyPr/>
          <a:lstStyle/>
          <a:p>
            <a:fld id="{4E794A2B-44D9-47F7-A037-773D69E9FC3F}" type="slidenum">
              <a:rPr lang="ar-SA" smtClean="0"/>
              <a:pPr/>
              <a:t>14</a:t>
            </a:fld>
            <a:endParaRPr lang="ar-SA"/>
          </a:p>
        </p:txBody>
      </p:sp>
      <p:sp>
        <p:nvSpPr>
          <p:cNvPr id="3" name="مربع نص 22"/>
          <p:cNvSpPr txBox="1"/>
          <p:nvPr/>
        </p:nvSpPr>
        <p:spPr>
          <a:xfrm>
            <a:off x="107504" y="3003207"/>
            <a:ext cx="8706057" cy="400110"/>
          </a:xfrm>
          <a:prstGeom prst="rect">
            <a:avLst/>
          </a:prstGeom>
          <a:noFill/>
        </p:spPr>
        <p:txBody>
          <a:bodyPr wrap="square" rtlCol="1">
            <a:spAutoFit/>
          </a:bodyPr>
          <a:lstStyle/>
          <a:p>
            <a:r>
              <a:rPr lang="ar-SA" sz="2000" b="1" dirty="0" smtClean="0"/>
              <a:t>وبمقارنة هذه المعادلة بمعادلة السرعة بدلالة التركيز المولارية بدلاً من عدد الجزيئات في وحدة الحجوم : </a:t>
            </a:r>
            <a:endParaRPr lang="ar-SA" sz="2000" dirty="0"/>
          </a:p>
        </p:txBody>
      </p:sp>
      <p:graphicFrame>
        <p:nvGraphicFramePr>
          <p:cNvPr id="4" name="Object 4"/>
          <p:cNvGraphicFramePr>
            <a:graphicFrameLocks noChangeAspect="1"/>
          </p:cNvGraphicFramePr>
          <p:nvPr>
            <p:extLst>
              <p:ext uri="{D42A27DB-BD31-4B8C-83A1-F6EECF244321}">
                <p14:modId xmlns:p14="http://schemas.microsoft.com/office/powerpoint/2010/main" val="2723509259"/>
              </p:ext>
            </p:extLst>
          </p:nvPr>
        </p:nvGraphicFramePr>
        <p:xfrm>
          <a:off x="1339257" y="1412776"/>
          <a:ext cx="7280153" cy="1108983"/>
        </p:xfrm>
        <a:graphic>
          <a:graphicData uri="http://schemas.openxmlformats.org/presentationml/2006/ole">
            <mc:AlternateContent xmlns:mc="http://schemas.openxmlformats.org/markup-compatibility/2006">
              <mc:Choice xmlns:v="urn:schemas-microsoft-com:vml" Requires="v">
                <p:oleObj spid="_x0000_s30834" name="Equation" r:id="rId4" imgW="3073320" imgH="469800" progId="Equation.3">
                  <p:embed/>
                </p:oleObj>
              </mc:Choice>
              <mc:Fallback>
                <p:oleObj name="Equation" r:id="rId4" imgW="3073320" imgH="469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9257" y="1412776"/>
                        <a:ext cx="7280153" cy="1108983"/>
                      </a:xfrm>
                      <a:prstGeom prst="rect">
                        <a:avLst/>
                      </a:prstGeom>
                      <a:noFill/>
                      <a:ln w="9525">
                        <a:solidFill>
                          <a:srgbClr val="000000"/>
                        </a:solidFill>
                        <a:miter lim="800000"/>
                        <a:headEnd/>
                        <a:tailEnd/>
                      </a:ln>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162977607"/>
              </p:ext>
            </p:extLst>
          </p:nvPr>
        </p:nvGraphicFramePr>
        <p:xfrm>
          <a:off x="2627784" y="3645024"/>
          <a:ext cx="4630555" cy="525586"/>
        </p:xfrm>
        <a:graphic>
          <a:graphicData uri="http://schemas.openxmlformats.org/presentationml/2006/ole">
            <mc:AlternateContent xmlns:mc="http://schemas.openxmlformats.org/markup-compatibility/2006">
              <mc:Choice xmlns:v="urn:schemas-microsoft-com:vml" Requires="v">
                <p:oleObj spid="_x0000_s30835" name="Equation" r:id="rId6" imgW="1892160" imgH="215640" progId="Equation.3">
                  <p:embed/>
                </p:oleObj>
              </mc:Choice>
              <mc:Fallback>
                <p:oleObj name="Equation" r:id="rId6" imgW="1892160" imgH="215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7784" y="3645024"/>
                        <a:ext cx="4630555" cy="525586"/>
                      </a:xfrm>
                      <a:prstGeom prst="rect">
                        <a:avLst/>
                      </a:prstGeom>
                      <a:noFill/>
                      <a:ln w="9525">
                        <a:solidFill>
                          <a:srgbClr val="000000"/>
                        </a:solidFill>
                        <a:miter lim="800000"/>
                        <a:headEnd/>
                        <a:tailEnd/>
                      </a:ln>
                    </p:spPr>
                  </p:pic>
                </p:oleObj>
              </mc:Fallback>
            </mc:AlternateContent>
          </a:graphicData>
        </a:graphic>
      </p:graphicFrame>
      <p:graphicFrame>
        <p:nvGraphicFramePr>
          <p:cNvPr id="6" name="Object 6"/>
          <p:cNvGraphicFramePr>
            <a:graphicFrameLocks noChangeAspect="1"/>
          </p:cNvGraphicFramePr>
          <p:nvPr>
            <p:extLst>
              <p:ext uri="{D42A27DB-BD31-4B8C-83A1-F6EECF244321}">
                <p14:modId xmlns:p14="http://schemas.microsoft.com/office/powerpoint/2010/main" val="3648069148"/>
              </p:ext>
            </p:extLst>
          </p:nvPr>
        </p:nvGraphicFramePr>
        <p:xfrm>
          <a:off x="1892286" y="4653136"/>
          <a:ext cx="6429918" cy="1034727"/>
        </p:xfrm>
        <a:graphic>
          <a:graphicData uri="http://schemas.openxmlformats.org/presentationml/2006/ole">
            <mc:AlternateContent xmlns:mc="http://schemas.openxmlformats.org/markup-compatibility/2006">
              <mc:Choice xmlns:v="urn:schemas-microsoft-com:vml" Requires="v">
                <p:oleObj spid="_x0000_s30836" name="Equation" r:id="rId8" imgW="2908080" imgH="469800" progId="Equation.3">
                  <p:embed/>
                </p:oleObj>
              </mc:Choice>
              <mc:Fallback>
                <p:oleObj name="Equation" r:id="rId8" imgW="2908080" imgH="4698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92286" y="4653136"/>
                        <a:ext cx="6429918" cy="1034727"/>
                      </a:xfrm>
                      <a:prstGeom prst="rect">
                        <a:avLst/>
                      </a:prstGeom>
                      <a:noFill/>
                      <a:ln w="9525">
                        <a:solidFill>
                          <a:srgbClr val="000000"/>
                        </a:solidFill>
                        <a:miter lim="800000"/>
                        <a:headEnd/>
                        <a:tailEnd/>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83643683"/>
              </p:ext>
            </p:extLst>
          </p:nvPr>
        </p:nvGraphicFramePr>
        <p:xfrm>
          <a:off x="1331639" y="692696"/>
          <a:ext cx="2304257" cy="533708"/>
        </p:xfrm>
        <a:graphic>
          <a:graphicData uri="http://schemas.openxmlformats.org/presentationml/2006/ole">
            <mc:AlternateContent xmlns:mc="http://schemas.openxmlformats.org/markup-compatibility/2006">
              <mc:Choice xmlns:v="urn:schemas-microsoft-com:vml" Requires="v">
                <p:oleObj spid="_x0000_s30837" r:id="rId10" imgW="904875" imgH="209550" progId="">
                  <p:embed/>
                </p:oleObj>
              </mc:Choice>
              <mc:Fallback>
                <p:oleObj r:id="rId10" imgW="904875" imgH="20955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1639" y="692696"/>
                        <a:ext cx="2304257" cy="53370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1386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wd">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3750"/>
                                        <p:tgtEl>
                                          <p:spTgt spid="3"/>
                                        </p:tgtEl>
                                      </p:cBhvr>
                                    </p:animEffect>
                                    <p:anim calcmode="lin" valueType="num">
                                      <p:cBhvr>
                                        <p:cTn id="8" dur="3750" fill="hold"/>
                                        <p:tgtEl>
                                          <p:spTgt spid="3"/>
                                        </p:tgtEl>
                                        <p:attrNameLst>
                                          <p:attrName>ppt_x</p:attrName>
                                        </p:attrNameLst>
                                      </p:cBhvr>
                                      <p:tavLst>
                                        <p:tav tm="0">
                                          <p:val>
                                            <p:strVal val="#ppt_x"/>
                                          </p:val>
                                        </p:tav>
                                        <p:tav tm="100000">
                                          <p:val>
                                            <p:strVal val="#ppt_x"/>
                                          </p:val>
                                        </p:tav>
                                      </p:tavLst>
                                    </p:anim>
                                    <p:anim calcmode="lin" valueType="num">
                                      <p:cBhvr>
                                        <p:cTn id="9" dur="3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3000"/>
                                        <p:tgtEl>
                                          <p:spTgt spid="7"/>
                                        </p:tgtEl>
                                      </p:cBhvr>
                                    </p:animEffect>
                                  </p:childTnLst>
                                  <p:subTnLst>
                                    <p:audio>
                                      <p:cMediaNode>
                                        <p:cTn display="0" masterRel="sameClick">
                                          <p:stCondLst>
                                            <p:cond evt="begin" delay="0">
                                              <p:tn val="12"/>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مستطيل 8"/>
          <p:cNvSpPr/>
          <p:nvPr/>
        </p:nvSpPr>
        <p:spPr>
          <a:xfrm>
            <a:off x="6152325" y="509673"/>
            <a:ext cx="2191690" cy="2862322"/>
          </a:xfrm>
          <a:prstGeom prst="rect">
            <a:avLst/>
          </a:prstGeom>
        </p:spPr>
        <p:txBody>
          <a:bodyPr wrap="none">
            <a:spAutoFit/>
          </a:bodyPr>
          <a:lstStyle/>
          <a:p>
            <a:r>
              <a:rPr lang="ar-SA" sz="2000" b="1" dirty="0" smtClean="0"/>
              <a:t>نجد ان </a:t>
            </a:r>
            <a:r>
              <a:rPr lang="ar-SA" sz="2000" dirty="0" smtClean="0"/>
              <a:t>:</a:t>
            </a:r>
          </a:p>
          <a:p>
            <a:endParaRPr lang="en-US" sz="2000" dirty="0" smtClean="0"/>
          </a:p>
          <a:p>
            <a:endParaRPr lang="en-US" sz="2000" dirty="0"/>
          </a:p>
          <a:p>
            <a:endParaRPr lang="ar-SA" sz="2000" dirty="0" smtClean="0"/>
          </a:p>
          <a:p>
            <a:r>
              <a:rPr lang="ar-SA" sz="2000" dirty="0" smtClean="0"/>
              <a:t>حيث </a:t>
            </a:r>
            <a:r>
              <a:rPr lang="en-US" sz="2000" dirty="0" smtClean="0"/>
              <a:t>L</a:t>
            </a:r>
            <a:r>
              <a:rPr lang="ar-SA" sz="2000" dirty="0" smtClean="0"/>
              <a:t> عدد افوجادرو </a:t>
            </a:r>
          </a:p>
          <a:p>
            <a:endParaRPr lang="en-US" sz="2000" dirty="0" smtClean="0"/>
          </a:p>
          <a:p>
            <a:endParaRPr lang="en-US" sz="2000" dirty="0"/>
          </a:p>
          <a:p>
            <a:endParaRPr lang="ar-SA" sz="2000" dirty="0" smtClean="0"/>
          </a:p>
          <a:p>
            <a:r>
              <a:rPr lang="ar-SA" sz="2000" dirty="0" smtClean="0"/>
              <a:t>وذلك من العلاقات الاتية </a:t>
            </a:r>
            <a:endParaRPr lang="ar-SA" sz="2000" dirty="0"/>
          </a:p>
        </p:txBody>
      </p:sp>
      <p:graphicFrame>
        <p:nvGraphicFramePr>
          <p:cNvPr id="28674" name="Object 2"/>
          <p:cNvGraphicFramePr>
            <a:graphicFrameLocks noChangeAspect="1"/>
          </p:cNvGraphicFramePr>
          <p:nvPr>
            <p:extLst>
              <p:ext uri="{D42A27DB-BD31-4B8C-83A1-F6EECF244321}">
                <p14:modId xmlns:p14="http://schemas.microsoft.com/office/powerpoint/2010/main" val="2769574948"/>
              </p:ext>
            </p:extLst>
          </p:nvPr>
        </p:nvGraphicFramePr>
        <p:xfrm>
          <a:off x="819186" y="509673"/>
          <a:ext cx="5303897" cy="769746"/>
        </p:xfrm>
        <a:graphic>
          <a:graphicData uri="http://schemas.openxmlformats.org/presentationml/2006/ole">
            <mc:AlternateContent xmlns:mc="http://schemas.openxmlformats.org/markup-compatibility/2006">
              <mc:Choice xmlns:v="urn:schemas-microsoft-com:vml" Requires="v">
                <p:oleObj spid="_x0000_s28795" name="Equation" r:id="rId3" imgW="2705040" imgH="393480" progId="Equation.3">
                  <p:embed/>
                </p:oleObj>
              </mc:Choice>
              <mc:Fallback>
                <p:oleObj name="Equation" r:id="rId3" imgW="270504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86" y="509673"/>
                        <a:ext cx="5303897" cy="769746"/>
                      </a:xfrm>
                      <a:prstGeom prst="rect">
                        <a:avLst/>
                      </a:prstGeom>
                      <a:noFill/>
                      <a:ln w="9525">
                        <a:solidFill>
                          <a:srgbClr val="000000"/>
                        </a:solidFill>
                        <a:miter lim="800000"/>
                        <a:headEnd/>
                        <a:tailEnd/>
                      </a:ln>
                    </p:spPr>
                  </p:pic>
                </p:oleObj>
              </mc:Fallback>
            </mc:AlternateContent>
          </a:graphicData>
        </a:graphic>
      </p:graphicFrame>
      <p:graphicFrame>
        <p:nvGraphicFramePr>
          <p:cNvPr id="28676" name="Object 4"/>
          <p:cNvGraphicFramePr>
            <a:graphicFrameLocks noChangeAspect="1"/>
          </p:cNvGraphicFramePr>
          <p:nvPr>
            <p:extLst>
              <p:ext uri="{D42A27DB-BD31-4B8C-83A1-F6EECF244321}">
                <p14:modId xmlns:p14="http://schemas.microsoft.com/office/powerpoint/2010/main" val="1291863720"/>
              </p:ext>
            </p:extLst>
          </p:nvPr>
        </p:nvGraphicFramePr>
        <p:xfrm>
          <a:off x="1619672" y="2996952"/>
          <a:ext cx="2664296" cy="2307225"/>
        </p:xfrm>
        <a:graphic>
          <a:graphicData uri="http://schemas.openxmlformats.org/presentationml/2006/ole">
            <mc:AlternateContent xmlns:mc="http://schemas.openxmlformats.org/markup-compatibility/2006">
              <mc:Choice xmlns:v="urn:schemas-microsoft-com:vml" Requires="v">
                <p:oleObj spid="_x0000_s28796" name="Equation" r:id="rId5" imgW="1231560" imgH="1066680" progId="Equation.3">
                  <p:embed/>
                </p:oleObj>
              </mc:Choice>
              <mc:Fallback>
                <p:oleObj name="Equation" r:id="rId5" imgW="1231560" imgH="10666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672" y="2996952"/>
                        <a:ext cx="2664296" cy="2307225"/>
                      </a:xfrm>
                      <a:prstGeom prst="rect">
                        <a:avLst/>
                      </a:prstGeom>
                      <a:noFill/>
                      <a:ln w="9525">
                        <a:solidFill>
                          <a:srgbClr val="FF0000"/>
                        </a:solidFill>
                        <a:miter lim="800000"/>
                        <a:headEnd/>
                        <a:tailEnd/>
                      </a:ln>
                      <a:effectLst/>
                    </p:spPr>
                  </p:pic>
                </p:oleObj>
              </mc:Fallback>
            </mc:AlternateContent>
          </a:graphicData>
        </a:graphic>
      </p:graphicFrame>
      <p:sp>
        <p:nvSpPr>
          <p:cNvPr id="2" name="Slide Number Placeholder 1"/>
          <p:cNvSpPr>
            <a:spLocks noGrp="1"/>
          </p:cNvSpPr>
          <p:nvPr>
            <p:ph type="sldNum" sz="quarter" idx="12"/>
          </p:nvPr>
        </p:nvSpPr>
        <p:spPr/>
        <p:txBody>
          <a:bodyPr/>
          <a:lstStyle/>
          <a:p>
            <a:fld id="{4E794A2B-44D9-47F7-A037-773D69E9FC3F}" type="slidenum">
              <a:rPr lang="ar-SA" smtClean="0"/>
              <a:pPr/>
              <a:t>15</a:t>
            </a:fld>
            <a:endParaRPr lang="ar-SA"/>
          </a:p>
        </p:txBody>
      </p:sp>
    </p:spTree>
    <p:extLst>
      <p:ext uri="{BB962C8B-B14F-4D97-AF65-F5344CB8AC3E}">
        <p14:creationId xmlns:p14="http://schemas.microsoft.com/office/powerpoint/2010/main" val="275738573"/>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wd">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4000"/>
                                        <p:tgtEl>
                                          <p:spTgt spid="9"/>
                                        </p:tgtEl>
                                      </p:cBhvr>
                                    </p:animEffect>
                                    <p:anim calcmode="lin" valueType="num">
                                      <p:cBhvr>
                                        <p:cTn id="8" dur="4000" fill="hold"/>
                                        <p:tgtEl>
                                          <p:spTgt spid="9"/>
                                        </p:tgtEl>
                                        <p:attrNameLst>
                                          <p:attrName>ppt_x</p:attrName>
                                        </p:attrNameLst>
                                      </p:cBhvr>
                                      <p:tavLst>
                                        <p:tav tm="0">
                                          <p:val>
                                            <p:strVal val="#ppt_x"/>
                                          </p:val>
                                        </p:tav>
                                        <p:tav tm="100000">
                                          <p:val>
                                            <p:strVal val="#ppt_x"/>
                                          </p:val>
                                        </p:tav>
                                      </p:tavLst>
                                    </p:anim>
                                    <p:anim calcmode="lin" valueType="num">
                                      <p:cBhvr>
                                        <p:cTn id="9" dur="4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794A2B-44D9-47F7-A037-773D69E9FC3F}" type="slidenum">
              <a:rPr lang="ar-SA" smtClean="0"/>
              <a:pPr/>
              <a:t>16</a:t>
            </a:fld>
            <a:endParaRPr lang="ar-SA"/>
          </a:p>
        </p:txBody>
      </p:sp>
      <p:sp>
        <p:nvSpPr>
          <p:cNvPr id="3" name="مستطيل 14"/>
          <p:cNvSpPr/>
          <p:nvPr/>
        </p:nvSpPr>
        <p:spPr>
          <a:xfrm>
            <a:off x="4375216" y="483512"/>
            <a:ext cx="3813865" cy="400110"/>
          </a:xfrm>
          <a:prstGeom prst="rect">
            <a:avLst/>
          </a:prstGeom>
        </p:spPr>
        <p:txBody>
          <a:bodyPr wrap="none">
            <a:spAutoFit/>
          </a:bodyPr>
          <a:lstStyle/>
          <a:p>
            <a:r>
              <a:rPr lang="ar-SA" sz="2000" b="1" dirty="0" smtClean="0"/>
              <a:t>وبمقارنة المعادلة </a:t>
            </a:r>
            <a:r>
              <a:rPr lang="en-US" sz="2000" b="1" dirty="0" smtClean="0"/>
              <a:t> </a:t>
            </a:r>
            <a:r>
              <a:rPr lang="ar-SA" sz="2000" b="1" dirty="0" smtClean="0"/>
              <a:t> 3 مع معادلة ارهينيوس </a:t>
            </a:r>
            <a:endParaRPr lang="ar-SA" sz="2000" dirty="0"/>
          </a:p>
        </p:txBody>
      </p:sp>
      <p:sp>
        <p:nvSpPr>
          <p:cNvPr id="4" name="مستطيل 25"/>
          <p:cNvSpPr/>
          <p:nvPr/>
        </p:nvSpPr>
        <p:spPr>
          <a:xfrm>
            <a:off x="5688653" y="2276872"/>
            <a:ext cx="2501070" cy="2554545"/>
          </a:xfrm>
          <a:prstGeom prst="rect">
            <a:avLst/>
          </a:prstGeom>
        </p:spPr>
        <p:txBody>
          <a:bodyPr wrap="none">
            <a:spAutoFit/>
          </a:bodyPr>
          <a:lstStyle/>
          <a:p>
            <a:r>
              <a:rPr lang="en-US" sz="2000" b="1" dirty="0" smtClean="0"/>
              <a:t>A</a:t>
            </a:r>
            <a:r>
              <a:rPr lang="ar-SA" sz="2000" b="1" dirty="0" smtClean="0"/>
              <a:t> معامل التردد</a:t>
            </a:r>
          </a:p>
          <a:p>
            <a:endParaRPr lang="ar-SA" sz="2000" b="1" dirty="0" smtClean="0"/>
          </a:p>
          <a:p>
            <a:endParaRPr lang="ar-SA" sz="2000" b="1" dirty="0" smtClean="0"/>
          </a:p>
          <a:p>
            <a:endParaRPr lang="ar-SA" sz="2000" b="1" dirty="0" smtClean="0"/>
          </a:p>
          <a:p>
            <a:r>
              <a:rPr lang="ar-SA" sz="2000" b="1" dirty="0" smtClean="0"/>
              <a:t>ومع معادلة الحالة الانتقالية </a:t>
            </a:r>
          </a:p>
          <a:p>
            <a:endParaRPr lang="ar-SA" sz="2000" b="1" dirty="0" smtClean="0"/>
          </a:p>
          <a:p>
            <a:endParaRPr lang="ar-SA" sz="2000" b="1" dirty="0" smtClean="0"/>
          </a:p>
          <a:p>
            <a:r>
              <a:rPr lang="ar-SA" sz="2000" b="1" dirty="0" smtClean="0"/>
              <a:t>نجد ان :</a:t>
            </a:r>
            <a:endParaRPr lang="ar-SA" sz="2000" dirty="0"/>
          </a:p>
        </p:txBody>
      </p:sp>
      <p:graphicFrame>
        <p:nvGraphicFramePr>
          <p:cNvPr id="5" name="Object 5"/>
          <p:cNvGraphicFramePr>
            <a:graphicFrameLocks noChangeAspect="1"/>
          </p:cNvGraphicFramePr>
          <p:nvPr>
            <p:extLst>
              <p:ext uri="{D42A27DB-BD31-4B8C-83A1-F6EECF244321}">
                <p14:modId xmlns:p14="http://schemas.microsoft.com/office/powerpoint/2010/main" val="3703641627"/>
              </p:ext>
            </p:extLst>
          </p:nvPr>
        </p:nvGraphicFramePr>
        <p:xfrm>
          <a:off x="1475656" y="281052"/>
          <a:ext cx="1747337" cy="840066"/>
        </p:xfrm>
        <a:graphic>
          <a:graphicData uri="http://schemas.openxmlformats.org/presentationml/2006/ole">
            <mc:AlternateContent xmlns:mc="http://schemas.openxmlformats.org/markup-compatibility/2006">
              <mc:Choice xmlns:v="urn:schemas-microsoft-com:vml" Requires="v">
                <p:oleObj spid="_x0000_s31854" name="Equation" r:id="rId3" imgW="660240" imgH="317160" progId="Equation.3">
                  <p:embed/>
                </p:oleObj>
              </mc:Choice>
              <mc:Fallback>
                <p:oleObj name="Equation" r:id="rId3" imgW="660240" imgH="3171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281052"/>
                        <a:ext cx="1747337" cy="840066"/>
                      </a:xfrm>
                      <a:prstGeom prst="rect">
                        <a:avLst/>
                      </a:prstGeom>
                      <a:noFill/>
                      <a:ln>
                        <a:noFill/>
                      </a:ln>
                      <a:effectLst/>
                      <a:extLst/>
                    </p:spPr>
                  </p:pic>
                </p:oleObj>
              </mc:Fallback>
            </mc:AlternateContent>
          </a:graphicData>
        </a:graphic>
      </p:graphicFrame>
      <p:graphicFrame>
        <p:nvGraphicFramePr>
          <p:cNvPr id="6" name="Object 4"/>
          <p:cNvGraphicFramePr>
            <a:graphicFrameLocks noChangeAspect="1"/>
          </p:cNvGraphicFramePr>
          <p:nvPr>
            <p:extLst>
              <p:ext uri="{D42A27DB-BD31-4B8C-83A1-F6EECF244321}">
                <p14:modId xmlns:p14="http://schemas.microsoft.com/office/powerpoint/2010/main" val="2850451753"/>
              </p:ext>
            </p:extLst>
          </p:nvPr>
        </p:nvGraphicFramePr>
        <p:xfrm>
          <a:off x="683568" y="4653136"/>
          <a:ext cx="5375288" cy="809121"/>
        </p:xfrm>
        <a:graphic>
          <a:graphicData uri="http://schemas.openxmlformats.org/presentationml/2006/ole">
            <mc:AlternateContent xmlns:mc="http://schemas.openxmlformats.org/markup-compatibility/2006">
              <mc:Choice xmlns:v="urn:schemas-microsoft-com:vml" Requires="v">
                <p:oleObj spid="_x0000_s31855" name="Equation" r:id="rId5" imgW="2425680" imgH="495000" progId="Equation.3">
                  <p:embed/>
                </p:oleObj>
              </mc:Choice>
              <mc:Fallback>
                <p:oleObj name="Equation" r:id="rId5" imgW="2425680" imgH="495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68" y="4653136"/>
                        <a:ext cx="5375288" cy="8091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8"/>
          <p:cNvGraphicFramePr>
            <a:graphicFrameLocks noChangeAspect="1"/>
          </p:cNvGraphicFramePr>
          <p:nvPr>
            <p:extLst>
              <p:ext uri="{D42A27DB-BD31-4B8C-83A1-F6EECF244321}">
                <p14:modId xmlns:p14="http://schemas.microsoft.com/office/powerpoint/2010/main" val="210597105"/>
              </p:ext>
            </p:extLst>
          </p:nvPr>
        </p:nvGraphicFramePr>
        <p:xfrm>
          <a:off x="683568" y="1344188"/>
          <a:ext cx="5795812" cy="932684"/>
        </p:xfrm>
        <a:graphic>
          <a:graphicData uri="http://schemas.openxmlformats.org/presentationml/2006/ole">
            <mc:AlternateContent xmlns:mc="http://schemas.openxmlformats.org/markup-compatibility/2006">
              <mc:Choice xmlns:v="urn:schemas-microsoft-com:vml" Requires="v">
                <p:oleObj spid="_x0000_s31856" name="Equation" r:id="rId7" imgW="2908080" imgH="469800" progId="Equation.3">
                  <p:embed/>
                </p:oleObj>
              </mc:Choice>
              <mc:Fallback>
                <p:oleObj name="Equation" r:id="rId7" imgW="2908080" imgH="469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568" y="1344188"/>
                        <a:ext cx="5795812" cy="932684"/>
                      </a:xfrm>
                      <a:prstGeom prst="rect">
                        <a:avLst/>
                      </a:prstGeom>
                      <a:noFill/>
                      <a:ln w="9525">
                        <a:solidFill>
                          <a:srgbClr val="000000"/>
                        </a:solidFill>
                        <a:miter lim="800000"/>
                        <a:headEnd/>
                        <a:tailEnd/>
                      </a:ln>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198512734"/>
              </p:ext>
            </p:extLst>
          </p:nvPr>
        </p:nvGraphicFramePr>
        <p:xfrm>
          <a:off x="986082" y="3122096"/>
          <a:ext cx="4065972" cy="1171000"/>
        </p:xfrm>
        <a:graphic>
          <a:graphicData uri="http://schemas.openxmlformats.org/presentationml/2006/ole">
            <mc:AlternateContent xmlns:mc="http://schemas.openxmlformats.org/markup-compatibility/2006">
              <mc:Choice xmlns:v="urn:schemas-microsoft-com:vml" Requires="v">
                <p:oleObj spid="_x0000_s31857" name="Equation" r:id="rId9" imgW="1587240" imgH="457200" progId="Equation.3">
                  <p:embed/>
                </p:oleObj>
              </mc:Choice>
              <mc:Fallback>
                <p:oleObj name="Equation" r:id="rId9" imgW="1587240" imgH="457200" progId="Equation.3">
                  <p:embed/>
                  <p:pic>
                    <p:nvPicPr>
                      <p:cNvPr id="0" name=""/>
                      <p:cNvPicPr/>
                      <p:nvPr/>
                    </p:nvPicPr>
                    <p:blipFill>
                      <a:blip r:embed="rId10"/>
                      <a:stretch>
                        <a:fillRect/>
                      </a:stretch>
                    </p:blipFill>
                    <p:spPr>
                      <a:xfrm>
                        <a:off x="986082" y="3122096"/>
                        <a:ext cx="4065972" cy="1171000"/>
                      </a:xfrm>
                      <a:prstGeom prst="rect">
                        <a:avLst/>
                      </a:prstGeom>
                    </p:spPr>
                  </p:pic>
                </p:oleObj>
              </mc:Fallback>
            </mc:AlternateContent>
          </a:graphicData>
        </a:graphic>
      </p:graphicFrame>
    </p:spTree>
    <p:extLst>
      <p:ext uri="{BB962C8B-B14F-4D97-AF65-F5344CB8AC3E}">
        <p14:creationId xmlns:p14="http://schemas.microsoft.com/office/powerpoint/2010/main" val="311614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wd">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0"/>
                                        <p:tgtEl>
                                          <p:spTgt spid="3"/>
                                        </p:tgtEl>
                                      </p:cBhvr>
                                    </p:animEffect>
                                    <p:anim calcmode="lin" valueType="num">
                                      <p:cBhvr>
                                        <p:cTn id="8" dur="4000" fill="hold"/>
                                        <p:tgtEl>
                                          <p:spTgt spid="3"/>
                                        </p:tgtEl>
                                        <p:attrNameLst>
                                          <p:attrName>ppt_x</p:attrName>
                                        </p:attrNameLst>
                                      </p:cBhvr>
                                      <p:tavLst>
                                        <p:tav tm="0">
                                          <p:val>
                                            <p:strVal val="#ppt_x"/>
                                          </p:val>
                                        </p:tav>
                                        <p:tav tm="100000">
                                          <p:val>
                                            <p:strVal val="#ppt_x"/>
                                          </p:val>
                                        </p:tav>
                                      </p:tavLst>
                                    </p:anim>
                                    <p:anim calcmode="lin" valueType="num">
                                      <p:cBhvr>
                                        <p:cTn id="9" dur="4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iterate type="wd">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4000"/>
                                        <p:tgtEl>
                                          <p:spTgt spid="4"/>
                                        </p:tgtEl>
                                      </p:cBhvr>
                                    </p:animEffect>
                                    <p:anim calcmode="lin" valueType="num">
                                      <p:cBhvr>
                                        <p:cTn id="13" dur="4000" fill="hold"/>
                                        <p:tgtEl>
                                          <p:spTgt spid="4"/>
                                        </p:tgtEl>
                                        <p:attrNameLst>
                                          <p:attrName>ppt_x</p:attrName>
                                        </p:attrNameLst>
                                      </p:cBhvr>
                                      <p:tavLst>
                                        <p:tav tm="0">
                                          <p:val>
                                            <p:strVal val="#ppt_x"/>
                                          </p:val>
                                        </p:tav>
                                        <p:tav tm="100000">
                                          <p:val>
                                            <p:strVal val="#ppt_x"/>
                                          </p:val>
                                        </p:tav>
                                      </p:tavLst>
                                    </p:anim>
                                    <p:anim calcmode="lin" valueType="num">
                                      <p:cBhvr>
                                        <p:cTn id="14" dur="4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827584" y="908720"/>
            <a:ext cx="7488832" cy="5120954"/>
          </a:xfrm>
          <a:prstGeom prst="rect">
            <a:avLst/>
          </a:prstGeom>
          <a:noFill/>
        </p:spPr>
        <p:txBody>
          <a:bodyPr wrap="square" rtlCol="1">
            <a:spAutoFit/>
          </a:bodyPr>
          <a:lstStyle/>
          <a:p>
            <a:pPr marL="285750" indent="-285750" algn="just">
              <a:lnSpc>
                <a:spcPct val="150000"/>
              </a:lnSpc>
              <a:buFont typeface="Arial" pitchFamily="34" charset="0"/>
              <a:buChar char="•"/>
            </a:pPr>
            <a:r>
              <a:rPr lang="ar-SA" sz="2000" b="1" dirty="0" smtClean="0"/>
              <a:t>بالنسبة للمعامل (</a:t>
            </a:r>
            <a:r>
              <a:rPr lang="en-US" sz="2000" dirty="0" smtClean="0"/>
              <a:t>P </a:t>
            </a:r>
            <a:r>
              <a:rPr lang="ar-SA" sz="2000" b="1" dirty="0" smtClean="0"/>
              <a:t> ) في المعادلة  </a:t>
            </a:r>
            <a:r>
              <a:rPr lang="en-US" sz="2000" b="1" dirty="0" smtClean="0"/>
              <a:t> </a:t>
            </a:r>
            <a:r>
              <a:rPr lang="ar-SA" sz="2000" b="1" dirty="0" smtClean="0"/>
              <a:t>1</a:t>
            </a:r>
            <a:r>
              <a:rPr lang="en-US" sz="2000" b="1" dirty="0" smtClean="0"/>
              <a:t> </a:t>
            </a:r>
            <a:r>
              <a:rPr lang="ar-SA" sz="2000" b="1" dirty="0" smtClean="0"/>
              <a:t>فتقديره صعب و الذي </a:t>
            </a:r>
            <a:r>
              <a:rPr lang="ar-SA" sz="2000" b="1" dirty="0"/>
              <a:t>يعرف بمعامل الاحتمال أو أثر التوزيع الفراغي للجزيئات على سرعة التفاعل </a:t>
            </a:r>
            <a:r>
              <a:rPr lang="ar-SA" sz="2000" b="1" dirty="0" smtClean="0"/>
              <a:t>. </a:t>
            </a:r>
            <a:r>
              <a:rPr lang="ar-SA" sz="2000" b="1" dirty="0"/>
              <a:t>وهنا تعطي نظرية التصادم قيماً معقولة لكل من    </a:t>
            </a:r>
            <a:r>
              <a:rPr lang="en-US" sz="2000" dirty="0"/>
              <a:t>K </a:t>
            </a:r>
            <a:r>
              <a:rPr lang="ar-SA" sz="2000" dirty="0"/>
              <a:t>و</a:t>
            </a:r>
            <a:r>
              <a:rPr lang="en-US" sz="2000" dirty="0"/>
              <a:t> </a:t>
            </a:r>
            <a:r>
              <a:rPr lang="en-US" sz="2000" dirty="0" smtClean="0"/>
              <a:t>A</a:t>
            </a:r>
            <a:r>
              <a:rPr lang="ar-SA" sz="2000" b="1" dirty="0" smtClean="0"/>
              <a:t>  </a:t>
            </a:r>
            <a:r>
              <a:rPr lang="ar-SA" sz="2000" b="1" dirty="0"/>
              <a:t>في حالة التفاعلات البسيطة جداً إذا ما قورنت بالقيم التجريبية ، وعلى كل حال فإن الفروق تصبح كبيرة في الغالب عندما تكون التفاعلات بين جزيئات معقدة . </a:t>
            </a:r>
            <a:endParaRPr lang="ar-SA" sz="2000" b="1" dirty="0" smtClean="0"/>
          </a:p>
          <a:p>
            <a:pPr marL="285750" indent="-285750" algn="just">
              <a:lnSpc>
                <a:spcPct val="150000"/>
              </a:lnSpc>
              <a:buFont typeface="Arial" pitchFamily="34" charset="0"/>
              <a:buChar char="•"/>
            </a:pPr>
            <a:r>
              <a:rPr lang="ar-SA" sz="2000" b="1" dirty="0" smtClean="0"/>
              <a:t>ويعتبر </a:t>
            </a:r>
            <a:r>
              <a:rPr lang="ar-SA" sz="2000" b="1" dirty="0"/>
              <a:t>المعامل </a:t>
            </a:r>
            <a:r>
              <a:rPr lang="ar-SA" sz="2000" b="1" dirty="0" smtClean="0"/>
              <a:t>(</a:t>
            </a:r>
            <a:r>
              <a:rPr lang="en-US" sz="2000" dirty="0" smtClean="0"/>
              <a:t>P </a:t>
            </a:r>
            <a:r>
              <a:rPr lang="ar-SA" sz="2000" b="1" dirty="0" smtClean="0"/>
              <a:t> </a:t>
            </a:r>
            <a:r>
              <a:rPr lang="ar-SA" sz="2000" b="1" dirty="0"/>
              <a:t>) مقياسا للاختلاف بين نظرية التصادم البسيطة والنتائج التجريبية ويمكن أن يأخذ قيماً  تتراوح ما بين الواحد في التفاعلات البسيطة جداً والعشرة في التفاعلات المعقدة ، كما أن </a:t>
            </a:r>
            <a:r>
              <a:rPr lang="ar-SA" sz="2000" b="1" dirty="0" smtClean="0"/>
              <a:t>(</a:t>
            </a:r>
            <a:r>
              <a:rPr lang="en-US" sz="2000" dirty="0" smtClean="0"/>
              <a:t>P</a:t>
            </a:r>
            <a:r>
              <a:rPr lang="ar-SA" sz="2000" b="1" dirty="0" smtClean="0"/>
              <a:t> </a:t>
            </a:r>
            <a:r>
              <a:rPr lang="ar-SA" sz="2000" b="1" dirty="0"/>
              <a:t>) يعتبر مقياساً للأوضاع الهندسية التي يجب توفرها لحظة التصادم. </a:t>
            </a:r>
            <a:endParaRPr lang="en-US" sz="2000" b="1" dirty="0"/>
          </a:p>
          <a:p>
            <a:pPr marL="285750" indent="-285750" algn="just">
              <a:lnSpc>
                <a:spcPct val="150000"/>
              </a:lnSpc>
              <a:buFont typeface="Arial" pitchFamily="34" charset="0"/>
              <a:buChar char="•"/>
            </a:pPr>
            <a:r>
              <a:rPr lang="ar-SA" sz="2000" b="1" dirty="0" smtClean="0"/>
              <a:t>ويكمن </a:t>
            </a:r>
            <a:r>
              <a:rPr lang="ar-SA" sz="2000" b="1" dirty="0"/>
              <a:t>ضعف نظرية التصادم في أن حساب قيمة  </a:t>
            </a:r>
            <a:r>
              <a:rPr lang="ar-SA" sz="2000" b="1" dirty="0" smtClean="0"/>
              <a:t>(</a:t>
            </a:r>
            <a:r>
              <a:rPr lang="en-US" sz="2000" dirty="0" smtClean="0"/>
              <a:t>P </a:t>
            </a:r>
            <a:r>
              <a:rPr lang="ar-SA" sz="2000" b="1" dirty="0" smtClean="0"/>
              <a:t>  </a:t>
            </a:r>
            <a:r>
              <a:rPr lang="ar-SA" sz="2000" b="1" dirty="0"/>
              <a:t>) بالاعتماد على تراكيب وخواص الجزيئات المتفاعلة ليس بالأمر </a:t>
            </a:r>
            <a:r>
              <a:rPr lang="ar-SA" sz="2000" b="1" dirty="0" smtClean="0"/>
              <a:t>اليسير</a:t>
            </a:r>
            <a:endParaRPr lang="en-US" sz="2000" b="1" dirty="0"/>
          </a:p>
        </p:txBody>
      </p:sp>
      <p:sp>
        <p:nvSpPr>
          <p:cNvPr id="3" name="Slide Number Placeholder 2"/>
          <p:cNvSpPr>
            <a:spLocks noGrp="1"/>
          </p:cNvSpPr>
          <p:nvPr>
            <p:ph type="sldNum" sz="quarter" idx="12"/>
          </p:nvPr>
        </p:nvSpPr>
        <p:spPr/>
        <p:txBody>
          <a:bodyPr/>
          <a:lstStyle/>
          <a:p>
            <a:fld id="{4E794A2B-44D9-47F7-A037-773D69E9FC3F}" type="slidenum">
              <a:rPr lang="ar-SA" smtClean="0"/>
              <a:pPr/>
              <a:t>17</a:t>
            </a:fld>
            <a:endParaRPr lang="ar-SA"/>
          </a:p>
        </p:txBody>
      </p:sp>
    </p:spTree>
    <p:extLst>
      <p:ext uri="{BB962C8B-B14F-4D97-AF65-F5344CB8AC3E}">
        <p14:creationId xmlns:p14="http://schemas.microsoft.com/office/powerpoint/2010/main" val="3262394593"/>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750"/>
                                        <p:tgtEl>
                                          <p:spTgt spid="2"/>
                                        </p:tgtEl>
                                      </p:cBhvr>
                                    </p:animEffect>
                                    <p:anim calcmode="lin" valueType="num">
                                      <p:cBhvr>
                                        <p:cTn id="8" dur="2750" fill="hold"/>
                                        <p:tgtEl>
                                          <p:spTgt spid="2"/>
                                        </p:tgtEl>
                                        <p:attrNameLst>
                                          <p:attrName>ppt_x</p:attrName>
                                        </p:attrNameLst>
                                      </p:cBhvr>
                                      <p:tavLst>
                                        <p:tav tm="0">
                                          <p:val>
                                            <p:strVal val="#ppt_x"/>
                                          </p:val>
                                        </p:tav>
                                        <p:tav tm="100000">
                                          <p:val>
                                            <p:strVal val="#ppt_x"/>
                                          </p:val>
                                        </p:tav>
                                      </p:tavLst>
                                    </p:anim>
                                    <p:anim calcmode="lin" valueType="num">
                                      <p:cBhvr>
                                        <p:cTn id="9" dur="2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539552" y="1419741"/>
            <a:ext cx="7992888" cy="3323987"/>
          </a:xfrm>
          <a:prstGeom prst="rect">
            <a:avLst/>
          </a:prstGeom>
          <a:noFill/>
        </p:spPr>
        <p:txBody>
          <a:bodyPr wrap="square" rtlCol="1">
            <a:spAutoFit/>
          </a:bodyPr>
          <a:lstStyle/>
          <a:p>
            <a:pPr algn="just">
              <a:lnSpc>
                <a:spcPct val="150000"/>
              </a:lnSpc>
            </a:pPr>
            <a:endParaRPr lang="ar-SA" sz="2000" b="1" dirty="0">
              <a:latin typeface="Times New Roman" pitchFamily="18" charset="0"/>
              <a:cs typeface="Times New Roman" pitchFamily="18" charset="0"/>
            </a:endParaRPr>
          </a:p>
          <a:p>
            <a:pPr algn="just">
              <a:lnSpc>
                <a:spcPct val="150000"/>
              </a:lnSpc>
            </a:pPr>
            <a:r>
              <a:rPr lang="en-US" sz="2000" b="1" dirty="0" smtClean="0">
                <a:latin typeface="Times New Roman" pitchFamily="18" charset="0"/>
                <a:cs typeface="Times New Roman" pitchFamily="18" charset="0"/>
              </a:rPr>
              <a:t>                    </a:t>
            </a:r>
            <a:endParaRPr lang="en-US" sz="2000" b="1" dirty="0">
              <a:latin typeface="Times New Roman" pitchFamily="18" charset="0"/>
              <a:cs typeface="Times New Roman" pitchFamily="18" charset="0"/>
            </a:endParaRPr>
          </a:p>
          <a:p>
            <a:pPr algn="just">
              <a:lnSpc>
                <a:spcPct val="150000"/>
              </a:lnSpc>
            </a:pPr>
            <a:r>
              <a:rPr lang="ar-SA" sz="2000" b="1" dirty="0">
                <a:latin typeface="Times New Roman" pitchFamily="18" charset="0"/>
                <a:cs typeface="Times New Roman" pitchFamily="18" charset="0"/>
              </a:rPr>
              <a:t>يحدث عند درجة حرارة ( 427م ˚) وضغط جوي واحد فإذا كانت طاقة التنشيط (˚</a:t>
            </a:r>
            <a:r>
              <a:rPr lang="en-US" sz="2000" b="1" dirty="0">
                <a:latin typeface="Times New Roman" pitchFamily="18" charset="0"/>
                <a:cs typeface="Times New Roman" pitchFamily="18" charset="0"/>
              </a:rPr>
              <a:t> E</a:t>
            </a:r>
            <a:r>
              <a:rPr lang="ar-SA" sz="2000" b="1" dirty="0">
                <a:latin typeface="Times New Roman" pitchFamily="18" charset="0"/>
                <a:cs typeface="Times New Roman" pitchFamily="18" charset="0"/>
              </a:rPr>
              <a:t>) </a:t>
            </a:r>
            <a:r>
              <a:rPr lang="ar-SA" sz="2000" b="1" dirty="0" smtClean="0">
                <a:latin typeface="Times New Roman" pitchFamily="18" charset="0"/>
                <a:cs typeface="Times New Roman" pitchFamily="18" charset="0"/>
              </a:rPr>
              <a:t>تساوي</a:t>
            </a:r>
            <a:endParaRPr lang="en-US" sz="2000" b="1" dirty="0" smtClean="0">
              <a:latin typeface="Times New Roman" pitchFamily="18" charset="0"/>
              <a:cs typeface="Times New Roman" pitchFamily="18" charset="0"/>
            </a:endParaRPr>
          </a:p>
          <a:p>
            <a:pPr algn="just">
              <a:lnSpc>
                <a:spcPct val="150000"/>
              </a:lnSpc>
            </a:pPr>
            <a:r>
              <a:rPr lang="ar-SA" sz="2000" b="1" dirty="0" smtClean="0">
                <a:latin typeface="Times New Roman" pitchFamily="18" charset="0"/>
                <a:cs typeface="Times New Roman" pitchFamily="18" charset="0"/>
              </a:rPr>
              <a:t> </a:t>
            </a:r>
            <a:r>
              <a:rPr lang="ar-SA" sz="2000" b="1" dirty="0">
                <a:latin typeface="Times New Roman" pitchFamily="18" charset="0"/>
                <a:cs typeface="Times New Roman" pitchFamily="18" charset="0"/>
              </a:rPr>
              <a:t>( 170 </a:t>
            </a:r>
            <a:r>
              <a:rPr lang="en-US" sz="2000" b="1" dirty="0" smtClean="0">
                <a:latin typeface="Times New Roman" pitchFamily="18" charset="0"/>
                <a:cs typeface="Times New Roman" pitchFamily="18" charset="0"/>
              </a:rPr>
              <a:t> ( K </a:t>
            </a:r>
            <a:r>
              <a:rPr lang="en-US" sz="2000" b="1" dirty="0">
                <a:latin typeface="Times New Roman" pitchFamily="18" charset="0"/>
                <a:cs typeface="Times New Roman" pitchFamily="18" charset="0"/>
              </a:rPr>
              <a:t>J </a:t>
            </a:r>
            <a:r>
              <a:rPr lang="en-US" sz="2000" b="1" dirty="0" smtClean="0">
                <a:latin typeface="Times New Roman" pitchFamily="18" charset="0"/>
                <a:cs typeface="Times New Roman" pitchFamily="18" charset="0"/>
              </a:rPr>
              <a:t>mol</a:t>
            </a:r>
            <a:r>
              <a:rPr lang="en-US" sz="2000" b="1" baseline="30000" dirty="0" smtClean="0">
                <a:latin typeface="Times New Roman" pitchFamily="18" charset="0"/>
                <a:cs typeface="Times New Roman" pitchFamily="18" charset="0"/>
              </a:rPr>
              <a:t>-1</a:t>
            </a:r>
            <a:r>
              <a:rPr lang="en-US" sz="2000" b="1" dirty="0" smtClean="0">
                <a:latin typeface="Times New Roman" pitchFamily="18" charset="0"/>
                <a:cs typeface="Times New Roman" pitchFamily="18" charset="0"/>
              </a:rPr>
              <a:t>  </a:t>
            </a:r>
            <a:r>
              <a:rPr lang="ar-SA" sz="2000" b="1" dirty="0" smtClean="0">
                <a:latin typeface="Times New Roman" pitchFamily="18" charset="0"/>
                <a:cs typeface="Times New Roman" pitchFamily="18" charset="0"/>
              </a:rPr>
              <a:t>والقطر الجزيئي يساوي </a:t>
            </a:r>
            <a:r>
              <a:rPr lang="en-US" sz="2000" b="1" dirty="0" smtClean="0">
                <a:latin typeface="Times New Roman" pitchFamily="18" charset="0"/>
                <a:cs typeface="Times New Roman" pitchFamily="18" charset="0"/>
              </a:rPr>
              <a:t>(350 pm </a:t>
            </a:r>
            <a:r>
              <a:rPr lang="en-US" sz="2000" b="1" dirty="0" err="1" smtClean="0">
                <a:latin typeface="Times New Roman" pitchFamily="18" charset="0"/>
                <a:cs typeface="Times New Roman" pitchFamily="18" charset="0"/>
              </a:rPr>
              <a:t>picometer</a:t>
            </a:r>
            <a:r>
              <a:rPr lang="en-US" sz="2000" b="1" dirty="0" smtClean="0">
                <a:latin typeface="Times New Roman" pitchFamily="18" charset="0"/>
                <a:cs typeface="Times New Roman" pitchFamily="18" charset="0"/>
              </a:rPr>
              <a:t>)</a:t>
            </a:r>
            <a:r>
              <a:rPr lang="ar-SA" sz="2000" b="1" dirty="0" smtClean="0">
                <a:latin typeface="Times New Roman" pitchFamily="18" charset="0"/>
                <a:cs typeface="Times New Roman" pitchFamily="18" charset="0"/>
              </a:rPr>
              <a:t> </a:t>
            </a:r>
            <a:r>
              <a:rPr lang="ar-SA" sz="2000" b="1" dirty="0">
                <a:latin typeface="Times New Roman" pitchFamily="18" charset="0"/>
                <a:cs typeface="Times New Roman" pitchFamily="18" charset="0"/>
              </a:rPr>
              <a:t>فاحسب ما يلي </a:t>
            </a:r>
            <a:r>
              <a:rPr lang="ar-SA" sz="2000" b="1" dirty="0" smtClean="0">
                <a:latin typeface="Times New Roman" pitchFamily="18" charset="0"/>
                <a:cs typeface="Times New Roman" pitchFamily="18" charset="0"/>
              </a:rPr>
              <a:t>:</a:t>
            </a:r>
          </a:p>
          <a:p>
            <a:pPr algn="just">
              <a:lnSpc>
                <a:spcPct val="150000"/>
              </a:lnSpc>
            </a:pPr>
            <a:r>
              <a:rPr lang="ar-SA" sz="2000" b="1" dirty="0" smtClean="0">
                <a:latin typeface="Times New Roman" pitchFamily="18" charset="0"/>
                <a:cs typeface="Times New Roman" pitchFamily="18" charset="0"/>
              </a:rPr>
              <a:t>أ ) عدد التصادمات في الثانية في المتر المكعب </a:t>
            </a:r>
          </a:p>
          <a:p>
            <a:pPr algn="just">
              <a:lnSpc>
                <a:spcPct val="150000"/>
              </a:lnSpc>
            </a:pPr>
            <a:r>
              <a:rPr lang="ar-SA" sz="2000" b="1" dirty="0" smtClean="0">
                <a:latin typeface="Times New Roman" pitchFamily="18" charset="0"/>
                <a:cs typeface="Times New Roman" pitchFamily="18" charset="0"/>
              </a:rPr>
              <a:t>ب ) ثابت سرعة التفاعل </a:t>
            </a:r>
          </a:p>
          <a:p>
            <a:pPr algn="just">
              <a:lnSpc>
                <a:spcPct val="150000"/>
              </a:lnSpc>
            </a:pPr>
            <a:r>
              <a:rPr lang="ar-SA" sz="2000" b="1" dirty="0" smtClean="0">
                <a:latin typeface="Times New Roman" pitchFamily="18" charset="0"/>
                <a:cs typeface="Times New Roman" pitchFamily="18" charset="0"/>
              </a:rPr>
              <a:t>ج) معامل التردد </a:t>
            </a:r>
            <a:endParaRPr lang="ar-SA" sz="2000" dirty="0" smtClean="0">
              <a:latin typeface="Times New Roman" pitchFamily="18" charset="0"/>
              <a:cs typeface="Times New Roman" pitchFamily="18" charset="0"/>
            </a:endParaRPr>
          </a:p>
        </p:txBody>
      </p:sp>
      <p:cxnSp>
        <p:nvCxnSpPr>
          <p:cNvPr id="4" name="رابط كسهم مستقيم 3"/>
          <p:cNvCxnSpPr/>
          <p:nvPr/>
        </p:nvCxnSpPr>
        <p:spPr>
          <a:xfrm flipV="1">
            <a:off x="4398047" y="1983806"/>
            <a:ext cx="1182065"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مستطيل 2"/>
          <p:cNvSpPr/>
          <p:nvPr/>
        </p:nvSpPr>
        <p:spPr>
          <a:xfrm>
            <a:off x="2118189" y="1799141"/>
            <a:ext cx="4925719" cy="369332"/>
          </a:xfrm>
          <a:prstGeom prst="rect">
            <a:avLst/>
          </a:prstGeom>
        </p:spPr>
        <p:txBody>
          <a:bodyPr wrap="square">
            <a:spAutoFit/>
          </a:bodyPr>
          <a:lstStyle/>
          <a:p>
            <a:r>
              <a:rPr lang="en-US" b="1" dirty="0" smtClean="0"/>
              <a:t>2 HI</a:t>
            </a:r>
            <a:r>
              <a:rPr lang="en-US" b="1" baseline="-25000" dirty="0" smtClean="0"/>
              <a:t>(g)</a:t>
            </a:r>
            <a:r>
              <a:rPr lang="en-US" b="1" dirty="0" smtClean="0"/>
              <a:t>                              H</a:t>
            </a:r>
            <a:r>
              <a:rPr lang="en-US" b="1" baseline="-25000" dirty="0" smtClean="0"/>
              <a:t>2(g)</a:t>
            </a:r>
            <a:r>
              <a:rPr lang="en-US" b="1" dirty="0" smtClean="0"/>
              <a:t>  + I</a:t>
            </a:r>
            <a:r>
              <a:rPr lang="en-US" b="1" baseline="-25000" dirty="0" smtClean="0"/>
              <a:t>2(g)</a:t>
            </a:r>
            <a:r>
              <a:rPr lang="en-US" b="1" dirty="0" smtClean="0"/>
              <a:t> </a:t>
            </a:r>
            <a:endParaRPr lang="ar-SA" dirty="0"/>
          </a:p>
        </p:txBody>
      </p:sp>
      <p:sp>
        <p:nvSpPr>
          <p:cNvPr id="6" name="مستطيل 5"/>
          <p:cNvSpPr/>
          <p:nvPr/>
        </p:nvSpPr>
        <p:spPr>
          <a:xfrm>
            <a:off x="3960440" y="668974"/>
            <a:ext cx="4572000" cy="769441"/>
          </a:xfrm>
          <a:prstGeom prst="rect">
            <a:avLst/>
          </a:prstGeom>
        </p:spPr>
        <p:txBody>
          <a:bodyPr>
            <a:spAutoFit/>
          </a:bodyPr>
          <a:lstStyle/>
          <a:p>
            <a:pPr algn="just"/>
            <a:r>
              <a:rPr lang="ar-SA" sz="2400" b="1" dirty="0" smtClean="0">
                <a:solidFill>
                  <a:schemeClr val="accent1">
                    <a:lumMod val="50000"/>
                  </a:schemeClr>
                </a:solidFill>
              </a:rPr>
              <a:t>مسألة :</a:t>
            </a:r>
          </a:p>
          <a:p>
            <a:pPr algn="just"/>
            <a:r>
              <a:rPr lang="ar-SA" sz="2000" b="1" dirty="0" smtClean="0"/>
              <a:t>إذا كان لديك التفاعل التالي من الرتبة الثانية </a:t>
            </a:r>
          </a:p>
        </p:txBody>
      </p:sp>
      <p:sp>
        <p:nvSpPr>
          <p:cNvPr id="5" name="Slide Number Placeholder 4"/>
          <p:cNvSpPr>
            <a:spLocks noGrp="1"/>
          </p:cNvSpPr>
          <p:nvPr>
            <p:ph type="sldNum" sz="quarter" idx="12"/>
          </p:nvPr>
        </p:nvSpPr>
        <p:spPr/>
        <p:txBody>
          <a:bodyPr/>
          <a:lstStyle/>
          <a:p>
            <a:fld id="{4E794A2B-44D9-47F7-A037-773D69E9FC3F}" type="slidenum">
              <a:rPr lang="ar-SA" smtClean="0"/>
              <a:pPr/>
              <a:t>18</a:t>
            </a:fld>
            <a:endParaRPr lang="ar-SA" dirty="0"/>
          </a:p>
        </p:txBody>
      </p:sp>
    </p:spTree>
    <p:extLst>
      <p:ext uri="{BB962C8B-B14F-4D97-AF65-F5344CB8AC3E}">
        <p14:creationId xmlns:p14="http://schemas.microsoft.com/office/powerpoint/2010/main" val="4041513733"/>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anim calcmode="lin" valueType="num">
                                      <p:cBhvr>
                                        <p:cTn id="8" dur="3000" fill="hold"/>
                                        <p:tgtEl>
                                          <p:spTgt spid="6"/>
                                        </p:tgtEl>
                                        <p:attrNameLst>
                                          <p:attrName>ppt_x</p:attrName>
                                        </p:attrNameLst>
                                      </p:cBhvr>
                                      <p:tavLst>
                                        <p:tav tm="0">
                                          <p:val>
                                            <p:strVal val="#ppt_x"/>
                                          </p:val>
                                        </p:tav>
                                        <p:tav tm="100000">
                                          <p:val>
                                            <p:strVal val="#ppt_x"/>
                                          </p:val>
                                        </p:tav>
                                      </p:tavLst>
                                    </p:anim>
                                    <p:anim calcmode="lin" valueType="num">
                                      <p:cBhvr>
                                        <p:cTn id="9" dur="3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0"/>
                                        <p:tgtEl>
                                          <p:spTgt spid="4"/>
                                        </p:tgtEl>
                                      </p:cBhvr>
                                    </p:animEffect>
                                  </p:childTnLst>
                                  <p:subTnLst>
                                    <p:audio>
                                      <p:cMediaNode>
                                        <p:cTn display="0" masterRel="sameClick">
                                          <p:stCondLst>
                                            <p:cond evt="begin" delay="0">
                                              <p:tn val="12"/>
                                            </p:cond>
                                          </p:stCondLst>
                                          <p:endCondLst>
                                            <p:cond evt="onStopAudio" delay="0">
                                              <p:tgtEl>
                                                <p:sldTgt/>
                                              </p:tgtEl>
                                            </p:cond>
                                          </p:endCondLst>
                                        </p:cTn>
                                        <p:tgtEl>
                                          <p:sndTgt r:embed="rId2" name="explode.wav"/>
                                        </p:tgtEl>
                                      </p:cMediaNode>
                                    </p:audio>
                                  </p:subTnLst>
                                </p:cTn>
                              </p:par>
                              <p:par>
                                <p:cTn id="15" presetID="1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2" name="explode.wav"/>
                                        </p:tgtEl>
                                      </p:cMediaNode>
                                    </p:audio>
                                  </p:sub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750"/>
                                        <p:tgtEl>
                                          <p:spTgt spid="2"/>
                                        </p:tgtEl>
                                      </p:cBhvr>
                                    </p:animEffect>
                                    <p:anim calcmode="lin" valueType="num">
                                      <p:cBhvr>
                                        <p:cTn id="23" dur="2750" fill="hold"/>
                                        <p:tgtEl>
                                          <p:spTgt spid="2"/>
                                        </p:tgtEl>
                                        <p:attrNameLst>
                                          <p:attrName>ppt_x</p:attrName>
                                        </p:attrNameLst>
                                      </p:cBhvr>
                                      <p:tavLst>
                                        <p:tav tm="0">
                                          <p:val>
                                            <p:strVal val="#ppt_x"/>
                                          </p:val>
                                        </p:tav>
                                        <p:tav tm="100000">
                                          <p:val>
                                            <p:strVal val="#ppt_x"/>
                                          </p:val>
                                        </p:tav>
                                      </p:tavLst>
                                    </p:anim>
                                    <p:anim calcmode="lin" valueType="num">
                                      <p:cBhvr>
                                        <p:cTn id="24" dur="2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794A2B-44D9-47F7-A037-773D69E9FC3F}" type="slidenum">
              <a:rPr lang="ar-SA" smtClean="0"/>
              <a:pPr/>
              <a:t>19</a:t>
            </a:fld>
            <a:endParaRPr lang="ar-SA"/>
          </a:p>
        </p:txBody>
      </p:sp>
      <p:sp>
        <p:nvSpPr>
          <p:cNvPr id="3" name="Rectangle 2"/>
          <p:cNvSpPr/>
          <p:nvPr/>
        </p:nvSpPr>
        <p:spPr>
          <a:xfrm>
            <a:off x="4283968" y="260648"/>
            <a:ext cx="4572000" cy="646331"/>
          </a:xfrm>
          <a:prstGeom prst="rect">
            <a:avLst/>
          </a:prstGeom>
        </p:spPr>
        <p:txBody>
          <a:bodyPr>
            <a:spAutoFit/>
          </a:bodyPr>
          <a:lstStyle/>
          <a:p>
            <a:pPr algn="just"/>
            <a:r>
              <a:rPr lang="ar-SA" b="1" dirty="0"/>
              <a:t>الحل </a:t>
            </a:r>
          </a:p>
          <a:p>
            <a:pPr algn="just"/>
            <a:r>
              <a:rPr lang="ar-SA" b="1" dirty="0"/>
              <a:t>أ )</a:t>
            </a:r>
          </a:p>
        </p:txBody>
      </p:sp>
      <mc:AlternateContent xmlns:mc="http://schemas.openxmlformats.org/markup-compatibility/2006" xmlns:a14="http://schemas.microsoft.com/office/drawing/2010/main">
        <mc:Choice Requires="a14">
          <p:sp>
            <p:nvSpPr>
              <p:cNvPr id="4" name="مربع نص 18"/>
              <p:cNvSpPr txBox="1"/>
              <p:nvPr/>
            </p:nvSpPr>
            <p:spPr>
              <a:xfrm>
                <a:off x="863594" y="2492896"/>
                <a:ext cx="7673563" cy="4446538"/>
              </a:xfrm>
              <a:prstGeom prst="rect">
                <a:avLst/>
              </a:prstGeom>
              <a:noFill/>
            </p:spPr>
            <p:txBody>
              <a:bodyPr wrap="square" rtlCol="1">
                <a:spAutoFit/>
              </a:bodyPr>
              <a:lstStyle/>
              <a:p>
                <a:pPr>
                  <a:lnSpc>
                    <a:spcPct val="150000"/>
                  </a:lnSpc>
                </a:pPr>
                <a:r>
                  <a:rPr lang="ar-SA" sz="2200" b="1" dirty="0" smtClean="0">
                    <a:latin typeface="Times New Roman" pitchFamily="18" charset="0"/>
                    <a:cs typeface="Times New Roman" pitchFamily="18" charset="0"/>
                  </a:rPr>
                  <a:t>القطر الجزيئي يحول إلى </a:t>
                </a:r>
                <a:r>
                  <a:rPr lang="en-US" sz="2200" b="1" dirty="0" smtClean="0">
                    <a:latin typeface="Times New Roman" pitchFamily="18" charset="0"/>
                    <a:cs typeface="Times New Roman" pitchFamily="18" charset="0"/>
                  </a:rPr>
                  <a:t>m </a:t>
                </a:r>
              </a:p>
              <a:p>
                <a:pPr algn="l" rtl="0">
                  <a:lnSpc>
                    <a:spcPct val="150000"/>
                  </a:lnSpc>
                </a:pPr>
                <a:r>
                  <a:rPr lang="en-US" sz="2200" b="1" dirty="0" err="1" smtClean="0">
                    <a:latin typeface="Times New Roman" pitchFamily="18" charset="0"/>
                    <a:cs typeface="Times New Roman" pitchFamily="18" charset="0"/>
                  </a:rPr>
                  <a:t>d</a:t>
                </a:r>
                <a:r>
                  <a:rPr lang="en-US" sz="2200" b="1" baseline="-25000" dirty="0" err="1" smtClean="0">
                    <a:latin typeface="Times New Roman" pitchFamily="18" charset="0"/>
                    <a:cs typeface="Times New Roman" pitchFamily="18" charset="0"/>
                  </a:rPr>
                  <a:t>HI</a:t>
                </a:r>
                <a:r>
                  <a:rPr lang="en-US" sz="2200" b="1" dirty="0" smtClean="0">
                    <a:latin typeface="Times New Roman" pitchFamily="18" charset="0"/>
                    <a:cs typeface="Times New Roman" pitchFamily="18" charset="0"/>
                  </a:rPr>
                  <a:t>  = 350 x 10</a:t>
                </a:r>
                <a:r>
                  <a:rPr lang="en-US" sz="2200" b="1" baseline="30000" dirty="0" smtClean="0">
                    <a:latin typeface="Times New Roman" pitchFamily="18" charset="0"/>
                    <a:cs typeface="Times New Roman" pitchFamily="18" charset="0"/>
                  </a:rPr>
                  <a:t>-12</a:t>
                </a:r>
              </a:p>
              <a:p>
                <a:pPr algn="l" rtl="0">
                  <a:lnSpc>
                    <a:spcPct val="150000"/>
                  </a:lnSpc>
                </a:pPr>
                <a:r>
                  <a:rPr lang="en-US" sz="2200" b="1" dirty="0" smtClean="0">
                    <a:latin typeface="Times New Roman" pitchFamily="18" charset="0"/>
                    <a:cs typeface="Times New Roman" pitchFamily="18" charset="0"/>
                  </a:rPr>
                  <a:t>R = 8.3 J </a:t>
                </a:r>
                <a:r>
                  <a:rPr lang="en-US" sz="2200" b="1" dirty="0" err="1" smtClean="0">
                    <a:latin typeface="Times New Roman" pitchFamily="18" charset="0"/>
                    <a:cs typeface="Times New Roman" pitchFamily="18" charset="0"/>
                  </a:rPr>
                  <a:t>mol</a:t>
                </a:r>
                <a:r>
                  <a:rPr lang="en-US" sz="2200" b="1" baseline="30000" dirty="0" smtClean="0">
                    <a:latin typeface="Times New Roman" pitchFamily="18" charset="0"/>
                    <a:cs typeface="Times New Roman" pitchFamily="18" charset="0"/>
                  </a:rPr>
                  <a:t>-1</a:t>
                </a:r>
                <a:r>
                  <a:rPr lang="en-US" sz="2200" b="1" dirty="0" smtClean="0">
                    <a:latin typeface="Times New Roman" pitchFamily="18" charset="0"/>
                    <a:cs typeface="Times New Roman" pitchFamily="18" charset="0"/>
                  </a:rPr>
                  <a:t>  k</a:t>
                </a:r>
                <a:r>
                  <a:rPr lang="en-US" sz="2200" b="1" baseline="30000" dirty="0" smtClean="0">
                    <a:latin typeface="Times New Roman" pitchFamily="18" charset="0"/>
                    <a:cs typeface="Times New Roman" pitchFamily="18" charset="0"/>
                  </a:rPr>
                  <a:t>-1</a:t>
                </a:r>
              </a:p>
              <a:p>
                <a:pPr algn="l" rtl="0">
                  <a:lnSpc>
                    <a:spcPct val="150000"/>
                  </a:lnSpc>
                </a:pPr>
                <a:r>
                  <a:rPr lang="en-US" sz="2200" b="1" baseline="30000" dirty="0" smtClean="0">
                    <a:latin typeface="Times New Roman" pitchFamily="18" charset="0"/>
                    <a:cs typeface="Times New Roman" pitchFamily="18" charset="0"/>
                  </a:rPr>
                  <a:t>M</a:t>
                </a:r>
                <a:r>
                  <a:rPr lang="en-US" sz="2200" b="1" baseline="-25000" dirty="0" smtClean="0">
                    <a:latin typeface="Times New Roman" pitchFamily="18" charset="0"/>
                    <a:cs typeface="Times New Roman" pitchFamily="18" charset="0"/>
                  </a:rPr>
                  <a:t>HI</a:t>
                </a:r>
                <a:r>
                  <a:rPr lang="en-US" sz="2200" b="1" dirty="0" smtClean="0">
                    <a:latin typeface="Times New Roman" pitchFamily="18" charset="0"/>
                    <a:cs typeface="Times New Roman" pitchFamily="18" charset="0"/>
                  </a:rPr>
                  <a:t>  = 127 +1 = 128 </a:t>
                </a:r>
                <a:r>
                  <a:rPr lang="en-US" sz="2200" b="1" dirty="0" err="1" smtClean="0">
                    <a:latin typeface="Times New Roman" pitchFamily="18" charset="0"/>
                    <a:cs typeface="Times New Roman" pitchFamily="18" charset="0"/>
                  </a:rPr>
                  <a:t>gm</a:t>
                </a:r>
                <a:r>
                  <a:rPr lang="en-US" sz="2200" b="1" dirty="0" smtClean="0">
                    <a:latin typeface="Times New Roman" pitchFamily="18" charset="0"/>
                    <a:cs typeface="Times New Roman" pitchFamily="18" charset="0"/>
                  </a:rPr>
                  <a:t> = 128 x 10</a:t>
                </a:r>
                <a:r>
                  <a:rPr lang="en-US" sz="2200" b="1" baseline="30000" dirty="0" smtClean="0">
                    <a:latin typeface="Times New Roman" pitchFamily="18" charset="0"/>
                    <a:cs typeface="Times New Roman" pitchFamily="18" charset="0"/>
                  </a:rPr>
                  <a:t>-3</a:t>
                </a:r>
                <a:r>
                  <a:rPr lang="en-US" sz="2200" b="1" dirty="0" smtClean="0">
                    <a:latin typeface="Times New Roman" pitchFamily="18" charset="0"/>
                    <a:cs typeface="Times New Roman" pitchFamily="18" charset="0"/>
                  </a:rPr>
                  <a:t> Kg</a:t>
                </a:r>
              </a:p>
              <a:p>
                <a:pPr algn="r">
                  <a:lnSpc>
                    <a:spcPct val="150000"/>
                  </a:lnSpc>
                </a:pPr>
                <a:r>
                  <a:rPr lang="ar-SA" sz="2200" b="1" dirty="0" smtClean="0">
                    <a:latin typeface="Times New Roman" pitchFamily="18" charset="0"/>
                    <a:cs typeface="Times New Roman" pitchFamily="18" charset="0"/>
                  </a:rPr>
                  <a:t>من قانون الغازات </a:t>
                </a:r>
                <a:r>
                  <a:rPr lang="en-US" sz="2200" b="1" dirty="0" smtClean="0">
                    <a:latin typeface="Times New Roman" pitchFamily="18" charset="0"/>
                    <a:cs typeface="Times New Roman" pitchFamily="18" charset="0"/>
                  </a:rPr>
                  <a:t>P.V = n RT </a:t>
                </a:r>
                <a:endParaRPr lang="ar-SA" sz="2200" b="1" dirty="0" smtClean="0">
                  <a:latin typeface="Times New Roman" pitchFamily="18" charset="0"/>
                  <a:cs typeface="Times New Roman" pitchFamily="18" charset="0"/>
                </a:endParaRPr>
              </a:p>
              <a:p>
                <a:pPr algn="l" rtl="0">
                  <a:lnSpc>
                    <a:spcPct val="150000"/>
                  </a:lnSpc>
                </a:pPr>
                <a:r>
                  <a:rPr lang="en-US" sz="2200" b="1" dirty="0" smtClean="0">
                    <a:latin typeface="Times New Roman" pitchFamily="18" charset="0"/>
                    <a:cs typeface="Times New Roman" pitchFamily="18" charset="0"/>
                  </a:rPr>
                  <a:t>P = 1 </a:t>
                </a:r>
                <a:r>
                  <a:rPr lang="en-US" sz="2200" b="1" dirty="0" err="1" smtClean="0">
                    <a:latin typeface="Times New Roman" pitchFamily="18" charset="0"/>
                    <a:cs typeface="Times New Roman" pitchFamily="18" charset="0"/>
                  </a:rPr>
                  <a:t>atm</a:t>
                </a:r>
                <a:r>
                  <a:rPr lang="en-US" sz="2200" b="1" dirty="0" smtClean="0">
                    <a:latin typeface="Times New Roman" pitchFamily="18" charset="0"/>
                    <a:cs typeface="Times New Roman" pitchFamily="18" charset="0"/>
                  </a:rPr>
                  <a:t> = 1.013 x 10</a:t>
                </a:r>
                <a:r>
                  <a:rPr lang="en-US" sz="2200" b="1" baseline="30000" dirty="0" smtClean="0">
                    <a:latin typeface="Times New Roman" pitchFamily="18" charset="0"/>
                    <a:cs typeface="Times New Roman" pitchFamily="18" charset="0"/>
                  </a:rPr>
                  <a:t>5 </a:t>
                </a:r>
                <a:r>
                  <a:rPr lang="en-US" sz="2200" b="1" dirty="0" smtClean="0">
                    <a:latin typeface="Times New Roman" pitchFamily="18" charset="0"/>
                    <a:cs typeface="Times New Roman" pitchFamily="18" charset="0"/>
                  </a:rPr>
                  <a:t> N/m</a:t>
                </a:r>
                <a:r>
                  <a:rPr lang="en-US" sz="2200" b="1" baseline="30000" dirty="0" smtClean="0">
                    <a:latin typeface="Times New Roman" pitchFamily="18" charset="0"/>
                    <a:cs typeface="Times New Roman" pitchFamily="18" charset="0"/>
                  </a:rPr>
                  <a:t>2 </a:t>
                </a:r>
                <a:r>
                  <a:rPr lang="en-US" sz="2200" b="1" dirty="0" smtClean="0">
                    <a:solidFill>
                      <a:schemeClr val="tx1">
                        <a:lumMod val="65000"/>
                        <a:lumOff val="35000"/>
                      </a:schemeClr>
                    </a:solidFill>
                    <a:latin typeface="Times New Roman" pitchFamily="18" charset="0"/>
                    <a:cs typeface="Times New Roman" pitchFamily="18" charset="0"/>
                  </a:rPr>
                  <a:t>(1 </a:t>
                </a:r>
                <a:r>
                  <a:rPr lang="en-US" sz="2200" b="1" dirty="0" err="1" smtClean="0">
                    <a:solidFill>
                      <a:schemeClr val="tx1">
                        <a:lumMod val="65000"/>
                        <a:lumOff val="35000"/>
                      </a:schemeClr>
                    </a:solidFill>
                    <a:latin typeface="Times New Roman" pitchFamily="18" charset="0"/>
                    <a:cs typeface="Times New Roman" pitchFamily="18" charset="0"/>
                  </a:rPr>
                  <a:t>atm</a:t>
                </a:r>
                <a:r>
                  <a:rPr lang="en-US" sz="2200" b="1" dirty="0" smtClean="0">
                    <a:solidFill>
                      <a:schemeClr val="tx1">
                        <a:lumMod val="65000"/>
                        <a:lumOff val="35000"/>
                      </a:schemeClr>
                    </a:solidFill>
                    <a:latin typeface="Times New Roman" pitchFamily="18" charset="0"/>
                    <a:cs typeface="Times New Roman" pitchFamily="18" charset="0"/>
                  </a:rPr>
                  <a:t> = 101325 N: </a:t>
                </a:r>
                <a:r>
                  <a:rPr lang="en-US" sz="2200" b="1" dirty="0" err="1" smtClean="0">
                    <a:solidFill>
                      <a:schemeClr val="tx1">
                        <a:lumMod val="65000"/>
                        <a:lumOff val="35000"/>
                      </a:schemeClr>
                    </a:solidFill>
                    <a:latin typeface="Times New Roman" pitchFamily="18" charset="0"/>
                    <a:cs typeface="Times New Roman" pitchFamily="18" charset="0"/>
                  </a:rPr>
                  <a:t>Newtons</a:t>
                </a:r>
                <a:r>
                  <a:rPr lang="en-US" sz="2200" b="1" dirty="0" smtClean="0">
                    <a:solidFill>
                      <a:schemeClr val="tx1">
                        <a:lumMod val="65000"/>
                        <a:lumOff val="35000"/>
                      </a:schemeClr>
                    </a:solidFill>
                    <a:latin typeface="Times New Roman" pitchFamily="18" charset="0"/>
                    <a:cs typeface="Times New Roman" pitchFamily="18" charset="0"/>
                  </a:rPr>
                  <a:t>)</a:t>
                </a:r>
              </a:p>
              <a:p>
                <a:pPr algn="l" rtl="0">
                  <a:lnSpc>
                    <a:spcPct val="150000"/>
                  </a:lnSpc>
                </a:pPr>
                <a:r>
                  <a:rPr lang="en-US" sz="2200" b="1" dirty="0" smtClean="0">
                    <a:latin typeface="Times New Roman" pitchFamily="18" charset="0"/>
                    <a:cs typeface="Times New Roman" pitchFamily="18" charset="0"/>
                  </a:rPr>
                  <a:t> n = </a:t>
                </a:r>
                <a14:m>
                  <m:oMath xmlns:m="http://schemas.openxmlformats.org/officeDocument/2006/math">
                    <m:f>
                      <m:fPr>
                        <m:ctrlPr>
                          <a:rPr lang="en-US" sz="2200" b="1" i="1" smtClean="0">
                            <a:latin typeface="Cambria Math"/>
                          </a:rPr>
                        </m:ctrlPr>
                      </m:fPr>
                      <m:num>
                        <m:r>
                          <a:rPr lang="en-US" sz="2200" b="1" i="1" smtClean="0">
                            <a:latin typeface="Cambria Math"/>
                          </a:rPr>
                          <m:t>𝟏</m:t>
                        </m:r>
                        <m:r>
                          <a:rPr lang="en-US" sz="2200" b="1" i="1" smtClean="0">
                            <a:latin typeface="Cambria Math"/>
                          </a:rPr>
                          <m:t>.</m:t>
                        </m:r>
                        <m:r>
                          <a:rPr lang="en-US" sz="2200" b="1" i="1" smtClean="0">
                            <a:latin typeface="Cambria Math"/>
                          </a:rPr>
                          <m:t>𝟎𝟏𝟑</m:t>
                        </m:r>
                        <m:r>
                          <a:rPr lang="en-US" sz="2200" b="1" i="1" smtClean="0">
                            <a:latin typeface="Cambria Math"/>
                          </a:rPr>
                          <m:t> </m:t>
                        </m:r>
                        <m:r>
                          <a:rPr lang="en-US" sz="2200" b="1" i="1" smtClean="0">
                            <a:latin typeface="Cambria Math"/>
                          </a:rPr>
                          <m:t>𝒙</m:t>
                        </m:r>
                        <m:r>
                          <a:rPr lang="en-US" sz="2200" b="1" i="1" smtClean="0">
                            <a:latin typeface="Cambria Math"/>
                          </a:rPr>
                          <m:t> </m:t>
                        </m:r>
                        <m:r>
                          <a:rPr lang="en-US" sz="2200" b="1" i="1" smtClean="0">
                            <a:latin typeface="Cambria Math"/>
                          </a:rPr>
                          <m:t>𝟏𝟎𝟓</m:t>
                        </m:r>
                        <m:r>
                          <a:rPr lang="en-US" sz="2200" b="1" i="1" baseline="30000" smtClean="0">
                            <a:latin typeface="Cambria Math"/>
                          </a:rPr>
                          <m:t> </m:t>
                        </m:r>
                      </m:num>
                      <m:den>
                        <m:d>
                          <m:dPr>
                            <m:ctrlPr>
                              <a:rPr lang="en-US" sz="2200" b="1" i="1" smtClean="0">
                                <a:latin typeface="Cambria Math"/>
                              </a:rPr>
                            </m:ctrlPr>
                          </m:dPr>
                          <m:e>
                            <m:r>
                              <a:rPr lang="en-US" sz="2200" b="1" i="1" smtClean="0">
                                <a:latin typeface="Cambria Math"/>
                              </a:rPr>
                              <m:t>𝟒𝟐𝟕</m:t>
                            </m:r>
                            <m:r>
                              <a:rPr lang="en-US" sz="2200" b="1" i="1" smtClean="0">
                                <a:latin typeface="Cambria Math"/>
                              </a:rPr>
                              <m:t>+</m:t>
                            </m:r>
                            <m:r>
                              <a:rPr lang="en-US" sz="2200" b="1" i="1" smtClean="0">
                                <a:latin typeface="Cambria Math"/>
                              </a:rPr>
                              <m:t>𝟐𝟕𝟑</m:t>
                            </m:r>
                          </m:e>
                        </m:d>
                        <m:r>
                          <a:rPr lang="en-US" sz="2200" b="1" i="1" smtClean="0">
                            <a:latin typeface="Cambria Math"/>
                          </a:rPr>
                          <m:t>𝒙</m:t>
                        </m:r>
                        <m:r>
                          <a:rPr lang="en-US" sz="2200" b="1" i="1" smtClean="0">
                            <a:latin typeface="Cambria Math"/>
                          </a:rPr>
                          <m:t>(</m:t>
                        </m:r>
                        <m:r>
                          <a:rPr lang="en-US" sz="2200" b="1" i="1" smtClean="0">
                            <a:latin typeface="Cambria Math"/>
                          </a:rPr>
                          <m:t>𝟖</m:t>
                        </m:r>
                        <m:r>
                          <a:rPr lang="en-US" sz="2200" b="1" i="1" smtClean="0">
                            <a:latin typeface="Cambria Math"/>
                          </a:rPr>
                          <m:t>.</m:t>
                        </m:r>
                        <m:r>
                          <a:rPr lang="en-US" sz="2200" b="1" i="1" smtClean="0">
                            <a:latin typeface="Cambria Math"/>
                          </a:rPr>
                          <m:t>𝟑</m:t>
                        </m:r>
                        <m:r>
                          <a:rPr lang="en-US" sz="2200" b="1" i="1" smtClean="0">
                            <a:latin typeface="Cambria Math"/>
                          </a:rPr>
                          <m:t>)</m:t>
                        </m:r>
                      </m:den>
                    </m:f>
                  </m:oMath>
                </a14:m>
                <a:r>
                  <a:rPr lang="en-US" sz="2400" b="1" dirty="0">
                    <a:latin typeface="Times New Roman" pitchFamily="18" charset="0"/>
                    <a:cs typeface="Times New Roman" pitchFamily="18" charset="0"/>
                  </a:rPr>
                  <a:t>=</a:t>
                </a:r>
                <a:r>
                  <a:rPr lang="en-US" sz="2400" b="1" dirty="0" smtClean="0">
                    <a:latin typeface="Times New Roman" pitchFamily="18" charset="0"/>
                    <a:cs typeface="Times New Roman" pitchFamily="18" charset="0"/>
                  </a:rPr>
                  <a:t>17.43</a:t>
                </a:r>
                <a:endParaRPr lang="en-US" sz="2400" b="1" dirty="0">
                  <a:latin typeface="Times New Roman" pitchFamily="18" charset="0"/>
                  <a:cs typeface="Times New Roman" pitchFamily="18" charset="0"/>
                </a:endParaRPr>
              </a:p>
              <a:p>
                <a:pPr algn="l" rtl="0">
                  <a:lnSpc>
                    <a:spcPct val="150000"/>
                  </a:lnSpc>
                </a:pPr>
                <a:endParaRPr lang="en-US" sz="2200" b="1" dirty="0" smtClean="0">
                  <a:latin typeface="Times New Roman" pitchFamily="18" charset="0"/>
                  <a:cs typeface="Times New Roman" pitchFamily="18" charset="0"/>
                </a:endParaRPr>
              </a:p>
            </p:txBody>
          </p:sp>
        </mc:Choice>
        <mc:Fallback xmlns="">
          <p:sp>
            <p:nvSpPr>
              <p:cNvPr id="4" name="مربع نص 18"/>
              <p:cNvSpPr txBox="1">
                <a:spLocks noRot="1" noChangeAspect="1" noMove="1" noResize="1" noEditPoints="1" noAdjustHandles="1" noChangeArrowheads="1" noChangeShapeType="1" noTextEdit="1"/>
              </p:cNvSpPr>
              <p:nvPr/>
            </p:nvSpPr>
            <p:spPr>
              <a:xfrm>
                <a:off x="863594" y="2492896"/>
                <a:ext cx="7673563" cy="4446538"/>
              </a:xfrm>
              <a:prstGeom prst="rect">
                <a:avLst/>
              </a:prstGeom>
              <a:blipFill rotWithShape="1">
                <a:blip r:embed="rId3"/>
                <a:stretch>
                  <a:fillRect l="-1033" r="-1113"/>
                </a:stretch>
              </a:blipFill>
            </p:spPr>
            <p:txBody>
              <a:bodyPr/>
              <a:lstStyle/>
              <a:p>
                <a:r>
                  <a:rPr lang="en-US">
                    <a:noFill/>
                  </a:rPr>
                  <a:t> </a:t>
                </a:r>
              </a:p>
            </p:txBody>
          </p:sp>
        </mc:Fallback>
      </mc:AlternateContent>
      <p:graphicFrame>
        <p:nvGraphicFramePr>
          <p:cNvPr id="5" name="Object 4"/>
          <p:cNvGraphicFramePr>
            <a:graphicFrameLocks noChangeAspect="1"/>
          </p:cNvGraphicFramePr>
          <p:nvPr>
            <p:extLst>
              <p:ext uri="{D42A27DB-BD31-4B8C-83A1-F6EECF244321}">
                <p14:modId xmlns:p14="http://schemas.microsoft.com/office/powerpoint/2010/main" val="869375041"/>
              </p:ext>
            </p:extLst>
          </p:nvPr>
        </p:nvGraphicFramePr>
        <p:xfrm>
          <a:off x="3105696" y="1167834"/>
          <a:ext cx="3338512" cy="999248"/>
        </p:xfrm>
        <a:graphic>
          <a:graphicData uri="http://schemas.openxmlformats.org/presentationml/2006/ole">
            <mc:AlternateContent xmlns:mc="http://schemas.openxmlformats.org/markup-compatibility/2006">
              <mc:Choice xmlns:v="urn:schemas-microsoft-com:vml" Requires="v">
                <p:oleObj spid="_x0000_s32796" name="Equation" r:id="rId4" imgW="1435100" imgH="431800" progId="Equation.3">
                  <p:embed/>
                </p:oleObj>
              </mc:Choice>
              <mc:Fallback>
                <p:oleObj name="Equation" r:id="rId4" imgW="14351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5696" y="1167834"/>
                        <a:ext cx="3338512" cy="999248"/>
                      </a:xfrm>
                      <a:prstGeom prst="rect">
                        <a:avLst/>
                      </a:prstGeom>
                      <a:noFill/>
                      <a:ln w="9525">
                        <a:solidFill>
                          <a:srgbClr val="000000"/>
                        </a:solidFill>
                        <a:miter lim="800000"/>
                        <a:headEnd/>
                        <a:tailEnd/>
                      </a:ln>
                    </p:spPr>
                  </p:pic>
                </p:oleObj>
              </mc:Fallback>
            </mc:AlternateContent>
          </a:graphicData>
        </a:graphic>
      </p:graphicFrame>
    </p:spTree>
    <p:extLst>
      <p:ext uri="{BB962C8B-B14F-4D97-AF65-F5344CB8AC3E}">
        <p14:creationId xmlns:p14="http://schemas.microsoft.com/office/powerpoint/2010/main" val="269344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750"/>
                                        <p:tgtEl>
                                          <p:spTgt spid="4"/>
                                        </p:tgtEl>
                                      </p:cBhvr>
                                    </p:animEffect>
                                    <p:anim calcmode="lin" valueType="num">
                                      <p:cBhvr>
                                        <p:cTn id="8" dur="2750" fill="hold"/>
                                        <p:tgtEl>
                                          <p:spTgt spid="4"/>
                                        </p:tgtEl>
                                        <p:attrNameLst>
                                          <p:attrName>ppt_x</p:attrName>
                                        </p:attrNameLst>
                                      </p:cBhvr>
                                      <p:tavLst>
                                        <p:tav tm="0">
                                          <p:val>
                                            <p:strVal val="#ppt_x"/>
                                          </p:val>
                                        </p:tav>
                                        <p:tav tm="100000">
                                          <p:val>
                                            <p:strVal val="#ppt_x"/>
                                          </p:val>
                                        </p:tav>
                                      </p:tavLst>
                                    </p:anim>
                                    <p:anim calcmode="lin" valueType="num">
                                      <p:cBhvr>
                                        <p:cTn id="9" dur="2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مربع نص 1"/>
              <p:cNvSpPr txBox="1"/>
              <p:nvPr/>
            </p:nvSpPr>
            <p:spPr>
              <a:xfrm>
                <a:off x="899592" y="620688"/>
                <a:ext cx="7848872" cy="2920415"/>
              </a:xfrm>
              <a:prstGeom prst="rect">
                <a:avLst/>
              </a:prstGeom>
              <a:noFill/>
            </p:spPr>
            <p:txBody>
              <a:bodyPr wrap="square" rtlCol="1">
                <a:spAutoFit/>
              </a:bodyPr>
              <a:lstStyle/>
              <a:p>
                <a:pPr algn="l" rtl="0">
                  <a:lnSpc>
                    <a:spcPct val="150000"/>
                  </a:lnSpc>
                </a:pPr>
                <a:r>
                  <a:rPr lang="en-US" sz="2000" b="1" dirty="0" smtClean="0">
                    <a:latin typeface="Times New Roman" pitchFamily="18" charset="0"/>
                    <a:cs typeface="Times New Roman" pitchFamily="18" charset="0"/>
                  </a:rPr>
                  <a:t>1 </a:t>
                </a:r>
                <a:r>
                  <a:rPr lang="en-US" sz="2000" b="1" dirty="0" err="1">
                    <a:latin typeface="Times New Roman" pitchFamily="18" charset="0"/>
                    <a:cs typeface="Times New Roman" pitchFamily="18" charset="0"/>
                  </a:rPr>
                  <a:t>mol</a:t>
                </a:r>
                <a:r>
                  <a:rPr lang="en-US" sz="2000" b="1" dirty="0">
                    <a:latin typeface="Times New Roman" pitchFamily="18" charset="0"/>
                    <a:cs typeface="Times New Roman" pitchFamily="18" charset="0"/>
                  </a:rPr>
                  <a:t>                     6.02 x10</a:t>
                </a:r>
                <a:r>
                  <a:rPr lang="en-US" sz="2000" b="1" baseline="30000" dirty="0">
                    <a:latin typeface="Times New Roman" pitchFamily="18" charset="0"/>
                    <a:cs typeface="Times New Roman" pitchFamily="18" charset="0"/>
                  </a:rPr>
                  <a:t>23</a:t>
                </a:r>
              </a:p>
              <a:p>
                <a:pPr algn="l" rtl="0">
                  <a:lnSpc>
                    <a:spcPct val="150000"/>
                  </a:lnSpc>
                </a:pPr>
                <a:r>
                  <a:rPr lang="en-US" sz="2000" b="1" dirty="0">
                    <a:latin typeface="Times New Roman" pitchFamily="18" charset="0"/>
                    <a:cs typeface="Times New Roman" pitchFamily="18" charset="0"/>
                  </a:rPr>
                  <a:t>N</a:t>
                </a:r>
                <a:r>
                  <a:rPr lang="en-US" sz="2000" b="1" baseline="-25000" dirty="0">
                    <a:latin typeface="Times New Roman" pitchFamily="18" charset="0"/>
                    <a:cs typeface="Times New Roman" pitchFamily="18" charset="0"/>
                  </a:rPr>
                  <a:t>A</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=17.43x6.02x10</a:t>
                </a:r>
                <a:r>
                  <a:rPr lang="en-US" sz="2000" b="1" baseline="30000" dirty="0" smtClean="0">
                    <a:latin typeface="Times New Roman" pitchFamily="18" charset="0"/>
                    <a:cs typeface="Times New Roman" pitchFamily="18" charset="0"/>
                  </a:rPr>
                  <a:t>23</a:t>
                </a:r>
                <a:r>
                  <a:rPr lang="en-US" sz="2000" b="1" dirty="0" smtClean="0">
                    <a:latin typeface="Times New Roman" pitchFamily="18" charset="0"/>
                    <a:cs typeface="Times New Roman" pitchFamily="18" charset="0"/>
                  </a:rPr>
                  <a:t>=1.04 </a:t>
                </a:r>
                <a:r>
                  <a:rPr lang="en-US" sz="2000" b="1" dirty="0">
                    <a:latin typeface="Times New Roman" pitchFamily="18" charset="0"/>
                    <a:cs typeface="Times New Roman" pitchFamily="18" charset="0"/>
                  </a:rPr>
                  <a:t>x 10</a:t>
                </a:r>
                <a:r>
                  <a:rPr lang="en-US" sz="2000" b="1" baseline="30000" dirty="0">
                    <a:latin typeface="Times New Roman" pitchFamily="18" charset="0"/>
                    <a:cs typeface="Times New Roman" pitchFamily="18" charset="0"/>
                  </a:rPr>
                  <a:t>25</a:t>
                </a:r>
              </a:p>
              <a:p>
                <a:pPr algn="l" rtl="0">
                  <a:lnSpc>
                    <a:spcPct val="150000"/>
                  </a:lnSpc>
                </a:pPr>
                <a:r>
                  <a:rPr lang="en-US" sz="2000" b="1" dirty="0">
                    <a:latin typeface="Times New Roman" pitchFamily="18" charset="0"/>
                    <a:cs typeface="Times New Roman" pitchFamily="18" charset="0"/>
                  </a:rPr>
                  <a:t>Z</a:t>
                </a:r>
                <a:r>
                  <a:rPr lang="en-US" sz="2000" b="1" baseline="-25000" dirty="0">
                    <a:latin typeface="Times New Roman" pitchFamily="18" charset="0"/>
                    <a:cs typeface="Times New Roman" pitchFamily="18" charset="0"/>
                  </a:rPr>
                  <a:t>AA</a:t>
                </a:r>
                <a:r>
                  <a:rPr lang="en-US" sz="2000" b="1" dirty="0">
                    <a:latin typeface="Times New Roman" pitchFamily="18" charset="0"/>
                    <a:cs typeface="Times New Roman" pitchFamily="18" charset="0"/>
                  </a:rPr>
                  <a:t> =   2 x (350 x10</a:t>
                </a:r>
                <a:r>
                  <a:rPr lang="en-US" sz="2000" b="1" baseline="30000" dirty="0">
                    <a:latin typeface="Times New Roman" pitchFamily="18" charset="0"/>
                    <a:cs typeface="Times New Roman" pitchFamily="18" charset="0"/>
                  </a:rPr>
                  <a:t>-12</a:t>
                </a:r>
                <a:r>
                  <a:rPr lang="en-US" sz="2000" b="1" dirty="0">
                    <a:latin typeface="Times New Roman" pitchFamily="18" charset="0"/>
                    <a:cs typeface="Times New Roman" pitchFamily="18" charset="0"/>
                  </a:rPr>
                  <a:t> </a:t>
                </a:r>
                <a:r>
                  <a:rPr lang="en-US" sz="2000" b="1" baseline="30000" dirty="0">
                    <a:latin typeface="Times New Roman" pitchFamily="18" charset="0"/>
                    <a:cs typeface="Times New Roman" pitchFamily="18" charset="0"/>
                  </a:rPr>
                  <a:t>)2 </a:t>
                </a:r>
                <a:r>
                  <a:rPr lang="en-US" sz="2000" b="1" dirty="0">
                    <a:latin typeface="Times New Roman" pitchFamily="18" charset="0"/>
                    <a:cs typeface="Times New Roman" pitchFamily="18" charset="0"/>
                  </a:rPr>
                  <a:t>(</a:t>
                </a:r>
                <a14:m>
                  <m:oMath xmlns:m="http://schemas.openxmlformats.org/officeDocument/2006/math">
                    <m:box>
                      <m:boxPr>
                        <m:ctrlPr>
                          <a:rPr lang="en-US" sz="2000" b="1" i="1">
                            <a:latin typeface="Cambria Math"/>
                          </a:rPr>
                        </m:ctrlPr>
                      </m:boxPr>
                      <m:e>
                        <m:argPr>
                          <m:argSz m:val="-1"/>
                        </m:argPr>
                        <m:f>
                          <m:fPr>
                            <m:ctrlPr>
                              <a:rPr lang="en-US" sz="2000" b="1" i="1">
                                <a:latin typeface="Cambria Math"/>
                              </a:rPr>
                            </m:ctrlPr>
                          </m:fPr>
                          <m:num>
                            <m:r>
                              <a:rPr lang="en-US" sz="2000" b="1" i="1">
                                <a:latin typeface="Cambria Math"/>
                              </a:rPr>
                              <m:t>𝟑</m:t>
                            </m:r>
                            <m:r>
                              <a:rPr lang="en-US" sz="2000" b="1">
                                <a:latin typeface="Cambria Math"/>
                              </a:rPr>
                              <m:t>.</m:t>
                            </m:r>
                            <m:r>
                              <a:rPr lang="en-US" sz="2000" b="1" i="1">
                                <a:latin typeface="Cambria Math"/>
                              </a:rPr>
                              <m:t>𝟏𝟒</m:t>
                            </m:r>
                            <m:r>
                              <a:rPr lang="en-US" sz="2000" b="1">
                                <a:latin typeface="Cambria Math"/>
                              </a:rPr>
                              <m:t> </m:t>
                            </m:r>
                            <m:r>
                              <a:rPr lang="en-US" sz="2000" b="1" i="1">
                                <a:latin typeface="Cambria Math"/>
                              </a:rPr>
                              <m:t>𝒙</m:t>
                            </m:r>
                            <m:r>
                              <a:rPr lang="en-US" sz="2000" b="1" i="1">
                                <a:latin typeface="Cambria Math"/>
                              </a:rPr>
                              <m:t>𝟖</m:t>
                            </m:r>
                            <m:r>
                              <a:rPr lang="en-US" sz="2000" b="1">
                                <a:latin typeface="Cambria Math"/>
                              </a:rPr>
                              <m:t>.</m:t>
                            </m:r>
                            <m:r>
                              <a:rPr lang="en-US" sz="2000" b="1" i="1">
                                <a:latin typeface="Cambria Math"/>
                              </a:rPr>
                              <m:t>𝟑</m:t>
                            </m:r>
                            <m:r>
                              <a:rPr lang="en-US" sz="2000" b="1">
                                <a:latin typeface="Cambria Math"/>
                              </a:rPr>
                              <m:t> </m:t>
                            </m:r>
                            <m:r>
                              <a:rPr lang="en-US" sz="2000" b="1" i="1">
                                <a:latin typeface="Cambria Math"/>
                              </a:rPr>
                              <m:t>𝒙</m:t>
                            </m:r>
                            <m:r>
                              <a:rPr lang="en-US" sz="2000" b="1" i="1">
                                <a:latin typeface="Cambria Math"/>
                              </a:rPr>
                              <m:t>𝟕𝟎𝟎</m:t>
                            </m:r>
                          </m:num>
                          <m:den>
                            <m:r>
                              <a:rPr lang="en-US" sz="2000" b="1" i="1">
                                <a:latin typeface="Cambria Math"/>
                              </a:rPr>
                              <m:t>𝟏𝟐𝟖</m:t>
                            </m:r>
                            <m:r>
                              <a:rPr lang="en-US" sz="2000" b="1">
                                <a:latin typeface="Cambria Math"/>
                              </a:rPr>
                              <m:t> </m:t>
                            </m:r>
                            <m:r>
                              <a:rPr lang="en-US" sz="2000" b="1" i="1">
                                <a:latin typeface="Cambria Math"/>
                              </a:rPr>
                              <m:t>𝒙</m:t>
                            </m:r>
                            <m:r>
                              <a:rPr lang="en-US" sz="2000" b="1" i="1">
                                <a:latin typeface="Cambria Math"/>
                              </a:rPr>
                              <m:t>𝟏𝟎</m:t>
                            </m:r>
                            <m:r>
                              <a:rPr lang="en-US" sz="2000" b="1">
                                <a:latin typeface="Cambria Math"/>
                              </a:rPr>
                              <m:t> </m:t>
                            </m:r>
                            <m:r>
                              <a:rPr lang="en-US" sz="2000" b="1" baseline="30000">
                                <a:latin typeface="Cambria Math"/>
                              </a:rPr>
                              <m:t>−</m:t>
                            </m:r>
                            <m:r>
                              <a:rPr lang="en-US" sz="2000" b="1" i="1" baseline="30000">
                                <a:latin typeface="Cambria Math"/>
                              </a:rPr>
                              <m:t>𝟑</m:t>
                            </m:r>
                          </m:den>
                        </m:f>
                      </m:e>
                    </m:box>
                  </m:oMath>
                </a14:m>
                <a:r>
                  <a:rPr lang="en-US" sz="2000" b="1" dirty="0">
                    <a:latin typeface="Times New Roman" pitchFamily="18" charset="0"/>
                    <a:cs typeface="Times New Roman" pitchFamily="18" charset="0"/>
                  </a:rPr>
                  <a:t>) ( 1.04 x1025   ) </a:t>
                </a:r>
                <a:r>
                  <a:rPr lang="en-US" sz="2000" b="1" baseline="30000" dirty="0">
                    <a:latin typeface="Times New Roman" pitchFamily="18" charset="0"/>
                    <a:cs typeface="Times New Roman" pitchFamily="18" charset="0"/>
                  </a:rPr>
                  <a:t>2</a:t>
                </a:r>
                <a:r>
                  <a:rPr lang="en-US" sz="2000" b="1" dirty="0">
                    <a:latin typeface="Times New Roman" pitchFamily="18" charset="0"/>
                    <a:cs typeface="Times New Roman" pitchFamily="18" charset="0"/>
                  </a:rPr>
                  <a:t>   = 1.02 x 10 </a:t>
                </a:r>
                <a:r>
                  <a:rPr lang="en-US" sz="2000" b="1" baseline="30000" dirty="0">
                    <a:latin typeface="Times New Roman" pitchFamily="18" charset="0"/>
                    <a:cs typeface="Times New Roman" pitchFamily="18" charset="0"/>
                  </a:rPr>
                  <a:t>34</a:t>
                </a:r>
                <a:r>
                  <a:rPr lang="en-US" sz="2000" b="1" dirty="0">
                    <a:latin typeface="Times New Roman" pitchFamily="18" charset="0"/>
                    <a:cs typeface="Times New Roman" pitchFamily="18" charset="0"/>
                  </a:rPr>
                  <a:t> </a:t>
                </a:r>
              </a:p>
              <a:p>
                <a:pPr algn="r">
                  <a:lnSpc>
                    <a:spcPct val="150000"/>
                  </a:lnSpc>
                </a:pPr>
                <a:r>
                  <a:rPr lang="ar-SA" sz="2000" b="1" dirty="0">
                    <a:latin typeface="Times New Roman" pitchFamily="18" charset="0"/>
                    <a:cs typeface="Times New Roman" pitchFamily="18" charset="0"/>
                  </a:rPr>
                  <a:t>تصادمه في الثانية لكل متر </a:t>
                </a:r>
                <a:r>
                  <a:rPr lang="ar-SA" sz="2000" b="1" dirty="0" smtClean="0">
                    <a:latin typeface="Times New Roman" pitchFamily="18" charset="0"/>
                    <a:cs typeface="Times New Roman" pitchFamily="18" charset="0"/>
                  </a:rPr>
                  <a:t>مكعب</a:t>
                </a:r>
              </a:p>
              <a:p>
                <a:pPr algn="l" rtl="0">
                  <a:lnSpc>
                    <a:spcPct val="150000"/>
                  </a:lnSpc>
                </a:pPr>
                <a:endParaRPr lang="ar-SA" sz="2000" dirty="0">
                  <a:latin typeface="Times New Roman" pitchFamily="18" charset="0"/>
                  <a:cs typeface="Times New Roman" pitchFamily="18" charset="0"/>
                </a:endParaRPr>
              </a:p>
              <a:p>
                <a:pPr algn="l" rtl="0">
                  <a:lnSpc>
                    <a:spcPct val="150000"/>
                  </a:lnSpc>
                </a:pPr>
                <a:endParaRPr lang="ar-SA" sz="2000" dirty="0">
                  <a:latin typeface="Times New Roman" pitchFamily="18" charset="0"/>
                  <a:cs typeface="Times New Roman" pitchFamily="18" charset="0"/>
                </a:endParaRPr>
              </a:p>
            </p:txBody>
          </p:sp>
        </mc:Choice>
        <mc:Fallback xmlns="">
          <p:sp>
            <p:nvSpPr>
              <p:cNvPr id="2" name="مربع نص 1"/>
              <p:cNvSpPr txBox="1">
                <a:spLocks noRot="1" noChangeAspect="1" noMove="1" noResize="1" noEditPoints="1" noAdjustHandles="1" noChangeArrowheads="1" noChangeShapeType="1" noTextEdit="1"/>
              </p:cNvSpPr>
              <p:nvPr/>
            </p:nvSpPr>
            <p:spPr>
              <a:xfrm>
                <a:off x="899592" y="620688"/>
                <a:ext cx="7848872" cy="2920415"/>
              </a:xfrm>
              <a:prstGeom prst="rect">
                <a:avLst/>
              </a:prstGeom>
              <a:blipFill rotWithShape="1">
                <a:blip r:embed="rId2"/>
                <a:stretch>
                  <a:fillRect l="-855" r="-777"/>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4E794A2B-44D9-47F7-A037-773D69E9FC3F}" type="slidenum">
              <a:rPr lang="ar-SA" smtClean="0"/>
              <a:pPr/>
              <a:t>20</a:t>
            </a:fld>
            <a:endParaRPr lang="ar-SA"/>
          </a:p>
        </p:txBody>
      </p:sp>
      <mc:AlternateContent xmlns:mc="http://schemas.openxmlformats.org/markup-compatibility/2006" xmlns:a14="http://schemas.microsoft.com/office/drawing/2010/main">
        <mc:Choice Requires="a14">
          <p:sp>
            <p:nvSpPr>
              <p:cNvPr id="4" name="Rectangle 3"/>
              <p:cNvSpPr/>
              <p:nvPr/>
            </p:nvSpPr>
            <p:spPr>
              <a:xfrm>
                <a:off x="827584" y="3284984"/>
                <a:ext cx="7632848" cy="3159198"/>
              </a:xfrm>
              <a:prstGeom prst="rect">
                <a:avLst/>
              </a:prstGeom>
            </p:spPr>
            <p:txBody>
              <a:bodyPr wrap="square">
                <a:spAutoFit/>
              </a:bodyPr>
              <a:lstStyle/>
              <a:p>
                <a:pPr>
                  <a:lnSpc>
                    <a:spcPct val="150000"/>
                  </a:lnSpc>
                </a:pPr>
                <a:endParaRPr lang="ar-SA" b="1" dirty="0">
                  <a:latin typeface="Times New Roman" pitchFamily="18" charset="0"/>
                  <a:cs typeface="Times New Roman" pitchFamily="18" charset="0"/>
                </a:endParaRPr>
              </a:p>
              <a:p>
                <a:pPr>
                  <a:lnSpc>
                    <a:spcPct val="150000"/>
                  </a:lnSpc>
                </a:pPr>
                <a:r>
                  <a:rPr lang="ar-SA" b="1" dirty="0">
                    <a:latin typeface="Times New Roman" pitchFamily="18" charset="0"/>
                    <a:cs typeface="Times New Roman" pitchFamily="18" charset="0"/>
                  </a:rPr>
                  <a:t>ب ) </a:t>
                </a:r>
                <a:r>
                  <a:rPr lang="ar-SA" b="1" dirty="0" smtClean="0">
                    <a:latin typeface="Times New Roman" pitchFamily="18" charset="0"/>
                    <a:cs typeface="Times New Roman" pitchFamily="18" charset="0"/>
                  </a:rPr>
                  <a:t>لحساب </a:t>
                </a:r>
                <a:r>
                  <a:rPr lang="en-US" b="1" dirty="0" smtClean="0">
                    <a:latin typeface="Times New Roman" pitchFamily="18" charset="0"/>
                    <a:cs typeface="Times New Roman" pitchFamily="18" charset="0"/>
                  </a:rPr>
                  <a:t>K</a:t>
                </a:r>
                <a:endParaRPr lang="en-US" b="1" baseline="-25000" dirty="0">
                  <a:latin typeface="Times New Roman" pitchFamily="18" charset="0"/>
                  <a:cs typeface="Times New Roman" pitchFamily="18" charset="0"/>
                </a:endParaRPr>
              </a:p>
              <a:p>
                <a:pPr algn="l" rtl="0">
                  <a:lnSpc>
                    <a:spcPct val="150000"/>
                  </a:lnSpc>
                </a:pPr>
                <a:r>
                  <a:rPr lang="en-US" b="1" dirty="0" smtClean="0">
                    <a:latin typeface="Times New Roman" pitchFamily="18" charset="0"/>
                    <a:cs typeface="Times New Roman" pitchFamily="18" charset="0"/>
                  </a:rPr>
                  <a:t>K</a:t>
                </a:r>
                <a:r>
                  <a:rPr lang="en-US" b="1" dirty="0">
                    <a:latin typeface="Times New Roman" pitchFamily="18" charset="0"/>
                    <a:cs typeface="Times New Roman" pitchFamily="18" charset="0"/>
                  </a:rPr>
                  <a:t>= p d</a:t>
                </a:r>
                <a:r>
                  <a:rPr lang="en-US" b="1" baseline="30000" dirty="0">
                    <a:latin typeface="Times New Roman" pitchFamily="18" charset="0"/>
                    <a:cs typeface="Times New Roman" pitchFamily="18" charset="0"/>
                  </a:rPr>
                  <a:t>2</a:t>
                </a:r>
                <a:r>
                  <a:rPr lang="en-US" b="1" dirty="0">
                    <a:latin typeface="Times New Roman" pitchFamily="18" charset="0"/>
                    <a:cs typeface="Times New Roman" pitchFamily="18" charset="0"/>
                  </a:rPr>
                  <a:t>l   </a:t>
                </a:r>
                <a:r>
                  <a:rPr lang="en-US" sz="2400" dirty="0">
                    <a:latin typeface="Times New Roman" pitchFamily="18" charset="0"/>
                    <a:cs typeface="Times New Roman" pitchFamily="18" charset="0"/>
                  </a:rPr>
                  <a:t>(</a:t>
                </a:r>
                <a14:m>
                  <m:oMath xmlns:m="http://schemas.openxmlformats.org/officeDocument/2006/math">
                    <m:f>
                      <m:fPr>
                        <m:ctrlPr>
                          <a:rPr lang="en-US" i="1">
                            <a:latin typeface="Cambria Math"/>
                          </a:rPr>
                        </m:ctrlPr>
                      </m:fPr>
                      <m:num>
                        <m:r>
                          <m:rPr>
                            <m:sty m:val="p"/>
                          </m:rPr>
                          <a:rPr lang="el-GR" i="1">
                            <a:latin typeface="Cambria Math"/>
                          </a:rPr>
                          <m:t>π</m:t>
                        </m:r>
                        <m:r>
                          <m:rPr>
                            <m:sty m:val="p"/>
                          </m:rPr>
                          <a:rPr lang="en-US" i="1">
                            <a:latin typeface="Cambria Math"/>
                          </a:rPr>
                          <m:t>RT</m:t>
                        </m:r>
                      </m:num>
                      <m:den>
                        <m:r>
                          <m:rPr>
                            <m:sty m:val="p"/>
                          </m:rPr>
                          <a:rPr lang="en-US" i="1">
                            <a:latin typeface="Cambria Math"/>
                          </a:rPr>
                          <m:t>M</m:t>
                        </m:r>
                        <m:r>
                          <m:rPr>
                            <m:sty m:val="p"/>
                          </m:rPr>
                          <a:rPr lang="en-US" i="1" baseline="-25000">
                            <a:latin typeface="Cambria Math"/>
                          </a:rPr>
                          <m:t>HI</m:t>
                        </m:r>
                      </m:den>
                    </m:f>
                  </m:oMath>
                </a14:m>
                <a:r>
                  <a:rPr lang="en-US" b="1" dirty="0">
                    <a:latin typeface="Times New Roman" pitchFamily="18" charset="0"/>
                    <a:cs typeface="Times New Roman" pitchFamily="18" charset="0"/>
                  </a:rPr>
                  <a:t> )    e             </a:t>
                </a:r>
              </a:p>
              <a:p>
                <a:pPr algn="l" rtl="0">
                  <a:lnSpc>
                    <a:spcPct val="150000"/>
                  </a:lnSpc>
                </a:pPr>
                <a:r>
                  <a:rPr lang="en-US" b="1" dirty="0">
                    <a:latin typeface="Times New Roman" pitchFamily="18" charset="0"/>
                    <a:cs typeface="Times New Roman" pitchFamily="18" charset="0"/>
                  </a:rPr>
                  <a:t>E= 170K J </a:t>
                </a:r>
                <a:r>
                  <a:rPr lang="en-US" b="1" dirty="0" err="1">
                    <a:latin typeface="Times New Roman" pitchFamily="18" charset="0"/>
                    <a:cs typeface="Times New Roman" pitchFamily="18" charset="0"/>
                  </a:rPr>
                  <a:t>mol</a:t>
                </a:r>
                <a:endParaRPr lang="en-US" b="1" dirty="0">
                  <a:latin typeface="Times New Roman" pitchFamily="18" charset="0"/>
                  <a:cs typeface="Times New Roman" pitchFamily="18" charset="0"/>
                </a:endParaRPr>
              </a:p>
              <a:p>
                <a:pPr algn="l" rtl="0">
                  <a:lnSpc>
                    <a:spcPct val="150000"/>
                  </a:lnSpc>
                </a:pPr>
                <a:r>
                  <a:rPr lang="en-US" b="1" dirty="0">
                    <a:latin typeface="Times New Roman" pitchFamily="18" charset="0"/>
                    <a:cs typeface="Times New Roman" pitchFamily="18" charset="0"/>
                  </a:rPr>
                  <a:t>E = 170000 J </a:t>
                </a:r>
                <a:r>
                  <a:rPr lang="en-US" b="1" dirty="0" err="1">
                    <a:latin typeface="Times New Roman" pitchFamily="18" charset="0"/>
                    <a:cs typeface="Times New Roman" pitchFamily="18" charset="0"/>
                  </a:rPr>
                  <a:t>mol</a:t>
                </a:r>
                <a:endParaRPr lang="ar-SA" b="1" dirty="0">
                  <a:latin typeface="Times New Roman" pitchFamily="18" charset="0"/>
                  <a:cs typeface="Times New Roman" pitchFamily="18" charset="0"/>
                </a:endParaRPr>
              </a:p>
              <a:p>
                <a:pPr algn="l" rtl="0">
                  <a:lnSpc>
                    <a:spcPct val="150000"/>
                  </a:lnSpc>
                </a:pPr>
                <a:r>
                  <a:rPr lang="en-US" sz="2400" b="1" dirty="0">
                    <a:latin typeface="Times New Roman" pitchFamily="18" charset="0"/>
                    <a:cs typeface="Times New Roman" pitchFamily="18" charset="0"/>
                  </a:rPr>
                  <a:t>K = </a:t>
                </a:r>
                <a14:m>
                  <m:oMath xmlns:m="http://schemas.openxmlformats.org/officeDocument/2006/math">
                    <m:f>
                      <m:fPr>
                        <m:ctrlPr>
                          <a:rPr lang="en-US" sz="2400" b="1" i="1">
                            <a:latin typeface="Cambria Math"/>
                          </a:rPr>
                        </m:ctrlPr>
                      </m:fPr>
                      <m:num>
                        <m:r>
                          <a:rPr lang="en-US" sz="2400" b="1" i="1">
                            <a:latin typeface="Cambria Math"/>
                          </a:rPr>
                          <m:t>𝟏</m:t>
                        </m:r>
                        <m:r>
                          <a:rPr lang="en-US" sz="2400" b="1">
                            <a:latin typeface="Cambria Math"/>
                          </a:rPr>
                          <m:t>.</m:t>
                        </m:r>
                        <m:r>
                          <a:rPr lang="en-US" sz="2400" b="1" i="1">
                            <a:latin typeface="Cambria Math"/>
                          </a:rPr>
                          <m:t>𝟏𝟓</m:t>
                        </m:r>
                        <m:r>
                          <a:rPr lang="en-US" sz="2400" b="1">
                            <a:latin typeface="Cambria Math"/>
                          </a:rPr>
                          <m:t> </m:t>
                        </m:r>
                        <m:r>
                          <a:rPr lang="en-US" sz="2400" b="1" i="1">
                            <a:latin typeface="Cambria Math"/>
                          </a:rPr>
                          <m:t>𝒙</m:t>
                        </m:r>
                        <m:r>
                          <a:rPr lang="en-US" sz="2400" b="1" i="1">
                            <a:latin typeface="Cambria Math"/>
                          </a:rPr>
                          <m:t>𝟏𝟎</m:t>
                        </m:r>
                        <m:r>
                          <a:rPr lang="en-US" sz="2400" b="1" baseline="30000">
                            <a:latin typeface="Cambria Math"/>
                          </a:rPr>
                          <m:t>−</m:t>
                        </m:r>
                        <m:r>
                          <a:rPr lang="en-US" sz="2400" b="1" i="1" baseline="30000">
                            <a:latin typeface="Cambria Math"/>
                          </a:rPr>
                          <m:t>𝟐</m:t>
                        </m:r>
                        <m:r>
                          <a:rPr lang="en-US" sz="2400" b="1" baseline="30000">
                            <a:latin typeface="Cambria Math"/>
                          </a:rPr>
                          <m:t> </m:t>
                        </m:r>
                        <m:r>
                          <a:rPr lang="en-US" sz="2400" b="1" i="1">
                            <a:latin typeface="Cambria Math"/>
                          </a:rPr>
                          <m:t>𝒍</m:t>
                        </m:r>
                        <m:r>
                          <a:rPr lang="en-US" sz="2400" b="1">
                            <a:latin typeface="Cambria Math"/>
                          </a:rPr>
                          <m:t> </m:t>
                        </m:r>
                        <m:r>
                          <a:rPr lang="en-US" sz="2400" b="1" i="1">
                            <a:latin typeface="Cambria Math"/>
                          </a:rPr>
                          <m:t>𝒎𝒐𝒍</m:t>
                        </m:r>
                        <m:r>
                          <a:rPr lang="en-US" sz="2400" b="1" baseline="30000">
                            <a:latin typeface="Cambria Math"/>
                          </a:rPr>
                          <m:t>−</m:t>
                        </m:r>
                        <m:r>
                          <a:rPr lang="en-US" sz="2400" b="1" i="1" baseline="30000">
                            <a:latin typeface="Cambria Math"/>
                          </a:rPr>
                          <m:t>𝟏</m:t>
                        </m:r>
                        <m:r>
                          <a:rPr lang="en-US" sz="2400" b="1" baseline="30000">
                            <a:latin typeface="Cambria Math"/>
                          </a:rPr>
                          <m:t> </m:t>
                        </m:r>
                        <m:r>
                          <a:rPr lang="en-US" sz="2400" b="1" i="1">
                            <a:latin typeface="Cambria Math"/>
                          </a:rPr>
                          <m:t>𝒔</m:t>
                        </m:r>
                        <m:r>
                          <a:rPr lang="en-US" sz="2400" b="1" baseline="30000">
                            <a:latin typeface="Cambria Math"/>
                          </a:rPr>
                          <m:t>−</m:t>
                        </m:r>
                        <m:r>
                          <a:rPr lang="en-US" sz="2400" b="1" i="1" baseline="30000">
                            <a:latin typeface="Cambria Math"/>
                          </a:rPr>
                          <m:t>𝟏</m:t>
                        </m:r>
                      </m:num>
                      <m:den>
                        <m:r>
                          <a:rPr lang="en-US" sz="2400" b="1" i="1">
                            <a:latin typeface="Cambria Math"/>
                          </a:rPr>
                          <m:t>𝟏𝟎</m:t>
                        </m:r>
                        <m:r>
                          <a:rPr lang="en-US" sz="2400" b="1" baseline="30000">
                            <a:latin typeface="Cambria Math"/>
                          </a:rPr>
                          <m:t>−</m:t>
                        </m:r>
                        <m:r>
                          <a:rPr lang="en-US" sz="2400" b="1" i="1" baseline="30000">
                            <a:latin typeface="Cambria Math"/>
                          </a:rPr>
                          <m:t>𝟓</m:t>
                        </m:r>
                        <m:r>
                          <a:rPr lang="en-US" sz="2400" b="1" baseline="30000">
                            <a:latin typeface="Cambria Math"/>
                          </a:rPr>
                          <m:t> </m:t>
                        </m:r>
                        <m:r>
                          <a:rPr lang="en-US" sz="2400" b="1" i="1">
                            <a:latin typeface="Cambria Math"/>
                          </a:rPr>
                          <m:t>𝒎</m:t>
                        </m:r>
                        <m:r>
                          <a:rPr lang="en-US" sz="2400" b="1" i="1" baseline="30000">
                            <a:latin typeface="Cambria Math"/>
                          </a:rPr>
                          <m:t>𝟑</m:t>
                        </m:r>
                        <m:r>
                          <a:rPr lang="en-US" sz="2400" b="1">
                            <a:latin typeface="Cambria Math"/>
                          </a:rPr>
                          <m:t> </m:t>
                        </m:r>
                        <m:r>
                          <a:rPr lang="en-US" sz="2400" b="1" i="1">
                            <a:latin typeface="Cambria Math"/>
                          </a:rPr>
                          <m:t>𝒎𝒐𝒍</m:t>
                        </m:r>
                        <m:r>
                          <a:rPr lang="en-US" sz="2400" b="1">
                            <a:latin typeface="Cambria Math"/>
                          </a:rPr>
                          <m:t> </m:t>
                        </m:r>
                        <m:r>
                          <a:rPr lang="en-US" sz="2400" b="1" baseline="30000">
                            <a:latin typeface="Cambria Math"/>
                          </a:rPr>
                          <m:t>−</m:t>
                        </m:r>
                        <m:r>
                          <a:rPr lang="en-US" sz="2400" b="1" i="1" baseline="30000">
                            <a:latin typeface="Cambria Math"/>
                          </a:rPr>
                          <m:t>𝟏</m:t>
                        </m:r>
                        <m:r>
                          <a:rPr lang="en-US" sz="2400" b="1" baseline="30000">
                            <a:latin typeface="Cambria Math"/>
                          </a:rPr>
                          <m:t> </m:t>
                        </m:r>
                        <m:r>
                          <a:rPr lang="en-US" sz="2400" b="1" i="1">
                            <a:latin typeface="Cambria Math"/>
                          </a:rPr>
                          <m:t>𝒔</m:t>
                        </m:r>
                        <m:r>
                          <a:rPr lang="en-US" sz="2400" b="1" baseline="30000">
                            <a:latin typeface="Cambria Math"/>
                          </a:rPr>
                          <m:t>−</m:t>
                        </m:r>
                        <m:r>
                          <a:rPr lang="en-US" sz="2400" b="1" i="1" baseline="30000">
                            <a:latin typeface="Cambria Math"/>
                          </a:rPr>
                          <m:t>𝟏</m:t>
                        </m:r>
                      </m:den>
                    </m:f>
                  </m:oMath>
                </a14:m>
                <a:endParaRPr lang="ar-SA" sz="2400" b="1" dirty="0">
                  <a:latin typeface="Times New Roman" pitchFamily="18" charset="0"/>
                  <a:cs typeface="Times New Roman" pitchFamily="18"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827584" y="3284984"/>
                <a:ext cx="7632848" cy="3159198"/>
              </a:xfrm>
              <a:prstGeom prst="rect">
                <a:avLst/>
              </a:prstGeom>
              <a:blipFill rotWithShape="1">
                <a:blip r:embed="rId3"/>
                <a:stretch>
                  <a:fillRect l="-1278" r="-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مستطيل 8"/>
              <p:cNvSpPr/>
              <p:nvPr/>
            </p:nvSpPr>
            <p:spPr>
              <a:xfrm>
                <a:off x="2627784" y="4223901"/>
                <a:ext cx="730393" cy="3112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type m:val="skw"/>
                          <m:ctrlPr>
                            <a:rPr lang="ar-SA" sz="1050" i="1">
                              <a:latin typeface="Cambria Math"/>
                            </a:rPr>
                          </m:ctrlPr>
                        </m:fPr>
                        <m:num>
                          <m:r>
                            <a:rPr lang="en-US" sz="1050" i="1">
                              <a:latin typeface="Cambria Math"/>
                            </a:rPr>
                            <m:t>−</m:t>
                          </m:r>
                          <m:r>
                            <a:rPr lang="en-US" sz="1050" i="1">
                              <a:latin typeface="Cambria Math"/>
                            </a:rPr>
                            <m:t>𝐸𝑎</m:t>
                          </m:r>
                        </m:num>
                        <m:den>
                          <m:r>
                            <a:rPr lang="en-US" sz="1050" i="1">
                              <a:latin typeface="Cambria Math"/>
                            </a:rPr>
                            <m:t>𝑅𝑇</m:t>
                          </m:r>
                        </m:den>
                      </m:f>
                    </m:oMath>
                  </m:oMathPara>
                </a14:m>
                <a:endParaRPr lang="ar-SA" sz="1050" dirty="0"/>
              </a:p>
            </p:txBody>
          </p:sp>
        </mc:Choice>
        <mc:Fallback xmlns="">
          <p:sp>
            <p:nvSpPr>
              <p:cNvPr id="7" name="مستطيل 8"/>
              <p:cNvSpPr>
                <a:spLocks noRot="1" noChangeAspect="1" noMove="1" noResize="1" noEditPoints="1" noAdjustHandles="1" noChangeArrowheads="1" noChangeShapeType="1" noTextEdit="1"/>
              </p:cNvSpPr>
              <p:nvPr/>
            </p:nvSpPr>
            <p:spPr>
              <a:xfrm>
                <a:off x="2627784" y="4223901"/>
                <a:ext cx="730393" cy="311239"/>
              </a:xfrm>
              <a:prstGeom prst="rect">
                <a:avLst/>
              </a:prstGeom>
              <a:blipFill rotWithShape="1">
                <a:blip r:embed="rId4"/>
                <a:stretch>
                  <a:fillRect t="-96078" r="-33333" b="-149020"/>
                </a:stretch>
              </a:blipFill>
            </p:spPr>
            <p:txBody>
              <a:bodyPr/>
              <a:lstStyle/>
              <a:p>
                <a:r>
                  <a:rPr lang="en-US">
                    <a:noFill/>
                  </a:rPr>
                  <a:t> </a:t>
                </a:r>
              </a:p>
            </p:txBody>
          </p:sp>
        </mc:Fallback>
      </mc:AlternateContent>
    </p:spTree>
    <p:extLst>
      <p:ext uri="{BB962C8B-B14F-4D97-AF65-F5344CB8AC3E}">
        <p14:creationId xmlns:p14="http://schemas.microsoft.com/office/powerpoint/2010/main" val="259467235"/>
      </p:ext>
    </p:extLst>
  </p:cSld>
  <p:clrMapOvr>
    <a:masterClrMapping/>
  </p:clrMapOvr>
  <mc:AlternateContent xmlns:mc="http://schemas.openxmlformats.org/markup-compatibility/2006" xmlns:p14="http://schemas.microsoft.com/office/powerpoint/2010/main">
    <mc:Choice Requires="p14">
      <p:transition spd="slow" p14:dur="225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250"/>
                                        <p:tgtEl>
                                          <p:spTgt spid="2"/>
                                        </p:tgtEl>
                                      </p:cBhvr>
                                    </p:animEffect>
                                    <p:anim calcmode="lin" valueType="num">
                                      <p:cBhvr>
                                        <p:cTn id="8" dur="3250" fill="hold"/>
                                        <p:tgtEl>
                                          <p:spTgt spid="2"/>
                                        </p:tgtEl>
                                        <p:attrNameLst>
                                          <p:attrName>ppt_x</p:attrName>
                                        </p:attrNameLst>
                                      </p:cBhvr>
                                      <p:tavLst>
                                        <p:tav tm="0">
                                          <p:val>
                                            <p:strVal val="#ppt_x"/>
                                          </p:val>
                                        </p:tav>
                                        <p:tav tm="100000">
                                          <p:val>
                                            <p:strVal val="#ppt_x"/>
                                          </p:val>
                                        </p:tav>
                                      </p:tavLst>
                                    </p:anim>
                                    <p:anim calcmode="lin" valueType="num">
                                      <p:cBhvr>
                                        <p:cTn id="9" dur="32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3250"/>
                                        <p:tgtEl>
                                          <p:spTgt spid="7"/>
                                        </p:tgtEl>
                                      </p:cBhvr>
                                    </p:animEffect>
                                    <p:anim calcmode="lin" valueType="num">
                                      <p:cBhvr>
                                        <p:cTn id="13" dur="3250" fill="hold"/>
                                        <p:tgtEl>
                                          <p:spTgt spid="7"/>
                                        </p:tgtEl>
                                        <p:attrNameLst>
                                          <p:attrName>ppt_x</p:attrName>
                                        </p:attrNameLst>
                                      </p:cBhvr>
                                      <p:tavLst>
                                        <p:tav tm="0">
                                          <p:val>
                                            <p:strVal val="#ppt_x"/>
                                          </p:val>
                                        </p:tav>
                                        <p:tav tm="100000">
                                          <p:val>
                                            <p:strVal val="#ppt_x"/>
                                          </p:val>
                                        </p:tav>
                                      </p:tavLst>
                                    </p:anim>
                                    <p:anim calcmode="lin" valueType="num">
                                      <p:cBhvr>
                                        <p:cTn id="14" dur="3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794A2B-44D9-47F7-A037-773D69E9FC3F}" type="slidenum">
              <a:rPr lang="ar-SA" smtClean="0"/>
              <a:pPr/>
              <a:t>21</a:t>
            </a:fld>
            <a:endParaRPr lang="ar-SA"/>
          </a:p>
        </p:txBody>
      </p:sp>
      <mc:AlternateContent xmlns:mc="http://schemas.openxmlformats.org/markup-compatibility/2006" xmlns:a14="http://schemas.microsoft.com/office/drawing/2010/main">
        <mc:Choice Requires="a14">
          <p:sp>
            <p:nvSpPr>
              <p:cNvPr id="3" name="مربع نص 1"/>
              <p:cNvSpPr txBox="1"/>
              <p:nvPr/>
            </p:nvSpPr>
            <p:spPr>
              <a:xfrm>
                <a:off x="899592" y="620688"/>
                <a:ext cx="7848872" cy="3568349"/>
              </a:xfrm>
              <a:prstGeom prst="rect">
                <a:avLst/>
              </a:prstGeom>
              <a:noFill/>
            </p:spPr>
            <p:txBody>
              <a:bodyPr wrap="square" rtlCol="1">
                <a:spAutoFit/>
              </a:bodyPr>
              <a:lstStyle/>
              <a:p>
                <a:pPr algn="l">
                  <a:lnSpc>
                    <a:spcPct val="150000"/>
                  </a:lnSpc>
                </a:pPr>
                <a:endParaRPr lang="ar-SA" b="1" dirty="0"/>
              </a:p>
              <a:p>
                <a:pPr>
                  <a:lnSpc>
                    <a:spcPct val="150000"/>
                  </a:lnSpc>
                </a:pPr>
                <a:r>
                  <a:rPr lang="ar-SA" b="1" dirty="0"/>
                  <a:t>ج )حساب </a:t>
                </a:r>
                <a:r>
                  <a:rPr lang="en-US" b="1" dirty="0"/>
                  <a:t>A</a:t>
                </a:r>
                <a:endParaRPr lang="ar-SA" b="1" dirty="0"/>
              </a:p>
              <a:p>
                <a:pPr algn="l">
                  <a:lnSpc>
                    <a:spcPct val="150000"/>
                  </a:lnSpc>
                </a:pPr>
                <a:r>
                  <a:rPr lang="en-US" b="1" dirty="0" smtClean="0"/>
                  <a:t>p d</a:t>
                </a:r>
                <a:r>
                  <a:rPr lang="en-US" b="1" baseline="30000" dirty="0" smtClean="0"/>
                  <a:t>2</a:t>
                </a:r>
                <a:r>
                  <a:rPr lang="en-US" b="1" baseline="-25000" dirty="0" smtClean="0"/>
                  <a:t>HI</a:t>
                </a:r>
                <a:r>
                  <a:rPr lang="en-US" b="1" dirty="0" smtClean="0"/>
                  <a:t> l </a:t>
                </a:r>
                <a:r>
                  <a:rPr lang="en-US" sz="2400" dirty="0"/>
                  <a:t>( </a:t>
                </a:r>
                <a14:m>
                  <m:oMath xmlns:m="http://schemas.openxmlformats.org/officeDocument/2006/math">
                    <m:box>
                      <m:boxPr>
                        <m:ctrlPr>
                          <a:rPr lang="en-US" sz="2400" i="1">
                            <a:latin typeface="Cambria Math"/>
                          </a:rPr>
                        </m:ctrlPr>
                      </m:boxPr>
                      <m:e>
                        <m:argPr>
                          <m:argSz m:val="-1"/>
                        </m:argPr>
                        <m:f>
                          <m:fPr>
                            <m:ctrlPr>
                              <a:rPr lang="en-US" sz="2400" i="1">
                                <a:latin typeface="Cambria Math"/>
                              </a:rPr>
                            </m:ctrlPr>
                          </m:fPr>
                          <m:num>
                            <m:r>
                              <m:rPr>
                                <m:sty m:val="p"/>
                              </m:rPr>
                              <a:rPr lang="el-GR" sz="2400" b="0" i="1">
                                <a:latin typeface="Cambria Math"/>
                              </a:rPr>
                              <m:t>π</m:t>
                            </m:r>
                            <m:r>
                              <m:rPr>
                                <m:sty m:val="p"/>
                              </m:rPr>
                              <a:rPr lang="en-US" sz="2400" b="0" i="1">
                                <a:latin typeface="Cambria Math"/>
                              </a:rPr>
                              <m:t>RT</m:t>
                            </m:r>
                          </m:num>
                          <m:den>
                            <m:r>
                              <m:rPr>
                                <m:sty m:val="p"/>
                              </m:rPr>
                              <a:rPr lang="en-US" sz="2400" b="0" i="1">
                                <a:latin typeface="Cambria Math"/>
                              </a:rPr>
                              <m:t>M</m:t>
                            </m:r>
                            <m:r>
                              <m:rPr>
                                <m:sty m:val="p"/>
                              </m:rPr>
                              <a:rPr lang="en-US" sz="2400" b="0" i="1" baseline="-25000">
                                <a:latin typeface="Cambria Math"/>
                              </a:rPr>
                              <m:t>HI</m:t>
                            </m:r>
                          </m:den>
                        </m:f>
                      </m:e>
                    </m:box>
                  </m:oMath>
                </a14:m>
                <a:r>
                  <a:rPr lang="en-US" sz="2400" dirty="0"/>
                  <a:t> )</a:t>
                </a:r>
                <a:r>
                  <a:rPr lang="ar-SA" b="1" dirty="0"/>
                  <a:t>= </a:t>
                </a:r>
                <a:r>
                  <a:rPr lang="en-US" b="1" dirty="0"/>
                  <a:t>A</a:t>
                </a:r>
                <a:endParaRPr lang="ar-SA" b="1" dirty="0"/>
              </a:p>
              <a:p>
                <a:pPr algn="l">
                  <a:lnSpc>
                    <a:spcPct val="150000"/>
                  </a:lnSpc>
                </a:pPr>
                <a:r>
                  <a:rPr lang="en-US" b="1" dirty="0"/>
                  <a:t>5 .57 x 10</a:t>
                </a:r>
                <a:r>
                  <a:rPr lang="en-US" b="1" baseline="30000" dirty="0"/>
                  <a:t>7</a:t>
                </a:r>
                <a:r>
                  <a:rPr lang="en-US" b="1" dirty="0"/>
                  <a:t> m</a:t>
                </a:r>
                <a:r>
                  <a:rPr lang="en-US" b="1" baseline="30000" dirty="0"/>
                  <a:t>2</a:t>
                </a:r>
                <a:r>
                  <a:rPr lang="en-US" b="1" dirty="0"/>
                  <a:t>   mol</a:t>
                </a:r>
                <a:r>
                  <a:rPr lang="en-US" b="1" baseline="30000" dirty="0"/>
                  <a:t>-1</a:t>
                </a:r>
                <a:r>
                  <a:rPr lang="en-US" b="1" dirty="0"/>
                  <a:t>  s</a:t>
                </a:r>
                <a:r>
                  <a:rPr lang="en-US" b="1" baseline="30000" dirty="0"/>
                  <a:t>-1</a:t>
                </a:r>
              </a:p>
              <a:p>
                <a:pPr algn="l">
                  <a:lnSpc>
                    <a:spcPct val="150000"/>
                  </a:lnSpc>
                </a:pPr>
                <a:r>
                  <a:rPr lang="en-US" b="1" dirty="0"/>
                  <a:t>= 5.57 x 10 </a:t>
                </a:r>
                <a:r>
                  <a:rPr lang="en-US" b="1" baseline="30000" dirty="0"/>
                  <a:t>10</a:t>
                </a:r>
                <a:r>
                  <a:rPr lang="en-US" b="1" dirty="0"/>
                  <a:t> l mol</a:t>
                </a:r>
                <a:r>
                  <a:rPr lang="en-US" b="1" baseline="30000" dirty="0"/>
                  <a:t>-1</a:t>
                </a:r>
                <a:r>
                  <a:rPr lang="en-US" b="1" dirty="0"/>
                  <a:t>  s</a:t>
                </a:r>
                <a:r>
                  <a:rPr lang="en-US" b="1" baseline="30000" dirty="0"/>
                  <a:t>-1</a:t>
                </a:r>
                <a:endParaRPr lang="ar-SA" b="1" baseline="30000" dirty="0"/>
              </a:p>
              <a:p>
                <a:pPr algn="l">
                  <a:lnSpc>
                    <a:spcPct val="150000"/>
                  </a:lnSpc>
                </a:pPr>
                <a:endParaRPr lang="ar-SA" b="1" dirty="0"/>
              </a:p>
              <a:p>
                <a:pPr algn="l">
                  <a:lnSpc>
                    <a:spcPct val="150000"/>
                  </a:lnSpc>
                </a:pPr>
                <a:endParaRPr lang="ar-SA" dirty="0"/>
              </a:p>
              <a:p>
                <a:pPr algn="l">
                  <a:lnSpc>
                    <a:spcPct val="150000"/>
                  </a:lnSpc>
                </a:pPr>
                <a:endParaRPr lang="ar-SA" dirty="0"/>
              </a:p>
            </p:txBody>
          </p:sp>
        </mc:Choice>
        <mc:Fallback xmlns="">
          <p:sp>
            <p:nvSpPr>
              <p:cNvPr id="3" name="مربع نص 1"/>
              <p:cNvSpPr txBox="1">
                <a:spLocks noRot="1" noChangeAspect="1" noMove="1" noResize="1" noEditPoints="1" noAdjustHandles="1" noChangeArrowheads="1" noChangeShapeType="1" noTextEdit="1"/>
              </p:cNvSpPr>
              <p:nvPr/>
            </p:nvSpPr>
            <p:spPr>
              <a:xfrm>
                <a:off x="899592" y="620688"/>
                <a:ext cx="7848872" cy="3568349"/>
              </a:xfrm>
              <a:prstGeom prst="rect">
                <a:avLst/>
              </a:prstGeom>
              <a:blipFill rotWithShape="1">
                <a:blip r:embed="rId2"/>
                <a:stretch>
                  <a:fillRect l="-622" r="-622"/>
                </a:stretch>
              </a:blipFill>
            </p:spPr>
            <p:txBody>
              <a:bodyPr/>
              <a:lstStyle/>
              <a:p>
                <a:r>
                  <a:rPr lang="en-US">
                    <a:noFill/>
                  </a:rPr>
                  <a:t> </a:t>
                </a:r>
              </a:p>
            </p:txBody>
          </p:sp>
        </mc:Fallback>
      </mc:AlternateContent>
    </p:spTree>
    <p:extLst>
      <p:ext uri="{BB962C8B-B14F-4D97-AF65-F5344CB8AC3E}">
        <p14:creationId xmlns:p14="http://schemas.microsoft.com/office/powerpoint/2010/main" val="296008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250"/>
                                        <p:tgtEl>
                                          <p:spTgt spid="3"/>
                                        </p:tgtEl>
                                      </p:cBhvr>
                                    </p:animEffect>
                                    <p:anim calcmode="lin" valueType="num">
                                      <p:cBhvr>
                                        <p:cTn id="8" dur="3250" fill="hold"/>
                                        <p:tgtEl>
                                          <p:spTgt spid="3"/>
                                        </p:tgtEl>
                                        <p:attrNameLst>
                                          <p:attrName>ppt_x</p:attrName>
                                        </p:attrNameLst>
                                      </p:cBhvr>
                                      <p:tavLst>
                                        <p:tav tm="0">
                                          <p:val>
                                            <p:strVal val="#ppt_x"/>
                                          </p:val>
                                        </p:tav>
                                        <p:tav tm="100000">
                                          <p:val>
                                            <p:strVal val="#ppt_x"/>
                                          </p:val>
                                        </p:tav>
                                      </p:tavLst>
                                    </p:anim>
                                    <p:anim calcmode="lin" valueType="num">
                                      <p:cBhvr>
                                        <p:cTn id="9" dur="3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566</TotalTime>
  <Words>1090</Words>
  <Application>Microsoft Office PowerPoint</Application>
  <PresentationFormat>On-screen Show (4:3)</PresentationFormat>
  <Paragraphs>177</Paragraphs>
  <Slides>21</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تدفق</vt:lpstr>
      <vt:lpstr>Equation</vt:lpstr>
      <vt:lpstr>نظريات سرعة التفاعل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نظريات سرعة التصادم</dc:title>
  <dc:creator>Abdullah</dc:creator>
  <cp:lastModifiedBy>Toshiba</cp:lastModifiedBy>
  <cp:revision>96</cp:revision>
  <dcterms:created xsi:type="dcterms:W3CDTF">2011-12-25T10:43:29Z</dcterms:created>
  <dcterms:modified xsi:type="dcterms:W3CDTF">2012-12-08T10:05:25Z</dcterms:modified>
</cp:coreProperties>
</file>