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0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4" r:id="rId14"/>
    <p:sldId id="270" r:id="rId15"/>
    <p:sldId id="275" r:id="rId16"/>
    <p:sldId id="271" r:id="rId17"/>
    <p:sldId id="272" r:id="rId18"/>
    <p:sldId id="276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412" autoAdjust="0"/>
    <p:restoredTop sz="94660" autoAdjust="0"/>
  </p:normalViewPr>
  <p:slideViewPr>
    <p:cSldViewPr>
      <p:cViewPr>
        <p:scale>
          <a:sx n="70" d="100"/>
          <a:sy n="70" d="100"/>
        </p:scale>
        <p:origin x="-1386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78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8D1D10B-1611-46E0-8686-E50193C84AF8}" type="datetimeFigureOut">
              <a:rPr lang="ar-SA" smtClean="0"/>
              <a:pPr/>
              <a:t>09/02/34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0043A3-9DF9-4FD9-80AE-7C0CDC5B908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265908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043A3-9DF9-4FD9-80AE-7C0CDC5B9086}" type="slidenum">
              <a:rPr lang="ar-SA" smtClean="0"/>
              <a:pPr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591887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D23F2-AD51-4519-A9E6-54C5326A50CE}" type="slidenum">
              <a:rPr lang="ar-SA" smtClean="0"/>
              <a:pPr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38133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B957-292E-4798-97C7-54948DB4A677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E77F-9D88-41C0-BD61-E0A40CDB7175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5745-2AB3-4682-87F9-31D2A4A57A17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2598C-9AA0-4325-BE71-8A6293CB641E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783D5-F763-4D10-85F7-CC68BE25652E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69BD-D654-4A17-89BD-CE2721A1236D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EBD6-8906-47E2-B1F8-98F4A80F9717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10B1F-E56F-4710-B218-BB11449D1330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E27E-E797-4B13-8615-B6C50A732D1E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E0FFF-A8AF-4CB3-B8DE-61520CF6CB4F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C7293-766E-43BB-8FFD-57FA84A66E93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AFCCFB-1A93-45C5-87CE-69A5D8A222F9}" type="datetime1">
              <a:rPr lang="ar-SA" smtClean="0"/>
              <a:pPr/>
              <a:t>09/02/34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794A2B-44D9-47F7-A037-773D69E9FC3F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>
          <a:xfrm>
            <a:off x="755576" y="548680"/>
            <a:ext cx="6707088" cy="358123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ar-SA" sz="2800" b="1" dirty="0"/>
              <a:t>ضع دائرة حول الحرف الخاص بالإجابة المختارة .   </a:t>
            </a: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1</a:t>
            </a:r>
            <a:r>
              <a:rPr lang="ar-SA" sz="2800" b="1" dirty="0"/>
              <a:t>-</a:t>
            </a:r>
            <a:r>
              <a:rPr lang="ar-SA" sz="2800" dirty="0"/>
              <a:t> 	</a:t>
            </a:r>
            <a:r>
              <a:rPr lang="en-US" sz="2800" dirty="0"/>
              <a:t>C +  D</a:t>
            </a:r>
            <a:r>
              <a:rPr lang="ar-SA" sz="2800" dirty="0"/>
              <a:t> →</a:t>
            </a:r>
            <a:r>
              <a:rPr lang="en-US" sz="2800" dirty="0"/>
              <a:t>2A + B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2800" dirty="0"/>
              <a:t>قانون السرعة للتفاعل السابق هو: </a:t>
            </a: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  </a:t>
            </a:r>
            <a:r>
              <a:rPr lang="ar-SA" sz="2800" dirty="0"/>
              <a:t>أ ) </a:t>
            </a:r>
            <a:r>
              <a:rPr lang="en-US" sz="2800" dirty="0"/>
              <a:t>R = k[A]</a:t>
            </a:r>
            <a:r>
              <a:rPr lang="en-US" sz="2800" baseline="30000" dirty="0"/>
              <a:t>2</a:t>
            </a:r>
            <a:r>
              <a:rPr lang="en-US" sz="2800" dirty="0"/>
              <a:t> [B]</a:t>
            </a:r>
            <a:r>
              <a:rPr lang="ar-SA" sz="2800" dirty="0"/>
              <a:t>		</a:t>
            </a: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ar-SA" sz="2800" dirty="0"/>
              <a:t> ب) </a:t>
            </a:r>
            <a:r>
              <a:rPr lang="en-US" sz="2800" dirty="0"/>
              <a:t>R = k[A] [B]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  </a:t>
            </a:r>
            <a:r>
              <a:rPr lang="ar-SA" sz="2800" dirty="0"/>
              <a:t>ج) 	</a:t>
            </a:r>
            <a:r>
              <a:rPr lang="en-US" sz="2800" dirty="0"/>
              <a:t>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2800" dirty="0"/>
              <a:t>د) المعلومات غير كافية.   </a:t>
            </a:r>
            <a:endParaRPr lang="en-US" sz="28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ar-SA" sz="2800" b="1" dirty="0" smtClean="0"/>
              <a:t> </a:t>
            </a: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1</a:t>
            </a:fld>
            <a:endParaRPr lang="ar-SA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786279"/>
              </p:ext>
            </p:extLst>
          </p:nvPr>
        </p:nvGraphicFramePr>
        <p:xfrm>
          <a:off x="5292080" y="4221088"/>
          <a:ext cx="1420738" cy="818001"/>
        </p:xfrm>
        <a:graphic>
          <a:graphicData uri="http://schemas.openxmlformats.org/presentationml/2006/ole">
            <p:oleObj spid="_x0000_s33828" name="Equation" r:id="rId3" imgW="8001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19210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12" name="عنصر نائب للمحتوى 7"/>
          <p:cNvSpPr>
            <a:spLocks noGrp="1"/>
          </p:cNvSpPr>
          <p:nvPr>
            <p:ph idx="1"/>
          </p:nvPr>
        </p:nvSpPr>
        <p:spPr>
          <a:xfrm>
            <a:off x="107504" y="692696"/>
            <a:ext cx="8147248" cy="358123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ar-SA" sz="2800" dirty="0"/>
              <a:t>للتفاعل </a:t>
            </a:r>
            <a:r>
              <a:rPr lang="en-US" sz="2800" dirty="0"/>
              <a:t> 2D</a:t>
            </a:r>
            <a:r>
              <a:rPr lang="ar-SA" sz="2800" dirty="0"/>
              <a:t>→    </a:t>
            </a:r>
            <a:r>
              <a:rPr lang="en-US" sz="2800" dirty="0"/>
              <a:t>2C</a:t>
            </a:r>
            <a:r>
              <a:rPr lang="ar-SA" sz="2800" dirty="0"/>
              <a:t> فإن التعبير الصحيح لقياس سرعة التفاعل بالنسبة للمادة</a:t>
            </a: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ar-SA" sz="2800" dirty="0"/>
              <a:t>الناتجة </a:t>
            </a:r>
            <a:r>
              <a:rPr lang="en-US" sz="2800" dirty="0"/>
              <a:t>(D)</a:t>
            </a:r>
            <a:r>
              <a:rPr lang="ar-SA" sz="2800" dirty="0"/>
              <a:t> هو: </a:t>
            </a: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  </a:t>
            </a:r>
            <a:r>
              <a:rPr lang="ar-SA" sz="2800" dirty="0"/>
              <a:t>أ ) 		</a:t>
            </a: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ar-SA" sz="2800" dirty="0"/>
              <a:t> ب) </a:t>
            </a: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  </a:t>
            </a:r>
            <a:r>
              <a:rPr lang="ar-SA" sz="2800" dirty="0"/>
              <a:t>ج) 	</a:t>
            </a:r>
            <a:r>
              <a:rPr lang="en-US" sz="2800" dirty="0"/>
              <a:t>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   </a:t>
            </a:r>
            <a:r>
              <a:rPr lang="ar-SA" sz="2800" dirty="0"/>
              <a:t>د) </a:t>
            </a:r>
            <a:endParaRPr lang="en-US" sz="28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47596884"/>
              </p:ext>
            </p:extLst>
          </p:nvPr>
        </p:nvGraphicFramePr>
        <p:xfrm>
          <a:off x="6012160" y="2924944"/>
          <a:ext cx="1218431" cy="568601"/>
        </p:xfrm>
        <a:graphic>
          <a:graphicData uri="http://schemas.openxmlformats.org/presentationml/2006/ole">
            <p:oleObj spid="_x0000_s34937" name="Equation" r:id="rId3" imgW="812447" imgH="393529" progId="Equation.3">
              <p:embed/>
            </p:oleObj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86089084"/>
              </p:ext>
            </p:extLst>
          </p:nvPr>
        </p:nvGraphicFramePr>
        <p:xfrm>
          <a:off x="5366146" y="3501008"/>
          <a:ext cx="1891879" cy="711998"/>
        </p:xfrm>
        <a:graphic>
          <a:graphicData uri="http://schemas.openxmlformats.org/presentationml/2006/ole">
            <p:oleObj spid="_x0000_s34938" name="Equation" r:id="rId4" imgW="888614" imgH="393529" progId="Equation.3">
              <p:embed/>
            </p:oleObj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09513737"/>
              </p:ext>
            </p:extLst>
          </p:nvPr>
        </p:nvGraphicFramePr>
        <p:xfrm>
          <a:off x="5526106" y="4221088"/>
          <a:ext cx="1815928" cy="702940"/>
        </p:xfrm>
        <a:graphic>
          <a:graphicData uri="http://schemas.openxmlformats.org/presentationml/2006/ole">
            <p:oleObj spid="_x0000_s34939" name="Equation" r:id="rId5" imgW="889000" imgH="419100" progId="Equation.3">
              <p:embed/>
            </p:oleObj>
          </a:graphicData>
        </a:graphic>
      </p:graphicFrame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7563204"/>
              </p:ext>
            </p:extLst>
          </p:nvPr>
        </p:nvGraphicFramePr>
        <p:xfrm>
          <a:off x="5076056" y="5013176"/>
          <a:ext cx="2174159" cy="774948"/>
        </p:xfrm>
        <a:graphic>
          <a:graphicData uri="http://schemas.openxmlformats.org/presentationml/2006/ole">
            <p:oleObj spid="_x0000_s34940" name="Equation" r:id="rId6" imgW="9652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7835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7" name="عنصر نائب للمحتوى 7"/>
          <p:cNvSpPr>
            <a:spLocks noGrp="1"/>
          </p:cNvSpPr>
          <p:nvPr>
            <p:ph idx="1"/>
          </p:nvPr>
        </p:nvSpPr>
        <p:spPr>
          <a:xfrm>
            <a:off x="107504" y="692696"/>
            <a:ext cx="8147248" cy="35812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r-SA" sz="2800" b="1" dirty="0"/>
              <a:t>-</a:t>
            </a:r>
            <a:r>
              <a:rPr lang="ar-SA" sz="2800" dirty="0"/>
              <a:t> للتفاعل </a:t>
            </a:r>
            <a:r>
              <a:rPr lang="en-US" sz="2800" dirty="0"/>
              <a:t> B</a:t>
            </a:r>
            <a:r>
              <a:rPr lang="ar-SA" sz="2800" dirty="0"/>
              <a:t> → </a:t>
            </a:r>
            <a:r>
              <a:rPr lang="en-US" sz="2800" dirty="0"/>
              <a:t>A</a:t>
            </a:r>
            <a:r>
              <a:rPr lang="ar-SA" sz="2800" dirty="0"/>
              <a:t> كل العبارات التالية لقيمة  </a:t>
            </a:r>
            <a:r>
              <a:rPr lang="en-US" sz="2800" dirty="0" smtClean="0"/>
              <a:t>         </a:t>
            </a:r>
            <a:r>
              <a:rPr lang="ar-SA" sz="2800" dirty="0" smtClean="0"/>
              <a:t>صحيحة </a:t>
            </a:r>
            <a:r>
              <a:rPr lang="ar-SA" sz="2800" b="1" u="sng" dirty="0"/>
              <a:t>عدا</a:t>
            </a:r>
            <a:r>
              <a:rPr lang="ar-SA" sz="2800" dirty="0"/>
              <a:t>: </a:t>
            </a:r>
            <a:endParaRPr lang="en-US" sz="2800" dirty="0"/>
          </a:p>
          <a:p>
            <a:pPr marL="0" indent="0">
              <a:buNone/>
            </a:pPr>
            <a:r>
              <a:rPr lang="ar-SA" sz="2800" dirty="0"/>
              <a:t>   أ) تتغير طالما التفاعل مستمر. 	</a:t>
            </a:r>
            <a:endParaRPr lang="en-US" sz="2800" dirty="0"/>
          </a:p>
          <a:p>
            <a:pPr marL="0" indent="0">
              <a:buNone/>
            </a:pPr>
            <a:r>
              <a:rPr lang="ar-SA" sz="2800" dirty="0"/>
              <a:t>  ب) دائما سالبة الإشارة. </a:t>
            </a:r>
            <a:endParaRPr lang="en-US" sz="2800" dirty="0"/>
          </a:p>
          <a:p>
            <a:pPr marL="0" indent="0">
              <a:buNone/>
            </a:pPr>
            <a:r>
              <a:rPr lang="ar-SA" sz="2800" dirty="0"/>
              <a:t>  ج) دائما موجبة الإشارة.	</a:t>
            </a:r>
            <a:endParaRPr lang="en-US" sz="2800" dirty="0"/>
          </a:p>
          <a:p>
            <a:pPr marL="0" indent="0">
              <a:buNone/>
            </a:pPr>
            <a:r>
              <a:rPr lang="ar-SA" sz="2800" dirty="0"/>
              <a:t>   د) تعتمد على قانون سرعة التفاعل.</a:t>
            </a: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endParaRPr lang="en-US" sz="28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72824945"/>
              </p:ext>
            </p:extLst>
          </p:nvPr>
        </p:nvGraphicFramePr>
        <p:xfrm>
          <a:off x="2195736" y="692696"/>
          <a:ext cx="936104" cy="592229"/>
        </p:xfrm>
        <a:graphic>
          <a:graphicData uri="http://schemas.openxmlformats.org/presentationml/2006/ole">
            <p:oleObj spid="_x0000_s35847" name="Equation" r:id="rId3" imgW="380835" imgH="393529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374648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608702" y="548680"/>
            <a:ext cx="7920880" cy="389286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-4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إذا كان قانون سرعة التفاعل لتفاعل معين يعطى بالعلاقة: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Rate = 2.35x10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[A]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[B]          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وإذا كانت : 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[A]=[B]=1.00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baseline="300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فإن سرعة التفاعل: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أ)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2.35x10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ب)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5.7x10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ar-SA" sz="2800" baseline="30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ج)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2.54x10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    د)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6.33x10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-6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07311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95536" y="764704"/>
            <a:ext cx="8352928" cy="389286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العامل الذي لا يؤثر على سرعة التفاعل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 طبيعة المواد المتفاعلة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ب) درجة الحرارة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ج) التغير في الإنثالبي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د) تركيز المتفاعلات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202465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604664" y="40705"/>
            <a:ext cx="79928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 </a:t>
            </a:r>
            <a:endParaRPr lang="ar-SA" sz="2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78454" y="6368077"/>
            <a:ext cx="762000" cy="365125"/>
          </a:xfrm>
        </p:spPr>
        <p:txBody>
          <a:bodyPr/>
          <a:lstStyle/>
          <a:p>
            <a:fld id="{4E794A2B-44D9-47F7-A037-773D69E9FC3F}" type="slidenum">
              <a:rPr lang="ar-SA" smtClean="0"/>
              <a:pPr/>
              <a:t>6</a:t>
            </a:fld>
            <a:endParaRPr lang="ar-SA" baseline="-25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7631529"/>
              </p:ext>
            </p:extLst>
          </p:nvPr>
        </p:nvGraphicFramePr>
        <p:xfrm>
          <a:off x="2123728" y="1916831"/>
          <a:ext cx="5184575" cy="2288457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681872"/>
                <a:gridCol w="1724997"/>
                <a:gridCol w="1777706"/>
              </a:tblGrid>
              <a:tr h="797232">
                <a:tc>
                  <a:txBody>
                    <a:bodyPr/>
                    <a:lstStyle/>
                    <a:p>
                      <a:pPr marL="45720" marR="0" indent="-4572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Rate mol.l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60020" marR="0" indent="-16002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[O</a:t>
                      </a:r>
                      <a:r>
                        <a:rPr lang="en-US" sz="28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</a:p>
                    <a:p>
                      <a:pPr marL="160020" marR="0" indent="-16002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mol.l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[NO</a:t>
                      </a:r>
                      <a:r>
                        <a:rPr lang="en-US" sz="28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 mol.l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8339"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0.022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1.0×10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5×10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8339"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0.044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2.0×10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5×10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8339"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0.022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2.0×10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2.5×10</a:t>
                      </a:r>
                      <a:r>
                        <a:rPr lang="en-US" sz="28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7649" y="836712"/>
            <a:ext cx="8686917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6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-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للتفاعل التالي عند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(25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C)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تم الحصول على المعلومات التالية: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NO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(g) + O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(g)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→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NO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3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(g) + O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(g)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Simplified Arabic" pitchFamily="18" charset="-78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endParaRPr lang="ar-SA" sz="2800" b="1" dirty="0">
              <a:latin typeface="Arial" pitchFamily="34" charset="0"/>
              <a:cs typeface="Simplified Arabic" pitchFamily="18" charset="-78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Simplified Arabic" pitchFamily="18" charset="-78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endParaRPr lang="ar-SA" sz="2800" b="1" dirty="0">
              <a:latin typeface="Arial" pitchFamily="34" charset="0"/>
              <a:cs typeface="Simplified Arabic" pitchFamily="18" charset="-78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Simplified Arabic" pitchFamily="18" charset="-78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فإن رتبة التفاعل الكلية هي: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 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أ) الأولى     ب) الثانية           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ج) الثالثة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  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د) الصفرية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r"/>
              </a:tabLst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0736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14910" y="548680"/>
            <a:ext cx="77768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وحدات معدل سرعة التفاعل هي: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baseline="30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ب)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mol.L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baseline="30000" dirty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ج)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L 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baseline="30000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د)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 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وحدات ثابت سرعة تفاعل من الرتبة صفر هي 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	   ب)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 .s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ج)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	        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د)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475204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8</a:t>
            </a:fld>
            <a:endParaRPr lang="ar-SA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35348937"/>
              </p:ext>
            </p:extLst>
          </p:nvPr>
        </p:nvGraphicFramePr>
        <p:xfrm>
          <a:off x="1259633" y="2209582"/>
          <a:ext cx="7344814" cy="1332744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546276"/>
                <a:gridCol w="1513083"/>
                <a:gridCol w="1485032"/>
                <a:gridCol w="2800423"/>
              </a:tblGrid>
              <a:tr h="643354">
                <a:tc>
                  <a:txBody>
                    <a:bodyPr/>
                    <a:lstStyle/>
                    <a:p>
                      <a:pPr marL="291465" marR="0" indent="-291465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0.056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0.035  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Rate   </a:t>
                      </a:r>
                      <a:r>
                        <a:rPr lang="en-US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mol.l</a:t>
                      </a:r>
                      <a:r>
                        <a:rPr lang="en-US" sz="2800" baseline="30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lang="en-US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8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89390"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0.40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0.25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0.15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91465" marR="0" indent="-291465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 N</a:t>
                      </a:r>
                      <a:r>
                        <a:rPr lang="en-US" sz="28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lang="en-US" sz="28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  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mol.l</a:t>
                      </a:r>
                      <a:r>
                        <a:rPr lang="en-US" sz="28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123728" y="404664"/>
            <a:ext cx="630493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9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-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2N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O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5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(g)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→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4NO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(g) +O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(g) 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	إذا وجد للتفاعل السابق عند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80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C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أن : 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1600" y="3861048"/>
            <a:ext cx="73083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/>
              <a:t>فإن رتبة التفاعل بالنسبة للمادة المتفاعلة هي:</a:t>
            </a:r>
            <a:endParaRPr lang="en-US" sz="2800" dirty="0"/>
          </a:p>
          <a:p>
            <a:r>
              <a:rPr lang="ar-SA" sz="2800" dirty="0" smtClean="0"/>
              <a:t>أ</a:t>
            </a:r>
            <a:r>
              <a:rPr lang="ar-SA" sz="2800" dirty="0"/>
              <a:t>) صفر  	</a:t>
            </a:r>
            <a:r>
              <a:rPr lang="ar-SA" sz="2800" dirty="0" smtClean="0"/>
              <a:t>                    </a:t>
            </a:r>
            <a:r>
              <a:rPr lang="ar-SA" sz="2800" dirty="0"/>
              <a:t>ب) الأولى 	</a:t>
            </a:r>
            <a:endParaRPr lang="en-US" sz="2800" dirty="0"/>
          </a:p>
          <a:p>
            <a:r>
              <a:rPr lang="ar-SA" sz="2800" dirty="0"/>
              <a:t> ج) الثانية   </a:t>
            </a:r>
            <a:r>
              <a:rPr lang="ar-SA" sz="2800" dirty="0" smtClean="0"/>
              <a:t>                         </a:t>
            </a:r>
            <a:r>
              <a:rPr lang="ar-SA" sz="2800" dirty="0"/>
              <a:t>د) الثالثة  </a:t>
            </a:r>
            <a:endParaRPr lang="en-US" sz="2800" dirty="0"/>
          </a:p>
          <a:p>
            <a:r>
              <a:rPr lang="en-US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4280962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23528" y="980728"/>
            <a:ext cx="807246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لتفاعل من الرتبة الثانية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                  نواتج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  → 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(k=1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زيادة التركيزمن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0.1M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إلى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0.5M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ستجعل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سرعة التفاعل: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 تزداد (5) مرات. 		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ب) تزداد (25) مرة.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ج) تبقى ثابتة.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د) تنخفض (5) مرات.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ar-S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0328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51520" y="382996"/>
            <a:ext cx="8216714" cy="4616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لتفاعلين مختلفي الرتبة لهما نفس قيمة ثابت السرعة (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) ونفس التركيز الابتدائي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 التفاعل ذو الرتبة الأعلى أسرع من الآخر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ب) التفاعل ذو الرتبة الأصغر أسرع من الآخر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ج) سرعة التفاعلين متساوية لتساوي قيمة ثابت السرعة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د) لا يمكن معرفة ذلك من المعلومات المعطاة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5" name="مربع نص 14"/>
          <p:cNvSpPr txBox="1"/>
          <p:nvPr/>
        </p:nvSpPr>
        <p:spPr>
          <a:xfrm>
            <a:off x="4114801" y="2858704"/>
            <a:ext cx="18473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728530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11</a:t>
            </a:fld>
            <a:endParaRPr lang="ar-SA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23008421"/>
              </p:ext>
            </p:extLst>
          </p:nvPr>
        </p:nvGraphicFramePr>
        <p:xfrm>
          <a:off x="1372615" y="1124745"/>
          <a:ext cx="6552728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6162"/>
                <a:gridCol w="1348972"/>
                <a:gridCol w="1694810"/>
                <a:gridCol w="2052784"/>
              </a:tblGrid>
              <a:tr h="57606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[A] M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[B] M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[C</a:t>
                      </a:r>
                      <a:r>
                        <a:rPr lang="en-US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 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Rate 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M/s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0.20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0.20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9.6</a:t>
                      </a: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2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0.10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0.30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1.44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28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Rectangle 139"/>
          <p:cNvSpPr>
            <a:spLocks noChangeArrowheads="1"/>
          </p:cNvSpPr>
          <p:nvPr/>
        </p:nvSpPr>
        <p:spPr bwMode="auto">
          <a:xfrm>
            <a:off x="323528" y="261809"/>
            <a:ext cx="8650903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-13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من المعلومات التجريبية للتفاعل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A + B + 2 C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→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نواتج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        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Simplified Arabic" pitchFamily="18" charset="-78"/>
            </a:endParaRPr>
          </a:p>
          <a:p>
            <a:pPr marL="0" marR="0" lvl="0" indent="4572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dirty="0">
              <a:latin typeface="Arial" pitchFamily="34" charset="0"/>
              <a:ea typeface="Times New Roman" pitchFamily="18" charset="0"/>
              <a:cs typeface="Simplified Arabic" pitchFamily="18" charset="-78"/>
            </a:endParaRPr>
          </a:p>
          <a:p>
            <a:pPr marL="0" marR="0" lvl="0" indent="4572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Simplified Arabic" pitchFamily="18" charset="-78"/>
            </a:endParaRPr>
          </a:p>
          <a:p>
            <a:pPr marL="0" marR="0" lvl="0" indent="4572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dirty="0">
              <a:latin typeface="Arial" pitchFamily="34" charset="0"/>
              <a:cs typeface="Simplified Arabic" pitchFamily="18" charset="-78"/>
            </a:endParaRPr>
          </a:p>
          <a:p>
            <a:pPr marL="0" marR="0" lvl="0" indent="4572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Simplified Arabic" pitchFamily="18" charset="-78"/>
            </a:endParaRPr>
          </a:p>
          <a:p>
            <a:pPr marL="0" marR="0" lvl="0" indent="4572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dirty="0">
              <a:latin typeface="Arial" pitchFamily="34" charset="0"/>
              <a:cs typeface="Simplified Arabic" pitchFamily="18" charset="-78"/>
            </a:endParaRPr>
          </a:p>
          <a:p>
            <a:pPr marL="0" marR="0" lvl="0" indent="4572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Simplified Arabic" pitchFamily="18" charset="-78"/>
            </a:endParaRPr>
          </a:p>
          <a:p>
            <a:pPr marL="0" marR="0" lvl="0" indent="4572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dirty="0">
              <a:latin typeface="Arial" pitchFamily="34" charset="0"/>
              <a:cs typeface="Simplified Arabic" pitchFamily="18" charset="-78"/>
            </a:endParaRPr>
          </a:p>
          <a:p>
            <a:pPr marL="0" marR="0" lvl="0" indent="4572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فإن قانون السرعة لهذا التفاعل هو: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Rate = k[A] [B] [C]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ب)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Rate = k[A] [C]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ج)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Rate = k[B] [C]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د)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Rate = k[A] [B] [C]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2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7160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07504" y="548680"/>
            <a:ext cx="889248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-14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إذا كان ثابت سرعة تفاعل ما يساوي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(6.7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400" b="1" baseline="30000" dirty="0">
                <a:latin typeface="Times New Roman" pitchFamily="18" charset="0"/>
                <a:cs typeface="Times New Roman" pitchFamily="18" charset="0"/>
              </a:rPr>
              <a:t>-4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24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فإن فترة عمر النصف له بوحدة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(min.)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 هي: </a:t>
            </a:r>
            <a:endParaRPr lang="ar-SA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أ)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17.24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ب)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20.90	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	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ج)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2.73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د)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15.56</a:t>
            </a:r>
            <a:endParaRPr lang="ar-S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إذا </a:t>
            </a:r>
            <a:r>
              <a:rPr lang="ar-SA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انخفض تركيز المواد المتفاعلة في تفاعل من الدرجة الأولى بعد مرور نصف ساعة إلى الثلث فإن 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ar-S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ar-SA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قيمة ثابت سرعة التفاعل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(k)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بوحدة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(min.)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هي: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أ)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0.0366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	ب)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2.2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ج)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36.06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د)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22.00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 وفترة نصف العمر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(t</a:t>
            </a:r>
            <a:r>
              <a:rPr lang="en-US" sz="2800" b="1" baseline="-25000" dirty="0"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أ)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18.93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	ب)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0.019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ج)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0.315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	  د)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31.5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	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38847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72400" y="6309320"/>
            <a:ext cx="762000" cy="365125"/>
          </a:xfrm>
        </p:spPr>
        <p:txBody>
          <a:bodyPr/>
          <a:lstStyle/>
          <a:p>
            <a:fld id="{4E794A2B-44D9-47F7-A037-773D69E9FC3F}" type="slidenum">
              <a:rPr lang="ar-SA" smtClean="0"/>
              <a:pPr/>
              <a:t>13</a:t>
            </a:fld>
            <a:endParaRPr lang="ar-SA"/>
          </a:p>
        </p:txBody>
      </p:sp>
      <p:sp>
        <p:nvSpPr>
          <p:cNvPr id="3" name="مربع نص 22"/>
          <p:cNvSpPr txBox="1"/>
          <p:nvPr/>
        </p:nvSpPr>
        <p:spPr>
          <a:xfrm>
            <a:off x="251520" y="548680"/>
            <a:ext cx="8706057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تعتمد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="1" baseline="-25000" dirty="0">
                <a:latin typeface="Times New Roman" pitchFamily="18" charset="0"/>
                <a:cs typeface="Times New Roman" pitchFamily="18" charset="0"/>
              </a:rPr>
              <a:t>½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لتفاعل من الرتبة الأولى على: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أ)  التركيز الابتدائي للمواد المتفاعلة.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ب) ثابت سرعة التفاعل.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ج) تركيز المواد الناتجة.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د) طاقة التنشيط.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2996952"/>
            <a:ext cx="85324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-18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تفككت مادة كان تركيزها الابتدائي 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0.8M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)وثابت سرعة تفككها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6x10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حتى أصبح تركيزها 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0.3M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). الزمن الذي استغرقه هذا التفكك بالثواني هو: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95.88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        ب)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62.50</a:t>
            </a: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ج)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80.02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        د)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163.47 </a:t>
            </a:r>
          </a:p>
        </p:txBody>
      </p:sp>
    </p:spTree>
    <p:extLst>
      <p:ext uri="{BB962C8B-B14F-4D97-AF65-F5344CB8AC3E}">
        <p14:creationId xmlns:p14="http://schemas.microsoft.com/office/powerpoint/2010/main" xmlns="" val="221386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14</a:t>
            </a:fld>
            <a:endParaRPr lang="ar-SA"/>
          </a:p>
        </p:txBody>
      </p:sp>
      <p:sp>
        <p:nvSpPr>
          <p:cNvPr id="3" name="Rectangle 2"/>
          <p:cNvSpPr/>
          <p:nvPr/>
        </p:nvSpPr>
        <p:spPr>
          <a:xfrm>
            <a:off x="179512" y="476672"/>
            <a:ext cx="8460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تغيرت قيمة ثابت السرعة لتفكك غاز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من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(7.78×10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-7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إلى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(4.87×10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عندما رُفِعتْ درجة الحرارة من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إلى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65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؛ وعليه فإن طاقة التنشيط لهذا التفاعل تساوي بوحدة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(kJ mol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153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       ب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122.3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     ج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103.2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        د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89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38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15</a:t>
            </a:fld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611560" y="404664"/>
            <a:ext cx="82089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إذا تضاعفت قيمة ثابت سرعة ما عند ارتفاع درجة الحرارة من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(10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إلى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(20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فإن طاقة التنشيط لهذا التفاعل: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أ)  تتضاعف.   ب) تنقص إلى النصف.        ج) تصبح أربعة أضعاف.     د) لا تتأثر. </a:t>
            </a:r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تزداد سرعة التفاعل (بوجود عامل حفاز) بسبب: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أ)ارتفاع طاقة التنشيط. 	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ب) انخفاض طاقة التنشيط.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ج)ارتفاع طاقة المركب النشط.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د) انخفاض انثالبي التفاعل.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614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16</a:t>
            </a:fld>
            <a:endParaRPr lang="ar-SA"/>
          </a:p>
        </p:txBody>
      </p:sp>
      <p:sp>
        <p:nvSpPr>
          <p:cNvPr id="4" name="Rectangle 3"/>
          <p:cNvSpPr/>
          <p:nvPr/>
        </p:nvSpPr>
        <p:spPr>
          <a:xfrm>
            <a:off x="251520" y="260648"/>
            <a:ext cx="853244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العامل الذي لا يؤثر على سرعة أي تفاعل هو: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 طبيعة المواد المتفاعلة.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ب) درجة الحرارة.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ج) التغير في الإنثالبي. 		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د) تركيز المتفاعلات.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إذا كان ثابت سرعة التفاعل يساوي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(7.33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-7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عند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(273 K)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وطاقة التنشيط تساوي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(1.04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J mol</a:t>
            </a:r>
            <a:r>
              <a:rPr lang="en-US" sz="28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فإن ثابت سرعة التفاعل عند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(373 K)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يساوي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6.32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		ب)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0.1585	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ج)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5.46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-4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  د)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7.48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239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17</a:t>
            </a:fld>
            <a:endParaRPr lang="ar-SA" dirty="0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827585" y="165537"/>
            <a:ext cx="761241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78050" algn="r"/>
              </a:tabLst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-24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في الرسم التالي أي العبارات 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صحيحة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: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78050" algn="r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78050" algn="r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1282453" y="3429000"/>
            <a:ext cx="7180364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أ) التفاعل ماص للحرارة.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ب)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E</a:t>
            </a:r>
            <a:r>
              <a:rPr kumimoji="0" lang="en-US" sz="28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a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للتفاعل العكسي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E</a:t>
            </a:r>
            <a:r>
              <a:rPr kumimoji="0" lang="en-US" sz="28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&lt;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للأمامي.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ج) تنخفض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E</a:t>
            </a:r>
            <a:r>
              <a:rPr kumimoji="0" lang="en-US" sz="28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a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للتفاعل الأمامي فقط عند إضافة عامل حافز.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د) كل العبارات خاطئة.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18" charset="-78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9" y="858034"/>
            <a:ext cx="3849350" cy="3470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1513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4A2B-44D9-47F7-A037-773D69E9FC3F}" type="slidenum">
              <a:rPr lang="ar-SA" smtClean="0"/>
              <a:pPr/>
              <a:t>18</a:t>
            </a:fld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683568" y="394376"/>
            <a:ext cx="788436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25- إذا كانت قيمة طاقة التنشيط لتفاعل معين تساوي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25kJ.mol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وكانت قيمة ثابت سرعة التفاعل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تساوي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1.16x10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عند درجة حرارة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349.5K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فإن قيمة الثابت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هي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أ)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49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98s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                         ب)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1.99s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ج)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3.54s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                         د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63s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344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778</TotalTime>
  <Words>718</Words>
  <Application>Microsoft Office PowerPoint</Application>
  <PresentationFormat>عرض على الشاشة (3:4)‏</PresentationFormat>
  <Paragraphs>198</Paragraphs>
  <Slides>18</Slides>
  <Notes>2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0" baseType="lpstr">
      <vt:lpstr>تدفق</vt:lpstr>
      <vt:lpstr>Equation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نظريات سرعة التصادم</dc:title>
  <dc:creator>Abdullah</dc:creator>
  <cp:lastModifiedBy>Yahya Ghazwani</cp:lastModifiedBy>
  <cp:revision>126</cp:revision>
  <dcterms:created xsi:type="dcterms:W3CDTF">2011-12-25T10:43:29Z</dcterms:created>
  <dcterms:modified xsi:type="dcterms:W3CDTF">2012-12-22T05:31:02Z</dcterms:modified>
</cp:coreProperties>
</file>