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462" r:id="rId4"/>
    <p:sldId id="463" r:id="rId5"/>
    <p:sldId id="464" r:id="rId6"/>
    <p:sldId id="465" r:id="rId7"/>
    <p:sldId id="467" r:id="rId8"/>
    <p:sldId id="469" r:id="rId9"/>
    <p:sldId id="470" r:id="rId10"/>
    <p:sldId id="471" r:id="rId11"/>
    <p:sldId id="472" r:id="rId12"/>
    <p:sldId id="473" r:id="rId13"/>
    <p:sldId id="474" r:id="rId14"/>
    <p:sldId id="475" r:id="rId15"/>
    <p:sldId id="476" r:id="rId16"/>
    <p:sldId id="346" r:id="rId17"/>
    <p:sldId id="345" r:id="rId18"/>
    <p:sldId id="344" r:id="rId19"/>
    <p:sldId id="343" r:id="rId20"/>
    <p:sldId id="342" r:id="rId21"/>
    <p:sldId id="341" r:id="rId22"/>
    <p:sldId id="257" r:id="rId23"/>
    <p:sldId id="339" r:id="rId24"/>
    <p:sldId id="351" r:id="rId25"/>
    <p:sldId id="352" r:id="rId26"/>
    <p:sldId id="354" r:id="rId27"/>
    <p:sldId id="477" r:id="rId28"/>
    <p:sldId id="385" r:id="rId29"/>
    <p:sldId id="375" r:id="rId30"/>
    <p:sldId id="479" r:id="rId31"/>
    <p:sldId id="376" r:id="rId32"/>
    <p:sldId id="478" r:id="rId33"/>
    <p:sldId id="377" r:id="rId34"/>
    <p:sldId id="378" r:id="rId35"/>
    <p:sldId id="379" r:id="rId36"/>
    <p:sldId id="380" r:id="rId37"/>
    <p:sldId id="381" r:id="rId38"/>
    <p:sldId id="382" r:id="rId39"/>
    <p:sldId id="383" r:id="rId40"/>
    <p:sldId id="384" r:id="rId41"/>
    <p:sldId id="389" r:id="rId42"/>
    <p:sldId id="390" r:id="rId43"/>
    <p:sldId id="391" r:id="rId44"/>
    <p:sldId id="392" r:id="rId45"/>
    <p:sldId id="393" r:id="rId46"/>
    <p:sldId id="394" r:id="rId47"/>
    <p:sldId id="395" r:id="rId48"/>
    <p:sldId id="396" r:id="rId49"/>
    <p:sldId id="397" r:id="rId50"/>
    <p:sldId id="398" r:id="rId51"/>
    <p:sldId id="399" r:id="rId52"/>
    <p:sldId id="400" r:id="rId53"/>
    <p:sldId id="401" r:id="rId54"/>
    <p:sldId id="414" r:id="rId55"/>
    <p:sldId id="402" r:id="rId56"/>
    <p:sldId id="415" r:id="rId57"/>
    <p:sldId id="404" r:id="rId58"/>
    <p:sldId id="417" r:id="rId59"/>
    <p:sldId id="418" r:id="rId60"/>
    <p:sldId id="424" r:id="rId61"/>
    <p:sldId id="405" r:id="rId62"/>
    <p:sldId id="419" r:id="rId63"/>
    <p:sldId id="420" r:id="rId64"/>
    <p:sldId id="421" r:id="rId65"/>
    <p:sldId id="422" r:id="rId66"/>
    <p:sldId id="426" r:id="rId67"/>
    <p:sldId id="406" r:id="rId68"/>
    <p:sldId id="403" r:id="rId69"/>
    <p:sldId id="407" r:id="rId70"/>
    <p:sldId id="423" r:id="rId71"/>
    <p:sldId id="408" r:id="rId72"/>
    <p:sldId id="413" r:id="rId73"/>
    <p:sldId id="409" r:id="rId74"/>
    <p:sldId id="410" r:id="rId75"/>
    <p:sldId id="411" r:id="rId76"/>
    <p:sldId id="412" r:id="rId77"/>
    <p:sldId id="427" r:id="rId78"/>
    <p:sldId id="428" r:id="rId79"/>
    <p:sldId id="429" r:id="rId80"/>
    <p:sldId id="430" r:id="rId81"/>
    <p:sldId id="431" r:id="rId82"/>
    <p:sldId id="432" r:id="rId83"/>
    <p:sldId id="433" r:id="rId84"/>
    <p:sldId id="434" r:id="rId85"/>
    <p:sldId id="435" r:id="rId86"/>
    <p:sldId id="460" r:id="rId87"/>
    <p:sldId id="461" r:id="rId88"/>
    <p:sldId id="436" r:id="rId89"/>
    <p:sldId id="437" r:id="rId90"/>
    <p:sldId id="438" r:id="rId91"/>
    <p:sldId id="439" r:id="rId92"/>
    <p:sldId id="440" r:id="rId93"/>
    <p:sldId id="441" r:id="rId94"/>
    <p:sldId id="442" r:id="rId95"/>
    <p:sldId id="443" r:id="rId96"/>
    <p:sldId id="444" r:id="rId97"/>
    <p:sldId id="445" r:id="rId98"/>
    <p:sldId id="446" r:id="rId99"/>
    <p:sldId id="447" r:id="rId100"/>
    <p:sldId id="448" r:id="rId101"/>
    <p:sldId id="449" r:id="rId102"/>
    <p:sldId id="450" r:id="rId103"/>
    <p:sldId id="451" r:id="rId104"/>
    <p:sldId id="452" r:id="rId105"/>
    <p:sldId id="453" r:id="rId106"/>
    <p:sldId id="454" r:id="rId107"/>
    <p:sldId id="455" r:id="rId108"/>
    <p:sldId id="456" r:id="rId109"/>
    <p:sldId id="457" r:id="rId110"/>
    <p:sldId id="458" r:id="rId111"/>
    <p:sldId id="275" r:id="rId1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8000"/>
    <a:srgbClr val="FFFFFF"/>
    <a:srgbClr val="F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60"/>
  </p:normalViewPr>
  <p:slideViewPr>
    <p:cSldViewPr>
      <p:cViewPr>
        <p:scale>
          <a:sx n="50" d="100"/>
          <a:sy n="50" d="100"/>
        </p:scale>
        <p:origin x="-1068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6" name="Rectangle 10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8892F317-876A-48A4-A132-4CAA8649A4E0}" type="datetimeFigureOut">
              <a:rPr lang="en-US"/>
              <a:pPr/>
              <a:t>2/4/2013</a:t>
            </a:fld>
            <a:endParaRPr lang="en-US"/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00"/>
            <a:ext cx="2895600" cy="244475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4828" name="Rectangle 12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00"/>
            <a:ext cx="2133600" cy="244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CBF96A-CA5E-4867-ABDB-2FD9C0165E5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gray">
          <a:xfrm>
            <a:off x="7543800" y="228600"/>
            <a:ext cx="1384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 i="1">
                <a:solidFill>
                  <a:schemeClr val="bg1"/>
                </a:solidFill>
              </a:rPr>
              <a:t>LOGO</a:t>
            </a:r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4800" y="1447800"/>
            <a:ext cx="6096000" cy="381000"/>
          </a:xfrm>
          <a:ln algn="ctr"/>
        </p:spPr>
        <p:txBody>
          <a:bodyPr/>
          <a:lstStyle>
            <a:lvl1pPr marL="0" indent="0" eaLnBrk="1" hangingPunct="1">
              <a:buFont typeface="Wingdings" pitchFamily="2" charset="2"/>
              <a:buNone/>
              <a:defRPr sz="1800" b="1"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228600" y="2057400"/>
            <a:ext cx="6096000" cy="1143000"/>
          </a:xfrm>
        </p:spPr>
        <p:txBody>
          <a:bodyPr/>
          <a:lstStyle>
            <a:lvl1pPr>
              <a:defRPr sz="4000" smtClean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34BFC-781D-438A-A0CC-C9D981847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F5F72-7434-468B-8381-7D817D9FF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19D7D-9C48-49AB-A9CE-D129153E2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FD208-99AF-4530-827E-B44BF9719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4C7B7-043C-48CA-BC1B-7F3A5FD86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50EFD-FFF2-4F32-8B4C-292DDE5A7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22C59-7C15-4085-98F3-A4258BA0E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127F7-D1AA-426A-ABD9-1960A6046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BCCB2-F363-4E54-8477-ED3F96C9BC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685800"/>
            <a:ext cx="207645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685800"/>
            <a:ext cx="607695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B524D-324C-42D2-A72A-A85D57196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AutoShape 51"/>
          <p:cNvSpPr>
            <a:spLocks noChangeArrowheads="1"/>
          </p:cNvSpPr>
          <p:nvPr/>
        </p:nvSpPr>
        <p:spPr bwMode="gray">
          <a:xfrm>
            <a:off x="228600" y="314325"/>
            <a:ext cx="8647113" cy="609600"/>
          </a:xfrm>
          <a:prstGeom prst="roundRect">
            <a:avLst>
              <a:gd name="adj" fmla="val 17884"/>
            </a:avLst>
          </a:pr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5151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151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971800" y="65151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972835B-7D47-4BCC-BF2D-7576E49236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74" name="AutoShape 50"/>
          <p:cNvSpPr>
            <a:spLocks noChangeArrowheads="1"/>
          </p:cNvSpPr>
          <p:nvPr/>
        </p:nvSpPr>
        <p:spPr bwMode="ltGray">
          <a:xfrm>
            <a:off x="228600" y="1066800"/>
            <a:ext cx="8686800" cy="5486400"/>
          </a:xfrm>
          <a:prstGeom prst="roundRect">
            <a:avLst>
              <a:gd name="adj" fmla="val 3546"/>
            </a:avLst>
          </a:prstGeom>
          <a:solidFill>
            <a:srgbClr val="FFFFFF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056" name="Picture 52" descr="bar_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33400"/>
            <a:ext cx="7391400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81000" y="685800"/>
            <a:ext cx="64008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8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tbn0.google.com/images?q=tbn:CZo5RPCePx7-XM:http://www.news.gov.kw/files/images/image_design4767_9%5b1%5d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5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file:///D:\Sodium.swf\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usfca.edu/fac-staff/Courses/BIOL104_USF/104_Fall03_ppt/Text%20Chapter%2002/OxgnMol.swf" TargetMode="External"/><Relationship Id="rId4" Type="http://schemas.openxmlformats.org/officeDocument/2006/relationships/hyperlink" Target="file:///D:\Chapter-2\ppp\Text%20Chapter%2002\OxgnMol.swf" TargetMode="Externa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54.png"/><Relationship Id="rId4" Type="http://schemas.openxmlformats.org/officeDocument/2006/relationships/oleObject" Target="../embeddings/oleObject11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-2667000" y="914400"/>
            <a:ext cx="9575800" cy="249299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ar-SA" sz="6000" b="1" dirty="0">
              <a:solidFill>
                <a:srgbClr val="CC3300"/>
              </a:solidFill>
              <a:latin typeface="Arial Black" pitchFamily="34" charset="0"/>
              <a:cs typeface="Andalus" pitchFamily="2" charset="-78"/>
            </a:endParaRPr>
          </a:p>
          <a:p>
            <a:pPr algn="ctr">
              <a:spcBef>
                <a:spcPct val="50000"/>
              </a:spcBef>
            </a:pPr>
            <a:r>
              <a:rPr lang="ar-SA" sz="3200" b="1" dirty="0">
                <a:solidFill>
                  <a:srgbClr val="CC3300"/>
                </a:solidFill>
                <a:latin typeface="Arial Black" pitchFamily="34" charset="0"/>
                <a:cs typeface="Andalus" pitchFamily="2" charset="-78"/>
              </a:rPr>
              <a:t>( </a:t>
            </a:r>
            <a:r>
              <a:rPr lang="ar-SA" sz="3200" b="1" dirty="0">
                <a:latin typeface="Arial Black" pitchFamily="34" charset="0"/>
                <a:cs typeface="Andalus" pitchFamily="2" charset="-78"/>
              </a:rPr>
              <a:t>من سلك طريقا يلتمس به علماً </a:t>
            </a:r>
          </a:p>
          <a:p>
            <a:pPr algn="ctr">
              <a:spcBef>
                <a:spcPct val="50000"/>
              </a:spcBef>
            </a:pPr>
            <a:r>
              <a:rPr lang="ar-SA" sz="3200" b="1" dirty="0">
                <a:latin typeface="Arial Black" pitchFamily="34" charset="0"/>
                <a:cs typeface="Andalus" pitchFamily="2" charset="-78"/>
              </a:rPr>
              <a:t>سهل الله له به طريقاً إلى الجنة </a:t>
            </a:r>
            <a:r>
              <a:rPr lang="ar-SA" sz="3200" b="1" dirty="0">
                <a:solidFill>
                  <a:srgbClr val="CC3300"/>
                </a:solidFill>
                <a:latin typeface="Arial Black" pitchFamily="34" charset="0"/>
                <a:cs typeface="Andalus" pitchFamily="2" charset="-78"/>
              </a:rPr>
              <a:t>)</a:t>
            </a:r>
            <a:r>
              <a:rPr lang="ar-SA" sz="3200" b="1" dirty="0">
                <a:latin typeface="Arial Black" pitchFamily="34" charset="0"/>
                <a:cs typeface="Andalus" pitchFamily="2" charset="-78"/>
              </a:rPr>
              <a:t> </a:t>
            </a:r>
            <a:endParaRPr lang="en-US" sz="3200" b="1" dirty="0">
              <a:solidFill>
                <a:srgbClr val="CC3300"/>
              </a:solidFill>
              <a:latin typeface="Arial Black" pitchFamily="34" charset="0"/>
              <a:cs typeface="Andalus" pitchFamily="2" charset="-78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200400" y="2133600"/>
            <a:ext cx="4392613" cy="46166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>
                <a:solidFill>
                  <a:srgbClr val="CC3300"/>
                </a:solidFill>
                <a:latin typeface="Arial Black" pitchFamily="34" charset="0"/>
                <a:cs typeface="Andalus" pitchFamily="2" charset="-78"/>
              </a:rPr>
              <a:t>قال صلى الله عليه و سلم: </a:t>
            </a:r>
          </a:p>
        </p:txBody>
      </p:sp>
      <p:pic>
        <p:nvPicPr>
          <p:cNvPr id="4" name="Picture 8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72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المحاضرة الأولى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  <p:pic>
        <p:nvPicPr>
          <p:cNvPr id="11" name="Picture 7" descr="cervea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1910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chemistryla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7013" y="2667000"/>
            <a:ext cx="2636987" cy="150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a9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752600"/>
            <a:ext cx="9604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header-name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6172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1" descr="image003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1676400"/>
            <a:ext cx="30384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2438400" y="4419600"/>
            <a:ext cx="4622800" cy="15696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eaLnBrk="0" hangingPunct="0"/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Asma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El-Sharif</a:t>
            </a:r>
          </a:p>
          <a:p>
            <a:pPr algn="ctr" rtl="0" eaLnBrk="0" hangingPunct="0"/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Departments of Chemistry</a:t>
            </a:r>
          </a:p>
          <a:p>
            <a:pPr algn="ctr" eaLnBrk="0" hangingPunct="0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Tuesday</a:t>
            </a:r>
          </a:p>
          <a:p>
            <a:pPr algn="ctr" eaLnBrk="0" hangingPunct="0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24/03/1434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i="1" smtClean="0">
                <a:latin typeface="Times New Roman" pitchFamily="18" charset="0"/>
                <a:cs typeface="Times New Roman" pitchFamily="18" charset="0"/>
              </a:rPr>
              <a:t>04/02/2012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8" descr="header-name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6172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 descr="header-name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6172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8"/>
          <p:cNvSpPr txBox="1">
            <a:spLocks noChangeArrowheads="1"/>
          </p:cNvSpPr>
          <p:nvPr/>
        </p:nvSpPr>
        <p:spPr bwMode="auto">
          <a:xfrm>
            <a:off x="990600" y="1748909"/>
            <a:ext cx="7391400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التعريف بعلم الكيمياء وبقسميه الرئيسيين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مفهوم الكيمياء العضوية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سبب الاهتمام بالكيمياء العضوية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مصادر المركبات العضوية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التركيب العنصري للمركبات العضوية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أسباب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كثرة المركبات العضوية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endParaRPr lang="en-US" sz="36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7"/>
          <p:cNvSpPr txBox="1">
            <a:spLocks noChangeArrowheads="1"/>
          </p:cNvSpPr>
          <p:nvPr/>
        </p:nvSpPr>
        <p:spPr bwMode="auto">
          <a:xfrm>
            <a:off x="-228600" y="1779687"/>
            <a:ext cx="8458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600" dirty="0">
                <a:cs typeface="Times New Roman (Arabic)" charset="0"/>
              </a:rPr>
              <a:t>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الروابط في المركبات العضوية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أنواع المجالات الذرية في عناصر المركبات العضوية .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كيفية فك الروابط في المركبات العضوية 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تصنيف المركبات العضوية . 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الهيدروكربونات وتصنيف الهيدروكربونات . 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الصيغ الكيميائية في المركبات العضوية  .</a:t>
            </a:r>
          </a:p>
          <a:p>
            <a:pPr algn="r" rtl="1">
              <a:spcBef>
                <a:spcPct val="50000"/>
              </a:spcBef>
              <a:buFontTx/>
              <a:buBlip>
                <a:blip r:embed="rId2"/>
              </a:buBlip>
            </a:pPr>
            <a:endParaRPr lang="en-US" sz="3200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3733800" y="1447800"/>
            <a:ext cx="4038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dirty="0">
                <a:solidFill>
                  <a:srgbClr val="7030A0"/>
                </a:solidFill>
                <a:cs typeface="Times New Roman (Arabic)" charset="0"/>
              </a:rPr>
              <a:t>  </a:t>
            </a:r>
            <a:r>
              <a:rPr lang="ar-SA" sz="4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علم </a:t>
            </a:r>
            <a:r>
              <a:rPr lang="ar-SA" sz="40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الكيمياء:</a:t>
            </a:r>
            <a:r>
              <a:rPr lang="ar-SA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1143000" y="2057400"/>
            <a:ext cx="7086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علم يـبحث في ماهية المادة وتركيبها وصفاتها واستخداماتها وطرق تحليلهـا والتغيرات التي تطرأ عليها وتأثير المواد على بعضها البعض 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-381000" y="3810000"/>
            <a:ext cx="9525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فرع من الكيمياء يتناول دراسة </a:t>
            </a:r>
          </a:p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مركبات عنصر الكربون  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028"/>
          <p:cNvSpPr txBox="1">
            <a:spLocks noChangeArrowheads="1"/>
          </p:cNvSpPr>
          <p:nvPr/>
        </p:nvSpPr>
        <p:spPr bwMode="auto">
          <a:xfrm>
            <a:off x="3810000" y="3962400"/>
            <a:ext cx="4038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dirty="0">
                <a:solidFill>
                  <a:srgbClr val="7030A0"/>
                </a:solidFill>
                <a:cs typeface="Times New Roman (Arabic)" charset="0"/>
              </a:rPr>
              <a:t>  </a:t>
            </a:r>
            <a:r>
              <a:rPr lang="ar-SA" sz="40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الكيمياء العضوية:</a:t>
            </a:r>
            <a:endParaRPr lang="en-US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1" descr="image00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3962400"/>
            <a:ext cx="952466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image00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1371600"/>
            <a:ext cx="952466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8" grpId="0" autoUpdateAnimBg="0"/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4419600" y="1828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4419600" y="25146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3200"/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 flipH="1">
            <a:off x="1905000" y="2514600"/>
            <a:ext cx="251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3200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1905000" y="25146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ar-SA" sz="3200"/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7315200" y="25146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ar-SA" sz="3200"/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5638800" y="3352800"/>
            <a:ext cx="312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كيمياء </a:t>
            </a:r>
            <a:r>
              <a:rPr lang="ar-SA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غير عضوية</a:t>
            </a:r>
            <a:endParaRPr lang="en-US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533400" y="3352800"/>
            <a:ext cx="2819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كيمياء </a:t>
            </a:r>
            <a:r>
              <a:rPr lang="ar-SA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عضوية</a:t>
            </a:r>
            <a:endParaRPr lang="en-US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utoShape 19"/>
          <p:cNvSpPr>
            <a:spLocks noChangeArrowheads="1"/>
          </p:cNvSpPr>
          <p:nvPr/>
        </p:nvSpPr>
        <p:spPr bwMode="auto">
          <a:xfrm>
            <a:off x="6096000" y="4267200"/>
            <a:ext cx="2209800" cy="2057400"/>
          </a:xfrm>
          <a:custGeom>
            <a:avLst/>
            <a:gdLst>
              <a:gd name="G0" fmla="+- 3367 0 0"/>
              <a:gd name="G1" fmla="+- 21600 0 3367"/>
              <a:gd name="G2" fmla="*/ 3367 1 2"/>
              <a:gd name="G3" fmla="+- 21600 0 G2"/>
              <a:gd name="G4" fmla="+/ 3367 21600 2"/>
              <a:gd name="G5" fmla="+/ G1 0 2"/>
              <a:gd name="G6" fmla="*/ 21600 21600 3367"/>
              <a:gd name="G7" fmla="*/ G6 1 2"/>
              <a:gd name="G8" fmla="+- 21600 0 G7"/>
              <a:gd name="G9" fmla="*/ 21600 1 2"/>
              <a:gd name="G10" fmla="+- 3367 0 G9"/>
              <a:gd name="G11" fmla="?: G10 G8 0"/>
              <a:gd name="G12" fmla="?: G10 G7 21600"/>
              <a:gd name="T0" fmla="*/ 19916 w 21600"/>
              <a:gd name="T1" fmla="*/ 10800 h 21600"/>
              <a:gd name="T2" fmla="*/ 10800 w 21600"/>
              <a:gd name="T3" fmla="*/ 21600 h 21600"/>
              <a:gd name="T4" fmla="*/ 1684 w 21600"/>
              <a:gd name="T5" fmla="*/ 10800 h 21600"/>
              <a:gd name="T6" fmla="*/ 10800 w 21600"/>
              <a:gd name="T7" fmla="*/ 0 h 21600"/>
              <a:gd name="T8" fmla="*/ 3484 w 21600"/>
              <a:gd name="T9" fmla="*/ 3484 h 21600"/>
              <a:gd name="T10" fmla="*/ 18116 w 21600"/>
              <a:gd name="T11" fmla="*/ 1811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367" y="21600"/>
                </a:lnTo>
                <a:lnTo>
                  <a:pt x="18233" y="21600"/>
                </a:lnTo>
                <a:lnTo>
                  <a:pt x="21600" y="0"/>
                </a:lnTo>
                <a:close/>
              </a:path>
            </a:pathLst>
          </a:custGeom>
          <a:noFill/>
          <a:ln w="381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تدرس جميع </a:t>
            </a:r>
          </a:p>
          <a:p>
            <a:pPr algn="ctr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العناصر</a:t>
            </a:r>
          </a:p>
          <a:p>
            <a:pPr algn="ctr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ومركباتها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AutoShape 20"/>
          <p:cNvSpPr>
            <a:spLocks noChangeArrowheads="1"/>
          </p:cNvSpPr>
          <p:nvPr/>
        </p:nvSpPr>
        <p:spPr bwMode="auto">
          <a:xfrm>
            <a:off x="762000" y="4267200"/>
            <a:ext cx="2362200" cy="1981200"/>
          </a:xfrm>
          <a:custGeom>
            <a:avLst/>
            <a:gdLst>
              <a:gd name="G0" fmla="+- 4442 0 0"/>
              <a:gd name="G1" fmla="+- 21600 0 4442"/>
              <a:gd name="G2" fmla="*/ 4442 1 2"/>
              <a:gd name="G3" fmla="+- 21600 0 G2"/>
              <a:gd name="G4" fmla="+/ 4442 21600 2"/>
              <a:gd name="G5" fmla="+/ G1 0 2"/>
              <a:gd name="G6" fmla="*/ 21600 21600 4442"/>
              <a:gd name="G7" fmla="*/ G6 1 2"/>
              <a:gd name="G8" fmla="+- 21600 0 G7"/>
              <a:gd name="G9" fmla="*/ 21600 1 2"/>
              <a:gd name="G10" fmla="+- 4442 0 G9"/>
              <a:gd name="G11" fmla="?: G10 G8 0"/>
              <a:gd name="G12" fmla="?: G10 G7 21600"/>
              <a:gd name="T0" fmla="*/ 19379 w 21600"/>
              <a:gd name="T1" fmla="*/ 10800 h 21600"/>
              <a:gd name="T2" fmla="*/ 10800 w 21600"/>
              <a:gd name="T3" fmla="*/ 21600 h 21600"/>
              <a:gd name="T4" fmla="*/ 2221 w 21600"/>
              <a:gd name="T5" fmla="*/ 10800 h 21600"/>
              <a:gd name="T6" fmla="*/ 10800 w 21600"/>
              <a:gd name="T7" fmla="*/ 0 h 21600"/>
              <a:gd name="T8" fmla="*/ 4021 w 21600"/>
              <a:gd name="T9" fmla="*/ 4021 h 21600"/>
              <a:gd name="T10" fmla="*/ 17579 w 21600"/>
              <a:gd name="T11" fmla="*/ 1757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442" y="21600"/>
                </a:lnTo>
                <a:lnTo>
                  <a:pt x="17158" y="21600"/>
                </a:lnTo>
                <a:lnTo>
                  <a:pt x="21600" y="0"/>
                </a:lnTo>
                <a:close/>
              </a:path>
            </a:pathLst>
          </a:custGeom>
          <a:noFill/>
          <a:ln w="381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تدرس مركبات </a:t>
            </a:r>
          </a:p>
          <a:p>
            <a:pPr algn="ctr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عنصر </a:t>
            </a:r>
          </a:p>
          <a:p>
            <a:pPr algn="ctr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الكربون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nimBg="1" autoUpdateAnimBg="0"/>
      <p:bldP spid="14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حما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09800"/>
            <a:ext cx="6781800" cy="3992276"/>
          </a:xfrm>
          <a:prstGeom prst="rect">
            <a:avLst/>
          </a:prstGeom>
          <a:noFill/>
        </p:spPr>
      </p:pic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4648200" y="1600200"/>
            <a:ext cx="2362200" cy="838200"/>
          </a:xfrm>
          <a:prstGeom prst="downArrowCallout">
            <a:avLst>
              <a:gd name="adj1" fmla="val 25573"/>
              <a:gd name="adj2" fmla="val 15250"/>
              <a:gd name="adj3" fmla="val 17801"/>
              <a:gd name="adj4" fmla="val 40718"/>
            </a:avLst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عنصر الكربون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1000" y="1524000"/>
            <a:ext cx="335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C  1S   2S  2P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066800" y="19050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371600" y="1371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2     2   2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86000" y="1295400"/>
            <a:ext cx="6324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ar-SA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ما هي أهم أسباب كثرة مركبات الكربون</a:t>
            </a: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؟</a:t>
            </a:r>
            <a:endParaRPr lang="en-US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1219200" y="1752600"/>
            <a:ext cx="9982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 algn="just" rtl="1">
              <a:lnSpc>
                <a:spcPct val="150000"/>
              </a:lnSpc>
              <a:buFontTx/>
              <a:buAutoNum type="arabicPeriod"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قدرة ذرات الكربون على الإرتباط ببعضها بروابط قوية مكونة </a:t>
            </a:r>
          </a:p>
          <a:p>
            <a:pPr marL="457200" indent="-457200" algn="just" rtl="1"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سلاسل جزيئية مختلفة الأشكال والأحجام 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8600" y="35814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 algn="just" rtl="1">
              <a:lnSpc>
                <a:spcPct val="150000"/>
              </a:lnSpc>
              <a:buFontTx/>
              <a:buAutoNum type="arabicPeriod" startAt="2"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قدرة ذرات الكربون على الارتباط بذرات عناصر اخرى كالأكسجين</a:t>
            </a:r>
          </a:p>
          <a:p>
            <a:pPr marL="457200" indent="-457200" algn="just" rtl="1"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والنيتروجين والهالوجينات وغيرها 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286000" y="4953000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 algn="just" rtl="1">
              <a:lnSpc>
                <a:spcPct val="150000"/>
              </a:lnSpc>
              <a:buFontTx/>
              <a:buAutoNum type="arabicPeriod" startAt="3"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اختلاف طريقة ارتباط العناصر في الجزيئات العضوية , وهذا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ما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يعرف</a:t>
            </a:r>
          </a:p>
          <a:p>
            <a:pPr marL="457200" indent="-457200" algn="just" rtl="1"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بظاهرة التشكل 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38200" y="1447800"/>
            <a:ext cx="807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rtl="1">
              <a:buFont typeface="Arial" pitchFamily="34" charset="0"/>
              <a:buChar char="•"/>
            </a:pPr>
            <a:r>
              <a:rPr lang="ar-SA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ما سبب اهتمامنا بالمركبات العضوية ( مركبات الكربون ) ؟</a:t>
            </a:r>
            <a:endParaRPr lang="en-US" sz="36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33400" y="685800"/>
            <a:ext cx="8305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/>
            <a:endParaRPr lang="ar-SA" sz="4000" dirty="0">
              <a:cs typeface="DecoType Naskh Special" pitchFamily="2" charset="-78"/>
            </a:endParaRPr>
          </a:p>
          <a:p>
            <a:pPr marL="457200" indent="-457200" algn="ctr"/>
            <a:endParaRPr lang="ar-SA" sz="4000" dirty="0">
              <a:cs typeface="DecoType Naskh Special" pitchFamily="2" charset="-78"/>
            </a:endParaRPr>
          </a:p>
          <a:p>
            <a:pPr marL="457200" indent="-457200" algn="just" rtl="1">
              <a:lnSpc>
                <a:spcPct val="150000"/>
              </a:lnSpc>
              <a:buFontTx/>
              <a:buAutoNum type="arabicPeriod"/>
            </a:pP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rtl="1">
              <a:lnSpc>
                <a:spcPct val="150000"/>
              </a:lnSpc>
              <a:buFontTx/>
              <a:buAutoNum type="arabicPeriod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كثرة مركبات الكربون , حيث يبلغ عدد مركبات الكربون المعروفة</a:t>
            </a:r>
          </a:p>
          <a:p>
            <a:pPr marL="457200" indent="-457200" algn="just" rtl="1">
              <a:lnSpc>
                <a:spcPct val="150000"/>
              </a:lnSpc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اليوم ما يقارب 3 مليون مركب , وهذا العدد أكبر من عدد مركبات </a:t>
            </a:r>
          </a:p>
          <a:p>
            <a:pPr marL="457200" indent="-457200" algn="just" rtl="1">
              <a:lnSpc>
                <a:spcPct val="150000"/>
              </a:lnSpc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العناصر الأخرى مجتمعة 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rtl="1">
              <a:lnSpc>
                <a:spcPct val="150000"/>
              </a:lnSpc>
              <a:buFontTx/>
              <a:buAutoNum type="arabicPeriod" startAt="2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أهمية مركبات الكربون بالنسبة للإنسان , فمركبات الكربون تحتل</a:t>
            </a:r>
          </a:p>
          <a:p>
            <a:pPr marL="457200" indent="-457200" algn="just" rtl="1">
              <a:lnSpc>
                <a:spcPct val="150000"/>
              </a:lnSpc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مكانة مهمة في الحياة فالغذاء والسكن والملابس والأدوية والمنظفات </a:t>
            </a:r>
          </a:p>
          <a:p>
            <a:pPr marL="457200" indent="-457200" algn="just" rtl="1">
              <a:lnSpc>
                <a:spcPct val="150000"/>
              </a:lnSpc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والمبيدات الحشرية  وادوات التجميل معظمها من المركبات العضوية. </a:t>
            </a:r>
          </a:p>
          <a:p>
            <a:pPr marL="457200" indent="-457200" algn="ctr"/>
            <a:r>
              <a:rPr lang="ar-SA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971800" y="1676400"/>
            <a:ext cx="5410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ar-SA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ما هي مصادر المركبات العضوية</a:t>
            </a: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؟</a:t>
            </a:r>
            <a:endParaRPr lang="en-US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143000" y="1752600"/>
            <a:ext cx="6781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lnSpc>
                <a:spcPct val="160000"/>
              </a:lnSpc>
            </a:pPr>
            <a:r>
              <a:rPr lang="ar-SA" sz="4000" dirty="0">
                <a:solidFill>
                  <a:srgbClr val="00FF00"/>
                </a:solidFill>
                <a:cs typeface="DecoType Naskh Special" pitchFamily="2" charset="-78"/>
              </a:rPr>
              <a:t>   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قديماً كانت أعضاء الكائن الحي هي المصدر الأساسي لمركبات </a:t>
            </a:r>
          </a:p>
          <a:p>
            <a:pPr algn="ctr" rtl="1"/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الكربون، ومن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هنا جاءت كلمة  (العضوية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)،</a:t>
            </a:r>
          </a:p>
          <a:p>
            <a:pPr algn="ctr" rtl="1">
              <a:lnSpc>
                <a:spcPct val="130000"/>
              </a:lnSpc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أما اليوم فإن النفط والفحم الحجري يعتبران من أهم مصادر </a:t>
            </a:r>
          </a:p>
          <a:p>
            <a:pPr algn="ctr" rtl="1"/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المركبات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العضوية 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14400" y="1524000"/>
            <a:ext cx="693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ar-SA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ما هو التركيب العنصري للمركبات العضوية</a:t>
            </a: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؟</a:t>
            </a:r>
            <a:endParaRPr lang="en-US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38200" y="2362200"/>
            <a:ext cx="7315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lnSpc>
                <a:spcPct val="170000"/>
              </a:lnSpc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تتألف المركبات العضوية من عنصر الكربون كعنصر أساسي </a:t>
            </a:r>
          </a:p>
          <a:p>
            <a:pPr algn="ctr" rtl="1">
              <a:lnSpc>
                <a:spcPct val="170000"/>
              </a:lnSpc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بالإضافة إلى الهيدروجين  والأكسجين والنيتروجين والكبريت </a:t>
            </a:r>
          </a:p>
          <a:p>
            <a:pPr algn="ctr" rtl="1">
              <a:lnSpc>
                <a:spcPct val="170000"/>
              </a:lnSpc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والفسفور وغيرها من العناصر 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438400" y="1066800"/>
            <a:ext cx="6096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en-US" sz="4800" b="1" dirty="0">
                <a:solidFill>
                  <a:srgbClr val="FF0000"/>
                </a:solidFill>
                <a:cs typeface="DecoType Naskh Special" pitchFamily="2" charset="-78"/>
              </a:rPr>
              <a:t>  </a:t>
            </a:r>
            <a:r>
              <a:rPr lang="ar-SA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كيف ترتبط العناصر في المركبات العضوية</a:t>
            </a: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؟</a:t>
            </a:r>
            <a:endParaRPr lang="en-US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219200" y="1600200"/>
            <a:ext cx="6858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lnSpc>
                <a:spcPct val="150000"/>
              </a:lnSpc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ترتبط العناصر في المركبات العضوية بروابط تساهمية </a:t>
            </a:r>
          </a:p>
          <a:p>
            <a:pPr algn="ctr" rtl="1">
              <a:lnSpc>
                <a:spcPct val="150000"/>
              </a:lnSpc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وكل عنصر يرتبط بعدد من الروابط مساوٍ لتكافئه 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1024"/>
          <p:cNvGraphicFramePr>
            <a:graphicFrameLocks noChangeAspect="1"/>
          </p:cNvGraphicFramePr>
          <p:nvPr/>
        </p:nvGraphicFramePr>
        <p:xfrm>
          <a:off x="4114800" y="3535378"/>
          <a:ext cx="3238500" cy="2589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76" name="صورة نقطية" r:id="rId4" imgW="3086531" imgH="2467319" progId="PBrush">
                  <p:embed/>
                </p:oleObj>
              </mc:Choice>
              <mc:Fallback>
                <p:oleObj name="صورة نقطية" r:id="rId4" imgW="3086531" imgH="2467319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535378"/>
                        <a:ext cx="3238500" cy="25891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362200" y="3962400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رباعي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667000" y="43434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ثلاثي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2514600" y="4953000"/>
            <a:ext cx="152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ثنائي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514600" y="5562600"/>
            <a:ext cx="144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أحادي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8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7"/>
          <p:cNvSpPr>
            <a:spLocks noChangeArrowheads="1"/>
          </p:cNvSpPr>
          <p:nvPr/>
        </p:nvSpPr>
        <p:spPr bwMode="auto">
          <a:xfrm>
            <a:off x="3124200" y="13716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ar-SA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تصنيف المركبات العضوية</a:t>
            </a:r>
            <a:endParaRPr lang="en-US" sz="36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028"/>
          <p:cNvSpPr>
            <a:spLocks noChangeArrowheads="1"/>
          </p:cNvSpPr>
          <p:nvPr/>
        </p:nvSpPr>
        <p:spPr bwMode="auto">
          <a:xfrm>
            <a:off x="0" y="2209800"/>
            <a:ext cx="8839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نظراً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لكثرة المركبات العضوية وتسهيلاً لدراستها فقد تم</a:t>
            </a:r>
          </a:p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تصنيف المركبات العضوية إلى عوائل أو طوائف تجمع</a:t>
            </a:r>
          </a:p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أفراد كل عائلة صفات مشتركة . وقد تمت عملية</a:t>
            </a:r>
          </a:p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التصنيف اعتماداً على ما يعرف باسم المجموعة </a:t>
            </a:r>
          </a:p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الوظيفية.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1030"/>
          <p:cNvSpPr>
            <a:spLocks noChangeArrowheads="1"/>
          </p:cNvSpPr>
          <p:nvPr/>
        </p:nvSpPr>
        <p:spPr bwMode="auto">
          <a:xfrm>
            <a:off x="609600" y="4800600"/>
            <a:ext cx="8153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>
              <a:buFont typeface="Arial" pitchFamily="34" charset="0"/>
              <a:buChar char="•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والمجموعة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الوظيفية جزء من المركب العضوي </a:t>
            </a:r>
          </a:p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( رابطة أو ذرة أو مجموعة ذرات )</a:t>
            </a:r>
          </a:p>
          <a:p>
            <a:pPr algn="ctr" rtl="1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يحدد هذا الجزء الخواص الفيزيائية والكيميائية للمركب 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609600" y="1905000"/>
            <a:ext cx="7010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تصنيف الهيدروكربونات</a:t>
            </a: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en-US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918075" y="4038600"/>
            <a:ext cx="2971800" cy="6463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أليفاتية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184275" y="4038600"/>
            <a:ext cx="2895600" cy="6463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عطرية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AutoShape 16"/>
          <p:cNvCxnSpPr>
            <a:cxnSpLocks noChangeShapeType="1"/>
          </p:cNvCxnSpPr>
          <p:nvPr/>
        </p:nvCxnSpPr>
        <p:spPr bwMode="auto">
          <a:xfrm rot="5400000">
            <a:off x="2851150" y="2295525"/>
            <a:ext cx="1352550" cy="1790700"/>
          </a:xfrm>
          <a:prstGeom prst="bentConnector3">
            <a:avLst>
              <a:gd name="adj1" fmla="val 50704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0" name="AutoShape 17"/>
          <p:cNvCxnSpPr>
            <a:cxnSpLocks noChangeShapeType="1"/>
          </p:cNvCxnSpPr>
          <p:nvPr/>
        </p:nvCxnSpPr>
        <p:spPr bwMode="auto">
          <a:xfrm rot="16200000" flipH="1">
            <a:off x="4733925" y="2200275"/>
            <a:ext cx="1352550" cy="1981200"/>
          </a:xfrm>
          <a:prstGeom prst="bentConnector3">
            <a:avLst>
              <a:gd name="adj1" fmla="val 50704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-685800" y="5181600"/>
            <a:ext cx="9372600" cy="1373188"/>
          </a:xfrm>
          <a:prstGeom prst="rect">
            <a:avLst/>
          </a:prstGeom>
          <a:noFill/>
          <a:ln w="127000" cmpd="tri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الهيدروكربونات :-</a:t>
            </a:r>
          </a:p>
          <a:p>
            <a:pPr algn="r" rtl="1">
              <a:spcBef>
                <a:spcPct val="50000"/>
              </a:spcBef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هي مركبات عضوية تحتوي على </a:t>
            </a:r>
            <a:r>
              <a:rPr lang="ar-SA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الكربون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ar-SA" sz="32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لهيدروجين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فقط</a:t>
            </a:r>
            <a:r>
              <a:rPr lang="ar-SA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nimBg="1" autoUpdateAnimBg="0"/>
      <p:bldP spid="7" grpId="0" animBg="1" autoUpdateAnimBg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371600" y="2057400"/>
            <a:ext cx="1295400" cy="685800"/>
          </a:xfrm>
          <a:prstGeom prst="roundRect">
            <a:avLst>
              <a:gd name="adj" fmla="val 50000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حلقية</a:t>
            </a:r>
            <a:endParaRPr lang="en-US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6400800" y="1905000"/>
            <a:ext cx="1295400" cy="838200"/>
          </a:xfrm>
          <a:prstGeom prst="roundRect">
            <a:avLst>
              <a:gd name="adj" fmla="val 50000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غير حلقية</a:t>
            </a:r>
            <a:endParaRPr lang="en-US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486400" y="4572000"/>
            <a:ext cx="3352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b="1">
                <a:solidFill>
                  <a:srgbClr val="7030A0"/>
                </a:solidFill>
              </a:rPr>
              <a:t>        الألكانات</a:t>
            </a:r>
            <a:endParaRPr lang="en-US" sz="3200" b="1">
              <a:solidFill>
                <a:srgbClr val="7030A0"/>
              </a:solidFill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352800" y="4648200"/>
            <a:ext cx="1981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b="1">
                <a:solidFill>
                  <a:srgbClr val="7030A0"/>
                </a:solidFill>
              </a:rPr>
              <a:t>الألكينات</a:t>
            </a:r>
            <a:endParaRPr lang="en-US" sz="3200" b="1">
              <a:solidFill>
                <a:srgbClr val="7030A0"/>
              </a:solidFill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57200" y="4572000"/>
            <a:ext cx="2438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b="1">
                <a:solidFill>
                  <a:srgbClr val="7030A0"/>
                </a:solidFill>
              </a:rPr>
              <a:t>  الألكاينات</a:t>
            </a:r>
            <a:endParaRPr lang="en-US" sz="3200" b="1">
              <a:solidFill>
                <a:srgbClr val="7030A0"/>
              </a:solidFill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6324600" y="3200400"/>
            <a:ext cx="2514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مشبعة </a:t>
            </a:r>
            <a:endParaRPr lang="en-US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4800600" y="3124200"/>
            <a:ext cx="2209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غير مشبعة</a:t>
            </a:r>
            <a:endParaRPr lang="en-US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0" y="3048000"/>
            <a:ext cx="2209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غير مشبعة</a:t>
            </a:r>
            <a:endParaRPr lang="en-US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1676400" y="3124200"/>
            <a:ext cx="2514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مشبعة </a:t>
            </a:r>
            <a:endParaRPr lang="en-US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AutoShape 22"/>
          <p:cNvCxnSpPr>
            <a:cxnSpLocks noChangeShapeType="1"/>
          </p:cNvCxnSpPr>
          <p:nvPr/>
        </p:nvCxnSpPr>
        <p:spPr bwMode="auto">
          <a:xfrm rot="16200000" flipH="1">
            <a:off x="5446713" y="573089"/>
            <a:ext cx="765175" cy="2514600"/>
          </a:xfrm>
          <a:prstGeom prst="curvedConnector3">
            <a:avLst>
              <a:gd name="adj1" fmla="val 48755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16" name="AutoShape 23"/>
          <p:cNvCxnSpPr>
            <a:cxnSpLocks noChangeShapeType="1"/>
          </p:cNvCxnSpPr>
          <p:nvPr/>
        </p:nvCxnSpPr>
        <p:spPr bwMode="auto">
          <a:xfrm rot="5400000">
            <a:off x="2855912" y="649288"/>
            <a:ext cx="917575" cy="2514600"/>
          </a:xfrm>
          <a:prstGeom prst="curvedConnector3">
            <a:avLst>
              <a:gd name="adj1" fmla="val 48963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17" name="AutoShape 24"/>
          <p:cNvCxnSpPr>
            <a:cxnSpLocks noChangeShapeType="1"/>
            <a:stCxn id="7" idx="2"/>
            <a:endCxn id="11" idx="3"/>
          </p:cNvCxnSpPr>
          <p:nvPr/>
        </p:nvCxnSpPr>
        <p:spPr bwMode="auto">
          <a:xfrm rot="16200000" flipH="1">
            <a:off x="7569056" y="2222644"/>
            <a:ext cx="749588" cy="1790700"/>
          </a:xfrm>
          <a:prstGeom prst="curvedConnector4">
            <a:avLst>
              <a:gd name="adj1" fmla="val 30497"/>
              <a:gd name="adj2" fmla="val 112766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18" name="AutoShape 25"/>
          <p:cNvCxnSpPr>
            <a:cxnSpLocks noChangeShapeType="1"/>
            <a:stCxn id="7" idx="2"/>
            <a:endCxn id="12" idx="0"/>
          </p:cNvCxnSpPr>
          <p:nvPr/>
        </p:nvCxnSpPr>
        <p:spPr bwMode="auto">
          <a:xfrm rot="5400000">
            <a:off x="6286500" y="2362200"/>
            <a:ext cx="381000" cy="11430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19" name="AutoShape 26"/>
          <p:cNvCxnSpPr>
            <a:cxnSpLocks noChangeShapeType="1"/>
            <a:stCxn id="6" idx="2"/>
            <a:endCxn id="14" idx="0"/>
          </p:cNvCxnSpPr>
          <p:nvPr/>
        </p:nvCxnSpPr>
        <p:spPr bwMode="auto">
          <a:xfrm rot="16200000" flipH="1">
            <a:off x="2286000" y="2476500"/>
            <a:ext cx="381000" cy="9144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0" name="AutoShape 27"/>
          <p:cNvCxnSpPr>
            <a:cxnSpLocks noChangeShapeType="1"/>
            <a:stCxn id="6" idx="2"/>
            <a:endCxn id="13" idx="0"/>
          </p:cNvCxnSpPr>
          <p:nvPr/>
        </p:nvCxnSpPr>
        <p:spPr bwMode="auto">
          <a:xfrm rot="5400000">
            <a:off x="1409700" y="2438400"/>
            <a:ext cx="304800" cy="9144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1" name="AutoShape 28"/>
          <p:cNvCxnSpPr>
            <a:cxnSpLocks noChangeShapeType="1"/>
            <a:stCxn id="11" idx="2"/>
            <a:endCxn id="8" idx="0"/>
          </p:cNvCxnSpPr>
          <p:nvPr/>
        </p:nvCxnSpPr>
        <p:spPr bwMode="auto">
          <a:xfrm rot="5400000">
            <a:off x="6978938" y="3969037"/>
            <a:ext cx="786825" cy="4191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2" name="AutoShape 29"/>
          <p:cNvCxnSpPr>
            <a:cxnSpLocks noChangeShapeType="1"/>
            <a:stCxn id="14" idx="2"/>
            <a:endCxn id="8" idx="0"/>
          </p:cNvCxnSpPr>
          <p:nvPr/>
        </p:nvCxnSpPr>
        <p:spPr bwMode="auto">
          <a:xfrm rot="16200000" flipH="1">
            <a:off x="4616738" y="2025937"/>
            <a:ext cx="863025" cy="42291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3" name="AutoShape 30"/>
          <p:cNvCxnSpPr>
            <a:cxnSpLocks noChangeShapeType="1"/>
            <a:stCxn id="12" idx="2"/>
            <a:endCxn id="9" idx="0"/>
          </p:cNvCxnSpPr>
          <p:nvPr/>
        </p:nvCxnSpPr>
        <p:spPr bwMode="auto">
          <a:xfrm rot="5400000">
            <a:off x="4654838" y="3397537"/>
            <a:ext cx="939225" cy="15621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4" name="AutoShape 31"/>
          <p:cNvCxnSpPr>
            <a:cxnSpLocks noChangeShapeType="1"/>
            <a:stCxn id="12" idx="1"/>
            <a:endCxn id="10" idx="3"/>
          </p:cNvCxnSpPr>
          <p:nvPr/>
        </p:nvCxnSpPr>
        <p:spPr bwMode="auto">
          <a:xfrm rot="10800000" flipV="1">
            <a:off x="2895600" y="3416588"/>
            <a:ext cx="1905000" cy="14478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5" name="AutoShape 32"/>
          <p:cNvCxnSpPr>
            <a:cxnSpLocks noChangeShapeType="1"/>
            <a:stCxn id="13" idx="2"/>
            <a:endCxn id="9" idx="0"/>
          </p:cNvCxnSpPr>
          <p:nvPr/>
        </p:nvCxnSpPr>
        <p:spPr bwMode="auto">
          <a:xfrm rot="16200000" flipH="1">
            <a:off x="2216438" y="2521237"/>
            <a:ext cx="1015425" cy="32385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6" name="AutoShape 33"/>
          <p:cNvCxnSpPr>
            <a:cxnSpLocks noChangeShapeType="1"/>
            <a:stCxn id="13" idx="2"/>
            <a:endCxn id="10" idx="0"/>
          </p:cNvCxnSpPr>
          <p:nvPr/>
        </p:nvCxnSpPr>
        <p:spPr bwMode="auto">
          <a:xfrm rot="16200000" flipH="1">
            <a:off x="921038" y="3816637"/>
            <a:ext cx="939225" cy="5715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graphicFrame>
        <p:nvGraphicFramePr>
          <p:cNvPr id="27" name="Object 0"/>
          <p:cNvGraphicFramePr>
            <a:graphicFrameLocks noChangeAspect="1"/>
          </p:cNvGraphicFramePr>
          <p:nvPr/>
        </p:nvGraphicFramePr>
        <p:xfrm>
          <a:off x="6019800" y="5334000"/>
          <a:ext cx="12763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0" name="صورة نقطية" r:id="rId3" imgW="1276190" imgH="1057423" progId="PBrush">
                  <p:embed/>
                </p:oleObj>
              </mc:Choice>
              <mc:Fallback>
                <p:oleObj name="صورة نقطية" r:id="rId3" imgW="1276190" imgH="1057423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334000"/>
                        <a:ext cx="12763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"/>
          <p:cNvGraphicFramePr>
            <a:graphicFrameLocks noChangeAspect="1"/>
          </p:cNvGraphicFramePr>
          <p:nvPr/>
        </p:nvGraphicFramePr>
        <p:xfrm>
          <a:off x="7239000" y="5334000"/>
          <a:ext cx="12001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1" name="صورة نقطية" r:id="rId5" imgW="819048" imgH="533474" progId="PBrush">
                  <p:embed/>
                </p:oleObj>
              </mc:Choice>
              <mc:Fallback>
                <p:oleObj name="صورة نقطية" r:id="rId5" imgW="819048" imgH="53347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5334000"/>
                        <a:ext cx="12001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"/>
          <p:cNvGraphicFramePr>
            <a:graphicFrameLocks noChangeAspect="1"/>
          </p:cNvGraphicFramePr>
          <p:nvPr/>
        </p:nvGraphicFramePr>
        <p:xfrm>
          <a:off x="4495800" y="5334000"/>
          <a:ext cx="8763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2" name="صورة نقطية" r:id="rId7" imgW="876190" imgH="504762" progId="PBrush">
                  <p:embed/>
                </p:oleObj>
              </mc:Choice>
              <mc:Fallback>
                <p:oleObj name="صورة نقطية" r:id="rId7" imgW="876190" imgH="504762" progId="PBrus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5334000"/>
                        <a:ext cx="8763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3"/>
          <p:cNvGraphicFramePr>
            <a:graphicFrameLocks noChangeAspect="1"/>
          </p:cNvGraphicFramePr>
          <p:nvPr/>
        </p:nvGraphicFramePr>
        <p:xfrm>
          <a:off x="1828800" y="5334000"/>
          <a:ext cx="9906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3" name="صورة نقطية" r:id="rId9" imgW="857143" imgH="343039" progId="PBrush">
                  <p:embed/>
                </p:oleObj>
              </mc:Choice>
              <mc:Fallback>
                <p:oleObj name="صورة نقطية" r:id="rId9" imgW="857143" imgH="343039" progId="PBrus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334000"/>
                        <a:ext cx="9906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4"/>
          <p:cNvGraphicFramePr>
            <a:graphicFrameLocks noChangeAspect="1"/>
          </p:cNvGraphicFramePr>
          <p:nvPr/>
        </p:nvGraphicFramePr>
        <p:xfrm>
          <a:off x="3505200" y="5334000"/>
          <a:ext cx="98107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4" name="صورة نقطية" r:id="rId11" imgW="980952" imgH="1000000" progId="PBrush">
                  <p:embed/>
                </p:oleObj>
              </mc:Choice>
              <mc:Fallback>
                <p:oleObj name="صورة نقطية" r:id="rId11" imgW="980952" imgH="1000000" progId="PBrush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334000"/>
                        <a:ext cx="98107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5"/>
          <p:cNvGraphicFramePr>
            <a:graphicFrameLocks noChangeAspect="1"/>
          </p:cNvGraphicFramePr>
          <p:nvPr/>
        </p:nvGraphicFramePr>
        <p:xfrm>
          <a:off x="685800" y="5334000"/>
          <a:ext cx="120967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5" name="صورة نقطية" r:id="rId13" imgW="1209524" imgH="1362265" progId="PBrush">
                  <p:embed/>
                </p:oleObj>
              </mc:Choice>
              <mc:Fallback>
                <p:oleObj name="صورة نقطية" r:id="rId13" imgW="1209524" imgH="1362265" progId="PBrush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334000"/>
                        <a:ext cx="120967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الهيدروكربونات الأليفاتية   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2514600" y="2514600"/>
            <a:ext cx="4038600" cy="2749550"/>
          </a:xfrm>
          <a:custGeom>
            <a:avLst/>
            <a:gdLst>
              <a:gd name="T0" fmla="*/ 1387101472 w 21600"/>
              <a:gd name="T1" fmla="*/ 337141803 h 21600"/>
              <a:gd name="T2" fmla="*/ 693550736 w 21600"/>
              <a:gd name="T3" fmla="*/ 674283605 h 21600"/>
              <a:gd name="T4" fmla="*/ 0 w 21600"/>
              <a:gd name="T5" fmla="*/ 337141803 h 21600"/>
              <a:gd name="T6" fmla="*/ 693550736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blipFill dpi="0" rotWithShape="0">
            <a:blip r:embed="rId2"/>
            <a:srcRect/>
            <a:tile tx="0" ty="0" sx="100000" sy="100000" flip="none" algn="tl"/>
          </a:blipFill>
          <a:ln w="127000" cmpd="tri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/>
          </a:p>
        </p:txBody>
      </p:sp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3733800" y="3429000"/>
            <a:ext cx="1447801" cy="830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 rtl="1"/>
            <a:r>
              <a:rPr lang="ar-SA" sz="4400" kern="10" dirty="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الكـيميـاء</a:t>
            </a:r>
          </a:p>
          <a:p>
            <a:pPr algn="ctr" rtl="1"/>
            <a:r>
              <a:rPr lang="ar-SA" sz="4400" kern="10" dirty="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العضوية</a:t>
            </a:r>
          </a:p>
        </p:txBody>
      </p:sp>
      <p:sp>
        <p:nvSpPr>
          <p:cNvPr id="5" name="AutoShape 11" descr="نسيج أزرق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600" y="3505200"/>
            <a:ext cx="2198032" cy="934264"/>
          </a:xfrm>
          <a:prstGeom prst="flowChartTermina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الهيدروكربونات</a:t>
            </a:r>
          </a:p>
          <a:p>
            <a:pPr algn="ctr" rtl="1"/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وتصنيفها</a:t>
            </a:r>
            <a:endParaRPr lang="en-US" sz="28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2" descr="نسيج أزرق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629400" y="3352800"/>
            <a:ext cx="2057400" cy="850794"/>
          </a:xfrm>
          <a:prstGeom prst="flowChartTermina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الصيغ الكيميائية</a:t>
            </a:r>
            <a:endParaRPr lang="en-US" sz="28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3" descr="نسيج أزرق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5486400"/>
            <a:ext cx="5410200" cy="857250"/>
          </a:xfrm>
          <a:prstGeom prst="flowChartTermina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الجذور</a:t>
            </a:r>
            <a:r>
              <a:rPr lang="ar-SA" sz="2800" b="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العضوية</a:t>
            </a:r>
            <a:r>
              <a:rPr lang="ar-SA" sz="2800" b="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والهيدروكربونات</a:t>
            </a:r>
            <a:r>
              <a:rPr lang="ar-SA" sz="2800" b="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العطرية</a:t>
            </a:r>
            <a:endParaRPr lang="en-US" sz="28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14" descr="نسيج أزرق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3276600" y="1752600"/>
            <a:ext cx="2590800" cy="622194"/>
          </a:xfrm>
          <a:prstGeom prst="flowChartTermina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الروابط في الكربون</a:t>
            </a:r>
            <a:endParaRPr lang="en-US" sz="2800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304800" y="1447800"/>
            <a:ext cx="8458200" cy="4616648"/>
          </a:xfrm>
          <a:prstGeom prst="rect">
            <a:avLst/>
          </a:prstGeom>
          <a:noFill/>
          <a:ln w="127000" cmpd="tri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3200" dirty="0">
                <a:solidFill>
                  <a:srgbClr val="000099"/>
                </a:solidFill>
              </a:rPr>
              <a:t> </a:t>
            </a:r>
            <a:r>
              <a:rPr lang="ar-SA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الكيمياء العضوية :-</a:t>
            </a:r>
            <a:r>
              <a:rPr lang="ar-SA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هي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فرع من فروع علم الكيمياء تهتم بدراسة مركبات </a:t>
            </a:r>
            <a:r>
              <a:rPr lang="ar-SA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الكربون.</a:t>
            </a: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spcBef>
                <a:spcPct val="50000"/>
              </a:spcBef>
              <a:buClr>
                <a:srgbClr val="FFFFCC"/>
              </a:buClr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توجد ذرات الكربون في جميع المركبات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العضوية.</a:t>
            </a:r>
            <a:endParaRPr lang="ar-SA" sz="28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spcBef>
                <a:spcPct val="50000"/>
              </a:spcBef>
              <a:buClr>
                <a:schemeClr val="folHlink"/>
              </a:buClr>
              <a:buFont typeface="Arial" pitchFamily="34" charset="0"/>
              <a:buChar char="•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التوزيع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الإلكتروني لذرة الكربون :-</a:t>
            </a:r>
          </a:p>
          <a:p>
            <a:pPr algn="just" rtl="1">
              <a:spcBef>
                <a:spcPct val="50000"/>
              </a:spcBef>
            </a:pPr>
            <a:r>
              <a:rPr lang="ar-SA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baseline="30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2P</a:t>
            </a:r>
            <a:r>
              <a:rPr lang="ar-SA" sz="2800" b="1" baseline="30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2S </a:t>
            </a:r>
            <a:r>
              <a:rPr lang="ar-SA" sz="2800" b="1" baseline="30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1S</a:t>
            </a:r>
            <a:r>
              <a:rPr lang="ar-SA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 6</a:t>
            </a:r>
            <a:endParaRPr lang="ar-SA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>
              <a:spcBef>
                <a:spcPct val="50000"/>
              </a:spcBef>
              <a:buClr>
                <a:srgbClr val="FFFFCC"/>
              </a:buClr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إذاً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يقع الكربون في المجموعة (</a:t>
            </a:r>
            <a:r>
              <a:rPr lang="ar-S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4أ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 ويحتوي على (</a:t>
            </a:r>
            <a:r>
              <a:rPr lang="ar-S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 إلكترونات في </a:t>
            </a:r>
          </a:p>
          <a:p>
            <a:pPr algn="just" rtl="1">
              <a:spcBef>
                <a:spcPct val="50000"/>
              </a:spcBef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ar-S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المجال الخارجي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 ويرتبط مع الذرات الأخرى بـ(</a:t>
            </a:r>
            <a:r>
              <a:rPr lang="ar-S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روابط.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685800" y="1066800"/>
            <a:ext cx="7707312" cy="4770537"/>
          </a:xfrm>
          <a:prstGeom prst="rect">
            <a:avLst/>
          </a:prstGeom>
          <a:noFill/>
          <a:ln w="127000" cmpd="tri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endParaRPr lang="ar-SA" sz="3200" dirty="0"/>
          </a:p>
          <a:p>
            <a:pPr algn="just" rtl="1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يتركب المركب العضوي من </a:t>
            </a:r>
            <a:r>
              <a:rPr lang="ar-SA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الكربون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ar-SA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الهيدروجين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ar-SA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الأكسجين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بالإضافة إلى النيتروجين والكبريت والفسفور وغيرها من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العناصر.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ترتبط العناصر في المركبات العضوية بروابط </a:t>
            </a:r>
            <a:r>
              <a:rPr lang="ar-S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تساهمية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وكل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عنصر يرتبط بعدد من الروابط تساوي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تكافؤة.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8077200" cy="5416868"/>
          </a:xfrm>
          <a:prstGeom prst="rect">
            <a:avLst/>
          </a:prstGeom>
          <a:noFill/>
          <a:ln w="127000" cmpd="tri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6000" dirty="0"/>
              <a:t> </a:t>
            </a:r>
            <a:r>
              <a:rPr lang="ar-SA" sz="3600" b="1" dirty="0">
                <a:solidFill>
                  <a:srgbClr val="7030A0"/>
                </a:solidFill>
              </a:rPr>
              <a:t>وتنقسم إلى قسمين هما:-</a:t>
            </a:r>
          </a:p>
          <a:p>
            <a:pPr algn="r" rtl="1">
              <a:lnSpc>
                <a:spcPct val="150000"/>
              </a:lnSpc>
              <a:spcBef>
                <a:spcPct val="50000"/>
              </a:spcBef>
            </a:pPr>
            <a:r>
              <a:rPr lang="ar-SA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1- </a:t>
            </a: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الصيغ الجزيئية :-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هي الصيغ التي تبين نوع وعدد ذرات العناصر في المركب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العضوي.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ct val="150000"/>
              </a:lnSpc>
              <a:spcBef>
                <a:spcPct val="50000"/>
              </a:spcBef>
            </a:pPr>
            <a:r>
              <a:rPr lang="ar-SA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# </a:t>
            </a:r>
            <a:r>
              <a:rPr lang="ar-SA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أمثلة :-</a:t>
            </a:r>
            <a:r>
              <a:rPr lang="ar-SA" sz="32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ar-SA" sz="3200" b="1" dirty="0">
                <a:latin typeface="Times New Roman" pitchFamily="18" charset="0"/>
                <a:cs typeface="Times New Roman" pitchFamily="18" charset="0"/>
              </a:rPr>
              <a:t>     -    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="1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b="1" baseline="-25000" dirty="0">
                <a:latin typeface="Times New Roman" pitchFamily="18" charset="0"/>
                <a:cs typeface="Times New Roman" pitchFamily="18" charset="0"/>
              </a:rPr>
              <a:t>6</a:t>
            </a:r>
            <a:endParaRPr lang="ar-SA" sz="3200" b="1" baseline="-25000" dirty="0"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50000"/>
              </a:spcBef>
            </a:pPr>
            <a:endParaRPr lang="ar-SA" sz="3200" dirty="0"/>
          </a:p>
          <a:p>
            <a:pPr algn="r">
              <a:spcBef>
                <a:spcPct val="50000"/>
              </a:spcBef>
              <a:buFontTx/>
              <a:buBlip>
                <a:blip r:embed="rId3"/>
              </a:buBlip>
            </a:pPr>
            <a:endParaRPr lang="en-US" sz="3600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57201" y="1524000"/>
            <a:ext cx="8001000" cy="3139321"/>
          </a:xfrm>
          <a:prstGeom prst="rect">
            <a:avLst/>
          </a:prstGeom>
          <a:noFill/>
          <a:ln w="127000" cmpd="tri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ct val="50000"/>
              </a:spcBef>
            </a:pP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2- الصيغ البنائية :-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هي الصيغ التي تبين ترتيب وتوزيع ذرات العناصر في المركب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العضوي.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spcBef>
                <a:spcPct val="50000"/>
              </a:spcBef>
            </a:pPr>
            <a:r>
              <a:rPr lang="ar-SA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# أمثلة :- </a:t>
            </a:r>
          </a:p>
          <a:p>
            <a:pPr algn="just" rtl="1">
              <a:spcBef>
                <a:spcPct val="50000"/>
              </a:spcBef>
            </a:pPr>
            <a:r>
              <a:rPr lang="en-US" sz="3200" dirty="0" smtClean="0"/>
              <a:t>                      </a:t>
            </a:r>
            <a:endParaRPr lang="en-US" sz="3200" dirty="0"/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2895600" y="3324225"/>
            <a:ext cx="1531937" cy="863600"/>
          </a:xfrm>
          <a:prstGeom prst="cloudCallout">
            <a:avLst>
              <a:gd name="adj1" fmla="val -59398"/>
              <a:gd name="adj2" fmla="val 64338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r" rtl="1"/>
            <a:r>
              <a:rPr lang="ar-SA" sz="2800" dirty="0" smtClean="0">
                <a:solidFill>
                  <a:srgbClr val="000000"/>
                </a:solidFill>
              </a:rPr>
              <a:t>لاحظي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228600" y="4403725"/>
            <a:ext cx="3910012" cy="1439863"/>
          </a:xfrm>
          <a:prstGeom prst="ellipse">
            <a:avLst/>
          </a:prstGeom>
          <a:noFill/>
          <a:ln w="127000" cmpd="tri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800" dirty="0"/>
              <a:t>يمكن تحويل </a:t>
            </a:r>
            <a:r>
              <a:rPr lang="ar-SA" sz="2800" dirty="0" smtClean="0"/>
              <a:t>الصيغة </a:t>
            </a:r>
            <a:r>
              <a:rPr lang="ar-SA" sz="2800" dirty="0"/>
              <a:t>جزيئية </a:t>
            </a:r>
          </a:p>
          <a:p>
            <a:pPr algn="ctr" rtl="1"/>
            <a:r>
              <a:rPr lang="ar-SA" sz="2800" dirty="0"/>
              <a:t>إلى صيغة بنائية والعكس</a:t>
            </a:r>
            <a:endParaRPr lang="en-US" sz="28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81000" y="1401762"/>
            <a:ext cx="8458200" cy="5355312"/>
          </a:xfrm>
          <a:prstGeom prst="rect">
            <a:avLst/>
          </a:prstGeom>
          <a:noFill/>
          <a:ln w="127000" cmpd="tri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التشكل :-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هو اشتراك عدة مركبات عضوية في الصيغة </a:t>
            </a:r>
            <a:r>
              <a:rPr lang="ar-SA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الجزيئية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وإختلافها في الصيغة </a:t>
            </a:r>
            <a:r>
              <a:rPr lang="ar-SA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البنائية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وبالتالي إختلاف الخواص </a:t>
            </a:r>
            <a:r>
              <a:rPr lang="ar-SA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الفيزيائية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الكيميائية.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  <a:p>
            <a:pPr algn="just" rtl="1">
              <a:spcBef>
                <a:spcPct val="50000"/>
              </a:spcBef>
            </a:pPr>
            <a:r>
              <a:rPr lang="ar-SA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# أمثلة :-</a:t>
            </a:r>
            <a:r>
              <a:rPr lang="ar-SA" sz="3200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algn="just" rtl="1">
              <a:spcBef>
                <a:spcPct val="50000"/>
              </a:spcBef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ويمكن لهذا المركب أن يتشكل إلى صيغتين بنائيتين هما :- </a:t>
            </a:r>
          </a:p>
          <a:p>
            <a:pPr algn="r" rtl="1">
              <a:spcBef>
                <a:spcPct val="50000"/>
              </a:spcBef>
            </a:pPr>
            <a:r>
              <a:rPr lang="ar-SA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ar-SA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كحولات             </a:t>
            </a:r>
            <a:r>
              <a:rPr lang="ar-SA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          إيثر </a:t>
            </a:r>
          </a:p>
          <a:p>
            <a:pPr algn="r">
              <a:spcBef>
                <a:spcPct val="50000"/>
              </a:spcBef>
            </a:pPr>
            <a:endParaRPr lang="en-US" sz="3200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tbn0.google.com/images?q=tbn:CZo5RPCePx7-XM:http://www.news.gov.kw/files/images/image_design4767_9%255B1%255D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33400" y="1828800"/>
            <a:ext cx="1371600" cy="102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2590800" y="990600"/>
            <a:ext cx="5903913" cy="2447925"/>
          </a:xfrm>
          <a:prstGeom prst="rect">
            <a:avLst/>
          </a:prstGeom>
          <a:solidFill>
            <a:srgbClr val="FFFFFF">
              <a:alpha val="4705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800" b="1" dirty="0">
                <a:solidFill>
                  <a:srgbClr val="FF0000"/>
                </a:solidFill>
                <a:latin typeface="Arial" pitchFamily="34" charset="0"/>
              </a:rPr>
              <a:t> </a:t>
            </a:r>
            <a:r>
              <a:rPr lang="en-US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Petroleum Chemistry</a:t>
            </a:r>
          </a:p>
          <a:p>
            <a:pPr algn="ctr"/>
            <a:r>
              <a:rPr lang="ar-SA" sz="4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كيمياء البترول</a:t>
            </a:r>
            <a:r>
              <a:rPr lang="ar-SA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0" descr="http://tbn0.google.com/images?q=tbn:CZo5RPCePx7-XM:http://www.news.gov.kw/files/images/image_design4767_9%255B1%255D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33400" y="3268661"/>
            <a:ext cx="1371600" cy="10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http://tbn0.google.com/images?q=tbn:CZo5RPCePx7-XM:http://www.news.gov.kw/files/images/image_design4767_9%255B1%255D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33400" y="4708525"/>
            <a:ext cx="1371600" cy="102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2463800" y="3981450"/>
            <a:ext cx="6146800" cy="2214562"/>
          </a:xfrm>
          <a:prstGeom prst="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endParaRPr lang="ar-SA" sz="3200" b="1" dirty="0"/>
          </a:p>
          <a:p>
            <a:pPr algn="just" rtl="1">
              <a:defRPr/>
            </a:pPr>
            <a:r>
              <a:rPr lang="ar-SA" sz="3200" b="1" dirty="0">
                <a:solidFill>
                  <a:srgbClr val="002060"/>
                </a:solidFill>
              </a:rPr>
              <a:t>كلمتين لاتينيتين قديمتين :</a:t>
            </a:r>
          </a:p>
          <a:p>
            <a:pPr algn="just" rtl="1">
              <a:defRPr/>
            </a:pP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petra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ar-SA" sz="3200" b="1" dirty="0">
                <a:solidFill>
                  <a:srgbClr val="002060"/>
                </a:solidFill>
              </a:rPr>
              <a:t>وتعني </a:t>
            </a:r>
            <a:r>
              <a:rPr lang="ar-SA" sz="3200" b="1" dirty="0" smtClean="0">
                <a:solidFill>
                  <a:srgbClr val="002060"/>
                </a:solidFill>
              </a:rPr>
              <a:t>الصخر.</a:t>
            </a:r>
            <a:endParaRPr lang="ar-SA" sz="3200" b="1" dirty="0">
              <a:solidFill>
                <a:srgbClr val="002060"/>
              </a:solidFill>
            </a:endParaRPr>
          </a:p>
          <a:p>
            <a:pPr algn="just" rtl="1">
              <a:defRPr/>
            </a:pPr>
            <a:r>
              <a:rPr lang="ar-SA" sz="32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oleum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002060"/>
                </a:solidFill>
              </a:rPr>
              <a:t> وتعني الزيت فهو إذن زيت الصخر نسبة لتفجره من بين </a:t>
            </a:r>
            <a:r>
              <a:rPr lang="ar-SA" sz="3200" b="1" dirty="0" smtClean="0">
                <a:solidFill>
                  <a:srgbClr val="002060"/>
                </a:solidFill>
              </a:rPr>
              <a:t>الصخور. </a:t>
            </a:r>
            <a:r>
              <a:rPr lang="ar-SA" sz="3200" b="1" dirty="0"/>
              <a:t/>
            </a:r>
            <a:br>
              <a:rPr lang="ar-SA" sz="3200" b="1" dirty="0"/>
            </a:br>
            <a:endParaRPr lang="ar-SA" sz="3200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5257800" y="1447800"/>
            <a:ext cx="3622675" cy="5761037"/>
          </a:xfrm>
          <a:prstGeom prst="foldedCorner">
            <a:avLst>
              <a:gd name="adj" fmla="val 12500"/>
            </a:avLst>
          </a:prstGeom>
          <a:solidFill>
            <a:schemeClr val="bg1">
              <a:alpha val="0"/>
            </a:schemeClr>
          </a:solidFill>
          <a:ln w="9525" cap="rnd">
            <a:noFill/>
            <a:prstDash val="sysDot"/>
            <a:round/>
            <a:headEnd/>
            <a:tailEnd/>
          </a:ln>
        </p:spPr>
        <p:txBody>
          <a:bodyPr/>
          <a:lstStyle/>
          <a:p>
            <a:pPr algn="ctr" rtl="1"/>
            <a:r>
              <a:rPr lang="ar-SA" sz="4800" b="1" dirty="0">
                <a:solidFill>
                  <a:srgbClr val="FF0000"/>
                </a:solidFill>
                <a:cs typeface="Times New Roman" pitchFamily="18" charset="0"/>
              </a:rPr>
              <a:t>الذهب الأسود</a:t>
            </a:r>
          </a:p>
          <a:p>
            <a:pPr algn="ctr" rtl="1"/>
            <a:r>
              <a:rPr lang="ar-SA" sz="900" b="1" dirty="0">
                <a:solidFill>
                  <a:srgbClr val="FFFFFF"/>
                </a:solidFill>
                <a:cs typeface="Times New Roman" pitchFamily="18" charset="0"/>
              </a:rPr>
              <a:t>    </a:t>
            </a:r>
            <a:endParaRPr lang="ar-SA" sz="600" b="1" dirty="0">
              <a:solidFill>
                <a:srgbClr val="FFFFFF"/>
              </a:solidFill>
            </a:endParaRPr>
          </a:p>
          <a:p>
            <a:pPr algn="just" rtl="1"/>
            <a:r>
              <a:rPr lang="ar-SA" sz="3600" b="1" u="sng" dirty="0">
                <a:solidFill>
                  <a:srgbClr val="7030A0"/>
                </a:solidFill>
                <a:cs typeface="Times New Roman" pitchFamily="18" charset="0"/>
              </a:rPr>
              <a:t>النفط</a:t>
            </a:r>
            <a:r>
              <a:rPr lang="ar-SA" sz="3600" b="1" u="sng" dirty="0">
                <a:solidFill>
                  <a:srgbClr val="7030A0"/>
                </a:solidFill>
              </a:rPr>
              <a:t>:</a:t>
            </a:r>
            <a:r>
              <a:rPr lang="ar-SA" sz="3600" b="1" dirty="0">
                <a:solidFill>
                  <a:srgbClr val="7030A0"/>
                </a:solidFill>
              </a:rPr>
              <a:t> </a:t>
            </a:r>
          </a:p>
          <a:p>
            <a:pPr algn="just" rtl="1"/>
            <a:r>
              <a:rPr lang="ar-SA" sz="3200" dirty="0">
                <a:cs typeface="Times New Roman" pitchFamily="18" charset="0"/>
              </a:rPr>
              <a:t>سائل </a:t>
            </a:r>
            <a:r>
              <a:rPr lang="ar-SA" sz="3200" dirty="0" smtClean="0">
                <a:cs typeface="Times New Roman" pitchFamily="18" charset="0"/>
              </a:rPr>
              <a:t>كثيف، قابل للاشتعال، لونه </a:t>
            </a:r>
            <a:r>
              <a:rPr lang="ar-SA" sz="3200" dirty="0">
                <a:cs typeface="Times New Roman" pitchFamily="18" charset="0"/>
              </a:rPr>
              <a:t>بني غامق أو بني </a:t>
            </a:r>
            <a:r>
              <a:rPr lang="ar-SA" sz="3200" dirty="0" smtClean="0">
                <a:cs typeface="Times New Roman" pitchFamily="18" charset="0"/>
              </a:rPr>
              <a:t>مخضر، يختلف </a:t>
            </a:r>
            <a:r>
              <a:rPr lang="ar-SA" sz="3200" dirty="0">
                <a:cs typeface="Times New Roman" pitchFamily="18" charset="0"/>
              </a:rPr>
              <a:t>لونه وتركيبه ونقاوته من مكان لآخر، يوجد في الطبقة العليا من القشرة الأرضية .</a:t>
            </a:r>
          </a:p>
          <a:p>
            <a:endParaRPr lang="ar-SA" b="1" dirty="0">
              <a:solidFill>
                <a:srgbClr val="FFFFFF"/>
              </a:solidFill>
            </a:endParaRPr>
          </a:p>
          <a:p>
            <a:endParaRPr lang="ar-SA" sz="1400" b="1" dirty="0">
              <a:solidFill>
                <a:schemeClr val="accent1"/>
              </a:solidFill>
            </a:endParaRPr>
          </a:p>
          <a:p>
            <a:endParaRPr lang="ar-SA" sz="1400" b="1" dirty="0">
              <a:solidFill>
                <a:schemeClr val="accent1"/>
              </a:solidFill>
            </a:endParaRPr>
          </a:p>
          <a:p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0" y="685800"/>
            <a:ext cx="4244975" cy="5903913"/>
          </a:xfrm>
          <a:prstGeom prst="foldedCorner">
            <a:avLst>
              <a:gd name="adj" fmla="val 12500"/>
            </a:avLst>
          </a:prstGeom>
          <a:solidFill>
            <a:schemeClr val="bg1">
              <a:alpha val="0"/>
            </a:schemeClr>
          </a:solidFill>
          <a:ln w="9525" cap="rnd">
            <a:noFill/>
            <a:prstDash val="sysDot"/>
            <a:round/>
            <a:headEnd/>
            <a:tailEnd/>
          </a:ln>
        </p:spPr>
        <p:txBody>
          <a:bodyPr/>
          <a:lstStyle/>
          <a:p>
            <a:pPr algn="ctr"/>
            <a:endParaRPr lang="ar-SA" sz="1300" b="1" dirty="0">
              <a:solidFill>
                <a:srgbClr val="FFFFFF"/>
              </a:solidFill>
              <a:cs typeface="Times New Roman" pitchFamily="18" charset="0"/>
            </a:endParaRPr>
          </a:p>
          <a:p>
            <a:pPr algn="ctr"/>
            <a:endParaRPr lang="ar-SA" sz="1300" b="1" dirty="0">
              <a:solidFill>
                <a:srgbClr val="FFFFFF"/>
              </a:solidFill>
              <a:cs typeface="Times New Roman" pitchFamily="18" charset="0"/>
            </a:endParaRPr>
          </a:p>
          <a:p>
            <a:pPr algn="just" rtl="1"/>
            <a:r>
              <a:rPr lang="ar-SA" sz="1300" b="1" dirty="0">
                <a:solidFill>
                  <a:srgbClr val="FFFFFF"/>
                </a:solidFill>
                <a:cs typeface="Times New Roman" pitchFamily="18" charset="0"/>
              </a:rPr>
              <a:t>    </a:t>
            </a:r>
            <a:endParaRPr lang="ar-SA" sz="900" b="1" dirty="0">
              <a:solidFill>
                <a:srgbClr val="FFFFFF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SA" sz="3600" b="1" u="sng" dirty="0">
                <a:solidFill>
                  <a:srgbClr val="7030A0"/>
                </a:solidFill>
                <a:cs typeface="Times New Roman" pitchFamily="18" charset="0"/>
              </a:rPr>
              <a:t>تكوين النفط </a:t>
            </a:r>
            <a:r>
              <a:rPr lang="ar-SA" sz="3600" b="1" u="sng" dirty="0" smtClean="0">
                <a:solidFill>
                  <a:srgbClr val="7030A0"/>
                </a:solidFill>
                <a:cs typeface="Times New Roman" pitchFamily="18" charset="0"/>
              </a:rPr>
              <a:t>:</a:t>
            </a:r>
            <a:endParaRPr lang="ar-SA" sz="3600" b="1" dirty="0">
              <a:solidFill>
                <a:srgbClr val="7030A0"/>
              </a:solidFill>
              <a:cs typeface="Times New Roman" pitchFamily="18" charset="0"/>
            </a:endParaRPr>
          </a:p>
          <a:p>
            <a:pPr algn="just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 يتكون من خليط هيدروكربوني </a:t>
            </a:r>
          </a:p>
          <a:p>
            <a:pPr algn="just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( غازية – سائلة – صلبة ) </a:t>
            </a:r>
          </a:p>
          <a:p>
            <a:pPr algn="just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 ينتج من تحول جزيئات</a:t>
            </a:r>
          </a:p>
          <a:p>
            <a:pPr algn="just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المواد النباتية والحيوانية تحت تأثير الحرارة والضغط بمعزل عن الهواء.</a:t>
            </a:r>
            <a:endParaRPr lang="en-US" sz="3200" dirty="0"/>
          </a:p>
        </p:txBody>
      </p:sp>
      <p:pic>
        <p:nvPicPr>
          <p:cNvPr id="4" name="Picture 5" descr="عغا"/>
          <p:cNvPicPr>
            <a:picLocks noChangeAspect="1" noChangeArrowheads="1"/>
          </p:cNvPicPr>
          <p:nvPr/>
        </p:nvPicPr>
        <p:blipFill>
          <a:blip r:embed="rId2"/>
          <a:srcRect l="32292" r="40547" b="-751"/>
          <a:stretch>
            <a:fillRect/>
          </a:stretch>
        </p:blipFill>
        <p:spPr bwMode="auto">
          <a:xfrm>
            <a:off x="4267200" y="1600200"/>
            <a:ext cx="10668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عغا"/>
          <p:cNvPicPr>
            <a:picLocks noChangeAspect="1" noChangeArrowheads="1"/>
          </p:cNvPicPr>
          <p:nvPr/>
        </p:nvPicPr>
        <p:blipFill>
          <a:blip r:embed="rId2"/>
          <a:srcRect l="32292" r="40547" b="-751"/>
          <a:stretch>
            <a:fillRect/>
          </a:stretch>
        </p:blipFill>
        <p:spPr bwMode="auto">
          <a:xfrm>
            <a:off x="4267200" y="3886200"/>
            <a:ext cx="1066800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959270" y="290512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endParaRPr lang="ar-SA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971550" y="1606550"/>
            <a:ext cx="7993063" cy="378565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tIns="0" bIns="0" anchor="ctr">
            <a:spAutoFit/>
          </a:bodyPr>
          <a:lstStyle/>
          <a:p>
            <a:pPr algn="r" rtl="1"/>
            <a:r>
              <a:rPr lang="ar-SA" sz="3600" b="1" dirty="0">
                <a:solidFill>
                  <a:srgbClr val="7030A0"/>
                </a:solidFill>
                <a:cs typeface="Times New Roman" pitchFamily="18" charset="0"/>
              </a:rPr>
              <a:t>الكيمياء في حياتنا :</a:t>
            </a:r>
            <a:r>
              <a:rPr lang="ar-SA" sz="3600" dirty="0">
                <a:solidFill>
                  <a:srgbClr val="7030A0"/>
                </a:solidFill>
                <a:cs typeface="Times New Roman" pitchFamily="18" charset="0"/>
              </a:rPr>
              <a:t> </a:t>
            </a:r>
            <a:endParaRPr lang="en-US" sz="1900" dirty="0"/>
          </a:p>
          <a:p>
            <a:pPr algn="r" rtl="1" eaLnBrk="0" hangingPunct="0">
              <a:lnSpc>
                <a:spcPct val="150000"/>
              </a:lnSpc>
            </a:pPr>
            <a:r>
              <a:rPr lang="ar-SA" sz="28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ar-SA" sz="2400" b="1" dirty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قطران النفط وقطران التبغ</a:t>
            </a:r>
            <a:r>
              <a:rPr lang="ar-SA" sz="2400" b="1" dirty="0">
                <a:solidFill>
                  <a:srgbClr val="000000"/>
                </a:solidFill>
                <a:cs typeface="Times New Roman" pitchFamily="18" charset="0"/>
              </a:rPr>
              <a:t>) :</a:t>
            </a:r>
          </a:p>
          <a:p>
            <a:pPr algn="r" rtl="1" eaLnBrk="0" hangingPunct="0">
              <a:lnSpc>
                <a:spcPct val="150000"/>
              </a:lnSpc>
            </a:pPr>
            <a:r>
              <a:rPr lang="ar-SA" sz="2400" b="1" dirty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ar-SA" sz="2400" b="1" dirty="0">
                <a:cs typeface="Times New Roman" pitchFamily="18" charset="0"/>
              </a:rPr>
              <a:t>أحد مكونات النفط خلال عملة التكرير هو :</a:t>
            </a:r>
            <a:endParaRPr lang="en-US" sz="2100" dirty="0"/>
          </a:p>
          <a:p>
            <a:pPr algn="r" rtl="1" eaLnBrk="0" hangingPunct="0">
              <a:lnSpc>
                <a:spcPct val="150000"/>
              </a:lnSpc>
              <a:buFont typeface="Symbol" pitchFamily="18" charset="2"/>
              <a:buNone/>
            </a:pPr>
            <a:r>
              <a:rPr lang="ar-SA" sz="2400" b="1" dirty="0">
                <a:cs typeface="Times New Roman" pitchFamily="18" charset="0"/>
              </a:rPr>
              <a:t>1- القار ( القطران ) :</a:t>
            </a:r>
          </a:p>
          <a:p>
            <a:pPr algn="r" rtl="1" eaLnBrk="0" hangingPunct="0">
              <a:lnSpc>
                <a:spcPct val="150000"/>
              </a:lnSpc>
              <a:buFont typeface="Symbol" pitchFamily="18" charset="2"/>
              <a:buNone/>
            </a:pPr>
            <a:r>
              <a:rPr lang="ar-SA" sz="2000" b="1" dirty="0">
                <a:cs typeface="Times New Roman" pitchFamily="18" charset="0"/>
              </a:rPr>
              <a:t>       مادة لزجة سوداء تستخدم كمادة مجمعة خلال عمليات تعبيد الطرق </a:t>
            </a:r>
            <a:r>
              <a:rPr lang="ar-SA" sz="2000" b="1" dirty="0" smtClean="0">
                <a:cs typeface="Times New Roman" pitchFamily="18" charset="0"/>
              </a:rPr>
              <a:t>ورصفها</a:t>
            </a:r>
            <a:endParaRPr lang="en-US" sz="1900" dirty="0"/>
          </a:p>
          <a:p>
            <a:pPr algn="r" rtl="1" eaLnBrk="0" hangingPunct="0">
              <a:lnSpc>
                <a:spcPct val="150000"/>
              </a:lnSpc>
            </a:pPr>
            <a:r>
              <a:rPr lang="ar-SA" sz="2400" b="1" dirty="0">
                <a:cs typeface="Times New Roman" pitchFamily="18" charset="0"/>
              </a:rPr>
              <a:t>2 - أحد مكونات التبغ ( الـدخــــــان ) </a:t>
            </a:r>
          </a:p>
          <a:p>
            <a:pPr algn="r" rtl="1" eaLnBrk="0" hangingPunct="0">
              <a:lnSpc>
                <a:spcPct val="150000"/>
              </a:lnSpc>
            </a:pPr>
            <a:r>
              <a:rPr lang="ar-SA" sz="2000" b="1" dirty="0">
                <a:cs typeface="Times New Roman" pitchFamily="18" charset="0"/>
              </a:rPr>
              <a:t>القار ( القطران ) : تترسب في رئة الــمدخن لتسبب سرطان الرئة. </a:t>
            </a:r>
            <a:endParaRPr lang="en-US" sz="4000" dirty="0"/>
          </a:p>
        </p:txBody>
      </p:sp>
      <p:pic>
        <p:nvPicPr>
          <p:cNvPr id="8" name="Picture 5" descr="ق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953000"/>
            <a:ext cx="1217613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200400"/>
            <a:ext cx="13843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س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1676400"/>
            <a:ext cx="10763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اتن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6550" y="188913"/>
            <a:ext cx="8382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جحخه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1200" y="4953000"/>
            <a:ext cx="1371600" cy="1420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1" y="1524000"/>
            <a:ext cx="2133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4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oup 20"/>
          <p:cNvGraphicFramePr>
            <a:graphicFrameLocks noGrp="1"/>
          </p:cNvGraphicFramePr>
          <p:nvPr/>
        </p:nvGraphicFramePr>
        <p:xfrm>
          <a:off x="304800" y="1506919"/>
          <a:ext cx="8534399" cy="5351081"/>
        </p:xfrm>
        <a:graphic>
          <a:graphicData uri="http://schemas.openxmlformats.org/drawingml/2006/table">
            <a:tbl>
              <a:tblPr rtl="1"/>
              <a:tblGrid>
                <a:gridCol w="8534399"/>
              </a:tblGrid>
              <a:tr h="53304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مشـــكلات الطــاقـة المعتـــمدة على النفط</a:t>
                      </a:r>
                      <a:endParaRPr kumimoji="0" lang="ar-S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00"/>
                    </a:solidFill>
                  </a:tcPr>
                </a:tc>
              </a:tr>
              <a:tr h="37757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المشكلة الأولى ( 1 ) :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9987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انبعاث كميات من الغازات الملوثة للهواء مثل (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CO</a:t>
                      </a:r>
                      <a:r>
                        <a:rPr kumimoji="0" lang="en-US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,  NO</a:t>
                      </a:r>
                      <a:r>
                        <a:rPr kumimoji="0" lang="en-US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2  ,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  ,  CO  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 بعض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الهيدروكربونات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عند حرق الوقود النفطي أو الغاز الطبيعي التي تسبب في عدد من الظواهر البيئية منها: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 الاحتباس الحراري -  الأمطـار الحمضية – الضباب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الدخاني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الــــحــــــل :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تطوير آلات الاحتراق الداخلي في المحركات ( احتراق الوقود احتراق كامل 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لتحويل الكربون إلى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وليس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الأكثر سمية.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تطوير مرشحات عوادم وسائل النقل والمصـــانع .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استخدام وقود نفطي من إنتاج الطاقة ذو تركيب صديق للبيئة أو أقل ضرراً على البيئة .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على المستوى الدولي : التعاون الدولي في مواجهة المخاطر البيئية العالمية .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على المستوى المحلي : سن القوانين والأنظمة المحلية التي تمنع حدوث التلوث بأنواعه.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على مستوى الأفراد : توصيات للأفراد بتباع عادات حياتية تقلل من التلوث منها :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( تقليل استخدام السيارات كبير الحجم والتنقل في أقل عدد من السيارات وتشجيع رياضة المشي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وركوب الدراجات الهوائية عند التنقل إلى مسافات قريبة من المنزل.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  <p:pic>
        <p:nvPicPr>
          <p:cNvPr id="15" name="Picture 5" descr="عغا"/>
          <p:cNvPicPr>
            <a:picLocks noChangeAspect="1" noChangeArrowheads="1"/>
          </p:cNvPicPr>
          <p:nvPr/>
        </p:nvPicPr>
        <p:blipFill>
          <a:blip r:embed="rId2"/>
          <a:srcRect l="32292" r="40547" b="-751"/>
          <a:stretch>
            <a:fillRect/>
          </a:stretch>
        </p:blipFill>
        <p:spPr bwMode="auto">
          <a:xfrm>
            <a:off x="381000" y="2667000"/>
            <a:ext cx="61131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304800" y="2133600"/>
          <a:ext cx="8480425" cy="3261360"/>
        </p:xfrm>
        <a:graphic>
          <a:graphicData uri="http://schemas.openxmlformats.org/drawingml/2006/table">
            <a:tbl>
              <a:tblPr rtl="1"/>
              <a:tblGrid>
                <a:gridCol w="8480425"/>
              </a:tblGrid>
              <a:tr h="430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المشـكلة الثانية ( 2 ) :</a:t>
                      </a:r>
                      <a:endParaRPr kumimoji="0" lang="ar-SA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14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514350" algn="l"/>
                        </a:tabLst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انسكاب كميات كبيرة من النفط في البحار و المحيطات خلال عمليات نقله.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514350" algn="l"/>
                        </a:tabLst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انتشار طبقات كبيرة من النفط فوق سطح البحر نتيجةً لعمليات تنظيف خزانات الناقلات أو بعد تفريغها من مياه التوازن 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514350" algn="l"/>
                        </a:tabLst>
                      </a:pPr>
                      <a:r>
                        <a:rPr kumimoji="0" lang="ar-SA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تسبب هذه المشاكل تدهور للبيئة البحرية وتضرر للكائنات الحية التي تعيش فيها أو تعتمد على العيش منها.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ar-SA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الــــحــــــل :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سن الأنظمة والقوانين الدولية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marR="0" lvl="1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514350" algn="l"/>
                        </a:tabLst>
                      </a:pPr>
                      <a:r>
                        <a:rPr kumimoji="0" lang="ar-SA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لتنظيم التخلص من مياه التوازن في ناقلات النفط.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marR="0" lvl="1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514350" algn="l"/>
                        </a:tabLst>
                      </a:pPr>
                      <a:r>
                        <a:rPr kumimoji="0" lang="ar-SA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وضع أقصى العقوبات على من يتسبب في تلوث مياه البحار والمحيطات بالنفط وغير النفط 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514350" algn="l"/>
                        </a:tabLst>
                      </a:pPr>
                      <a:r>
                        <a:rPr kumimoji="0" lang="ar-SA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تشديد الرقابة على ناقلات النفط وإيقاع العقوبات الشديدة على المخالفة 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381000" y="1828800"/>
          <a:ext cx="8404225" cy="2910523"/>
        </p:xfrm>
        <a:graphic>
          <a:graphicData uri="http://schemas.openxmlformats.org/drawingml/2006/table">
            <a:tbl>
              <a:tblPr rtl="1"/>
              <a:tblGrid>
                <a:gridCol w="8404225"/>
              </a:tblGrid>
              <a:tr h="4143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المشكلة الثالثة ( 3 ) : </a:t>
                      </a:r>
                      <a:endParaRPr kumimoji="0" lang="ar-S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2363"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النفط مصدر للطاقة غير مستديم ولا متجدد ( يتوق أن ينضب خلال فترة زمنية محددة) فما هو البديل :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Low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الـحـــل :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Low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البحث عن مصادر بديلة للطاقة مثل :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Low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الطاقة الشــمــسية .     2. طاقة الماء ( تحول الطاقة الحركية إلى كهربائية 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Low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طاقة البخار : التي تنتج عند تحلية مياه البحار )      4. طاقة الـــــريــــــاح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Low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الطاقة النوويـة 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مقدمة في الكيمياء العضوية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09600" y="1828800"/>
            <a:ext cx="7848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 eaLnBrk="0" hangingPunct="0">
              <a:defRPr/>
            </a:pP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شكله كروي ويتواجد في جميع مستويات الطاقة الرئيسية، ويزداد حجمه كلما كان المدار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في مستوى طاقة رئيسي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أكبر.</a:t>
            </a:r>
          </a:p>
        </p:txBody>
      </p:sp>
      <p:pic>
        <p:nvPicPr>
          <p:cNvPr id="6" name="Picture 1027" descr="C:\Chang Powerpoint\Figures\cng7ch07\cha56011_07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048000"/>
            <a:ext cx="5181600" cy="295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g06_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09800"/>
            <a:ext cx="7048500" cy="350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66800" y="1676400"/>
            <a:ext cx="7315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defRPr/>
            </a:pP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يتواجد في جميع المستويات الرئيسية عدا المستوى الرئيسي الأول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= 1</a:t>
            </a: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ويتكون من ثلاث مدارات كل منها يتخذ اتجاه فراغي متعامد على الآخر بحيث تكون الزاوية بين كل منها 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(90</a:t>
            </a:r>
            <a:r>
              <a:rPr lang="en-US" sz="2400" baseline="30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Picture 1028" descr="C:\Chang Powerpoint\Figures\cng7ch07\cha56011_072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581400"/>
            <a:ext cx="6477000" cy="226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G06_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86000"/>
            <a:ext cx="749779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990600" y="1752600"/>
            <a:ext cx="7315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defRPr/>
            </a:pP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يتواجد في جميع المستويات الرئيسية عدا المستوى الرئيسي الأول والثاني 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= 1 , 2</a:t>
            </a: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ويحتوي على خمس مدارات كل منها يتخذ اتجاه فراغي مختلف عن الآخر وهي معقدة في تركيبها.</a:t>
            </a:r>
          </a:p>
        </p:txBody>
      </p:sp>
      <p:pic>
        <p:nvPicPr>
          <p:cNvPr id="6" name="Picture 3" descr="C:\Chang Powerpoint\Figures\cng7ch07\cha56011_072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8305800" cy="198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G06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52600"/>
            <a:ext cx="6248400" cy="423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G06_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05000"/>
            <a:ext cx="4364038" cy="39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438400" y="5943600"/>
            <a:ext cx="5715000" cy="4572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3200" b="1" dirty="0">
                <a:solidFill>
                  <a:srgbClr val="FF9B0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Many-Electron Atoms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" y="1524000"/>
            <a:ext cx="8763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r" eaLnBrk="0" hangingPunct="0">
              <a:spcBef>
                <a:spcPct val="20000"/>
              </a:spcBef>
            </a:pPr>
            <a:r>
              <a:rPr lang="en-US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US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and Their Energies</a:t>
            </a:r>
          </a:p>
          <a:p>
            <a:pPr marL="457200" indent="-457200" algn="r" eaLnBrk="0" hangingPunct="0">
              <a:spcBef>
                <a:spcPct val="20000"/>
              </a:spcBef>
            </a:pPr>
            <a:endParaRPr lang="en-US" sz="2800" b="1" dirty="0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G06_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76400"/>
            <a:ext cx="6629400" cy="448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95400" y="2438400"/>
            <a:ext cx="7412607" cy="3816429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 rtl="0" eaLnBrk="0" hangingPunct="0">
              <a:defRPr/>
            </a:pPr>
            <a:endParaRPr lang="en-US" sz="2800" dirty="0">
              <a:solidFill>
                <a:schemeClr val="tx2"/>
              </a:solidFill>
              <a:cs typeface="AL-Mohanad" pitchFamily="2" charset="-78"/>
            </a:endParaRPr>
          </a:p>
          <a:p>
            <a:pPr marL="514350" indent="-514350" algn="just" rtl="1" eaLnBrk="0" hangingPunct="0">
              <a:buFont typeface="+mj-lt"/>
              <a:buAutoNum type="arabicPeriod"/>
              <a:defRPr/>
            </a:pP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الاوربتالات الذرية التي لها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 = 1</a:t>
            </a:r>
            <a:r>
              <a:rPr lang="ar-SA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يطلق عليها الغلاف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K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. </a:t>
            </a:r>
            <a:endParaRPr lang="en-US" altLang="ko-KR" sz="2800" dirty="0">
              <a:solidFill>
                <a:schemeClr val="tx2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marL="514350" indent="-514350" algn="just" rtl="1" eaLnBrk="0" hangingPunct="0">
              <a:buFont typeface="+mj-lt"/>
              <a:buAutoNum type="arabicPeriod"/>
              <a:defRPr/>
            </a:pP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الاوربتالات الذرية التي لها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 = 2</a:t>
            </a:r>
            <a:r>
              <a:rPr lang="ar-SA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يطلق عليها الغلاف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L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. </a:t>
            </a:r>
            <a:endParaRPr lang="en-US" altLang="ko-KR" sz="2800" dirty="0">
              <a:solidFill>
                <a:schemeClr val="tx2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marL="514350" indent="-514350" algn="just" rtl="1" eaLnBrk="0" hangingPunct="0">
              <a:buFont typeface="+mj-lt"/>
              <a:buAutoNum type="arabicPeriod"/>
              <a:defRPr/>
            </a:pP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الاوربتالات الذرية التي لها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 = 3</a:t>
            </a:r>
            <a:r>
              <a:rPr lang="ar-SA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يطلق عليها الغلاف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M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. </a:t>
            </a:r>
            <a:endParaRPr lang="en-US" altLang="ko-KR" sz="2800" dirty="0">
              <a:solidFill>
                <a:schemeClr val="tx2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marL="514350" indent="-514350" algn="just" rtl="1" eaLnBrk="0" hangingPunct="0">
              <a:buFont typeface="+mj-lt"/>
              <a:buAutoNum type="arabicPeriod"/>
              <a:defRPr/>
            </a:pP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الاوربتالات الذرية التي لها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 = 4</a:t>
            </a:r>
            <a:r>
              <a:rPr lang="ar-SA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يطلق عليها الغلاف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. </a:t>
            </a:r>
            <a:endParaRPr lang="en-US" altLang="ko-KR" sz="2800" dirty="0">
              <a:solidFill>
                <a:schemeClr val="tx2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marL="514350" indent="-514350" algn="just" rtl="1" eaLnBrk="0" hangingPunct="0">
              <a:buFont typeface="+mj-lt"/>
              <a:buAutoNum type="arabicPeriod"/>
              <a:defRPr/>
            </a:pP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الاوربتالات الذرية التي لها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 = 5</a:t>
            </a:r>
            <a:r>
              <a:rPr lang="ar-SA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يطلق عليها الغلاف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O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. </a:t>
            </a:r>
            <a:endParaRPr lang="en-US" altLang="ko-KR" sz="2800" dirty="0">
              <a:solidFill>
                <a:schemeClr val="tx2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marL="514350" indent="-514350" algn="just" rtl="1" eaLnBrk="0" hangingPunct="0">
              <a:buFont typeface="+mj-lt"/>
              <a:buAutoNum type="arabicPeriod"/>
              <a:defRPr/>
            </a:pP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الاوربتالات الذرية التي لها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 = 6</a:t>
            </a:r>
            <a:r>
              <a:rPr lang="ar-SA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يطلق عليها الغلاف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P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. </a:t>
            </a:r>
            <a:endParaRPr lang="en-US" altLang="ko-KR" sz="2800" dirty="0">
              <a:solidFill>
                <a:schemeClr val="tx2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marL="514350" indent="-514350" algn="just" rtl="1" eaLnBrk="0" hangingPunct="0">
              <a:buFont typeface="+mj-lt"/>
              <a:buAutoNum type="arabicPeriod"/>
              <a:defRPr/>
            </a:pP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الاوربتالات الذرية التي لها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n = 7</a:t>
            </a:r>
            <a:r>
              <a:rPr lang="ar-SA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يطلق عليها الغلاف </a:t>
            </a:r>
            <a:r>
              <a:rPr lang="en-US" altLang="ko-KR" sz="28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Q</a:t>
            </a:r>
            <a:r>
              <a:rPr lang="ar-SA" altLang="ko-KR" sz="2800" dirty="0">
                <a:solidFill>
                  <a:schemeClr val="tx2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.</a:t>
            </a:r>
            <a:endParaRPr lang="en-US" altLang="ko-KR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 eaLnBrk="0" hangingPunct="0">
              <a:buFont typeface="+mj-lt"/>
              <a:buAutoNum type="arabicPeriod"/>
              <a:defRPr/>
            </a:pPr>
            <a:endParaRPr lang="en-US" altLang="ko-KR" dirty="0"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14600" y="1676400"/>
            <a:ext cx="440857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ar-SA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أولاً: العدد الكمي الرئيسي 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48000" y="1600200"/>
            <a:ext cx="42530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ar-SA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ثانياًً: العدد الكمي الثانوي 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62000" y="2743200"/>
            <a:ext cx="74818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defRPr/>
            </a:pPr>
            <a:r>
              <a:rPr lang="ar-SA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تعريف العدد الكمي الثانوي: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هو عدد قيمته تحدد شكل المجال الذي يتحرك فيه الإلكترون ورمزه</a:t>
            </a:r>
            <a:r>
              <a:rPr lang="ar-S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ar-SA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" pitchFamily="2" charset="-78"/>
              </a:rPr>
              <a:t>.</a:t>
            </a:r>
          </a:p>
        </p:txBody>
      </p:sp>
      <p:pic>
        <p:nvPicPr>
          <p:cNvPr id="7" name="Picture 4" descr="NA0011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371600"/>
            <a:ext cx="1067751" cy="1069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38200" y="3657600"/>
            <a:ext cx="7466013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rtl="1" eaLnBrk="0" hangingPunct="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خصائص العدد الكمي الثانوي:</a:t>
            </a:r>
          </a:p>
          <a:p>
            <a:pPr marL="514350" indent="-514350" algn="just" rtl="1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يأخذ القيم التالية </a:t>
            </a:r>
            <a:r>
              <a:rPr lang="en-US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 = 0 , 1 , 2 , 3 ,         (n-1)</a:t>
            </a:r>
            <a:endParaRPr lang="ar-SA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rtl="1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يرمز للمستويات الفرعية بالرموز التالية </a:t>
            </a:r>
            <a:r>
              <a:rPr lang="en-US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 , p , d , f </a:t>
            </a:r>
            <a:r>
              <a:rPr lang="ar-SA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وذلك لتجنب تكرار الأرقام.</a:t>
            </a:r>
            <a:endParaRPr lang="en-US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 eaLnBrk="0" hangingPunct="0">
              <a:defRPr/>
            </a:pPr>
            <a:r>
              <a:rPr lang="en-US" sz="2800" dirty="0">
                <a:cs typeface="+mn-cs"/>
              </a:rPr>
              <a:t>         </a:t>
            </a:r>
            <a:endParaRPr lang="ar-SA" sz="2800" dirty="0">
              <a:cs typeface="+mn-cs"/>
            </a:endParaRPr>
          </a:p>
          <a:p>
            <a:pPr algn="just" rtl="1" eaLnBrk="0" hangingPunct="0">
              <a:defRPr/>
            </a:pPr>
            <a:endParaRPr lang="ar-SA" sz="2800" dirty="0">
              <a:cs typeface="+mn-cs"/>
            </a:endParaRPr>
          </a:p>
          <a:p>
            <a:pPr algn="just" rtl="1" eaLnBrk="0" hangingPunct="0">
              <a:defRPr/>
            </a:pPr>
            <a:endParaRPr lang="ar-SA" sz="2800" dirty="0">
              <a:cs typeface="+mn-cs"/>
            </a:endParaRPr>
          </a:p>
          <a:p>
            <a:pPr algn="just" rtl="1" eaLnBrk="0" hangingPunct="0">
              <a:defRPr/>
            </a:pPr>
            <a:endParaRPr lang="ar-SA" sz="2800" dirty="0">
              <a:cs typeface="+mn-cs"/>
            </a:endParaRPr>
          </a:p>
          <a:p>
            <a:pPr algn="just" rtl="1" eaLnBrk="0" hangingPunct="0">
              <a:defRPr/>
            </a:pPr>
            <a:endParaRPr lang="en-US" sz="2800" dirty="0">
              <a:cs typeface="+mn-cs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362200"/>
            <a:ext cx="8229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rtl="1" eaLnBrk="0" hangingPunct="0">
              <a:defRPr/>
            </a:pPr>
            <a:r>
              <a:rPr lang="ar-SA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كل مستوى رئيسي يحتوي على عدد من المستويات الفرعية ويساوي </a:t>
            </a:r>
            <a:r>
              <a:rPr lang="en-US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ar-SA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rtl="1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المستوى الرئيسي الأول ويحتوي على مستوى فرعي واحد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rtl="1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المستوى الرئيسي الثاني ويحتوي على مستوى فرعي واحد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s,p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rtl="1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المستوى الرئيسي الثالث ويحتوي على مستوى فرعي واحد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s,p,d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rtl="1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المستوى الرئيسي الرابع ويحتوي على مستوى فرعي واحد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s,p,d,f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" pitchFamily="2" charset="-78"/>
              </a:rPr>
              <a:t>. </a:t>
            </a:r>
          </a:p>
          <a:p>
            <a:pPr algn="just" rtl="1" eaLnBrk="0" hangingPunct="0">
              <a:defRPr/>
            </a:pPr>
            <a:endParaRPr lang="ar-SA" sz="2800" dirty="0">
              <a:cs typeface="+mn-cs"/>
            </a:endParaRPr>
          </a:p>
          <a:p>
            <a:pPr algn="just" rtl="1" eaLnBrk="0" hangingPunct="0">
              <a:defRPr/>
            </a:pPr>
            <a:endParaRPr lang="ar-SA" sz="2800" dirty="0">
              <a:cs typeface="+mn-cs"/>
            </a:endParaRPr>
          </a:p>
          <a:p>
            <a:pPr algn="just" rtl="1" eaLnBrk="0" hangingPunct="0">
              <a:defRPr/>
            </a:pPr>
            <a:endParaRPr lang="ar-SA" sz="2800" dirty="0">
              <a:cs typeface="+mn-cs"/>
            </a:endParaRPr>
          </a:p>
          <a:p>
            <a:pPr algn="just" rtl="1" eaLnBrk="0" hangingPunct="0">
              <a:defRPr/>
            </a:pPr>
            <a:endParaRPr lang="en-US" sz="2800" dirty="0"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498914" y="1524000"/>
            <a:ext cx="42194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 eaLnBrk="0" hangingPunct="0">
              <a:defRPr/>
            </a:pPr>
            <a:r>
              <a:rPr lang="ar-SA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ثانياً: العدد الكمي الثانوي</a:t>
            </a:r>
            <a:r>
              <a:rPr lang="ar-SA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Kharashi 59 Naskh" pitchFamily="2" charset="-78"/>
              </a:rPr>
              <a:t> 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  <p:pic>
        <p:nvPicPr>
          <p:cNvPr id="7" name="Picture 4" descr="NA0011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371600"/>
            <a:ext cx="1067751" cy="1069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4559" y="2417933"/>
            <a:ext cx="4959242" cy="3906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7" name="Picture 22" descr="HM00030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724400"/>
            <a:ext cx="1905000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498914" y="1524000"/>
            <a:ext cx="42194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 eaLnBrk="0" hangingPunct="0">
              <a:defRPr/>
            </a:pPr>
            <a:r>
              <a:rPr lang="ar-SA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ثانياً: العدد الكمي الثانوي</a:t>
            </a:r>
            <a:r>
              <a:rPr lang="ar-SA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Kharashi 59 Naskh" pitchFamily="2" charset="-78"/>
              </a:rPr>
              <a:t> </a:t>
            </a:r>
          </a:p>
        </p:txBody>
      </p:sp>
      <p:pic>
        <p:nvPicPr>
          <p:cNvPr id="11" name="Picture 4" descr="NA0011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371600"/>
            <a:ext cx="1067751" cy="1069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1524001"/>
          <a:ext cx="7239000" cy="5010150"/>
        </p:xfrm>
        <a:graphic>
          <a:graphicData uri="http://schemas.openxmlformats.org/drawingml/2006/table">
            <a:tbl>
              <a:tblPr/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523414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Shell </a:t>
                      </a:r>
                      <a:b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</a:b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n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Subshell</a:t>
                      </a: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/>
                      </a:r>
                      <a:b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</a:b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l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Subshell</a:t>
                      </a: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/>
                      </a:r>
                      <a:b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</a:b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Notation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Orientation</a:t>
                      </a:r>
                      <a:b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</a:b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m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Number of </a:t>
                      </a:r>
                      <a:br>
                        <a:rPr lang="en-US" sz="1800" b="1" i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</a:br>
                      <a:r>
                        <a:rPr lang="en-US" sz="1800" b="1" i="0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Orbitals</a:t>
                      </a:r>
                      <a:endParaRPr lang="en-US" sz="1800" b="1" i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Batang"/>
                        <a:cs typeface="Arial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042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1s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0421">
                <a:tc rowSpan="2"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2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2s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042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2p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-1   0   +1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0421">
                <a:tc rowSpan="3"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3s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042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3p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-1   0   +1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341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2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3d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-2   -1   0   +1   +2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5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0421">
                <a:tc rowSpan="4"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4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4s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042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4p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-1   0   +1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341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2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4d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-2   -1   0   +1   +2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5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46407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4f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-3   -2   -1   0   +1   +2   +3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Batang"/>
                          <a:cs typeface="Arial"/>
                        </a:rPr>
                        <a:t>7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09600" y="3352800"/>
            <a:ext cx="8001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ثانياً: إيجاد عدد الإلكترونات في المستويات الفرعية: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s,p,d,f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ar-S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 eaLnBrk="0" hangingPunct="0">
              <a:defRPr/>
            </a:pPr>
            <a:r>
              <a:rPr lang="en-US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No. of electrons= 2(2l+1)</a:t>
            </a:r>
            <a:endParaRPr lang="ar-SA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 eaLnBrk="0" hangingPunct="0">
              <a:buFont typeface="Wingdings" pitchFamily="2" charset="2"/>
              <a:buChar char="v"/>
              <a:defRPr/>
            </a:pP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عدد الإلكترونات في المستوى الفرعي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ctr" rtl="1" eaLnBrk="0" hangingPunct="0"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=2(2*0+1)=2 electron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l=0 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2" descr="HM0003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257800"/>
            <a:ext cx="1295400" cy="109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685800" y="4953000"/>
            <a:ext cx="8001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ثالثاً: إيجاد عدد المجالات الإلكترونية  في المستويات الفرعية:</a:t>
            </a:r>
          </a:p>
          <a:p>
            <a:pPr algn="ctr" rtl="1" eaLnBrk="0" hangingPunct="0">
              <a:defRPr/>
            </a:pPr>
            <a:r>
              <a:rPr lang="en-US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No. of </a:t>
            </a:r>
            <a:r>
              <a:rPr lang="en-US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US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= (2l+1)</a:t>
            </a:r>
            <a:endParaRPr lang="ar-SA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 eaLnBrk="0" hangingPunct="0">
              <a:buFont typeface="Wingdings" pitchFamily="2" charset="2"/>
              <a:buChar char="v"/>
              <a:defRPr/>
            </a:pP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عدد المجالات في المستوى الفرعي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ctr" rtl="1" eaLnBrk="0" hangingPunct="0"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= (2*0+1)=1 orbital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l=0 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57200" y="1676400"/>
            <a:ext cx="8229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أولاً: إيجاد عدد الإلكترونات في المستويات الرئيسية:</a:t>
            </a:r>
            <a:r>
              <a:rPr lang="ar-S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K,L,M,N,O,P</a:t>
            </a:r>
            <a:endParaRPr lang="ar-S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 eaLnBrk="0" hangingPunct="0">
              <a:defRPr/>
            </a:pPr>
            <a:r>
              <a:rPr lang="en-US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No. of electrons= 2n</a:t>
            </a:r>
            <a:r>
              <a:rPr lang="en-US" sz="2400" b="1" baseline="30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ar-SA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 eaLnBrk="0" hangingPunct="0">
              <a:buFont typeface="Wingdings" pitchFamily="2" charset="2"/>
              <a:buChar char="v"/>
              <a:defRPr/>
            </a:pP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عدد الإلكترونات في المستوى الرئيسي الأول: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ctr" rtl="1" eaLnBrk="0" hangingPunct="0"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=2electron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=2(1)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n=1 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8200" y="4038600"/>
            <a:ext cx="7604125" cy="200054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>
              <a:defRPr/>
            </a:pP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أعداد</a:t>
            </a:r>
            <a:r>
              <a:rPr lang="ar-SA" sz="2400" b="1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الكم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الإلكترون الأول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الإلكترون الثاني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n				1			1</a:t>
            </a:r>
          </a:p>
          <a:p>
            <a:pPr algn="l" rtl="0"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l				0			0</a:t>
            </a:r>
          </a:p>
          <a:p>
            <a:pPr algn="l" rtl="0"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m</a:t>
            </a:r>
            <a:r>
              <a:rPr lang="en-US" sz="2400" b="1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		0			0</a:t>
            </a:r>
          </a:p>
          <a:p>
            <a:pPr algn="l" rtl="0"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m</a:t>
            </a:r>
            <a:r>
              <a:rPr lang="en-US" sz="2400" b="1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	   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+1/2		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-1/2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62000" y="1600200"/>
            <a:ext cx="7696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defRPr/>
            </a:pPr>
            <a:r>
              <a:rPr lang="ar-S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تعريف مبدأ بولي للإستبعاد: </a:t>
            </a:r>
            <a:r>
              <a:rPr lang="ar-SA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يختلف كل إلكترون عن الآخر في ذرة العنصر الواحد بقيمة عدد كم واحد.</a:t>
            </a:r>
          </a:p>
          <a:p>
            <a:pPr algn="just" rtl="1" eaLnBrk="0" hangingPunct="0">
              <a:defRPr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المجال الإلكتروني لا يتسع لأكثر من إلكترونين بحيث يكون دوران أحدهما حول نفسه في اتجاه مضاد لدوران الآخر، بمعنى أنه لا يمكن للإلكترونين أن يتفقا في أعداد الكم الأربعة.</a:t>
            </a:r>
            <a:endParaRPr lang="ar-S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00"/>
                            </p:stCondLst>
                            <p:childTnLst>
                              <p:par>
                                <p:cTn id="3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00"/>
                            </p:stCondLst>
                            <p:childTnLst>
                              <p:par>
                                <p:cTn id="4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 autoUpdateAnimBg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0" y="1524000"/>
            <a:ext cx="6477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defRPr/>
            </a:pP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توضيح العلاقة بين قيم العدد الكمي المغزلي واتجاه دوران الإلكترون: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5029200" y="22860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2"/>
          <p:cNvSpPr>
            <a:spLocks noChangeArrowheads="1"/>
          </p:cNvSpPr>
          <p:nvPr/>
        </p:nvSpPr>
        <p:spPr bwMode="auto">
          <a:xfrm>
            <a:off x="5029200" y="3200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2"/>
          <p:cNvSpPr>
            <a:spLocks noChangeArrowheads="1"/>
          </p:cNvSpPr>
          <p:nvPr/>
        </p:nvSpPr>
        <p:spPr bwMode="auto">
          <a:xfrm>
            <a:off x="5410200" y="3200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2"/>
          <p:cNvSpPr>
            <a:spLocks noChangeArrowheads="1"/>
          </p:cNvSpPr>
          <p:nvPr/>
        </p:nvSpPr>
        <p:spPr bwMode="auto">
          <a:xfrm>
            <a:off x="5791200" y="3200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5029200" y="41148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5791200" y="41148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6172200" y="41148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32"/>
          <p:cNvSpPr>
            <a:spLocks noChangeArrowheads="1"/>
          </p:cNvSpPr>
          <p:nvPr/>
        </p:nvSpPr>
        <p:spPr bwMode="auto">
          <a:xfrm>
            <a:off x="6553200" y="41148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32"/>
          <p:cNvSpPr>
            <a:spLocks noChangeArrowheads="1"/>
          </p:cNvSpPr>
          <p:nvPr/>
        </p:nvSpPr>
        <p:spPr bwMode="auto">
          <a:xfrm>
            <a:off x="5410200" y="41148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5410200" y="5105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32"/>
          <p:cNvSpPr>
            <a:spLocks noChangeArrowheads="1"/>
          </p:cNvSpPr>
          <p:nvPr/>
        </p:nvSpPr>
        <p:spPr bwMode="auto">
          <a:xfrm>
            <a:off x="5791200" y="5105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32"/>
          <p:cNvSpPr>
            <a:spLocks noChangeArrowheads="1"/>
          </p:cNvSpPr>
          <p:nvPr/>
        </p:nvSpPr>
        <p:spPr bwMode="auto">
          <a:xfrm>
            <a:off x="6172200" y="5105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6553200" y="5105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32"/>
          <p:cNvSpPr>
            <a:spLocks noChangeArrowheads="1"/>
          </p:cNvSpPr>
          <p:nvPr/>
        </p:nvSpPr>
        <p:spPr bwMode="auto">
          <a:xfrm>
            <a:off x="6934200" y="5105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32"/>
          <p:cNvSpPr>
            <a:spLocks noChangeArrowheads="1"/>
          </p:cNvSpPr>
          <p:nvPr/>
        </p:nvSpPr>
        <p:spPr bwMode="auto">
          <a:xfrm>
            <a:off x="7315200" y="5105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5029200" y="5105400"/>
            <a:ext cx="38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eaLnBrk="0" hangingPunct="0"/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Line 54"/>
          <p:cNvSpPr>
            <a:spLocks noChangeShapeType="1"/>
          </p:cNvSpPr>
          <p:nvPr/>
        </p:nvSpPr>
        <p:spPr bwMode="auto">
          <a:xfrm flipV="1">
            <a:off x="5105400" y="22860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54"/>
          <p:cNvSpPr>
            <a:spLocks noChangeShapeType="1"/>
          </p:cNvSpPr>
          <p:nvPr/>
        </p:nvSpPr>
        <p:spPr bwMode="auto">
          <a:xfrm flipV="1">
            <a:off x="5105400" y="3200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54"/>
          <p:cNvSpPr>
            <a:spLocks noChangeShapeType="1"/>
          </p:cNvSpPr>
          <p:nvPr/>
        </p:nvSpPr>
        <p:spPr bwMode="auto">
          <a:xfrm flipV="1">
            <a:off x="54864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Line 54"/>
          <p:cNvSpPr>
            <a:spLocks noChangeShapeType="1"/>
          </p:cNvSpPr>
          <p:nvPr/>
        </p:nvSpPr>
        <p:spPr bwMode="auto">
          <a:xfrm flipV="1">
            <a:off x="58674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Line 54"/>
          <p:cNvSpPr>
            <a:spLocks noChangeShapeType="1"/>
          </p:cNvSpPr>
          <p:nvPr/>
        </p:nvSpPr>
        <p:spPr bwMode="auto">
          <a:xfrm flipV="1">
            <a:off x="62484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ine 54"/>
          <p:cNvSpPr>
            <a:spLocks noChangeShapeType="1"/>
          </p:cNvSpPr>
          <p:nvPr/>
        </p:nvSpPr>
        <p:spPr bwMode="auto">
          <a:xfrm flipV="1">
            <a:off x="66294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Line 54"/>
          <p:cNvSpPr>
            <a:spLocks noChangeShapeType="1"/>
          </p:cNvSpPr>
          <p:nvPr/>
        </p:nvSpPr>
        <p:spPr bwMode="auto">
          <a:xfrm flipV="1">
            <a:off x="5867400" y="3200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Line 54"/>
          <p:cNvSpPr>
            <a:spLocks noChangeShapeType="1"/>
          </p:cNvSpPr>
          <p:nvPr/>
        </p:nvSpPr>
        <p:spPr bwMode="auto">
          <a:xfrm flipV="1">
            <a:off x="5486400" y="3200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54"/>
          <p:cNvSpPr>
            <a:spLocks noChangeShapeType="1"/>
          </p:cNvSpPr>
          <p:nvPr/>
        </p:nvSpPr>
        <p:spPr bwMode="auto">
          <a:xfrm flipV="1">
            <a:off x="51054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Line 54"/>
          <p:cNvSpPr>
            <a:spLocks noChangeShapeType="1"/>
          </p:cNvSpPr>
          <p:nvPr/>
        </p:nvSpPr>
        <p:spPr bwMode="auto">
          <a:xfrm flipV="1">
            <a:off x="51054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Line 54"/>
          <p:cNvSpPr>
            <a:spLocks noChangeShapeType="1"/>
          </p:cNvSpPr>
          <p:nvPr/>
        </p:nvSpPr>
        <p:spPr bwMode="auto">
          <a:xfrm flipV="1">
            <a:off x="54864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Line 54"/>
          <p:cNvSpPr>
            <a:spLocks noChangeShapeType="1"/>
          </p:cNvSpPr>
          <p:nvPr/>
        </p:nvSpPr>
        <p:spPr bwMode="auto">
          <a:xfrm flipV="1">
            <a:off x="58674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Line 54"/>
          <p:cNvSpPr>
            <a:spLocks noChangeShapeType="1"/>
          </p:cNvSpPr>
          <p:nvPr/>
        </p:nvSpPr>
        <p:spPr bwMode="auto">
          <a:xfrm flipV="1">
            <a:off x="62484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Line 54"/>
          <p:cNvSpPr>
            <a:spLocks noChangeShapeType="1"/>
          </p:cNvSpPr>
          <p:nvPr/>
        </p:nvSpPr>
        <p:spPr bwMode="auto">
          <a:xfrm flipV="1">
            <a:off x="66294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Line 54"/>
          <p:cNvSpPr>
            <a:spLocks noChangeShapeType="1"/>
          </p:cNvSpPr>
          <p:nvPr/>
        </p:nvSpPr>
        <p:spPr bwMode="auto">
          <a:xfrm flipV="1">
            <a:off x="70104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Line 54"/>
          <p:cNvSpPr>
            <a:spLocks noChangeShapeType="1"/>
          </p:cNvSpPr>
          <p:nvPr/>
        </p:nvSpPr>
        <p:spPr bwMode="auto">
          <a:xfrm flipV="1">
            <a:off x="73914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Line 57"/>
          <p:cNvSpPr>
            <a:spLocks noChangeShapeType="1"/>
          </p:cNvSpPr>
          <p:nvPr/>
        </p:nvSpPr>
        <p:spPr bwMode="auto">
          <a:xfrm>
            <a:off x="5334000" y="22860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Line 57"/>
          <p:cNvSpPr>
            <a:spLocks noChangeShapeType="1"/>
          </p:cNvSpPr>
          <p:nvPr/>
        </p:nvSpPr>
        <p:spPr bwMode="auto">
          <a:xfrm>
            <a:off x="6096000" y="3200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Line 57"/>
          <p:cNvSpPr>
            <a:spLocks noChangeShapeType="1"/>
          </p:cNvSpPr>
          <p:nvPr/>
        </p:nvSpPr>
        <p:spPr bwMode="auto">
          <a:xfrm>
            <a:off x="5715000" y="3200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Line 57"/>
          <p:cNvSpPr>
            <a:spLocks noChangeShapeType="1"/>
          </p:cNvSpPr>
          <p:nvPr/>
        </p:nvSpPr>
        <p:spPr bwMode="auto">
          <a:xfrm>
            <a:off x="5334000" y="3200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Line 57"/>
          <p:cNvSpPr>
            <a:spLocks noChangeShapeType="1"/>
          </p:cNvSpPr>
          <p:nvPr/>
        </p:nvSpPr>
        <p:spPr bwMode="auto">
          <a:xfrm>
            <a:off x="68580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Line 57"/>
          <p:cNvSpPr>
            <a:spLocks noChangeShapeType="1"/>
          </p:cNvSpPr>
          <p:nvPr/>
        </p:nvSpPr>
        <p:spPr bwMode="auto">
          <a:xfrm>
            <a:off x="64770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Line 57"/>
          <p:cNvSpPr>
            <a:spLocks noChangeShapeType="1"/>
          </p:cNvSpPr>
          <p:nvPr/>
        </p:nvSpPr>
        <p:spPr bwMode="auto">
          <a:xfrm>
            <a:off x="60960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Line 57"/>
          <p:cNvSpPr>
            <a:spLocks noChangeShapeType="1"/>
          </p:cNvSpPr>
          <p:nvPr/>
        </p:nvSpPr>
        <p:spPr bwMode="auto">
          <a:xfrm>
            <a:off x="76200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Line 57"/>
          <p:cNvSpPr>
            <a:spLocks noChangeShapeType="1"/>
          </p:cNvSpPr>
          <p:nvPr/>
        </p:nvSpPr>
        <p:spPr bwMode="auto">
          <a:xfrm>
            <a:off x="72390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Line 57"/>
          <p:cNvSpPr>
            <a:spLocks noChangeShapeType="1"/>
          </p:cNvSpPr>
          <p:nvPr/>
        </p:nvSpPr>
        <p:spPr bwMode="auto">
          <a:xfrm>
            <a:off x="57150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Line 57"/>
          <p:cNvSpPr>
            <a:spLocks noChangeShapeType="1"/>
          </p:cNvSpPr>
          <p:nvPr/>
        </p:nvSpPr>
        <p:spPr bwMode="auto">
          <a:xfrm>
            <a:off x="5334000" y="41148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Line 57"/>
          <p:cNvSpPr>
            <a:spLocks noChangeShapeType="1"/>
          </p:cNvSpPr>
          <p:nvPr/>
        </p:nvSpPr>
        <p:spPr bwMode="auto">
          <a:xfrm>
            <a:off x="68580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Line 57"/>
          <p:cNvSpPr>
            <a:spLocks noChangeShapeType="1"/>
          </p:cNvSpPr>
          <p:nvPr/>
        </p:nvSpPr>
        <p:spPr bwMode="auto">
          <a:xfrm>
            <a:off x="64770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Line 57"/>
          <p:cNvSpPr>
            <a:spLocks noChangeShapeType="1"/>
          </p:cNvSpPr>
          <p:nvPr/>
        </p:nvSpPr>
        <p:spPr bwMode="auto">
          <a:xfrm>
            <a:off x="60960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Line 57"/>
          <p:cNvSpPr>
            <a:spLocks noChangeShapeType="1"/>
          </p:cNvSpPr>
          <p:nvPr/>
        </p:nvSpPr>
        <p:spPr bwMode="auto">
          <a:xfrm>
            <a:off x="57150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Line 57"/>
          <p:cNvSpPr>
            <a:spLocks noChangeShapeType="1"/>
          </p:cNvSpPr>
          <p:nvPr/>
        </p:nvSpPr>
        <p:spPr bwMode="auto">
          <a:xfrm>
            <a:off x="5334000" y="5105400"/>
            <a:ext cx="0" cy="406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953000" y="2667000"/>
            <a:ext cx="8382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 eaLnBrk="0" hangingPunct="0">
              <a:defRPr/>
            </a:pP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1   2</a:t>
            </a:r>
            <a:endParaRPr lang="ar-SA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953000" y="3581400"/>
            <a:ext cx="17526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 eaLnBrk="0" hangingPunct="0">
              <a:defRPr/>
            </a:pP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1  2  3   4 5  6</a:t>
            </a:r>
            <a:endParaRPr lang="ar-SA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953000" y="4495800"/>
            <a:ext cx="24384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 eaLnBrk="0" hangingPunct="0">
              <a:defRPr/>
            </a:pP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1  2  3   4 5  6 7   8 9 10</a:t>
            </a:r>
            <a:endParaRPr lang="ar-SA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953000" y="5486400"/>
            <a:ext cx="3200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 eaLnBrk="0" hangingPunct="0">
              <a:defRPr/>
            </a:pPr>
            <a:r>
              <a:rPr lang="en-US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1    2  3   4 5    6 7   8 9  10 11 12 13 14</a:t>
            </a:r>
            <a:endParaRPr lang="ar-SA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810000" y="2667000"/>
            <a:ext cx="12192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ar-S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رقم الإلكترون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810000" y="3581400"/>
            <a:ext cx="12192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ar-S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رقم الإلكترون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810000" y="4495800"/>
            <a:ext cx="12192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ar-S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رقم الإلكترون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810000" y="5486400"/>
            <a:ext cx="12192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ar-S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رقم الإلكترون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200400" y="2209800"/>
            <a:ext cx="533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 eaLnBrk="0" hangingPunct="0">
              <a:defRPr/>
            </a:pP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ar-S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200400" y="3124200"/>
            <a:ext cx="533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 eaLnBrk="0" hangingPunct="0">
              <a:defRPr/>
            </a:pP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ar-S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200400" y="4191000"/>
            <a:ext cx="533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 eaLnBrk="0" hangingPunct="0">
              <a:defRPr/>
            </a:pP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ar-S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200400" y="5105400"/>
            <a:ext cx="533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 eaLnBrk="0" hangingPunct="0">
              <a:defRPr/>
            </a:pPr>
            <a:r>
              <a:rPr lang="en-US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endParaRPr lang="ar-S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9500"/>
                            </p:stCondLst>
                            <p:childTnLst>
                              <p:par>
                                <p:cTn id="1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0500"/>
                            </p:stCondLst>
                            <p:childTnLst>
                              <p:par>
                                <p:cTn id="1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1500"/>
                            </p:stCondLst>
                            <p:childTnLst>
                              <p:par>
                                <p:cTn id="1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2500"/>
                            </p:stCondLst>
                            <p:childTnLst>
                              <p:par>
                                <p:cTn id="20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2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23500"/>
                            </p:stCondLst>
                            <p:childTnLst>
                              <p:par>
                                <p:cTn id="2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4000"/>
                            </p:stCondLst>
                            <p:childTnLst>
                              <p:par>
                                <p:cTn id="2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4500"/>
                            </p:stCondLst>
                            <p:childTnLst>
                              <p:par>
                                <p:cTn id="2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56011_07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676400"/>
            <a:ext cx="3886200" cy="3946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838200" y="5867400"/>
            <a:ext cx="755046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hangingPunct="0">
              <a:defRPr/>
            </a:pPr>
            <a:r>
              <a:rPr lang="en-US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1s &lt; 2s &lt; 2p &lt; 3s &lt; 3p &lt; 4s &lt; 3d &lt; 4p &lt; 5s &lt; 4d &lt; 5p &lt; 6s  </a:t>
            </a:r>
          </a:p>
          <a:p>
            <a:pPr algn="ctr" rtl="0" eaLnBrk="0" hangingPunct="0">
              <a:defRPr/>
            </a:pPr>
            <a:endParaRPr lang="en-US" dirty="0">
              <a:latin typeface="Arial" pitchFamily="34" charset="0"/>
              <a:cs typeface="+mn-cs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838200" y="5943600"/>
            <a:ext cx="78486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895600" y="6334125"/>
            <a:ext cx="25980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Increasing Energy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nimBg="1"/>
      <p:bldP spid="10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4140200" y="4156075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879725" y="59563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879725" y="4156075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4500563" y="4156075"/>
            <a:ext cx="360362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4859338" y="4156075"/>
            <a:ext cx="360362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879725" y="2897188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4140200" y="2897188"/>
            <a:ext cx="360363" cy="360362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4500563" y="2897188"/>
            <a:ext cx="360362" cy="360362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4859338" y="2897188"/>
            <a:ext cx="360362" cy="360362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6119813" y="2897188"/>
            <a:ext cx="360362" cy="360362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6480175" y="2897188"/>
            <a:ext cx="360363" cy="360362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840538" y="2897188"/>
            <a:ext cx="360362" cy="360362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7199313" y="2897188"/>
            <a:ext cx="360362" cy="360362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7559675" y="2897188"/>
            <a:ext cx="360363" cy="360362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2133600" y="6078537"/>
            <a:ext cx="17953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2133600" y="4114800"/>
            <a:ext cx="17953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2133600" y="3017837"/>
            <a:ext cx="17953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954338" y="1997075"/>
            <a:ext cx="139462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4800600" y="2057400"/>
            <a:ext cx="20037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6934200" y="2057400"/>
            <a:ext cx="20037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8999538" y="3600450"/>
            <a:ext cx="1809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3240088" y="3076575"/>
            <a:ext cx="90011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>
            <a:off x="5219700" y="3076575"/>
            <a:ext cx="90011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3240088" y="4337050"/>
            <a:ext cx="90011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9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505200" y="4724400"/>
            <a:ext cx="5335588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so the p and d </a:t>
            </a:r>
            <a:r>
              <a:rPr lang="en-GB" sz="2400" b="1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GB" sz="24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have higher energy than the s </a:t>
            </a:r>
            <a:r>
              <a:rPr lang="en-GB" sz="2400" b="1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GB" sz="24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of the same shell:</a:t>
            </a: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060700" y="3600450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800225" y="5940425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800225" y="41402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419475" y="3600450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3779838" y="3600450"/>
            <a:ext cx="360362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1800225" y="2879725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3060700" y="2339975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3419475" y="2339975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3779838" y="2339975"/>
            <a:ext cx="360362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5040313" y="1800225"/>
            <a:ext cx="360362" cy="360363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5400675" y="1800225"/>
            <a:ext cx="360363" cy="360363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5759450" y="1800225"/>
            <a:ext cx="360363" cy="360363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6119813" y="1800225"/>
            <a:ext cx="360362" cy="360363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9" name="Oval 15"/>
          <p:cNvSpPr>
            <a:spLocks noChangeArrowheads="1"/>
          </p:cNvSpPr>
          <p:nvPr/>
        </p:nvSpPr>
        <p:spPr bwMode="auto">
          <a:xfrm>
            <a:off x="6480175" y="1800225"/>
            <a:ext cx="360363" cy="360363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900113" y="5956300"/>
            <a:ext cx="17953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900113" y="4156075"/>
            <a:ext cx="17953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927100" y="2897188"/>
            <a:ext cx="17953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1857375" y="1828800"/>
            <a:ext cx="139462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3429000" y="1828800"/>
            <a:ext cx="20037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5867400" y="2286000"/>
            <a:ext cx="200376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 flipV="1">
            <a:off x="2160588" y="3778250"/>
            <a:ext cx="900112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 flipV="1">
            <a:off x="2160588" y="2519363"/>
            <a:ext cx="900112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V="1">
            <a:off x="4140200" y="1978025"/>
            <a:ext cx="900113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5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9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7" grpId="0" animBg="1"/>
      <p:bldP spid="28" grpId="0" animBg="1"/>
      <p:bldP spid="2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2743200" y="3810000"/>
            <a:ext cx="1747851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3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Hydrogen</a:t>
            </a: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1449388" y="267335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2708275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429000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148138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449388" y="429260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1743075" y="4498975"/>
            <a:ext cx="14288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876800" y="3886200"/>
            <a:ext cx="439223" cy="40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800" b="1" baseline="3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276600" y="4038600"/>
            <a:ext cx="129843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3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Helium</a:t>
            </a: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1601788" y="274955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2860675" y="22098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581400" y="22098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300538" y="22098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601788" y="436880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1895475" y="4575175"/>
            <a:ext cx="14288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800600" y="4114800"/>
            <a:ext cx="37670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2041525" y="4562475"/>
            <a:ext cx="1588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352800" y="4038600"/>
            <a:ext cx="1434688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3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Lithium</a:t>
            </a: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1449388" y="267335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2708275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429000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148138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449388" y="429260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1743075" y="4498975"/>
            <a:ext cx="14288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037138" y="4114800"/>
            <a:ext cx="37670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1889125" y="4486275"/>
            <a:ext cx="1588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V="1">
            <a:off x="1808163" y="2851150"/>
            <a:ext cx="1587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867400" y="4114800"/>
            <a:ext cx="37670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2s</a:t>
            </a:r>
            <a:r>
              <a:rPr lang="en-GB" sz="2400" b="1" baseline="3300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556000" y="3873500"/>
            <a:ext cx="1344920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3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Carbon</a:t>
            </a: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1677988" y="267335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2936875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657600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376738" y="21336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677988" y="429260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1971675" y="4498975"/>
            <a:ext cx="14288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257800" y="3962400"/>
            <a:ext cx="37670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2117725" y="4486275"/>
            <a:ext cx="1588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V="1">
            <a:off x="1966913" y="2851150"/>
            <a:ext cx="1587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4212" y="3962400"/>
            <a:ext cx="37670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2s</a:t>
            </a:r>
            <a:r>
              <a:rPr lang="en-GB" sz="2400" b="1" baseline="3300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2146300" y="2895600"/>
            <a:ext cx="1588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553200" y="3962400"/>
            <a:ext cx="428002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2p</a:t>
            </a:r>
            <a:r>
              <a:rPr lang="en-GB" sz="2400" b="1" baseline="3300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V="1">
            <a:off x="3297238" y="2311400"/>
            <a:ext cx="1587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flipV="1">
            <a:off x="4017963" y="2311400"/>
            <a:ext cx="1587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751262" y="4178300"/>
            <a:ext cx="1344920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3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Oxygen</a:t>
            </a: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1797050" y="259715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3055937" y="20574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776662" y="20574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495800" y="2057400"/>
            <a:ext cx="720725" cy="7207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797050" y="4216400"/>
            <a:ext cx="720725" cy="720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2090737" y="4422775"/>
            <a:ext cx="14288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216525" y="4216400"/>
            <a:ext cx="37670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2236787" y="4410075"/>
            <a:ext cx="1588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V="1">
            <a:off x="2085975" y="2774950"/>
            <a:ext cx="1587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046787" y="4216400"/>
            <a:ext cx="37670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2s</a:t>
            </a:r>
            <a:r>
              <a:rPr lang="en-GB" sz="2400" b="1" baseline="3300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2265362" y="2819400"/>
            <a:ext cx="1588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835775" y="4216400"/>
            <a:ext cx="428002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2p</a:t>
            </a:r>
            <a:r>
              <a:rPr lang="en-GB" sz="2400" b="1" baseline="3300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V="1">
            <a:off x="3344862" y="2220913"/>
            <a:ext cx="1588" cy="3635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flipV="1">
            <a:off x="4137025" y="2235200"/>
            <a:ext cx="1587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 flipV="1">
            <a:off x="4856162" y="2235200"/>
            <a:ext cx="1588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3544887" y="2236788"/>
            <a:ext cx="1588" cy="360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03300" y="1816100"/>
            <a:ext cx="1739259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Neon (z = 10)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900113" y="3060700"/>
            <a:ext cx="204767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Sodium (z = 11)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74725" y="4319588"/>
            <a:ext cx="194284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Silicon (z = 14)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900113" y="5759450"/>
            <a:ext cx="2406108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</a:tabLst>
            </a:pPr>
            <a:r>
              <a:rPr lang="en-GB" sz="24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Potassium (z = 19)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959225" y="1801813"/>
            <a:ext cx="1620838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2p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959225" y="3060700"/>
            <a:ext cx="1800225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2p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3s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779838" y="4319588"/>
            <a:ext cx="3240087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2p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3s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3p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957638" y="5759450"/>
            <a:ext cx="288290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</a:tabLst>
            </a:pP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2p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3s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3p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GB" sz="2400" b="1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4s</a:t>
            </a:r>
            <a:r>
              <a:rPr lang="en-GB" sz="2400" b="1" baseline="3300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1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1" grpId="0" autoUpdateAnimBg="0"/>
      <p:bldP spid="12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"/>
          <p:cNvSpPr>
            <a:spLocks noChangeArrowheads="1"/>
          </p:cNvSpPr>
          <p:nvPr/>
        </p:nvSpPr>
        <p:spPr bwMode="auto">
          <a:xfrm>
            <a:off x="3070225" y="3965575"/>
            <a:ext cx="484188" cy="53498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1619250" y="5759450"/>
            <a:ext cx="539750" cy="5397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1619250" y="4500563"/>
            <a:ext cx="539750" cy="5397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554413" y="3965575"/>
            <a:ext cx="525462" cy="53498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079875" y="3965575"/>
            <a:ext cx="527050" cy="53498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619250" y="3600450"/>
            <a:ext cx="539750" cy="5397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537200" y="2217738"/>
            <a:ext cx="550863" cy="51117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6088063" y="2217738"/>
            <a:ext cx="550862" cy="51117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6651625" y="2232025"/>
            <a:ext cx="550863" cy="51117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188200" y="2217738"/>
            <a:ext cx="550863" cy="51117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7739063" y="2217738"/>
            <a:ext cx="550862" cy="51117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900113" y="5956300"/>
            <a:ext cx="153987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>
                <a:solidFill>
                  <a:srgbClr val="000000"/>
                </a:solidFill>
                <a:effectLst/>
              </a:rPr>
              <a:t>1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900113" y="4516438"/>
            <a:ext cx="153987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>
                <a:solidFill>
                  <a:srgbClr val="000000"/>
                </a:solidFill>
                <a:effectLst/>
              </a:rPr>
              <a:t>2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900113" y="3600450"/>
            <a:ext cx="153987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>
                <a:solidFill>
                  <a:srgbClr val="000000"/>
                </a:solidFill>
                <a:effectLst/>
              </a:rPr>
              <a:t>3</a:t>
            </a: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1874838" y="5416550"/>
            <a:ext cx="1063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>
                <a:solidFill>
                  <a:srgbClr val="000000"/>
                </a:solidFill>
                <a:effectLst/>
              </a:rPr>
              <a:t>s</a:t>
            </a: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3446463" y="4876800"/>
            <a:ext cx="153987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>
                <a:solidFill>
                  <a:srgbClr val="000000"/>
                </a:solidFill>
                <a:effectLst/>
              </a:rPr>
              <a:t>p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6437313" y="2728913"/>
            <a:ext cx="153987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>
                <a:solidFill>
                  <a:srgbClr val="000000"/>
                </a:solidFill>
                <a:effectLst/>
              </a:rPr>
              <a:t>d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8999538" y="3600450"/>
            <a:ext cx="1809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1619250" y="2519363"/>
            <a:ext cx="539750" cy="5397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 flipV="1">
            <a:off x="2160588" y="4318000"/>
            <a:ext cx="900112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 flipV="1">
            <a:off x="2160588" y="3238500"/>
            <a:ext cx="900112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 flipV="1">
            <a:off x="2160588" y="2338388"/>
            <a:ext cx="900112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 flipV="1">
            <a:off x="4622800" y="2532063"/>
            <a:ext cx="900113" cy="723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900113" y="2879725"/>
            <a:ext cx="153987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>
                <a:solidFill>
                  <a:srgbClr val="000000"/>
                </a:solidFill>
                <a:effectLst/>
              </a:rPr>
              <a:t>4</a:t>
            </a:r>
          </a:p>
        </p:txBody>
      </p:sp>
      <p:grpSp>
        <p:nvGrpSpPr>
          <p:cNvPr id="30" name="Group 26"/>
          <p:cNvGrpSpPr>
            <a:grpSpLocks/>
          </p:cNvGrpSpPr>
          <p:nvPr/>
        </p:nvGrpSpPr>
        <p:grpSpPr bwMode="auto">
          <a:xfrm>
            <a:off x="4267200" y="4060825"/>
            <a:ext cx="122238" cy="373063"/>
            <a:chOff x="2688" y="2558"/>
            <a:chExt cx="77" cy="235"/>
          </a:xfrm>
        </p:grpSpPr>
        <p:sp>
          <p:nvSpPr>
            <p:cNvPr id="31" name="Line 27"/>
            <p:cNvSpPr>
              <a:spLocks noChangeShapeType="1"/>
            </p:cNvSpPr>
            <p:nvPr/>
          </p:nvSpPr>
          <p:spPr bwMode="auto">
            <a:xfrm flipV="1">
              <a:off x="2688" y="2557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2766" y="2567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33" name="Group 29"/>
          <p:cNvGrpSpPr>
            <a:grpSpLocks/>
          </p:cNvGrpSpPr>
          <p:nvPr/>
        </p:nvGrpSpPr>
        <p:grpSpPr bwMode="auto">
          <a:xfrm>
            <a:off x="3756025" y="4032250"/>
            <a:ext cx="122238" cy="373063"/>
            <a:chOff x="2366" y="2540"/>
            <a:chExt cx="77" cy="235"/>
          </a:xfrm>
        </p:grpSpPr>
        <p:sp>
          <p:nvSpPr>
            <p:cNvPr id="34" name="Line 30"/>
            <p:cNvSpPr>
              <a:spLocks noChangeShapeType="1"/>
            </p:cNvSpPr>
            <p:nvPr/>
          </p:nvSpPr>
          <p:spPr bwMode="auto">
            <a:xfrm flipV="1">
              <a:off x="2366" y="2539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>
              <a:off x="2443" y="2549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36" name="Group 32"/>
          <p:cNvGrpSpPr>
            <a:grpSpLocks/>
          </p:cNvGrpSpPr>
          <p:nvPr/>
        </p:nvGrpSpPr>
        <p:grpSpPr bwMode="auto">
          <a:xfrm>
            <a:off x="3230563" y="4032250"/>
            <a:ext cx="122237" cy="373063"/>
            <a:chOff x="2035" y="2540"/>
            <a:chExt cx="77" cy="235"/>
          </a:xfrm>
        </p:grpSpPr>
        <p:sp>
          <p:nvSpPr>
            <p:cNvPr id="37" name="Line 33"/>
            <p:cNvSpPr>
              <a:spLocks noChangeShapeType="1"/>
            </p:cNvSpPr>
            <p:nvPr/>
          </p:nvSpPr>
          <p:spPr bwMode="auto">
            <a:xfrm flipV="1">
              <a:off x="2035" y="2539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Line 34"/>
            <p:cNvSpPr>
              <a:spLocks noChangeShapeType="1"/>
            </p:cNvSpPr>
            <p:nvPr/>
          </p:nvSpPr>
          <p:spPr bwMode="auto">
            <a:xfrm>
              <a:off x="2112" y="2549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39" name="Group 35"/>
          <p:cNvGrpSpPr>
            <a:grpSpLocks/>
          </p:cNvGrpSpPr>
          <p:nvPr/>
        </p:nvGrpSpPr>
        <p:grpSpPr bwMode="auto">
          <a:xfrm>
            <a:off x="1836738" y="3662363"/>
            <a:ext cx="122237" cy="373062"/>
            <a:chOff x="1157" y="2307"/>
            <a:chExt cx="77" cy="235"/>
          </a:xfrm>
        </p:grpSpPr>
        <p:sp>
          <p:nvSpPr>
            <p:cNvPr id="40" name="Line 36"/>
            <p:cNvSpPr>
              <a:spLocks noChangeShapeType="1"/>
            </p:cNvSpPr>
            <p:nvPr/>
          </p:nvSpPr>
          <p:spPr bwMode="auto">
            <a:xfrm flipV="1">
              <a:off x="1157" y="2306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Line 37"/>
            <p:cNvSpPr>
              <a:spLocks noChangeShapeType="1"/>
            </p:cNvSpPr>
            <p:nvPr/>
          </p:nvSpPr>
          <p:spPr bwMode="auto">
            <a:xfrm>
              <a:off x="1234" y="2316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42" name="Group 38"/>
          <p:cNvGrpSpPr>
            <a:grpSpLocks/>
          </p:cNvGrpSpPr>
          <p:nvPr/>
        </p:nvGrpSpPr>
        <p:grpSpPr bwMode="auto">
          <a:xfrm>
            <a:off x="1827213" y="5816600"/>
            <a:ext cx="133350" cy="373063"/>
            <a:chOff x="1151" y="3664"/>
            <a:chExt cx="84" cy="235"/>
          </a:xfrm>
        </p:grpSpPr>
        <p:sp>
          <p:nvSpPr>
            <p:cNvPr id="43" name="Line 39"/>
            <p:cNvSpPr>
              <a:spLocks noChangeShapeType="1"/>
            </p:cNvSpPr>
            <p:nvPr/>
          </p:nvSpPr>
          <p:spPr bwMode="auto">
            <a:xfrm flipV="1">
              <a:off x="1151" y="3663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Line 40"/>
            <p:cNvSpPr>
              <a:spLocks noChangeShapeType="1"/>
            </p:cNvSpPr>
            <p:nvPr/>
          </p:nvSpPr>
          <p:spPr bwMode="auto">
            <a:xfrm>
              <a:off x="1236" y="3673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45" name="Group 41"/>
          <p:cNvGrpSpPr>
            <a:grpSpLocks/>
          </p:cNvGrpSpPr>
          <p:nvPr/>
        </p:nvGrpSpPr>
        <p:grpSpPr bwMode="auto">
          <a:xfrm>
            <a:off x="1857375" y="4608513"/>
            <a:ext cx="122238" cy="373062"/>
            <a:chOff x="1170" y="2903"/>
            <a:chExt cx="77" cy="235"/>
          </a:xfrm>
        </p:grpSpPr>
        <p:sp>
          <p:nvSpPr>
            <p:cNvPr id="46" name="Line 42"/>
            <p:cNvSpPr>
              <a:spLocks noChangeShapeType="1"/>
            </p:cNvSpPr>
            <p:nvPr/>
          </p:nvSpPr>
          <p:spPr bwMode="auto">
            <a:xfrm flipV="1">
              <a:off x="1170" y="2902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Line 43"/>
            <p:cNvSpPr>
              <a:spLocks noChangeShapeType="1"/>
            </p:cNvSpPr>
            <p:nvPr/>
          </p:nvSpPr>
          <p:spPr bwMode="auto">
            <a:xfrm>
              <a:off x="1247" y="2912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48" name="Oval 44"/>
          <p:cNvSpPr>
            <a:spLocks noChangeArrowheads="1"/>
          </p:cNvSpPr>
          <p:nvPr/>
        </p:nvSpPr>
        <p:spPr bwMode="auto">
          <a:xfrm>
            <a:off x="3028950" y="3014663"/>
            <a:ext cx="484188" cy="53498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9" name="Oval 45"/>
          <p:cNvSpPr>
            <a:spLocks noChangeArrowheads="1"/>
          </p:cNvSpPr>
          <p:nvPr/>
        </p:nvSpPr>
        <p:spPr bwMode="auto">
          <a:xfrm>
            <a:off x="3511550" y="3014663"/>
            <a:ext cx="525463" cy="53498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0" name="Oval 46"/>
          <p:cNvSpPr>
            <a:spLocks noChangeArrowheads="1"/>
          </p:cNvSpPr>
          <p:nvPr/>
        </p:nvSpPr>
        <p:spPr bwMode="auto">
          <a:xfrm>
            <a:off x="4037013" y="3014663"/>
            <a:ext cx="527050" cy="53498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grpSp>
        <p:nvGrpSpPr>
          <p:cNvPr id="51" name="Group 47"/>
          <p:cNvGrpSpPr>
            <a:grpSpLocks/>
          </p:cNvGrpSpPr>
          <p:nvPr/>
        </p:nvGrpSpPr>
        <p:grpSpPr bwMode="auto">
          <a:xfrm>
            <a:off x="4224338" y="3108325"/>
            <a:ext cx="122237" cy="373063"/>
            <a:chOff x="2661" y="1958"/>
            <a:chExt cx="77" cy="235"/>
          </a:xfrm>
        </p:grpSpPr>
        <p:sp>
          <p:nvSpPr>
            <p:cNvPr id="52" name="Line 48"/>
            <p:cNvSpPr>
              <a:spLocks noChangeShapeType="1"/>
            </p:cNvSpPr>
            <p:nvPr/>
          </p:nvSpPr>
          <p:spPr bwMode="auto">
            <a:xfrm flipV="1">
              <a:off x="2661" y="1957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Line 49"/>
            <p:cNvSpPr>
              <a:spLocks noChangeShapeType="1"/>
            </p:cNvSpPr>
            <p:nvPr/>
          </p:nvSpPr>
          <p:spPr bwMode="auto">
            <a:xfrm>
              <a:off x="2739" y="1967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54" name="Group 50"/>
          <p:cNvGrpSpPr>
            <a:grpSpLocks/>
          </p:cNvGrpSpPr>
          <p:nvPr/>
        </p:nvGrpSpPr>
        <p:grpSpPr bwMode="auto">
          <a:xfrm>
            <a:off x="3713163" y="3079750"/>
            <a:ext cx="122237" cy="373063"/>
            <a:chOff x="2339" y="1940"/>
            <a:chExt cx="77" cy="235"/>
          </a:xfrm>
        </p:grpSpPr>
        <p:sp>
          <p:nvSpPr>
            <p:cNvPr id="55" name="Line 51"/>
            <p:cNvSpPr>
              <a:spLocks noChangeShapeType="1"/>
            </p:cNvSpPr>
            <p:nvPr/>
          </p:nvSpPr>
          <p:spPr bwMode="auto">
            <a:xfrm flipV="1">
              <a:off x="2339" y="1939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Line 52"/>
            <p:cNvSpPr>
              <a:spLocks noChangeShapeType="1"/>
            </p:cNvSpPr>
            <p:nvPr/>
          </p:nvSpPr>
          <p:spPr bwMode="auto">
            <a:xfrm>
              <a:off x="2417" y="1949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57" name="Group 53"/>
          <p:cNvGrpSpPr>
            <a:grpSpLocks/>
          </p:cNvGrpSpPr>
          <p:nvPr/>
        </p:nvGrpSpPr>
        <p:grpSpPr bwMode="auto">
          <a:xfrm>
            <a:off x="3187700" y="3079750"/>
            <a:ext cx="122238" cy="373063"/>
            <a:chOff x="2008" y="1940"/>
            <a:chExt cx="77" cy="235"/>
          </a:xfrm>
        </p:grpSpPr>
        <p:sp>
          <p:nvSpPr>
            <p:cNvPr id="58" name="Line 54"/>
            <p:cNvSpPr>
              <a:spLocks noChangeShapeType="1"/>
            </p:cNvSpPr>
            <p:nvPr/>
          </p:nvSpPr>
          <p:spPr bwMode="auto">
            <a:xfrm flipV="1">
              <a:off x="2008" y="1939"/>
              <a:ext cx="1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Line 55"/>
            <p:cNvSpPr>
              <a:spLocks noChangeShapeType="1"/>
            </p:cNvSpPr>
            <p:nvPr/>
          </p:nvSpPr>
          <p:spPr bwMode="auto">
            <a:xfrm>
              <a:off x="2085" y="1949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0" name="Oval 56"/>
          <p:cNvSpPr>
            <a:spLocks noChangeArrowheads="1"/>
          </p:cNvSpPr>
          <p:nvPr/>
        </p:nvSpPr>
        <p:spPr bwMode="auto">
          <a:xfrm>
            <a:off x="3540125" y="2103438"/>
            <a:ext cx="525463" cy="53498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61" name="Text Box 57"/>
          <p:cNvSpPr txBox="1">
            <a:spLocks noChangeArrowheads="1"/>
          </p:cNvSpPr>
          <p:nvPr/>
        </p:nvSpPr>
        <p:spPr bwMode="auto">
          <a:xfrm>
            <a:off x="6324600" y="5257800"/>
            <a:ext cx="2058256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</a:tabLst>
            </a:pPr>
            <a:r>
              <a:rPr lang="en-GB" b="1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1s</a:t>
            </a:r>
            <a:r>
              <a:rPr lang="en-GB" b="1" baseline="33000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b="1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>
                <a:solidFill>
                  <a:srgbClr val="B80047"/>
                </a:solidFill>
                <a:effectLst/>
                <a:latin typeface="Times New Roman" pitchFamily="18" charset="0"/>
                <a:cs typeface="Times New Roman" pitchFamily="18" charset="0"/>
              </a:rPr>
              <a:t>2s</a:t>
            </a:r>
            <a:r>
              <a:rPr lang="en-GB" b="1" baseline="33000" dirty="0">
                <a:solidFill>
                  <a:srgbClr val="B80047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b="1" dirty="0">
                <a:solidFill>
                  <a:srgbClr val="B80047"/>
                </a:solidFill>
                <a:effectLst/>
                <a:latin typeface="Times New Roman" pitchFamily="18" charset="0"/>
                <a:cs typeface="Times New Roman" pitchFamily="18" charset="0"/>
              </a:rPr>
              <a:t> 2p</a:t>
            </a:r>
            <a:r>
              <a:rPr lang="en-GB" b="1" baseline="33000" dirty="0">
                <a:solidFill>
                  <a:srgbClr val="B80047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>
                <a:solidFill>
                  <a:srgbClr val="00AE00"/>
                </a:solidFill>
                <a:effectLst/>
                <a:latin typeface="Times New Roman" pitchFamily="18" charset="0"/>
                <a:cs typeface="Times New Roman" pitchFamily="18" charset="0"/>
              </a:rPr>
              <a:t>3s</a:t>
            </a:r>
            <a:r>
              <a:rPr lang="en-GB" b="1" baseline="33000" dirty="0">
                <a:solidFill>
                  <a:srgbClr val="00AE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b="1" dirty="0">
                <a:solidFill>
                  <a:srgbClr val="00AE00"/>
                </a:solidFill>
                <a:effectLst/>
                <a:latin typeface="Times New Roman" pitchFamily="18" charset="0"/>
                <a:cs typeface="Times New Roman" pitchFamily="18" charset="0"/>
              </a:rPr>
              <a:t> 3p</a:t>
            </a:r>
            <a:r>
              <a:rPr lang="en-GB" b="1" baseline="33000" dirty="0">
                <a:solidFill>
                  <a:srgbClr val="00AE00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b="1" dirty="0">
                <a:solidFill>
                  <a:srgbClr val="00AE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4s</a:t>
            </a:r>
            <a:r>
              <a:rPr lang="en-GB" b="1" baseline="3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62" name="Text Box 58"/>
          <p:cNvSpPr txBox="1">
            <a:spLocks noChangeArrowheads="1"/>
          </p:cNvSpPr>
          <p:nvPr/>
        </p:nvSpPr>
        <p:spPr bwMode="auto">
          <a:xfrm>
            <a:off x="6381750" y="5997575"/>
            <a:ext cx="1962076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</a:tabLst>
            </a:pPr>
            <a:r>
              <a:rPr lang="en-GB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2      8         8        1   </a:t>
            </a:r>
          </a:p>
        </p:txBody>
      </p:sp>
      <p:sp>
        <p:nvSpPr>
          <p:cNvPr id="63" name="Text Box 59"/>
          <p:cNvSpPr txBox="1">
            <a:spLocks noChangeArrowheads="1"/>
          </p:cNvSpPr>
          <p:nvPr/>
        </p:nvSpPr>
        <p:spPr bwMode="auto">
          <a:xfrm>
            <a:off x="6324600" y="5443538"/>
            <a:ext cx="441325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 Box 60"/>
          <p:cNvSpPr txBox="1">
            <a:spLocks noChangeArrowheads="1"/>
          </p:cNvSpPr>
          <p:nvPr/>
        </p:nvSpPr>
        <p:spPr bwMode="auto">
          <a:xfrm>
            <a:off x="4094163" y="2060575"/>
            <a:ext cx="428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65" name="Text Box 61"/>
          <p:cNvSpPr txBox="1">
            <a:spLocks noChangeArrowheads="1"/>
          </p:cNvSpPr>
          <p:nvPr/>
        </p:nvSpPr>
        <p:spPr bwMode="auto">
          <a:xfrm>
            <a:off x="6408737" y="5372100"/>
            <a:ext cx="2270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 Box 62"/>
          <p:cNvSpPr txBox="1">
            <a:spLocks noChangeArrowheads="1"/>
          </p:cNvSpPr>
          <p:nvPr/>
        </p:nvSpPr>
        <p:spPr bwMode="auto">
          <a:xfrm>
            <a:off x="6950075" y="4959350"/>
            <a:ext cx="428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 b="1"/>
          </a:p>
        </p:txBody>
      </p:sp>
      <p:sp>
        <p:nvSpPr>
          <p:cNvPr id="67" name="Text Box 63"/>
          <p:cNvSpPr txBox="1">
            <a:spLocks noChangeArrowheads="1"/>
          </p:cNvSpPr>
          <p:nvPr/>
        </p:nvSpPr>
        <p:spPr bwMode="auto">
          <a:xfrm>
            <a:off x="6381750" y="5429250"/>
            <a:ext cx="428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 Box 64"/>
          <p:cNvSpPr txBox="1">
            <a:spLocks noChangeArrowheads="1"/>
          </p:cNvSpPr>
          <p:nvPr/>
        </p:nvSpPr>
        <p:spPr bwMode="auto">
          <a:xfrm>
            <a:off x="4419600" y="5486400"/>
            <a:ext cx="1800173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</a:pPr>
            <a:r>
              <a:rPr lang="en-GB" sz="3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Potassium</a:t>
            </a:r>
          </a:p>
        </p:txBody>
      </p:sp>
      <p:sp>
        <p:nvSpPr>
          <p:cNvPr id="69" name="Oval 65"/>
          <p:cNvSpPr>
            <a:spLocks noChangeArrowheads="1"/>
          </p:cNvSpPr>
          <p:nvPr/>
        </p:nvSpPr>
        <p:spPr bwMode="auto">
          <a:xfrm>
            <a:off x="3540125" y="2105025"/>
            <a:ext cx="525463" cy="53498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0" name="Oval 66"/>
          <p:cNvSpPr>
            <a:spLocks noChangeArrowheads="1"/>
          </p:cNvSpPr>
          <p:nvPr/>
        </p:nvSpPr>
        <p:spPr bwMode="auto">
          <a:xfrm>
            <a:off x="3028950" y="2105025"/>
            <a:ext cx="525463" cy="53498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1" name="Oval 67"/>
          <p:cNvSpPr>
            <a:spLocks noChangeArrowheads="1"/>
          </p:cNvSpPr>
          <p:nvPr/>
        </p:nvSpPr>
        <p:spPr bwMode="auto">
          <a:xfrm>
            <a:off x="4079875" y="2119313"/>
            <a:ext cx="525463" cy="534987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72" name="Line 68"/>
          <p:cNvSpPr>
            <a:spLocks noChangeShapeType="1"/>
          </p:cNvSpPr>
          <p:nvPr/>
        </p:nvSpPr>
        <p:spPr bwMode="auto">
          <a:xfrm flipV="1">
            <a:off x="1862138" y="2614613"/>
            <a:ext cx="1587" cy="358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7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المدارات الذرية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9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3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7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1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5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9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3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7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1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5" dur="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9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3" dur="1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7" dur="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1" dur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5" dur="1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9" dur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3" dur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7" dur="1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1" dur="1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5" dur="1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9" dur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3" dur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7" dur="1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1" dur="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5" dur="1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9" dur="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48" grpId="0" animBg="1"/>
      <p:bldP spid="49" grpId="0" animBg="1"/>
      <p:bldP spid="50" grpId="0" animBg="1"/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 animBg="1"/>
      <p:bldP spid="70" grpId="0" animBg="1"/>
      <p:bldP spid="71" grpId="0" animBg="1"/>
      <p:bldP spid="7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2362200" y="1828800"/>
          <a:ext cx="4572000" cy="4247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48" name="Bitmap Image" r:id="rId3" imgW="2952381" imgH="2742857" progId="PBrush">
                  <p:embed/>
                </p:oleObj>
              </mc:Choice>
              <mc:Fallback>
                <p:oleObj name="Bitmap Image" r:id="rId3" imgW="2952381" imgH="2742857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828800"/>
                        <a:ext cx="4572000" cy="42475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81000" y="3505200"/>
            <a:ext cx="237807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Helium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الأيونية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609600" y="1828800"/>
          <a:ext cx="80010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4" name="MS Org Chart" r:id="rId3" imgW="5175000" imgH="2838240" progId="">
                  <p:embed followColorScheme="full"/>
                </p:oleObj>
              </mc:Choice>
              <mc:Fallback>
                <p:oleObj name="MS Org Chart" r:id="rId3" imgW="5175000" imgH="2838240" progId="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8001000" cy="449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الأيونية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02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28800"/>
            <a:ext cx="7848600" cy="3890275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الأيونية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FG08_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905000"/>
            <a:ext cx="4452438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الأيونية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ionicblu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663021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الأيونية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770" name="Object 2"/>
          <p:cNvGraphicFramePr>
            <a:graphicFrameLocks noChangeAspect="1"/>
          </p:cNvGraphicFramePr>
          <p:nvPr/>
        </p:nvGraphicFramePr>
        <p:xfrm>
          <a:off x="685800" y="1981200"/>
          <a:ext cx="7620000" cy="3884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72" name="Bitmap Image" r:id="rId3" imgW="5495238" imgH="2800741" progId="PBrush">
                  <p:embed/>
                </p:oleObj>
              </mc:Choice>
              <mc:Fallback>
                <p:oleObj name="Bitmap Image" r:id="rId3" imgW="5495238" imgH="2800741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7620000" cy="3884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الأيونية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828800"/>
            <a:ext cx="9144000" cy="914400"/>
          </a:xfrm>
        </p:spPr>
        <p:txBody>
          <a:bodyPr/>
          <a:lstStyle/>
          <a:p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Ionic bonding: Al + </a:t>
            </a:r>
            <a:r>
              <a:rPr lang="en-US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Cl</a:t>
            </a:r>
            <a:endParaRPr lang="en-US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5334000" y="4191000"/>
            <a:ext cx="2971800" cy="838200"/>
            <a:chOff x="3408" y="3312"/>
            <a:chExt cx="1872" cy="528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4128" y="3408"/>
              <a:ext cx="115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32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[    Cl    ]</a:t>
              </a:r>
              <a:r>
                <a:rPr lang="en-US" sz="3200" b="1" baseline="-25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sz="3200" b="1" baseline="30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–</a:t>
              </a:r>
              <a:endParaRPr lang="en-US" sz="32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4292" y="3312"/>
              <a:ext cx="604" cy="528"/>
              <a:chOff x="884" y="1968"/>
              <a:chExt cx="604" cy="528"/>
            </a:xfrm>
          </p:grpSpPr>
          <p:sp>
            <p:nvSpPr>
              <p:cNvPr id="10" name="Oval 9"/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Oval 10"/>
              <p:cNvSpPr>
                <a:spLocks noChangeArrowheads="1"/>
              </p:cNvSpPr>
              <p:nvPr/>
            </p:nvSpPr>
            <p:spPr bwMode="auto">
              <a:xfrm>
                <a:off x="1200" y="196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Oval 11"/>
              <p:cNvSpPr>
                <a:spLocks noChangeArrowheads="1"/>
              </p:cNvSpPr>
              <p:nvPr/>
            </p:nvSpPr>
            <p:spPr bwMode="auto">
              <a:xfrm>
                <a:off x="1056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Oval 12"/>
              <p:cNvSpPr>
                <a:spLocks noChangeArrowheads="1"/>
              </p:cNvSpPr>
              <p:nvPr/>
            </p:nvSpPr>
            <p:spPr bwMode="auto">
              <a:xfrm>
                <a:off x="1200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Oval 13"/>
              <p:cNvSpPr>
                <a:spLocks noChangeArrowheads="1"/>
              </p:cNvSpPr>
              <p:nvPr/>
            </p:nvSpPr>
            <p:spPr bwMode="auto">
              <a:xfrm>
                <a:off x="1392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Oval 14"/>
              <p:cNvSpPr>
                <a:spLocks noChangeArrowheads="1"/>
              </p:cNvSpPr>
              <p:nvPr/>
            </p:nvSpPr>
            <p:spPr bwMode="auto">
              <a:xfrm>
                <a:off x="1392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Oval 15"/>
              <p:cNvSpPr>
                <a:spLocks noChangeArrowheads="1"/>
              </p:cNvSpPr>
              <p:nvPr/>
            </p:nvSpPr>
            <p:spPr bwMode="auto">
              <a:xfrm>
                <a:off x="884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Oval 16"/>
              <p:cNvSpPr>
                <a:spLocks noChangeArrowheads="1"/>
              </p:cNvSpPr>
              <p:nvPr/>
            </p:nvSpPr>
            <p:spPr bwMode="auto">
              <a:xfrm>
                <a:off x="884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3408" y="3408"/>
              <a:ext cx="768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32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[Al]</a:t>
              </a:r>
              <a:r>
                <a:rPr lang="en-US" sz="3200" b="1" baseline="30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3+</a:t>
              </a:r>
              <a:endParaRPr lang="en-US" sz="32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3962400" y="46482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ar-S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45"/>
          <p:cNvSpPr txBox="1">
            <a:spLocks noChangeArrowheads="1"/>
          </p:cNvSpPr>
          <p:nvPr/>
        </p:nvSpPr>
        <p:spPr bwMode="auto">
          <a:xfrm>
            <a:off x="2057400" y="1524000"/>
            <a:ext cx="449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92113" marR="0" lvl="0" indent="-392113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Al + 3Cl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 [Al]</a:t>
            </a:r>
            <a:r>
              <a:rPr kumimoji="0" lang="en-US" sz="2800" b="1" i="0" u="none" strike="noStrike" kern="0" cap="none" spc="0" normalizeH="0" baseline="3000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3+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[Cl]</a:t>
            </a:r>
            <a:r>
              <a:rPr kumimoji="0" lang="en-US" sz="2800" b="1" i="0" u="none" strike="noStrike" kern="0" cap="none" spc="0" normalizeH="0" baseline="-2500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kumimoji="0" lang="en-US" sz="2800" b="1" i="0" u="none" strike="noStrike" kern="0" cap="none" spc="0" normalizeH="0" baseline="3000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–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" name="Group 46"/>
          <p:cNvGrpSpPr>
            <a:grpSpLocks/>
          </p:cNvGrpSpPr>
          <p:nvPr/>
        </p:nvGrpSpPr>
        <p:grpSpPr bwMode="auto">
          <a:xfrm>
            <a:off x="2514600" y="3048000"/>
            <a:ext cx="838200" cy="838200"/>
            <a:chOff x="1728" y="3433"/>
            <a:chExt cx="528" cy="528"/>
          </a:xfrm>
        </p:grpSpPr>
        <p:sp>
          <p:nvSpPr>
            <p:cNvPr id="21" name="Rectangle 47"/>
            <p:cNvSpPr>
              <a:spLocks noChangeArrowheads="1"/>
            </p:cNvSpPr>
            <p:nvPr/>
          </p:nvSpPr>
          <p:spPr bwMode="auto">
            <a:xfrm>
              <a:off x="1806" y="3529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32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  <p:sp>
          <p:nvSpPr>
            <p:cNvPr id="22" name="Oval 48"/>
            <p:cNvSpPr>
              <a:spLocks noChangeArrowheads="1"/>
            </p:cNvSpPr>
            <p:nvPr/>
          </p:nvSpPr>
          <p:spPr bwMode="auto">
            <a:xfrm flipH="1">
              <a:off x="1872" y="3433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Oval 49"/>
            <p:cNvSpPr>
              <a:spLocks noChangeArrowheads="1"/>
            </p:cNvSpPr>
            <p:nvPr/>
          </p:nvSpPr>
          <p:spPr bwMode="auto">
            <a:xfrm flipH="1">
              <a:off x="2016" y="3433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50"/>
            <p:cNvSpPr>
              <a:spLocks noChangeArrowheads="1"/>
            </p:cNvSpPr>
            <p:nvPr/>
          </p:nvSpPr>
          <p:spPr bwMode="auto">
            <a:xfrm flipH="1">
              <a:off x="2016" y="3865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Oval 51"/>
            <p:cNvSpPr>
              <a:spLocks noChangeArrowheads="1"/>
            </p:cNvSpPr>
            <p:nvPr/>
          </p:nvSpPr>
          <p:spPr bwMode="auto">
            <a:xfrm flipH="1">
              <a:off x="1872" y="3865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Oval 52"/>
            <p:cNvSpPr>
              <a:spLocks noChangeArrowheads="1"/>
            </p:cNvSpPr>
            <p:nvPr/>
          </p:nvSpPr>
          <p:spPr bwMode="auto">
            <a:xfrm flipH="1">
              <a:off x="1728" y="360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Oval 53"/>
            <p:cNvSpPr>
              <a:spLocks noChangeArrowheads="1"/>
            </p:cNvSpPr>
            <p:nvPr/>
          </p:nvSpPr>
          <p:spPr bwMode="auto">
            <a:xfrm flipH="1">
              <a:off x="2160" y="3577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54"/>
            <p:cNvSpPr>
              <a:spLocks noChangeArrowheads="1"/>
            </p:cNvSpPr>
            <p:nvPr/>
          </p:nvSpPr>
          <p:spPr bwMode="auto">
            <a:xfrm flipH="1">
              <a:off x="2160" y="3721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Group 129"/>
          <p:cNvGrpSpPr>
            <a:grpSpLocks/>
          </p:cNvGrpSpPr>
          <p:nvPr/>
        </p:nvGrpSpPr>
        <p:grpSpPr bwMode="auto">
          <a:xfrm>
            <a:off x="990600" y="4191000"/>
            <a:ext cx="685800" cy="762000"/>
            <a:chOff x="144" y="2496"/>
            <a:chExt cx="432" cy="480"/>
          </a:xfrm>
        </p:grpSpPr>
        <p:sp>
          <p:nvSpPr>
            <p:cNvPr id="30" name="Rectangle 56"/>
            <p:cNvSpPr>
              <a:spLocks noChangeArrowheads="1"/>
            </p:cNvSpPr>
            <p:nvPr/>
          </p:nvSpPr>
          <p:spPr bwMode="auto">
            <a:xfrm>
              <a:off x="144" y="2592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32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Al</a:t>
              </a:r>
            </a:p>
          </p:txBody>
        </p:sp>
        <p:grpSp>
          <p:nvGrpSpPr>
            <p:cNvPr id="31" name="Group 57"/>
            <p:cNvGrpSpPr>
              <a:grpSpLocks/>
            </p:cNvGrpSpPr>
            <p:nvPr/>
          </p:nvGrpSpPr>
          <p:grpSpPr bwMode="auto">
            <a:xfrm>
              <a:off x="480" y="2688"/>
              <a:ext cx="96" cy="96"/>
              <a:chOff x="3192" y="1920"/>
              <a:chExt cx="96" cy="96"/>
            </a:xfrm>
          </p:grpSpPr>
          <p:sp>
            <p:nvSpPr>
              <p:cNvPr id="38" name="Oval 58"/>
              <p:cNvSpPr>
                <a:spLocks noChangeArrowheads="1"/>
              </p:cNvSpPr>
              <p:nvPr/>
            </p:nvSpPr>
            <p:spPr bwMode="auto">
              <a:xfrm>
                <a:off x="3192" y="192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9" name="Oval 59"/>
              <p:cNvSpPr>
                <a:spLocks noChangeArrowheads="1"/>
              </p:cNvSpPr>
              <p:nvPr/>
            </p:nvSpPr>
            <p:spPr bwMode="auto">
              <a:xfrm>
                <a:off x="3192" y="192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2" name="Group 60"/>
            <p:cNvGrpSpPr>
              <a:grpSpLocks/>
            </p:cNvGrpSpPr>
            <p:nvPr/>
          </p:nvGrpSpPr>
          <p:grpSpPr bwMode="auto">
            <a:xfrm>
              <a:off x="288" y="2880"/>
              <a:ext cx="96" cy="96"/>
              <a:chOff x="3192" y="1920"/>
              <a:chExt cx="96" cy="96"/>
            </a:xfrm>
          </p:grpSpPr>
          <p:sp>
            <p:nvSpPr>
              <p:cNvPr id="36" name="Oval 61"/>
              <p:cNvSpPr>
                <a:spLocks noChangeArrowheads="1"/>
              </p:cNvSpPr>
              <p:nvPr/>
            </p:nvSpPr>
            <p:spPr bwMode="auto">
              <a:xfrm>
                <a:off x="3192" y="192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" name="Oval 62"/>
              <p:cNvSpPr>
                <a:spLocks noChangeArrowheads="1"/>
              </p:cNvSpPr>
              <p:nvPr/>
            </p:nvSpPr>
            <p:spPr bwMode="auto">
              <a:xfrm>
                <a:off x="3192" y="192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3" name="Group 63"/>
            <p:cNvGrpSpPr>
              <a:grpSpLocks/>
            </p:cNvGrpSpPr>
            <p:nvPr/>
          </p:nvGrpSpPr>
          <p:grpSpPr bwMode="auto">
            <a:xfrm>
              <a:off x="288" y="2496"/>
              <a:ext cx="96" cy="96"/>
              <a:chOff x="3192" y="1920"/>
              <a:chExt cx="96" cy="96"/>
            </a:xfrm>
          </p:grpSpPr>
          <p:sp>
            <p:nvSpPr>
              <p:cNvPr id="34" name="Oval 64"/>
              <p:cNvSpPr>
                <a:spLocks noChangeArrowheads="1"/>
              </p:cNvSpPr>
              <p:nvPr/>
            </p:nvSpPr>
            <p:spPr bwMode="auto">
              <a:xfrm>
                <a:off x="3192" y="192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" name="Oval 65"/>
              <p:cNvSpPr>
                <a:spLocks noChangeArrowheads="1"/>
              </p:cNvSpPr>
              <p:nvPr/>
            </p:nvSpPr>
            <p:spPr bwMode="auto">
              <a:xfrm>
                <a:off x="3192" y="192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40" name="Group 67"/>
          <p:cNvGrpSpPr>
            <a:grpSpLocks/>
          </p:cNvGrpSpPr>
          <p:nvPr/>
        </p:nvGrpSpPr>
        <p:grpSpPr bwMode="auto">
          <a:xfrm>
            <a:off x="2514600" y="4191000"/>
            <a:ext cx="838200" cy="838200"/>
            <a:chOff x="1728" y="3433"/>
            <a:chExt cx="528" cy="528"/>
          </a:xfrm>
        </p:grpSpPr>
        <p:sp>
          <p:nvSpPr>
            <p:cNvPr id="41" name="Rectangle 68"/>
            <p:cNvSpPr>
              <a:spLocks noChangeArrowheads="1"/>
            </p:cNvSpPr>
            <p:nvPr/>
          </p:nvSpPr>
          <p:spPr bwMode="auto">
            <a:xfrm>
              <a:off x="1806" y="3529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32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  <p:sp>
          <p:nvSpPr>
            <p:cNvPr id="42" name="Oval 69"/>
            <p:cNvSpPr>
              <a:spLocks noChangeArrowheads="1"/>
            </p:cNvSpPr>
            <p:nvPr/>
          </p:nvSpPr>
          <p:spPr bwMode="auto">
            <a:xfrm flipH="1">
              <a:off x="1872" y="3433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Oval 70"/>
            <p:cNvSpPr>
              <a:spLocks noChangeArrowheads="1"/>
            </p:cNvSpPr>
            <p:nvPr/>
          </p:nvSpPr>
          <p:spPr bwMode="auto">
            <a:xfrm flipH="1">
              <a:off x="2016" y="3433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Oval 71"/>
            <p:cNvSpPr>
              <a:spLocks noChangeArrowheads="1"/>
            </p:cNvSpPr>
            <p:nvPr/>
          </p:nvSpPr>
          <p:spPr bwMode="auto">
            <a:xfrm flipH="1">
              <a:off x="2016" y="3865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72"/>
            <p:cNvSpPr>
              <a:spLocks noChangeArrowheads="1"/>
            </p:cNvSpPr>
            <p:nvPr/>
          </p:nvSpPr>
          <p:spPr bwMode="auto">
            <a:xfrm flipH="1">
              <a:off x="1872" y="3865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73"/>
            <p:cNvSpPr>
              <a:spLocks noChangeArrowheads="1"/>
            </p:cNvSpPr>
            <p:nvPr/>
          </p:nvSpPr>
          <p:spPr bwMode="auto">
            <a:xfrm flipH="1">
              <a:off x="1728" y="360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74"/>
            <p:cNvSpPr>
              <a:spLocks noChangeArrowheads="1"/>
            </p:cNvSpPr>
            <p:nvPr/>
          </p:nvSpPr>
          <p:spPr bwMode="auto">
            <a:xfrm flipH="1">
              <a:off x="2160" y="3577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75"/>
            <p:cNvSpPr>
              <a:spLocks noChangeArrowheads="1"/>
            </p:cNvSpPr>
            <p:nvPr/>
          </p:nvSpPr>
          <p:spPr bwMode="auto">
            <a:xfrm flipH="1">
              <a:off x="2160" y="3721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9" name="Group 76"/>
          <p:cNvGrpSpPr>
            <a:grpSpLocks/>
          </p:cNvGrpSpPr>
          <p:nvPr/>
        </p:nvGrpSpPr>
        <p:grpSpPr bwMode="auto">
          <a:xfrm>
            <a:off x="2514600" y="5334000"/>
            <a:ext cx="838200" cy="838200"/>
            <a:chOff x="1728" y="3433"/>
            <a:chExt cx="528" cy="528"/>
          </a:xfrm>
        </p:grpSpPr>
        <p:sp>
          <p:nvSpPr>
            <p:cNvPr id="50" name="Rectangle 77"/>
            <p:cNvSpPr>
              <a:spLocks noChangeArrowheads="1"/>
            </p:cNvSpPr>
            <p:nvPr/>
          </p:nvSpPr>
          <p:spPr bwMode="auto">
            <a:xfrm>
              <a:off x="1806" y="3529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32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  <p:sp>
          <p:nvSpPr>
            <p:cNvPr id="51" name="Oval 78"/>
            <p:cNvSpPr>
              <a:spLocks noChangeArrowheads="1"/>
            </p:cNvSpPr>
            <p:nvPr/>
          </p:nvSpPr>
          <p:spPr bwMode="auto">
            <a:xfrm flipH="1">
              <a:off x="1872" y="3433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Oval 79"/>
            <p:cNvSpPr>
              <a:spLocks noChangeArrowheads="1"/>
            </p:cNvSpPr>
            <p:nvPr/>
          </p:nvSpPr>
          <p:spPr bwMode="auto">
            <a:xfrm flipH="1">
              <a:off x="2016" y="3433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80"/>
            <p:cNvSpPr>
              <a:spLocks noChangeArrowheads="1"/>
            </p:cNvSpPr>
            <p:nvPr/>
          </p:nvSpPr>
          <p:spPr bwMode="auto">
            <a:xfrm flipH="1">
              <a:off x="2016" y="3865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Oval 81"/>
            <p:cNvSpPr>
              <a:spLocks noChangeArrowheads="1"/>
            </p:cNvSpPr>
            <p:nvPr/>
          </p:nvSpPr>
          <p:spPr bwMode="auto">
            <a:xfrm flipH="1">
              <a:off x="1872" y="3865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82"/>
            <p:cNvSpPr>
              <a:spLocks noChangeArrowheads="1"/>
            </p:cNvSpPr>
            <p:nvPr/>
          </p:nvSpPr>
          <p:spPr bwMode="auto">
            <a:xfrm flipH="1">
              <a:off x="1728" y="360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83"/>
            <p:cNvSpPr>
              <a:spLocks noChangeArrowheads="1"/>
            </p:cNvSpPr>
            <p:nvPr/>
          </p:nvSpPr>
          <p:spPr bwMode="auto">
            <a:xfrm flipH="1">
              <a:off x="2160" y="3577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Oval 84"/>
            <p:cNvSpPr>
              <a:spLocks noChangeArrowheads="1"/>
            </p:cNvSpPr>
            <p:nvPr/>
          </p:nvSpPr>
          <p:spPr bwMode="auto">
            <a:xfrm flipH="1">
              <a:off x="2160" y="3721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8" name="Freeform 85"/>
          <p:cNvSpPr>
            <a:spLocks/>
          </p:cNvSpPr>
          <p:nvPr/>
        </p:nvSpPr>
        <p:spPr bwMode="auto">
          <a:xfrm>
            <a:off x="1676400" y="4800600"/>
            <a:ext cx="838200" cy="155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0" y="84"/>
              </a:cxn>
              <a:cxn ang="0">
                <a:pos x="330" y="84"/>
              </a:cxn>
              <a:cxn ang="0">
                <a:pos x="528" y="48"/>
              </a:cxn>
            </a:cxnLst>
            <a:rect l="0" t="0" r="r" b="b"/>
            <a:pathLst>
              <a:path w="528" h="98">
                <a:moveTo>
                  <a:pt x="0" y="0"/>
                </a:moveTo>
                <a:cubicBezTo>
                  <a:pt x="25" y="14"/>
                  <a:pt x="95" y="70"/>
                  <a:pt x="150" y="84"/>
                </a:cubicBezTo>
                <a:cubicBezTo>
                  <a:pt x="205" y="98"/>
                  <a:pt x="267" y="90"/>
                  <a:pt x="330" y="84"/>
                </a:cubicBezTo>
                <a:cubicBezTo>
                  <a:pt x="393" y="78"/>
                  <a:pt x="487" y="55"/>
                  <a:pt x="528" y="48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ar-S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Freeform 130"/>
          <p:cNvSpPr>
            <a:spLocks/>
          </p:cNvSpPr>
          <p:nvPr/>
        </p:nvSpPr>
        <p:spPr bwMode="auto">
          <a:xfrm flipV="1">
            <a:off x="1295400" y="3276600"/>
            <a:ext cx="1114425" cy="800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216"/>
              </a:cxn>
              <a:cxn ang="0">
                <a:pos x="360" y="378"/>
              </a:cxn>
              <a:cxn ang="0">
                <a:pos x="702" y="504"/>
              </a:cxn>
            </a:cxnLst>
            <a:rect l="0" t="0" r="r" b="b"/>
            <a:pathLst>
              <a:path w="702" h="504">
                <a:moveTo>
                  <a:pt x="0" y="0"/>
                </a:moveTo>
                <a:cubicBezTo>
                  <a:pt x="24" y="36"/>
                  <a:pt x="84" y="153"/>
                  <a:pt x="144" y="216"/>
                </a:cubicBezTo>
                <a:cubicBezTo>
                  <a:pt x="204" y="279"/>
                  <a:pt x="267" y="330"/>
                  <a:pt x="360" y="378"/>
                </a:cubicBezTo>
                <a:cubicBezTo>
                  <a:pt x="453" y="426"/>
                  <a:pt x="631" y="478"/>
                  <a:pt x="702" y="504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ar-S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Freeform 131"/>
          <p:cNvSpPr>
            <a:spLocks/>
          </p:cNvSpPr>
          <p:nvPr/>
        </p:nvSpPr>
        <p:spPr bwMode="auto">
          <a:xfrm>
            <a:off x="1524000" y="5257800"/>
            <a:ext cx="1114425" cy="800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216"/>
              </a:cxn>
              <a:cxn ang="0">
                <a:pos x="360" y="378"/>
              </a:cxn>
              <a:cxn ang="0">
                <a:pos x="702" y="504"/>
              </a:cxn>
            </a:cxnLst>
            <a:rect l="0" t="0" r="r" b="b"/>
            <a:pathLst>
              <a:path w="702" h="504">
                <a:moveTo>
                  <a:pt x="0" y="0"/>
                </a:moveTo>
                <a:cubicBezTo>
                  <a:pt x="24" y="36"/>
                  <a:pt x="84" y="153"/>
                  <a:pt x="144" y="216"/>
                </a:cubicBezTo>
                <a:cubicBezTo>
                  <a:pt x="204" y="279"/>
                  <a:pt x="267" y="330"/>
                  <a:pt x="360" y="378"/>
                </a:cubicBezTo>
                <a:cubicBezTo>
                  <a:pt x="453" y="426"/>
                  <a:pt x="631" y="478"/>
                  <a:pt x="702" y="504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ar-S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الروابط الكيميائية – الرابطة الأيونية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build="p" autoUpdateAnimBg="0"/>
      <p:bldP spid="58" grpId="0" animBg="1"/>
      <p:bldP spid="59" grpId="0" animBg="1"/>
      <p:bldP spid="6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27" descr="Fg08_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438400"/>
            <a:ext cx="7543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التساهمية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alentblu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05000"/>
            <a:ext cx="6248400" cy="3849688"/>
          </a:xfrm>
          <a:prstGeom prst="rect">
            <a:avLst/>
          </a:prstGeom>
          <a:noFill/>
        </p:spPr>
      </p:pic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>
            <a:off x="2362200" y="4495800"/>
            <a:ext cx="2867025" cy="61118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Covalent Bonds</a:t>
            </a:r>
            <a:endParaRPr lang="ar-SA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التساهمية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99"/>
              </a:clrFrom>
              <a:clrTo>
                <a:srgbClr val="0000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hidden">
          <a:xfrm>
            <a:off x="786118" y="1874837"/>
            <a:ext cx="3963681" cy="3654784"/>
          </a:xfrm>
          <a:prstGeom prst="rect">
            <a:avLst/>
          </a:prstGeom>
          <a:noFill/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76400" y="1524000"/>
            <a:ext cx="1771701" cy="2769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1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Oxygen Atom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99"/>
              </a:clrFrom>
              <a:clrTo>
                <a:srgbClr val="0000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hidden">
          <a:xfrm>
            <a:off x="4464357" y="1830387"/>
            <a:ext cx="3963680" cy="3654784"/>
          </a:xfrm>
          <a:prstGeom prst="rect">
            <a:avLst/>
          </a:prstGeom>
          <a:noFill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34000" y="1524000"/>
            <a:ext cx="1771701" cy="2769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1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Oxygen Atom</a:t>
            </a:r>
          </a:p>
        </p:txBody>
      </p:sp>
      <p:sp>
        <p:nvSpPr>
          <p:cNvPr id="9" name="Text Box 7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2514600" y="5410200"/>
            <a:ext cx="3815172" cy="98488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1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>
                <a:latin typeface="Times New Roman" pitchFamily="18" charset="0"/>
                <a:cs typeface="Times New Roman" pitchFamily="18" charset="0"/>
                <a:hlinkClick r:id="rId5" action="ppaction://hlinkfile" tooltip="Click to animate"/>
              </a:rPr>
              <a:t>Oxygen  Molecule  (O</a:t>
            </a:r>
            <a:r>
              <a:rPr lang="en-US" sz="3200" baseline="-25000" dirty="0">
                <a:latin typeface="Times New Roman" pitchFamily="18" charset="0"/>
                <a:cs typeface="Times New Roman" pitchFamily="18" charset="0"/>
                <a:hlinkClick r:id="rId5" action="ppaction://hlinkfile" tooltip="Click to animate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hlinkClick r:id="rId5" action="ppaction://hlinkfile" tooltip="Click to animate"/>
              </a:rPr>
              <a:t>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437972" y="5316537"/>
            <a:ext cx="98015" cy="47089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ct val="40000"/>
              </a:spcBef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التساهمية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8" grpId="0" autoUpdateAnimBg="0"/>
      <p:bldP spid="9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dogpolcv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828800"/>
            <a:ext cx="6858000" cy="4114294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التساهمية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27" descr="02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828800"/>
            <a:ext cx="4029075" cy="4213339"/>
          </a:xfrm>
          <a:prstGeom prst="rect">
            <a:avLst/>
          </a:prstGeom>
          <a:noFill/>
        </p:spPr>
      </p:pic>
      <p:graphicFrame>
        <p:nvGraphicFramePr>
          <p:cNvPr id="6" name="Object 1029"/>
          <p:cNvGraphicFramePr>
            <a:graphicFrameLocks noChangeAspect="1"/>
          </p:cNvGraphicFramePr>
          <p:nvPr/>
        </p:nvGraphicFramePr>
        <p:xfrm>
          <a:off x="5486400" y="2358303"/>
          <a:ext cx="2514600" cy="2450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796" name="Bitmap Image" r:id="rId4" imgW="1133633" imgH="1104762" progId="PBrush">
                  <p:embed/>
                </p:oleObj>
              </mc:Choice>
              <mc:Fallback>
                <p:oleObj name="Bitmap Image" r:id="rId4" imgW="1133633" imgH="1104762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358303"/>
                        <a:ext cx="2514600" cy="2450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التساهمية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8"/>
          <p:cNvSpPr>
            <a:spLocks noChangeArrowheads="1"/>
          </p:cNvSpPr>
          <p:nvPr/>
        </p:nvSpPr>
        <p:spPr bwMode="auto">
          <a:xfrm>
            <a:off x="381000" y="1295400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CCl</a:t>
            </a:r>
            <a:r>
              <a:rPr lang="en-US" sz="2400" b="1" baseline="-250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 - Covalent </a:t>
            </a:r>
          </a:p>
        </p:txBody>
      </p:sp>
      <p:grpSp>
        <p:nvGrpSpPr>
          <p:cNvPr id="8" name="Group 117"/>
          <p:cNvGrpSpPr>
            <a:grpSpLocks/>
          </p:cNvGrpSpPr>
          <p:nvPr/>
        </p:nvGrpSpPr>
        <p:grpSpPr bwMode="auto">
          <a:xfrm>
            <a:off x="1263650" y="2667000"/>
            <a:ext cx="793750" cy="793750"/>
            <a:chOff x="1324" y="1344"/>
            <a:chExt cx="500" cy="500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392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440" y="134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1584" y="174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1728" y="1489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1324" y="1633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Group 114"/>
          <p:cNvGrpSpPr>
            <a:grpSpLocks/>
          </p:cNvGrpSpPr>
          <p:nvPr/>
        </p:nvGrpSpPr>
        <p:grpSpPr bwMode="auto">
          <a:xfrm>
            <a:off x="1233488" y="1903413"/>
            <a:ext cx="838200" cy="915987"/>
            <a:chOff x="1305" y="720"/>
            <a:chExt cx="528" cy="577"/>
          </a:xfrm>
        </p:grpSpPr>
        <p:sp>
          <p:nvSpPr>
            <p:cNvPr id="15" name="Oval 7"/>
            <p:cNvSpPr>
              <a:spLocks noChangeArrowheads="1"/>
            </p:cNvSpPr>
            <p:nvPr/>
          </p:nvSpPr>
          <p:spPr bwMode="auto">
            <a:xfrm>
              <a:off x="1584" y="1201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CA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80"/>
            <p:cNvSpPr>
              <a:spLocks noChangeArrowheads="1"/>
            </p:cNvSpPr>
            <p:nvPr/>
          </p:nvSpPr>
          <p:spPr bwMode="auto">
            <a:xfrm>
              <a:off x="1378" y="855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  <p:sp>
          <p:nvSpPr>
            <p:cNvPr id="17" name="Oval 82"/>
            <p:cNvSpPr>
              <a:spLocks noChangeArrowheads="1"/>
            </p:cNvSpPr>
            <p:nvPr/>
          </p:nvSpPr>
          <p:spPr bwMode="auto">
            <a:xfrm rot="5400000" flipV="1">
              <a:off x="1305" y="892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Oval 83"/>
            <p:cNvSpPr>
              <a:spLocks noChangeArrowheads="1"/>
            </p:cNvSpPr>
            <p:nvPr/>
          </p:nvSpPr>
          <p:spPr bwMode="auto">
            <a:xfrm rot="5400000" flipV="1">
              <a:off x="1305" y="1036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Oval 84"/>
            <p:cNvSpPr>
              <a:spLocks noChangeArrowheads="1"/>
            </p:cNvSpPr>
            <p:nvPr/>
          </p:nvSpPr>
          <p:spPr bwMode="auto">
            <a:xfrm rot="5400000" flipV="1">
              <a:off x="1737" y="892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85"/>
            <p:cNvSpPr>
              <a:spLocks noChangeArrowheads="1"/>
            </p:cNvSpPr>
            <p:nvPr/>
          </p:nvSpPr>
          <p:spPr bwMode="auto">
            <a:xfrm rot="5400000" flipV="1">
              <a:off x="1737" y="1036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Oval 88"/>
            <p:cNvSpPr>
              <a:spLocks noChangeArrowheads="1"/>
            </p:cNvSpPr>
            <p:nvPr/>
          </p:nvSpPr>
          <p:spPr bwMode="auto">
            <a:xfrm rot="5400000" flipV="1">
              <a:off x="1449" y="720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Oval 89"/>
            <p:cNvSpPr>
              <a:spLocks noChangeArrowheads="1"/>
            </p:cNvSpPr>
            <p:nvPr/>
          </p:nvSpPr>
          <p:spPr bwMode="auto">
            <a:xfrm rot="5400000" flipV="1">
              <a:off x="1593" y="720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" name="Group 113"/>
          <p:cNvGrpSpPr>
            <a:grpSpLocks/>
          </p:cNvGrpSpPr>
          <p:nvPr/>
        </p:nvGrpSpPr>
        <p:grpSpPr bwMode="auto">
          <a:xfrm>
            <a:off x="1905000" y="2624138"/>
            <a:ext cx="838200" cy="915987"/>
            <a:chOff x="2112" y="1317"/>
            <a:chExt cx="528" cy="577"/>
          </a:xfrm>
        </p:grpSpPr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2112" y="163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Oval 90"/>
            <p:cNvSpPr>
              <a:spLocks noChangeArrowheads="1"/>
            </p:cNvSpPr>
            <p:nvPr/>
          </p:nvSpPr>
          <p:spPr bwMode="auto">
            <a:xfrm>
              <a:off x="2247" y="179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Oval 91"/>
            <p:cNvSpPr>
              <a:spLocks noChangeArrowheads="1"/>
            </p:cNvSpPr>
            <p:nvPr/>
          </p:nvSpPr>
          <p:spPr bwMode="auto">
            <a:xfrm>
              <a:off x="2391" y="179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CA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Oval 92"/>
            <p:cNvSpPr>
              <a:spLocks noChangeArrowheads="1"/>
            </p:cNvSpPr>
            <p:nvPr/>
          </p:nvSpPr>
          <p:spPr bwMode="auto">
            <a:xfrm rot="5400000" flipV="1">
              <a:off x="2544" y="1489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93"/>
            <p:cNvSpPr>
              <a:spLocks noChangeArrowheads="1"/>
            </p:cNvSpPr>
            <p:nvPr/>
          </p:nvSpPr>
          <p:spPr bwMode="auto">
            <a:xfrm rot="5400000" flipV="1">
              <a:off x="2544" y="163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Oval 94"/>
            <p:cNvSpPr>
              <a:spLocks noChangeArrowheads="1"/>
            </p:cNvSpPr>
            <p:nvPr/>
          </p:nvSpPr>
          <p:spPr bwMode="auto">
            <a:xfrm rot="5400000" flipV="1">
              <a:off x="2256" y="131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Oval 95"/>
            <p:cNvSpPr>
              <a:spLocks noChangeArrowheads="1"/>
            </p:cNvSpPr>
            <p:nvPr/>
          </p:nvSpPr>
          <p:spPr bwMode="auto">
            <a:xfrm rot="5400000" flipV="1">
              <a:off x="2400" y="131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ectangle 108"/>
            <p:cNvSpPr>
              <a:spLocks noChangeArrowheads="1"/>
            </p:cNvSpPr>
            <p:nvPr/>
          </p:nvSpPr>
          <p:spPr bwMode="auto">
            <a:xfrm>
              <a:off x="2181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</p:grpSp>
      <p:grpSp>
        <p:nvGrpSpPr>
          <p:cNvPr id="32" name="Group 115"/>
          <p:cNvGrpSpPr>
            <a:grpSpLocks/>
          </p:cNvGrpSpPr>
          <p:nvPr/>
        </p:nvGrpSpPr>
        <p:grpSpPr bwMode="auto">
          <a:xfrm>
            <a:off x="1219200" y="3319463"/>
            <a:ext cx="838200" cy="871537"/>
            <a:chOff x="1296" y="1995"/>
            <a:chExt cx="528" cy="549"/>
          </a:xfrm>
        </p:grpSpPr>
        <p:sp>
          <p:nvSpPr>
            <p:cNvPr id="33" name="Oval 8"/>
            <p:cNvSpPr>
              <a:spLocks noChangeArrowheads="1"/>
            </p:cNvSpPr>
            <p:nvPr/>
          </p:nvSpPr>
          <p:spPr bwMode="auto">
            <a:xfrm>
              <a:off x="1440" y="1995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Oval 96"/>
            <p:cNvSpPr>
              <a:spLocks noChangeArrowheads="1"/>
            </p:cNvSpPr>
            <p:nvPr/>
          </p:nvSpPr>
          <p:spPr bwMode="auto">
            <a:xfrm>
              <a:off x="1431" y="244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Oval 97"/>
            <p:cNvSpPr>
              <a:spLocks noChangeArrowheads="1"/>
            </p:cNvSpPr>
            <p:nvPr/>
          </p:nvSpPr>
          <p:spPr bwMode="auto">
            <a:xfrm>
              <a:off x="1575" y="244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CA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Oval 98"/>
            <p:cNvSpPr>
              <a:spLocks noChangeArrowheads="1"/>
            </p:cNvSpPr>
            <p:nvPr/>
          </p:nvSpPr>
          <p:spPr bwMode="auto">
            <a:xfrm rot="5400000" flipV="1">
              <a:off x="1296" y="2139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Oval 99"/>
            <p:cNvSpPr>
              <a:spLocks noChangeArrowheads="1"/>
            </p:cNvSpPr>
            <p:nvPr/>
          </p:nvSpPr>
          <p:spPr bwMode="auto">
            <a:xfrm rot="5400000" flipV="1">
              <a:off x="1296" y="228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Oval 100"/>
            <p:cNvSpPr>
              <a:spLocks noChangeArrowheads="1"/>
            </p:cNvSpPr>
            <p:nvPr/>
          </p:nvSpPr>
          <p:spPr bwMode="auto">
            <a:xfrm rot="5400000" flipV="1">
              <a:off x="1728" y="2139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Oval 101"/>
            <p:cNvSpPr>
              <a:spLocks noChangeArrowheads="1"/>
            </p:cNvSpPr>
            <p:nvPr/>
          </p:nvSpPr>
          <p:spPr bwMode="auto">
            <a:xfrm rot="5400000" flipV="1">
              <a:off x="1728" y="228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Rectangle 109"/>
            <p:cNvSpPr>
              <a:spLocks noChangeArrowheads="1"/>
            </p:cNvSpPr>
            <p:nvPr/>
          </p:nvSpPr>
          <p:spPr bwMode="auto">
            <a:xfrm>
              <a:off x="1371" y="209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</p:grpSp>
      <p:grpSp>
        <p:nvGrpSpPr>
          <p:cNvPr id="41" name="Group 116"/>
          <p:cNvGrpSpPr>
            <a:grpSpLocks/>
          </p:cNvGrpSpPr>
          <p:nvPr/>
        </p:nvGrpSpPr>
        <p:grpSpPr bwMode="auto">
          <a:xfrm>
            <a:off x="533400" y="2592388"/>
            <a:ext cx="869950" cy="915987"/>
            <a:chOff x="528" y="1297"/>
            <a:chExt cx="548" cy="577"/>
          </a:xfrm>
        </p:grpSpPr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980" y="1489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Oval 102"/>
            <p:cNvSpPr>
              <a:spLocks noChangeArrowheads="1"/>
            </p:cNvSpPr>
            <p:nvPr/>
          </p:nvSpPr>
          <p:spPr bwMode="auto">
            <a:xfrm>
              <a:off x="663" y="177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Oval 103"/>
            <p:cNvSpPr>
              <a:spLocks noChangeArrowheads="1"/>
            </p:cNvSpPr>
            <p:nvPr/>
          </p:nvSpPr>
          <p:spPr bwMode="auto">
            <a:xfrm>
              <a:off x="807" y="177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CA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104"/>
            <p:cNvSpPr>
              <a:spLocks noChangeArrowheads="1"/>
            </p:cNvSpPr>
            <p:nvPr/>
          </p:nvSpPr>
          <p:spPr bwMode="auto">
            <a:xfrm rot="5400000" flipV="1">
              <a:off x="528" y="1469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105"/>
            <p:cNvSpPr>
              <a:spLocks noChangeArrowheads="1"/>
            </p:cNvSpPr>
            <p:nvPr/>
          </p:nvSpPr>
          <p:spPr bwMode="auto">
            <a:xfrm rot="5400000" flipV="1">
              <a:off x="528" y="161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106"/>
            <p:cNvSpPr>
              <a:spLocks noChangeArrowheads="1"/>
            </p:cNvSpPr>
            <p:nvPr/>
          </p:nvSpPr>
          <p:spPr bwMode="auto">
            <a:xfrm rot="5400000" flipV="1">
              <a:off x="672" y="129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107"/>
            <p:cNvSpPr>
              <a:spLocks noChangeArrowheads="1"/>
            </p:cNvSpPr>
            <p:nvPr/>
          </p:nvSpPr>
          <p:spPr bwMode="auto">
            <a:xfrm rot="5400000" flipV="1">
              <a:off x="816" y="129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Rectangle 110"/>
            <p:cNvSpPr>
              <a:spLocks noChangeArrowheads="1"/>
            </p:cNvSpPr>
            <p:nvPr/>
          </p:nvSpPr>
          <p:spPr bwMode="auto">
            <a:xfrm>
              <a:off x="610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</p:grpSp>
      <p:sp>
        <p:nvSpPr>
          <p:cNvPr id="50" name="Rectangle 112"/>
          <p:cNvSpPr>
            <a:spLocks noChangeArrowheads="1"/>
          </p:cNvSpPr>
          <p:nvPr/>
        </p:nvSpPr>
        <p:spPr bwMode="auto">
          <a:xfrm>
            <a:off x="3505200" y="1295400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HCl - Covalent </a:t>
            </a:r>
          </a:p>
        </p:txBody>
      </p:sp>
      <p:grpSp>
        <p:nvGrpSpPr>
          <p:cNvPr id="51" name="Group 160"/>
          <p:cNvGrpSpPr>
            <a:grpSpLocks/>
          </p:cNvGrpSpPr>
          <p:nvPr/>
        </p:nvGrpSpPr>
        <p:grpSpPr bwMode="auto">
          <a:xfrm>
            <a:off x="3962400" y="2058988"/>
            <a:ext cx="685800" cy="533400"/>
            <a:chOff x="3188" y="1441"/>
            <a:chExt cx="432" cy="336"/>
          </a:xfrm>
        </p:grpSpPr>
        <p:sp>
          <p:nvSpPr>
            <p:cNvPr id="52" name="Rectangle 119"/>
            <p:cNvSpPr>
              <a:spLocks noChangeArrowheads="1"/>
            </p:cNvSpPr>
            <p:nvPr/>
          </p:nvSpPr>
          <p:spPr bwMode="auto">
            <a:xfrm>
              <a:off x="3188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122"/>
            <p:cNvSpPr>
              <a:spLocks noChangeArrowheads="1"/>
            </p:cNvSpPr>
            <p:nvPr/>
          </p:nvSpPr>
          <p:spPr bwMode="auto">
            <a:xfrm>
              <a:off x="3524" y="1489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4" name="Group 133"/>
          <p:cNvGrpSpPr>
            <a:grpSpLocks/>
          </p:cNvGrpSpPr>
          <p:nvPr/>
        </p:nvGrpSpPr>
        <p:grpSpPr bwMode="auto">
          <a:xfrm>
            <a:off x="4495800" y="1828800"/>
            <a:ext cx="838200" cy="915988"/>
            <a:chOff x="2112" y="1317"/>
            <a:chExt cx="528" cy="577"/>
          </a:xfrm>
        </p:grpSpPr>
        <p:sp>
          <p:nvSpPr>
            <p:cNvPr id="55" name="Oval 134"/>
            <p:cNvSpPr>
              <a:spLocks noChangeArrowheads="1"/>
            </p:cNvSpPr>
            <p:nvPr/>
          </p:nvSpPr>
          <p:spPr bwMode="auto">
            <a:xfrm>
              <a:off x="2112" y="163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135"/>
            <p:cNvSpPr>
              <a:spLocks noChangeArrowheads="1"/>
            </p:cNvSpPr>
            <p:nvPr/>
          </p:nvSpPr>
          <p:spPr bwMode="auto">
            <a:xfrm>
              <a:off x="2247" y="179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Oval 136"/>
            <p:cNvSpPr>
              <a:spLocks noChangeArrowheads="1"/>
            </p:cNvSpPr>
            <p:nvPr/>
          </p:nvSpPr>
          <p:spPr bwMode="auto">
            <a:xfrm>
              <a:off x="2391" y="179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CA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Oval 137"/>
            <p:cNvSpPr>
              <a:spLocks noChangeArrowheads="1"/>
            </p:cNvSpPr>
            <p:nvPr/>
          </p:nvSpPr>
          <p:spPr bwMode="auto">
            <a:xfrm rot="5400000" flipV="1">
              <a:off x="2544" y="1489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Oval 138"/>
            <p:cNvSpPr>
              <a:spLocks noChangeArrowheads="1"/>
            </p:cNvSpPr>
            <p:nvPr/>
          </p:nvSpPr>
          <p:spPr bwMode="auto">
            <a:xfrm rot="5400000" flipV="1">
              <a:off x="2544" y="163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Oval 139"/>
            <p:cNvSpPr>
              <a:spLocks noChangeArrowheads="1"/>
            </p:cNvSpPr>
            <p:nvPr/>
          </p:nvSpPr>
          <p:spPr bwMode="auto">
            <a:xfrm rot="5400000" flipV="1">
              <a:off x="2256" y="131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Oval 140"/>
            <p:cNvSpPr>
              <a:spLocks noChangeArrowheads="1"/>
            </p:cNvSpPr>
            <p:nvPr/>
          </p:nvSpPr>
          <p:spPr bwMode="auto">
            <a:xfrm rot="5400000" flipV="1">
              <a:off x="2400" y="131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Rectangle 141"/>
            <p:cNvSpPr>
              <a:spLocks noChangeArrowheads="1"/>
            </p:cNvSpPr>
            <p:nvPr/>
          </p:nvSpPr>
          <p:spPr bwMode="auto">
            <a:xfrm>
              <a:off x="2181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Cl</a:t>
              </a:r>
            </a:p>
          </p:txBody>
        </p:sp>
      </p:grpSp>
      <p:sp>
        <p:nvSpPr>
          <p:cNvPr id="63" name="Rectangle 161"/>
          <p:cNvSpPr>
            <a:spLocks noChangeArrowheads="1"/>
          </p:cNvSpPr>
          <p:nvPr/>
        </p:nvSpPr>
        <p:spPr bwMode="auto">
          <a:xfrm>
            <a:off x="6324600" y="1295400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MgF</a:t>
            </a:r>
            <a:r>
              <a:rPr lang="en-US" sz="2400" b="1" baseline="-250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 - Ionic</a:t>
            </a:r>
          </a:p>
        </p:txBody>
      </p:sp>
      <p:grpSp>
        <p:nvGrpSpPr>
          <p:cNvPr id="64" name="Group 162"/>
          <p:cNvGrpSpPr>
            <a:grpSpLocks/>
          </p:cNvGrpSpPr>
          <p:nvPr/>
        </p:nvGrpSpPr>
        <p:grpSpPr bwMode="auto">
          <a:xfrm>
            <a:off x="5943600" y="1828800"/>
            <a:ext cx="2971800" cy="838200"/>
            <a:chOff x="3408" y="3312"/>
            <a:chExt cx="1872" cy="528"/>
          </a:xfrm>
        </p:grpSpPr>
        <p:sp>
          <p:nvSpPr>
            <p:cNvPr id="65" name="Rectangle 163"/>
            <p:cNvSpPr>
              <a:spLocks noChangeArrowheads="1"/>
            </p:cNvSpPr>
            <p:nvPr/>
          </p:nvSpPr>
          <p:spPr bwMode="auto">
            <a:xfrm>
              <a:off x="4128" y="3408"/>
              <a:ext cx="115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[    F    ]</a:t>
              </a:r>
              <a:r>
                <a:rPr lang="en-US" sz="2400" b="1" baseline="-25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2400" b="1" baseline="30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–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6" name="Group 164"/>
            <p:cNvGrpSpPr>
              <a:grpSpLocks/>
            </p:cNvGrpSpPr>
            <p:nvPr/>
          </p:nvGrpSpPr>
          <p:grpSpPr bwMode="auto">
            <a:xfrm>
              <a:off x="4292" y="3312"/>
              <a:ext cx="604" cy="528"/>
              <a:chOff x="884" y="1968"/>
              <a:chExt cx="604" cy="528"/>
            </a:xfrm>
          </p:grpSpPr>
          <p:sp>
            <p:nvSpPr>
              <p:cNvPr id="68" name="Oval 165"/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Oval 166"/>
              <p:cNvSpPr>
                <a:spLocks noChangeArrowheads="1"/>
              </p:cNvSpPr>
              <p:nvPr/>
            </p:nvSpPr>
            <p:spPr bwMode="auto">
              <a:xfrm>
                <a:off x="1200" y="196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Oval 167"/>
              <p:cNvSpPr>
                <a:spLocks noChangeArrowheads="1"/>
              </p:cNvSpPr>
              <p:nvPr/>
            </p:nvSpPr>
            <p:spPr bwMode="auto">
              <a:xfrm>
                <a:off x="1056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1" name="Oval 168"/>
              <p:cNvSpPr>
                <a:spLocks noChangeArrowheads="1"/>
              </p:cNvSpPr>
              <p:nvPr/>
            </p:nvSpPr>
            <p:spPr bwMode="auto">
              <a:xfrm>
                <a:off x="1200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2" name="Oval 169"/>
              <p:cNvSpPr>
                <a:spLocks noChangeArrowheads="1"/>
              </p:cNvSpPr>
              <p:nvPr/>
            </p:nvSpPr>
            <p:spPr bwMode="auto">
              <a:xfrm>
                <a:off x="1392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" name="Oval 170"/>
              <p:cNvSpPr>
                <a:spLocks noChangeArrowheads="1"/>
              </p:cNvSpPr>
              <p:nvPr/>
            </p:nvSpPr>
            <p:spPr bwMode="auto">
              <a:xfrm>
                <a:off x="1392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Oval 171"/>
              <p:cNvSpPr>
                <a:spLocks noChangeArrowheads="1"/>
              </p:cNvSpPr>
              <p:nvPr/>
            </p:nvSpPr>
            <p:spPr bwMode="auto">
              <a:xfrm>
                <a:off x="884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" name="Oval 172"/>
              <p:cNvSpPr>
                <a:spLocks noChangeArrowheads="1"/>
              </p:cNvSpPr>
              <p:nvPr/>
            </p:nvSpPr>
            <p:spPr bwMode="auto">
              <a:xfrm>
                <a:off x="884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7" name="Rectangle 173"/>
            <p:cNvSpPr>
              <a:spLocks noChangeArrowheads="1"/>
            </p:cNvSpPr>
            <p:nvPr/>
          </p:nvSpPr>
          <p:spPr bwMode="auto">
            <a:xfrm>
              <a:off x="3408" y="3408"/>
              <a:ext cx="768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 [Mg]</a:t>
              </a:r>
              <a:r>
                <a:rPr lang="en-US" sz="2400" b="1" baseline="30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2+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6" name="Rectangle 174"/>
          <p:cNvSpPr>
            <a:spLocks noChangeArrowheads="1"/>
          </p:cNvSpPr>
          <p:nvPr/>
        </p:nvSpPr>
        <p:spPr bwMode="auto">
          <a:xfrm>
            <a:off x="381000" y="4419600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O - Covalent </a:t>
            </a:r>
          </a:p>
        </p:txBody>
      </p:sp>
      <p:grpSp>
        <p:nvGrpSpPr>
          <p:cNvPr id="77" name="Group 175"/>
          <p:cNvGrpSpPr>
            <a:grpSpLocks/>
          </p:cNvGrpSpPr>
          <p:nvPr/>
        </p:nvGrpSpPr>
        <p:grpSpPr bwMode="auto">
          <a:xfrm>
            <a:off x="914400" y="5335588"/>
            <a:ext cx="685800" cy="533400"/>
            <a:chOff x="3188" y="1441"/>
            <a:chExt cx="432" cy="336"/>
          </a:xfrm>
        </p:grpSpPr>
        <p:sp>
          <p:nvSpPr>
            <p:cNvPr id="78" name="Rectangle 176"/>
            <p:cNvSpPr>
              <a:spLocks noChangeArrowheads="1"/>
            </p:cNvSpPr>
            <p:nvPr/>
          </p:nvSpPr>
          <p:spPr bwMode="auto">
            <a:xfrm>
              <a:off x="3188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Oval 177"/>
            <p:cNvSpPr>
              <a:spLocks noChangeArrowheads="1"/>
            </p:cNvSpPr>
            <p:nvPr/>
          </p:nvSpPr>
          <p:spPr bwMode="auto">
            <a:xfrm>
              <a:off x="3524" y="1489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0" name="Group 187"/>
          <p:cNvGrpSpPr>
            <a:grpSpLocks/>
          </p:cNvGrpSpPr>
          <p:nvPr/>
        </p:nvGrpSpPr>
        <p:grpSpPr bwMode="auto">
          <a:xfrm>
            <a:off x="1447800" y="5105400"/>
            <a:ext cx="838200" cy="915988"/>
            <a:chOff x="912" y="3216"/>
            <a:chExt cx="528" cy="577"/>
          </a:xfrm>
        </p:grpSpPr>
        <p:sp>
          <p:nvSpPr>
            <p:cNvPr id="81" name="Oval 179"/>
            <p:cNvSpPr>
              <a:spLocks noChangeArrowheads="1"/>
            </p:cNvSpPr>
            <p:nvPr/>
          </p:nvSpPr>
          <p:spPr bwMode="auto">
            <a:xfrm>
              <a:off x="912" y="3532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Oval 180"/>
            <p:cNvSpPr>
              <a:spLocks noChangeArrowheads="1"/>
            </p:cNvSpPr>
            <p:nvPr/>
          </p:nvSpPr>
          <p:spPr bwMode="auto">
            <a:xfrm>
              <a:off x="1047" y="369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Oval 181"/>
            <p:cNvSpPr>
              <a:spLocks noChangeArrowheads="1"/>
            </p:cNvSpPr>
            <p:nvPr/>
          </p:nvSpPr>
          <p:spPr bwMode="auto">
            <a:xfrm>
              <a:off x="1191" y="3697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CA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Oval 183"/>
            <p:cNvSpPr>
              <a:spLocks noChangeArrowheads="1"/>
            </p:cNvSpPr>
            <p:nvPr/>
          </p:nvSpPr>
          <p:spPr bwMode="auto">
            <a:xfrm rot="5400000" flipV="1">
              <a:off x="1344" y="3532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Oval 184"/>
            <p:cNvSpPr>
              <a:spLocks noChangeArrowheads="1"/>
            </p:cNvSpPr>
            <p:nvPr/>
          </p:nvSpPr>
          <p:spPr bwMode="auto">
            <a:xfrm rot="5400000" flipV="1">
              <a:off x="1056" y="3216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Oval 185"/>
            <p:cNvSpPr>
              <a:spLocks noChangeArrowheads="1"/>
            </p:cNvSpPr>
            <p:nvPr/>
          </p:nvSpPr>
          <p:spPr bwMode="auto">
            <a:xfrm rot="5400000" flipV="1">
              <a:off x="1200" y="3216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Rectangle 186"/>
            <p:cNvSpPr>
              <a:spLocks noChangeArrowheads="1"/>
            </p:cNvSpPr>
            <p:nvPr/>
          </p:nvSpPr>
          <p:spPr bwMode="auto">
            <a:xfrm>
              <a:off x="981" y="3340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</p:grpSp>
      <p:grpSp>
        <p:nvGrpSpPr>
          <p:cNvPr id="88" name="Group 188"/>
          <p:cNvGrpSpPr>
            <a:grpSpLocks/>
          </p:cNvGrpSpPr>
          <p:nvPr/>
        </p:nvGrpSpPr>
        <p:grpSpPr bwMode="auto">
          <a:xfrm flipH="1">
            <a:off x="2133600" y="5334000"/>
            <a:ext cx="685800" cy="533400"/>
            <a:chOff x="3188" y="1441"/>
            <a:chExt cx="432" cy="336"/>
          </a:xfrm>
        </p:grpSpPr>
        <p:sp>
          <p:nvSpPr>
            <p:cNvPr id="89" name="Rectangle 189"/>
            <p:cNvSpPr>
              <a:spLocks noChangeArrowheads="1"/>
            </p:cNvSpPr>
            <p:nvPr/>
          </p:nvSpPr>
          <p:spPr bwMode="auto">
            <a:xfrm>
              <a:off x="3188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Oval 190"/>
            <p:cNvSpPr>
              <a:spLocks noChangeArrowheads="1"/>
            </p:cNvSpPr>
            <p:nvPr/>
          </p:nvSpPr>
          <p:spPr bwMode="auto">
            <a:xfrm>
              <a:off x="3524" y="1489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1" name="Rectangle 191"/>
          <p:cNvSpPr>
            <a:spLocks noChangeArrowheads="1"/>
          </p:cNvSpPr>
          <p:nvPr/>
        </p:nvSpPr>
        <p:spPr bwMode="auto">
          <a:xfrm>
            <a:off x="3200400" y="3200400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400" baseline="-250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 - Covalent </a:t>
            </a:r>
          </a:p>
        </p:txBody>
      </p:sp>
      <p:grpSp>
        <p:nvGrpSpPr>
          <p:cNvPr id="92" name="Group 192"/>
          <p:cNvGrpSpPr>
            <a:grpSpLocks/>
          </p:cNvGrpSpPr>
          <p:nvPr/>
        </p:nvGrpSpPr>
        <p:grpSpPr bwMode="auto">
          <a:xfrm>
            <a:off x="3733800" y="3963988"/>
            <a:ext cx="685800" cy="533400"/>
            <a:chOff x="3188" y="1441"/>
            <a:chExt cx="432" cy="336"/>
          </a:xfrm>
        </p:grpSpPr>
        <p:sp>
          <p:nvSpPr>
            <p:cNvPr id="93" name="Rectangle 193"/>
            <p:cNvSpPr>
              <a:spLocks noChangeArrowheads="1"/>
            </p:cNvSpPr>
            <p:nvPr/>
          </p:nvSpPr>
          <p:spPr bwMode="auto">
            <a:xfrm>
              <a:off x="3188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Oval 194"/>
            <p:cNvSpPr>
              <a:spLocks noChangeArrowheads="1"/>
            </p:cNvSpPr>
            <p:nvPr/>
          </p:nvSpPr>
          <p:spPr bwMode="auto">
            <a:xfrm>
              <a:off x="3524" y="1489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5" name="Group 206"/>
          <p:cNvGrpSpPr>
            <a:grpSpLocks/>
          </p:cNvGrpSpPr>
          <p:nvPr/>
        </p:nvGrpSpPr>
        <p:grpSpPr bwMode="auto">
          <a:xfrm>
            <a:off x="4267200" y="3733800"/>
            <a:ext cx="838200" cy="915988"/>
            <a:chOff x="2688" y="2448"/>
            <a:chExt cx="528" cy="577"/>
          </a:xfrm>
        </p:grpSpPr>
        <p:sp>
          <p:nvSpPr>
            <p:cNvPr id="96" name="Oval 196"/>
            <p:cNvSpPr>
              <a:spLocks noChangeArrowheads="1"/>
            </p:cNvSpPr>
            <p:nvPr/>
          </p:nvSpPr>
          <p:spPr bwMode="auto">
            <a:xfrm>
              <a:off x="2688" y="2764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Oval 197"/>
            <p:cNvSpPr>
              <a:spLocks noChangeArrowheads="1"/>
            </p:cNvSpPr>
            <p:nvPr/>
          </p:nvSpPr>
          <p:spPr bwMode="auto">
            <a:xfrm>
              <a:off x="2823" y="2929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Oval 199"/>
            <p:cNvSpPr>
              <a:spLocks noChangeArrowheads="1"/>
            </p:cNvSpPr>
            <p:nvPr/>
          </p:nvSpPr>
          <p:spPr bwMode="auto">
            <a:xfrm rot="5400000" flipV="1">
              <a:off x="3120" y="2764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Oval 200"/>
            <p:cNvSpPr>
              <a:spLocks noChangeArrowheads="1"/>
            </p:cNvSpPr>
            <p:nvPr/>
          </p:nvSpPr>
          <p:spPr bwMode="auto">
            <a:xfrm rot="5400000" flipV="1">
              <a:off x="2832" y="244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Oval 201"/>
            <p:cNvSpPr>
              <a:spLocks noChangeArrowheads="1"/>
            </p:cNvSpPr>
            <p:nvPr/>
          </p:nvSpPr>
          <p:spPr bwMode="auto">
            <a:xfrm rot="5400000" flipV="1">
              <a:off x="2976" y="2448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Rectangle 202"/>
            <p:cNvSpPr>
              <a:spLocks noChangeArrowheads="1"/>
            </p:cNvSpPr>
            <p:nvPr/>
          </p:nvSpPr>
          <p:spPr bwMode="auto">
            <a:xfrm>
              <a:off x="2757" y="2572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</p:grpSp>
      <p:grpSp>
        <p:nvGrpSpPr>
          <p:cNvPr id="102" name="Group 203"/>
          <p:cNvGrpSpPr>
            <a:grpSpLocks/>
          </p:cNvGrpSpPr>
          <p:nvPr/>
        </p:nvGrpSpPr>
        <p:grpSpPr bwMode="auto">
          <a:xfrm flipH="1">
            <a:off x="4953000" y="3962400"/>
            <a:ext cx="685800" cy="533400"/>
            <a:chOff x="3188" y="1441"/>
            <a:chExt cx="432" cy="336"/>
          </a:xfrm>
        </p:grpSpPr>
        <p:sp>
          <p:nvSpPr>
            <p:cNvPr id="103" name="Rectangle 204"/>
            <p:cNvSpPr>
              <a:spLocks noChangeArrowheads="1"/>
            </p:cNvSpPr>
            <p:nvPr/>
          </p:nvSpPr>
          <p:spPr bwMode="auto">
            <a:xfrm>
              <a:off x="3188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" name="Oval 205"/>
            <p:cNvSpPr>
              <a:spLocks noChangeArrowheads="1"/>
            </p:cNvSpPr>
            <p:nvPr/>
          </p:nvSpPr>
          <p:spPr bwMode="auto">
            <a:xfrm>
              <a:off x="3524" y="1489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5" name="Group 210"/>
          <p:cNvGrpSpPr>
            <a:grpSpLocks/>
          </p:cNvGrpSpPr>
          <p:nvPr/>
        </p:nvGrpSpPr>
        <p:grpSpPr bwMode="auto">
          <a:xfrm>
            <a:off x="4419600" y="4495800"/>
            <a:ext cx="609600" cy="685800"/>
            <a:chOff x="2784" y="2928"/>
            <a:chExt cx="384" cy="432"/>
          </a:xfrm>
        </p:grpSpPr>
        <p:sp>
          <p:nvSpPr>
            <p:cNvPr id="106" name="Rectangle 208"/>
            <p:cNvSpPr>
              <a:spLocks noChangeArrowheads="1"/>
            </p:cNvSpPr>
            <p:nvPr/>
          </p:nvSpPr>
          <p:spPr bwMode="auto">
            <a:xfrm flipH="1">
              <a:off x="2784" y="3024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Oval 209"/>
            <p:cNvSpPr>
              <a:spLocks noChangeArrowheads="1"/>
            </p:cNvSpPr>
            <p:nvPr/>
          </p:nvSpPr>
          <p:spPr bwMode="auto">
            <a:xfrm flipH="1">
              <a:off x="2976" y="2928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8" name="Rectangle 211"/>
          <p:cNvSpPr>
            <a:spLocks noChangeArrowheads="1"/>
          </p:cNvSpPr>
          <p:nvPr/>
        </p:nvSpPr>
        <p:spPr bwMode="auto">
          <a:xfrm>
            <a:off x="6096000" y="3200400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NaCl - Ionic</a:t>
            </a:r>
          </a:p>
        </p:txBody>
      </p:sp>
      <p:grpSp>
        <p:nvGrpSpPr>
          <p:cNvPr id="109" name="Group 212"/>
          <p:cNvGrpSpPr>
            <a:grpSpLocks/>
          </p:cNvGrpSpPr>
          <p:nvPr/>
        </p:nvGrpSpPr>
        <p:grpSpPr bwMode="auto">
          <a:xfrm>
            <a:off x="6096000" y="3657600"/>
            <a:ext cx="2971800" cy="838200"/>
            <a:chOff x="3408" y="3312"/>
            <a:chExt cx="1872" cy="528"/>
          </a:xfrm>
        </p:grpSpPr>
        <p:sp>
          <p:nvSpPr>
            <p:cNvPr id="110" name="Rectangle 213"/>
            <p:cNvSpPr>
              <a:spLocks noChangeArrowheads="1"/>
            </p:cNvSpPr>
            <p:nvPr/>
          </p:nvSpPr>
          <p:spPr bwMode="auto">
            <a:xfrm>
              <a:off x="4128" y="3408"/>
              <a:ext cx="115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 [   Cl   ]</a:t>
              </a:r>
              <a:r>
                <a:rPr lang="en-US" sz="2400" b="1" baseline="30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–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11" name="Group 214"/>
            <p:cNvGrpSpPr>
              <a:grpSpLocks/>
            </p:cNvGrpSpPr>
            <p:nvPr/>
          </p:nvGrpSpPr>
          <p:grpSpPr bwMode="auto">
            <a:xfrm>
              <a:off x="4292" y="3312"/>
              <a:ext cx="604" cy="528"/>
              <a:chOff x="884" y="1968"/>
              <a:chExt cx="604" cy="528"/>
            </a:xfrm>
          </p:grpSpPr>
          <p:sp>
            <p:nvSpPr>
              <p:cNvPr id="113" name="Oval 215"/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4" name="Oval 216"/>
              <p:cNvSpPr>
                <a:spLocks noChangeArrowheads="1"/>
              </p:cNvSpPr>
              <p:nvPr/>
            </p:nvSpPr>
            <p:spPr bwMode="auto">
              <a:xfrm>
                <a:off x="1200" y="196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5" name="Oval 217"/>
              <p:cNvSpPr>
                <a:spLocks noChangeArrowheads="1"/>
              </p:cNvSpPr>
              <p:nvPr/>
            </p:nvSpPr>
            <p:spPr bwMode="auto">
              <a:xfrm>
                <a:off x="1056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6" name="Oval 218"/>
              <p:cNvSpPr>
                <a:spLocks noChangeArrowheads="1"/>
              </p:cNvSpPr>
              <p:nvPr/>
            </p:nvSpPr>
            <p:spPr bwMode="auto">
              <a:xfrm>
                <a:off x="1200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7" name="Oval 219"/>
              <p:cNvSpPr>
                <a:spLocks noChangeArrowheads="1"/>
              </p:cNvSpPr>
              <p:nvPr/>
            </p:nvSpPr>
            <p:spPr bwMode="auto">
              <a:xfrm>
                <a:off x="1392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8" name="Oval 220"/>
              <p:cNvSpPr>
                <a:spLocks noChangeArrowheads="1"/>
              </p:cNvSpPr>
              <p:nvPr/>
            </p:nvSpPr>
            <p:spPr bwMode="auto">
              <a:xfrm>
                <a:off x="1392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9" name="Oval 221"/>
              <p:cNvSpPr>
                <a:spLocks noChangeArrowheads="1"/>
              </p:cNvSpPr>
              <p:nvPr/>
            </p:nvSpPr>
            <p:spPr bwMode="auto">
              <a:xfrm>
                <a:off x="884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0" name="Oval 222"/>
              <p:cNvSpPr>
                <a:spLocks noChangeArrowheads="1"/>
              </p:cNvSpPr>
              <p:nvPr/>
            </p:nvSpPr>
            <p:spPr bwMode="auto">
              <a:xfrm>
                <a:off x="884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12" name="Rectangle 223"/>
            <p:cNvSpPr>
              <a:spLocks noChangeArrowheads="1"/>
            </p:cNvSpPr>
            <p:nvPr/>
          </p:nvSpPr>
          <p:spPr bwMode="auto">
            <a:xfrm>
              <a:off x="3408" y="3408"/>
              <a:ext cx="768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  [Na]</a:t>
              </a:r>
              <a:r>
                <a:rPr lang="en-US" sz="2400" b="1" baseline="300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 +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1" name="Rectangle 225"/>
          <p:cNvSpPr>
            <a:spLocks noChangeArrowheads="1"/>
          </p:cNvSpPr>
          <p:nvPr/>
        </p:nvSpPr>
        <p:spPr bwMode="auto">
          <a:xfrm>
            <a:off x="3276600" y="5256213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en-US" sz="2400" b="1" baseline="300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 - Covalent </a:t>
            </a:r>
          </a:p>
        </p:txBody>
      </p:sp>
      <p:grpSp>
        <p:nvGrpSpPr>
          <p:cNvPr id="122" name="Group 240"/>
          <p:cNvGrpSpPr>
            <a:grpSpLocks/>
          </p:cNvGrpSpPr>
          <p:nvPr/>
        </p:nvGrpSpPr>
        <p:grpSpPr bwMode="auto">
          <a:xfrm>
            <a:off x="4343400" y="5715000"/>
            <a:ext cx="838200" cy="915988"/>
            <a:chOff x="2736" y="3600"/>
            <a:chExt cx="528" cy="577"/>
          </a:xfrm>
        </p:grpSpPr>
        <p:sp>
          <p:nvSpPr>
            <p:cNvPr id="123" name="Oval 228"/>
            <p:cNvSpPr>
              <a:spLocks noChangeArrowheads="1"/>
            </p:cNvSpPr>
            <p:nvPr/>
          </p:nvSpPr>
          <p:spPr bwMode="auto">
            <a:xfrm>
              <a:off x="2736" y="3793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" name="Oval 230"/>
            <p:cNvSpPr>
              <a:spLocks noChangeArrowheads="1"/>
            </p:cNvSpPr>
            <p:nvPr/>
          </p:nvSpPr>
          <p:spPr bwMode="auto">
            <a:xfrm>
              <a:off x="2736" y="3916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Oval 231"/>
            <p:cNvSpPr>
              <a:spLocks noChangeArrowheads="1"/>
            </p:cNvSpPr>
            <p:nvPr/>
          </p:nvSpPr>
          <p:spPr bwMode="auto">
            <a:xfrm>
              <a:off x="2871" y="4081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6" name="Oval 232"/>
            <p:cNvSpPr>
              <a:spLocks noChangeArrowheads="1"/>
            </p:cNvSpPr>
            <p:nvPr/>
          </p:nvSpPr>
          <p:spPr bwMode="auto">
            <a:xfrm>
              <a:off x="3015" y="4081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CA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7" name="Oval 233"/>
            <p:cNvSpPr>
              <a:spLocks noChangeArrowheads="1"/>
            </p:cNvSpPr>
            <p:nvPr/>
          </p:nvSpPr>
          <p:spPr bwMode="auto">
            <a:xfrm rot="5400000" flipV="1">
              <a:off x="3168" y="3916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8" name="Oval 234"/>
            <p:cNvSpPr>
              <a:spLocks noChangeArrowheads="1"/>
            </p:cNvSpPr>
            <p:nvPr/>
          </p:nvSpPr>
          <p:spPr bwMode="auto">
            <a:xfrm rot="5400000" flipV="1">
              <a:off x="2880" y="3600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9" name="Oval 235"/>
            <p:cNvSpPr>
              <a:spLocks noChangeArrowheads="1"/>
            </p:cNvSpPr>
            <p:nvPr/>
          </p:nvSpPr>
          <p:spPr bwMode="auto">
            <a:xfrm rot="5400000" flipV="1">
              <a:off x="3024" y="3600"/>
              <a:ext cx="96" cy="96"/>
            </a:xfrm>
            <a:prstGeom prst="ellipse">
              <a:avLst/>
            </a:prstGeom>
            <a:solidFill>
              <a:srgbClr val="004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0" name="Rectangle 236"/>
            <p:cNvSpPr>
              <a:spLocks noChangeArrowheads="1"/>
            </p:cNvSpPr>
            <p:nvPr/>
          </p:nvSpPr>
          <p:spPr bwMode="auto">
            <a:xfrm>
              <a:off x="2805" y="3724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004000"/>
                  </a:solidFill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</p:grpSp>
      <p:grpSp>
        <p:nvGrpSpPr>
          <p:cNvPr id="131" name="Group 237"/>
          <p:cNvGrpSpPr>
            <a:grpSpLocks/>
          </p:cNvGrpSpPr>
          <p:nvPr/>
        </p:nvGrpSpPr>
        <p:grpSpPr bwMode="auto">
          <a:xfrm flipH="1">
            <a:off x="5029200" y="5943600"/>
            <a:ext cx="685800" cy="533400"/>
            <a:chOff x="3188" y="1441"/>
            <a:chExt cx="432" cy="336"/>
          </a:xfrm>
        </p:grpSpPr>
        <p:sp>
          <p:nvSpPr>
            <p:cNvPr id="132" name="Rectangle 238"/>
            <p:cNvSpPr>
              <a:spLocks noChangeArrowheads="1"/>
            </p:cNvSpPr>
            <p:nvPr/>
          </p:nvSpPr>
          <p:spPr bwMode="auto">
            <a:xfrm>
              <a:off x="3188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" name="Oval 239"/>
            <p:cNvSpPr>
              <a:spLocks noChangeArrowheads="1"/>
            </p:cNvSpPr>
            <p:nvPr/>
          </p:nvSpPr>
          <p:spPr bwMode="auto">
            <a:xfrm>
              <a:off x="3524" y="1489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4" name="Rectangle 241"/>
          <p:cNvSpPr>
            <a:spLocks noChangeArrowheads="1"/>
          </p:cNvSpPr>
          <p:nvPr/>
        </p:nvSpPr>
        <p:spPr bwMode="auto">
          <a:xfrm>
            <a:off x="6248400" y="4724400"/>
            <a:ext cx="2819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spcBef>
                <a:spcPct val="5000"/>
              </a:spcBef>
            </a:pP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rPr>
              <a:t> - Covalent </a:t>
            </a:r>
          </a:p>
        </p:txBody>
      </p:sp>
      <p:grpSp>
        <p:nvGrpSpPr>
          <p:cNvPr id="135" name="Group 242"/>
          <p:cNvGrpSpPr>
            <a:grpSpLocks/>
          </p:cNvGrpSpPr>
          <p:nvPr/>
        </p:nvGrpSpPr>
        <p:grpSpPr bwMode="auto">
          <a:xfrm>
            <a:off x="7086600" y="5486400"/>
            <a:ext cx="685800" cy="533400"/>
            <a:chOff x="3188" y="1441"/>
            <a:chExt cx="432" cy="336"/>
          </a:xfrm>
        </p:grpSpPr>
        <p:sp>
          <p:nvSpPr>
            <p:cNvPr id="136" name="Rectangle 243"/>
            <p:cNvSpPr>
              <a:spLocks noChangeArrowheads="1"/>
            </p:cNvSpPr>
            <p:nvPr/>
          </p:nvSpPr>
          <p:spPr bwMode="auto">
            <a:xfrm>
              <a:off x="3188" y="1441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7" name="Oval 244"/>
            <p:cNvSpPr>
              <a:spLocks noChangeArrowheads="1"/>
            </p:cNvSpPr>
            <p:nvPr/>
          </p:nvSpPr>
          <p:spPr bwMode="auto">
            <a:xfrm>
              <a:off x="3524" y="1489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8" name="Group 256"/>
          <p:cNvGrpSpPr>
            <a:grpSpLocks/>
          </p:cNvGrpSpPr>
          <p:nvPr/>
        </p:nvGrpSpPr>
        <p:grpSpPr bwMode="auto">
          <a:xfrm>
            <a:off x="7620000" y="5486400"/>
            <a:ext cx="762000" cy="533400"/>
            <a:chOff x="4800" y="3456"/>
            <a:chExt cx="480" cy="336"/>
          </a:xfrm>
        </p:grpSpPr>
        <p:sp>
          <p:nvSpPr>
            <p:cNvPr id="139" name="Rectangle 254"/>
            <p:cNvSpPr>
              <a:spLocks noChangeArrowheads="1"/>
            </p:cNvSpPr>
            <p:nvPr/>
          </p:nvSpPr>
          <p:spPr bwMode="auto">
            <a:xfrm flipH="1">
              <a:off x="4896" y="3456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ct val="5000"/>
                </a:spcBef>
              </a:pPr>
              <a:r>
                <a:rPr lang="en-US" sz="2400">
                  <a:solidFill>
                    <a:srgbClr val="CC33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2400">
                <a:solidFill>
                  <a:srgbClr val="004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0" name="Oval 255"/>
            <p:cNvSpPr>
              <a:spLocks noChangeArrowheads="1"/>
            </p:cNvSpPr>
            <p:nvPr/>
          </p:nvSpPr>
          <p:spPr bwMode="auto">
            <a:xfrm flipH="1">
              <a:off x="4800" y="3648"/>
              <a:ext cx="96" cy="9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 – الرابطة التساهمية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  <p:bldP spid="50" grpId="0" build="p" autoUpdateAnimBg="0"/>
      <p:bldP spid="63" grpId="0" build="p" autoUpdateAnimBg="0"/>
      <p:bldP spid="76" grpId="0" build="p" autoUpdateAnimBg="0"/>
      <p:bldP spid="91" grpId="0" build="p" autoUpdateAnimBg="0"/>
      <p:bldP spid="108" grpId="0" build="p" autoUpdateAnimBg="0"/>
      <p:bldP spid="121" grpId="0" build="p" autoUpdateAnimBg="0"/>
      <p:bldP spid="134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121"/>
          <p:cNvGraphicFramePr>
            <a:graphicFrameLocks/>
          </p:cNvGraphicFramePr>
          <p:nvPr/>
        </p:nvGraphicFramePr>
        <p:xfrm>
          <a:off x="685800" y="1981200"/>
          <a:ext cx="7772400" cy="4373880"/>
        </p:xfrm>
        <a:graphic>
          <a:graphicData uri="http://schemas.openxmlformats.org/drawingml/2006/table">
            <a:tbl>
              <a:tblPr/>
              <a:tblGrid>
                <a:gridCol w="1943100"/>
                <a:gridCol w="1943100"/>
                <a:gridCol w="1943100"/>
                <a:gridCol w="19431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Bond Type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Single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FF33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Double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Triple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# of e’s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Notation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=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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Bond order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Bond strength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Increases from Single to Triple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Bond length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Decreases from Single to Triple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26" descr="TB08_T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676400"/>
            <a:ext cx="655320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828800"/>
            <a:ext cx="8763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en-US" sz="3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Lewis Symbols</a:t>
            </a:r>
          </a:p>
        </p:txBody>
      </p:sp>
      <p:pic>
        <p:nvPicPr>
          <p:cNvPr id="7" name="Picture 4" descr="TB08_T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743200"/>
            <a:ext cx="817979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63" y="1341438"/>
            <a:ext cx="11207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8763" y="808038"/>
            <a:ext cx="11207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63" y="2932113"/>
            <a:ext cx="11207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5563" y="2932113"/>
            <a:ext cx="11207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20963" y="2932113"/>
            <a:ext cx="11207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8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40163" y="2932113"/>
            <a:ext cx="11207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9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68888" y="2932113"/>
            <a:ext cx="1266825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0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40488" y="2932113"/>
            <a:ext cx="1266825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1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812088" y="2932113"/>
            <a:ext cx="1266825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441325" y="7762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1A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584325" y="24526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2A</a:t>
            </a: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2879725" y="24526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3A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022725" y="24526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4A</a:t>
            </a: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5241925" y="24526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5A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6537325" y="24526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6A</a:t>
            </a: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8061325" y="24526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7A</a:t>
            </a: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8137525" y="242888"/>
            <a:ext cx="646011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8A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990600" y="5410200"/>
            <a:ext cx="7467600" cy="782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Number of valence electrons is equal to the Group number.</a:t>
            </a: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4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utoUpdateAnimBg="0"/>
      <p:bldP spid="23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G08_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87730"/>
            <a:ext cx="6372225" cy="448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" y="1524000"/>
            <a:ext cx="8763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28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Electronegativity</a:t>
            </a:r>
            <a:endParaRPr lang="en-US" sz="2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G07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7467600" cy="462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G08_07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057400"/>
            <a:ext cx="8077200" cy="269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85800"/>
            <a:ext cx="8550275" cy="544512"/>
          </a:xfrm>
        </p:spPr>
        <p:txBody>
          <a:bodyPr/>
          <a:lstStyle/>
          <a:p>
            <a:pPr algn="ctr" rtl="1">
              <a:defRPr/>
            </a:pPr>
            <a:r>
              <a:rPr lang="ar-SA" sz="4800" dirty="0" smtClean="0">
                <a:solidFill>
                  <a:srgbClr val="FF0000"/>
                </a:solidFill>
                <a:effectLst/>
                <a:cs typeface="Traditional Arabic" pitchFamily="2" charset="-78"/>
              </a:rPr>
              <a:t>الروابط الكيميائية</a:t>
            </a:r>
            <a:endParaRPr lang="en-US" sz="4800" dirty="0" smtClean="0">
              <a:solidFill>
                <a:srgbClr val="FF0000"/>
              </a:solidFill>
              <a:effectLst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743200"/>
            <a:ext cx="6089650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tetrahedral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 angles = 109.5°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 distances = 110 pm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but structure seems inconsistent with</a:t>
            </a:r>
            <a:b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electron configuration of carbon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1038" y="1643063"/>
            <a:ext cx="2446337" cy="2460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600200"/>
            <a:ext cx="4892675" cy="571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Structure of Methane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0"/>
            <a:ext cx="6845300" cy="650875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Electron configuration of carbon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2217738" y="5518150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b="1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52550" y="5207000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286000" y="28956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b="1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1371600" y="2881312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b="1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187700" y="2909887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597025" y="244475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b="1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498725" y="2459037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b="1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646113" y="2586037"/>
            <a:ext cx="9271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4" name="Rectangle 11"/>
          <p:cNvSpPr txBox="1">
            <a:spLocks noChangeArrowheads="1"/>
          </p:cNvSpPr>
          <p:nvPr/>
        </p:nvSpPr>
        <p:spPr bwMode="auto">
          <a:xfrm>
            <a:off x="4038600" y="2209800"/>
            <a:ext cx="3706812" cy="43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ts val="1000"/>
              </a:spcBef>
              <a:spcAft>
                <a:spcPts val="10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3657600" algn="l"/>
                <a:tab pos="54864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only two unpaired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electrons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ts val="1000"/>
              </a:spcBef>
              <a:spcAft>
                <a:spcPts val="10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3657600" algn="l"/>
                <a:tab pos="54864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should form s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bonds to only two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hydrogen atoms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ts val="1000"/>
              </a:spcBef>
              <a:spcAft>
                <a:spcPts val="10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3657600" algn="l"/>
                <a:tab pos="54864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bonds should be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at right angles to 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one another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2343150" y="505142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b="1"/>
          </a:p>
        </p:txBody>
      </p:sp>
      <p:pic>
        <p:nvPicPr>
          <p:cNvPr id="16" name="Picture 1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7913" y="468313"/>
            <a:ext cx="1446212" cy="1455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2511425" y="5233988"/>
            <a:ext cx="0" cy="649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b="1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18288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914400" y="3019425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7305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790700" y="60531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27100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81000" y="2743200"/>
            <a:ext cx="9271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9542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133600" y="5715000"/>
            <a:ext cx="0" cy="57785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139825" y="2582863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041525" y="2597150"/>
            <a:ext cx="0" cy="6477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2"/>
          <p:cNvSpPr txBox="1">
            <a:spLocks noChangeArrowheads="1"/>
          </p:cNvSpPr>
          <p:nvPr/>
        </p:nvSpPr>
        <p:spPr bwMode="auto">
          <a:xfrm>
            <a:off x="3200400" y="3505200"/>
            <a:ext cx="5318125" cy="12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Promote an electron from the 2s </a:t>
            </a:r>
            <a:b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to the 2p orbital 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600" y="1600200"/>
            <a:ext cx="57023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18288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914400" y="3019425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7305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790700" y="60531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27100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7325" y="2724150"/>
            <a:ext cx="9271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954213" y="5700713"/>
            <a:ext cx="0" cy="536575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128838" y="5870575"/>
            <a:ext cx="0" cy="57785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139825" y="2582863"/>
            <a:ext cx="0" cy="6350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041525" y="2597150"/>
            <a:ext cx="0" cy="6477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b="1"/>
          </a:p>
        </p:txBody>
      </p:sp>
      <p:sp>
        <p:nvSpPr>
          <p:cNvPr id="25" name="Rectangle 22"/>
          <p:cNvSpPr>
            <a:spLocks noGrp="1" noChangeArrowheads="1"/>
          </p:cNvSpPr>
          <p:nvPr>
            <p:ph type="title"/>
          </p:nvPr>
        </p:nvSpPr>
        <p:spPr>
          <a:xfrm>
            <a:off x="1066800" y="1600200"/>
            <a:ext cx="57023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5" name="Rectangle 12"/>
          <p:cNvSpPr>
            <a:spLocks noGrp="1" noChangeArrowheads="1"/>
          </p:cNvSpPr>
          <p:nvPr>
            <p:ph type="title"/>
          </p:nvPr>
        </p:nvSpPr>
        <p:spPr>
          <a:xfrm>
            <a:off x="1143000" y="1600200"/>
            <a:ext cx="57023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16" name="Rectangle 13"/>
          <p:cNvSpPr txBox="1">
            <a:spLocks noChangeArrowheads="1"/>
          </p:cNvSpPr>
          <p:nvPr/>
        </p:nvSpPr>
        <p:spPr bwMode="auto">
          <a:xfrm>
            <a:off x="1536700" y="3905250"/>
            <a:ext cx="5607050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6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Mix together (hybridize) the 2s </a:t>
            </a:r>
            <a:b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 and the three 2p orbital's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5" name="Rectangle 12"/>
          <p:cNvSpPr>
            <a:spLocks noGrp="1" noChangeArrowheads="1"/>
          </p:cNvSpPr>
          <p:nvPr>
            <p:ph type="title"/>
          </p:nvPr>
        </p:nvSpPr>
        <p:spPr>
          <a:xfrm>
            <a:off x="914400" y="1676400"/>
            <a:ext cx="57023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57200" y="3581400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grpSp>
        <p:nvGrpSpPr>
          <p:cNvPr id="17" name="Group 18"/>
          <p:cNvGrpSpPr>
            <a:grpSpLocks/>
          </p:cNvGrpSpPr>
          <p:nvPr/>
        </p:nvGrpSpPr>
        <p:grpSpPr bwMode="auto">
          <a:xfrm>
            <a:off x="1398588" y="4011613"/>
            <a:ext cx="2614612" cy="0"/>
            <a:chOff x="1398588" y="4011613"/>
            <a:chExt cx="2614612" cy="0"/>
          </a:xfrm>
        </p:grpSpPr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220" y="2527"/>
              <a:ext cx="308" cy="0"/>
            </a:xfrm>
            <a:prstGeom prst="line">
              <a:avLst/>
            </a:prstGeom>
            <a:noFill/>
            <a:ln w="25400">
              <a:solidFill>
                <a:srgbClr val="FEFF2A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1795" y="2527"/>
              <a:ext cx="308" cy="0"/>
            </a:xfrm>
            <a:prstGeom prst="line">
              <a:avLst/>
            </a:prstGeom>
            <a:noFill/>
            <a:ln w="25400">
              <a:solidFill>
                <a:srgbClr val="FEFF2A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1347" y="2527"/>
              <a:ext cx="308" cy="0"/>
            </a:xfrm>
            <a:prstGeom prst="line">
              <a:avLst/>
            </a:prstGeom>
            <a:noFill/>
            <a:ln w="25400">
              <a:solidFill>
                <a:srgbClr val="FEFF2A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881" y="2527"/>
              <a:ext cx="308" cy="0"/>
            </a:xfrm>
            <a:prstGeom prst="line">
              <a:avLst/>
            </a:prstGeom>
            <a:noFill/>
            <a:ln w="25400">
              <a:solidFill>
                <a:srgbClr val="FEFF2A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22" name="Group 23"/>
          <p:cNvGrpSpPr>
            <a:grpSpLocks/>
          </p:cNvGrpSpPr>
          <p:nvPr/>
        </p:nvGrpSpPr>
        <p:grpSpPr bwMode="auto">
          <a:xfrm>
            <a:off x="1624013" y="3587750"/>
            <a:ext cx="2151062" cy="649288"/>
            <a:chOff x="1023" y="2260"/>
            <a:chExt cx="1355" cy="409"/>
          </a:xfrm>
        </p:grpSpPr>
        <p:sp>
          <p:nvSpPr>
            <p:cNvPr id="23" name="Line 19"/>
            <p:cNvSpPr>
              <a:spLocks noChangeShapeType="1"/>
            </p:cNvSpPr>
            <p:nvPr/>
          </p:nvSpPr>
          <p:spPr bwMode="auto">
            <a:xfrm flipV="1">
              <a:off x="1023" y="2260"/>
              <a:ext cx="0" cy="40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 flipV="1">
              <a:off x="1481" y="226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1929" y="226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 flipV="1">
              <a:off x="2378" y="226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7" name="Rectangle 24"/>
          <p:cNvSpPr txBox="1">
            <a:spLocks noChangeArrowheads="1"/>
          </p:cNvSpPr>
          <p:nvPr/>
        </p:nvSpPr>
        <p:spPr bwMode="auto">
          <a:xfrm>
            <a:off x="377825" y="4656138"/>
            <a:ext cx="4400550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6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4 equivalent half-filled orbital's are consistent with four bonds and tetrahedral geometry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676400"/>
            <a:ext cx="5730875" cy="66675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Nodal properties of 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orbital's</a:t>
            </a:r>
            <a:endParaRPr lang="en-US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938463" y="4687888"/>
            <a:ext cx="625475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984625" y="4286250"/>
            <a:ext cx="1190625" cy="1190625"/>
          </a:xfrm>
          <a:prstGeom prst="ellipse">
            <a:avLst/>
          </a:prstGeom>
          <a:gradFill rotWithShape="0">
            <a:gsLst>
              <a:gs pos="0">
                <a:srgbClr val="FEFF2A">
                  <a:gamma/>
                  <a:tint val="30196"/>
                  <a:invGamma/>
                </a:srgbClr>
              </a:gs>
              <a:gs pos="100000">
                <a:srgbClr val="FEFF2A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035175" y="3224212"/>
            <a:ext cx="663575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3048000" y="2971800"/>
            <a:ext cx="1190625" cy="1190625"/>
          </a:xfrm>
          <a:prstGeom prst="ellipse">
            <a:avLst/>
          </a:prstGeom>
          <a:gradFill rotWithShape="0">
            <a:gsLst>
              <a:gs pos="0">
                <a:srgbClr val="FEFF2A">
                  <a:gamma/>
                  <a:tint val="30196"/>
                  <a:invGamma/>
                </a:srgbClr>
              </a:gs>
              <a:gs pos="100000">
                <a:srgbClr val="FEFF2A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4206875" y="2971800"/>
            <a:ext cx="1190625" cy="1190625"/>
          </a:xfrm>
          <a:prstGeom prst="ellipse">
            <a:avLst/>
          </a:prstGeom>
          <a:solidFill>
            <a:srgbClr val="FF2A35"/>
          </a:soli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455988" y="3243262"/>
            <a:ext cx="392737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630738" y="3259137"/>
            <a:ext cx="362280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383088" y="4552950"/>
            <a:ext cx="392737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076450" y="2174875"/>
            <a:ext cx="663575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 + p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390900" y="1922463"/>
            <a:ext cx="1190625" cy="1190625"/>
          </a:xfrm>
          <a:prstGeom prst="ellipse">
            <a:avLst/>
          </a:prstGeom>
          <a:gradFill rotWithShape="0">
            <a:gsLst>
              <a:gs pos="0">
                <a:srgbClr val="FEFF2A">
                  <a:gamma/>
                  <a:tint val="30196"/>
                  <a:invGamma/>
                </a:srgbClr>
              </a:gs>
              <a:gs pos="100000">
                <a:srgbClr val="FEFF2A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4549775" y="1922463"/>
            <a:ext cx="1190625" cy="1190625"/>
          </a:xfrm>
          <a:prstGeom prst="ellipse">
            <a:avLst/>
          </a:prstGeom>
          <a:solidFill>
            <a:srgbClr val="FF2A35"/>
          </a:soli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624263" y="2193925"/>
            <a:ext cx="392737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180013" y="2209800"/>
            <a:ext cx="362280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–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976688" y="1936750"/>
            <a:ext cx="1190625" cy="1190625"/>
            <a:chOff x="2505" y="1220"/>
            <a:chExt cx="750" cy="750"/>
          </a:xfrm>
        </p:grpSpPr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2505" y="1220"/>
              <a:ext cx="750" cy="750"/>
            </a:xfrm>
            <a:prstGeom prst="ellipse">
              <a:avLst/>
            </a:prstGeom>
            <a:gradFill rotWithShape="0">
              <a:gsLst>
                <a:gs pos="0">
                  <a:srgbClr val="FEFF2A">
                    <a:gamma/>
                    <a:tint val="30196"/>
                    <a:invGamma/>
                  </a:srgbClr>
                </a:gs>
                <a:gs pos="100000">
                  <a:srgbClr val="FEFF2A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756" y="1388"/>
              <a:ext cx="247" cy="3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822325"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+</a:t>
              </a:r>
            </a:p>
          </p:txBody>
        </p:sp>
      </p:grpSp>
      <p:sp>
        <p:nvSpPr>
          <p:cNvPr id="14" name="Rectangle 11"/>
          <p:cNvSpPr txBox="1">
            <a:spLocks noChangeArrowheads="1"/>
          </p:cNvSpPr>
          <p:nvPr/>
        </p:nvSpPr>
        <p:spPr bwMode="auto">
          <a:xfrm>
            <a:off x="609600" y="3948113"/>
            <a:ext cx="8077199" cy="20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6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reinforcement of electron wave in regions where sign is the same destructive interference in regions of opposite sign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4087813" y="5486400"/>
            <a:ext cx="968375" cy="968375"/>
          </a:xfrm>
          <a:prstGeom prst="ellipse">
            <a:avLst/>
          </a:prstGeom>
          <a:solidFill>
            <a:srgbClr val="FEFF2A"/>
          </a:soli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4476750" y="5264150"/>
            <a:ext cx="1254125" cy="1308100"/>
          </a:xfrm>
          <a:prstGeom prst="ellipse">
            <a:avLst/>
          </a:prstGeom>
          <a:gradFill rotWithShape="0">
            <a:gsLst>
              <a:gs pos="0">
                <a:srgbClr val="FEFF2A">
                  <a:gamma/>
                  <a:tint val="30196"/>
                  <a:invGamma/>
                </a:srgbClr>
              </a:gs>
              <a:gs pos="100000">
                <a:srgbClr val="FEFF2A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746750" y="5526088"/>
            <a:ext cx="539750" cy="777875"/>
            <a:chOff x="3620" y="3481"/>
            <a:chExt cx="340" cy="490"/>
          </a:xfrm>
        </p:grpSpPr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3620" y="3481"/>
              <a:ext cx="340" cy="490"/>
            </a:xfrm>
            <a:prstGeom prst="ellipse">
              <a:avLst/>
            </a:prstGeom>
            <a:solidFill>
              <a:srgbClr val="FF2A35"/>
            </a:soli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 sz="28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683" y="3558"/>
              <a:ext cx="228" cy="3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822325"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–</a:t>
              </a:r>
            </a:p>
          </p:txBody>
        </p:sp>
      </p:grp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159125" y="3127375"/>
            <a:ext cx="968375" cy="968375"/>
          </a:xfrm>
          <a:prstGeom prst="ellipse">
            <a:avLst/>
          </a:prstGeom>
          <a:solidFill>
            <a:srgbClr val="FEFF2A"/>
          </a:soli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5222875" y="2905125"/>
            <a:ext cx="1809750" cy="1555750"/>
            <a:chOff x="3290" y="1830"/>
            <a:chExt cx="1140" cy="980"/>
          </a:xfrm>
        </p:grpSpPr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3290" y="1830"/>
              <a:ext cx="790" cy="980"/>
            </a:xfrm>
            <a:prstGeom prst="ellipse">
              <a:avLst/>
            </a:prstGeom>
            <a:gradFill rotWithShape="0">
              <a:gsLst>
                <a:gs pos="0">
                  <a:srgbClr val="FEFF2A">
                    <a:gamma/>
                    <a:tint val="30196"/>
                    <a:invGamma/>
                  </a:srgbClr>
                </a:gs>
                <a:gs pos="100000">
                  <a:srgbClr val="FEFF2A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 sz="28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3563" y="2152"/>
              <a:ext cx="247" cy="3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822325"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+</a:t>
              </a:r>
            </a:p>
          </p:txBody>
        </p:sp>
        <p:grpSp>
          <p:nvGrpSpPr>
            <p:cNvPr id="14" name="Group 12"/>
            <p:cNvGrpSpPr>
              <a:grpSpLocks/>
            </p:cNvGrpSpPr>
            <p:nvPr/>
          </p:nvGrpSpPr>
          <p:grpSpPr bwMode="auto">
            <a:xfrm>
              <a:off x="4090" y="2075"/>
              <a:ext cx="340" cy="490"/>
              <a:chOff x="4090" y="2075"/>
              <a:chExt cx="340" cy="490"/>
            </a:xfrm>
          </p:grpSpPr>
          <p:sp>
            <p:nvSpPr>
              <p:cNvPr id="15" name="Oval 10"/>
              <p:cNvSpPr>
                <a:spLocks noChangeArrowheads="1"/>
              </p:cNvSpPr>
              <p:nvPr/>
            </p:nvSpPr>
            <p:spPr bwMode="auto">
              <a:xfrm>
                <a:off x="4090" y="2075"/>
                <a:ext cx="340" cy="490"/>
              </a:xfrm>
              <a:prstGeom prst="ellipse">
                <a:avLst/>
              </a:prstGeom>
              <a:solidFill>
                <a:srgbClr val="FF2A35"/>
              </a:solidFill>
              <a:ln w="12700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sz="28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4153" y="2152"/>
                <a:ext cx="228" cy="32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822325">
                  <a:tabLst>
                    <a:tab pos="411163" algn="l"/>
                    <a:tab pos="822325" algn="l"/>
                    <a:tab pos="1235075" algn="l"/>
                  </a:tabLst>
                </a:pP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–</a:t>
                </a:r>
              </a:p>
            </p:txBody>
          </p:sp>
        </p:grpSp>
      </p:grp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219200" y="2133600"/>
            <a:ext cx="6626225" cy="749300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808080"/>
            </a:outerShdw>
          </a:effectLst>
        </p:spPr>
        <p:txBody>
          <a:bodyPr wrap="none" lIns="19050" tIns="26988" rIns="19050" bIns="26988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C—H s Bond in Methane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7489825" y="3279775"/>
            <a:ext cx="1039813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1603375" y="3335338"/>
            <a:ext cx="625475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6338888" y="3419475"/>
            <a:ext cx="676275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3360738" y="3379788"/>
            <a:ext cx="688975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V="1">
            <a:off x="6096000" y="3276600"/>
            <a:ext cx="0" cy="63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ar-SA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V="1">
            <a:off x="3821113" y="3306763"/>
            <a:ext cx="0" cy="63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2089150" y="5653088"/>
            <a:ext cx="13716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H—C s</a:t>
            </a:r>
          </a:p>
        </p:txBody>
      </p: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5586413" y="5734050"/>
            <a:ext cx="676275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4221163" y="5776913"/>
            <a:ext cx="688975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 flipV="1">
            <a:off x="5043488" y="5699125"/>
            <a:ext cx="0" cy="63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ar-SA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V="1">
            <a:off x="4897438" y="5635625"/>
            <a:ext cx="0" cy="63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814388" y="4479925"/>
            <a:ext cx="1763304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gives a s bond.</a:t>
            </a: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844550" y="1479550"/>
            <a:ext cx="7408863" cy="70532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In-phase overlap of a half-filled 1s orbital of hydrogen with a half-filled sp</a:t>
            </a:r>
            <a:r>
              <a:rPr lang="en-US" sz="2000" b="1" baseline="30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hybrid orbital of carbon: </a:t>
            </a: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3810000" y="3352800"/>
            <a:ext cx="392737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5105400" y="5715000"/>
            <a:ext cx="387928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0" y="4191000"/>
            <a:ext cx="4659313" cy="617537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Structure of Ethane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976313" y="3033713"/>
            <a:ext cx="1854200" cy="747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89013" y="2159000"/>
            <a:ext cx="1365250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600200" y="5029200"/>
            <a:ext cx="6049962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tetrahedral geometry at each carbon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C—H bond distance = 110 pm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C—C bond distance = 153 pm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752600"/>
            <a:ext cx="3375025" cy="2346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219200" y="2514600"/>
            <a:ext cx="2286000" cy="2286000"/>
            <a:chOff x="766" y="784"/>
            <a:chExt cx="1901" cy="2096"/>
          </a:xfrm>
        </p:grpSpPr>
        <p:pic>
          <p:nvPicPr>
            <p:cNvPr id="6" name="Picture 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6" y="784"/>
              <a:ext cx="1071" cy="209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823" y="1288"/>
              <a:ext cx="844" cy="1182"/>
            </a:xfrm>
            <a:prstGeom prst="ellipse">
              <a:avLst/>
            </a:prstGeom>
            <a:gradFill rotWithShape="0">
              <a:gsLst>
                <a:gs pos="0">
                  <a:srgbClr val="FEFF2A">
                    <a:gamma/>
                    <a:tint val="30196"/>
                    <a:invGamma/>
                  </a:srgbClr>
                </a:gs>
                <a:gs pos="100000">
                  <a:srgbClr val="FEFF2A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 flipV="1">
              <a:off x="2225" y="1652"/>
              <a:ext cx="0" cy="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948238" y="2514599"/>
            <a:ext cx="2519362" cy="2347913"/>
            <a:chOff x="3117" y="914"/>
            <a:chExt cx="1823" cy="2149"/>
          </a:xfrm>
        </p:grpSpPr>
        <p:pic>
          <p:nvPicPr>
            <p:cNvPr id="10" name="Picture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34" y="914"/>
              <a:ext cx="1006" cy="214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3117" y="1323"/>
              <a:ext cx="844" cy="1183"/>
            </a:xfrm>
            <a:prstGeom prst="ellipse">
              <a:avLst/>
            </a:prstGeom>
            <a:gradFill rotWithShape="0">
              <a:gsLst>
                <a:gs pos="0">
                  <a:srgbClr val="FEFF2A">
                    <a:gamma/>
                    <a:tint val="30196"/>
                    <a:invGamma/>
                  </a:srgbClr>
                </a:gs>
                <a:gs pos="100000">
                  <a:srgbClr val="FEFF2A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V="1">
              <a:off x="3527" y="1688"/>
              <a:ext cx="0" cy="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358900" y="4224338"/>
            <a:ext cx="6427788" cy="14255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" name="Rectangle 11"/>
          <p:cNvSpPr txBox="1">
            <a:spLocks noChangeArrowheads="1"/>
          </p:cNvSpPr>
          <p:nvPr/>
        </p:nvSpPr>
        <p:spPr bwMode="auto">
          <a:xfrm>
            <a:off x="457200" y="4953000"/>
            <a:ext cx="8229600" cy="159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In-phase overlap of half-filled sp</a:t>
            </a:r>
            <a:r>
              <a:rPr kumimoji="0" lang="en-US" sz="2400" b="0" u="none" strike="noStrike" kern="0" cap="none" spc="0" normalizeH="0" baseline="3000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hybrid</a:t>
            </a:r>
            <a:b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 of one carbon with half-filled sp</a:t>
            </a:r>
            <a:r>
              <a:rPr kumimoji="0" lang="en-US" sz="2400" b="0" u="none" strike="noStrike" kern="0" cap="none" spc="0" normalizeH="0" baseline="3000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hybrid orbital of another.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	Overlap is along </a:t>
            </a:r>
            <a:r>
              <a:rPr kumimoji="0" lang="en-US" sz="24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internuclear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axis to give a s bond.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905000" y="1676400"/>
            <a:ext cx="5334000" cy="609600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The C—C s Bond in Ethane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358900" y="4224338"/>
            <a:ext cx="6427788" cy="14255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904999" y="4191000"/>
            <a:ext cx="5334001" cy="533400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C—C s Bond in Ethane</a:t>
            </a: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1981200" y="1600200"/>
            <a:ext cx="4724400" cy="2438400"/>
            <a:chOff x="1196" y="784"/>
            <a:chExt cx="3324" cy="2259"/>
          </a:xfrm>
        </p:grpSpPr>
        <p:pic>
          <p:nvPicPr>
            <p:cNvPr id="8" name="Picture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96" y="784"/>
              <a:ext cx="1071" cy="209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2253" y="1288"/>
              <a:ext cx="844" cy="1182"/>
            </a:xfrm>
            <a:prstGeom prst="ellipse">
              <a:avLst/>
            </a:prstGeom>
            <a:gradFill rotWithShape="0">
              <a:gsLst>
                <a:gs pos="0">
                  <a:srgbClr val="FEFF2A">
                    <a:gamma/>
                    <a:tint val="30196"/>
                    <a:invGamma/>
                  </a:srgbClr>
                </a:gs>
                <a:gs pos="100000">
                  <a:srgbClr val="FEFF2A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pic>
          <p:nvPicPr>
            <p:cNvPr id="10" name="Picture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14" y="894"/>
              <a:ext cx="1006" cy="214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2697" y="1303"/>
              <a:ext cx="844" cy="1183"/>
            </a:xfrm>
            <a:prstGeom prst="ellipse">
              <a:avLst/>
            </a:prstGeom>
            <a:gradFill rotWithShape="0">
              <a:gsLst>
                <a:gs pos="0">
                  <a:srgbClr val="FEFF2A">
                    <a:gamma/>
                    <a:tint val="30196"/>
                    <a:invGamma/>
                  </a:srgbClr>
                </a:gs>
                <a:gs pos="100000">
                  <a:srgbClr val="FEFF2A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V="1">
              <a:off x="2957" y="1648"/>
              <a:ext cx="0" cy="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V="1">
              <a:off x="2795" y="1652"/>
              <a:ext cx="0" cy="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4" name="Rectangle 11"/>
          <p:cNvSpPr txBox="1">
            <a:spLocks noChangeArrowheads="1"/>
          </p:cNvSpPr>
          <p:nvPr/>
        </p:nvSpPr>
        <p:spPr bwMode="auto">
          <a:xfrm>
            <a:off x="609600" y="4953000"/>
            <a:ext cx="7816850" cy="159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In-phase overlap of half-filled sp</a:t>
            </a:r>
            <a:r>
              <a:rPr kumimoji="0" lang="en-US" sz="2400" b="0" u="none" strike="noStrike" kern="0" cap="none" spc="0" normalizeH="0" baseline="3000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hybrid</a:t>
            </a:r>
            <a:b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 of one carbon with half-filled sp</a:t>
            </a:r>
            <a:r>
              <a:rPr kumimoji="0" lang="en-US" sz="2400" b="0" u="none" strike="noStrike" kern="0" cap="none" spc="0" normalizeH="0" baseline="3000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hybrid orbital of another.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	Overlap is along </a:t>
            </a:r>
            <a:r>
              <a:rPr kumimoji="0" lang="en-US" sz="24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internuclear</a:t>
            </a:r>
            <a:r>
              <a:rPr kumimoji="0" lang="en-US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axis to give a s bond.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2"/>
          <p:cNvGrpSpPr>
            <a:grpSpLocks/>
          </p:cNvGrpSpPr>
          <p:nvPr/>
        </p:nvGrpSpPr>
        <p:grpSpPr bwMode="auto">
          <a:xfrm>
            <a:off x="3802063" y="2098675"/>
            <a:ext cx="1728787" cy="1009650"/>
            <a:chOff x="2562" y="1071"/>
            <a:chExt cx="1089" cy="636"/>
          </a:xfrm>
        </p:grpSpPr>
        <p:sp>
          <p:nvSpPr>
            <p:cNvPr id="6" name="Rectangle 109"/>
            <p:cNvSpPr>
              <a:spLocks noChangeArrowheads="1"/>
            </p:cNvSpPr>
            <p:nvPr/>
          </p:nvSpPr>
          <p:spPr bwMode="auto">
            <a:xfrm>
              <a:off x="2562" y="1616"/>
              <a:ext cx="273" cy="91"/>
            </a:xfrm>
            <a:prstGeom prst="rect">
              <a:avLst/>
            </a:prstGeom>
            <a:solidFill>
              <a:srgbClr val="CCFFFF"/>
            </a:solidFill>
            <a:ln w="12700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74600" prstMaterial="legacyMatte">
              <a:bevelT w="13500" h="13500" prst="angle"/>
              <a:bevelB w="13500" h="13500" prst="angle"/>
              <a:extrusionClr>
                <a:srgbClr val="CCFFFF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ectangle 103"/>
            <p:cNvSpPr>
              <a:spLocks noChangeArrowheads="1"/>
            </p:cNvSpPr>
            <p:nvPr/>
          </p:nvSpPr>
          <p:spPr bwMode="auto">
            <a:xfrm>
              <a:off x="2562" y="1344"/>
              <a:ext cx="1089" cy="272"/>
            </a:xfrm>
            <a:prstGeom prst="rect">
              <a:avLst/>
            </a:prstGeom>
            <a:solidFill>
              <a:srgbClr val="CCFFFF"/>
            </a:solidFill>
            <a:ln w="12700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74600" prstMaterial="legacyMatte">
              <a:bevelT w="13500" h="13500" prst="angle"/>
              <a:bevelB w="13500" h="13500" prst="angle"/>
              <a:extrusionClr>
                <a:srgbClr val="CCFFFF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Rectangle 104"/>
            <p:cNvSpPr>
              <a:spLocks noChangeArrowheads="1"/>
            </p:cNvSpPr>
            <p:nvPr/>
          </p:nvSpPr>
          <p:spPr bwMode="auto">
            <a:xfrm>
              <a:off x="3198" y="1162"/>
              <a:ext cx="453" cy="182"/>
            </a:xfrm>
            <a:prstGeom prst="rect">
              <a:avLst/>
            </a:prstGeom>
            <a:solidFill>
              <a:srgbClr val="CCFFFF"/>
            </a:solidFill>
            <a:ln w="12700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74600" prstMaterial="legacyMatte">
              <a:bevelT w="13500" h="13500" prst="angle"/>
              <a:bevelB w="13500" h="13500" prst="angle"/>
              <a:extrusionClr>
                <a:srgbClr val="CCFFFF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108"/>
            <p:cNvSpPr>
              <a:spLocks noChangeArrowheads="1"/>
            </p:cNvSpPr>
            <p:nvPr/>
          </p:nvSpPr>
          <p:spPr bwMode="auto">
            <a:xfrm>
              <a:off x="2562" y="1162"/>
              <a:ext cx="182" cy="182"/>
            </a:xfrm>
            <a:prstGeom prst="rect">
              <a:avLst/>
            </a:prstGeom>
            <a:solidFill>
              <a:srgbClr val="CCFFFF"/>
            </a:solidFill>
            <a:ln w="12700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74600" prstMaterial="legacyMatte">
              <a:bevelT w="13500" h="13500" prst="angle"/>
              <a:bevelB w="13500" h="13500" prst="angle"/>
              <a:extrusionClr>
                <a:srgbClr val="CCFFFF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107"/>
            <p:cNvSpPr>
              <a:spLocks noChangeArrowheads="1"/>
            </p:cNvSpPr>
            <p:nvPr/>
          </p:nvSpPr>
          <p:spPr bwMode="auto">
            <a:xfrm>
              <a:off x="2562" y="1071"/>
              <a:ext cx="91" cy="91"/>
            </a:xfrm>
            <a:prstGeom prst="rect">
              <a:avLst/>
            </a:prstGeom>
            <a:solidFill>
              <a:srgbClr val="CCFFFF"/>
            </a:solidFill>
            <a:ln w="12700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74600" prstMaterial="legacyMatte">
              <a:bevelT w="13500" h="13500" prst="angle"/>
              <a:bevelB w="13500" h="13500" prst="angle"/>
              <a:extrusionClr>
                <a:srgbClr val="CCFFFF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10"/>
            <p:cNvSpPr>
              <a:spLocks noChangeArrowheads="1"/>
            </p:cNvSpPr>
            <p:nvPr/>
          </p:nvSpPr>
          <p:spPr bwMode="auto">
            <a:xfrm>
              <a:off x="3560" y="1071"/>
              <a:ext cx="91" cy="91"/>
            </a:xfrm>
            <a:prstGeom prst="rect">
              <a:avLst/>
            </a:prstGeom>
            <a:solidFill>
              <a:srgbClr val="CCFFFF"/>
            </a:solidFill>
            <a:ln w="12700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74600" prstMaterial="legacyMatte">
              <a:bevelT w="13500" h="13500" prst="angle"/>
              <a:bevelB w="13500" h="13500" prst="angle"/>
              <a:extrusionClr>
                <a:srgbClr val="CCFFFF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Text Box 15"/>
          <p:cNvSpPr txBox="1">
            <a:spLocks noChangeAspect="1" noChangeArrowheads="1"/>
          </p:cNvSpPr>
          <p:nvPr/>
        </p:nvSpPr>
        <p:spPr bwMode="auto">
          <a:xfrm>
            <a:off x="5075238" y="5221288"/>
            <a:ext cx="644728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2800" b="1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altLang="zh-TW" sz="2800" b="1" baseline="3000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3" name="Freeform 88"/>
          <p:cNvSpPr>
            <a:spLocks/>
          </p:cNvSpPr>
          <p:nvPr/>
        </p:nvSpPr>
        <p:spPr bwMode="auto">
          <a:xfrm rot="21418340" flipH="1">
            <a:off x="7613650" y="4040188"/>
            <a:ext cx="617538" cy="336550"/>
          </a:xfrm>
          <a:custGeom>
            <a:avLst/>
            <a:gdLst/>
            <a:ahLst/>
            <a:cxnLst>
              <a:cxn ang="0">
                <a:pos x="433" y="10"/>
              </a:cxn>
              <a:cxn ang="0">
                <a:pos x="319" y="130"/>
              </a:cxn>
              <a:cxn ang="0">
                <a:pos x="171" y="234"/>
              </a:cxn>
              <a:cxn ang="0">
                <a:pos x="53" y="239"/>
              </a:cxn>
              <a:cxn ang="0">
                <a:pos x="0" y="151"/>
              </a:cxn>
              <a:cxn ang="0">
                <a:pos x="84" y="45"/>
              </a:cxn>
              <a:cxn ang="0">
                <a:pos x="279" y="3"/>
              </a:cxn>
              <a:cxn ang="0">
                <a:pos x="433" y="10"/>
              </a:cxn>
            </a:cxnLst>
            <a:rect l="0" t="0" r="r" b="b"/>
            <a:pathLst>
              <a:path w="434" h="254">
                <a:moveTo>
                  <a:pt x="433" y="10"/>
                </a:moveTo>
                <a:cubicBezTo>
                  <a:pt x="434" y="13"/>
                  <a:pt x="363" y="93"/>
                  <a:pt x="319" y="130"/>
                </a:cubicBezTo>
                <a:cubicBezTo>
                  <a:pt x="276" y="167"/>
                  <a:pt x="215" y="216"/>
                  <a:pt x="171" y="234"/>
                </a:cubicBezTo>
                <a:cubicBezTo>
                  <a:pt x="126" y="252"/>
                  <a:pt x="82" y="254"/>
                  <a:pt x="53" y="239"/>
                </a:cubicBezTo>
                <a:cubicBezTo>
                  <a:pt x="24" y="224"/>
                  <a:pt x="0" y="187"/>
                  <a:pt x="0" y="151"/>
                </a:cubicBezTo>
                <a:cubicBezTo>
                  <a:pt x="0" y="115"/>
                  <a:pt x="26" y="71"/>
                  <a:pt x="84" y="45"/>
                </a:cubicBezTo>
                <a:cubicBezTo>
                  <a:pt x="143" y="18"/>
                  <a:pt x="205" y="6"/>
                  <a:pt x="279" y="3"/>
                </a:cubicBezTo>
                <a:cubicBezTo>
                  <a:pt x="353" y="0"/>
                  <a:pt x="432" y="7"/>
                  <a:pt x="433" y="10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gamma/>
                  <a:shade val="46275"/>
                  <a:invGamma/>
                </a:srgbClr>
              </a:gs>
              <a:gs pos="100000">
                <a:srgbClr val="969696"/>
              </a:gs>
            </a:gsLst>
            <a:lin ang="2700000" scaled="1"/>
          </a:gradFill>
          <a:ln w="31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Freeform 89"/>
          <p:cNvSpPr>
            <a:spLocks/>
          </p:cNvSpPr>
          <p:nvPr/>
        </p:nvSpPr>
        <p:spPr bwMode="auto">
          <a:xfrm rot="15306508">
            <a:off x="7505700" y="4160838"/>
            <a:ext cx="766763" cy="452437"/>
          </a:xfrm>
          <a:custGeom>
            <a:avLst/>
            <a:gdLst/>
            <a:ahLst/>
            <a:cxnLst>
              <a:cxn ang="0">
                <a:pos x="433" y="10"/>
              </a:cxn>
              <a:cxn ang="0">
                <a:pos x="319" y="130"/>
              </a:cxn>
              <a:cxn ang="0">
                <a:pos x="171" y="234"/>
              </a:cxn>
              <a:cxn ang="0">
                <a:pos x="53" y="239"/>
              </a:cxn>
              <a:cxn ang="0">
                <a:pos x="0" y="151"/>
              </a:cxn>
              <a:cxn ang="0">
                <a:pos x="84" y="45"/>
              </a:cxn>
              <a:cxn ang="0">
                <a:pos x="279" y="3"/>
              </a:cxn>
              <a:cxn ang="0">
                <a:pos x="433" y="10"/>
              </a:cxn>
            </a:cxnLst>
            <a:rect l="0" t="0" r="r" b="b"/>
            <a:pathLst>
              <a:path w="434" h="254">
                <a:moveTo>
                  <a:pt x="433" y="10"/>
                </a:moveTo>
                <a:cubicBezTo>
                  <a:pt x="434" y="13"/>
                  <a:pt x="363" y="93"/>
                  <a:pt x="319" y="130"/>
                </a:cubicBezTo>
                <a:cubicBezTo>
                  <a:pt x="276" y="167"/>
                  <a:pt x="215" y="216"/>
                  <a:pt x="171" y="234"/>
                </a:cubicBezTo>
                <a:cubicBezTo>
                  <a:pt x="126" y="252"/>
                  <a:pt x="82" y="254"/>
                  <a:pt x="53" y="239"/>
                </a:cubicBezTo>
                <a:cubicBezTo>
                  <a:pt x="24" y="224"/>
                  <a:pt x="0" y="187"/>
                  <a:pt x="0" y="151"/>
                </a:cubicBezTo>
                <a:cubicBezTo>
                  <a:pt x="0" y="115"/>
                  <a:pt x="26" y="71"/>
                  <a:pt x="84" y="45"/>
                </a:cubicBezTo>
                <a:cubicBezTo>
                  <a:pt x="143" y="18"/>
                  <a:pt x="205" y="6"/>
                  <a:pt x="279" y="3"/>
                </a:cubicBezTo>
                <a:cubicBezTo>
                  <a:pt x="353" y="0"/>
                  <a:pt x="432" y="7"/>
                  <a:pt x="433" y="10"/>
                </a:cubicBezTo>
                <a:close/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46275"/>
                  <a:invGamma/>
                </a:srgbClr>
              </a:gs>
            </a:gsLst>
            <a:lin ang="2700000" scaled="1"/>
          </a:gradFill>
          <a:ln w="31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reeform 87"/>
          <p:cNvSpPr>
            <a:spLocks/>
          </p:cNvSpPr>
          <p:nvPr/>
        </p:nvSpPr>
        <p:spPr bwMode="auto">
          <a:xfrm rot="21085786">
            <a:off x="6905625" y="4119563"/>
            <a:ext cx="695325" cy="427037"/>
          </a:xfrm>
          <a:custGeom>
            <a:avLst/>
            <a:gdLst/>
            <a:ahLst/>
            <a:cxnLst>
              <a:cxn ang="0">
                <a:pos x="433" y="10"/>
              </a:cxn>
              <a:cxn ang="0">
                <a:pos x="319" y="130"/>
              </a:cxn>
              <a:cxn ang="0">
                <a:pos x="171" y="234"/>
              </a:cxn>
              <a:cxn ang="0">
                <a:pos x="53" y="239"/>
              </a:cxn>
              <a:cxn ang="0">
                <a:pos x="0" y="151"/>
              </a:cxn>
              <a:cxn ang="0">
                <a:pos x="84" y="45"/>
              </a:cxn>
              <a:cxn ang="0">
                <a:pos x="279" y="3"/>
              </a:cxn>
              <a:cxn ang="0">
                <a:pos x="433" y="10"/>
              </a:cxn>
            </a:cxnLst>
            <a:rect l="0" t="0" r="r" b="b"/>
            <a:pathLst>
              <a:path w="434" h="254">
                <a:moveTo>
                  <a:pt x="433" y="10"/>
                </a:moveTo>
                <a:cubicBezTo>
                  <a:pt x="434" y="13"/>
                  <a:pt x="363" y="93"/>
                  <a:pt x="319" y="130"/>
                </a:cubicBezTo>
                <a:cubicBezTo>
                  <a:pt x="276" y="167"/>
                  <a:pt x="215" y="216"/>
                  <a:pt x="171" y="234"/>
                </a:cubicBezTo>
                <a:cubicBezTo>
                  <a:pt x="126" y="252"/>
                  <a:pt x="82" y="254"/>
                  <a:pt x="53" y="239"/>
                </a:cubicBezTo>
                <a:cubicBezTo>
                  <a:pt x="24" y="224"/>
                  <a:pt x="0" y="187"/>
                  <a:pt x="0" y="151"/>
                </a:cubicBezTo>
                <a:cubicBezTo>
                  <a:pt x="0" y="115"/>
                  <a:pt x="26" y="71"/>
                  <a:pt x="84" y="45"/>
                </a:cubicBezTo>
                <a:cubicBezTo>
                  <a:pt x="143" y="18"/>
                  <a:pt x="205" y="6"/>
                  <a:pt x="279" y="3"/>
                </a:cubicBezTo>
                <a:cubicBezTo>
                  <a:pt x="353" y="0"/>
                  <a:pt x="432" y="7"/>
                  <a:pt x="433" y="10"/>
                </a:cubicBez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31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Freeform 86"/>
          <p:cNvSpPr>
            <a:spLocks/>
          </p:cNvSpPr>
          <p:nvPr/>
        </p:nvSpPr>
        <p:spPr bwMode="auto">
          <a:xfrm>
            <a:off x="7399338" y="3311525"/>
            <a:ext cx="338137" cy="750888"/>
          </a:xfrm>
          <a:custGeom>
            <a:avLst/>
            <a:gdLst/>
            <a:ahLst/>
            <a:cxnLst>
              <a:cxn ang="0">
                <a:pos x="118" y="473"/>
              </a:cxn>
              <a:cxn ang="0">
                <a:pos x="46" y="324"/>
              </a:cxn>
              <a:cxn ang="0">
                <a:pos x="1" y="148"/>
              </a:cxn>
              <a:cxn ang="0">
                <a:pos x="38" y="36"/>
              </a:cxn>
              <a:cxn ang="0">
                <a:pos x="145" y="16"/>
              </a:cxn>
              <a:cxn ang="0">
                <a:pos x="209" y="134"/>
              </a:cxn>
              <a:cxn ang="0">
                <a:pos x="179" y="331"/>
              </a:cxn>
              <a:cxn ang="0">
                <a:pos x="118" y="473"/>
              </a:cxn>
            </a:cxnLst>
            <a:rect l="0" t="0" r="r" b="b"/>
            <a:pathLst>
              <a:path w="213" h="473">
                <a:moveTo>
                  <a:pt x="118" y="473"/>
                </a:moveTo>
                <a:cubicBezTo>
                  <a:pt x="115" y="473"/>
                  <a:pt x="65" y="378"/>
                  <a:pt x="46" y="324"/>
                </a:cubicBezTo>
                <a:cubicBezTo>
                  <a:pt x="27" y="270"/>
                  <a:pt x="2" y="196"/>
                  <a:pt x="1" y="148"/>
                </a:cubicBezTo>
                <a:cubicBezTo>
                  <a:pt x="0" y="100"/>
                  <a:pt x="14" y="58"/>
                  <a:pt x="38" y="36"/>
                </a:cubicBezTo>
                <a:cubicBezTo>
                  <a:pt x="62" y="14"/>
                  <a:pt x="117" y="0"/>
                  <a:pt x="145" y="16"/>
                </a:cubicBezTo>
                <a:cubicBezTo>
                  <a:pt x="173" y="32"/>
                  <a:pt x="205" y="70"/>
                  <a:pt x="209" y="134"/>
                </a:cubicBezTo>
                <a:cubicBezTo>
                  <a:pt x="213" y="198"/>
                  <a:pt x="194" y="275"/>
                  <a:pt x="179" y="331"/>
                </a:cubicBezTo>
                <a:cubicBezTo>
                  <a:pt x="157" y="401"/>
                  <a:pt x="121" y="473"/>
                  <a:pt x="118" y="473"/>
                </a:cubicBez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31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30"/>
          <p:cNvGrpSpPr>
            <a:grpSpLocks/>
          </p:cNvGrpSpPr>
          <p:nvPr/>
        </p:nvGrpSpPr>
        <p:grpSpPr bwMode="auto">
          <a:xfrm>
            <a:off x="671513" y="5757863"/>
            <a:ext cx="5597525" cy="584200"/>
            <a:chOff x="471" y="3339"/>
            <a:chExt cx="3526" cy="368"/>
          </a:xfrm>
        </p:grpSpPr>
        <p:sp>
          <p:nvSpPr>
            <p:cNvPr id="18" name="Text Box 8"/>
            <p:cNvSpPr txBox="1">
              <a:spLocks noChangeAspect="1" noChangeArrowheads="1"/>
            </p:cNvSpPr>
            <p:nvPr/>
          </p:nvSpPr>
          <p:spPr bwMode="auto">
            <a:xfrm>
              <a:off x="476" y="3339"/>
              <a:ext cx="1504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 sz="1600" b="1" dirty="0">
                  <a:latin typeface="Times New Roman" pitchFamily="18" charset="0"/>
                  <a:ea typeface="華康中黑體" pitchFamily="49" charset="-120"/>
                  <a:cs typeface="Times New Roman" pitchFamily="18" charset="0"/>
                </a:rPr>
                <a:t>Components of the early </a:t>
              </a:r>
            </a:p>
            <a:p>
              <a:pPr defTabSz="762000"/>
              <a:r>
                <a:rPr lang="en-US" altLang="zh-TW" sz="1600" b="1" dirty="0">
                  <a:latin typeface="Times New Roman" pitchFamily="18" charset="0"/>
                  <a:ea typeface="華康中黑體" pitchFamily="49" charset="-120"/>
                  <a:cs typeface="Times New Roman" pitchFamily="18" charset="0"/>
                </a:rPr>
                <a:t>atmosphere</a:t>
              </a:r>
            </a:p>
          </p:txBody>
        </p:sp>
        <p:sp>
          <p:nvSpPr>
            <p:cNvPr id="19" name="Rectangle 10"/>
            <p:cNvSpPr>
              <a:spLocks noChangeAspect="1" noChangeArrowheads="1"/>
            </p:cNvSpPr>
            <p:nvPr/>
          </p:nvSpPr>
          <p:spPr bwMode="auto">
            <a:xfrm>
              <a:off x="471" y="3356"/>
              <a:ext cx="3526" cy="341"/>
            </a:xfrm>
            <a:prstGeom prst="rect">
              <a:avLst/>
            </a:prstGeom>
            <a:noFill/>
            <a:ln w="12700">
              <a:solidFill>
                <a:srgbClr val="FF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Group 126"/>
          <p:cNvGrpSpPr>
            <a:grpSpLocks/>
          </p:cNvGrpSpPr>
          <p:nvPr/>
        </p:nvGrpSpPr>
        <p:grpSpPr bwMode="auto">
          <a:xfrm>
            <a:off x="3009900" y="5799138"/>
            <a:ext cx="512763" cy="463550"/>
            <a:chOff x="2063" y="3402"/>
            <a:chExt cx="323" cy="292"/>
          </a:xfrm>
        </p:grpSpPr>
        <p:sp>
          <p:nvSpPr>
            <p:cNvPr id="21" name="Rectangle 11"/>
            <p:cNvSpPr>
              <a:spLocks noChangeAspect="1" noChangeArrowheads="1"/>
            </p:cNvSpPr>
            <p:nvPr/>
          </p:nvSpPr>
          <p:spPr bwMode="auto">
            <a:xfrm>
              <a:off x="2063" y="3434"/>
              <a:ext cx="323" cy="260"/>
            </a:xfrm>
            <a:prstGeom prst="rect">
              <a:avLst/>
            </a:prstGeom>
            <a:solidFill>
              <a:srgbClr val="EFFFFF"/>
            </a:solidFill>
            <a:ln w="6350">
              <a:solidFill>
                <a:srgbClr val="9933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 Box 13"/>
            <p:cNvSpPr txBox="1">
              <a:spLocks noChangeAspect="1" noChangeArrowheads="1"/>
            </p:cNvSpPr>
            <p:nvPr/>
          </p:nvSpPr>
          <p:spPr bwMode="auto">
            <a:xfrm>
              <a:off x="2070" y="3402"/>
              <a:ext cx="278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 b="1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altLang="zh-TW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23" name="Group 127"/>
          <p:cNvGrpSpPr>
            <a:grpSpLocks/>
          </p:cNvGrpSpPr>
          <p:nvPr/>
        </p:nvGrpSpPr>
        <p:grpSpPr bwMode="auto">
          <a:xfrm>
            <a:off x="3933824" y="5821363"/>
            <a:ext cx="2222500" cy="441325"/>
            <a:chOff x="2645" y="3416"/>
            <a:chExt cx="1400" cy="278"/>
          </a:xfrm>
        </p:grpSpPr>
        <p:sp>
          <p:nvSpPr>
            <p:cNvPr id="24" name="Rectangle 12"/>
            <p:cNvSpPr>
              <a:spLocks noChangeAspect="1" noChangeArrowheads="1"/>
            </p:cNvSpPr>
            <p:nvPr/>
          </p:nvSpPr>
          <p:spPr bwMode="auto">
            <a:xfrm>
              <a:off x="2646" y="3434"/>
              <a:ext cx="1399" cy="260"/>
            </a:xfrm>
            <a:prstGeom prst="rect">
              <a:avLst/>
            </a:prstGeom>
            <a:solidFill>
              <a:srgbClr val="EFFFFF"/>
            </a:solidFill>
            <a:ln w="6350">
              <a:solidFill>
                <a:srgbClr val="9933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Text Box 14"/>
            <p:cNvSpPr txBox="1">
              <a:spLocks noChangeAspect="1" noChangeArrowheads="1"/>
            </p:cNvSpPr>
            <p:nvPr/>
          </p:nvSpPr>
          <p:spPr bwMode="auto">
            <a:xfrm>
              <a:off x="2645" y="3416"/>
              <a:ext cx="1094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 b="1">
                  <a:latin typeface="Times New Roman" pitchFamily="18" charset="0"/>
                  <a:cs typeface="Times New Roman" pitchFamily="18" charset="0"/>
                </a:rPr>
                <a:t>CH</a:t>
              </a:r>
              <a:r>
                <a:rPr lang="en-US" altLang="zh-TW" b="1" baseline="-25000">
                  <a:latin typeface="Times New Roman" pitchFamily="18" charset="0"/>
                  <a:cs typeface="Times New Roman" pitchFamily="18" charset="0"/>
                </a:rPr>
                <a:t>4   </a:t>
              </a:r>
              <a:r>
                <a:rPr lang="en-US" altLang="zh-TW" b="1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n-US" altLang="zh-TW" b="1" baseline="-25000">
                  <a:latin typeface="Times New Roman" pitchFamily="18" charset="0"/>
                  <a:cs typeface="Times New Roman" pitchFamily="18" charset="0"/>
                </a:rPr>
                <a:t>3    </a:t>
              </a:r>
              <a:r>
                <a:rPr lang="en-US" altLang="zh-TW" b="1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altLang="zh-TW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TW" b="1"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</p:grpSp>
      <p:sp>
        <p:nvSpPr>
          <p:cNvPr id="26" name="Text Box 16"/>
          <p:cNvSpPr txBox="1">
            <a:spLocks noChangeAspect="1" noChangeArrowheads="1"/>
          </p:cNvSpPr>
          <p:nvPr/>
        </p:nvSpPr>
        <p:spPr bwMode="auto">
          <a:xfrm>
            <a:off x="463550" y="2373313"/>
            <a:ext cx="2423036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1600" b="1" dirty="0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Life prefers lighter atoms</a:t>
            </a:r>
          </a:p>
        </p:txBody>
      </p:sp>
      <p:sp>
        <p:nvSpPr>
          <p:cNvPr id="27" name="Text Box 17"/>
          <p:cNvSpPr txBox="1">
            <a:spLocks noChangeAspect="1" noChangeArrowheads="1"/>
          </p:cNvSpPr>
          <p:nvPr/>
        </p:nvSpPr>
        <p:spPr bwMode="auto">
          <a:xfrm>
            <a:off x="463550" y="2679700"/>
            <a:ext cx="3411383" cy="5491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>
              <a:lnSpc>
                <a:spcPct val="110000"/>
              </a:lnSpc>
            </a:pPr>
            <a:r>
              <a:rPr lang="en-US" altLang="zh-TW" sz="1400" b="1" dirty="0"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(1) More abundant on Earth</a:t>
            </a:r>
          </a:p>
          <a:p>
            <a:pPr defTabSz="762000">
              <a:lnSpc>
                <a:spcPct val="110000"/>
              </a:lnSpc>
            </a:pPr>
            <a:r>
              <a:rPr lang="en-US" altLang="zh-TW" sz="1400" b="1" dirty="0"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(2) Stronger bonding between small atoms</a:t>
            </a:r>
          </a:p>
        </p:txBody>
      </p:sp>
      <p:sp>
        <p:nvSpPr>
          <p:cNvPr id="29" name="Text Box 19"/>
          <p:cNvSpPr txBox="1">
            <a:spLocks noChangeAspect="1" noChangeArrowheads="1"/>
          </p:cNvSpPr>
          <p:nvPr/>
        </p:nvSpPr>
        <p:spPr bwMode="auto">
          <a:xfrm>
            <a:off x="3810000" y="1600200"/>
            <a:ext cx="1968296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1600" b="1" dirty="0"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Chemical properties</a:t>
            </a:r>
          </a:p>
        </p:txBody>
      </p:sp>
      <p:sp>
        <p:nvSpPr>
          <p:cNvPr id="30" name="Text Box 20"/>
          <p:cNvSpPr txBox="1">
            <a:spLocks noChangeAspect="1" noChangeArrowheads="1"/>
          </p:cNvSpPr>
          <p:nvPr/>
        </p:nvSpPr>
        <p:spPr bwMode="auto">
          <a:xfrm>
            <a:off x="5935663" y="2590800"/>
            <a:ext cx="824265" cy="486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>
              <a:lnSpc>
                <a:spcPct val="80000"/>
              </a:lnSpc>
            </a:pPr>
            <a:r>
              <a:rPr lang="en-US" altLang="zh-TW" sz="1600" b="1"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Atomic</a:t>
            </a:r>
          </a:p>
          <a:p>
            <a:pPr defTabSz="762000">
              <a:lnSpc>
                <a:spcPct val="80000"/>
              </a:lnSpc>
            </a:pPr>
            <a:r>
              <a:rPr lang="en-US" altLang="zh-TW" sz="1600" b="1"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sizes</a:t>
            </a:r>
          </a:p>
        </p:txBody>
      </p:sp>
      <p:sp>
        <p:nvSpPr>
          <p:cNvPr id="31" name="Text Box 21"/>
          <p:cNvSpPr txBox="1">
            <a:spLocks noChangeAspect="1" noChangeArrowheads="1"/>
          </p:cNvSpPr>
          <p:nvPr/>
        </p:nvSpPr>
        <p:spPr bwMode="auto">
          <a:xfrm>
            <a:off x="6629400" y="2057400"/>
            <a:ext cx="1828800" cy="17173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762000">
              <a:lnSpc>
                <a:spcPct val="110000"/>
              </a:lnSpc>
            </a:pPr>
            <a:r>
              <a:rPr lang="en-US" altLang="zh-TW" sz="1600" b="1" dirty="0">
                <a:solidFill>
                  <a:srgbClr val="CC0066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The atomic composition</a:t>
            </a:r>
          </a:p>
          <a:p>
            <a:pPr algn="just" defTabSz="762000">
              <a:lnSpc>
                <a:spcPct val="110000"/>
              </a:lnSpc>
            </a:pPr>
            <a:r>
              <a:rPr lang="en-US" altLang="zh-TW" sz="1600" b="1" dirty="0">
                <a:solidFill>
                  <a:srgbClr val="CC0066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of living organism is more</a:t>
            </a:r>
          </a:p>
          <a:p>
            <a:pPr algn="just" defTabSz="762000">
              <a:lnSpc>
                <a:spcPct val="110000"/>
              </a:lnSpc>
            </a:pPr>
            <a:r>
              <a:rPr lang="en-US" altLang="zh-TW" sz="1600" b="1" dirty="0">
                <a:solidFill>
                  <a:srgbClr val="CC0066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complex than others</a:t>
            </a:r>
          </a:p>
        </p:txBody>
      </p:sp>
      <p:sp>
        <p:nvSpPr>
          <p:cNvPr id="32" name="Text Box 22"/>
          <p:cNvSpPr txBox="1">
            <a:spLocks noChangeAspect="1" noChangeArrowheads="1"/>
          </p:cNvSpPr>
          <p:nvPr/>
        </p:nvSpPr>
        <p:spPr bwMode="auto">
          <a:xfrm>
            <a:off x="6365875" y="4965700"/>
            <a:ext cx="2542684" cy="144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 defTabSz="762000">
              <a:lnSpc>
                <a:spcPct val="110000"/>
              </a:lnSpc>
            </a:pPr>
            <a:r>
              <a:rPr lang="en-US" altLang="zh-TW" sz="1600" b="1" dirty="0">
                <a:solidFill>
                  <a:srgbClr val="33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The tetrahedral structure </a:t>
            </a:r>
          </a:p>
          <a:p>
            <a:pPr algn="just" defTabSz="762000">
              <a:lnSpc>
                <a:spcPct val="110000"/>
              </a:lnSpc>
            </a:pPr>
            <a:r>
              <a:rPr lang="en-US" altLang="zh-TW" sz="1600" b="1" dirty="0">
                <a:solidFill>
                  <a:srgbClr val="33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of carbon orbital has rigid </a:t>
            </a:r>
          </a:p>
          <a:p>
            <a:pPr algn="just" defTabSz="762000">
              <a:lnSpc>
                <a:spcPct val="110000"/>
              </a:lnSpc>
            </a:pPr>
            <a:r>
              <a:rPr lang="en-US" altLang="zh-TW" sz="1600" b="1" dirty="0" err="1">
                <a:solidFill>
                  <a:srgbClr val="33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steric</a:t>
            </a:r>
            <a:r>
              <a:rPr lang="en-US" altLang="zh-TW" sz="1600" b="1" dirty="0">
                <a:solidFill>
                  <a:srgbClr val="33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 strain which makes </a:t>
            </a:r>
          </a:p>
          <a:p>
            <a:pPr algn="just" defTabSz="762000">
              <a:lnSpc>
                <a:spcPct val="110000"/>
              </a:lnSpc>
            </a:pPr>
            <a:r>
              <a:rPr lang="en-US" altLang="zh-TW" sz="1600" b="1" dirty="0">
                <a:solidFill>
                  <a:srgbClr val="33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the basic building unit of </a:t>
            </a:r>
          </a:p>
          <a:p>
            <a:pPr algn="just" defTabSz="762000">
              <a:lnSpc>
                <a:spcPct val="110000"/>
              </a:lnSpc>
            </a:pPr>
            <a:r>
              <a:rPr lang="en-US" altLang="zh-TW" sz="1600" b="1" dirty="0">
                <a:solidFill>
                  <a:srgbClr val="33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protein conformation </a:t>
            </a:r>
          </a:p>
        </p:txBody>
      </p:sp>
      <p:sp>
        <p:nvSpPr>
          <p:cNvPr id="33" name="Line 23"/>
          <p:cNvSpPr>
            <a:spLocks noChangeAspect="1" noChangeShapeType="1"/>
          </p:cNvSpPr>
          <p:nvPr/>
        </p:nvSpPr>
        <p:spPr bwMode="auto">
          <a:xfrm>
            <a:off x="3779838" y="1981200"/>
            <a:ext cx="1828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Line 25"/>
          <p:cNvSpPr>
            <a:spLocks noChangeAspect="1" noChangeShapeType="1"/>
          </p:cNvSpPr>
          <p:nvPr/>
        </p:nvSpPr>
        <p:spPr bwMode="auto">
          <a:xfrm flipH="1">
            <a:off x="3286125" y="4818063"/>
            <a:ext cx="0" cy="9144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5" name="Group 26"/>
          <p:cNvGrpSpPr>
            <a:grpSpLocks noChangeAspect="1"/>
          </p:cNvGrpSpPr>
          <p:nvPr/>
        </p:nvGrpSpPr>
        <p:grpSpPr bwMode="auto">
          <a:xfrm>
            <a:off x="4237038" y="4818063"/>
            <a:ext cx="1554162" cy="914400"/>
            <a:chOff x="2736" y="2640"/>
            <a:chExt cx="816" cy="480"/>
          </a:xfrm>
        </p:grpSpPr>
        <p:sp>
          <p:nvSpPr>
            <p:cNvPr id="36" name="Line 27"/>
            <p:cNvSpPr>
              <a:spLocks noChangeAspect="1" noChangeShapeType="1"/>
            </p:cNvSpPr>
            <p:nvPr/>
          </p:nvSpPr>
          <p:spPr bwMode="auto">
            <a:xfrm flipH="1">
              <a:off x="3149" y="2640"/>
              <a:ext cx="0" cy="48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Line 28"/>
            <p:cNvSpPr>
              <a:spLocks noChangeAspect="1" noChangeShapeType="1"/>
            </p:cNvSpPr>
            <p:nvPr/>
          </p:nvSpPr>
          <p:spPr bwMode="auto">
            <a:xfrm>
              <a:off x="2736" y="2640"/>
              <a:ext cx="0" cy="2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Line 29"/>
            <p:cNvSpPr>
              <a:spLocks noChangeAspect="1" noChangeShapeType="1"/>
            </p:cNvSpPr>
            <p:nvPr/>
          </p:nvSpPr>
          <p:spPr bwMode="auto">
            <a:xfrm>
              <a:off x="2736" y="2880"/>
              <a:ext cx="81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Line 30"/>
            <p:cNvSpPr>
              <a:spLocks noChangeAspect="1" noChangeShapeType="1"/>
            </p:cNvSpPr>
            <p:nvPr/>
          </p:nvSpPr>
          <p:spPr bwMode="auto">
            <a:xfrm flipV="1">
              <a:off x="3552" y="2640"/>
              <a:ext cx="0" cy="2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0" name="Text Box 31"/>
          <p:cNvSpPr txBox="1">
            <a:spLocks noChangeAspect="1" noChangeArrowheads="1"/>
          </p:cNvSpPr>
          <p:nvPr/>
        </p:nvSpPr>
        <p:spPr bwMode="auto">
          <a:xfrm>
            <a:off x="1185863" y="4100513"/>
            <a:ext cx="1578317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Electrons on </a:t>
            </a:r>
          </a:p>
          <a:p>
            <a:pPr algn="ctr" defTabSz="762000"/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the outer shell</a:t>
            </a:r>
          </a:p>
        </p:txBody>
      </p:sp>
      <p:grpSp>
        <p:nvGrpSpPr>
          <p:cNvPr id="41" name="Group 129"/>
          <p:cNvGrpSpPr>
            <a:grpSpLocks/>
          </p:cNvGrpSpPr>
          <p:nvPr/>
        </p:nvGrpSpPr>
        <p:grpSpPr bwMode="auto">
          <a:xfrm>
            <a:off x="1400175" y="1654175"/>
            <a:ext cx="1956163" cy="482600"/>
            <a:chOff x="839" y="903"/>
            <a:chExt cx="1043" cy="304"/>
          </a:xfrm>
        </p:grpSpPr>
        <p:sp>
          <p:nvSpPr>
            <p:cNvPr id="42" name="Text Box 37"/>
            <p:cNvSpPr txBox="1">
              <a:spLocks noChangeAspect="1" noChangeArrowheads="1"/>
            </p:cNvSpPr>
            <p:nvPr/>
          </p:nvSpPr>
          <p:spPr bwMode="auto">
            <a:xfrm>
              <a:off x="839" y="935"/>
              <a:ext cx="1043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762000"/>
              <a:r>
                <a:rPr lang="en-US" altLang="zh-TW" sz="2000" b="1" dirty="0">
                  <a:latin typeface="Times New Roman" pitchFamily="18" charset="0"/>
                  <a:ea typeface="華康楷書體W5(P)" pitchFamily="66" charset="-120"/>
                  <a:cs typeface="Times New Roman" pitchFamily="18" charset="0"/>
                </a:rPr>
                <a:t>Periodical Table</a:t>
              </a:r>
            </a:p>
          </p:txBody>
        </p:sp>
        <p:sp>
          <p:nvSpPr>
            <p:cNvPr id="43" name="Rectangle 38"/>
            <p:cNvSpPr>
              <a:spLocks noChangeAspect="1" noChangeArrowheads="1"/>
            </p:cNvSpPr>
            <p:nvPr/>
          </p:nvSpPr>
          <p:spPr bwMode="auto">
            <a:xfrm>
              <a:off x="839" y="903"/>
              <a:ext cx="1043" cy="304"/>
            </a:xfrm>
            <a:prstGeom prst="rect">
              <a:avLst/>
            </a:prstGeom>
            <a:noFill/>
            <a:ln w="63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4" name="Oval 41"/>
          <p:cNvSpPr>
            <a:spLocks noChangeArrowheads="1"/>
          </p:cNvSpPr>
          <p:nvPr/>
        </p:nvSpPr>
        <p:spPr bwMode="auto">
          <a:xfrm>
            <a:off x="5686425" y="2187575"/>
            <a:ext cx="147638" cy="1476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100000" b="100000"/>
            </a:path>
          </a:gradFill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val 42"/>
          <p:cNvSpPr>
            <a:spLocks noChangeArrowheads="1"/>
          </p:cNvSpPr>
          <p:nvPr/>
        </p:nvSpPr>
        <p:spPr bwMode="auto">
          <a:xfrm>
            <a:off x="5640388" y="2362200"/>
            <a:ext cx="238125" cy="2381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100000" b="100000"/>
            </a:path>
          </a:gradFill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Oval 43"/>
          <p:cNvSpPr>
            <a:spLocks noChangeArrowheads="1"/>
          </p:cNvSpPr>
          <p:nvPr/>
        </p:nvSpPr>
        <p:spPr bwMode="auto">
          <a:xfrm>
            <a:off x="5600700" y="2630488"/>
            <a:ext cx="330200" cy="330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100000" b="100000"/>
            </a:path>
          </a:gradFill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Line 24"/>
          <p:cNvSpPr>
            <a:spLocks noChangeAspect="1" noChangeShapeType="1"/>
          </p:cNvSpPr>
          <p:nvPr/>
        </p:nvSpPr>
        <p:spPr bwMode="auto">
          <a:xfrm>
            <a:off x="5770563" y="2147888"/>
            <a:ext cx="0" cy="1004887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8" name="Group 50"/>
          <p:cNvGrpSpPr>
            <a:grpSpLocks/>
          </p:cNvGrpSpPr>
          <p:nvPr/>
        </p:nvGrpSpPr>
        <p:grpSpPr bwMode="auto">
          <a:xfrm>
            <a:off x="3022600" y="4186238"/>
            <a:ext cx="488950" cy="525462"/>
            <a:chOff x="2071" y="2386"/>
            <a:chExt cx="308" cy="331"/>
          </a:xfrm>
        </p:grpSpPr>
        <p:sp>
          <p:nvSpPr>
            <p:cNvPr id="49" name="Oval 44"/>
            <p:cNvSpPr>
              <a:spLocks noChangeArrowheads="1"/>
            </p:cNvSpPr>
            <p:nvPr/>
          </p:nvSpPr>
          <p:spPr bwMode="auto">
            <a:xfrm>
              <a:off x="2071" y="2409"/>
              <a:ext cx="308" cy="30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sz="3200" b="1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</a:p>
          </p:txBody>
        </p:sp>
        <p:sp>
          <p:nvSpPr>
            <p:cNvPr id="50" name="Oval 47"/>
            <p:cNvSpPr>
              <a:spLocks noChangeArrowheads="1"/>
            </p:cNvSpPr>
            <p:nvPr/>
          </p:nvSpPr>
          <p:spPr bwMode="auto">
            <a:xfrm>
              <a:off x="2210" y="2386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1" name="Group 60"/>
          <p:cNvGrpSpPr>
            <a:grpSpLocks/>
          </p:cNvGrpSpPr>
          <p:nvPr/>
        </p:nvGrpSpPr>
        <p:grpSpPr bwMode="auto">
          <a:xfrm>
            <a:off x="3990975" y="4186238"/>
            <a:ext cx="558800" cy="554037"/>
            <a:chOff x="2681" y="2386"/>
            <a:chExt cx="352" cy="349"/>
          </a:xfrm>
        </p:grpSpPr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2699" y="2409"/>
              <a:ext cx="308" cy="30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sz="3200" b="1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2838" y="2386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Oval 51"/>
            <p:cNvSpPr>
              <a:spLocks noChangeArrowheads="1"/>
            </p:cNvSpPr>
            <p:nvPr/>
          </p:nvSpPr>
          <p:spPr bwMode="auto">
            <a:xfrm>
              <a:off x="2681" y="2542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52"/>
            <p:cNvSpPr>
              <a:spLocks noChangeArrowheads="1"/>
            </p:cNvSpPr>
            <p:nvPr/>
          </p:nvSpPr>
          <p:spPr bwMode="auto">
            <a:xfrm>
              <a:off x="2988" y="2542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53"/>
            <p:cNvSpPr>
              <a:spLocks noChangeArrowheads="1"/>
            </p:cNvSpPr>
            <p:nvPr/>
          </p:nvSpPr>
          <p:spPr bwMode="auto">
            <a:xfrm>
              <a:off x="2844" y="2690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7" name="Group 61"/>
          <p:cNvGrpSpPr>
            <a:grpSpLocks/>
          </p:cNvGrpSpPr>
          <p:nvPr/>
        </p:nvGrpSpPr>
        <p:grpSpPr bwMode="auto">
          <a:xfrm>
            <a:off x="4729163" y="4186238"/>
            <a:ext cx="558800" cy="554037"/>
            <a:chOff x="3146" y="2386"/>
            <a:chExt cx="352" cy="349"/>
          </a:xfrm>
        </p:grpSpPr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3164" y="2409"/>
              <a:ext cx="308" cy="30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sz="3200" b="1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3267" y="2386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3146" y="2542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3453" y="2542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3309" y="2690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3334" y="2386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4" name="Group 71"/>
          <p:cNvGrpSpPr>
            <a:grpSpLocks/>
          </p:cNvGrpSpPr>
          <p:nvPr/>
        </p:nvGrpSpPr>
        <p:grpSpPr bwMode="auto">
          <a:xfrm>
            <a:off x="5454650" y="4186238"/>
            <a:ext cx="563563" cy="554037"/>
            <a:chOff x="3603" y="2386"/>
            <a:chExt cx="355" cy="349"/>
          </a:xfrm>
        </p:grpSpPr>
        <p:sp>
          <p:nvSpPr>
            <p:cNvPr id="65" name="Oval 63"/>
            <p:cNvSpPr>
              <a:spLocks noChangeArrowheads="1"/>
            </p:cNvSpPr>
            <p:nvPr/>
          </p:nvSpPr>
          <p:spPr bwMode="auto">
            <a:xfrm>
              <a:off x="3624" y="2409"/>
              <a:ext cx="308" cy="30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sz="3200" b="1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auto">
            <a:xfrm>
              <a:off x="3727" y="2386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3603" y="2500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auto">
            <a:xfrm>
              <a:off x="3913" y="2542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auto">
            <a:xfrm>
              <a:off x="3769" y="2690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3794" y="2386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3603" y="2568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2" name="Oval 73"/>
          <p:cNvSpPr>
            <a:spLocks noChangeArrowheads="1"/>
          </p:cNvSpPr>
          <p:nvPr/>
        </p:nvSpPr>
        <p:spPr bwMode="auto">
          <a:xfrm>
            <a:off x="2963863" y="3322638"/>
            <a:ext cx="488950" cy="488950"/>
          </a:xfrm>
          <a:prstGeom prst="ellipse">
            <a:avLst/>
          </a:prstGeom>
          <a:noFill/>
          <a:ln w="3175">
            <a:noFill/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0" lang="en-US" altLang="zh-TW" sz="3200" b="1" baseline="300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en-US" altLang="zh-TW" sz="32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altLang="zh-TW" sz="3200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Oval 75"/>
          <p:cNvSpPr>
            <a:spLocks noChangeArrowheads="1"/>
          </p:cNvSpPr>
          <p:nvPr/>
        </p:nvSpPr>
        <p:spPr bwMode="auto">
          <a:xfrm>
            <a:off x="3946525" y="3322638"/>
            <a:ext cx="488950" cy="488950"/>
          </a:xfrm>
          <a:prstGeom prst="ellipse">
            <a:avLst/>
          </a:prstGeom>
          <a:noFill/>
          <a:ln w="3175">
            <a:noFill/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0" lang="en-US" altLang="zh-TW" sz="3200" b="1" baseline="300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kumimoji="0" lang="en-US" altLang="zh-TW" sz="32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altLang="zh-TW" sz="3200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Oval 76"/>
          <p:cNvSpPr>
            <a:spLocks noChangeArrowheads="1"/>
          </p:cNvSpPr>
          <p:nvPr/>
        </p:nvSpPr>
        <p:spPr bwMode="auto">
          <a:xfrm>
            <a:off x="4667250" y="3322638"/>
            <a:ext cx="488950" cy="488950"/>
          </a:xfrm>
          <a:prstGeom prst="ellipse">
            <a:avLst/>
          </a:prstGeom>
          <a:noFill/>
          <a:ln w="3175">
            <a:noFill/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0" lang="en-US" altLang="zh-TW" sz="3200" b="1" baseline="300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kumimoji="0" lang="en-US" altLang="zh-TW" sz="32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en-US" altLang="zh-TW" sz="3200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Oval 77"/>
          <p:cNvSpPr>
            <a:spLocks noChangeArrowheads="1"/>
          </p:cNvSpPr>
          <p:nvPr/>
        </p:nvSpPr>
        <p:spPr bwMode="auto">
          <a:xfrm>
            <a:off x="5386388" y="3322638"/>
            <a:ext cx="488950" cy="488950"/>
          </a:xfrm>
          <a:prstGeom prst="ellipse">
            <a:avLst/>
          </a:prstGeom>
          <a:noFill/>
          <a:ln w="3175">
            <a:noFill/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0" lang="en-US" altLang="zh-TW" sz="3200" b="1" baseline="300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kumimoji="0" lang="en-US" altLang="zh-TW" sz="32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altLang="zh-TW" sz="3200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 Box 100"/>
          <p:cNvSpPr txBox="1">
            <a:spLocks noChangeArrowheads="1"/>
          </p:cNvSpPr>
          <p:nvPr/>
        </p:nvSpPr>
        <p:spPr bwMode="auto">
          <a:xfrm>
            <a:off x="7808913" y="3454400"/>
            <a:ext cx="644728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altLang="zh-TW" sz="2800" b="1" baseline="300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77" name="Oval 82"/>
          <p:cNvSpPr>
            <a:spLocks noChangeArrowheads="1"/>
          </p:cNvSpPr>
          <p:nvPr/>
        </p:nvSpPr>
        <p:spPr bwMode="auto">
          <a:xfrm>
            <a:off x="7546975" y="4032250"/>
            <a:ext cx="71438" cy="71438"/>
          </a:xfrm>
          <a:prstGeom prst="ellipse">
            <a:avLst/>
          </a:prstGeom>
          <a:solidFill>
            <a:srgbClr val="0099CC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ar-SA" b="1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8" name="Group 124"/>
          <p:cNvGrpSpPr>
            <a:grpSpLocks/>
          </p:cNvGrpSpPr>
          <p:nvPr/>
        </p:nvGrpSpPr>
        <p:grpSpPr bwMode="auto">
          <a:xfrm>
            <a:off x="7021513" y="3440113"/>
            <a:ext cx="1100137" cy="1127125"/>
            <a:chOff x="4471" y="1955"/>
            <a:chExt cx="693" cy="710"/>
          </a:xfrm>
        </p:grpSpPr>
        <p:sp>
          <p:nvSpPr>
            <p:cNvPr id="79" name="Line 99"/>
            <p:cNvSpPr>
              <a:spLocks noChangeShapeType="1"/>
            </p:cNvSpPr>
            <p:nvPr/>
          </p:nvSpPr>
          <p:spPr bwMode="auto">
            <a:xfrm flipH="1" flipV="1">
              <a:off x="4507" y="2545"/>
              <a:ext cx="548" cy="9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" name="Line 98"/>
            <p:cNvSpPr>
              <a:spLocks noChangeShapeType="1"/>
            </p:cNvSpPr>
            <p:nvPr/>
          </p:nvSpPr>
          <p:spPr bwMode="auto">
            <a:xfrm flipH="1">
              <a:off x="5050" y="2440"/>
              <a:ext cx="85" cy="19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Oval 93"/>
            <p:cNvSpPr>
              <a:spLocks noChangeArrowheads="1"/>
            </p:cNvSpPr>
            <p:nvPr/>
          </p:nvSpPr>
          <p:spPr bwMode="auto">
            <a:xfrm>
              <a:off x="4784" y="1955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Oval 92"/>
            <p:cNvSpPr>
              <a:spLocks noChangeArrowheads="1"/>
            </p:cNvSpPr>
            <p:nvPr/>
          </p:nvSpPr>
          <p:spPr bwMode="auto">
            <a:xfrm>
              <a:off x="5119" y="2415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Oval 90"/>
            <p:cNvSpPr>
              <a:spLocks noChangeArrowheads="1"/>
            </p:cNvSpPr>
            <p:nvPr/>
          </p:nvSpPr>
          <p:spPr bwMode="auto">
            <a:xfrm>
              <a:off x="4471" y="2529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4" name="Group 121"/>
            <p:cNvGrpSpPr>
              <a:grpSpLocks/>
            </p:cNvGrpSpPr>
            <p:nvPr/>
          </p:nvGrpSpPr>
          <p:grpSpPr bwMode="auto">
            <a:xfrm>
              <a:off x="4511" y="1999"/>
              <a:ext cx="626" cy="634"/>
              <a:chOff x="4511" y="1999"/>
              <a:chExt cx="626" cy="634"/>
            </a:xfrm>
          </p:grpSpPr>
          <p:sp>
            <p:nvSpPr>
              <p:cNvPr id="86" name="Line 94"/>
              <p:cNvSpPr>
                <a:spLocks noChangeShapeType="1"/>
              </p:cNvSpPr>
              <p:nvPr/>
            </p:nvSpPr>
            <p:spPr bwMode="auto">
              <a:xfrm flipH="1">
                <a:off x="4514" y="2002"/>
                <a:ext cx="294" cy="536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" name="Line 96"/>
              <p:cNvSpPr>
                <a:spLocks noChangeShapeType="1"/>
              </p:cNvSpPr>
              <p:nvPr/>
            </p:nvSpPr>
            <p:spPr bwMode="auto">
              <a:xfrm>
                <a:off x="4808" y="1999"/>
                <a:ext cx="243" cy="63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" name="Line 95"/>
              <p:cNvSpPr>
                <a:spLocks noChangeShapeType="1"/>
              </p:cNvSpPr>
              <p:nvPr/>
            </p:nvSpPr>
            <p:spPr bwMode="auto">
              <a:xfrm flipH="1">
                <a:off x="4511" y="2437"/>
                <a:ext cx="626" cy="106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Line 97"/>
              <p:cNvSpPr>
                <a:spLocks noChangeShapeType="1"/>
              </p:cNvSpPr>
              <p:nvPr/>
            </p:nvSpPr>
            <p:spPr bwMode="auto">
              <a:xfrm>
                <a:off x="4812" y="2001"/>
                <a:ext cx="323" cy="43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5" name="Oval 91"/>
            <p:cNvSpPr>
              <a:spLocks noChangeArrowheads="1"/>
            </p:cNvSpPr>
            <p:nvPr/>
          </p:nvSpPr>
          <p:spPr bwMode="auto">
            <a:xfrm>
              <a:off x="5036" y="2620"/>
              <a:ext cx="45" cy="45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0" name="Text Box 101"/>
          <p:cNvSpPr txBox="1">
            <a:spLocks noChangeAspect="1" noChangeArrowheads="1"/>
          </p:cNvSpPr>
          <p:nvPr/>
        </p:nvSpPr>
        <p:spPr bwMode="auto">
          <a:xfrm>
            <a:off x="3082925" y="3797300"/>
            <a:ext cx="38985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1800" b="1">
                <a:latin typeface="Times New Roman" pitchFamily="18" charset="0"/>
                <a:cs typeface="Times New Roman" pitchFamily="18" charset="0"/>
              </a:rPr>
              <a:t>1s</a:t>
            </a:r>
          </a:p>
        </p:txBody>
      </p:sp>
      <p:sp>
        <p:nvSpPr>
          <p:cNvPr id="91" name="Text Box 102"/>
          <p:cNvSpPr txBox="1">
            <a:spLocks noChangeAspect="1" noChangeArrowheads="1"/>
          </p:cNvSpPr>
          <p:nvPr/>
        </p:nvSpPr>
        <p:spPr bwMode="auto">
          <a:xfrm>
            <a:off x="4667250" y="3797300"/>
            <a:ext cx="69121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1800" b="1">
                <a:latin typeface="Times New Roman" pitchFamily="18" charset="0"/>
                <a:cs typeface="Times New Roman" pitchFamily="18" charset="0"/>
              </a:rPr>
              <a:t>2s 2p</a:t>
            </a:r>
          </a:p>
        </p:txBody>
      </p:sp>
      <p:sp>
        <p:nvSpPr>
          <p:cNvPr id="92" name="Text Box 114"/>
          <p:cNvSpPr txBox="1">
            <a:spLocks noChangeArrowheads="1"/>
          </p:cNvSpPr>
          <p:nvPr/>
        </p:nvSpPr>
        <p:spPr bwMode="auto">
          <a:xfrm>
            <a:off x="3735388" y="2051050"/>
            <a:ext cx="284052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93" name="Text Box 115"/>
          <p:cNvSpPr txBox="1">
            <a:spLocks noChangeArrowheads="1"/>
          </p:cNvSpPr>
          <p:nvPr/>
        </p:nvSpPr>
        <p:spPr bwMode="auto">
          <a:xfrm>
            <a:off x="4808538" y="2187575"/>
            <a:ext cx="502061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TW" sz="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10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TW" sz="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10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94" name="Line 117"/>
          <p:cNvSpPr>
            <a:spLocks noChangeShapeType="1"/>
          </p:cNvSpPr>
          <p:nvPr/>
        </p:nvSpPr>
        <p:spPr bwMode="auto">
          <a:xfrm flipH="1">
            <a:off x="3298825" y="2243138"/>
            <a:ext cx="576263" cy="1152525"/>
          </a:xfrm>
          <a:prstGeom prst="line">
            <a:avLst/>
          </a:prstGeom>
          <a:noFill/>
          <a:ln w="3175">
            <a:solidFill>
              <a:srgbClr val="9900CC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Line 118"/>
          <p:cNvSpPr>
            <a:spLocks noChangeShapeType="1"/>
          </p:cNvSpPr>
          <p:nvPr/>
        </p:nvSpPr>
        <p:spPr bwMode="auto">
          <a:xfrm flipH="1">
            <a:off x="4286250" y="2384425"/>
            <a:ext cx="647700" cy="1011238"/>
          </a:xfrm>
          <a:prstGeom prst="line">
            <a:avLst/>
          </a:prstGeom>
          <a:noFill/>
          <a:ln w="3175">
            <a:solidFill>
              <a:srgbClr val="9900CC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Line 119"/>
          <p:cNvSpPr>
            <a:spLocks noChangeShapeType="1"/>
          </p:cNvSpPr>
          <p:nvPr/>
        </p:nvSpPr>
        <p:spPr bwMode="auto">
          <a:xfrm flipH="1">
            <a:off x="4973638" y="2373313"/>
            <a:ext cx="96837" cy="1016000"/>
          </a:xfrm>
          <a:prstGeom prst="line">
            <a:avLst/>
          </a:prstGeom>
          <a:noFill/>
          <a:ln w="3175">
            <a:solidFill>
              <a:srgbClr val="9900CC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Line 120"/>
          <p:cNvSpPr>
            <a:spLocks noChangeShapeType="1"/>
          </p:cNvSpPr>
          <p:nvPr/>
        </p:nvSpPr>
        <p:spPr bwMode="auto">
          <a:xfrm>
            <a:off x="5210175" y="2381250"/>
            <a:ext cx="446088" cy="995363"/>
          </a:xfrm>
          <a:prstGeom prst="line">
            <a:avLst/>
          </a:prstGeom>
          <a:noFill/>
          <a:ln w="3175">
            <a:solidFill>
              <a:srgbClr val="9900CC"/>
            </a:solidFill>
            <a:prstDash val="dash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500"/>
                            </p:stCondLst>
                            <p:childTnLst>
                              <p:par>
                                <p:cTn id="9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30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5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8000"/>
                            </p:stCondLst>
                            <p:childTnLst>
                              <p:par>
                                <p:cTn id="1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8500"/>
                            </p:stCondLst>
                            <p:childTnLst>
                              <p:par>
                                <p:cTn id="1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9000"/>
                            </p:stCondLst>
                            <p:childTnLst>
                              <p:par>
                                <p:cTn id="1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9500"/>
                            </p:stCondLst>
                            <p:childTnLst>
                              <p:par>
                                <p:cTn id="1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500"/>
                            </p:stCondLst>
                            <p:childTnLst>
                              <p:par>
                                <p:cTn id="1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31000"/>
                            </p:stCondLst>
                            <p:childTnLst>
                              <p:par>
                                <p:cTn id="19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2000"/>
                            </p:stCondLst>
                            <p:childTnLst>
                              <p:par>
                                <p:cTn id="19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500"/>
                            </p:stCondLst>
                            <p:childTnLst>
                              <p:par>
                                <p:cTn id="2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  <p:bldP spid="26" grpId="0"/>
      <p:bldP spid="27" grpId="0"/>
      <p:bldP spid="29" grpId="0"/>
      <p:bldP spid="30" grpId="0"/>
      <p:bldP spid="31" grpId="0"/>
      <p:bldP spid="32" grpId="0"/>
      <p:bldP spid="33" grpId="0" animBg="1"/>
      <p:bldP spid="34" grpId="0" animBg="1"/>
      <p:bldP spid="40" grpId="0"/>
      <p:bldP spid="44" grpId="0" animBg="1"/>
      <p:bldP spid="45" grpId="0" animBg="1"/>
      <p:bldP spid="46" grpId="0" animBg="1"/>
      <p:bldP spid="47" grpId="0" animBg="1"/>
      <p:bldP spid="72" grpId="0"/>
      <p:bldP spid="73" grpId="0"/>
      <p:bldP spid="74" grpId="0"/>
      <p:bldP spid="75" grpId="0"/>
      <p:bldP spid="76" grpId="0"/>
      <p:bldP spid="77" grpId="0" animBg="1"/>
      <p:bldP spid="90" grpId="0"/>
      <p:bldP spid="91" grpId="0"/>
      <p:bldP spid="92" grpId="0"/>
      <p:bldP spid="93" grpId="0"/>
      <p:bldP spid="94" grpId="0" animBg="1"/>
      <p:bldP spid="95" grpId="0" animBg="1"/>
      <p:bldP spid="96" grpId="0" animBg="1"/>
      <p:bldP spid="97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1"/>
          <p:cNvSpPr>
            <a:spLocks noChangeAspect="1" noChangeShapeType="1"/>
          </p:cNvSpPr>
          <p:nvPr/>
        </p:nvSpPr>
        <p:spPr bwMode="auto">
          <a:xfrm flipH="1">
            <a:off x="3903663" y="2135188"/>
            <a:ext cx="0" cy="842962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12"/>
          <p:cNvGrpSpPr>
            <a:grpSpLocks noChangeAspect="1"/>
          </p:cNvGrpSpPr>
          <p:nvPr/>
        </p:nvGrpSpPr>
        <p:grpSpPr bwMode="auto">
          <a:xfrm>
            <a:off x="554038" y="4441825"/>
            <a:ext cx="182562" cy="1066800"/>
            <a:chOff x="1056" y="2304"/>
            <a:chExt cx="96" cy="560"/>
          </a:xfrm>
        </p:grpSpPr>
        <p:sp>
          <p:nvSpPr>
            <p:cNvPr id="7" name="Line 13"/>
            <p:cNvSpPr>
              <a:spLocks noChangeAspect="1" noChangeShapeType="1"/>
            </p:cNvSpPr>
            <p:nvPr/>
          </p:nvSpPr>
          <p:spPr bwMode="auto">
            <a:xfrm flipV="1">
              <a:off x="1104" y="2304"/>
              <a:ext cx="0" cy="56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Line 14"/>
            <p:cNvSpPr>
              <a:spLocks noChangeAspect="1" noChangeShapeType="1"/>
            </p:cNvSpPr>
            <p:nvPr/>
          </p:nvSpPr>
          <p:spPr bwMode="auto">
            <a:xfrm>
              <a:off x="1056" y="2784"/>
              <a:ext cx="96" cy="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Group 15"/>
          <p:cNvGrpSpPr>
            <a:grpSpLocks noChangeAspect="1"/>
          </p:cNvGrpSpPr>
          <p:nvPr/>
        </p:nvGrpSpPr>
        <p:grpSpPr bwMode="auto">
          <a:xfrm>
            <a:off x="7594600" y="3619500"/>
            <a:ext cx="182563" cy="1066800"/>
            <a:chOff x="1056" y="2304"/>
            <a:chExt cx="96" cy="560"/>
          </a:xfrm>
        </p:grpSpPr>
        <p:sp>
          <p:nvSpPr>
            <p:cNvPr id="10" name="Line 16"/>
            <p:cNvSpPr>
              <a:spLocks noChangeAspect="1" noChangeShapeType="1"/>
            </p:cNvSpPr>
            <p:nvPr/>
          </p:nvSpPr>
          <p:spPr bwMode="auto">
            <a:xfrm flipV="1">
              <a:off x="1104" y="2304"/>
              <a:ext cx="0" cy="56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Line 17"/>
            <p:cNvSpPr>
              <a:spLocks noChangeAspect="1" noChangeShapeType="1"/>
            </p:cNvSpPr>
            <p:nvPr/>
          </p:nvSpPr>
          <p:spPr bwMode="auto">
            <a:xfrm>
              <a:off x="1056" y="2784"/>
              <a:ext cx="96" cy="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Text Box 18"/>
          <p:cNvSpPr txBox="1">
            <a:spLocks noChangeAspect="1" noChangeArrowheads="1"/>
          </p:cNvSpPr>
          <p:nvPr/>
        </p:nvSpPr>
        <p:spPr bwMode="auto">
          <a:xfrm>
            <a:off x="5410200" y="2074863"/>
            <a:ext cx="310437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1800" b="1"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Review the structure of water</a:t>
            </a:r>
          </a:p>
        </p:txBody>
      </p:sp>
      <p:sp>
        <p:nvSpPr>
          <p:cNvPr id="13" name="Text Box 19"/>
          <p:cNvSpPr txBox="1">
            <a:spLocks noChangeAspect="1" noChangeArrowheads="1"/>
          </p:cNvSpPr>
          <p:nvPr/>
        </p:nvSpPr>
        <p:spPr bwMode="auto">
          <a:xfrm>
            <a:off x="7434263" y="4686300"/>
            <a:ext cx="1154483" cy="5355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>
              <a:lnSpc>
                <a:spcPct val="90000"/>
              </a:lnSpc>
            </a:pPr>
            <a:r>
              <a:rPr lang="en-US" altLang="zh-TW" sz="1600" b="1"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Permanent</a:t>
            </a:r>
          </a:p>
          <a:p>
            <a:pPr defTabSz="762000">
              <a:lnSpc>
                <a:spcPct val="90000"/>
              </a:lnSpc>
            </a:pPr>
            <a:r>
              <a:rPr lang="en-US" altLang="zh-TW" sz="1600" b="1"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dipole</a:t>
            </a:r>
          </a:p>
        </p:txBody>
      </p:sp>
      <p:sp>
        <p:nvSpPr>
          <p:cNvPr id="14" name="Rectangle 20"/>
          <p:cNvSpPr>
            <a:spLocks noChangeAspect="1" noChangeArrowheads="1"/>
          </p:cNvSpPr>
          <p:nvPr/>
        </p:nvSpPr>
        <p:spPr bwMode="auto">
          <a:xfrm>
            <a:off x="827088" y="3619500"/>
            <a:ext cx="1006475" cy="2378075"/>
          </a:xfrm>
          <a:prstGeom prst="rect">
            <a:avLst/>
          </a:prstGeom>
          <a:solidFill>
            <a:srgbClr val="FFE5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defTabSz="762000"/>
            <a:endParaRPr lang="ar-SA" b="1">
              <a:solidFill>
                <a:srgbClr val="99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21"/>
          <p:cNvSpPr txBox="1">
            <a:spLocks noChangeAspect="1" noChangeArrowheads="1"/>
          </p:cNvSpPr>
          <p:nvPr/>
        </p:nvSpPr>
        <p:spPr bwMode="auto">
          <a:xfrm>
            <a:off x="849313" y="3648075"/>
            <a:ext cx="962025" cy="2557623"/>
          </a:xfrm>
          <a:prstGeom prst="rect">
            <a:avLst/>
          </a:prstGeom>
          <a:solidFill>
            <a:srgbClr val="FFE5FF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en-US" altLang="zh-TW" sz="1600" b="1" dirty="0"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Electro-negativity</a:t>
            </a:r>
          </a:p>
          <a:p>
            <a:pPr algn="ctr" defTabSz="762000">
              <a:lnSpc>
                <a:spcPct val="150000"/>
              </a:lnSpc>
            </a:pPr>
            <a:r>
              <a:rPr lang="en-US" altLang="zh-TW" sz="2200" b="1" dirty="0">
                <a:solidFill>
                  <a:schemeClr val="hlink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O  3.5</a:t>
            </a:r>
          </a:p>
          <a:p>
            <a:pPr algn="ctr" defTabSz="762000">
              <a:lnSpc>
                <a:spcPct val="120000"/>
              </a:lnSpc>
            </a:pPr>
            <a:r>
              <a:rPr lang="en-US" altLang="zh-TW" sz="2200" b="1" dirty="0">
                <a:solidFill>
                  <a:schemeClr val="hlink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N  3.0</a:t>
            </a:r>
          </a:p>
          <a:p>
            <a:pPr algn="ctr" defTabSz="762000">
              <a:lnSpc>
                <a:spcPct val="120000"/>
              </a:lnSpc>
            </a:pPr>
            <a:r>
              <a:rPr lang="en-US" altLang="zh-TW" sz="2200" b="1" dirty="0">
                <a:solidFill>
                  <a:schemeClr val="hlink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C  2.5</a:t>
            </a:r>
          </a:p>
          <a:p>
            <a:pPr algn="ctr" defTabSz="762000">
              <a:lnSpc>
                <a:spcPct val="120000"/>
              </a:lnSpc>
            </a:pPr>
            <a:r>
              <a:rPr lang="en-US" altLang="zh-TW" sz="2200" b="1" dirty="0">
                <a:solidFill>
                  <a:schemeClr val="hlink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H  2.1</a:t>
            </a:r>
          </a:p>
        </p:txBody>
      </p:sp>
      <p:sp>
        <p:nvSpPr>
          <p:cNvPr id="16" name="Text Box 22"/>
          <p:cNvSpPr txBox="1">
            <a:spLocks noChangeAspect="1" noChangeArrowheads="1"/>
          </p:cNvSpPr>
          <p:nvPr/>
        </p:nvSpPr>
        <p:spPr bwMode="auto">
          <a:xfrm>
            <a:off x="2133600" y="4572000"/>
            <a:ext cx="3048000" cy="2031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762000"/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If atoms in a functional group </a:t>
            </a:r>
          </a:p>
          <a:p>
            <a:pPr algn="just" defTabSz="762000"/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have notable difference in</a:t>
            </a:r>
          </a:p>
          <a:p>
            <a:pPr algn="just" defTabSz="762000"/>
            <a:r>
              <a:rPr lang="en-US" altLang="zh-TW" sz="1800" b="1" dirty="0" err="1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electronegativity</a:t>
            </a:r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, then this </a:t>
            </a:r>
          </a:p>
          <a:p>
            <a:pPr algn="just" defTabSz="762000"/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functional group will express </a:t>
            </a:r>
          </a:p>
          <a:p>
            <a:pPr algn="just" defTabSz="762000"/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high polarity and will be </a:t>
            </a:r>
          </a:p>
          <a:p>
            <a:pPr algn="just" defTabSz="762000"/>
            <a:r>
              <a:rPr lang="en-US" altLang="zh-TW" sz="1800" b="1" dirty="0">
                <a:solidFill>
                  <a:srgbClr val="9900CC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highly active</a:t>
            </a:r>
          </a:p>
        </p:txBody>
      </p:sp>
      <p:sp>
        <p:nvSpPr>
          <p:cNvPr id="17" name="Text Box 23"/>
          <p:cNvSpPr txBox="1">
            <a:spLocks noChangeAspect="1" noChangeArrowheads="1"/>
          </p:cNvSpPr>
          <p:nvPr/>
        </p:nvSpPr>
        <p:spPr bwMode="auto">
          <a:xfrm>
            <a:off x="5257800" y="5105400"/>
            <a:ext cx="2727029" cy="14219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>
              <a:lnSpc>
                <a:spcPct val="120000"/>
              </a:lnSpc>
            </a:pPr>
            <a:r>
              <a:rPr lang="en-US" altLang="zh-TW" sz="1800" b="1" dirty="0">
                <a:solidFill>
                  <a:srgbClr val="FF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●</a:t>
            </a:r>
            <a:r>
              <a:rPr lang="en-US" altLang="zh-TW" sz="1800" b="1" dirty="0">
                <a:solidFill>
                  <a:srgbClr val="336699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High polarity</a:t>
            </a:r>
          </a:p>
          <a:p>
            <a:pPr defTabSz="762000">
              <a:lnSpc>
                <a:spcPct val="120000"/>
              </a:lnSpc>
            </a:pPr>
            <a:r>
              <a:rPr lang="en-US" altLang="zh-TW" sz="1800" b="1" dirty="0">
                <a:solidFill>
                  <a:srgbClr val="FF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●</a:t>
            </a:r>
            <a:r>
              <a:rPr lang="en-US" altLang="zh-TW" sz="1800" b="1" dirty="0">
                <a:solidFill>
                  <a:srgbClr val="336699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High dielectric constant</a:t>
            </a:r>
          </a:p>
          <a:p>
            <a:pPr defTabSz="762000">
              <a:lnSpc>
                <a:spcPct val="120000"/>
              </a:lnSpc>
            </a:pPr>
            <a:r>
              <a:rPr lang="en-US" altLang="zh-TW" sz="1800" b="1" dirty="0">
                <a:solidFill>
                  <a:srgbClr val="FF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●</a:t>
            </a:r>
            <a:r>
              <a:rPr lang="en-US" altLang="zh-TW" sz="1800" b="1" dirty="0">
                <a:solidFill>
                  <a:srgbClr val="336699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H-bond formation</a:t>
            </a:r>
          </a:p>
          <a:p>
            <a:pPr defTabSz="762000">
              <a:lnSpc>
                <a:spcPct val="120000"/>
              </a:lnSpc>
            </a:pPr>
            <a:r>
              <a:rPr lang="en-US" altLang="zh-TW" sz="1800" b="1" dirty="0">
                <a:solidFill>
                  <a:srgbClr val="FF66FF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●</a:t>
            </a:r>
            <a:r>
              <a:rPr lang="en-US" altLang="zh-TW" sz="1800" b="1" dirty="0">
                <a:solidFill>
                  <a:srgbClr val="336699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Times New Roman" pitchFamily="18" charset="0"/>
                <a:ea typeface="華康中黑體" pitchFamily="49" charset="-120"/>
                <a:cs typeface="Times New Roman" pitchFamily="18" charset="0"/>
              </a:rPr>
              <a:t>pH influence</a:t>
            </a:r>
          </a:p>
        </p:txBody>
      </p:sp>
      <p:sp>
        <p:nvSpPr>
          <p:cNvPr id="18" name="Rectangle 24"/>
          <p:cNvSpPr>
            <a:spLocks noChangeAspect="1" noChangeArrowheads="1"/>
          </p:cNvSpPr>
          <p:nvPr/>
        </p:nvSpPr>
        <p:spPr bwMode="auto">
          <a:xfrm>
            <a:off x="3048000" y="2246313"/>
            <a:ext cx="59503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b="1">
                <a:latin typeface="Times New Roman" pitchFamily="18" charset="0"/>
                <a:cs typeface="Times New Roman" pitchFamily="18" charset="0"/>
              </a:rPr>
              <a:t>C-C</a:t>
            </a:r>
          </a:p>
        </p:txBody>
      </p:sp>
      <p:grpSp>
        <p:nvGrpSpPr>
          <p:cNvPr id="19" name="Group 93"/>
          <p:cNvGrpSpPr>
            <a:grpSpLocks/>
          </p:cNvGrpSpPr>
          <p:nvPr/>
        </p:nvGrpSpPr>
        <p:grpSpPr bwMode="auto">
          <a:xfrm>
            <a:off x="6618288" y="3070225"/>
            <a:ext cx="488950" cy="2138363"/>
            <a:chOff x="4453" y="1460"/>
            <a:chExt cx="308" cy="1347"/>
          </a:xfrm>
        </p:grpSpPr>
        <p:sp>
          <p:nvSpPr>
            <p:cNvPr id="20" name="Rectangle 25"/>
            <p:cNvSpPr>
              <a:spLocks noChangeAspect="1" noChangeArrowheads="1"/>
            </p:cNvSpPr>
            <p:nvPr/>
          </p:nvSpPr>
          <p:spPr bwMode="auto">
            <a:xfrm>
              <a:off x="4463" y="2555"/>
              <a:ext cx="298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 sz="2000" b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+d</a:t>
              </a:r>
            </a:p>
          </p:txBody>
        </p:sp>
        <p:sp>
          <p:nvSpPr>
            <p:cNvPr id="21" name="Rectangle 26"/>
            <p:cNvSpPr>
              <a:spLocks noChangeAspect="1" noChangeArrowheads="1"/>
            </p:cNvSpPr>
            <p:nvPr/>
          </p:nvSpPr>
          <p:spPr bwMode="auto">
            <a:xfrm>
              <a:off x="4453" y="1460"/>
              <a:ext cx="26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 sz="2000" b="1">
                  <a:solidFill>
                    <a:srgbClr val="FF66FF"/>
                  </a:solidFill>
                  <a:latin typeface="Times New Roman" pitchFamily="18" charset="0"/>
                  <a:cs typeface="Times New Roman" pitchFamily="18" charset="0"/>
                </a:rPr>
                <a:t>-d</a:t>
              </a:r>
            </a:p>
          </p:txBody>
        </p:sp>
      </p:grpSp>
      <p:sp>
        <p:nvSpPr>
          <p:cNvPr id="22" name="Text Box 30"/>
          <p:cNvSpPr txBox="1">
            <a:spLocks noChangeAspect="1" noChangeArrowheads="1"/>
          </p:cNvSpPr>
          <p:nvPr/>
        </p:nvSpPr>
        <p:spPr bwMode="auto">
          <a:xfrm>
            <a:off x="457200" y="3048000"/>
            <a:ext cx="2089033" cy="369332"/>
          </a:xfrm>
          <a:prstGeom prst="rect">
            <a:avLst/>
          </a:prstGeom>
          <a:noFill/>
          <a:ln w="12700">
            <a:solidFill>
              <a:srgbClr val="99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b="1"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Organic compound</a:t>
            </a:r>
          </a:p>
        </p:txBody>
      </p:sp>
      <p:sp>
        <p:nvSpPr>
          <p:cNvPr id="23" name="Text Box 34"/>
          <p:cNvSpPr txBox="1">
            <a:spLocks noChangeAspect="1" noChangeArrowheads="1"/>
          </p:cNvSpPr>
          <p:nvPr/>
        </p:nvSpPr>
        <p:spPr bwMode="auto">
          <a:xfrm>
            <a:off x="2819400" y="4114800"/>
            <a:ext cx="1892506" cy="369332"/>
          </a:xfrm>
          <a:prstGeom prst="rect">
            <a:avLst/>
          </a:prstGeom>
          <a:noFill/>
          <a:ln w="12700">
            <a:solidFill>
              <a:srgbClr val="99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b="1">
                <a:latin typeface="Times New Roman" pitchFamily="18" charset="0"/>
                <a:ea typeface="華康楷書體W5(P)" pitchFamily="66" charset="-120"/>
                <a:cs typeface="Times New Roman" pitchFamily="18" charset="0"/>
              </a:rPr>
              <a:t>Functional group</a:t>
            </a:r>
          </a:p>
        </p:txBody>
      </p:sp>
      <p:grpSp>
        <p:nvGrpSpPr>
          <p:cNvPr id="24" name="Group 36"/>
          <p:cNvGrpSpPr>
            <a:grpSpLocks/>
          </p:cNvGrpSpPr>
          <p:nvPr/>
        </p:nvGrpSpPr>
        <p:grpSpPr bwMode="auto">
          <a:xfrm>
            <a:off x="5386388" y="2109788"/>
            <a:ext cx="1524000" cy="914400"/>
            <a:chOff x="3648" y="1008"/>
            <a:chExt cx="960" cy="576"/>
          </a:xfrm>
        </p:grpSpPr>
        <p:sp>
          <p:nvSpPr>
            <p:cNvPr id="25" name="Line 37"/>
            <p:cNvSpPr>
              <a:spLocks noChangeShapeType="1"/>
            </p:cNvSpPr>
            <p:nvPr/>
          </p:nvSpPr>
          <p:spPr bwMode="auto">
            <a:xfrm>
              <a:off x="3648" y="1008"/>
              <a:ext cx="0" cy="24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Line 38"/>
            <p:cNvSpPr>
              <a:spLocks noChangeShapeType="1"/>
            </p:cNvSpPr>
            <p:nvPr/>
          </p:nvSpPr>
          <p:spPr bwMode="auto">
            <a:xfrm>
              <a:off x="3648" y="1248"/>
              <a:ext cx="960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Line 39"/>
            <p:cNvSpPr>
              <a:spLocks noChangeShapeType="1"/>
            </p:cNvSpPr>
            <p:nvPr/>
          </p:nvSpPr>
          <p:spPr bwMode="auto">
            <a:xfrm>
              <a:off x="4608" y="1248"/>
              <a:ext cx="0" cy="336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Group 91"/>
          <p:cNvGrpSpPr>
            <a:grpSpLocks/>
          </p:cNvGrpSpPr>
          <p:nvPr/>
        </p:nvGrpSpPr>
        <p:grpSpPr bwMode="auto">
          <a:xfrm>
            <a:off x="6386513" y="3940175"/>
            <a:ext cx="1019175" cy="914400"/>
            <a:chOff x="4307" y="2008"/>
            <a:chExt cx="642" cy="576"/>
          </a:xfrm>
        </p:grpSpPr>
        <p:sp>
          <p:nvSpPr>
            <p:cNvPr id="29" name="Oval 65"/>
            <p:cNvSpPr>
              <a:spLocks noChangeArrowheads="1"/>
            </p:cNvSpPr>
            <p:nvPr/>
          </p:nvSpPr>
          <p:spPr bwMode="auto">
            <a:xfrm>
              <a:off x="4396" y="2008"/>
              <a:ext cx="455" cy="46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path path="rect">
                <a:fillToRect l="100000" b="100000"/>
              </a:path>
            </a:gradFill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50000"/>
                </a:lnSpc>
              </a:pPr>
              <a:r>
                <a:rPr lang="en-US" altLang="zh-TW" sz="28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  <p:sp>
          <p:nvSpPr>
            <p:cNvPr id="30" name="Freeform 66"/>
            <p:cNvSpPr>
              <a:spLocks/>
            </p:cNvSpPr>
            <p:nvPr/>
          </p:nvSpPr>
          <p:spPr bwMode="auto">
            <a:xfrm>
              <a:off x="4307" y="2253"/>
              <a:ext cx="321" cy="331"/>
            </a:xfrm>
            <a:custGeom>
              <a:avLst/>
              <a:gdLst/>
              <a:ahLst/>
              <a:cxnLst>
                <a:cxn ang="0">
                  <a:pos x="87" y="9"/>
                </a:cxn>
                <a:cxn ang="0">
                  <a:pos x="26" y="72"/>
                </a:cxn>
                <a:cxn ang="0">
                  <a:pos x="1" y="172"/>
                </a:cxn>
                <a:cxn ang="0">
                  <a:pos x="34" y="264"/>
                </a:cxn>
                <a:cxn ang="0">
                  <a:pos x="134" y="324"/>
                </a:cxn>
                <a:cxn ang="0">
                  <a:pos x="251" y="305"/>
                </a:cxn>
                <a:cxn ang="0">
                  <a:pos x="314" y="238"/>
                </a:cxn>
                <a:cxn ang="0">
                  <a:pos x="296" y="175"/>
                </a:cxn>
                <a:cxn ang="0">
                  <a:pos x="225" y="91"/>
                </a:cxn>
                <a:cxn ang="0">
                  <a:pos x="147" y="31"/>
                </a:cxn>
                <a:cxn ang="0">
                  <a:pos x="87" y="9"/>
                </a:cxn>
              </a:cxnLst>
              <a:rect l="0" t="0" r="r" b="b"/>
              <a:pathLst>
                <a:path w="321" h="331">
                  <a:moveTo>
                    <a:pt x="87" y="9"/>
                  </a:moveTo>
                  <a:cubicBezTo>
                    <a:pt x="74" y="18"/>
                    <a:pt x="48" y="41"/>
                    <a:pt x="26" y="72"/>
                  </a:cubicBezTo>
                  <a:cubicBezTo>
                    <a:pt x="4" y="103"/>
                    <a:pt x="0" y="152"/>
                    <a:pt x="1" y="172"/>
                  </a:cubicBezTo>
                  <a:cubicBezTo>
                    <a:pt x="2" y="192"/>
                    <a:pt x="7" y="227"/>
                    <a:pt x="34" y="264"/>
                  </a:cubicBezTo>
                  <a:cubicBezTo>
                    <a:pt x="61" y="301"/>
                    <a:pt x="97" y="317"/>
                    <a:pt x="134" y="324"/>
                  </a:cubicBezTo>
                  <a:cubicBezTo>
                    <a:pt x="171" y="331"/>
                    <a:pt x="221" y="319"/>
                    <a:pt x="251" y="305"/>
                  </a:cubicBezTo>
                  <a:cubicBezTo>
                    <a:pt x="281" y="291"/>
                    <a:pt x="307" y="260"/>
                    <a:pt x="314" y="238"/>
                  </a:cubicBezTo>
                  <a:cubicBezTo>
                    <a:pt x="321" y="216"/>
                    <a:pt x="311" y="199"/>
                    <a:pt x="296" y="175"/>
                  </a:cubicBezTo>
                  <a:cubicBezTo>
                    <a:pt x="281" y="151"/>
                    <a:pt x="250" y="115"/>
                    <a:pt x="225" y="91"/>
                  </a:cubicBezTo>
                  <a:cubicBezTo>
                    <a:pt x="206" y="74"/>
                    <a:pt x="170" y="45"/>
                    <a:pt x="147" y="31"/>
                  </a:cubicBezTo>
                  <a:cubicBezTo>
                    <a:pt x="124" y="17"/>
                    <a:pt x="100" y="0"/>
                    <a:pt x="87" y="9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t="100000" r="100000"/>
              </a:path>
            </a:gradFill>
            <a:ln w="31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Freeform 67"/>
            <p:cNvSpPr>
              <a:spLocks/>
            </p:cNvSpPr>
            <p:nvPr/>
          </p:nvSpPr>
          <p:spPr bwMode="auto">
            <a:xfrm>
              <a:off x="4628" y="2231"/>
              <a:ext cx="321" cy="337"/>
            </a:xfrm>
            <a:custGeom>
              <a:avLst/>
              <a:gdLst/>
              <a:ahLst/>
              <a:cxnLst>
                <a:cxn ang="0">
                  <a:pos x="0" y="251"/>
                </a:cxn>
                <a:cxn ang="0">
                  <a:pos x="71" y="309"/>
                </a:cxn>
                <a:cxn ang="0">
                  <a:pos x="171" y="336"/>
                </a:cxn>
                <a:cxn ang="0">
                  <a:pos x="248" y="305"/>
                </a:cxn>
                <a:cxn ang="0">
                  <a:pos x="312" y="199"/>
                </a:cxn>
                <a:cxn ang="0">
                  <a:pos x="301" y="95"/>
                </a:cxn>
                <a:cxn ang="0">
                  <a:pos x="226" y="5"/>
                </a:cxn>
                <a:cxn ang="0">
                  <a:pos x="165" y="30"/>
                </a:cxn>
                <a:cxn ang="0">
                  <a:pos x="82" y="106"/>
                </a:cxn>
                <a:cxn ang="0">
                  <a:pos x="24" y="191"/>
                </a:cxn>
                <a:cxn ang="0">
                  <a:pos x="0" y="251"/>
                </a:cxn>
              </a:cxnLst>
              <a:rect l="0" t="0" r="r" b="b"/>
              <a:pathLst>
                <a:path w="321" h="337">
                  <a:moveTo>
                    <a:pt x="0" y="251"/>
                  </a:moveTo>
                  <a:cubicBezTo>
                    <a:pt x="0" y="259"/>
                    <a:pt x="39" y="289"/>
                    <a:pt x="71" y="309"/>
                  </a:cubicBezTo>
                  <a:cubicBezTo>
                    <a:pt x="103" y="329"/>
                    <a:pt x="152" y="337"/>
                    <a:pt x="171" y="336"/>
                  </a:cubicBezTo>
                  <a:cubicBezTo>
                    <a:pt x="191" y="335"/>
                    <a:pt x="210" y="334"/>
                    <a:pt x="248" y="305"/>
                  </a:cubicBezTo>
                  <a:cubicBezTo>
                    <a:pt x="284" y="276"/>
                    <a:pt x="304" y="241"/>
                    <a:pt x="312" y="199"/>
                  </a:cubicBezTo>
                  <a:cubicBezTo>
                    <a:pt x="321" y="157"/>
                    <a:pt x="315" y="126"/>
                    <a:pt x="301" y="95"/>
                  </a:cubicBezTo>
                  <a:cubicBezTo>
                    <a:pt x="286" y="63"/>
                    <a:pt x="234" y="10"/>
                    <a:pt x="226" y="5"/>
                  </a:cubicBezTo>
                  <a:cubicBezTo>
                    <a:pt x="218" y="0"/>
                    <a:pt x="189" y="13"/>
                    <a:pt x="165" y="30"/>
                  </a:cubicBezTo>
                  <a:cubicBezTo>
                    <a:pt x="141" y="47"/>
                    <a:pt x="105" y="79"/>
                    <a:pt x="82" y="106"/>
                  </a:cubicBezTo>
                  <a:cubicBezTo>
                    <a:pt x="65" y="126"/>
                    <a:pt x="36" y="167"/>
                    <a:pt x="24" y="191"/>
                  </a:cubicBezTo>
                  <a:cubicBezTo>
                    <a:pt x="10" y="215"/>
                    <a:pt x="0" y="243"/>
                    <a:pt x="0" y="25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100000" t="100000"/>
              </a:path>
            </a:gradFill>
            <a:ln w="31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Freeform 68"/>
          <p:cNvSpPr>
            <a:spLocks/>
          </p:cNvSpPr>
          <p:nvPr/>
        </p:nvSpPr>
        <p:spPr bwMode="auto">
          <a:xfrm>
            <a:off x="6327775" y="3429000"/>
            <a:ext cx="612775" cy="779463"/>
          </a:xfrm>
          <a:custGeom>
            <a:avLst/>
            <a:gdLst/>
            <a:ahLst/>
            <a:cxnLst>
              <a:cxn ang="0">
                <a:pos x="134" y="491"/>
              </a:cxn>
              <a:cxn ang="0">
                <a:pos x="105" y="398"/>
              </a:cxn>
              <a:cxn ang="0">
                <a:pos x="25" y="269"/>
              </a:cxn>
              <a:cxn ang="0">
                <a:pos x="14" y="127"/>
              </a:cxn>
              <a:cxn ang="0">
                <a:pos x="112" y="22"/>
              </a:cxn>
              <a:cxn ang="0">
                <a:pos x="262" y="17"/>
              </a:cxn>
              <a:cxn ang="0">
                <a:pos x="356" y="122"/>
              </a:cxn>
              <a:cxn ang="0">
                <a:pos x="386" y="192"/>
              </a:cxn>
            </a:cxnLst>
            <a:rect l="0" t="0" r="r" b="b"/>
            <a:pathLst>
              <a:path w="386" h="491">
                <a:moveTo>
                  <a:pt x="134" y="491"/>
                </a:moveTo>
                <a:cubicBezTo>
                  <a:pt x="130" y="461"/>
                  <a:pt x="125" y="440"/>
                  <a:pt x="105" y="398"/>
                </a:cubicBezTo>
                <a:cubicBezTo>
                  <a:pt x="85" y="356"/>
                  <a:pt x="43" y="314"/>
                  <a:pt x="25" y="269"/>
                </a:cubicBezTo>
                <a:cubicBezTo>
                  <a:pt x="7" y="224"/>
                  <a:pt x="0" y="168"/>
                  <a:pt x="14" y="127"/>
                </a:cubicBezTo>
                <a:cubicBezTo>
                  <a:pt x="28" y="86"/>
                  <a:pt x="71" y="40"/>
                  <a:pt x="112" y="22"/>
                </a:cubicBezTo>
                <a:cubicBezTo>
                  <a:pt x="153" y="4"/>
                  <a:pt x="221" y="0"/>
                  <a:pt x="262" y="17"/>
                </a:cubicBezTo>
                <a:cubicBezTo>
                  <a:pt x="303" y="34"/>
                  <a:pt x="338" y="90"/>
                  <a:pt x="356" y="122"/>
                </a:cubicBezTo>
                <a:cubicBezTo>
                  <a:pt x="374" y="154"/>
                  <a:pt x="381" y="180"/>
                  <a:pt x="386" y="192"/>
                </a:cubicBezTo>
              </a:path>
            </a:pathLst>
          </a:custGeom>
          <a:noFill/>
          <a:ln w="9525" cap="flat" cmpd="sng">
            <a:solidFill>
              <a:srgbClr val="7777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" name="Group 73"/>
          <p:cNvGrpSpPr>
            <a:grpSpLocks/>
          </p:cNvGrpSpPr>
          <p:nvPr/>
        </p:nvGrpSpPr>
        <p:grpSpPr bwMode="auto">
          <a:xfrm rot="-1516551">
            <a:off x="6545263" y="3697288"/>
            <a:ext cx="176212" cy="69850"/>
            <a:chOff x="3851" y="1842"/>
            <a:chExt cx="111" cy="44"/>
          </a:xfrm>
        </p:grpSpPr>
        <p:sp>
          <p:nvSpPr>
            <p:cNvPr id="34" name="Oval 71"/>
            <p:cNvSpPr>
              <a:spLocks noChangeArrowheads="1"/>
            </p:cNvSpPr>
            <p:nvPr/>
          </p:nvSpPr>
          <p:spPr bwMode="auto">
            <a:xfrm>
              <a:off x="3851" y="1842"/>
              <a:ext cx="44" cy="44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Oval 72"/>
            <p:cNvSpPr>
              <a:spLocks noChangeArrowheads="1"/>
            </p:cNvSpPr>
            <p:nvPr/>
          </p:nvSpPr>
          <p:spPr bwMode="auto">
            <a:xfrm>
              <a:off x="3918" y="1842"/>
              <a:ext cx="44" cy="44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" name="Group 74"/>
          <p:cNvGrpSpPr>
            <a:grpSpLocks/>
          </p:cNvGrpSpPr>
          <p:nvPr/>
        </p:nvGrpSpPr>
        <p:grpSpPr bwMode="auto">
          <a:xfrm rot="1516551" flipH="1">
            <a:off x="7080250" y="3641725"/>
            <a:ext cx="176213" cy="69850"/>
            <a:chOff x="3851" y="1842"/>
            <a:chExt cx="111" cy="44"/>
          </a:xfrm>
        </p:grpSpPr>
        <p:sp>
          <p:nvSpPr>
            <p:cNvPr id="37" name="Oval 75"/>
            <p:cNvSpPr>
              <a:spLocks noChangeArrowheads="1"/>
            </p:cNvSpPr>
            <p:nvPr/>
          </p:nvSpPr>
          <p:spPr bwMode="auto">
            <a:xfrm>
              <a:off x="3851" y="1842"/>
              <a:ext cx="44" cy="44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Oval 76"/>
            <p:cNvSpPr>
              <a:spLocks noChangeArrowheads="1"/>
            </p:cNvSpPr>
            <p:nvPr/>
          </p:nvSpPr>
          <p:spPr bwMode="auto">
            <a:xfrm>
              <a:off x="3918" y="1842"/>
              <a:ext cx="44" cy="44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 b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9" name="Freeform 77"/>
          <p:cNvSpPr>
            <a:spLocks/>
          </p:cNvSpPr>
          <p:nvPr/>
        </p:nvSpPr>
        <p:spPr bwMode="auto">
          <a:xfrm>
            <a:off x="6891338" y="3413125"/>
            <a:ext cx="530225" cy="787400"/>
          </a:xfrm>
          <a:custGeom>
            <a:avLst/>
            <a:gdLst/>
            <a:ahLst/>
            <a:cxnLst>
              <a:cxn ang="0">
                <a:pos x="0" y="124"/>
              </a:cxn>
              <a:cxn ang="0">
                <a:pos x="38" y="62"/>
              </a:cxn>
              <a:cxn ang="0">
                <a:pos x="98" y="18"/>
              </a:cxn>
              <a:cxn ang="0">
                <a:pos x="191" y="6"/>
              </a:cxn>
              <a:cxn ang="0">
                <a:pos x="278" y="47"/>
              </a:cxn>
              <a:cxn ang="0">
                <a:pos x="318" y="216"/>
              </a:cxn>
              <a:cxn ang="0">
                <a:pos x="257" y="354"/>
              </a:cxn>
              <a:cxn ang="0">
                <a:pos x="221" y="434"/>
              </a:cxn>
              <a:cxn ang="0">
                <a:pos x="216" y="496"/>
              </a:cxn>
            </a:cxnLst>
            <a:rect l="0" t="0" r="r" b="b"/>
            <a:pathLst>
              <a:path w="334" h="496">
                <a:moveTo>
                  <a:pt x="0" y="124"/>
                </a:moveTo>
                <a:cubicBezTo>
                  <a:pt x="6" y="114"/>
                  <a:pt x="22" y="80"/>
                  <a:pt x="38" y="62"/>
                </a:cubicBezTo>
                <a:cubicBezTo>
                  <a:pt x="54" y="44"/>
                  <a:pt x="73" y="27"/>
                  <a:pt x="98" y="18"/>
                </a:cubicBezTo>
                <a:cubicBezTo>
                  <a:pt x="124" y="5"/>
                  <a:pt x="157" y="0"/>
                  <a:pt x="191" y="6"/>
                </a:cubicBezTo>
                <a:cubicBezTo>
                  <a:pt x="225" y="12"/>
                  <a:pt x="243" y="18"/>
                  <a:pt x="278" y="47"/>
                </a:cubicBezTo>
                <a:cubicBezTo>
                  <a:pt x="313" y="76"/>
                  <a:pt x="334" y="134"/>
                  <a:pt x="318" y="216"/>
                </a:cubicBezTo>
                <a:cubicBezTo>
                  <a:pt x="302" y="298"/>
                  <a:pt x="273" y="319"/>
                  <a:pt x="257" y="354"/>
                </a:cubicBezTo>
                <a:cubicBezTo>
                  <a:pt x="241" y="389"/>
                  <a:pt x="227" y="410"/>
                  <a:pt x="221" y="434"/>
                </a:cubicBezTo>
                <a:cubicBezTo>
                  <a:pt x="215" y="458"/>
                  <a:pt x="217" y="483"/>
                  <a:pt x="216" y="496"/>
                </a:cubicBezTo>
              </a:path>
            </a:pathLst>
          </a:custGeom>
          <a:noFill/>
          <a:ln w="6350" cap="flat" cmpd="sng">
            <a:solidFill>
              <a:srgbClr val="7777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ar-SA" b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0" name="Group 92"/>
          <p:cNvGrpSpPr>
            <a:grpSpLocks/>
          </p:cNvGrpSpPr>
          <p:nvPr/>
        </p:nvGrpSpPr>
        <p:grpSpPr bwMode="auto">
          <a:xfrm>
            <a:off x="6137277" y="3013075"/>
            <a:ext cx="1420813" cy="369888"/>
            <a:chOff x="4150" y="1424"/>
            <a:chExt cx="895" cy="233"/>
          </a:xfrm>
        </p:grpSpPr>
        <p:sp>
          <p:nvSpPr>
            <p:cNvPr id="41" name="Rectangle 27"/>
            <p:cNvSpPr>
              <a:spLocks noChangeAspect="1" noChangeArrowheads="1"/>
            </p:cNvSpPr>
            <p:nvPr/>
          </p:nvSpPr>
          <p:spPr bwMode="auto">
            <a:xfrm>
              <a:off x="4808" y="1424"/>
              <a:ext cx="237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 sz="1800" b="1" i="1">
                  <a:solidFill>
                    <a:schemeClr val="hlink"/>
                  </a:solidFill>
                  <a:latin typeface="Times New Roman" pitchFamily="18" charset="0"/>
                  <a:cs typeface="Times New Roman" pitchFamily="18" charset="0"/>
                </a:rPr>
                <a:t>lp</a:t>
              </a:r>
            </a:p>
          </p:txBody>
        </p:sp>
        <p:sp>
          <p:nvSpPr>
            <p:cNvPr id="42" name="Rectangle 79"/>
            <p:cNvSpPr>
              <a:spLocks noChangeAspect="1" noChangeArrowheads="1"/>
            </p:cNvSpPr>
            <p:nvPr/>
          </p:nvSpPr>
          <p:spPr bwMode="auto">
            <a:xfrm>
              <a:off x="4150" y="1424"/>
              <a:ext cx="237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 sz="1800" b="1" i="1">
                  <a:solidFill>
                    <a:schemeClr val="hlink"/>
                  </a:solidFill>
                  <a:latin typeface="Times New Roman" pitchFamily="18" charset="0"/>
                  <a:cs typeface="Times New Roman" pitchFamily="18" charset="0"/>
                </a:rPr>
                <a:t>lp</a:t>
              </a:r>
            </a:p>
          </p:txBody>
        </p:sp>
      </p:grpSp>
      <p:grpSp>
        <p:nvGrpSpPr>
          <p:cNvPr id="43" name="Group 101"/>
          <p:cNvGrpSpPr>
            <a:grpSpLocks/>
          </p:cNvGrpSpPr>
          <p:nvPr/>
        </p:nvGrpSpPr>
        <p:grpSpPr bwMode="auto">
          <a:xfrm>
            <a:off x="533400" y="1447800"/>
            <a:ext cx="5597525" cy="584200"/>
            <a:chOff x="590" y="368"/>
            <a:chExt cx="3526" cy="368"/>
          </a:xfrm>
        </p:grpSpPr>
        <p:grpSp>
          <p:nvGrpSpPr>
            <p:cNvPr id="44" name="Group 100"/>
            <p:cNvGrpSpPr>
              <a:grpSpLocks/>
            </p:cNvGrpSpPr>
            <p:nvPr/>
          </p:nvGrpSpPr>
          <p:grpSpPr bwMode="auto">
            <a:xfrm>
              <a:off x="590" y="368"/>
              <a:ext cx="3526" cy="368"/>
              <a:chOff x="590" y="368"/>
              <a:chExt cx="3526" cy="368"/>
            </a:xfrm>
          </p:grpSpPr>
          <p:sp>
            <p:nvSpPr>
              <p:cNvPr id="51" name="Text Box 82"/>
              <p:cNvSpPr txBox="1">
                <a:spLocks noChangeAspect="1" noChangeArrowheads="1"/>
              </p:cNvSpPr>
              <p:nvPr/>
            </p:nvSpPr>
            <p:spPr bwMode="auto">
              <a:xfrm>
                <a:off x="607" y="368"/>
                <a:ext cx="1504" cy="36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762000"/>
                <a:r>
                  <a:rPr lang="en-US" altLang="zh-TW" sz="1600" b="1" dirty="0">
                    <a:latin typeface="Times New Roman" pitchFamily="18" charset="0"/>
                    <a:cs typeface="Times New Roman" pitchFamily="18" charset="0"/>
                  </a:rPr>
                  <a:t>Components of the early </a:t>
                </a:r>
              </a:p>
              <a:p>
                <a:pPr defTabSz="762000"/>
                <a:r>
                  <a:rPr lang="en-US" altLang="zh-TW" sz="1600" b="1" dirty="0">
                    <a:latin typeface="Times New Roman" pitchFamily="18" charset="0"/>
                    <a:cs typeface="Times New Roman" pitchFamily="18" charset="0"/>
                  </a:rPr>
                  <a:t>atmosphere</a:t>
                </a:r>
              </a:p>
            </p:txBody>
          </p:sp>
          <p:sp>
            <p:nvSpPr>
              <p:cNvPr id="52" name="Rectangle 83"/>
              <p:cNvSpPr>
                <a:spLocks noChangeAspect="1" noChangeArrowheads="1"/>
              </p:cNvSpPr>
              <p:nvPr/>
            </p:nvSpPr>
            <p:spPr bwMode="auto">
              <a:xfrm>
                <a:off x="590" y="391"/>
                <a:ext cx="3526" cy="341"/>
              </a:xfrm>
              <a:prstGeom prst="rect">
                <a:avLst/>
              </a:prstGeom>
              <a:noFill/>
              <a:ln w="12700">
                <a:solidFill>
                  <a:srgbClr val="FF66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ar-SA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5" name="Group 84"/>
            <p:cNvGrpSpPr>
              <a:grpSpLocks/>
            </p:cNvGrpSpPr>
            <p:nvPr/>
          </p:nvGrpSpPr>
          <p:grpSpPr bwMode="auto">
            <a:xfrm>
              <a:off x="2063" y="400"/>
              <a:ext cx="323" cy="292"/>
              <a:chOff x="2063" y="3402"/>
              <a:chExt cx="323" cy="292"/>
            </a:xfrm>
          </p:grpSpPr>
          <p:sp>
            <p:nvSpPr>
              <p:cNvPr id="49" name="Rectangle 85"/>
              <p:cNvSpPr>
                <a:spLocks noChangeAspect="1" noChangeArrowheads="1"/>
              </p:cNvSpPr>
              <p:nvPr/>
            </p:nvSpPr>
            <p:spPr bwMode="auto">
              <a:xfrm>
                <a:off x="2063" y="3434"/>
                <a:ext cx="323" cy="260"/>
              </a:xfrm>
              <a:prstGeom prst="rect">
                <a:avLst/>
              </a:prstGeom>
              <a:solidFill>
                <a:srgbClr val="EFFFFF"/>
              </a:solidFill>
              <a:ln w="6350">
                <a:solidFill>
                  <a:srgbClr val="9933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" name="Text Box 86"/>
              <p:cNvSpPr txBox="1">
                <a:spLocks noChangeAspect="1" noChangeArrowheads="1"/>
              </p:cNvSpPr>
              <p:nvPr/>
            </p:nvSpPr>
            <p:spPr bwMode="auto">
              <a:xfrm>
                <a:off x="2070" y="3402"/>
                <a:ext cx="278" cy="23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762000"/>
                <a:r>
                  <a:rPr lang="en-US" altLang="zh-TW" b="1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altLang="zh-TW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</p:grpSp>
        <p:grpSp>
          <p:nvGrpSpPr>
            <p:cNvPr id="46" name="Group 87"/>
            <p:cNvGrpSpPr>
              <a:grpSpLocks/>
            </p:cNvGrpSpPr>
            <p:nvPr/>
          </p:nvGrpSpPr>
          <p:grpSpPr bwMode="auto">
            <a:xfrm>
              <a:off x="2645" y="414"/>
              <a:ext cx="1400" cy="278"/>
              <a:chOff x="2645" y="3416"/>
              <a:chExt cx="1400" cy="278"/>
            </a:xfrm>
          </p:grpSpPr>
          <p:sp>
            <p:nvSpPr>
              <p:cNvPr id="47" name="Rectangle 88"/>
              <p:cNvSpPr>
                <a:spLocks noChangeAspect="1" noChangeArrowheads="1"/>
              </p:cNvSpPr>
              <p:nvPr/>
            </p:nvSpPr>
            <p:spPr bwMode="auto">
              <a:xfrm>
                <a:off x="2646" y="3434"/>
                <a:ext cx="1399" cy="260"/>
              </a:xfrm>
              <a:prstGeom prst="rect">
                <a:avLst/>
              </a:prstGeom>
              <a:solidFill>
                <a:srgbClr val="EFFFFF"/>
              </a:solidFill>
              <a:ln w="6350">
                <a:solidFill>
                  <a:srgbClr val="9933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" name="Text Box 89"/>
              <p:cNvSpPr txBox="1">
                <a:spLocks noChangeAspect="1" noChangeArrowheads="1"/>
              </p:cNvSpPr>
              <p:nvPr/>
            </p:nvSpPr>
            <p:spPr bwMode="auto">
              <a:xfrm>
                <a:off x="2645" y="3416"/>
                <a:ext cx="1094" cy="23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762000"/>
                <a:r>
                  <a:rPr lang="en-US" altLang="zh-TW" b="1">
                    <a:latin typeface="Times New Roman" pitchFamily="18" charset="0"/>
                    <a:cs typeface="Times New Roman" pitchFamily="18" charset="0"/>
                  </a:rPr>
                  <a:t>CH</a:t>
                </a:r>
                <a:r>
                  <a:rPr lang="en-US" altLang="zh-TW" b="1" baseline="-25000">
                    <a:latin typeface="Times New Roman" pitchFamily="18" charset="0"/>
                    <a:cs typeface="Times New Roman" pitchFamily="18" charset="0"/>
                  </a:rPr>
                  <a:t>4   </a:t>
                </a:r>
                <a:r>
                  <a:rPr lang="en-US" altLang="zh-TW" b="1">
                    <a:latin typeface="Times New Roman" pitchFamily="18" charset="0"/>
                    <a:cs typeface="Times New Roman" pitchFamily="18" charset="0"/>
                  </a:rPr>
                  <a:t>NH</a:t>
                </a:r>
                <a:r>
                  <a:rPr lang="en-US" altLang="zh-TW" b="1" baseline="-25000">
                    <a:latin typeface="Times New Roman" pitchFamily="18" charset="0"/>
                    <a:cs typeface="Times New Roman" pitchFamily="18" charset="0"/>
                  </a:rPr>
                  <a:t>3    </a:t>
                </a:r>
                <a:r>
                  <a:rPr lang="en-US" altLang="zh-TW" b="1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altLang="zh-TW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altLang="zh-TW" b="1">
                    <a:latin typeface="Times New Roman" pitchFamily="18" charset="0"/>
                    <a:cs typeface="Times New Roman" pitchFamily="18" charset="0"/>
                  </a:rPr>
                  <a:t>O</a:t>
                </a:r>
              </a:p>
            </p:txBody>
          </p:sp>
        </p:grpSp>
      </p:grpSp>
      <p:grpSp>
        <p:nvGrpSpPr>
          <p:cNvPr id="53" name="Group 98"/>
          <p:cNvGrpSpPr>
            <a:grpSpLocks/>
          </p:cNvGrpSpPr>
          <p:nvPr/>
        </p:nvGrpSpPr>
        <p:grpSpPr bwMode="auto">
          <a:xfrm>
            <a:off x="2819401" y="2362200"/>
            <a:ext cx="2643188" cy="1771649"/>
            <a:chOff x="2235" y="1207"/>
            <a:chExt cx="1665" cy="1116"/>
          </a:xfrm>
        </p:grpSpPr>
        <p:sp>
          <p:nvSpPr>
            <p:cNvPr id="54" name="AutoShape 63"/>
            <p:cNvSpPr>
              <a:spLocks noChangeArrowheads="1"/>
            </p:cNvSpPr>
            <p:nvPr/>
          </p:nvSpPr>
          <p:spPr bwMode="auto">
            <a:xfrm rot="-1610939">
              <a:off x="3166" y="1748"/>
              <a:ext cx="44" cy="141"/>
            </a:xfrm>
            <a:custGeom>
              <a:avLst/>
              <a:gdLst>
                <a:gd name="G0" fmla="+- 6382 0 0"/>
                <a:gd name="G1" fmla="+- 21600 0 6382"/>
                <a:gd name="G2" fmla="*/ 6382 1 2"/>
                <a:gd name="G3" fmla="+- 21600 0 G2"/>
                <a:gd name="G4" fmla="+/ 6382 21600 2"/>
                <a:gd name="G5" fmla="+/ G1 0 2"/>
                <a:gd name="G6" fmla="*/ 21600 21600 6382"/>
                <a:gd name="G7" fmla="*/ G6 1 2"/>
                <a:gd name="G8" fmla="+- 21600 0 G7"/>
                <a:gd name="G9" fmla="*/ 21600 1 2"/>
                <a:gd name="G10" fmla="+- 6382 0 G9"/>
                <a:gd name="G11" fmla="?: G10 G8 0"/>
                <a:gd name="G12" fmla="?: G10 G7 21600"/>
                <a:gd name="T0" fmla="*/ 18409 w 21600"/>
                <a:gd name="T1" fmla="*/ 10800 h 21600"/>
                <a:gd name="T2" fmla="*/ 10800 w 21600"/>
                <a:gd name="T3" fmla="*/ 21600 h 21600"/>
                <a:gd name="T4" fmla="*/ 3191 w 21600"/>
                <a:gd name="T5" fmla="*/ 10800 h 21600"/>
                <a:gd name="T6" fmla="*/ 10800 w 21600"/>
                <a:gd name="T7" fmla="*/ 0 h 21600"/>
                <a:gd name="T8" fmla="*/ 4991 w 21600"/>
                <a:gd name="T9" fmla="*/ 4991 h 21600"/>
                <a:gd name="T10" fmla="*/ 16609 w 21600"/>
                <a:gd name="T11" fmla="*/ 1660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382" y="21600"/>
                  </a:lnTo>
                  <a:lnTo>
                    <a:pt x="1521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AutoShape 62"/>
            <p:cNvSpPr>
              <a:spLocks noChangeArrowheads="1"/>
            </p:cNvSpPr>
            <p:nvPr/>
          </p:nvSpPr>
          <p:spPr bwMode="auto">
            <a:xfrm rot="-7812172">
              <a:off x="3243" y="1458"/>
              <a:ext cx="44" cy="174"/>
            </a:xfrm>
            <a:custGeom>
              <a:avLst/>
              <a:gdLst>
                <a:gd name="G0" fmla="+- 6382 0 0"/>
                <a:gd name="G1" fmla="+- 21600 0 6382"/>
                <a:gd name="G2" fmla="*/ 6382 1 2"/>
                <a:gd name="G3" fmla="+- 21600 0 G2"/>
                <a:gd name="G4" fmla="+/ 6382 21600 2"/>
                <a:gd name="G5" fmla="+/ G1 0 2"/>
                <a:gd name="G6" fmla="*/ 21600 21600 6382"/>
                <a:gd name="G7" fmla="*/ G6 1 2"/>
                <a:gd name="G8" fmla="+- 21600 0 G7"/>
                <a:gd name="G9" fmla="*/ 21600 1 2"/>
                <a:gd name="G10" fmla="+- 6382 0 G9"/>
                <a:gd name="G11" fmla="?: G10 G8 0"/>
                <a:gd name="G12" fmla="?: G10 G7 21600"/>
                <a:gd name="T0" fmla="*/ 18409 w 21600"/>
                <a:gd name="T1" fmla="*/ 10800 h 21600"/>
                <a:gd name="T2" fmla="*/ 10800 w 21600"/>
                <a:gd name="T3" fmla="*/ 21600 h 21600"/>
                <a:gd name="T4" fmla="*/ 3191 w 21600"/>
                <a:gd name="T5" fmla="*/ 10800 h 21600"/>
                <a:gd name="T6" fmla="*/ 10800 w 21600"/>
                <a:gd name="T7" fmla="*/ 0 h 21600"/>
                <a:gd name="T8" fmla="*/ 4991 w 21600"/>
                <a:gd name="T9" fmla="*/ 4991 h 21600"/>
                <a:gd name="T10" fmla="*/ 16609 w 21600"/>
                <a:gd name="T11" fmla="*/ 1660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382" y="21600"/>
                  </a:lnTo>
                  <a:lnTo>
                    <a:pt x="1521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AutoShape 57"/>
            <p:cNvSpPr>
              <a:spLocks noChangeArrowheads="1"/>
            </p:cNvSpPr>
            <p:nvPr/>
          </p:nvSpPr>
          <p:spPr bwMode="auto">
            <a:xfrm rot="-2149359" flipH="1" flipV="1">
              <a:off x="2990" y="1482"/>
              <a:ext cx="44" cy="112"/>
            </a:xfrm>
            <a:custGeom>
              <a:avLst/>
              <a:gdLst>
                <a:gd name="G0" fmla="+- 6382 0 0"/>
                <a:gd name="G1" fmla="+- 21600 0 6382"/>
                <a:gd name="G2" fmla="*/ 6382 1 2"/>
                <a:gd name="G3" fmla="+- 21600 0 G2"/>
                <a:gd name="G4" fmla="+/ 6382 21600 2"/>
                <a:gd name="G5" fmla="+/ G1 0 2"/>
                <a:gd name="G6" fmla="*/ 21600 21600 6382"/>
                <a:gd name="G7" fmla="*/ G6 1 2"/>
                <a:gd name="G8" fmla="+- 21600 0 G7"/>
                <a:gd name="G9" fmla="*/ 21600 1 2"/>
                <a:gd name="G10" fmla="+- 6382 0 G9"/>
                <a:gd name="G11" fmla="?: G10 G8 0"/>
                <a:gd name="G12" fmla="?: G10 G7 21600"/>
                <a:gd name="T0" fmla="*/ 18409 w 21600"/>
                <a:gd name="T1" fmla="*/ 10800 h 21600"/>
                <a:gd name="T2" fmla="*/ 10800 w 21600"/>
                <a:gd name="T3" fmla="*/ 21600 h 21600"/>
                <a:gd name="T4" fmla="*/ 3191 w 21600"/>
                <a:gd name="T5" fmla="*/ 10800 h 21600"/>
                <a:gd name="T6" fmla="*/ 10800 w 21600"/>
                <a:gd name="T7" fmla="*/ 0 h 21600"/>
                <a:gd name="T8" fmla="*/ 4991 w 21600"/>
                <a:gd name="T9" fmla="*/ 4991 h 21600"/>
                <a:gd name="T10" fmla="*/ 16609 w 21600"/>
                <a:gd name="T11" fmla="*/ 1660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382" y="21600"/>
                  </a:lnTo>
                  <a:lnTo>
                    <a:pt x="1521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Oval 44"/>
            <p:cNvSpPr>
              <a:spLocks noChangeArrowheads="1"/>
            </p:cNvSpPr>
            <p:nvPr/>
          </p:nvSpPr>
          <p:spPr bwMode="auto">
            <a:xfrm>
              <a:off x="2979" y="1545"/>
              <a:ext cx="252" cy="25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rect">
                <a:fillToRect l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58" name="AutoShape 61"/>
            <p:cNvSpPr>
              <a:spLocks noChangeArrowheads="1"/>
            </p:cNvSpPr>
            <p:nvPr/>
          </p:nvSpPr>
          <p:spPr bwMode="auto">
            <a:xfrm rot="-17718746" flipH="1" flipV="1">
              <a:off x="2921" y="1650"/>
              <a:ext cx="50" cy="167"/>
            </a:xfrm>
            <a:custGeom>
              <a:avLst/>
              <a:gdLst>
                <a:gd name="G0" fmla="+- 6382 0 0"/>
                <a:gd name="G1" fmla="+- 21600 0 6382"/>
                <a:gd name="G2" fmla="*/ 6382 1 2"/>
                <a:gd name="G3" fmla="+- 21600 0 G2"/>
                <a:gd name="G4" fmla="+/ 6382 21600 2"/>
                <a:gd name="G5" fmla="+/ G1 0 2"/>
                <a:gd name="G6" fmla="*/ 21600 21600 6382"/>
                <a:gd name="G7" fmla="*/ G6 1 2"/>
                <a:gd name="G8" fmla="+- 21600 0 G7"/>
                <a:gd name="G9" fmla="*/ 21600 1 2"/>
                <a:gd name="G10" fmla="+- 6382 0 G9"/>
                <a:gd name="G11" fmla="?: G10 G8 0"/>
                <a:gd name="G12" fmla="?: G10 G7 21600"/>
                <a:gd name="T0" fmla="*/ 18409 w 21600"/>
                <a:gd name="T1" fmla="*/ 10800 h 21600"/>
                <a:gd name="T2" fmla="*/ 10800 w 21600"/>
                <a:gd name="T3" fmla="*/ 21600 h 21600"/>
                <a:gd name="T4" fmla="*/ 3191 w 21600"/>
                <a:gd name="T5" fmla="*/ 10800 h 21600"/>
                <a:gd name="T6" fmla="*/ 10800 w 21600"/>
                <a:gd name="T7" fmla="*/ 0 h 21600"/>
                <a:gd name="T8" fmla="*/ 4991 w 21600"/>
                <a:gd name="T9" fmla="*/ 4991 h 21600"/>
                <a:gd name="T10" fmla="*/ 16609 w 21600"/>
                <a:gd name="T11" fmla="*/ 1660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382" y="21600"/>
                  </a:lnTo>
                  <a:lnTo>
                    <a:pt x="1521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Oval 43"/>
            <p:cNvSpPr>
              <a:spLocks noChangeArrowheads="1"/>
            </p:cNvSpPr>
            <p:nvPr/>
          </p:nvSpPr>
          <p:spPr bwMode="auto">
            <a:xfrm>
              <a:off x="2621" y="1677"/>
              <a:ext cx="272" cy="27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rect">
                <a:fillToRect l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60" name="Text Box 45"/>
            <p:cNvSpPr txBox="1">
              <a:spLocks noChangeArrowheads="1"/>
            </p:cNvSpPr>
            <p:nvPr/>
          </p:nvSpPr>
          <p:spPr bwMode="auto">
            <a:xfrm>
              <a:off x="2921" y="2042"/>
              <a:ext cx="412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TW" sz="2000" b="1">
                  <a:latin typeface="Times New Roman" pitchFamily="18" charset="0"/>
                  <a:cs typeface="Times New Roman" pitchFamily="18" charset="0"/>
                </a:rPr>
                <a:t>CH</a:t>
              </a:r>
              <a:r>
                <a:rPr lang="en-US" altLang="zh-TW" sz="2000" b="1" baseline="-25000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61" name="Text Box 47"/>
            <p:cNvSpPr txBox="1">
              <a:spLocks noChangeArrowheads="1"/>
            </p:cNvSpPr>
            <p:nvPr/>
          </p:nvSpPr>
          <p:spPr bwMode="auto">
            <a:xfrm>
              <a:off x="3291" y="1320"/>
              <a:ext cx="609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TW" sz="2000" b="1">
                  <a:latin typeface="Times New Roman" pitchFamily="18" charset="0"/>
                  <a:cs typeface="Times New Roman" pitchFamily="18" charset="0"/>
                </a:rPr>
                <a:t>COOH</a:t>
              </a:r>
              <a:endParaRPr lang="en-US" altLang="zh-TW" sz="2000" b="1" baseline="-25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Text Box 48"/>
            <p:cNvSpPr txBox="1">
              <a:spLocks noChangeArrowheads="1"/>
            </p:cNvSpPr>
            <p:nvPr/>
          </p:nvSpPr>
          <p:spPr bwMode="auto">
            <a:xfrm>
              <a:off x="2235" y="1916"/>
              <a:ext cx="326" cy="4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TW" sz="3600" b="1">
                  <a:solidFill>
                    <a:srgbClr val="9900FF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endParaRPr lang="en-US" altLang="zh-TW" sz="3600" b="1" baseline="-25000">
                <a:solidFill>
                  <a:srgbClr val="99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3" name="Group 64"/>
            <p:cNvGrpSpPr>
              <a:grpSpLocks/>
            </p:cNvGrpSpPr>
            <p:nvPr/>
          </p:nvGrpSpPr>
          <p:grpSpPr bwMode="auto">
            <a:xfrm>
              <a:off x="3183" y="1813"/>
              <a:ext cx="412" cy="259"/>
              <a:chOff x="3152" y="1814"/>
              <a:chExt cx="412" cy="259"/>
            </a:xfrm>
          </p:grpSpPr>
          <p:sp>
            <p:nvSpPr>
              <p:cNvPr id="71" name="Text Box 46"/>
              <p:cNvSpPr txBox="1">
                <a:spLocks noChangeArrowheads="1"/>
              </p:cNvSpPr>
              <p:nvPr/>
            </p:nvSpPr>
            <p:spPr bwMode="auto">
              <a:xfrm>
                <a:off x="3152" y="1821"/>
                <a:ext cx="412" cy="25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2000" b="1">
                    <a:latin typeface="Times New Roman" pitchFamily="18" charset="0"/>
                    <a:cs typeface="Times New Roman" pitchFamily="18" charset="0"/>
                  </a:rPr>
                  <a:t>NH</a:t>
                </a:r>
                <a:r>
                  <a:rPr lang="en-US" altLang="zh-TW" sz="2000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  <p:sp>
            <p:nvSpPr>
              <p:cNvPr id="72" name="Oval 51"/>
              <p:cNvSpPr>
                <a:spLocks noChangeArrowheads="1"/>
              </p:cNvSpPr>
              <p:nvPr/>
            </p:nvSpPr>
            <p:spPr bwMode="auto">
              <a:xfrm>
                <a:off x="3216" y="1814"/>
                <a:ext cx="44" cy="44"/>
              </a:xfrm>
              <a:prstGeom prst="ellipse">
                <a:avLst/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ar-SA" b="1">
                  <a:solidFill>
                    <a:srgbClr val="CC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" name="Oval 55"/>
              <p:cNvSpPr>
                <a:spLocks noChangeArrowheads="1"/>
              </p:cNvSpPr>
              <p:nvPr/>
            </p:nvSpPr>
            <p:spPr bwMode="auto">
              <a:xfrm>
                <a:off x="3283" y="1814"/>
                <a:ext cx="44" cy="44"/>
              </a:xfrm>
              <a:prstGeom prst="ellipse">
                <a:avLst/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ar-SA" b="1">
                  <a:solidFill>
                    <a:srgbClr val="CC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 rot="-1350700">
              <a:off x="2638" y="1515"/>
              <a:ext cx="54" cy="210"/>
            </a:xfrm>
            <a:custGeom>
              <a:avLst/>
              <a:gdLst>
                <a:gd name="G0" fmla="+- 4811 0 0"/>
                <a:gd name="G1" fmla="+- 21600 0 4811"/>
                <a:gd name="G2" fmla="*/ 4811 1 2"/>
                <a:gd name="G3" fmla="+- 21600 0 G2"/>
                <a:gd name="G4" fmla="+/ 4811 21600 2"/>
                <a:gd name="G5" fmla="+/ G1 0 2"/>
                <a:gd name="G6" fmla="*/ 21600 21600 4811"/>
                <a:gd name="G7" fmla="*/ G6 1 2"/>
                <a:gd name="G8" fmla="+- 21600 0 G7"/>
                <a:gd name="G9" fmla="*/ 21600 1 2"/>
                <a:gd name="G10" fmla="+- 4811 0 G9"/>
                <a:gd name="G11" fmla="?: G10 G8 0"/>
                <a:gd name="G12" fmla="?: G10 G7 21600"/>
                <a:gd name="T0" fmla="*/ 19194 w 21600"/>
                <a:gd name="T1" fmla="*/ 10800 h 21600"/>
                <a:gd name="T2" fmla="*/ 10800 w 21600"/>
                <a:gd name="T3" fmla="*/ 21600 h 21600"/>
                <a:gd name="T4" fmla="*/ 2406 w 21600"/>
                <a:gd name="T5" fmla="*/ 10800 h 21600"/>
                <a:gd name="T6" fmla="*/ 10800 w 21600"/>
                <a:gd name="T7" fmla="*/ 0 h 21600"/>
                <a:gd name="T8" fmla="*/ 4206 w 21600"/>
                <a:gd name="T9" fmla="*/ 4206 h 21600"/>
                <a:gd name="T10" fmla="*/ 17394 w 21600"/>
                <a:gd name="T11" fmla="*/ 1739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811" y="21600"/>
                  </a:lnTo>
                  <a:lnTo>
                    <a:pt x="1678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AutoShape 58"/>
            <p:cNvSpPr>
              <a:spLocks noChangeArrowheads="1"/>
            </p:cNvSpPr>
            <p:nvPr/>
          </p:nvSpPr>
          <p:spPr bwMode="auto">
            <a:xfrm rot="-13027339">
              <a:off x="2867" y="1879"/>
              <a:ext cx="57" cy="245"/>
            </a:xfrm>
            <a:custGeom>
              <a:avLst/>
              <a:gdLst>
                <a:gd name="G0" fmla="+- 5494 0 0"/>
                <a:gd name="G1" fmla="+- 21600 0 5494"/>
                <a:gd name="G2" fmla="*/ 5494 1 2"/>
                <a:gd name="G3" fmla="+- 21600 0 G2"/>
                <a:gd name="G4" fmla="+/ 5494 21600 2"/>
                <a:gd name="G5" fmla="+/ G1 0 2"/>
                <a:gd name="G6" fmla="*/ 21600 21600 5494"/>
                <a:gd name="G7" fmla="*/ G6 1 2"/>
                <a:gd name="G8" fmla="+- 21600 0 G7"/>
                <a:gd name="G9" fmla="*/ 21600 1 2"/>
                <a:gd name="G10" fmla="+- 5494 0 G9"/>
                <a:gd name="G11" fmla="?: G10 G8 0"/>
                <a:gd name="G12" fmla="?: G10 G7 21600"/>
                <a:gd name="T0" fmla="*/ 18853 w 21600"/>
                <a:gd name="T1" fmla="*/ 10800 h 21600"/>
                <a:gd name="T2" fmla="*/ 10800 w 21600"/>
                <a:gd name="T3" fmla="*/ 21600 h 21600"/>
                <a:gd name="T4" fmla="*/ 2747 w 21600"/>
                <a:gd name="T5" fmla="*/ 10800 h 21600"/>
                <a:gd name="T6" fmla="*/ 10800 w 21600"/>
                <a:gd name="T7" fmla="*/ 0 h 21600"/>
                <a:gd name="T8" fmla="*/ 4547 w 21600"/>
                <a:gd name="T9" fmla="*/ 4547 h 21600"/>
                <a:gd name="T10" fmla="*/ 17053 w 21600"/>
                <a:gd name="T11" fmla="*/ 170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94" y="21600"/>
                  </a:lnTo>
                  <a:lnTo>
                    <a:pt x="1610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AutoShape 60"/>
            <p:cNvSpPr>
              <a:spLocks noChangeArrowheads="1"/>
            </p:cNvSpPr>
            <p:nvPr/>
          </p:nvSpPr>
          <p:spPr bwMode="auto">
            <a:xfrm rot="13889814" flipH="1">
              <a:off x="2549" y="1849"/>
              <a:ext cx="56" cy="207"/>
            </a:xfrm>
            <a:custGeom>
              <a:avLst/>
              <a:gdLst>
                <a:gd name="G0" fmla="+- 5494 0 0"/>
                <a:gd name="G1" fmla="+- 21600 0 5494"/>
                <a:gd name="G2" fmla="*/ 5494 1 2"/>
                <a:gd name="G3" fmla="+- 21600 0 G2"/>
                <a:gd name="G4" fmla="+/ 5494 21600 2"/>
                <a:gd name="G5" fmla="+/ G1 0 2"/>
                <a:gd name="G6" fmla="*/ 21600 21600 5494"/>
                <a:gd name="G7" fmla="*/ G6 1 2"/>
                <a:gd name="G8" fmla="+- 21600 0 G7"/>
                <a:gd name="G9" fmla="*/ 21600 1 2"/>
                <a:gd name="G10" fmla="+- 5494 0 G9"/>
                <a:gd name="G11" fmla="?: G10 G8 0"/>
                <a:gd name="G12" fmla="?: G10 G7 21600"/>
                <a:gd name="T0" fmla="*/ 18853 w 21600"/>
                <a:gd name="T1" fmla="*/ 10800 h 21600"/>
                <a:gd name="T2" fmla="*/ 10800 w 21600"/>
                <a:gd name="T3" fmla="*/ 21600 h 21600"/>
                <a:gd name="T4" fmla="*/ 2747 w 21600"/>
                <a:gd name="T5" fmla="*/ 10800 h 21600"/>
                <a:gd name="T6" fmla="*/ 10800 w 21600"/>
                <a:gd name="T7" fmla="*/ 0 h 21600"/>
                <a:gd name="T8" fmla="*/ 4547 w 21600"/>
                <a:gd name="T9" fmla="*/ 4547 h 21600"/>
                <a:gd name="T10" fmla="*/ 17053 w 21600"/>
                <a:gd name="T11" fmla="*/ 170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94" y="21600"/>
                  </a:lnTo>
                  <a:lnTo>
                    <a:pt x="1610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Text Box 78"/>
            <p:cNvSpPr txBox="1">
              <a:spLocks noChangeArrowheads="1"/>
            </p:cNvSpPr>
            <p:nvPr/>
          </p:nvSpPr>
          <p:spPr bwMode="auto">
            <a:xfrm>
              <a:off x="3583" y="1207"/>
              <a:ext cx="310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TW" sz="1800" b="1" i="1">
                  <a:solidFill>
                    <a:schemeClr val="hlink"/>
                  </a:solidFill>
                  <a:latin typeface="Times New Roman" pitchFamily="18" charset="0"/>
                  <a:cs typeface="Times New Roman" pitchFamily="18" charset="0"/>
                </a:rPr>
                <a:t>-  </a:t>
              </a:r>
              <a:r>
                <a:rPr lang="en-US" altLang="zh-TW" sz="1600" b="1" i="1">
                  <a:solidFill>
                    <a:schemeClr val="hlink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</a:p>
          </p:txBody>
        </p:sp>
        <p:sp>
          <p:nvSpPr>
            <p:cNvPr id="68" name="Oval 94"/>
            <p:cNvSpPr>
              <a:spLocks noChangeArrowheads="1"/>
            </p:cNvSpPr>
            <p:nvPr/>
          </p:nvSpPr>
          <p:spPr bwMode="auto">
            <a:xfrm rot="3685331">
              <a:off x="2468" y="1994"/>
              <a:ext cx="56" cy="48"/>
            </a:xfrm>
            <a:prstGeom prst="ellipse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Oval 95"/>
            <p:cNvSpPr>
              <a:spLocks noChangeArrowheads="1"/>
            </p:cNvSpPr>
            <p:nvPr/>
          </p:nvSpPr>
          <p:spPr bwMode="auto">
            <a:xfrm rot="-2074139">
              <a:off x="2941" y="2072"/>
              <a:ext cx="57" cy="55"/>
            </a:xfrm>
            <a:prstGeom prst="ellipse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Oval 96"/>
            <p:cNvSpPr>
              <a:spLocks noChangeArrowheads="1"/>
            </p:cNvSpPr>
            <p:nvPr/>
          </p:nvSpPr>
          <p:spPr bwMode="auto">
            <a:xfrm rot="-1446871">
              <a:off x="2599" y="1505"/>
              <a:ext cx="55" cy="44"/>
            </a:xfrm>
            <a:prstGeom prst="ellipse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4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4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500"/>
                            </p:stCondLst>
                            <p:childTnLst>
                              <p:par>
                                <p:cTn id="8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6500"/>
                            </p:stCondLst>
                            <p:childTnLst>
                              <p:par>
                                <p:cTn id="9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4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3" grpId="0"/>
      <p:bldP spid="14" grpId="0" animBg="1"/>
      <p:bldP spid="15" grpId="0" animBg="1"/>
      <p:bldP spid="16" grpId="0"/>
      <p:bldP spid="17" grpId="0" build="p"/>
      <p:bldP spid="18" grpId="0"/>
      <p:bldP spid="22" grpId="0" animBg="1"/>
      <p:bldP spid="23" grpId="0" animBg="1"/>
      <p:bldP spid="32" grpId="0" animBg="1"/>
      <p:bldP spid="39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36788"/>
            <a:ext cx="5924550" cy="1960562"/>
          </a:xfrm>
          <a:noFill/>
          <a:ln/>
        </p:spPr>
        <p:txBody>
          <a:bodyPr wrap="none" lIns="19050" tIns="26988" rIns="19050" bIns="26988"/>
          <a:lstStyle/>
          <a:p>
            <a:pPr algn="just">
              <a:lnSpc>
                <a:spcPts val="43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Hybridization </a:t>
            </a:r>
            <a:b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and Bonding in Ethylene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0" y="2438400"/>
            <a:ext cx="2330450" cy="1862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C=CH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477963" y="3937000"/>
            <a:ext cx="6715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planar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 angles:  	close to 120°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 distances: 	C—H = 110 pm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	C=C  = 134 pm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4114800" cy="571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Structure of Ethylene</a:t>
            </a:r>
          </a:p>
        </p:txBody>
      </p:sp>
      <p:pic>
        <p:nvPicPr>
          <p:cNvPr id="8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4750" y="1689100"/>
            <a:ext cx="3317875" cy="21510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18288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914400" y="3019425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7305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790700" y="60531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27100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81000" y="2743200"/>
            <a:ext cx="9271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9542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128838" y="5870575"/>
            <a:ext cx="0" cy="57785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139825" y="2582863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041525" y="2597150"/>
            <a:ext cx="0" cy="6477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2"/>
          <p:cNvSpPr txBox="1">
            <a:spLocks noChangeArrowheads="1"/>
          </p:cNvSpPr>
          <p:nvPr/>
        </p:nvSpPr>
        <p:spPr bwMode="auto">
          <a:xfrm>
            <a:off x="1928813" y="3557588"/>
            <a:ext cx="5318125" cy="12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Promote an electron from the 2s </a:t>
            </a:r>
            <a:b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to the 2p orbital 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3"/>
          <p:cNvSpPr>
            <a:spLocks noGrp="1" noChangeArrowheads="1"/>
          </p:cNvSpPr>
          <p:nvPr>
            <p:ph type="title"/>
          </p:nvPr>
        </p:nvSpPr>
        <p:spPr>
          <a:xfrm>
            <a:off x="1828800" y="1752600"/>
            <a:ext cx="4876800" cy="5334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Orbital Hybridization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18288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914400" y="3019425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7305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790700" y="60531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27100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7325" y="2724150"/>
            <a:ext cx="9271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954213" y="5700713"/>
            <a:ext cx="0" cy="536575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128838" y="5870575"/>
            <a:ext cx="0" cy="57785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139825" y="2582863"/>
            <a:ext cx="0" cy="6350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041525" y="2597150"/>
            <a:ext cx="0" cy="6477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2"/>
          <p:cNvSpPr>
            <a:spLocks noGrp="1" noChangeArrowheads="1"/>
          </p:cNvSpPr>
          <p:nvPr>
            <p:ph type="title"/>
          </p:nvPr>
        </p:nvSpPr>
        <p:spPr>
          <a:xfrm>
            <a:off x="1447800" y="1600200"/>
            <a:ext cx="5702300" cy="6858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5" name="Rectangle 12"/>
          <p:cNvSpPr>
            <a:spLocks noGrp="1" noChangeArrowheads="1"/>
          </p:cNvSpPr>
          <p:nvPr>
            <p:ph type="title"/>
          </p:nvPr>
        </p:nvSpPr>
        <p:spPr>
          <a:xfrm>
            <a:off x="1752600" y="1676400"/>
            <a:ext cx="5105400" cy="6096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Orbital Hybridization</a:t>
            </a:r>
          </a:p>
        </p:txBody>
      </p:sp>
      <p:sp>
        <p:nvSpPr>
          <p:cNvPr id="16" name="Rectangle 13"/>
          <p:cNvSpPr txBox="1">
            <a:spLocks noChangeArrowheads="1"/>
          </p:cNvSpPr>
          <p:nvPr/>
        </p:nvSpPr>
        <p:spPr bwMode="auto">
          <a:xfrm>
            <a:off x="1536700" y="3905250"/>
            <a:ext cx="5607050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6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Mix together (hybridize) the 2s </a:t>
            </a:r>
            <a:b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 and two of the three 2p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5" name="Rectangle 12"/>
          <p:cNvSpPr>
            <a:spLocks noGrp="1" noChangeArrowheads="1"/>
          </p:cNvSpPr>
          <p:nvPr>
            <p:ph type="title"/>
          </p:nvPr>
        </p:nvSpPr>
        <p:spPr>
          <a:xfrm>
            <a:off x="1600200" y="1676400"/>
            <a:ext cx="5029200" cy="6858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80975" y="363537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2849563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2138363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1398588" y="4011612"/>
            <a:ext cx="430212" cy="45719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V="1">
            <a:off x="1624013" y="358775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2351088" y="35877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V="1">
            <a:off x="3062288" y="35877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2095500" y="2603500"/>
            <a:ext cx="488950" cy="649288"/>
            <a:chOff x="1320" y="1640"/>
            <a:chExt cx="308" cy="409"/>
          </a:xfrm>
        </p:grpSpPr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1478" y="164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6" name="Rectangle 23"/>
          <p:cNvSpPr txBox="1">
            <a:spLocks noChangeArrowheads="1"/>
          </p:cNvSpPr>
          <p:nvPr/>
        </p:nvSpPr>
        <p:spPr bwMode="auto">
          <a:xfrm>
            <a:off x="377825" y="4656138"/>
            <a:ext cx="4194175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6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3 equivalent half-filled sp</a:t>
            </a:r>
            <a:r>
              <a:rPr kumimoji="0" lang="en-US" sz="2800" b="0" u="none" strike="noStrike" kern="0" cap="none" spc="0" normalizeH="0" baseline="3000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hybrid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plus 1 p orbital left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unhybridized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63625" y="3429000"/>
            <a:ext cx="2714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1447800" y="1905000"/>
            <a:ext cx="5702300" cy="5334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0975" y="363537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849563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138363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398588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624013" y="358775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351088" y="35877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3062288" y="35877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095500" y="2603500"/>
            <a:ext cx="488950" cy="649288"/>
            <a:chOff x="1320" y="1640"/>
            <a:chExt cx="308" cy="409"/>
          </a:xfrm>
        </p:grpSpPr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V="1">
              <a:off x="1478" y="164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4687888" y="3162300"/>
            <a:ext cx="3590728" cy="224420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 of the 3 sp</a:t>
            </a:r>
            <a:r>
              <a:rPr lang="en-US" sz="2800" baseline="30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are involved in s bonds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hydrogens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  the other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is involved in a s bond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carbon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96888" y="2701925"/>
            <a:ext cx="383119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63625" y="3429000"/>
            <a:ext cx="2714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1447800" y="1752600"/>
            <a:ext cx="5702300" cy="5334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Orbital Hybridization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0975" y="363537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849563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138363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398588" y="40116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624013" y="358775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351088" y="35877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3062288" y="35877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095500" y="2603500"/>
            <a:ext cx="488950" cy="649288"/>
            <a:chOff x="1320" y="1640"/>
            <a:chExt cx="308" cy="409"/>
          </a:xfrm>
        </p:grpSpPr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V="1">
              <a:off x="1478" y="164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4687888" y="3162300"/>
            <a:ext cx="3590728" cy="224420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just"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 of the 3 sp</a:t>
            </a:r>
            <a:r>
              <a:rPr lang="en-US" sz="2800" baseline="30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are involved in s bonds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hydrogens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  the other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is involved in a s bond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carbon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96888" y="2701925"/>
            <a:ext cx="383119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43000" y="2819400"/>
            <a:ext cx="2714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1828800" y="1752600"/>
            <a:ext cx="45720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l-GR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Bonding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 Ethylene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60350" y="410527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928938" y="44815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217738" y="44815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477963" y="44815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703388" y="405765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430463" y="40576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3141663" y="40576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174875" y="3073400"/>
            <a:ext cx="488950" cy="649288"/>
            <a:chOff x="1320" y="1640"/>
            <a:chExt cx="308" cy="409"/>
          </a:xfrm>
        </p:grpSpPr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V="1">
              <a:off x="1478" y="164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4038600" y="2667000"/>
            <a:ext cx="4876799" cy="17517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just"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unhybridized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p orbital of 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carbon is involved in p bonding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the other carbon </a:t>
            </a:r>
          </a:p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576263" y="3171825"/>
            <a:ext cx="383119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6296025" y="3835400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71600" y="2667000"/>
            <a:ext cx="2714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1752600"/>
            <a:ext cx="44196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p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Bonding in Ethylene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88950" y="395287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3157538" y="43291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2446338" y="43291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706563" y="43291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1931988" y="390525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2670175" y="397510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3370263" y="39052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403475" y="2921000"/>
            <a:ext cx="488950" cy="649288"/>
            <a:chOff x="1320" y="1640"/>
            <a:chExt cx="308" cy="409"/>
          </a:xfrm>
        </p:grpSpPr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V="1">
              <a:off x="1478" y="164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804863" y="3019425"/>
            <a:ext cx="383119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pic>
        <p:nvPicPr>
          <p:cNvPr id="19" name="Picture 1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199" y="2689225"/>
            <a:ext cx="3940175" cy="21875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6175375" y="1920875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7121525" y="214312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2" name="Rectangle 19"/>
          <p:cNvSpPr txBox="1">
            <a:spLocks noChangeArrowheads="1"/>
          </p:cNvSpPr>
          <p:nvPr/>
        </p:nvSpPr>
        <p:spPr bwMode="auto">
          <a:xfrm>
            <a:off x="334962" y="5467350"/>
            <a:ext cx="8504237" cy="990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22325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>
                <a:tab pos="411163" algn="l"/>
                <a:tab pos="822325" algn="l"/>
                <a:tab pos="1235075" algn="l"/>
              </a:tabLst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each carbon has an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unhybridized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2p orbital </a:t>
            </a:r>
            <a:b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axis of orbital is perpendicular to the plane of the s bonds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6296025" y="3835400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5289550" y="4337050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71600" y="2667000"/>
            <a:ext cx="2714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1752600"/>
            <a:ext cx="4114800" cy="6858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p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Bonding in Ethylene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88950" y="395287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157538" y="43291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446338" y="43291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1706563" y="43291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931988" y="390525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659063" y="39052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3370263" y="390525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403475" y="2921000"/>
            <a:ext cx="488950" cy="649288"/>
            <a:chOff x="1320" y="1640"/>
            <a:chExt cx="308" cy="409"/>
          </a:xfrm>
        </p:grpSpPr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V="1">
              <a:off x="1478" y="164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804863" y="3019425"/>
            <a:ext cx="383119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pic>
        <p:nvPicPr>
          <p:cNvPr id="20" name="Picture 17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199" y="2689225"/>
            <a:ext cx="3559175" cy="2559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6175375" y="1920875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V="1">
            <a:off x="7121525" y="214312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5168900" y="2422525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6146800" y="267652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5" name="Rectangle 22"/>
          <p:cNvSpPr txBox="1">
            <a:spLocks noChangeArrowheads="1"/>
          </p:cNvSpPr>
          <p:nvPr/>
        </p:nvSpPr>
        <p:spPr bwMode="auto">
          <a:xfrm>
            <a:off x="268288" y="4657725"/>
            <a:ext cx="4746625" cy="188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822325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>
                <a:tab pos="411163" algn="l"/>
                <a:tab pos="822325" algn="l"/>
                <a:tab pos="1235075" algn="l"/>
              </a:tabLst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side-by-side overlap of half-filled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p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gives a p bond</a:t>
            </a:r>
          </a:p>
          <a:p>
            <a:pPr marL="0" marR="0" lvl="0" indent="0" algn="just" defTabSz="822325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>
                <a:tab pos="411163" algn="l"/>
                <a:tab pos="822325" algn="l"/>
                <a:tab pos="1235075" algn="l"/>
              </a:tabLst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double bond in ethylene has a 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s component and a p component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36788"/>
            <a:ext cx="5924550" cy="1960562"/>
          </a:xfrm>
          <a:noFill/>
          <a:ln/>
        </p:spPr>
        <p:txBody>
          <a:bodyPr wrap="none" lIns="19050" tIns="26988" rIns="19050" bIns="26988"/>
          <a:lstStyle/>
          <a:p>
            <a:pPr algn="just">
              <a:lnSpc>
                <a:spcPts val="43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sp Hybridization </a:t>
            </a:r>
            <a:b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and Bonding in Acetylene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03363" y="2493962"/>
            <a:ext cx="2330450" cy="720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477963" y="3937000"/>
            <a:ext cx="6715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linear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 angles:  	180°</a:t>
            </a:r>
          </a:p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bond distances: 	C—H = 106 pm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	CC  = 120 pm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828800"/>
            <a:ext cx="4267200" cy="571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Structure of Acetylene</a:t>
            </a:r>
          </a:p>
        </p:txBody>
      </p:sp>
      <p:pic>
        <p:nvPicPr>
          <p:cNvPr id="8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5925" y="1920875"/>
            <a:ext cx="2489200" cy="2466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371600" y="3276600"/>
            <a:ext cx="1993900" cy="611187"/>
            <a:chOff x="846" y="1649"/>
            <a:chExt cx="1256" cy="385"/>
          </a:xfrm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846" y="1649"/>
              <a:ext cx="627" cy="3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 sz="28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HC</a:t>
              </a: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476" y="1653"/>
              <a:ext cx="626" cy="3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 sz="28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CH</a:t>
              </a:r>
            </a:p>
          </p:txBody>
        </p: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1216" y="1738"/>
              <a:ext cx="238" cy="104"/>
              <a:chOff x="1216" y="1738"/>
              <a:chExt cx="238" cy="104"/>
            </a:xfrm>
          </p:grpSpPr>
          <p:sp>
            <p:nvSpPr>
              <p:cNvPr id="13" name="Line 8"/>
              <p:cNvSpPr>
                <a:spLocks noChangeShapeType="1"/>
              </p:cNvSpPr>
              <p:nvPr/>
            </p:nvSpPr>
            <p:spPr bwMode="auto">
              <a:xfrm>
                <a:off x="1216" y="1738"/>
                <a:ext cx="238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sz="28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>
                <a:off x="1216" y="1790"/>
                <a:ext cx="238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sz="28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>
                <a:off x="1216" y="1842"/>
                <a:ext cx="238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ar-SA" sz="28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6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18288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914400" y="3019425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7305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790700" y="60531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27100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7325" y="2724150"/>
            <a:ext cx="9271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9542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128838" y="5870575"/>
            <a:ext cx="0" cy="57785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139825" y="2582863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041525" y="2597150"/>
            <a:ext cx="0" cy="6477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2"/>
          <p:cNvSpPr txBox="1">
            <a:spLocks noChangeArrowheads="1"/>
          </p:cNvSpPr>
          <p:nvPr/>
        </p:nvSpPr>
        <p:spPr bwMode="auto">
          <a:xfrm>
            <a:off x="1928813" y="3557588"/>
            <a:ext cx="5318125" cy="12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572000" algn="l"/>
                <a:tab pos="5486400" algn="l"/>
                <a:tab pos="6400800" algn="l"/>
              </a:tabLst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Promote an electron from the 2s </a:t>
            </a:r>
            <a:b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to the 2p orbital 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3"/>
          <p:cNvSpPr>
            <a:spLocks noGrp="1" noChangeArrowheads="1"/>
          </p:cNvSpPr>
          <p:nvPr>
            <p:ph type="title"/>
          </p:nvPr>
        </p:nvSpPr>
        <p:spPr>
          <a:xfrm>
            <a:off x="1828800" y="1676400"/>
            <a:ext cx="49530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Orbital Hybridization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utoUpdateAnimBg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18288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914400" y="3019425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7305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790700" y="60531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27100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7325" y="2724150"/>
            <a:ext cx="9271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954213" y="5700713"/>
            <a:ext cx="0" cy="536575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128838" y="5870575"/>
            <a:ext cx="0" cy="57785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139825" y="2582863"/>
            <a:ext cx="0" cy="6350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041525" y="2597150"/>
            <a:ext cx="0" cy="64770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2"/>
          <p:cNvSpPr>
            <a:spLocks noGrp="1" noChangeArrowheads="1"/>
          </p:cNvSpPr>
          <p:nvPr>
            <p:ph type="title"/>
          </p:nvPr>
        </p:nvSpPr>
        <p:spPr>
          <a:xfrm>
            <a:off x="1447800" y="1752600"/>
            <a:ext cx="5257800" cy="6096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sp Orbital Hybridization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5" name="Rectangle 12"/>
          <p:cNvSpPr>
            <a:spLocks noGrp="1" noChangeArrowheads="1"/>
          </p:cNvSpPr>
          <p:nvPr>
            <p:ph type="title"/>
          </p:nvPr>
        </p:nvSpPr>
        <p:spPr>
          <a:xfrm>
            <a:off x="1676400" y="1676400"/>
            <a:ext cx="5245100" cy="6858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32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Orbital Hybridization</a:t>
            </a:r>
          </a:p>
        </p:txBody>
      </p:sp>
      <p:sp>
        <p:nvSpPr>
          <p:cNvPr id="16" name="Rectangle 13"/>
          <p:cNvSpPr txBox="1">
            <a:spLocks noChangeArrowheads="1"/>
          </p:cNvSpPr>
          <p:nvPr/>
        </p:nvSpPr>
        <p:spPr bwMode="auto">
          <a:xfrm>
            <a:off x="1536700" y="3905250"/>
            <a:ext cx="5607050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6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Mix together (hybridize) the 2s </a:t>
            </a:r>
            <a:b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 and </a:t>
            </a:r>
            <a:r>
              <a:rPr kumimoji="0" lang="en-US" sz="2800" b="0" u="sng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one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of the three 2p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6350000" y="3048000"/>
            <a:ext cx="488950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5435600" y="3033713"/>
            <a:ext cx="488950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253288" y="3062288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313488" y="6067425"/>
            <a:ext cx="487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59313" y="2681288"/>
            <a:ext cx="927100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22888" y="5743575"/>
            <a:ext cx="914400" cy="649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6564313" y="5700713"/>
            <a:ext cx="0" cy="536575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661025" y="25685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6588125" y="25685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7466013" y="2582863"/>
            <a:ext cx="0" cy="649287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2"/>
          <p:cNvSpPr>
            <a:spLocks noGrp="1" noChangeArrowheads="1"/>
          </p:cNvSpPr>
          <p:nvPr>
            <p:ph type="title"/>
          </p:nvPr>
        </p:nvSpPr>
        <p:spPr>
          <a:xfrm>
            <a:off x="1600200" y="1600200"/>
            <a:ext cx="51689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sp Orbital Hybridization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80975" y="4064000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2138363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1398588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1624013" y="40163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V="1">
            <a:off x="2351088" y="40163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1389063" y="2590800"/>
            <a:ext cx="488950" cy="649288"/>
            <a:chOff x="875" y="1632"/>
            <a:chExt cx="308" cy="409"/>
          </a:xfrm>
        </p:grpSpPr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875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 flipV="1">
              <a:off x="1008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095500" y="2603500"/>
            <a:ext cx="488950" cy="649288"/>
            <a:chOff x="1320" y="1640"/>
            <a:chExt cx="308" cy="409"/>
          </a:xfrm>
        </p:grpSpPr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 flipV="1">
              <a:off x="1478" y="1640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7" name="Rectangle 24"/>
          <p:cNvSpPr txBox="1">
            <a:spLocks noChangeArrowheads="1"/>
          </p:cNvSpPr>
          <p:nvPr/>
        </p:nvSpPr>
        <p:spPr bwMode="auto">
          <a:xfrm>
            <a:off x="377825" y="4814888"/>
            <a:ext cx="4194175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6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2 equivalent half-filled sp hybrid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plus 2 p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left </a:t>
            </a:r>
            <a:r>
              <a:rPr kumimoji="0" lang="en-US" sz="28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unhybridized</a:t>
            </a:r>
            <a:endParaRPr kumimoji="0" lang="en-US" sz="2800" b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258763" y="2698750"/>
            <a:ext cx="652424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lnSpc>
                <a:spcPct val="100000"/>
              </a:lnSpc>
              <a:spcBef>
                <a:spcPct val="20000"/>
              </a:spcBef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p</a:t>
            </a: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95375" y="3841750"/>
            <a:ext cx="2079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1752600" y="1752600"/>
            <a:ext cx="5168900" cy="6096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 Orbital Hybridization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402138" y="3527425"/>
            <a:ext cx="3451267" cy="224420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just"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of the 2 sp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is involved in a s bond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hydrogen;  the other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is involved in a s bond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carbon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80975" y="4064000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138363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398588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624013" y="40163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362200" y="403860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389063" y="2590800"/>
            <a:ext cx="488950" cy="649288"/>
            <a:chOff x="875" y="1632"/>
            <a:chExt cx="308" cy="409"/>
          </a:xfrm>
        </p:grpSpPr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875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 flipV="1">
              <a:off x="1008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095500" y="2590800"/>
            <a:ext cx="488950" cy="649288"/>
            <a:chOff x="1320" y="1632"/>
            <a:chExt cx="308" cy="409"/>
          </a:xfrm>
        </p:grpSpPr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V="1">
              <a:off x="1440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258763" y="2698750"/>
            <a:ext cx="652424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lnSpc>
                <a:spcPct val="100000"/>
              </a:lnSpc>
              <a:spcBef>
                <a:spcPct val="20000"/>
              </a:spcBef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p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676400"/>
            <a:ext cx="5092700" cy="5461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 Orbital Hybridization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373938" y="2609850"/>
            <a:ext cx="393700" cy="5334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922963" y="4127500"/>
            <a:ext cx="393700" cy="5334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s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646863" y="3438525"/>
            <a:ext cx="393700" cy="5334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90488" tIns="44450" rIns="90488" bIns="44450">
            <a:spAutoFit/>
          </a:bodyPr>
          <a:lstStyle/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s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095375" y="3841750"/>
            <a:ext cx="2079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0975" y="4064000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138363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1398588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1624013" y="40163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351088" y="40163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447800" y="2590800"/>
            <a:ext cx="488950" cy="649288"/>
            <a:chOff x="875" y="1632"/>
            <a:chExt cx="308" cy="409"/>
          </a:xfrm>
        </p:grpSpPr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875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V="1">
              <a:off x="960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095500" y="2590800"/>
            <a:ext cx="488950" cy="649288"/>
            <a:chOff x="1320" y="1632"/>
            <a:chExt cx="308" cy="409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V="1">
              <a:off x="1440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258763" y="2698750"/>
            <a:ext cx="652424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lnSpc>
                <a:spcPct val="100000"/>
              </a:lnSpc>
              <a:spcBef>
                <a:spcPct val="20000"/>
              </a:spcBef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p</a:t>
            </a:r>
          </a:p>
        </p:txBody>
      </p:sp>
      <p:pic>
        <p:nvPicPr>
          <p:cNvPr id="22" name="Picture 19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2819400"/>
            <a:ext cx="1981200" cy="1981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3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676400"/>
            <a:ext cx="5092700" cy="6985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l-GR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Bonding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 Acetylene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657600" y="2819400"/>
            <a:ext cx="4800601" cy="17517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just" defTabSz="822325">
              <a:tabLst>
                <a:tab pos="411163" algn="l"/>
                <a:tab pos="822325" algn="l"/>
                <a:tab pos="1235075" algn="l"/>
              </a:tabLst>
            </a:pP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unhybridized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p </a:t>
            </a:r>
            <a:r>
              <a:rPr lang="en-US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carbon are involved in separate</a:t>
            </a:r>
            <a:b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p bonds to the other carbon </a:t>
            </a:r>
          </a:p>
          <a:p>
            <a:pPr defTabSz="822325">
              <a:tabLst>
                <a:tab pos="411163" algn="l"/>
                <a:tab pos="822325" algn="l"/>
                <a:tab pos="1235075" algn="l"/>
              </a:tabLst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43000" y="2895600"/>
            <a:ext cx="2079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7975" y="459422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265363" y="497046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525588" y="497046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1751013" y="454660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478088" y="454660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516063" y="3121025"/>
            <a:ext cx="488950" cy="649288"/>
            <a:chOff x="875" y="1632"/>
            <a:chExt cx="308" cy="409"/>
          </a:xfrm>
        </p:grpSpPr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875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 flipV="1">
              <a:off x="1008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222500" y="3121025"/>
            <a:ext cx="488950" cy="649288"/>
            <a:chOff x="1320" y="1632"/>
            <a:chExt cx="308" cy="409"/>
          </a:xfrm>
        </p:grpSpPr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V="1">
              <a:off x="1488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385763" y="3228975"/>
            <a:ext cx="652424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lnSpc>
                <a:spcPct val="100000"/>
              </a:lnSpc>
              <a:spcBef>
                <a:spcPct val="20000"/>
              </a:spcBef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p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5867400" y="3533775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5105400" y="4137025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pic>
        <p:nvPicPr>
          <p:cNvPr id="7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3175" y="2524125"/>
            <a:ext cx="2489200" cy="2466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1524000"/>
            <a:ext cx="4267200" cy="6858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p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Bonding in Acetylene</a:t>
            </a: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5746750" y="1651000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6692900" y="185737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334962" y="5467351"/>
            <a:ext cx="8809037" cy="990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822325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>
                <a:tab pos="411163" algn="l"/>
                <a:tab pos="822325" algn="l"/>
                <a:tab pos="1235075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one p bond involves one of the p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on each carbon</a:t>
            </a:r>
          </a:p>
          <a:p>
            <a:pPr marL="0" marR="0" lvl="0" indent="0" algn="just" defTabSz="822325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>
                <a:tab pos="411163" algn="l"/>
                <a:tab pos="822325" algn="l"/>
                <a:tab pos="1235075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there is a second p bond perpendicular to this one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016000" y="2365375"/>
            <a:ext cx="2079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80975" y="4064000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2138363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1398588" y="4440238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V="1">
            <a:off x="1624013" y="4016375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V="1">
            <a:off x="2351088" y="4016375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1389063" y="2590800"/>
            <a:ext cx="488950" cy="649288"/>
            <a:chOff x="875" y="1632"/>
            <a:chExt cx="308" cy="409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875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V="1">
              <a:off x="1008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2095500" y="2590800"/>
            <a:ext cx="488950" cy="649288"/>
            <a:chOff x="1320" y="1632"/>
            <a:chExt cx="308" cy="409"/>
          </a:xfrm>
        </p:grpSpPr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 flipV="1">
              <a:off x="1488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258763" y="2698750"/>
            <a:ext cx="652424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lnSpc>
                <a:spcPct val="100000"/>
              </a:lnSpc>
              <a:spcBef>
                <a:spcPct val="20000"/>
              </a:spcBef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p</a:t>
            </a: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5016500" y="2413000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5962650" y="261937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600200"/>
            <a:ext cx="4648200" cy="6858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p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Bonding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 Acetylene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00200" y="2743200"/>
            <a:ext cx="2079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65175" y="444182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722563" y="481806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1982788" y="481806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2208213" y="439420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2935288" y="439420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803400" y="2968625"/>
            <a:ext cx="488950" cy="649288"/>
            <a:chOff x="875" y="1619"/>
            <a:chExt cx="308" cy="409"/>
          </a:xfrm>
        </p:grpSpPr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875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V="1">
              <a:off x="1019" y="1619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679700" y="2968625"/>
            <a:ext cx="488950" cy="649288"/>
            <a:chOff x="1320" y="1632"/>
            <a:chExt cx="308" cy="409"/>
          </a:xfrm>
        </p:grpSpPr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V="1">
              <a:off x="1488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842963" y="3076575"/>
            <a:ext cx="652424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lnSpc>
                <a:spcPct val="100000"/>
              </a:lnSpc>
              <a:spcBef>
                <a:spcPct val="20000"/>
              </a:spcBef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p</a:t>
            </a: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5511800" y="2428875"/>
            <a:ext cx="1482725" cy="1916113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CECECE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4543425" y="2905125"/>
            <a:ext cx="1482725" cy="1916113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CECECE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pic>
        <p:nvPicPr>
          <p:cNvPr id="21" name="Picture 1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3175" y="2524125"/>
            <a:ext cx="2489200" cy="2466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6613525" y="2752725"/>
            <a:ext cx="1482725" cy="1916113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CECECE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930900" y="3371850"/>
            <a:ext cx="1482725" cy="1916113"/>
            <a:chOff x="3736" y="2124"/>
            <a:chExt cx="934" cy="1207"/>
          </a:xfrm>
        </p:grpSpPr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3736" y="2124"/>
              <a:ext cx="934" cy="1207"/>
            </a:xfrm>
            <a:prstGeom prst="ellipse">
              <a:avLst/>
            </a:prstGeom>
            <a:gradFill rotWithShape="0">
              <a:gsLst>
                <a:gs pos="0">
                  <a:srgbClr val="CECECE"/>
                </a:gs>
                <a:gs pos="100000">
                  <a:srgbClr val="CECECE">
                    <a:gamma/>
                    <a:shade val="8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4230" y="2380"/>
              <a:ext cx="0" cy="59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6" name="Line 23"/>
          <p:cNvSpPr>
            <a:spLocks noChangeShapeType="1"/>
          </p:cNvSpPr>
          <p:nvPr/>
        </p:nvSpPr>
        <p:spPr bwMode="auto">
          <a:xfrm flipV="1">
            <a:off x="7534275" y="312737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5137150" y="4105275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00200" y="2743200"/>
            <a:ext cx="2079625" cy="1079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ar-SA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65175" y="4441825"/>
            <a:ext cx="866775" cy="747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4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sp</a:t>
            </a:r>
            <a:r>
              <a:rPr lang="en-US" sz="2800" b="1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722563" y="481806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982788" y="4818063"/>
            <a:ext cx="488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2208213" y="4394200"/>
            <a:ext cx="0" cy="6350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2935288" y="4394200"/>
            <a:ext cx="0" cy="6492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955800" y="3044825"/>
            <a:ext cx="488950" cy="649288"/>
            <a:chOff x="875" y="1632"/>
            <a:chExt cx="308" cy="409"/>
          </a:xfrm>
        </p:grpSpPr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875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 flipV="1">
              <a:off x="1056" y="1632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870200" y="3044825"/>
            <a:ext cx="488950" cy="649288"/>
            <a:chOff x="1320" y="1688"/>
            <a:chExt cx="308" cy="409"/>
          </a:xfrm>
        </p:grpSpPr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320" y="1907"/>
              <a:ext cx="30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V="1">
              <a:off x="1464" y="1688"/>
              <a:ext cx="0" cy="409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842963" y="3076575"/>
            <a:ext cx="652424" cy="5206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822325">
              <a:lnSpc>
                <a:spcPct val="100000"/>
              </a:lnSpc>
              <a:spcBef>
                <a:spcPct val="20000"/>
              </a:spcBef>
              <a:tabLst>
                <a:tab pos="411163" algn="l"/>
                <a:tab pos="822325" algn="l"/>
                <a:tab pos="1235075" algn="l"/>
              </a:tabLst>
            </a:pP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p</a:t>
            </a: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511800" y="2428875"/>
            <a:ext cx="1482725" cy="1916113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CECECE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4543425" y="2905125"/>
            <a:ext cx="1482725" cy="1916113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CECECE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pic>
        <p:nvPicPr>
          <p:cNvPr id="22" name="Picture 19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3175" y="2524125"/>
            <a:ext cx="2489200" cy="2466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5746750" y="1651000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613525" y="2752725"/>
            <a:ext cx="1482725" cy="1916113"/>
            <a:chOff x="4166" y="1734"/>
            <a:chExt cx="934" cy="1207"/>
          </a:xfrm>
        </p:grpSpPr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4166" y="1734"/>
              <a:ext cx="934" cy="1207"/>
            </a:xfrm>
            <a:prstGeom prst="ellipse">
              <a:avLst/>
            </a:prstGeom>
            <a:gradFill rotWithShape="0">
              <a:gsLst>
                <a:gs pos="0">
                  <a:srgbClr val="CECECE"/>
                </a:gs>
                <a:gs pos="100000">
                  <a:srgbClr val="CECECE">
                    <a:gamma/>
                    <a:shade val="8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 flipV="1">
              <a:off x="4746" y="1970"/>
              <a:ext cx="0" cy="59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27" name="Line 24"/>
          <p:cNvSpPr>
            <a:spLocks noChangeShapeType="1"/>
          </p:cNvSpPr>
          <p:nvPr/>
        </p:nvSpPr>
        <p:spPr bwMode="auto">
          <a:xfrm flipV="1">
            <a:off x="6692900" y="185737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8" name="Oval 25"/>
          <p:cNvSpPr>
            <a:spLocks noChangeArrowheads="1"/>
          </p:cNvSpPr>
          <p:nvPr/>
        </p:nvSpPr>
        <p:spPr bwMode="auto">
          <a:xfrm>
            <a:off x="5016500" y="2413000"/>
            <a:ext cx="1916113" cy="1482725"/>
          </a:xfrm>
          <a:prstGeom prst="ellipse">
            <a:avLst/>
          </a:prstGeom>
          <a:gradFill rotWithShape="0">
            <a:gsLst>
              <a:gs pos="0">
                <a:srgbClr val="FF652A"/>
              </a:gs>
              <a:gs pos="100000">
                <a:srgbClr val="FF652A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5962650" y="2619375"/>
            <a:ext cx="0" cy="9461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5930900" y="3371850"/>
            <a:ext cx="1482725" cy="1916113"/>
            <a:chOff x="3736" y="2124"/>
            <a:chExt cx="934" cy="1207"/>
          </a:xfrm>
        </p:grpSpPr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3736" y="2124"/>
              <a:ext cx="934" cy="1207"/>
            </a:xfrm>
            <a:prstGeom prst="ellipse">
              <a:avLst/>
            </a:prstGeom>
            <a:gradFill rotWithShape="0">
              <a:gsLst>
                <a:gs pos="0">
                  <a:srgbClr val="CECECE"/>
                </a:gs>
                <a:gs pos="100000">
                  <a:srgbClr val="CECECE">
                    <a:gamma/>
                    <a:shade val="8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4230" y="2380"/>
              <a:ext cx="0" cy="59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600200"/>
            <a:ext cx="4648200" cy="68580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algn="ctr"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p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Bonding </a:t>
            </a:r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 Acetylene</a:t>
            </a:r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 bwMode="gray">
          <a:xfrm>
            <a:off x="-838200" y="685800"/>
            <a:ext cx="85502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الأشكال الجزيئية - التهجين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WordArt 2"/>
          <p:cNvSpPr>
            <a:spLocks noChangeArrowheads="1" noChangeShapeType="1" noTextEdit="1"/>
          </p:cNvSpPr>
          <p:nvPr/>
        </p:nvSpPr>
        <p:spPr bwMode="gray">
          <a:xfrm>
            <a:off x="990600" y="2286000"/>
            <a:ext cx="5029200" cy="685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54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>The End</a:t>
            </a:r>
            <a:endParaRPr lang="en-US" sz="54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5400000" scaled="1"/>
              </a:gradFill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latin typeface="Verdana"/>
            </a:endParaRPr>
          </a:p>
        </p:txBody>
      </p:sp>
      <p:pic>
        <p:nvPicPr>
          <p:cNvPr id="3" name="Picture 8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72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eader-na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22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</p:bldLst>
  </p:timing>
</p:sld>
</file>

<file path=ppt/theme/theme1.xml><?xml version="1.0" encoding="utf-8"?>
<a:theme xmlns:a="http://schemas.openxmlformats.org/drawingml/2006/main" name="211TGp_connection_light_v3">
  <a:themeElements>
    <a:clrScheme name="Custom 19">
      <a:dk1>
        <a:srgbClr val="000000"/>
      </a:dk1>
      <a:lt1>
        <a:srgbClr val="FFFFFF"/>
      </a:lt1>
      <a:dk2>
        <a:srgbClr val="2D2F7F"/>
      </a:dk2>
      <a:lt2>
        <a:srgbClr val="C0C0C0"/>
      </a:lt2>
      <a:accent1>
        <a:srgbClr val="4987E3"/>
      </a:accent1>
      <a:accent2>
        <a:srgbClr val="F56A2B"/>
      </a:accent2>
      <a:accent3>
        <a:srgbClr val="30B8E8"/>
      </a:accent3>
      <a:accent4>
        <a:srgbClr val="FF9900"/>
      </a:accent4>
      <a:accent5>
        <a:srgbClr val="BD7BDB"/>
      </a:accent5>
      <a:accent6>
        <a:srgbClr val="3BC985"/>
      </a:accent6>
      <a:hlink>
        <a:srgbClr val="36A1B6"/>
      </a:hlink>
      <a:folHlink>
        <a:srgbClr val="7FB242"/>
      </a:folHlink>
    </a:clrScheme>
    <a:fontScheme name="1922tgp_connection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22tgp_connection_light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2AA08A"/>
        </a:accent1>
        <a:accent2>
          <a:srgbClr val="AA67DD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9A5DC8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117AC1"/>
        </a:accent1>
        <a:accent2>
          <a:srgbClr val="3E9887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7897A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3">
        <a:dk1>
          <a:srgbClr val="000000"/>
        </a:dk1>
        <a:lt1>
          <a:srgbClr val="FFFFFF"/>
        </a:lt1>
        <a:dk2>
          <a:srgbClr val="2D2F7F"/>
        </a:dk2>
        <a:lt2>
          <a:srgbClr val="C0C0C0"/>
        </a:lt2>
        <a:accent1>
          <a:srgbClr val="4987E3"/>
        </a:accent1>
        <a:accent2>
          <a:srgbClr val="F56A2B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DE5F26"/>
        </a:accent6>
        <a:hlink>
          <a:srgbClr val="36A1B6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211TGp_connection_light_v3</Template>
  <TotalTime>1054</TotalTime>
  <Words>3050</Words>
  <Application>Microsoft Office PowerPoint</Application>
  <PresentationFormat>On-screen Show (4:3)</PresentationFormat>
  <Paragraphs>765</Paragraphs>
  <Slides>111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111</vt:i4>
      </vt:variant>
    </vt:vector>
  </HeadingPairs>
  <TitlesOfParts>
    <vt:vector size="115" baseType="lpstr">
      <vt:lpstr>211TGp_connection_light_v3</vt:lpstr>
      <vt:lpstr>صورة نقطية</vt:lpstr>
      <vt:lpstr>Bitmap Image</vt:lpstr>
      <vt:lpstr>MS Org Chart</vt:lpstr>
      <vt:lpstr>PowerPoint Presentation</vt:lpstr>
      <vt:lpstr>المحاضرة الأولى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الهيدروكربونات الأليفاتية   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مقدمة في الكيمياء العضوية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المدارات الذرية</vt:lpstr>
      <vt:lpstr>الروابط الكيميائية – الرابطة الأيونية</vt:lpstr>
      <vt:lpstr>الروابط الكيميائية – الرابطة الأيونية</vt:lpstr>
      <vt:lpstr>الروابط الكيميائية – الرابطة الأيونية</vt:lpstr>
      <vt:lpstr>الروابط الكيميائية – الرابطة الأيونية</vt:lpstr>
      <vt:lpstr>الروابط الكيميائية – الرابطة الأيونية</vt:lpstr>
      <vt:lpstr>الروابط الكيميائية – الرابطة الأيونية</vt:lpstr>
      <vt:lpstr>Ionic bonding: Al + Cl</vt:lpstr>
      <vt:lpstr>الروابط الكيميائية – الرابطة التساهمية</vt:lpstr>
      <vt:lpstr>الروابط الكيميائية – الرابطة التساهمية</vt:lpstr>
      <vt:lpstr>الروابط الكيميائية – الرابطة التساهمية</vt:lpstr>
      <vt:lpstr>الروابط الكيميائية – الرابطة التساهمية</vt:lpstr>
      <vt:lpstr>الروابط الكيميائية – الرابطة التساهمية</vt:lpstr>
      <vt:lpstr>الروابط الكيميائية – الرابطة التساهمية</vt:lpstr>
      <vt:lpstr>الروابط الكيميائية</vt:lpstr>
      <vt:lpstr>الروابط الكيميائية</vt:lpstr>
      <vt:lpstr>الروابط الكيميائية</vt:lpstr>
      <vt:lpstr>الروابط الكيميائية</vt:lpstr>
      <vt:lpstr>الروابط الكيميائية</vt:lpstr>
      <vt:lpstr>الروابط الكيميائية</vt:lpstr>
      <vt:lpstr>الروابط الكيميائية</vt:lpstr>
      <vt:lpstr>Structure of Methane</vt:lpstr>
      <vt:lpstr>Electron configuration of carbon</vt:lpstr>
      <vt:lpstr>sp3 Orbital Hybridization</vt:lpstr>
      <vt:lpstr>sp3 Orbital Hybridization</vt:lpstr>
      <vt:lpstr>sp3 Orbital Hybridization</vt:lpstr>
      <vt:lpstr>sp3 Orbital Hybridization</vt:lpstr>
      <vt:lpstr>Nodal properties of orbital's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sp2 Hybridization  and Bonding in Ethylene</vt:lpstr>
      <vt:lpstr>Structure of Ethylene</vt:lpstr>
      <vt:lpstr>sp2 Orbital Hybridization</vt:lpstr>
      <vt:lpstr>sp2 Orbital Hybridization</vt:lpstr>
      <vt:lpstr>sp2 Orbital Hybridization</vt:lpstr>
      <vt:lpstr>sp2 Orbital Hybridization</vt:lpstr>
      <vt:lpstr>sp2 Orbital Hybridization</vt:lpstr>
      <vt:lpstr>sp2 Orbital Hybridization</vt:lpstr>
      <vt:lpstr>π Bonding in Ethylene</vt:lpstr>
      <vt:lpstr>p Bonding in Ethylene</vt:lpstr>
      <vt:lpstr>p Bonding in Ethylene</vt:lpstr>
      <vt:lpstr> sp Hybridization  and Bonding in Acetylene</vt:lpstr>
      <vt:lpstr>Structure of Acetylene</vt:lpstr>
      <vt:lpstr>sp Orbital Hybridization</vt:lpstr>
      <vt:lpstr>sp Orbital Hybridization</vt:lpstr>
      <vt:lpstr>sp Orbital Hybridization</vt:lpstr>
      <vt:lpstr>sp Orbital Hybridization</vt:lpstr>
      <vt:lpstr>sp Orbital Hybridization</vt:lpstr>
      <vt:lpstr>sp Orbital Hybridization</vt:lpstr>
      <vt:lpstr>π Bonding in Acetylene</vt:lpstr>
      <vt:lpstr>p Bonding in Acetylene</vt:lpstr>
      <vt:lpstr>p  Bonding in Acetylene</vt:lpstr>
      <vt:lpstr>p  Bonding in Acetylene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.</dc:creator>
  <cp:lastModifiedBy>Asma Mohmmad Elsharif</cp:lastModifiedBy>
  <cp:revision>108</cp:revision>
  <dcterms:created xsi:type="dcterms:W3CDTF">2010-10-16T09:18:37Z</dcterms:created>
  <dcterms:modified xsi:type="dcterms:W3CDTF">2013-02-04T06:58:30Z</dcterms:modified>
</cp:coreProperties>
</file>