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5.xml" ContentType="application/vnd.ms-office.drawingml.diagramDrawing+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85" r:id="rId3"/>
    <p:sldId id="260" r:id="rId4"/>
    <p:sldId id="257" r:id="rId5"/>
    <p:sldId id="258" r:id="rId6"/>
    <p:sldId id="286" r:id="rId7"/>
    <p:sldId id="259" r:id="rId8"/>
    <p:sldId id="280" r:id="rId9"/>
    <p:sldId id="287" r:id="rId10"/>
    <p:sldId id="261" r:id="rId11"/>
    <p:sldId id="263" r:id="rId12"/>
    <p:sldId id="264" r:id="rId13"/>
    <p:sldId id="292" r:id="rId14"/>
    <p:sldId id="265" r:id="rId15"/>
    <p:sldId id="293" r:id="rId16"/>
    <p:sldId id="294" r:id="rId17"/>
    <p:sldId id="297" r:id="rId18"/>
    <p:sldId id="295" r:id="rId19"/>
    <p:sldId id="296" r:id="rId20"/>
    <p:sldId id="268" r:id="rId21"/>
    <p:sldId id="269" r:id="rId22"/>
    <p:sldId id="270" r:id="rId23"/>
    <p:sldId id="281" r:id="rId24"/>
    <p:sldId id="288" r:id="rId25"/>
    <p:sldId id="289" r:id="rId26"/>
    <p:sldId id="290" r:id="rId27"/>
    <p:sldId id="291" r:id="rId28"/>
    <p:sldId id="283" r:id="rId29"/>
    <p:sldId id="275" r:id="rId30"/>
    <p:sldId id="282" r:id="rId31"/>
    <p:sldId id="276" r:id="rId32"/>
    <p:sldId id="298" r:id="rId33"/>
    <p:sldId id="274"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69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512387-4A83-4DDE-BEF8-658B79341081}" type="doc">
      <dgm:prSet loTypeId="urn:microsoft.com/office/officeart/2005/8/layout/vList6" loCatId="list" qsTypeId="urn:microsoft.com/office/officeart/2005/8/quickstyle/simple1" qsCatId="simple" csTypeId="urn:microsoft.com/office/officeart/2005/8/colors/accent1_2" csCatId="accent1" phldr="1"/>
      <dgm:spPr/>
      <dgm:t>
        <a:bodyPr/>
        <a:lstStyle/>
        <a:p>
          <a:pPr rtl="1"/>
          <a:endParaRPr lang="ar-SA"/>
        </a:p>
      </dgm:t>
    </dgm:pt>
    <dgm:pt modelId="{03A45D3B-DD6B-4EE2-903C-3E7853223BE9}">
      <dgm:prSet phldrT="[نص]" custT="1"/>
      <dgm:spPr/>
      <dgm:t>
        <a:bodyPr/>
        <a:lstStyle/>
        <a:p>
          <a:pPr rtl="1"/>
          <a:r>
            <a:rPr lang="ar-SA" sz="3600" dirty="0" smtClean="0"/>
            <a:t>تفاعل </a:t>
          </a:r>
          <a:r>
            <a:rPr lang="ar-SA" sz="3600" dirty="0" err="1" smtClean="0"/>
            <a:t>الاشعاع</a:t>
          </a:r>
          <a:r>
            <a:rPr lang="ar-SA" sz="3600" dirty="0" smtClean="0"/>
            <a:t> مع المادة</a:t>
          </a:r>
          <a:endParaRPr lang="ar-SA" sz="3600" dirty="0"/>
        </a:p>
      </dgm:t>
    </dgm:pt>
    <dgm:pt modelId="{5FE8E85F-5DCF-448D-A331-EA628E9A258C}" type="parTrans" cxnId="{258E721B-866B-4692-B652-FF5CD558D6E9}">
      <dgm:prSet/>
      <dgm:spPr/>
      <dgm:t>
        <a:bodyPr/>
        <a:lstStyle/>
        <a:p>
          <a:pPr rtl="1"/>
          <a:endParaRPr lang="ar-SA"/>
        </a:p>
      </dgm:t>
    </dgm:pt>
    <dgm:pt modelId="{EE1D6EDE-7E53-4454-9363-1B10035DFFB5}" type="sibTrans" cxnId="{258E721B-866B-4692-B652-FF5CD558D6E9}">
      <dgm:prSet/>
      <dgm:spPr/>
      <dgm:t>
        <a:bodyPr/>
        <a:lstStyle/>
        <a:p>
          <a:pPr rtl="1"/>
          <a:endParaRPr lang="ar-SA"/>
        </a:p>
      </dgm:t>
    </dgm:pt>
    <dgm:pt modelId="{3091B22F-0517-4736-8899-C68403399AB4}">
      <dgm:prSet phldrT="[نص]"/>
      <dgm:spPr/>
      <dgm:t>
        <a:bodyPr/>
        <a:lstStyle/>
        <a:p>
          <a:pPr rtl="1"/>
          <a:r>
            <a:rPr lang="ar-SA" dirty="0" smtClean="0"/>
            <a:t>تفاعل الجسيمات المشحونة الثقيلة مع المادة</a:t>
          </a:r>
          <a:endParaRPr lang="ar-SA" dirty="0"/>
        </a:p>
      </dgm:t>
    </dgm:pt>
    <dgm:pt modelId="{95DC3A9D-087F-497C-99CA-A41FBB534C66}" type="parTrans" cxnId="{F15F7DEE-72BD-48BD-A3F5-55F25F6A8B7C}">
      <dgm:prSet/>
      <dgm:spPr/>
      <dgm:t>
        <a:bodyPr/>
        <a:lstStyle/>
        <a:p>
          <a:pPr rtl="1"/>
          <a:endParaRPr lang="ar-SA"/>
        </a:p>
      </dgm:t>
    </dgm:pt>
    <dgm:pt modelId="{32FB6472-EC7C-4123-BA84-A69094D1CED8}" type="sibTrans" cxnId="{F15F7DEE-72BD-48BD-A3F5-55F25F6A8B7C}">
      <dgm:prSet/>
      <dgm:spPr/>
      <dgm:t>
        <a:bodyPr/>
        <a:lstStyle/>
        <a:p>
          <a:pPr rtl="1"/>
          <a:endParaRPr lang="ar-SA"/>
        </a:p>
      </dgm:t>
    </dgm:pt>
    <dgm:pt modelId="{8211CAAE-2EE0-4A2E-A167-8E753209575B}">
      <dgm:prSet phldrT="[نص]"/>
      <dgm:spPr/>
      <dgm:t>
        <a:bodyPr/>
        <a:lstStyle/>
        <a:p>
          <a:pPr rtl="1"/>
          <a:r>
            <a:rPr lang="ar-SA" dirty="0" smtClean="0"/>
            <a:t>تفاعل الجسيمات المشحونة الخفيفة مع المادة</a:t>
          </a:r>
          <a:endParaRPr lang="ar-SA" dirty="0"/>
        </a:p>
      </dgm:t>
    </dgm:pt>
    <dgm:pt modelId="{0226B584-2D60-4813-822C-0FB6BD6AC15C}" type="parTrans" cxnId="{698C8A01-6A8B-42FA-871D-9B65AFC24D56}">
      <dgm:prSet/>
      <dgm:spPr/>
      <dgm:t>
        <a:bodyPr/>
        <a:lstStyle/>
        <a:p>
          <a:pPr rtl="1"/>
          <a:endParaRPr lang="ar-SA"/>
        </a:p>
      </dgm:t>
    </dgm:pt>
    <dgm:pt modelId="{3B6863A0-A3CD-4D65-A123-3E144F55E6E1}" type="sibTrans" cxnId="{698C8A01-6A8B-42FA-871D-9B65AFC24D56}">
      <dgm:prSet/>
      <dgm:spPr/>
      <dgm:t>
        <a:bodyPr/>
        <a:lstStyle/>
        <a:p>
          <a:pPr rtl="1"/>
          <a:endParaRPr lang="ar-SA"/>
        </a:p>
      </dgm:t>
    </dgm:pt>
    <dgm:pt modelId="{5C7A4978-50A8-445F-9C51-725CDA001C0A}">
      <dgm:prSet phldrT="[نص]"/>
      <dgm:spPr/>
      <dgm:t>
        <a:bodyPr/>
        <a:lstStyle/>
        <a:p>
          <a:pPr rtl="1"/>
          <a:r>
            <a:rPr lang="ar-SA" dirty="0" smtClean="0"/>
            <a:t>تفاعل </a:t>
          </a:r>
          <a:r>
            <a:rPr lang="ar-SA" dirty="0" err="1" smtClean="0"/>
            <a:t>الاشعة</a:t>
          </a:r>
          <a:r>
            <a:rPr lang="ar-SA" dirty="0" smtClean="0"/>
            <a:t> الكهرومغناطيسية مع المادة.</a:t>
          </a:r>
          <a:endParaRPr lang="ar-SA" dirty="0"/>
        </a:p>
      </dgm:t>
    </dgm:pt>
    <dgm:pt modelId="{522B4102-62A2-4102-A22F-1E6DFF80035A}" type="parTrans" cxnId="{C44BD14D-ECE7-49A0-8060-22569AF79F59}">
      <dgm:prSet/>
      <dgm:spPr/>
      <dgm:t>
        <a:bodyPr/>
        <a:lstStyle/>
        <a:p>
          <a:pPr rtl="1"/>
          <a:endParaRPr lang="ar-SA"/>
        </a:p>
      </dgm:t>
    </dgm:pt>
    <dgm:pt modelId="{36763E23-83A4-4716-A12B-7D4E2E5D4448}" type="sibTrans" cxnId="{C44BD14D-ECE7-49A0-8060-22569AF79F59}">
      <dgm:prSet/>
      <dgm:spPr/>
      <dgm:t>
        <a:bodyPr/>
        <a:lstStyle/>
        <a:p>
          <a:pPr rtl="1"/>
          <a:endParaRPr lang="ar-SA"/>
        </a:p>
      </dgm:t>
    </dgm:pt>
    <dgm:pt modelId="{F0B23023-D05F-44E3-8BF4-617895FE9CF0}">
      <dgm:prSet phldrT="[نص]"/>
      <dgm:spPr/>
      <dgm:t>
        <a:bodyPr/>
        <a:lstStyle/>
        <a:p>
          <a:pPr rtl="1"/>
          <a:r>
            <a:rPr lang="ar-SA" dirty="0" smtClean="0"/>
            <a:t>تفاعل </a:t>
          </a:r>
          <a:r>
            <a:rPr lang="ar-SA" dirty="0" err="1" smtClean="0"/>
            <a:t>النترونات</a:t>
          </a:r>
          <a:r>
            <a:rPr lang="ar-SA" dirty="0" smtClean="0"/>
            <a:t> مع المادة</a:t>
          </a:r>
          <a:endParaRPr lang="ar-SA" dirty="0"/>
        </a:p>
      </dgm:t>
    </dgm:pt>
    <dgm:pt modelId="{8133E69F-23C2-43CE-B487-8A07D8B39927}" type="parTrans" cxnId="{F04AC436-EE7C-4A1B-8649-FC225AD0DD09}">
      <dgm:prSet/>
      <dgm:spPr/>
      <dgm:t>
        <a:bodyPr/>
        <a:lstStyle/>
        <a:p>
          <a:pPr rtl="1"/>
          <a:endParaRPr lang="ar-SA"/>
        </a:p>
      </dgm:t>
    </dgm:pt>
    <dgm:pt modelId="{7D2E78C0-8B2F-47E2-BF8F-DC1087CC66A7}" type="sibTrans" cxnId="{F04AC436-EE7C-4A1B-8649-FC225AD0DD09}">
      <dgm:prSet/>
      <dgm:spPr/>
      <dgm:t>
        <a:bodyPr/>
        <a:lstStyle/>
        <a:p>
          <a:pPr rtl="1"/>
          <a:endParaRPr lang="ar-SA"/>
        </a:p>
      </dgm:t>
    </dgm:pt>
    <dgm:pt modelId="{1D95E0A6-13B3-46D3-9C38-D8F16530D295}" type="pres">
      <dgm:prSet presAssocID="{F6512387-4A83-4DDE-BEF8-658B79341081}" presName="Name0" presStyleCnt="0">
        <dgm:presLayoutVars>
          <dgm:dir/>
          <dgm:animLvl val="lvl"/>
          <dgm:resizeHandles/>
        </dgm:presLayoutVars>
      </dgm:prSet>
      <dgm:spPr/>
      <dgm:t>
        <a:bodyPr/>
        <a:lstStyle/>
        <a:p>
          <a:pPr rtl="1"/>
          <a:endParaRPr lang="ar-SA"/>
        </a:p>
      </dgm:t>
    </dgm:pt>
    <dgm:pt modelId="{1C1DA5AF-6166-4731-ADFE-A8F77C31C795}" type="pres">
      <dgm:prSet presAssocID="{03A45D3B-DD6B-4EE2-903C-3E7853223BE9}" presName="linNode" presStyleCnt="0"/>
      <dgm:spPr/>
    </dgm:pt>
    <dgm:pt modelId="{C5BA5FC8-8AC7-41DF-BB91-53A1753FA2DE}" type="pres">
      <dgm:prSet presAssocID="{03A45D3B-DD6B-4EE2-903C-3E7853223BE9}" presName="parentShp" presStyleLbl="node1" presStyleIdx="0" presStyleCnt="1">
        <dgm:presLayoutVars>
          <dgm:bulletEnabled val="1"/>
        </dgm:presLayoutVars>
      </dgm:prSet>
      <dgm:spPr/>
      <dgm:t>
        <a:bodyPr/>
        <a:lstStyle/>
        <a:p>
          <a:pPr rtl="1"/>
          <a:endParaRPr lang="ar-SA"/>
        </a:p>
      </dgm:t>
    </dgm:pt>
    <dgm:pt modelId="{90836723-871E-49F7-B6AD-6AA47C1CDD47}" type="pres">
      <dgm:prSet presAssocID="{03A45D3B-DD6B-4EE2-903C-3E7853223BE9}" presName="childShp" presStyleLbl="bgAccFollowNode1" presStyleIdx="0" presStyleCnt="1">
        <dgm:presLayoutVars>
          <dgm:bulletEnabled val="1"/>
        </dgm:presLayoutVars>
      </dgm:prSet>
      <dgm:spPr/>
      <dgm:t>
        <a:bodyPr/>
        <a:lstStyle/>
        <a:p>
          <a:pPr rtl="1"/>
          <a:endParaRPr lang="ar-SA"/>
        </a:p>
      </dgm:t>
    </dgm:pt>
  </dgm:ptLst>
  <dgm:cxnLst>
    <dgm:cxn modelId="{017D3F56-8665-44B2-9584-4E273D406D3B}" type="presOf" srcId="{F0B23023-D05F-44E3-8BF4-617895FE9CF0}" destId="{90836723-871E-49F7-B6AD-6AA47C1CDD47}" srcOrd="0" destOrd="3" presId="urn:microsoft.com/office/officeart/2005/8/layout/vList6"/>
    <dgm:cxn modelId="{C44BD14D-ECE7-49A0-8060-22569AF79F59}" srcId="{03A45D3B-DD6B-4EE2-903C-3E7853223BE9}" destId="{5C7A4978-50A8-445F-9C51-725CDA001C0A}" srcOrd="2" destOrd="0" parTransId="{522B4102-62A2-4102-A22F-1E6DFF80035A}" sibTransId="{36763E23-83A4-4716-A12B-7D4E2E5D4448}"/>
    <dgm:cxn modelId="{258E721B-866B-4692-B652-FF5CD558D6E9}" srcId="{F6512387-4A83-4DDE-BEF8-658B79341081}" destId="{03A45D3B-DD6B-4EE2-903C-3E7853223BE9}" srcOrd="0" destOrd="0" parTransId="{5FE8E85F-5DCF-448D-A331-EA628E9A258C}" sibTransId="{EE1D6EDE-7E53-4454-9363-1B10035DFFB5}"/>
    <dgm:cxn modelId="{525F2B00-E511-4558-ADCB-90D748158E5B}" type="presOf" srcId="{8211CAAE-2EE0-4A2E-A167-8E753209575B}" destId="{90836723-871E-49F7-B6AD-6AA47C1CDD47}" srcOrd="0" destOrd="1" presId="urn:microsoft.com/office/officeart/2005/8/layout/vList6"/>
    <dgm:cxn modelId="{698C8A01-6A8B-42FA-871D-9B65AFC24D56}" srcId="{03A45D3B-DD6B-4EE2-903C-3E7853223BE9}" destId="{8211CAAE-2EE0-4A2E-A167-8E753209575B}" srcOrd="1" destOrd="0" parTransId="{0226B584-2D60-4813-822C-0FB6BD6AC15C}" sibTransId="{3B6863A0-A3CD-4D65-A123-3E144F55E6E1}"/>
    <dgm:cxn modelId="{5027CAF7-6444-4502-9516-2F9E8DE373FB}" type="presOf" srcId="{03A45D3B-DD6B-4EE2-903C-3E7853223BE9}" destId="{C5BA5FC8-8AC7-41DF-BB91-53A1753FA2DE}" srcOrd="0" destOrd="0" presId="urn:microsoft.com/office/officeart/2005/8/layout/vList6"/>
    <dgm:cxn modelId="{F04AC436-EE7C-4A1B-8649-FC225AD0DD09}" srcId="{03A45D3B-DD6B-4EE2-903C-3E7853223BE9}" destId="{F0B23023-D05F-44E3-8BF4-617895FE9CF0}" srcOrd="3" destOrd="0" parTransId="{8133E69F-23C2-43CE-B487-8A07D8B39927}" sibTransId="{7D2E78C0-8B2F-47E2-BF8F-DC1087CC66A7}"/>
    <dgm:cxn modelId="{F15F7DEE-72BD-48BD-A3F5-55F25F6A8B7C}" srcId="{03A45D3B-DD6B-4EE2-903C-3E7853223BE9}" destId="{3091B22F-0517-4736-8899-C68403399AB4}" srcOrd="0" destOrd="0" parTransId="{95DC3A9D-087F-497C-99CA-A41FBB534C66}" sibTransId="{32FB6472-EC7C-4123-BA84-A69094D1CED8}"/>
    <dgm:cxn modelId="{68DAF02F-AD2A-468A-8C4D-08181B0D8E6A}" type="presOf" srcId="{5C7A4978-50A8-445F-9C51-725CDA001C0A}" destId="{90836723-871E-49F7-B6AD-6AA47C1CDD47}" srcOrd="0" destOrd="2" presId="urn:microsoft.com/office/officeart/2005/8/layout/vList6"/>
    <dgm:cxn modelId="{706863F8-E412-4805-A373-54A7BFBAD660}" type="presOf" srcId="{F6512387-4A83-4DDE-BEF8-658B79341081}" destId="{1D95E0A6-13B3-46D3-9C38-D8F16530D295}" srcOrd="0" destOrd="0" presId="urn:microsoft.com/office/officeart/2005/8/layout/vList6"/>
    <dgm:cxn modelId="{503C82C6-F18D-47AA-961A-C3ED0822FAA2}" type="presOf" srcId="{3091B22F-0517-4736-8899-C68403399AB4}" destId="{90836723-871E-49F7-B6AD-6AA47C1CDD47}" srcOrd="0" destOrd="0" presId="urn:microsoft.com/office/officeart/2005/8/layout/vList6"/>
    <dgm:cxn modelId="{68BD740B-6683-4B94-92A8-CDECAAA7F2EB}" type="presParOf" srcId="{1D95E0A6-13B3-46D3-9C38-D8F16530D295}" destId="{1C1DA5AF-6166-4731-ADFE-A8F77C31C795}" srcOrd="0" destOrd="0" presId="urn:microsoft.com/office/officeart/2005/8/layout/vList6"/>
    <dgm:cxn modelId="{8706F580-C0DE-4F86-95E7-1B3C101A810D}" type="presParOf" srcId="{1C1DA5AF-6166-4731-ADFE-A8F77C31C795}" destId="{C5BA5FC8-8AC7-41DF-BB91-53A1753FA2DE}" srcOrd="0" destOrd="0" presId="urn:microsoft.com/office/officeart/2005/8/layout/vList6"/>
    <dgm:cxn modelId="{C7FEDC95-F5C3-48AB-93A8-DF677202F55F}" type="presParOf" srcId="{1C1DA5AF-6166-4731-ADFE-A8F77C31C795}" destId="{90836723-871E-49F7-B6AD-6AA47C1CDD47}" srcOrd="1" destOrd="0" presId="urn:microsoft.com/office/officeart/2005/8/layout/vList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675404-D854-4381-9258-ED99BECE431F}" type="doc">
      <dgm:prSet loTypeId="urn:microsoft.com/office/officeart/2005/8/layout/vList6" loCatId="list" qsTypeId="urn:microsoft.com/office/officeart/2005/8/quickstyle/simple1" qsCatId="simple" csTypeId="urn:microsoft.com/office/officeart/2005/8/colors/accent1_2" csCatId="accent1" phldr="1"/>
      <dgm:spPr/>
      <dgm:t>
        <a:bodyPr/>
        <a:lstStyle/>
        <a:p>
          <a:pPr rtl="1"/>
          <a:endParaRPr lang="ar-SA"/>
        </a:p>
      </dgm:t>
    </dgm:pt>
    <dgm:pt modelId="{EBD74E76-7C1B-4FAF-8FD7-70F8A0A38CE7}">
      <dgm:prSet phldrT="[نص]" custT="1"/>
      <dgm:spPr/>
      <dgm:t>
        <a:bodyPr/>
        <a:lstStyle/>
        <a:p>
          <a:pPr rtl="1"/>
          <a:r>
            <a:rPr lang="ar-SA" sz="4000" b="1" dirty="0" smtClean="0">
              <a:cs typeface="Traditional Arabic" pitchFamily="2" charset="-78"/>
            </a:rPr>
            <a:t>فيزياء </a:t>
          </a:r>
          <a:r>
            <a:rPr lang="ar-SA" sz="4000" b="1" dirty="0" err="1" smtClean="0">
              <a:cs typeface="Traditional Arabic" pitchFamily="2" charset="-78"/>
            </a:rPr>
            <a:t>النترونات</a:t>
          </a:r>
          <a:endParaRPr lang="ar-SA" sz="4000" b="1" dirty="0">
            <a:cs typeface="Traditional Arabic" pitchFamily="2" charset="-78"/>
          </a:endParaRPr>
        </a:p>
      </dgm:t>
    </dgm:pt>
    <dgm:pt modelId="{9D6CF875-92D3-4243-A6A2-7567800BBAEB}" type="parTrans" cxnId="{F77B96A1-02BD-4574-A224-7955546CF2B1}">
      <dgm:prSet/>
      <dgm:spPr/>
      <dgm:t>
        <a:bodyPr/>
        <a:lstStyle/>
        <a:p>
          <a:pPr rtl="1"/>
          <a:endParaRPr lang="ar-SA"/>
        </a:p>
      </dgm:t>
    </dgm:pt>
    <dgm:pt modelId="{543C10B5-4821-4E7E-9278-2C8802CD345D}" type="sibTrans" cxnId="{F77B96A1-02BD-4574-A224-7955546CF2B1}">
      <dgm:prSet/>
      <dgm:spPr/>
      <dgm:t>
        <a:bodyPr/>
        <a:lstStyle/>
        <a:p>
          <a:pPr rtl="1"/>
          <a:endParaRPr lang="ar-SA"/>
        </a:p>
      </dgm:t>
    </dgm:pt>
    <dgm:pt modelId="{5991787D-5E61-4BA3-942C-891D6FB4D69C}">
      <dgm:prSet phldrT="[نص]" custT="1"/>
      <dgm:spPr/>
      <dgm:t>
        <a:bodyPr/>
        <a:lstStyle/>
        <a:p>
          <a:pPr rtl="1"/>
          <a:r>
            <a:rPr lang="ar-SA" sz="2400" b="1" dirty="0" smtClean="0">
              <a:cs typeface="Traditional Arabic" pitchFamily="2" charset="-78"/>
            </a:rPr>
            <a:t>خواص </a:t>
          </a:r>
          <a:r>
            <a:rPr lang="ar-SA" sz="2400" b="1" dirty="0" err="1" smtClean="0">
              <a:cs typeface="Traditional Arabic" pitchFamily="2" charset="-78"/>
            </a:rPr>
            <a:t>النترونات</a:t>
          </a:r>
          <a:endParaRPr lang="ar-SA" sz="2400" b="1" dirty="0">
            <a:cs typeface="Traditional Arabic" pitchFamily="2" charset="-78"/>
          </a:endParaRPr>
        </a:p>
      </dgm:t>
    </dgm:pt>
    <dgm:pt modelId="{D1252C57-C027-46E4-8028-6A32ADDF57F2}" type="parTrans" cxnId="{3FB68463-6D16-4D43-B4C0-64297CB7BD53}">
      <dgm:prSet/>
      <dgm:spPr/>
      <dgm:t>
        <a:bodyPr/>
        <a:lstStyle/>
        <a:p>
          <a:pPr rtl="1"/>
          <a:endParaRPr lang="ar-SA"/>
        </a:p>
      </dgm:t>
    </dgm:pt>
    <dgm:pt modelId="{39258B57-3AE7-46D9-82B5-CEC4D67A522C}" type="sibTrans" cxnId="{3FB68463-6D16-4D43-B4C0-64297CB7BD53}">
      <dgm:prSet/>
      <dgm:spPr/>
      <dgm:t>
        <a:bodyPr/>
        <a:lstStyle/>
        <a:p>
          <a:pPr rtl="1"/>
          <a:endParaRPr lang="ar-SA"/>
        </a:p>
      </dgm:t>
    </dgm:pt>
    <dgm:pt modelId="{F81CB6BF-FF11-43C1-8B2F-CFF2C4EA1ECB}">
      <dgm:prSet phldrT="[نص]" custT="1"/>
      <dgm:spPr/>
      <dgm:t>
        <a:bodyPr/>
        <a:lstStyle/>
        <a:p>
          <a:pPr rtl="1"/>
          <a:r>
            <a:rPr lang="ar-SA" sz="2400" b="1" dirty="0" err="1" smtClean="0">
              <a:cs typeface="Traditional Arabic" pitchFamily="2" charset="-78"/>
            </a:rPr>
            <a:t>انتاج</a:t>
          </a:r>
          <a:r>
            <a:rPr lang="ar-SA" sz="2400" b="1" dirty="0" smtClean="0">
              <a:cs typeface="Traditional Arabic" pitchFamily="2" charset="-78"/>
            </a:rPr>
            <a:t> </a:t>
          </a:r>
          <a:r>
            <a:rPr lang="ar-SA" sz="2400" b="1" dirty="0" err="1" smtClean="0">
              <a:cs typeface="Traditional Arabic" pitchFamily="2" charset="-78"/>
            </a:rPr>
            <a:t>النترونات</a:t>
          </a:r>
          <a:r>
            <a:rPr lang="ar-SA" sz="2400" b="1" dirty="0" smtClean="0">
              <a:cs typeface="Traditional Arabic" pitchFamily="2" charset="-78"/>
            </a:rPr>
            <a:t> وتفاعلاتها المرنة وغير المرنة</a:t>
          </a:r>
          <a:endParaRPr lang="ar-SA" sz="2400" b="1" dirty="0">
            <a:cs typeface="Traditional Arabic" pitchFamily="2" charset="-78"/>
          </a:endParaRPr>
        </a:p>
      </dgm:t>
    </dgm:pt>
    <dgm:pt modelId="{3EB9130F-1E39-4581-B99E-D1D200F827B2}" type="parTrans" cxnId="{5273D4CA-16D9-4785-829B-FAA214C7319D}">
      <dgm:prSet/>
      <dgm:spPr/>
      <dgm:t>
        <a:bodyPr/>
        <a:lstStyle/>
        <a:p>
          <a:pPr rtl="1"/>
          <a:endParaRPr lang="ar-SA"/>
        </a:p>
      </dgm:t>
    </dgm:pt>
    <dgm:pt modelId="{E95E28D9-5F0C-43F2-B6C7-0264CCD9D87C}" type="sibTrans" cxnId="{5273D4CA-16D9-4785-829B-FAA214C7319D}">
      <dgm:prSet/>
      <dgm:spPr/>
      <dgm:t>
        <a:bodyPr/>
        <a:lstStyle/>
        <a:p>
          <a:pPr rtl="1"/>
          <a:endParaRPr lang="ar-SA"/>
        </a:p>
      </dgm:t>
    </dgm:pt>
    <dgm:pt modelId="{3C8688A8-1EA3-4DF1-98B9-C6A1CA8A8C07}">
      <dgm:prSet phldrT="[نص]" custT="1"/>
      <dgm:spPr/>
      <dgm:t>
        <a:bodyPr/>
        <a:lstStyle/>
        <a:p>
          <a:pPr rtl="1"/>
          <a:r>
            <a:rPr lang="ar-SA" sz="2400" b="1" dirty="0" smtClean="0">
              <a:cs typeface="Traditional Arabic" pitchFamily="2" charset="-78"/>
            </a:rPr>
            <a:t>الانشطار النووي والتفاعلات التسلسلية.</a:t>
          </a:r>
          <a:endParaRPr lang="ar-SA" sz="2400" b="1" dirty="0">
            <a:cs typeface="Traditional Arabic" pitchFamily="2" charset="-78"/>
          </a:endParaRPr>
        </a:p>
      </dgm:t>
    </dgm:pt>
    <dgm:pt modelId="{E8E61613-292D-4956-AABE-218828515CAF}" type="parTrans" cxnId="{10DDEC85-83CC-4EB6-8D04-20685474B4F1}">
      <dgm:prSet/>
      <dgm:spPr/>
      <dgm:t>
        <a:bodyPr/>
        <a:lstStyle/>
        <a:p>
          <a:pPr rtl="1"/>
          <a:endParaRPr lang="ar-SA"/>
        </a:p>
      </dgm:t>
    </dgm:pt>
    <dgm:pt modelId="{0FC18976-4188-4A0A-9EF9-65101DB3A1F2}" type="sibTrans" cxnId="{10DDEC85-83CC-4EB6-8D04-20685474B4F1}">
      <dgm:prSet/>
      <dgm:spPr/>
      <dgm:t>
        <a:bodyPr/>
        <a:lstStyle/>
        <a:p>
          <a:pPr rtl="1"/>
          <a:endParaRPr lang="ar-SA"/>
        </a:p>
      </dgm:t>
    </dgm:pt>
    <dgm:pt modelId="{7226FA80-D1BC-4F3F-BB44-63CDE16CDCBA}">
      <dgm:prSet phldrT="[نص]" custT="1"/>
      <dgm:spPr/>
      <dgm:t>
        <a:bodyPr/>
        <a:lstStyle/>
        <a:p>
          <a:pPr rtl="1"/>
          <a:r>
            <a:rPr lang="ar-SA" sz="2400" b="1" dirty="0" err="1" smtClean="0">
              <a:cs typeface="Traditional Arabic" pitchFamily="2" charset="-78"/>
            </a:rPr>
            <a:t>تبطئة</a:t>
          </a:r>
          <a:r>
            <a:rPr lang="ar-SA" sz="2400" b="1" dirty="0" smtClean="0">
              <a:cs typeface="Traditional Arabic" pitchFamily="2" charset="-78"/>
            </a:rPr>
            <a:t> </a:t>
          </a:r>
          <a:r>
            <a:rPr lang="ar-SA" sz="2400" b="1" dirty="0" err="1" smtClean="0">
              <a:cs typeface="Traditional Arabic" pitchFamily="2" charset="-78"/>
            </a:rPr>
            <a:t>النترونات</a:t>
          </a:r>
          <a:r>
            <a:rPr lang="ar-SA" sz="2400" b="1" dirty="0" smtClean="0">
              <a:cs typeface="Traditional Arabic" pitchFamily="2" charset="-78"/>
            </a:rPr>
            <a:t> وانتشارها</a:t>
          </a:r>
          <a:endParaRPr lang="ar-SA" sz="2400" b="1" dirty="0">
            <a:cs typeface="Traditional Arabic" pitchFamily="2" charset="-78"/>
          </a:endParaRPr>
        </a:p>
      </dgm:t>
    </dgm:pt>
    <dgm:pt modelId="{107E774B-C4C6-4654-8EFE-9B9FD2FAF12E}" type="parTrans" cxnId="{16A0F3CE-AFCB-4DA8-A5D3-5CE8D138FC8F}">
      <dgm:prSet/>
      <dgm:spPr/>
      <dgm:t>
        <a:bodyPr/>
        <a:lstStyle/>
        <a:p>
          <a:pPr rtl="1"/>
          <a:endParaRPr lang="ar-SA"/>
        </a:p>
      </dgm:t>
    </dgm:pt>
    <dgm:pt modelId="{CFBF5D55-D261-442D-B01C-AFA209E26543}" type="sibTrans" cxnId="{16A0F3CE-AFCB-4DA8-A5D3-5CE8D138FC8F}">
      <dgm:prSet/>
      <dgm:spPr/>
      <dgm:t>
        <a:bodyPr/>
        <a:lstStyle/>
        <a:p>
          <a:pPr rtl="1"/>
          <a:endParaRPr lang="ar-SA"/>
        </a:p>
      </dgm:t>
    </dgm:pt>
    <dgm:pt modelId="{74671C09-A18B-4566-A549-EBD3AE1A3DCE}">
      <dgm:prSet phldrT="[نص]" custT="1"/>
      <dgm:spPr/>
      <dgm:t>
        <a:bodyPr/>
        <a:lstStyle/>
        <a:p>
          <a:pPr rtl="1"/>
          <a:r>
            <a:rPr lang="ar-SA" sz="2400" b="1" dirty="0" smtClean="0">
              <a:cs typeface="Traditional Arabic" pitchFamily="2" charset="-78"/>
            </a:rPr>
            <a:t>استعراض بعض أنواع المفاعلات</a:t>
          </a:r>
          <a:endParaRPr lang="ar-SA" sz="2400" b="1" dirty="0">
            <a:cs typeface="Traditional Arabic" pitchFamily="2" charset="-78"/>
          </a:endParaRPr>
        </a:p>
      </dgm:t>
    </dgm:pt>
    <dgm:pt modelId="{796B8CB9-2C1A-4EBA-A61E-EEAAB1343DB1}" type="parTrans" cxnId="{DDEE7F82-B502-4963-829A-8A1341DCC6AA}">
      <dgm:prSet/>
      <dgm:spPr/>
      <dgm:t>
        <a:bodyPr/>
        <a:lstStyle/>
        <a:p>
          <a:pPr rtl="1"/>
          <a:endParaRPr lang="ar-SA"/>
        </a:p>
      </dgm:t>
    </dgm:pt>
    <dgm:pt modelId="{A6DDD7A7-1A9A-44EE-B56B-49CC778A5B3A}" type="sibTrans" cxnId="{DDEE7F82-B502-4963-829A-8A1341DCC6AA}">
      <dgm:prSet/>
      <dgm:spPr/>
      <dgm:t>
        <a:bodyPr/>
        <a:lstStyle/>
        <a:p>
          <a:pPr rtl="1"/>
          <a:endParaRPr lang="ar-SA"/>
        </a:p>
      </dgm:t>
    </dgm:pt>
    <dgm:pt modelId="{7B6C3768-64D4-49E6-8F68-E8208ADBACB6}" type="pres">
      <dgm:prSet presAssocID="{04675404-D854-4381-9258-ED99BECE431F}" presName="Name0" presStyleCnt="0">
        <dgm:presLayoutVars>
          <dgm:dir/>
          <dgm:animLvl val="lvl"/>
          <dgm:resizeHandles/>
        </dgm:presLayoutVars>
      </dgm:prSet>
      <dgm:spPr/>
      <dgm:t>
        <a:bodyPr/>
        <a:lstStyle/>
        <a:p>
          <a:pPr rtl="1"/>
          <a:endParaRPr lang="ar-SA"/>
        </a:p>
      </dgm:t>
    </dgm:pt>
    <dgm:pt modelId="{081FE543-9A80-4E22-A781-04AA5A7BCEBD}" type="pres">
      <dgm:prSet presAssocID="{EBD74E76-7C1B-4FAF-8FD7-70F8A0A38CE7}" presName="linNode" presStyleCnt="0"/>
      <dgm:spPr/>
    </dgm:pt>
    <dgm:pt modelId="{FEC7AC1F-E6AC-4FFB-8B45-DD906EACBBA4}" type="pres">
      <dgm:prSet presAssocID="{EBD74E76-7C1B-4FAF-8FD7-70F8A0A38CE7}" presName="parentShp" presStyleLbl="node1" presStyleIdx="0" presStyleCnt="1" custLinFactNeighborY="-126">
        <dgm:presLayoutVars>
          <dgm:bulletEnabled val="1"/>
        </dgm:presLayoutVars>
      </dgm:prSet>
      <dgm:spPr/>
      <dgm:t>
        <a:bodyPr/>
        <a:lstStyle/>
        <a:p>
          <a:pPr rtl="1"/>
          <a:endParaRPr lang="ar-SA"/>
        </a:p>
      </dgm:t>
    </dgm:pt>
    <dgm:pt modelId="{D81465C3-06ED-4C58-B224-E6CDA47A0BEE}" type="pres">
      <dgm:prSet presAssocID="{EBD74E76-7C1B-4FAF-8FD7-70F8A0A38CE7}" presName="childShp" presStyleLbl="bgAccFollowNode1" presStyleIdx="0" presStyleCnt="1" custScaleY="82221">
        <dgm:presLayoutVars>
          <dgm:bulletEnabled val="1"/>
        </dgm:presLayoutVars>
      </dgm:prSet>
      <dgm:spPr/>
      <dgm:t>
        <a:bodyPr/>
        <a:lstStyle/>
        <a:p>
          <a:pPr rtl="1"/>
          <a:endParaRPr lang="ar-SA"/>
        </a:p>
      </dgm:t>
    </dgm:pt>
  </dgm:ptLst>
  <dgm:cxnLst>
    <dgm:cxn modelId="{6AB30EC9-D53C-49D8-BF12-3C40A579999F}" type="presOf" srcId="{EBD74E76-7C1B-4FAF-8FD7-70F8A0A38CE7}" destId="{FEC7AC1F-E6AC-4FFB-8B45-DD906EACBBA4}" srcOrd="0" destOrd="0" presId="urn:microsoft.com/office/officeart/2005/8/layout/vList6"/>
    <dgm:cxn modelId="{16A0F3CE-AFCB-4DA8-A5D3-5CE8D138FC8F}" srcId="{EBD74E76-7C1B-4FAF-8FD7-70F8A0A38CE7}" destId="{7226FA80-D1BC-4F3F-BB44-63CDE16CDCBA}" srcOrd="3" destOrd="0" parTransId="{107E774B-C4C6-4654-8EFE-9B9FD2FAF12E}" sibTransId="{CFBF5D55-D261-442D-B01C-AFA209E26543}"/>
    <dgm:cxn modelId="{7CD5205F-E52C-426A-8D9A-0DC1FA316C3B}" type="presOf" srcId="{F81CB6BF-FF11-43C1-8B2F-CFF2C4EA1ECB}" destId="{D81465C3-06ED-4C58-B224-E6CDA47A0BEE}" srcOrd="0" destOrd="1" presId="urn:microsoft.com/office/officeart/2005/8/layout/vList6"/>
    <dgm:cxn modelId="{7BA7B307-C33F-46A1-BBD4-5B18BCD6E13D}" type="presOf" srcId="{5991787D-5E61-4BA3-942C-891D6FB4D69C}" destId="{D81465C3-06ED-4C58-B224-E6CDA47A0BEE}" srcOrd="0" destOrd="0" presId="urn:microsoft.com/office/officeart/2005/8/layout/vList6"/>
    <dgm:cxn modelId="{226A922F-0312-4194-BBCC-060A7E19281C}" type="presOf" srcId="{04675404-D854-4381-9258-ED99BECE431F}" destId="{7B6C3768-64D4-49E6-8F68-E8208ADBACB6}" srcOrd="0" destOrd="0" presId="urn:microsoft.com/office/officeart/2005/8/layout/vList6"/>
    <dgm:cxn modelId="{3F88CB13-958F-4FF0-ADCD-2E0666EA07D2}" type="presOf" srcId="{7226FA80-D1BC-4F3F-BB44-63CDE16CDCBA}" destId="{D81465C3-06ED-4C58-B224-E6CDA47A0BEE}" srcOrd="0" destOrd="3" presId="urn:microsoft.com/office/officeart/2005/8/layout/vList6"/>
    <dgm:cxn modelId="{3EB057F2-B8C6-4FD1-B867-A37A3877B984}" type="presOf" srcId="{3C8688A8-1EA3-4DF1-98B9-C6A1CA8A8C07}" destId="{D81465C3-06ED-4C58-B224-E6CDA47A0BEE}" srcOrd="0" destOrd="2" presId="urn:microsoft.com/office/officeart/2005/8/layout/vList6"/>
    <dgm:cxn modelId="{F77B96A1-02BD-4574-A224-7955546CF2B1}" srcId="{04675404-D854-4381-9258-ED99BECE431F}" destId="{EBD74E76-7C1B-4FAF-8FD7-70F8A0A38CE7}" srcOrd="0" destOrd="0" parTransId="{9D6CF875-92D3-4243-A6A2-7567800BBAEB}" sibTransId="{543C10B5-4821-4E7E-9278-2C8802CD345D}"/>
    <dgm:cxn modelId="{5273D4CA-16D9-4785-829B-FAA214C7319D}" srcId="{EBD74E76-7C1B-4FAF-8FD7-70F8A0A38CE7}" destId="{F81CB6BF-FF11-43C1-8B2F-CFF2C4EA1ECB}" srcOrd="1" destOrd="0" parTransId="{3EB9130F-1E39-4581-B99E-D1D200F827B2}" sibTransId="{E95E28D9-5F0C-43F2-B6C7-0264CCD9D87C}"/>
    <dgm:cxn modelId="{3FB68463-6D16-4D43-B4C0-64297CB7BD53}" srcId="{EBD74E76-7C1B-4FAF-8FD7-70F8A0A38CE7}" destId="{5991787D-5E61-4BA3-942C-891D6FB4D69C}" srcOrd="0" destOrd="0" parTransId="{D1252C57-C027-46E4-8028-6A32ADDF57F2}" sibTransId="{39258B57-3AE7-46D9-82B5-CEC4D67A522C}"/>
    <dgm:cxn modelId="{2875DEA2-974B-4B01-B7FD-C327075F2242}" type="presOf" srcId="{74671C09-A18B-4566-A549-EBD3AE1A3DCE}" destId="{D81465C3-06ED-4C58-B224-E6CDA47A0BEE}" srcOrd="0" destOrd="4" presId="urn:microsoft.com/office/officeart/2005/8/layout/vList6"/>
    <dgm:cxn modelId="{DDEE7F82-B502-4963-829A-8A1341DCC6AA}" srcId="{EBD74E76-7C1B-4FAF-8FD7-70F8A0A38CE7}" destId="{74671C09-A18B-4566-A549-EBD3AE1A3DCE}" srcOrd="4" destOrd="0" parTransId="{796B8CB9-2C1A-4EBA-A61E-EEAAB1343DB1}" sibTransId="{A6DDD7A7-1A9A-44EE-B56B-49CC778A5B3A}"/>
    <dgm:cxn modelId="{10DDEC85-83CC-4EB6-8D04-20685474B4F1}" srcId="{EBD74E76-7C1B-4FAF-8FD7-70F8A0A38CE7}" destId="{3C8688A8-1EA3-4DF1-98B9-C6A1CA8A8C07}" srcOrd="2" destOrd="0" parTransId="{E8E61613-292D-4956-AABE-218828515CAF}" sibTransId="{0FC18976-4188-4A0A-9EF9-65101DB3A1F2}"/>
    <dgm:cxn modelId="{DCBE5A6F-3137-4D8E-A80D-68AFFCF4C8F7}" type="presParOf" srcId="{7B6C3768-64D4-49E6-8F68-E8208ADBACB6}" destId="{081FE543-9A80-4E22-A781-04AA5A7BCEBD}" srcOrd="0" destOrd="0" presId="urn:microsoft.com/office/officeart/2005/8/layout/vList6"/>
    <dgm:cxn modelId="{E8EBB00D-3FE6-45C7-89F1-DBC16058B457}" type="presParOf" srcId="{081FE543-9A80-4E22-A781-04AA5A7BCEBD}" destId="{FEC7AC1F-E6AC-4FFB-8B45-DD906EACBBA4}" srcOrd="0" destOrd="0" presId="urn:microsoft.com/office/officeart/2005/8/layout/vList6"/>
    <dgm:cxn modelId="{F7A8A0DE-4D3C-4151-83CC-7CE018DD4740}" type="presParOf" srcId="{081FE543-9A80-4E22-A781-04AA5A7BCEBD}" destId="{D81465C3-06ED-4C58-B224-E6CDA47A0BEE}" srcOrd="1" destOrd="0" presId="urn:microsoft.com/office/officeart/2005/8/layout/vList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A8F6F6-E0DE-42F3-97BC-9D17EE2395F4}" type="doc">
      <dgm:prSet loTypeId="urn:microsoft.com/office/officeart/2005/8/layout/pyramid2" loCatId="pyramid" qsTypeId="urn:microsoft.com/office/officeart/2005/8/quickstyle/3d3" qsCatId="3D" csTypeId="urn:microsoft.com/office/officeart/2005/8/colors/accent1_2" csCatId="accent1" phldr="1"/>
      <dgm:spPr/>
    </dgm:pt>
    <dgm:pt modelId="{C9802AF2-63E9-40DC-991E-7C8F369A7FD4}">
      <dgm:prSet phldrT="[نص]"/>
      <dgm:spPr/>
      <dgm:t>
        <a:bodyPr/>
        <a:lstStyle/>
        <a:p>
          <a:pPr rtl="1"/>
          <a:r>
            <a:rPr lang="ar-SA" b="1" dirty="0" smtClean="0"/>
            <a:t>إثارة </a:t>
          </a:r>
          <a:r>
            <a:rPr lang="ar-SA" b="1" dirty="0" err="1" smtClean="0"/>
            <a:t>الذرات</a:t>
          </a:r>
          <a:r>
            <a:rPr lang="ar-SA" b="1" dirty="0" smtClean="0"/>
            <a:t> </a:t>
          </a:r>
          <a:r>
            <a:rPr lang="ar-SA" b="1" dirty="0" err="1" smtClean="0"/>
            <a:t>وتأيينها</a:t>
          </a:r>
          <a:endParaRPr lang="ar-SA" b="1" dirty="0" smtClean="0"/>
        </a:p>
        <a:p>
          <a:pPr rtl="1"/>
          <a:r>
            <a:rPr lang="en-US" dirty="0" smtClean="0"/>
            <a:t>Ionization or excitation of the matter</a:t>
          </a:r>
          <a:endParaRPr lang="ar-SA" dirty="0"/>
        </a:p>
      </dgm:t>
    </dgm:pt>
    <dgm:pt modelId="{7AB27A1E-FA9E-4AE7-A56D-78644B2A3117}" type="parTrans" cxnId="{41503BD9-2D60-4B46-B84E-0A1ECDEF7154}">
      <dgm:prSet/>
      <dgm:spPr/>
      <dgm:t>
        <a:bodyPr/>
        <a:lstStyle/>
        <a:p>
          <a:pPr rtl="1"/>
          <a:endParaRPr lang="ar-SA"/>
        </a:p>
      </dgm:t>
    </dgm:pt>
    <dgm:pt modelId="{7E911B41-BBCF-445E-A1E6-E9BE20E28860}" type="sibTrans" cxnId="{41503BD9-2D60-4B46-B84E-0A1ECDEF7154}">
      <dgm:prSet/>
      <dgm:spPr/>
      <dgm:t>
        <a:bodyPr/>
        <a:lstStyle/>
        <a:p>
          <a:pPr rtl="1"/>
          <a:endParaRPr lang="ar-SA"/>
        </a:p>
      </dgm:t>
    </dgm:pt>
    <dgm:pt modelId="{40C084FB-B492-4ACA-8DDC-A7805B9DEFCD}">
      <dgm:prSet phldrT="[نص]"/>
      <dgm:spPr/>
      <dgm:t>
        <a:bodyPr/>
        <a:lstStyle/>
        <a:p>
          <a:pPr rtl="1"/>
          <a:r>
            <a:rPr lang="ar-SA" b="1" dirty="0" err="1" smtClean="0"/>
            <a:t>اشعة</a:t>
          </a:r>
          <a:r>
            <a:rPr lang="ar-SA" b="1" dirty="0" smtClean="0"/>
            <a:t> الكبح</a:t>
          </a:r>
        </a:p>
        <a:p>
          <a:pPr rtl="1"/>
          <a:r>
            <a:rPr lang="en-US" dirty="0" err="1" smtClean="0"/>
            <a:t>Bremesstrahlung</a:t>
          </a:r>
          <a:r>
            <a:rPr lang="en-US" dirty="0" smtClean="0"/>
            <a:t> radiation</a:t>
          </a:r>
          <a:endParaRPr lang="ar-SA" dirty="0"/>
        </a:p>
      </dgm:t>
    </dgm:pt>
    <dgm:pt modelId="{7A56FB89-D41F-4EE9-9669-FD380F01178B}" type="parTrans" cxnId="{FD5C41E6-4947-4A60-B154-8F5B2D5D7E47}">
      <dgm:prSet/>
      <dgm:spPr/>
      <dgm:t>
        <a:bodyPr/>
        <a:lstStyle/>
        <a:p>
          <a:pPr rtl="1"/>
          <a:endParaRPr lang="ar-SA"/>
        </a:p>
      </dgm:t>
    </dgm:pt>
    <dgm:pt modelId="{0721CCC2-8F71-4EBC-968A-87B341303964}" type="sibTrans" cxnId="{FD5C41E6-4947-4A60-B154-8F5B2D5D7E47}">
      <dgm:prSet/>
      <dgm:spPr/>
      <dgm:t>
        <a:bodyPr/>
        <a:lstStyle/>
        <a:p>
          <a:pPr rtl="1"/>
          <a:endParaRPr lang="ar-SA"/>
        </a:p>
      </dgm:t>
    </dgm:pt>
    <dgm:pt modelId="{A7AE21D5-BD95-473E-86E3-22653E3A7D9F}">
      <dgm:prSet phldrT="[نص]"/>
      <dgm:spPr/>
      <dgm:t>
        <a:bodyPr/>
        <a:lstStyle/>
        <a:p>
          <a:pPr rtl="1"/>
          <a:r>
            <a:rPr lang="ar-SA" b="1" dirty="0" smtClean="0"/>
            <a:t>تشتت الجسيمات</a:t>
          </a:r>
        </a:p>
        <a:p>
          <a:pPr rtl="1"/>
          <a:r>
            <a:rPr lang="en-US" dirty="0" smtClean="0"/>
            <a:t>Scattering of </a:t>
          </a:r>
          <a:r>
            <a:rPr lang="en-US" dirty="0" err="1" smtClean="0"/>
            <a:t>particales</a:t>
          </a:r>
          <a:endParaRPr lang="en-US" dirty="0" smtClean="0"/>
        </a:p>
      </dgm:t>
    </dgm:pt>
    <dgm:pt modelId="{5D3FD774-2781-4C11-B65D-4E8443119B10}" type="parTrans" cxnId="{EFCD74E0-069E-496B-B7CD-E1E2678FDE55}">
      <dgm:prSet/>
      <dgm:spPr/>
      <dgm:t>
        <a:bodyPr/>
        <a:lstStyle/>
        <a:p>
          <a:pPr rtl="1"/>
          <a:endParaRPr lang="ar-SA"/>
        </a:p>
      </dgm:t>
    </dgm:pt>
    <dgm:pt modelId="{E7EB9A73-3318-480C-AF4A-4969681D886D}" type="sibTrans" cxnId="{EFCD74E0-069E-496B-B7CD-E1E2678FDE55}">
      <dgm:prSet/>
      <dgm:spPr/>
      <dgm:t>
        <a:bodyPr/>
        <a:lstStyle/>
        <a:p>
          <a:pPr rtl="1"/>
          <a:endParaRPr lang="ar-SA"/>
        </a:p>
      </dgm:t>
    </dgm:pt>
    <dgm:pt modelId="{C653406A-8D01-4A7A-AEB2-266EDC528767}">
      <dgm:prSet phldrT="[نص]"/>
      <dgm:spPr/>
      <dgm:t>
        <a:bodyPr/>
        <a:lstStyle/>
        <a:p>
          <a:pPr rtl="1"/>
          <a:r>
            <a:rPr lang="ar-SA" b="1" dirty="0" smtClean="0"/>
            <a:t>تفاعل نووي </a:t>
          </a:r>
        </a:p>
        <a:p>
          <a:pPr rtl="1"/>
          <a:r>
            <a:rPr lang="en-US" dirty="0" smtClean="0"/>
            <a:t>Nuclear reaction</a:t>
          </a:r>
        </a:p>
      </dgm:t>
    </dgm:pt>
    <dgm:pt modelId="{DECFB165-3823-4BEE-BE88-37BBCC682088}" type="parTrans" cxnId="{E21DF719-00D1-41FD-887D-52CFE27F602D}">
      <dgm:prSet/>
      <dgm:spPr/>
      <dgm:t>
        <a:bodyPr/>
        <a:lstStyle/>
        <a:p>
          <a:pPr rtl="1"/>
          <a:endParaRPr lang="ar-SA"/>
        </a:p>
      </dgm:t>
    </dgm:pt>
    <dgm:pt modelId="{97D4B10A-080A-4160-88C6-FCAB8FB3391C}" type="sibTrans" cxnId="{E21DF719-00D1-41FD-887D-52CFE27F602D}">
      <dgm:prSet/>
      <dgm:spPr/>
      <dgm:t>
        <a:bodyPr/>
        <a:lstStyle/>
        <a:p>
          <a:pPr rtl="1"/>
          <a:endParaRPr lang="ar-SA"/>
        </a:p>
      </dgm:t>
    </dgm:pt>
    <dgm:pt modelId="{2ED1D2D3-7843-4361-AA07-FABF8AC6E7E8}" type="pres">
      <dgm:prSet presAssocID="{8DA8F6F6-E0DE-42F3-97BC-9D17EE2395F4}" presName="compositeShape" presStyleCnt="0">
        <dgm:presLayoutVars>
          <dgm:dir/>
          <dgm:resizeHandles/>
        </dgm:presLayoutVars>
      </dgm:prSet>
      <dgm:spPr/>
    </dgm:pt>
    <dgm:pt modelId="{40DB234F-DFE7-4929-902C-847BAFB989DF}" type="pres">
      <dgm:prSet presAssocID="{8DA8F6F6-E0DE-42F3-97BC-9D17EE2395F4}" presName="pyramid" presStyleLbl="node1" presStyleIdx="0" presStyleCnt="1"/>
      <dgm:spPr/>
    </dgm:pt>
    <dgm:pt modelId="{28FD40E6-EEF5-41DA-BD97-4D78579C5574}" type="pres">
      <dgm:prSet presAssocID="{8DA8F6F6-E0DE-42F3-97BC-9D17EE2395F4}" presName="theList" presStyleCnt="0"/>
      <dgm:spPr/>
    </dgm:pt>
    <dgm:pt modelId="{A22959E5-D85D-4C68-93E8-0132452DD922}" type="pres">
      <dgm:prSet presAssocID="{C9802AF2-63E9-40DC-991E-7C8F369A7FD4}" presName="aNode" presStyleLbl="fgAcc1" presStyleIdx="0" presStyleCnt="4">
        <dgm:presLayoutVars>
          <dgm:bulletEnabled val="1"/>
        </dgm:presLayoutVars>
      </dgm:prSet>
      <dgm:spPr/>
      <dgm:t>
        <a:bodyPr/>
        <a:lstStyle/>
        <a:p>
          <a:pPr rtl="1"/>
          <a:endParaRPr lang="ar-SA"/>
        </a:p>
      </dgm:t>
    </dgm:pt>
    <dgm:pt modelId="{2D2F5099-D0E0-4213-9D3D-24C02F2D3390}" type="pres">
      <dgm:prSet presAssocID="{C9802AF2-63E9-40DC-991E-7C8F369A7FD4}" presName="aSpace" presStyleCnt="0"/>
      <dgm:spPr/>
    </dgm:pt>
    <dgm:pt modelId="{12F41E35-AE46-4E82-B2EB-45CBA4677A47}" type="pres">
      <dgm:prSet presAssocID="{40C084FB-B492-4ACA-8DDC-A7805B9DEFCD}" presName="aNode" presStyleLbl="fgAcc1" presStyleIdx="1" presStyleCnt="4">
        <dgm:presLayoutVars>
          <dgm:bulletEnabled val="1"/>
        </dgm:presLayoutVars>
      </dgm:prSet>
      <dgm:spPr/>
      <dgm:t>
        <a:bodyPr/>
        <a:lstStyle/>
        <a:p>
          <a:pPr rtl="1"/>
          <a:endParaRPr lang="ar-SA"/>
        </a:p>
      </dgm:t>
    </dgm:pt>
    <dgm:pt modelId="{70E1F47D-7C5C-47FA-97C1-CB924297D7E0}" type="pres">
      <dgm:prSet presAssocID="{40C084FB-B492-4ACA-8DDC-A7805B9DEFCD}" presName="aSpace" presStyleCnt="0"/>
      <dgm:spPr/>
    </dgm:pt>
    <dgm:pt modelId="{E446DCEA-B479-4BAE-AD11-F8332EDC2510}" type="pres">
      <dgm:prSet presAssocID="{A7AE21D5-BD95-473E-86E3-22653E3A7D9F}" presName="aNode" presStyleLbl="fgAcc1" presStyleIdx="2" presStyleCnt="4">
        <dgm:presLayoutVars>
          <dgm:bulletEnabled val="1"/>
        </dgm:presLayoutVars>
      </dgm:prSet>
      <dgm:spPr/>
      <dgm:t>
        <a:bodyPr/>
        <a:lstStyle/>
        <a:p>
          <a:pPr rtl="1"/>
          <a:endParaRPr lang="ar-SA"/>
        </a:p>
      </dgm:t>
    </dgm:pt>
    <dgm:pt modelId="{E6B3F74E-E719-47C6-A32A-E824F7B64326}" type="pres">
      <dgm:prSet presAssocID="{A7AE21D5-BD95-473E-86E3-22653E3A7D9F}" presName="aSpace" presStyleCnt="0"/>
      <dgm:spPr/>
    </dgm:pt>
    <dgm:pt modelId="{26E16D92-81F7-4C76-92A6-216985EE10B6}" type="pres">
      <dgm:prSet presAssocID="{C653406A-8D01-4A7A-AEB2-266EDC528767}" presName="aNode" presStyleLbl="fgAcc1" presStyleIdx="3" presStyleCnt="4">
        <dgm:presLayoutVars>
          <dgm:bulletEnabled val="1"/>
        </dgm:presLayoutVars>
      </dgm:prSet>
      <dgm:spPr/>
      <dgm:t>
        <a:bodyPr/>
        <a:lstStyle/>
        <a:p>
          <a:pPr rtl="1"/>
          <a:endParaRPr lang="ar-SA"/>
        </a:p>
      </dgm:t>
    </dgm:pt>
    <dgm:pt modelId="{2ABABEE6-200F-47DB-ADF2-3685BB67E9EE}" type="pres">
      <dgm:prSet presAssocID="{C653406A-8D01-4A7A-AEB2-266EDC528767}" presName="aSpace" presStyleCnt="0"/>
      <dgm:spPr/>
    </dgm:pt>
  </dgm:ptLst>
  <dgm:cxnLst>
    <dgm:cxn modelId="{5B01D4D7-E6E9-4B89-B11A-0C5D7CE734E2}" type="presOf" srcId="{A7AE21D5-BD95-473E-86E3-22653E3A7D9F}" destId="{E446DCEA-B479-4BAE-AD11-F8332EDC2510}" srcOrd="0" destOrd="0" presId="urn:microsoft.com/office/officeart/2005/8/layout/pyramid2"/>
    <dgm:cxn modelId="{CAA29045-1177-44AD-B7A8-7F4CB75E558F}" type="presOf" srcId="{8DA8F6F6-E0DE-42F3-97BC-9D17EE2395F4}" destId="{2ED1D2D3-7843-4361-AA07-FABF8AC6E7E8}" srcOrd="0" destOrd="0" presId="urn:microsoft.com/office/officeart/2005/8/layout/pyramid2"/>
    <dgm:cxn modelId="{FD5C41E6-4947-4A60-B154-8F5B2D5D7E47}" srcId="{8DA8F6F6-E0DE-42F3-97BC-9D17EE2395F4}" destId="{40C084FB-B492-4ACA-8DDC-A7805B9DEFCD}" srcOrd="1" destOrd="0" parTransId="{7A56FB89-D41F-4EE9-9669-FD380F01178B}" sibTransId="{0721CCC2-8F71-4EBC-968A-87B341303964}"/>
    <dgm:cxn modelId="{EFCD74E0-069E-496B-B7CD-E1E2678FDE55}" srcId="{8DA8F6F6-E0DE-42F3-97BC-9D17EE2395F4}" destId="{A7AE21D5-BD95-473E-86E3-22653E3A7D9F}" srcOrd="2" destOrd="0" parTransId="{5D3FD774-2781-4C11-B65D-4E8443119B10}" sibTransId="{E7EB9A73-3318-480C-AF4A-4969681D886D}"/>
    <dgm:cxn modelId="{138DD92B-4AE1-4C3A-A502-12553F59EBB2}" type="presOf" srcId="{C653406A-8D01-4A7A-AEB2-266EDC528767}" destId="{26E16D92-81F7-4C76-92A6-216985EE10B6}" srcOrd="0" destOrd="0" presId="urn:microsoft.com/office/officeart/2005/8/layout/pyramid2"/>
    <dgm:cxn modelId="{41503BD9-2D60-4B46-B84E-0A1ECDEF7154}" srcId="{8DA8F6F6-E0DE-42F3-97BC-9D17EE2395F4}" destId="{C9802AF2-63E9-40DC-991E-7C8F369A7FD4}" srcOrd="0" destOrd="0" parTransId="{7AB27A1E-FA9E-4AE7-A56D-78644B2A3117}" sibTransId="{7E911B41-BBCF-445E-A1E6-E9BE20E28860}"/>
    <dgm:cxn modelId="{156AE6F5-DD4C-47A2-840B-7391286AD2C1}" type="presOf" srcId="{C9802AF2-63E9-40DC-991E-7C8F369A7FD4}" destId="{A22959E5-D85D-4C68-93E8-0132452DD922}" srcOrd="0" destOrd="0" presId="urn:microsoft.com/office/officeart/2005/8/layout/pyramid2"/>
    <dgm:cxn modelId="{0E4BDF44-4B11-4752-B6C4-E50B91DFF676}" type="presOf" srcId="{40C084FB-B492-4ACA-8DDC-A7805B9DEFCD}" destId="{12F41E35-AE46-4E82-B2EB-45CBA4677A47}" srcOrd="0" destOrd="0" presId="urn:microsoft.com/office/officeart/2005/8/layout/pyramid2"/>
    <dgm:cxn modelId="{E21DF719-00D1-41FD-887D-52CFE27F602D}" srcId="{8DA8F6F6-E0DE-42F3-97BC-9D17EE2395F4}" destId="{C653406A-8D01-4A7A-AEB2-266EDC528767}" srcOrd="3" destOrd="0" parTransId="{DECFB165-3823-4BEE-BE88-37BBCC682088}" sibTransId="{97D4B10A-080A-4160-88C6-FCAB8FB3391C}"/>
    <dgm:cxn modelId="{5D2F562C-4547-4711-8FE2-CE5E2AA244F2}" type="presParOf" srcId="{2ED1D2D3-7843-4361-AA07-FABF8AC6E7E8}" destId="{40DB234F-DFE7-4929-902C-847BAFB989DF}" srcOrd="0" destOrd="0" presId="urn:microsoft.com/office/officeart/2005/8/layout/pyramid2"/>
    <dgm:cxn modelId="{B1F71417-CEED-49DB-AF37-3EFB2E1BA2BF}" type="presParOf" srcId="{2ED1D2D3-7843-4361-AA07-FABF8AC6E7E8}" destId="{28FD40E6-EEF5-41DA-BD97-4D78579C5574}" srcOrd="1" destOrd="0" presId="urn:microsoft.com/office/officeart/2005/8/layout/pyramid2"/>
    <dgm:cxn modelId="{8BA37A69-A4AE-4697-922D-CACE4CBE35C2}" type="presParOf" srcId="{28FD40E6-EEF5-41DA-BD97-4D78579C5574}" destId="{A22959E5-D85D-4C68-93E8-0132452DD922}" srcOrd="0" destOrd="0" presId="urn:microsoft.com/office/officeart/2005/8/layout/pyramid2"/>
    <dgm:cxn modelId="{044C8070-B81D-4D08-B21E-616355550669}" type="presParOf" srcId="{28FD40E6-EEF5-41DA-BD97-4D78579C5574}" destId="{2D2F5099-D0E0-4213-9D3D-24C02F2D3390}" srcOrd="1" destOrd="0" presId="urn:microsoft.com/office/officeart/2005/8/layout/pyramid2"/>
    <dgm:cxn modelId="{B2637583-9009-481C-9B0B-EA572154CEF7}" type="presParOf" srcId="{28FD40E6-EEF5-41DA-BD97-4D78579C5574}" destId="{12F41E35-AE46-4E82-B2EB-45CBA4677A47}" srcOrd="2" destOrd="0" presId="urn:microsoft.com/office/officeart/2005/8/layout/pyramid2"/>
    <dgm:cxn modelId="{875D00F0-D126-4477-8429-208255DACAB2}" type="presParOf" srcId="{28FD40E6-EEF5-41DA-BD97-4D78579C5574}" destId="{70E1F47D-7C5C-47FA-97C1-CB924297D7E0}" srcOrd="3" destOrd="0" presId="urn:microsoft.com/office/officeart/2005/8/layout/pyramid2"/>
    <dgm:cxn modelId="{B33E58EB-78D7-4FF8-9BEF-E2ED5E367F86}" type="presParOf" srcId="{28FD40E6-EEF5-41DA-BD97-4D78579C5574}" destId="{E446DCEA-B479-4BAE-AD11-F8332EDC2510}" srcOrd="4" destOrd="0" presId="urn:microsoft.com/office/officeart/2005/8/layout/pyramid2"/>
    <dgm:cxn modelId="{9CBAF50D-2C3F-436E-92AB-D9539FDB073B}" type="presParOf" srcId="{28FD40E6-EEF5-41DA-BD97-4D78579C5574}" destId="{E6B3F74E-E719-47C6-A32A-E824F7B64326}" srcOrd="5" destOrd="0" presId="urn:microsoft.com/office/officeart/2005/8/layout/pyramid2"/>
    <dgm:cxn modelId="{DF3E2749-830E-4341-8E46-03481B9B02E1}" type="presParOf" srcId="{28FD40E6-EEF5-41DA-BD97-4D78579C5574}" destId="{26E16D92-81F7-4C76-92A6-216985EE10B6}" srcOrd="6" destOrd="0" presId="urn:microsoft.com/office/officeart/2005/8/layout/pyramid2"/>
    <dgm:cxn modelId="{9BDAEA8D-008A-4770-BAB0-15585D8D1BA3}" type="presParOf" srcId="{28FD40E6-EEF5-41DA-BD97-4D78579C5574}" destId="{2ABABEE6-200F-47DB-ADF2-3685BB67E9EE}" srcOrd="7"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4E9F93-D5C9-48C8-8FD4-10C7DD8032EB}" type="doc">
      <dgm:prSet loTypeId="urn:microsoft.com/office/officeart/2005/8/layout/pyramid2" loCatId="list" qsTypeId="urn:microsoft.com/office/officeart/2005/8/quickstyle/simple3" qsCatId="simple" csTypeId="urn:microsoft.com/office/officeart/2005/8/colors/colorful2" csCatId="colorful" phldr="1"/>
      <dgm:spPr/>
    </dgm:pt>
    <dgm:pt modelId="{9F330BF7-EB2E-45E0-9289-22A9D985B32B}">
      <dgm:prSet phldrT="[نص]"/>
      <dgm:spPr/>
      <dgm:t>
        <a:bodyPr/>
        <a:lstStyle/>
        <a:p>
          <a:pPr rtl="1"/>
          <a:r>
            <a:rPr lang="ar-SA" dirty="0" smtClean="0"/>
            <a:t>جسمات الفا</a:t>
          </a:r>
          <a:endParaRPr lang="ar-SA" dirty="0"/>
        </a:p>
      </dgm:t>
    </dgm:pt>
    <dgm:pt modelId="{9DA266D8-8523-4579-930B-D2FAA43CECA9}" type="parTrans" cxnId="{349EDA82-F692-4F21-9E68-FCD7E95F6D47}">
      <dgm:prSet/>
      <dgm:spPr/>
      <dgm:t>
        <a:bodyPr/>
        <a:lstStyle/>
        <a:p>
          <a:pPr rtl="1"/>
          <a:endParaRPr lang="ar-SA"/>
        </a:p>
      </dgm:t>
    </dgm:pt>
    <dgm:pt modelId="{90FD3522-2A59-4BD1-A66C-4D29DDD28A8E}" type="sibTrans" cxnId="{349EDA82-F692-4F21-9E68-FCD7E95F6D47}">
      <dgm:prSet/>
      <dgm:spPr/>
      <dgm:t>
        <a:bodyPr/>
        <a:lstStyle/>
        <a:p>
          <a:pPr rtl="1"/>
          <a:endParaRPr lang="ar-SA"/>
        </a:p>
      </dgm:t>
    </dgm:pt>
    <dgm:pt modelId="{DC5ACF92-48C5-49E6-99A4-3F73C406A35A}">
      <dgm:prSet phldrT="[نص]"/>
      <dgm:spPr/>
      <dgm:t>
        <a:bodyPr/>
        <a:lstStyle/>
        <a:p>
          <a:pPr rtl="1"/>
          <a:r>
            <a:rPr lang="ar-SA" dirty="0" err="1" smtClean="0"/>
            <a:t>الديوترونات</a:t>
          </a:r>
          <a:endParaRPr lang="ar-SA" dirty="0"/>
        </a:p>
      </dgm:t>
    </dgm:pt>
    <dgm:pt modelId="{913E3036-ADFD-4F03-846E-9FF91230ABCB}" type="parTrans" cxnId="{83313334-6050-4A6B-A88D-970D8E2C0FC3}">
      <dgm:prSet/>
      <dgm:spPr/>
      <dgm:t>
        <a:bodyPr/>
        <a:lstStyle/>
        <a:p>
          <a:pPr rtl="1"/>
          <a:endParaRPr lang="ar-SA"/>
        </a:p>
      </dgm:t>
    </dgm:pt>
    <dgm:pt modelId="{0ECFAB94-A34C-41B3-A9A9-F4267EDC9093}" type="sibTrans" cxnId="{83313334-6050-4A6B-A88D-970D8E2C0FC3}">
      <dgm:prSet/>
      <dgm:spPr/>
      <dgm:t>
        <a:bodyPr/>
        <a:lstStyle/>
        <a:p>
          <a:pPr rtl="1"/>
          <a:endParaRPr lang="ar-SA"/>
        </a:p>
      </dgm:t>
    </dgm:pt>
    <dgm:pt modelId="{45E02BF5-54E3-4FDC-9A26-84524136D6AF}">
      <dgm:prSet phldrT="[نص]"/>
      <dgm:spPr/>
      <dgm:t>
        <a:bodyPr/>
        <a:lstStyle/>
        <a:p>
          <a:pPr rtl="1"/>
          <a:r>
            <a:rPr lang="ar-SA" dirty="0" smtClean="0"/>
            <a:t>البروتونات</a:t>
          </a:r>
          <a:endParaRPr lang="ar-SA" dirty="0"/>
        </a:p>
      </dgm:t>
    </dgm:pt>
    <dgm:pt modelId="{7960BE49-29C6-4F3F-A09E-749E2BEE04A5}" type="parTrans" cxnId="{79BC18F2-F214-48D9-BB97-43159AEEB5A7}">
      <dgm:prSet/>
      <dgm:spPr/>
      <dgm:t>
        <a:bodyPr/>
        <a:lstStyle/>
        <a:p>
          <a:pPr rtl="1"/>
          <a:endParaRPr lang="ar-SA"/>
        </a:p>
      </dgm:t>
    </dgm:pt>
    <dgm:pt modelId="{36093C4B-FE17-426C-97FB-EF5C50522784}" type="sibTrans" cxnId="{79BC18F2-F214-48D9-BB97-43159AEEB5A7}">
      <dgm:prSet/>
      <dgm:spPr/>
      <dgm:t>
        <a:bodyPr/>
        <a:lstStyle/>
        <a:p>
          <a:pPr rtl="1"/>
          <a:endParaRPr lang="ar-SA"/>
        </a:p>
      </dgm:t>
    </dgm:pt>
    <dgm:pt modelId="{EDEE3760-FA32-4040-8F70-FF3EB7B9A2AE}" type="pres">
      <dgm:prSet presAssocID="{694E9F93-D5C9-48C8-8FD4-10C7DD8032EB}" presName="compositeShape" presStyleCnt="0">
        <dgm:presLayoutVars>
          <dgm:dir/>
          <dgm:resizeHandles/>
        </dgm:presLayoutVars>
      </dgm:prSet>
      <dgm:spPr/>
    </dgm:pt>
    <dgm:pt modelId="{47742F69-867A-42D2-A2E3-7FC922063005}" type="pres">
      <dgm:prSet presAssocID="{694E9F93-D5C9-48C8-8FD4-10C7DD8032EB}" presName="pyramid" presStyleLbl="node1" presStyleIdx="0" presStyleCnt="1"/>
      <dgm:spPr>
        <a:ln>
          <a:noFill/>
        </a:ln>
        <a:effectLst>
          <a:glow rad="228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E2162704-B793-4F62-897F-9481E0263C3D}" type="pres">
      <dgm:prSet presAssocID="{694E9F93-D5C9-48C8-8FD4-10C7DD8032EB}" presName="theList" presStyleCnt="0"/>
      <dgm:spPr/>
    </dgm:pt>
    <dgm:pt modelId="{BE16FD2A-DA50-4D2D-B01C-0EF6F2AA51A2}" type="pres">
      <dgm:prSet presAssocID="{9F330BF7-EB2E-45E0-9289-22A9D985B32B}" presName="aNode" presStyleLbl="fgAcc1" presStyleIdx="0" presStyleCnt="3">
        <dgm:presLayoutVars>
          <dgm:bulletEnabled val="1"/>
        </dgm:presLayoutVars>
      </dgm:prSet>
      <dgm:spPr/>
      <dgm:t>
        <a:bodyPr/>
        <a:lstStyle/>
        <a:p>
          <a:pPr rtl="1"/>
          <a:endParaRPr lang="ar-SA"/>
        </a:p>
      </dgm:t>
    </dgm:pt>
    <dgm:pt modelId="{A26439E8-240F-40AF-B1E9-DB7945358894}" type="pres">
      <dgm:prSet presAssocID="{9F330BF7-EB2E-45E0-9289-22A9D985B32B}" presName="aSpace" presStyleCnt="0"/>
      <dgm:spPr/>
    </dgm:pt>
    <dgm:pt modelId="{9775FCFB-9F80-4BA8-B141-8F9A3B2D89FD}" type="pres">
      <dgm:prSet presAssocID="{DC5ACF92-48C5-49E6-99A4-3F73C406A35A}" presName="aNode" presStyleLbl="fgAcc1" presStyleIdx="1" presStyleCnt="3">
        <dgm:presLayoutVars>
          <dgm:bulletEnabled val="1"/>
        </dgm:presLayoutVars>
      </dgm:prSet>
      <dgm:spPr/>
      <dgm:t>
        <a:bodyPr/>
        <a:lstStyle/>
        <a:p>
          <a:pPr rtl="1"/>
          <a:endParaRPr lang="ar-SA"/>
        </a:p>
      </dgm:t>
    </dgm:pt>
    <dgm:pt modelId="{761093D2-833D-4C62-8BF3-141BD5ADB574}" type="pres">
      <dgm:prSet presAssocID="{DC5ACF92-48C5-49E6-99A4-3F73C406A35A}" presName="aSpace" presStyleCnt="0"/>
      <dgm:spPr/>
    </dgm:pt>
    <dgm:pt modelId="{8E5C6DBD-F0E7-4939-BC5C-4C21435D3218}" type="pres">
      <dgm:prSet presAssocID="{45E02BF5-54E3-4FDC-9A26-84524136D6AF}" presName="aNode" presStyleLbl="fgAcc1" presStyleIdx="2" presStyleCnt="3">
        <dgm:presLayoutVars>
          <dgm:bulletEnabled val="1"/>
        </dgm:presLayoutVars>
      </dgm:prSet>
      <dgm:spPr/>
      <dgm:t>
        <a:bodyPr/>
        <a:lstStyle/>
        <a:p>
          <a:pPr rtl="1"/>
          <a:endParaRPr lang="ar-SA"/>
        </a:p>
      </dgm:t>
    </dgm:pt>
    <dgm:pt modelId="{052CEDB2-AD19-4EF7-AF04-1DAB8D2A24C3}" type="pres">
      <dgm:prSet presAssocID="{45E02BF5-54E3-4FDC-9A26-84524136D6AF}" presName="aSpace" presStyleCnt="0"/>
      <dgm:spPr/>
    </dgm:pt>
  </dgm:ptLst>
  <dgm:cxnLst>
    <dgm:cxn modelId="{79BC18F2-F214-48D9-BB97-43159AEEB5A7}" srcId="{694E9F93-D5C9-48C8-8FD4-10C7DD8032EB}" destId="{45E02BF5-54E3-4FDC-9A26-84524136D6AF}" srcOrd="2" destOrd="0" parTransId="{7960BE49-29C6-4F3F-A09E-749E2BEE04A5}" sibTransId="{36093C4B-FE17-426C-97FB-EF5C50522784}"/>
    <dgm:cxn modelId="{7E14C7F5-CE52-4B7C-9A45-3A2EC5CC830E}" type="presOf" srcId="{DC5ACF92-48C5-49E6-99A4-3F73C406A35A}" destId="{9775FCFB-9F80-4BA8-B141-8F9A3B2D89FD}" srcOrd="0" destOrd="0" presId="urn:microsoft.com/office/officeart/2005/8/layout/pyramid2"/>
    <dgm:cxn modelId="{DBE7580C-91CD-477C-AA17-B01923155AF7}" type="presOf" srcId="{694E9F93-D5C9-48C8-8FD4-10C7DD8032EB}" destId="{EDEE3760-FA32-4040-8F70-FF3EB7B9A2AE}" srcOrd="0" destOrd="0" presId="urn:microsoft.com/office/officeart/2005/8/layout/pyramid2"/>
    <dgm:cxn modelId="{35A7A526-C055-4ACC-8965-8EA741370980}" type="presOf" srcId="{45E02BF5-54E3-4FDC-9A26-84524136D6AF}" destId="{8E5C6DBD-F0E7-4939-BC5C-4C21435D3218}" srcOrd="0" destOrd="0" presId="urn:microsoft.com/office/officeart/2005/8/layout/pyramid2"/>
    <dgm:cxn modelId="{6C1E19FD-3C53-4368-8BED-7CB6AAE65C15}" type="presOf" srcId="{9F330BF7-EB2E-45E0-9289-22A9D985B32B}" destId="{BE16FD2A-DA50-4D2D-B01C-0EF6F2AA51A2}" srcOrd="0" destOrd="0" presId="urn:microsoft.com/office/officeart/2005/8/layout/pyramid2"/>
    <dgm:cxn modelId="{83313334-6050-4A6B-A88D-970D8E2C0FC3}" srcId="{694E9F93-D5C9-48C8-8FD4-10C7DD8032EB}" destId="{DC5ACF92-48C5-49E6-99A4-3F73C406A35A}" srcOrd="1" destOrd="0" parTransId="{913E3036-ADFD-4F03-846E-9FF91230ABCB}" sibTransId="{0ECFAB94-A34C-41B3-A9A9-F4267EDC9093}"/>
    <dgm:cxn modelId="{349EDA82-F692-4F21-9E68-FCD7E95F6D47}" srcId="{694E9F93-D5C9-48C8-8FD4-10C7DD8032EB}" destId="{9F330BF7-EB2E-45E0-9289-22A9D985B32B}" srcOrd="0" destOrd="0" parTransId="{9DA266D8-8523-4579-930B-D2FAA43CECA9}" sibTransId="{90FD3522-2A59-4BD1-A66C-4D29DDD28A8E}"/>
    <dgm:cxn modelId="{3B223D2D-5BE3-4F03-996A-D45056646905}" type="presParOf" srcId="{EDEE3760-FA32-4040-8F70-FF3EB7B9A2AE}" destId="{47742F69-867A-42D2-A2E3-7FC922063005}" srcOrd="0" destOrd="0" presId="urn:microsoft.com/office/officeart/2005/8/layout/pyramid2"/>
    <dgm:cxn modelId="{A84ACBB6-D0E3-4D8A-AF74-5686571A79AD}" type="presParOf" srcId="{EDEE3760-FA32-4040-8F70-FF3EB7B9A2AE}" destId="{E2162704-B793-4F62-897F-9481E0263C3D}" srcOrd="1" destOrd="0" presId="urn:microsoft.com/office/officeart/2005/8/layout/pyramid2"/>
    <dgm:cxn modelId="{C70BFC2A-D71C-43EE-9C4C-00117273844A}" type="presParOf" srcId="{E2162704-B793-4F62-897F-9481E0263C3D}" destId="{BE16FD2A-DA50-4D2D-B01C-0EF6F2AA51A2}" srcOrd="0" destOrd="0" presId="urn:microsoft.com/office/officeart/2005/8/layout/pyramid2"/>
    <dgm:cxn modelId="{27F9574A-1088-4FD7-B05E-231E752EDE19}" type="presParOf" srcId="{E2162704-B793-4F62-897F-9481E0263C3D}" destId="{A26439E8-240F-40AF-B1E9-DB7945358894}" srcOrd="1" destOrd="0" presId="urn:microsoft.com/office/officeart/2005/8/layout/pyramid2"/>
    <dgm:cxn modelId="{665A197F-FBAE-46A4-9406-39153CA8581A}" type="presParOf" srcId="{E2162704-B793-4F62-897F-9481E0263C3D}" destId="{9775FCFB-9F80-4BA8-B141-8F9A3B2D89FD}" srcOrd="2" destOrd="0" presId="urn:microsoft.com/office/officeart/2005/8/layout/pyramid2"/>
    <dgm:cxn modelId="{D665B501-29F4-4F9F-AF1A-BBCD51D6A239}" type="presParOf" srcId="{E2162704-B793-4F62-897F-9481E0263C3D}" destId="{761093D2-833D-4C62-8BF3-141BD5ADB574}" srcOrd="3" destOrd="0" presId="urn:microsoft.com/office/officeart/2005/8/layout/pyramid2"/>
    <dgm:cxn modelId="{8E0AFC19-D34B-467C-88BF-B92D65FE735D}" type="presParOf" srcId="{E2162704-B793-4F62-897F-9481E0263C3D}" destId="{8E5C6DBD-F0E7-4939-BC5C-4C21435D3218}" srcOrd="4" destOrd="0" presId="urn:microsoft.com/office/officeart/2005/8/layout/pyramid2"/>
    <dgm:cxn modelId="{FBD17FB4-985A-474C-8986-F7AF4C52EFDA}" type="presParOf" srcId="{E2162704-B793-4F62-897F-9481E0263C3D}" destId="{052CEDB2-AD19-4EF7-AF04-1DAB8D2A24C3}" srcOrd="5"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0ABA69-69AA-4CCA-A807-4446079F03F8}" type="doc">
      <dgm:prSet loTypeId="urn:microsoft.com/office/officeart/2005/8/layout/target3" loCatId="list" qsTypeId="urn:microsoft.com/office/officeart/2005/8/quickstyle/3d1" qsCatId="3D" csTypeId="urn:microsoft.com/office/officeart/2005/8/colors/accent1_2" csCatId="accent1" phldr="1"/>
      <dgm:spPr/>
      <dgm:t>
        <a:bodyPr/>
        <a:lstStyle/>
        <a:p>
          <a:pPr rtl="1"/>
          <a:endParaRPr lang="ar-SA"/>
        </a:p>
      </dgm:t>
    </dgm:pt>
    <dgm:pt modelId="{7057606F-1CB8-40E9-9C59-73C825A9C68B}">
      <dgm:prSet phldrT="[نص]"/>
      <dgm:spPr/>
      <dgm:t>
        <a:bodyPr/>
        <a:lstStyle/>
        <a:p>
          <a:pPr rtl="1"/>
          <a:r>
            <a:rPr lang="ar-SA" dirty="0" smtClean="0"/>
            <a:t>الكترونات</a:t>
          </a:r>
          <a:endParaRPr lang="ar-SA" dirty="0"/>
        </a:p>
      </dgm:t>
    </dgm:pt>
    <dgm:pt modelId="{E5F5C959-7EBB-4B49-819F-31A811C93EDA}" type="parTrans" cxnId="{6E98D821-0E97-4D1A-90D6-B92CE4399128}">
      <dgm:prSet/>
      <dgm:spPr/>
      <dgm:t>
        <a:bodyPr/>
        <a:lstStyle/>
        <a:p>
          <a:pPr rtl="1"/>
          <a:endParaRPr lang="ar-SA"/>
        </a:p>
      </dgm:t>
    </dgm:pt>
    <dgm:pt modelId="{87F542FF-4A33-4111-8AA9-FB53D8962C61}" type="sibTrans" cxnId="{6E98D821-0E97-4D1A-90D6-B92CE4399128}">
      <dgm:prSet/>
      <dgm:spPr/>
      <dgm:t>
        <a:bodyPr/>
        <a:lstStyle/>
        <a:p>
          <a:pPr rtl="1"/>
          <a:endParaRPr lang="ar-SA"/>
        </a:p>
      </dgm:t>
    </dgm:pt>
    <dgm:pt modelId="{C8869DD3-3562-4080-BEB5-C3F5E095FF7B}">
      <dgm:prSet phldrT="[نص]"/>
      <dgm:spPr/>
      <dgm:t>
        <a:bodyPr/>
        <a:lstStyle/>
        <a:p>
          <a:pPr rtl="1"/>
          <a:r>
            <a:rPr lang="ar-SA" dirty="0" smtClean="0"/>
            <a:t>جسيمات بيتا</a:t>
          </a:r>
          <a:endParaRPr lang="ar-SA" dirty="0"/>
        </a:p>
      </dgm:t>
    </dgm:pt>
    <dgm:pt modelId="{2C63B88F-CF07-4D89-900E-9DB55B40E258}" type="parTrans" cxnId="{CA044F65-F519-41DB-AA33-60FD356A7972}">
      <dgm:prSet/>
      <dgm:spPr/>
      <dgm:t>
        <a:bodyPr/>
        <a:lstStyle/>
        <a:p>
          <a:pPr rtl="1"/>
          <a:endParaRPr lang="ar-SA"/>
        </a:p>
      </dgm:t>
    </dgm:pt>
    <dgm:pt modelId="{EA2FD354-ED3F-4F58-A0D3-B387510FAF18}" type="sibTrans" cxnId="{CA044F65-F519-41DB-AA33-60FD356A7972}">
      <dgm:prSet/>
      <dgm:spPr/>
      <dgm:t>
        <a:bodyPr/>
        <a:lstStyle/>
        <a:p>
          <a:pPr rtl="1"/>
          <a:endParaRPr lang="ar-SA"/>
        </a:p>
      </dgm:t>
    </dgm:pt>
    <dgm:pt modelId="{942E97FD-B6E2-46C5-935E-20BBF415132F}">
      <dgm:prSet phldrT="[نص]"/>
      <dgm:spPr/>
      <dgm:t>
        <a:bodyPr/>
        <a:lstStyle/>
        <a:p>
          <a:pPr rtl="1"/>
          <a:r>
            <a:rPr lang="ar-SA" dirty="0" err="1" smtClean="0"/>
            <a:t>البوزترونات</a:t>
          </a:r>
          <a:endParaRPr lang="ar-SA" dirty="0"/>
        </a:p>
      </dgm:t>
    </dgm:pt>
    <dgm:pt modelId="{DFAB6BCA-B57B-40C5-98FC-F0282A11AFCE}" type="parTrans" cxnId="{0BF36FA6-B6FE-4C31-9735-DBF883BCCE0B}">
      <dgm:prSet/>
      <dgm:spPr/>
      <dgm:t>
        <a:bodyPr/>
        <a:lstStyle/>
        <a:p>
          <a:pPr rtl="1"/>
          <a:endParaRPr lang="ar-SA"/>
        </a:p>
      </dgm:t>
    </dgm:pt>
    <dgm:pt modelId="{3A486C1E-1DFD-4172-96FC-6BB3F48DFA70}" type="sibTrans" cxnId="{0BF36FA6-B6FE-4C31-9735-DBF883BCCE0B}">
      <dgm:prSet/>
      <dgm:spPr/>
      <dgm:t>
        <a:bodyPr/>
        <a:lstStyle/>
        <a:p>
          <a:pPr rtl="1"/>
          <a:endParaRPr lang="ar-SA"/>
        </a:p>
      </dgm:t>
    </dgm:pt>
    <dgm:pt modelId="{E11F502D-ED5C-4FE2-B9A9-94634408465B}">
      <dgm:prSet phldrT="[نص]"/>
      <dgm:spPr/>
      <dgm:t>
        <a:bodyPr/>
        <a:lstStyle/>
        <a:p>
          <a:pPr rtl="1"/>
          <a:r>
            <a:rPr lang="ar-SA" dirty="0" err="1" smtClean="0"/>
            <a:t>المايزونات</a:t>
          </a:r>
          <a:endParaRPr lang="ar-SA" dirty="0"/>
        </a:p>
      </dgm:t>
    </dgm:pt>
    <dgm:pt modelId="{87CCC091-EA68-4CE4-85A6-8AB0808901F9}" type="parTrans" cxnId="{E1DA3587-E415-4617-807A-22EA0625B0F2}">
      <dgm:prSet/>
      <dgm:spPr/>
      <dgm:t>
        <a:bodyPr/>
        <a:lstStyle/>
        <a:p>
          <a:pPr rtl="1"/>
          <a:endParaRPr lang="ar-SA"/>
        </a:p>
      </dgm:t>
    </dgm:pt>
    <dgm:pt modelId="{0A93EBEB-75CC-4BC9-BDC3-C3061D67C776}" type="sibTrans" cxnId="{E1DA3587-E415-4617-807A-22EA0625B0F2}">
      <dgm:prSet/>
      <dgm:spPr/>
      <dgm:t>
        <a:bodyPr/>
        <a:lstStyle/>
        <a:p>
          <a:pPr rtl="1"/>
          <a:endParaRPr lang="ar-SA"/>
        </a:p>
      </dgm:t>
    </dgm:pt>
    <dgm:pt modelId="{28361F2B-AD65-4298-BB0C-55B067E34E91}" type="pres">
      <dgm:prSet presAssocID="{5A0ABA69-69AA-4CCA-A807-4446079F03F8}" presName="Name0" presStyleCnt="0">
        <dgm:presLayoutVars>
          <dgm:chMax val="7"/>
          <dgm:dir/>
          <dgm:animLvl val="lvl"/>
          <dgm:resizeHandles val="exact"/>
        </dgm:presLayoutVars>
      </dgm:prSet>
      <dgm:spPr/>
      <dgm:t>
        <a:bodyPr/>
        <a:lstStyle/>
        <a:p>
          <a:pPr rtl="1"/>
          <a:endParaRPr lang="ar-SA"/>
        </a:p>
      </dgm:t>
    </dgm:pt>
    <dgm:pt modelId="{D453D4FF-ADF6-490C-9DAF-5FE808BD6C52}" type="pres">
      <dgm:prSet presAssocID="{7057606F-1CB8-40E9-9C59-73C825A9C68B}" presName="circle1" presStyleLbl="node1" presStyleIdx="0" presStyleCnt="4"/>
      <dgm:spPr/>
    </dgm:pt>
    <dgm:pt modelId="{1A851CA6-285E-4578-B2A2-3EEAE4B4B992}" type="pres">
      <dgm:prSet presAssocID="{7057606F-1CB8-40E9-9C59-73C825A9C68B}" presName="space" presStyleCnt="0"/>
      <dgm:spPr/>
    </dgm:pt>
    <dgm:pt modelId="{4FB178B3-85BC-4505-87F6-6E73784C7237}" type="pres">
      <dgm:prSet presAssocID="{7057606F-1CB8-40E9-9C59-73C825A9C68B}" presName="rect1" presStyleLbl="alignAcc1" presStyleIdx="0" presStyleCnt="4"/>
      <dgm:spPr/>
      <dgm:t>
        <a:bodyPr/>
        <a:lstStyle/>
        <a:p>
          <a:pPr rtl="1"/>
          <a:endParaRPr lang="ar-SA"/>
        </a:p>
      </dgm:t>
    </dgm:pt>
    <dgm:pt modelId="{4C8E11D4-C4AF-47AD-B391-E59C25240DD1}" type="pres">
      <dgm:prSet presAssocID="{C8869DD3-3562-4080-BEB5-C3F5E095FF7B}" presName="vertSpace2" presStyleLbl="node1" presStyleIdx="0" presStyleCnt="4"/>
      <dgm:spPr/>
    </dgm:pt>
    <dgm:pt modelId="{EB80CAD9-B930-4F12-BCD0-5BCCA672DF07}" type="pres">
      <dgm:prSet presAssocID="{C8869DD3-3562-4080-BEB5-C3F5E095FF7B}" presName="circle2" presStyleLbl="node1" presStyleIdx="1" presStyleCnt="4"/>
      <dgm:spPr/>
    </dgm:pt>
    <dgm:pt modelId="{99E9082A-1E32-44DF-94AF-A19014A85DBC}" type="pres">
      <dgm:prSet presAssocID="{C8869DD3-3562-4080-BEB5-C3F5E095FF7B}" presName="rect2" presStyleLbl="alignAcc1" presStyleIdx="1" presStyleCnt="4"/>
      <dgm:spPr/>
      <dgm:t>
        <a:bodyPr/>
        <a:lstStyle/>
        <a:p>
          <a:pPr rtl="1"/>
          <a:endParaRPr lang="ar-SA"/>
        </a:p>
      </dgm:t>
    </dgm:pt>
    <dgm:pt modelId="{C9E4572A-4924-4971-9925-11C5FAA523EE}" type="pres">
      <dgm:prSet presAssocID="{942E97FD-B6E2-46C5-935E-20BBF415132F}" presName="vertSpace3" presStyleLbl="node1" presStyleIdx="1" presStyleCnt="4"/>
      <dgm:spPr/>
    </dgm:pt>
    <dgm:pt modelId="{79B7F5FB-0F1D-4825-901C-2AB3F2296AE6}" type="pres">
      <dgm:prSet presAssocID="{942E97FD-B6E2-46C5-935E-20BBF415132F}" presName="circle3" presStyleLbl="node1" presStyleIdx="2" presStyleCnt="4"/>
      <dgm:spPr/>
    </dgm:pt>
    <dgm:pt modelId="{AFD40EC7-1A34-40AC-A7AF-15BEB0A89A6D}" type="pres">
      <dgm:prSet presAssocID="{942E97FD-B6E2-46C5-935E-20BBF415132F}" presName="rect3" presStyleLbl="alignAcc1" presStyleIdx="2" presStyleCnt="4"/>
      <dgm:spPr/>
      <dgm:t>
        <a:bodyPr/>
        <a:lstStyle/>
        <a:p>
          <a:pPr rtl="1"/>
          <a:endParaRPr lang="ar-SA"/>
        </a:p>
      </dgm:t>
    </dgm:pt>
    <dgm:pt modelId="{FE9EAC2C-98D8-4C9D-9E42-8D984C7CA047}" type="pres">
      <dgm:prSet presAssocID="{E11F502D-ED5C-4FE2-B9A9-94634408465B}" presName="vertSpace4" presStyleLbl="node1" presStyleIdx="2" presStyleCnt="4"/>
      <dgm:spPr/>
    </dgm:pt>
    <dgm:pt modelId="{722A4BCC-A21E-4FBA-BD77-DD5EE9FABFD3}" type="pres">
      <dgm:prSet presAssocID="{E11F502D-ED5C-4FE2-B9A9-94634408465B}" presName="circle4" presStyleLbl="node1" presStyleIdx="3" presStyleCnt="4"/>
      <dgm:spPr/>
    </dgm:pt>
    <dgm:pt modelId="{939DF748-F55C-4663-A35D-45BB86406B50}" type="pres">
      <dgm:prSet presAssocID="{E11F502D-ED5C-4FE2-B9A9-94634408465B}" presName="rect4" presStyleLbl="alignAcc1" presStyleIdx="3" presStyleCnt="4"/>
      <dgm:spPr/>
      <dgm:t>
        <a:bodyPr/>
        <a:lstStyle/>
        <a:p>
          <a:pPr rtl="1"/>
          <a:endParaRPr lang="ar-SA"/>
        </a:p>
      </dgm:t>
    </dgm:pt>
    <dgm:pt modelId="{A1BF4214-6E5D-4370-AEE2-1C2A374FD3C2}" type="pres">
      <dgm:prSet presAssocID="{7057606F-1CB8-40E9-9C59-73C825A9C68B}" presName="rect1ParTxNoCh" presStyleLbl="alignAcc1" presStyleIdx="3" presStyleCnt="4">
        <dgm:presLayoutVars>
          <dgm:chMax val="1"/>
          <dgm:bulletEnabled val="1"/>
        </dgm:presLayoutVars>
      </dgm:prSet>
      <dgm:spPr/>
      <dgm:t>
        <a:bodyPr/>
        <a:lstStyle/>
        <a:p>
          <a:pPr rtl="1"/>
          <a:endParaRPr lang="ar-SA"/>
        </a:p>
      </dgm:t>
    </dgm:pt>
    <dgm:pt modelId="{44500B70-9C32-46E7-B47A-CDE80EF332D2}" type="pres">
      <dgm:prSet presAssocID="{C8869DD3-3562-4080-BEB5-C3F5E095FF7B}" presName="rect2ParTxNoCh" presStyleLbl="alignAcc1" presStyleIdx="3" presStyleCnt="4">
        <dgm:presLayoutVars>
          <dgm:chMax val="1"/>
          <dgm:bulletEnabled val="1"/>
        </dgm:presLayoutVars>
      </dgm:prSet>
      <dgm:spPr/>
      <dgm:t>
        <a:bodyPr/>
        <a:lstStyle/>
        <a:p>
          <a:pPr rtl="1"/>
          <a:endParaRPr lang="ar-SA"/>
        </a:p>
      </dgm:t>
    </dgm:pt>
    <dgm:pt modelId="{1332B874-9F16-4E87-8E36-EBF57BFCAB57}" type="pres">
      <dgm:prSet presAssocID="{942E97FD-B6E2-46C5-935E-20BBF415132F}" presName="rect3ParTxNoCh" presStyleLbl="alignAcc1" presStyleIdx="3" presStyleCnt="4">
        <dgm:presLayoutVars>
          <dgm:chMax val="1"/>
          <dgm:bulletEnabled val="1"/>
        </dgm:presLayoutVars>
      </dgm:prSet>
      <dgm:spPr/>
      <dgm:t>
        <a:bodyPr/>
        <a:lstStyle/>
        <a:p>
          <a:pPr rtl="1"/>
          <a:endParaRPr lang="ar-SA"/>
        </a:p>
      </dgm:t>
    </dgm:pt>
    <dgm:pt modelId="{F3463E4F-5107-400D-BD35-591E6268EDEF}" type="pres">
      <dgm:prSet presAssocID="{E11F502D-ED5C-4FE2-B9A9-94634408465B}" presName="rect4ParTxNoCh" presStyleLbl="alignAcc1" presStyleIdx="3" presStyleCnt="4">
        <dgm:presLayoutVars>
          <dgm:chMax val="1"/>
          <dgm:bulletEnabled val="1"/>
        </dgm:presLayoutVars>
      </dgm:prSet>
      <dgm:spPr/>
      <dgm:t>
        <a:bodyPr/>
        <a:lstStyle/>
        <a:p>
          <a:pPr rtl="1"/>
          <a:endParaRPr lang="ar-SA"/>
        </a:p>
      </dgm:t>
    </dgm:pt>
  </dgm:ptLst>
  <dgm:cxnLst>
    <dgm:cxn modelId="{0BF36FA6-B6FE-4C31-9735-DBF883BCCE0B}" srcId="{5A0ABA69-69AA-4CCA-A807-4446079F03F8}" destId="{942E97FD-B6E2-46C5-935E-20BBF415132F}" srcOrd="2" destOrd="0" parTransId="{DFAB6BCA-B57B-40C5-98FC-F0282A11AFCE}" sibTransId="{3A486C1E-1DFD-4172-96FC-6BB3F48DFA70}"/>
    <dgm:cxn modelId="{D79A0280-E32F-48C5-B9CC-A09D657E3211}" type="presOf" srcId="{E11F502D-ED5C-4FE2-B9A9-94634408465B}" destId="{939DF748-F55C-4663-A35D-45BB86406B50}" srcOrd="0" destOrd="0" presId="urn:microsoft.com/office/officeart/2005/8/layout/target3"/>
    <dgm:cxn modelId="{6E98D821-0E97-4D1A-90D6-B92CE4399128}" srcId="{5A0ABA69-69AA-4CCA-A807-4446079F03F8}" destId="{7057606F-1CB8-40E9-9C59-73C825A9C68B}" srcOrd="0" destOrd="0" parTransId="{E5F5C959-7EBB-4B49-819F-31A811C93EDA}" sibTransId="{87F542FF-4A33-4111-8AA9-FB53D8962C61}"/>
    <dgm:cxn modelId="{E93063CF-4FC6-472A-8951-1A78AB8CC2B4}" type="presOf" srcId="{7057606F-1CB8-40E9-9C59-73C825A9C68B}" destId="{4FB178B3-85BC-4505-87F6-6E73784C7237}" srcOrd="0" destOrd="0" presId="urn:microsoft.com/office/officeart/2005/8/layout/target3"/>
    <dgm:cxn modelId="{8B943958-74FE-436A-99B0-3FB758A85055}" type="presOf" srcId="{942E97FD-B6E2-46C5-935E-20BBF415132F}" destId="{1332B874-9F16-4E87-8E36-EBF57BFCAB57}" srcOrd="1" destOrd="0" presId="urn:microsoft.com/office/officeart/2005/8/layout/target3"/>
    <dgm:cxn modelId="{CA044F65-F519-41DB-AA33-60FD356A7972}" srcId="{5A0ABA69-69AA-4CCA-A807-4446079F03F8}" destId="{C8869DD3-3562-4080-BEB5-C3F5E095FF7B}" srcOrd="1" destOrd="0" parTransId="{2C63B88F-CF07-4D89-900E-9DB55B40E258}" sibTransId="{EA2FD354-ED3F-4F58-A0D3-B387510FAF18}"/>
    <dgm:cxn modelId="{EE497979-8DF5-4FE6-BD31-DE5FD22F6C0D}" type="presOf" srcId="{E11F502D-ED5C-4FE2-B9A9-94634408465B}" destId="{F3463E4F-5107-400D-BD35-591E6268EDEF}" srcOrd="1" destOrd="0" presId="urn:microsoft.com/office/officeart/2005/8/layout/target3"/>
    <dgm:cxn modelId="{211FD1A3-AD18-4890-91BF-FA9FB4C6F8CE}" type="presOf" srcId="{5A0ABA69-69AA-4CCA-A807-4446079F03F8}" destId="{28361F2B-AD65-4298-BB0C-55B067E34E91}" srcOrd="0" destOrd="0" presId="urn:microsoft.com/office/officeart/2005/8/layout/target3"/>
    <dgm:cxn modelId="{F803F800-1875-49A4-8513-36F9A35D2AC0}" type="presOf" srcId="{C8869DD3-3562-4080-BEB5-C3F5E095FF7B}" destId="{44500B70-9C32-46E7-B47A-CDE80EF332D2}" srcOrd="1" destOrd="0" presId="urn:microsoft.com/office/officeart/2005/8/layout/target3"/>
    <dgm:cxn modelId="{E1DA3587-E415-4617-807A-22EA0625B0F2}" srcId="{5A0ABA69-69AA-4CCA-A807-4446079F03F8}" destId="{E11F502D-ED5C-4FE2-B9A9-94634408465B}" srcOrd="3" destOrd="0" parTransId="{87CCC091-EA68-4CE4-85A6-8AB0808901F9}" sibTransId="{0A93EBEB-75CC-4BC9-BDC3-C3061D67C776}"/>
    <dgm:cxn modelId="{8E3B7031-28E6-480D-9BC5-61CF8B0A74A5}" type="presOf" srcId="{942E97FD-B6E2-46C5-935E-20BBF415132F}" destId="{AFD40EC7-1A34-40AC-A7AF-15BEB0A89A6D}" srcOrd="0" destOrd="0" presId="urn:microsoft.com/office/officeart/2005/8/layout/target3"/>
    <dgm:cxn modelId="{530D5A22-699A-4297-A597-BB69C2429F56}" type="presOf" srcId="{7057606F-1CB8-40E9-9C59-73C825A9C68B}" destId="{A1BF4214-6E5D-4370-AEE2-1C2A374FD3C2}" srcOrd="1" destOrd="0" presId="urn:microsoft.com/office/officeart/2005/8/layout/target3"/>
    <dgm:cxn modelId="{6CFB9988-D130-491D-B31D-6133D4498DDD}" type="presOf" srcId="{C8869DD3-3562-4080-BEB5-C3F5E095FF7B}" destId="{99E9082A-1E32-44DF-94AF-A19014A85DBC}" srcOrd="0" destOrd="0" presId="urn:microsoft.com/office/officeart/2005/8/layout/target3"/>
    <dgm:cxn modelId="{FBFA8CC8-2EC7-42F5-A105-3E1330BA4F36}" type="presParOf" srcId="{28361F2B-AD65-4298-BB0C-55B067E34E91}" destId="{D453D4FF-ADF6-490C-9DAF-5FE808BD6C52}" srcOrd="0" destOrd="0" presId="urn:microsoft.com/office/officeart/2005/8/layout/target3"/>
    <dgm:cxn modelId="{67C3850F-85A2-4DC5-9AF7-F8B12896B380}" type="presParOf" srcId="{28361F2B-AD65-4298-BB0C-55B067E34E91}" destId="{1A851CA6-285E-4578-B2A2-3EEAE4B4B992}" srcOrd="1" destOrd="0" presId="urn:microsoft.com/office/officeart/2005/8/layout/target3"/>
    <dgm:cxn modelId="{19AF55AD-1F90-4A93-99D5-E210FCAF5BC5}" type="presParOf" srcId="{28361F2B-AD65-4298-BB0C-55B067E34E91}" destId="{4FB178B3-85BC-4505-87F6-6E73784C7237}" srcOrd="2" destOrd="0" presId="urn:microsoft.com/office/officeart/2005/8/layout/target3"/>
    <dgm:cxn modelId="{66706E46-2F09-47DC-B0F3-5D9AE61FE55D}" type="presParOf" srcId="{28361F2B-AD65-4298-BB0C-55B067E34E91}" destId="{4C8E11D4-C4AF-47AD-B391-E59C25240DD1}" srcOrd="3" destOrd="0" presId="urn:microsoft.com/office/officeart/2005/8/layout/target3"/>
    <dgm:cxn modelId="{10849A10-D137-4CE6-893D-0C4EAD8C3B63}" type="presParOf" srcId="{28361F2B-AD65-4298-BB0C-55B067E34E91}" destId="{EB80CAD9-B930-4F12-BCD0-5BCCA672DF07}" srcOrd="4" destOrd="0" presId="urn:microsoft.com/office/officeart/2005/8/layout/target3"/>
    <dgm:cxn modelId="{0CA8EEE2-21A3-4F16-8666-2F32C1FBC035}" type="presParOf" srcId="{28361F2B-AD65-4298-BB0C-55B067E34E91}" destId="{99E9082A-1E32-44DF-94AF-A19014A85DBC}" srcOrd="5" destOrd="0" presId="urn:microsoft.com/office/officeart/2005/8/layout/target3"/>
    <dgm:cxn modelId="{3DCD48F1-EFC7-4600-A618-2FD2D540E8D4}" type="presParOf" srcId="{28361F2B-AD65-4298-BB0C-55B067E34E91}" destId="{C9E4572A-4924-4971-9925-11C5FAA523EE}" srcOrd="6" destOrd="0" presId="urn:microsoft.com/office/officeart/2005/8/layout/target3"/>
    <dgm:cxn modelId="{A7E14DE8-DC67-4BA7-987E-4E7B112223A0}" type="presParOf" srcId="{28361F2B-AD65-4298-BB0C-55B067E34E91}" destId="{79B7F5FB-0F1D-4825-901C-2AB3F2296AE6}" srcOrd="7" destOrd="0" presId="urn:microsoft.com/office/officeart/2005/8/layout/target3"/>
    <dgm:cxn modelId="{F1D7AC4A-E3C5-4BEF-8907-9977277E80C9}" type="presParOf" srcId="{28361F2B-AD65-4298-BB0C-55B067E34E91}" destId="{AFD40EC7-1A34-40AC-A7AF-15BEB0A89A6D}" srcOrd="8" destOrd="0" presId="urn:microsoft.com/office/officeart/2005/8/layout/target3"/>
    <dgm:cxn modelId="{52771BE0-8235-46CF-AF38-F32917C73CF8}" type="presParOf" srcId="{28361F2B-AD65-4298-BB0C-55B067E34E91}" destId="{FE9EAC2C-98D8-4C9D-9E42-8D984C7CA047}" srcOrd="9" destOrd="0" presId="urn:microsoft.com/office/officeart/2005/8/layout/target3"/>
    <dgm:cxn modelId="{D1C7144A-159E-4DDB-AD10-423A1B655C33}" type="presParOf" srcId="{28361F2B-AD65-4298-BB0C-55B067E34E91}" destId="{722A4BCC-A21E-4FBA-BD77-DD5EE9FABFD3}" srcOrd="10" destOrd="0" presId="urn:microsoft.com/office/officeart/2005/8/layout/target3"/>
    <dgm:cxn modelId="{EF88818E-1815-4700-B741-C95C646F0122}" type="presParOf" srcId="{28361F2B-AD65-4298-BB0C-55B067E34E91}" destId="{939DF748-F55C-4663-A35D-45BB86406B50}" srcOrd="11" destOrd="0" presId="urn:microsoft.com/office/officeart/2005/8/layout/target3"/>
    <dgm:cxn modelId="{63476930-96FD-4279-80AE-7086133DA98A}" type="presParOf" srcId="{28361F2B-AD65-4298-BB0C-55B067E34E91}" destId="{A1BF4214-6E5D-4370-AEE2-1C2A374FD3C2}" srcOrd="12" destOrd="0" presId="urn:microsoft.com/office/officeart/2005/8/layout/target3"/>
    <dgm:cxn modelId="{D4570D7C-CB98-4464-A9C8-F3FE0F1354D7}" type="presParOf" srcId="{28361F2B-AD65-4298-BB0C-55B067E34E91}" destId="{44500B70-9C32-46E7-B47A-CDE80EF332D2}" srcOrd="13" destOrd="0" presId="urn:microsoft.com/office/officeart/2005/8/layout/target3"/>
    <dgm:cxn modelId="{98E7C7EF-EC75-49C4-B33E-70D27DBC6EA3}" type="presParOf" srcId="{28361F2B-AD65-4298-BB0C-55B067E34E91}" destId="{1332B874-9F16-4E87-8E36-EBF57BFCAB57}" srcOrd="14" destOrd="0" presId="urn:microsoft.com/office/officeart/2005/8/layout/target3"/>
    <dgm:cxn modelId="{852C0D12-AB42-4D88-BF12-1103AB674E61}" type="presParOf" srcId="{28361F2B-AD65-4298-BB0C-55B067E34E91}" destId="{F3463E4F-5107-400D-BD35-591E6268EDEF}" srcOrd="15" destOrd="0" presId="urn:microsoft.com/office/officeart/2005/8/layout/target3"/>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836723-871E-49F7-B6AD-6AA47C1CDD47}">
      <dsp:nvSpPr>
        <dsp:cNvPr id="0" name=""/>
        <dsp:cNvSpPr/>
      </dsp:nvSpPr>
      <dsp:spPr>
        <a:xfrm>
          <a:off x="3322320" y="0"/>
          <a:ext cx="4983480" cy="406400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r" defTabSz="977900" rtl="1">
            <a:lnSpc>
              <a:spcPct val="90000"/>
            </a:lnSpc>
            <a:spcBef>
              <a:spcPct val="0"/>
            </a:spcBef>
            <a:spcAft>
              <a:spcPct val="15000"/>
            </a:spcAft>
            <a:buChar char="••"/>
          </a:pPr>
          <a:r>
            <a:rPr lang="ar-SA" sz="2200" kern="1200" dirty="0" smtClean="0"/>
            <a:t>تفاعل الجسيمات المشحونة الثقيلة مع المادة</a:t>
          </a:r>
          <a:endParaRPr lang="ar-SA" sz="2200" kern="1200" dirty="0"/>
        </a:p>
        <a:p>
          <a:pPr marL="228600" lvl="1" indent="-228600" algn="r" defTabSz="977900" rtl="1">
            <a:lnSpc>
              <a:spcPct val="90000"/>
            </a:lnSpc>
            <a:spcBef>
              <a:spcPct val="0"/>
            </a:spcBef>
            <a:spcAft>
              <a:spcPct val="15000"/>
            </a:spcAft>
            <a:buChar char="••"/>
          </a:pPr>
          <a:r>
            <a:rPr lang="ar-SA" sz="2200" kern="1200" dirty="0" smtClean="0"/>
            <a:t>تفاعل الجسيمات المشحونة الخفيفة مع المادة</a:t>
          </a:r>
          <a:endParaRPr lang="ar-SA" sz="2200" kern="1200" dirty="0"/>
        </a:p>
        <a:p>
          <a:pPr marL="228600" lvl="1" indent="-228600" algn="r" defTabSz="977900" rtl="1">
            <a:lnSpc>
              <a:spcPct val="90000"/>
            </a:lnSpc>
            <a:spcBef>
              <a:spcPct val="0"/>
            </a:spcBef>
            <a:spcAft>
              <a:spcPct val="15000"/>
            </a:spcAft>
            <a:buChar char="••"/>
          </a:pPr>
          <a:r>
            <a:rPr lang="ar-SA" sz="2200" kern="1200" dirty="0" smtClean="0"/>
            <a:t>تفاعل </a:t>
          </a:r>
          <a:r>
            <a:rPr lang="ar-SA" sz="2200" kern="1200" dirty="0" err="1" smtClean="0"/>
            <a:t>الاشعة</a:t>
          </a:r>
          <a:r>
            <a:rPr lang="ar-SA" sz="2200" kern="1200" dirty="0" smtClean="0"/>
            <a:t> الكهرومغناطيسية مع المادة.</a:t>
          </a:r>
          <a:endParaRPr lang="ar-SA" sz="2200" kern="1200" dirty="0"/>
        </a:p>
        <a:p>
          <a:pPr marL="228600" lvl="1" indent="-228600" algn="r" defTabSz="977900" rtl="1">
            <a:lnSpc>
              <a:spcPct val="90000"/>
            </a:lnSpc>
            <a:spcBef>
              <a:spcPct val="0"/>
            </a:spcBef>
            <a:spcAft>
              <a:spcPct val="15000"/>
            </a:spcAft>
            <a:buChar char="••"/>
          </a:pPr>
          <a:r>
            <a:rPr lang="ar-SA" sz="2200" kern="1200" dirty="0" smtClean="0"/>
            <a:t>تفاعل </a:t>
          </a:r>
          <a:r>
            <a:rPr lang="ar-SA" sz="2200" kern="1200" dirty="0" err="1" smtClean="0"/>
            <a:t>النترونات</a:t>
          </a:r>
          <a:r>
            <a:rPr lang="ar-SA" sz="2200" kern="1200" dirty="0" smtClean="0"/>
            <a:t> مع المادة</a:t>
          </a:r>
          <a:endParaRPr lang="ar-SA" sz="2200" kern="1200" dirty="0"/>
        </a:p>
      </dsp:txBody>
      <dsp:txXfrm>
        <a:off x="3322320" y="0"/>
        <a:ext cx="4983480" cy="4064000"/>
      </dsp:txXfrm>
    </dsp:sp>
    <dsp:sp modelId="{C5BA5FC8-8AC7-41DF-BB91-53A1753FA2DE}">
      <dsp:nvSpPr>
        <dsp:cNvPr id="0" name=""/>
        <dsp:cNvSpPr/>
      </dsp:nvSpPr>
      <dsp:spPr>
        <a:xfrm>
          <a:off x="0" y="0"/>
          <a:ext cx="3322320" cy="4064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ar-SA" sz="3600" kern="1200" dirty="0" smtClean="0"/>
            <a:t>تفاعل </a:t>
          </a:r>
          <a:r>
            <a:rPr lang="ar-SA" sz="3600" kern="1200" dirty="0" err="1" smtClean="0"/>
            <a:t>الاشعاع</a:t>
          </a:r>
          <a:r>
            <a:rPr lang="ar-SA" sz="3600" kern="1200" dirty="0" smtClean="0"/>
            <a:t> مع المادة</a:t>
          </a:r>
          <a:endParaRPr lang="ar-SA" sz="3600" kern="1200" dirty="0"/>
        </a:p>
      </dsp:txBody>
      <dsp:txXfrm>
        <a:off x="0" y="0"/>
        <a:ext cx="3322320" cy="4064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1465C3-06ED-4C58-B224-E6CDA47A0BEE}">
      <dsp:nvSpPr>
        <dsp:cNvPr id="0" name=""/>
        <dsp:cNvSpPr/>
      </dsp:nvSpPr>
      <dsp:spPr>
        <a:xfrm>
          <a:off x="3474720" y="402335"/>
          <a:ext cx="5212080" cy="372129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ar-SA" sz="2400" b="1" kern="1200" dirty="0" smtClean="0">
              <a:cs typeface="Traditional Arabic" pitchFamily="2" charset="-78"/>
            </a:rPr>
            <a:t>خواص </a:t>
          </a:r>
          <a:r>
            <a:rPr lang="ar-SA" sz="2400" b="1" kern="1200" dirty="0" err="1" smtClean="0">
              <a:cs typeface="Traditional Arabic" pitchFamily="2" charset="-78"/>
            </a:rPr>
            <a:t>النترونات</a:t>
          </a:r>
          <a:endParaRPr lang="ar-SA" sz="2400" b="1" kern="1200" dirty="0">
            <a:cs typeface="Traditional Arabic" pitchFamily="2" charset="-78"/>
          </a:endParaRPr>
        </a:p>
        <a:p>
          <a:pPr marL="228600" lvl="1" indent="-228600" algn="r" defTabSz="1066800" rtl="1">
            <a:lnSpc>
              <a:spcPct val="90000"/>
            </a:lnSpc>
            <a:spcBef>
              <a:spcPct val="0"/>
            </a:spcBef>
            <a:spcAft>
              <a:spcPct val="15000"/>
            </a:spcAft>
            <a:buChar char="••"/>
          </a:pPr>
          <a:r>
            <a:rPr lang="ar-SA" sz="2400" b="1" kern="1200" dirty="0" err="1" smtClean="0">
              <a:cs typeface="Traditional Arabic" pitchFamily="2" charset="-78"/>
            </a:rPr>
            <a:t>انتاج</a:t>
          </a:r>
          <a:r>
            <a:rPr lang="ar-SA" sz="2400" b="1" kern="1200" dirty="0" smtClean="0">
              <a:cs typeface="Traditional Arabic" pitchFamily="2" charset="-78"/>
            </a:rPr>
            <a:t> </a:t>
          </a:r>
          <a:r>
            <a:rPr lang="ar-SA" sz="2400" b="1" kern="1200" dirty="0" err="1" smtClean="0">
              <a:cs typeface="Traditional Arabic" pitchFamily="2" charset="-78"/>
            </a:rPr>
            <a:t>النترونات</a:t>
          </a:r>
          <a:r>
            <a:rPr lang="ar-SA" sz="2400" b="1" kern="1200" dirty="0" smtClean="0">
              <a:cs typeface="Traditional Arabic" pitchFamily="2" charset="-78"/>
            </a:rPr>
            <a:t> وتفاعلاتها المرنة وغير المرنة</a:t>
          </a:r>
          <a:endParaRPr lang="ar-SA" sz="2400" b="1" kern="1200" dirty="0">
            <a:cs typeface="Traditional Arabic" pitchFamily="2" charset="-78"/>
          </a:endParaRPr>
        </a:p>
        <a:p>
          <a:pPr marL="228600" lvl="1" indent="-228600" algn="r" defTabSz="1066800" rtl="1">
            <a:lnSpc>
              <a:spcPct val="90000"/>
            </a:lnSpc>
            <a:spcBef>
              <a:spcPct val="0"/>
            </a:spcBef>
            <a:spcAft>
              <a:spcPct val="15000"/>
            </a:spcAft>
            <a:buChar char="••"/>
          </a:pPr>
          <a:r>
            <a:rPr lang="ar-SA" sz="2400" b="1" kern="1200" dirty="0" smtClean="0">
              <a:cs typeface="Traditional Arabic" pitchFamily="2" charset="-78"/>
            </a:rPr>
            <a:t>الانشطار النووي والتفاعلات التسلسلية.</a:t>
          </a:r>
          <a:endParaRPr lang="ar-SA" sz="2400" b="1" kern="1200" dirty="0">
            <a:cs typeface="Traditional Arabic" pitchFamily="2" charset="-78"/>
          </a:endParaRPr>
        </a:p>
        <a:p>
          <a:pPr marL="228600" lvl="1" indent="-228600" algn="r" defTabSz="1066800" rtl="1">
            <a:lnSpc>
              <a:spcPct val="90000"/>
            </a:lnSpc>
            <a:spcBef>
              <a:spcPct val="0"/>
            </a:spcBef>
            <a:spcAft>
              <a:spcPct val="15000"/>
            </a:spcAft>
            <a:buChar char="••"/>
          </a:pPr>
          <a:r>
            <a:rPr lang="ar-SA" sz="2400" b="1" kern="1200" dirty="0" err="1" smtClean="0">
              <a:cs typeface="Traditional Arabic" pitchFamily="2" charset="-78"/>
            </a:rPr>
            <a:t>تبطئة</a:t>
          </a:r>
          <a:r>
            <a:rPr lang="ar-SA" sz="2400" b="1" kern="1200" dirty="0" smtClean="0">
              <a:cs typeface="Traditional Arabic" pitchFamily="2" charset="-78"/>
            </a:rPr>
            <a:t> </a:t>
          </a:r>
          <a:r>
            <a:rPr lang="ar-SA" sz="2400" b="1" kern="1200" dirty="0" err="1" smtClean="0">
              <a:cs typeface="Traditional Arabic" pitchFamily="2" charset="-78"/>
            </a:rPr>
            <a:t>النترونات</a:t>
          </a:r>
          <a:r>
            <a:rPr lang="ar-SA" sz="2400" b="1" kern="1200" dirty="0" smtClean="0">
              <a:cs typeface="Traditional Arabic" pitchFamily="2" charset="-78"/>
            </a:rPr>
            <a:t> وانتشارها</a:t>
          </a:r>
          <a:endParaRPr lang="ar-SA" sz="2400" b="1" kern="1200" dirty="0">
            <a:cs typeface="Traditional Arabic" pitchFamily="2" charset="-78"/>
          </a:endParaRPr>
        </a:p>
        <a:p>
          <a:pPr marL="228600" lvl="1" indent="-228600" algn="r" defTabSz="1066800" rtl="1">
            <a:lnSpc>
              <a:spcPct val="90000"/>
            </a:lnSpc>
            <a:spcBef>
              <a:spcPct val="0"/>
            </a:spcBef>
            <a:spcAft>
              <a:spcPct val="15000"/>
            </a:spcAft>
            <a:buChar char="••"/>
          </a:pPr>
          <a:r>
            <a:rPr lang="ar-SA" sz="2400" b="1" kern="1200" dirty="0" smtClean="0">
              <a:cs typeface="Traditional Arabic" pitchFamily="2" charset="-78"/>
            </a:rPr>
            <a:t>استعراض بعض أنواع المفاعلات</a:t>
          </a:r>
          <a:endParaRPr lang="ar-SA" sz="2400" b="1" kern="1200" dirty="0">
            <a:cs typeface="Traditional Arabic" pitchFamily="2" charset="-78"/>
          </a:endParaRPr>
        </a:p>
      </dsp:txBody>
      <dsp:txXfrm>
        <a:off x="3474720" y="402335"/>
        <a:ext cx="5212080" cy="3721291"/>
      </dsp:txXfrm>
    </dsp:sp>
    <dsp:sp modelId="{FEC7AC1F-E6AC-4FFB-8B45-DD906EACBBA4}">
      <dsp:nvSpPr>
        <dsp:cNvPr id="0" name=""/>
        <dsp:cNvSpPr/>
      </dsp:nvSpPr>
      <dsp:spPr>
        <a:xfrm>
          <a:off x="0" y="0"/>
          <a:ext cx="3474720" cy="45259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rtl="1">
            <a:lnSpc>
              <a:spcPct val="90000"/>
            </a:lnSpc>
            <a:spcBef>
              <a:spcPct val="0"/>
            </a:spcBef>
            <a:spcAft>
              <a:spcPct val="35000"/>
            </a:spcAft>
          </a:pPr>
          <a:r>
            <a:rPr lang="ar-SA" sz="4000" b="1" kern="1200" dirty="0" smtClean="0">
              <a:cs typeface="Traditional Arabic" pitchFamily="2" charset="-78"/>
            </a:rPr>
            <a:t>فيزياء </a:t>
          </a:r>
          <a:r>
            <a:rPr lang="ar-SA" sz="4000" b="1" kern="1200" dirty="0" err="1" smtClean="0">
              <a:cs typeface="Traditional Arabic" pitchFamily="2" charset="-78"/>
            </a:rPr>
            <a:t>النترونات</a:t>
          </a:r>
          <a:endParaRPr lang="ar-SA" sz="4000" b="1" kern="1200" dirty="0">
            <a:cs typeface="Traditional Arabic" pitchFamily="2" charset="-78"/>
          </a:endParaRPr>
        </a:p>
      </dsp:txBody>
      <dsp:txXfrm>
        <a:off x="0" y="0"/>
        <a:ext cx="3474720" cy="45259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DB234F-DFE7-4929-902C-847BAFB989DF}">
      <dsp:nvSpPr>
        <dsp:cNvPr id="0" name=""/>
        <dsp:cNvSpPr/>
      </dsp:nvSpPr>
      <dsp:spPr>
        <a:xfrm>
          <a:off x="1740971" y="0"/>
          <a:ext cx="4525962" cy="4525962"/>
        </a:xfrm>
        <a:prstGeom prst="triangl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22959E5-D85D-4C68-93E8-0132452DD922}">
      <dsp:nvSpPr>
        <dsp:cNvPr id="0" name=""/>
        <dsp:cNvSpPr/>
      </dsp:nvSpPr>
      <dsp:spPr>
        <a:xfrm>
          <a:off x="4003952" y="453038"/>
          <a:ext cx="2941875" cy="804419"/>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t>إثارة </a:t>
          </a:r>
          <a:r>
            <a:rPr lang="ar-SA" sz="1400" b="1" kern="1200" dirty="0" err="1" smtClean="0"/>
            <a:t>الذرات</a:t>
          </a:r>
          <a:r>
            <a:rPr lang="ar-SA" sz="1400" b="1" kern="1200" dirty="0" smtClean="0"/>
            <a:t> </a:t>
          </a:r>
          <a:r>
            <a:rPr lang="ar-SA" sz="1400" b="1" kern="1200" dirty="0" err="1" smtClean="0"/>
            <a:t>وتأيينها</a:t>
          </a:r>
          <a:endParaRPr lang="ar-SA" sz="1400" b="1" kern="1200" dirty="0" smtClean="0"/>
        </a:p>
        <a:p>
          <a:pPr lvl="0" algn="ctr" defTabSz="622300" rtl="1">
            <a:lnSpc>
              <a:spcPct val="90000"/>
            </a:lnSpc>
            <a:spcBef>
              <a:spcPct val="0"/>
            </a:spcBef>
            <a:spcAft>
              <a:spcPct val="35000"/>
            </a:spcAft>
          </a:pPr>
          <a:r>
            <a:rPr lang="en-US" sz="1400" kern="1200" dirty="0" smtClean="0"/>
            <a:t>Ionization or excitation of the matter</a:t>
          </a:r>
          <a:endParaRPr lang="ar-SA" sz="1400" kern="1200" dirty="0"/>
        </a:p>
      </dsp:txBody>
      <dsp:txXfrm>
        <a:off x="4003952" y="453038"/>
        <a:ext cx="2941875" cy="804419"/>
      </dsp:txXfrm>
    </dsp:sp>
    <dsp:sp modelId="{12F41E35-AE46-4E82-B2EB-45CBA4677A47}">
      <dsp:nvSpPr>
        <dsp:cNvPr id="0" name=""/>
        <dsp:cNvSpPr/>
      </dsp:nvSpPr>
      <dsp:spPr>
        <a:xfrm>
          <a:off x="4003952" y="1358009"/>
          <a:ext cx="2941875" cy="804419"/>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err="1" smtClean="0"/>
            <a:t>اشعة</a:t>
          </a:r>
          <a:r>
            <a:rPr lang="ar-SA" sz="1400" b="1" kern="1200" dirty="0" smtClean="0"/>
            <a:t> الكبح</a:t>
          </a:r>
        </a:p>
        <a:p>
          <a:pPr lvl="0" algn="ctr" defTabSz="622300" rtl="1">
            <a:lnSpc>
              <a:spcPct val="90000"/>
            </a:lnSpc>
            <a:spcBef>
              <a:spcPct val="0"/>
            </a:spcBef>
            <a:spcAft>
              <a:spcPct val="35000"/>
            </a:spcAft>
          </a:pPr>
          <a:r>
            <a:rPr lang="en-US" sz="1400" kern="1200" dirty="0" err="1" smtClean="0"/>
            <a:t>Bremesstrahlung</a:t>
          </a:r>
          <a:r>
            <a:rPr lang="en-US" sz="1400" kern="1200" dirty="0" smtClean="0"/>
            <a:t> radiation</a:t>
          </a:r>
          <a:endParaRPr lang="ar-SA" sz="1400" kern="1200" dirty="0"/>
        </a:p>
      </dsp:txBody>
      <dsp:txXfrm>
        <a:off x="4003952" y="1358009"/>
        <a:ext cx="2941875" cy="804419"/>
      </dsp:txXfrm>
    </dsp:sp>
    <dsp:sp modelId="{E446DCEA-B479-4BAE-AD11-F8332EDC2510}">
      <dsp:nvSpPr>
        <dsp:cNvPr id="0" name=""/>
        <dsp:cNvSpPr/>
      </dsp:nvSpPr>
      <dsp:spPr>
        <a:xfrm>
          <a:off x="4003952" y="2262980"/>
          <a:ext cx="2941875" cy="804419"/>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t>تشتت الجسيمات</a:t>
          </a:r>
        </a:p>
        <a:p>
          <a:pPr lvl="0" algn="ctr" defTabSz="622300" rtl="1">
            <a:lnSpc>
              <a:spcPct val="90000"/>
            </a:lnSpc>
            <a:spcBef>
              <a:spcPct val="0"/>
            </a:spcBef>
            <a:spcAft>
              <a:spcPct val="35000"/>
            </a:spcAft>
          </a:pPr>
          <a:r>
            <a:rPr lang="en-US" sz="1400" kern="1200" dirty="0" smtClean="0"/>
            <a:t>Scattering of </a:t>
          </a:r>
          <a:r>
            <a:rPr lang="en-US" sz="1400" kern="1200" dirty="0" err="1" smtClean="0"/>
            <a:t>particales</a:t>
          </a:r>
          <a:endParaRPr lang="en-US" sz="1400" kern="1200" dirty="0" smtClean="0"/>
        </a:p>
      </dsp:txBody>
      <dsp:txXfrm>
        <a:off x="4003952" y="2262980"/>
        <a:ext cx="2941875" cy="804419"/>
      </dsp:txXfrm>
    </dsp:sp>
    <dsp:sp modelId="{26E16D92-81F7-4C76-92A6-216985EE10B6}">
      <dsp:nvSpPr>
        <dsp:cNvPr id="0" name=""/>
        <dsp:cNvSpPr/>
      </dsp:nvSpPr>
      <dsp:spPr>
        <a:xfrm>
          <a:off x="4003952" y="3167952"/>
          <a:ext cx="2941875" cy="804419"/>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t>تفاعل نووي </a:t>
          </a:r>
        </a:p>
        <a:p>
          <a:pPr lvl="0" algn="ctr" defTabSz="622300" rtl="1">
            <a:lnSpc>
              <a:spcPct val="90000"/>
            </a:lnSpc>
            <a:spcBef>
              <a:spcPct val="0"/>
            </a:spcBef>
            <a:spcAft>
              <a:spcPct val="35000"/>
            </a:spcAft>
          </a:pPr>
          <a:r>
            <a:rPr lang="en-US" sz="1400" kern="1200" dirty="0" smtClean="0"/>
            <a:t>Nuclear reaction</a:t>
          </a:r>
        </a:p>
      </dsp:txBody>
      <dsp:txXfrm>
        <a:off x="4003952" y="3167952"/>
        <a:ext cx="2941875" cy="80441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742F69-867A-42D2-A2E3-7FC922063005}">
      <dsp:nvSpPr>
        <dsp:cNvPr id="0" name=""/>
        <dsp:cNvSpPr/>
      </dsp:nvSpPr>
      <dsp:spPr>
        <a:xfrm>
          <a:off x="354329" y="0"/>
          <a:ext cx="2895600" cy="2895600"/>
        </a:xfrm>
        <a:prstGeom prst="triangle">
          <a:avLst/>
        </a:prstGeom>
        <a:gradFill rotWithShape="0">
          <a:gsLst>
            <a:gs pos="0">
              <a:schemeClr val="accent2">
                <a:hueOff val="0"/>
                <a:satOff val="0"/>
                <a:lumOff val="0"/>
                <a:alphaOff val="0"/>
                <a:tint val="30000"/>
                <a:satMod val="250000"/>
              </a:schemeClr>
            </a:gs>
            <a:gs pos="72000">
              <a:schemeClr val="accent2">
                <a:hueOff val="0"/>
                <a:satOff val="0"/>
                <a:lumOff val="0"/>
                <a:alphaOff val="0"/>
                <a:tint val="75000"/>
                <a:satMod val="210000"/>
              </a:schemeClr>
            </a:gs>
            <a:gs pos="100000">
              <a:schemeClr val="accent2">
                <a:hueOff val="0"/>
                <a:satOff val="0"/>
                <a:lumOff val="0"/>
                <a:alphaOff val="0"/>
                <a:tint val="85000"/>
                <a:satMod val="210000"/>
              </a:schemeClr>
            </a:gs>
          </a:gsLst>
          <a:lin ang="5400000" scaled="1"/>
        </a:gradFill>
        <a:ln>
          <a:noFill/>
        </a:ln>
        <a:effectLst>
          <a:glow rad="228600">
            <a:schemeClr val="accent2">
              <a:satMod val="175000"/>
              <a:alpha val="40000"/>
            </a:schemeClr>
          </a:glow>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sp>
    <dsp:sp modelId="{BE16FD2A-DA50-4D2D-B01C-0EF6F2AA51A2}">
      <dsp:nvSpPr>
        <dsp:cNvPr id="0" name=""/>
        <dsp:cNvSpPr/>
      </dsp:nvSpPr>
      <dsp:spPr>
        <a:xfrm>
          <a:off x="1802130" y="291115"/>
          <a:ext cx="1882140" cy="685442"/>
        </a:xfrm>
        <a:prstGeom prst="roundRect">
          <a:avLst/>
        </a:prstGeom>
        <a:solidFill>
          <a:schemeClr val="lt1">
            <a:alpha val="90000"/>
            <a:hueOff val="0"/>
            <a:satOff val="0"/>
            <a:lumOff val="0"/>
            <a:alphaOff val="0"/>
          </a:schemeClr>
        </a:solidFill>
        <a:ln w="100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err="1" smtClean="0"/>
            <a:t>جسمات</a:t>
          </a:r>
          <a:r>
            <a:rPr lang="ar-SA" sz="2400" kern="1200" dirty="0" smtClean="0"/>
            <a:t> </a:t>
          </a:r>
          <a:r>
            <a:rPr lang="ar-SA" sz="2400" kern="1200" dirty="0" err="1" smtClean="0"/>
            <a:t>الفا</a:t>
          </a:r>
          <a:endParaRPr lang="ar-SA" sz="2400" kern="1200" dirty="0"/>
        </a:p>
      </dsp:txBody>
      <dsp:txXfrm>
        <a:off x="1802130" y="291115"/>
        <a:ext cx="1882140" cy="685442"/>
      </dsp:txXfrm>
    </dsp:sp>
    <dsp:sp modelId="{9775FCFB-9F80-4BA8-B141-8F9A3B2D89FD}">
      <dsp:nvSpPr>
        <dsp:cNvPr id="0" name=""/>
        <dsp:cNvSpPr/>
      </dsp:nvSpPr>
      <dsp:spPr>
        <a:xfrm>
          <a:off x="1802130" y="1062238"/>
          <a:ext cx="1882140" cy="685442"/>
        </a:xfrm>
        <a:prstGeom prst="roundRect">
          <a:avLst/>
        </a:prstGeom>
        <a:solidFill>
          <a:schemeClr val="lt1">
            <a:alpha val="90000"/>
            <a:hueOff val="0"/>
            <a:satOff val="0"/>
            <a:lumOff val="0"/>
            <a:alphaOff val="0"/>
          </a:schemeClr>
        </a:solidFill>
        <a:ln w="10000" cap="flat" cmpd="sng" algn="ctr">
          <a:solidFill>
            <a:schemeClr val="accent2">
              <a:hueOff val="-81596"/>
              <a:satOff val="-4716"/>
              <a:lumOff val="647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err="1" smtClean="0"/>
            <a:t>الديوترونات</a:t>
          </a:r>
          <a:endParaRPr lang="ar-SA" sz="2400" kern="1200" dirty="0"/>
        </a:p>
      </dsp:txBody>
      <dsp:txXfrm>
        <a:off x="1802130" y="1062238"/>
        <a:ext cx="1882140" cy="685442"/>
      </dsp:txXfrm>
    </dsp:sp>
    <dsp:sp modelId="{8E5C6DBD-F0E7-4939-BC5C-4C21435D3218}">
      <dsp:nvSpPr>
        <dsp:cNvPr id="0" name=""/>
        <dsp:cNvSpPr/>
      </dsp:nvSpPr>
      <dsp:spPr>
        <a:xfrm>
          <a:off x="1802130" y="1833361"/>
          <a:ext cx="1882140" cy="685442"/>
        </a:xfrm>
        <a:prstGeom prst="roundRect">
          <a:avLst/>
        </a:prstGeom>
        <a:solidFill>
          <a:schemeClr val="lt1">
            <a:alpha val="90000"/>
            <a:hueOff val="0"/>
            <a:satOff val="0"/>
            <a:lumOff val="0"/>
            <a:alphaOff val="0"/>
          </a:schemeClr>
        </a:solidFill>
        <a:ln w="10000" cap="flat" cmpd="sng" algn="ctr">
          <a:solidFill>
            <a:schemeClr val="accent2">
              <a:hueOff val="-163191"/>
              <a:satOff val="-9432"/>
              <a:lumOff val="1294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البروتونات</a:t>
          </a:r>
          <a:endParaRPr lang="ar-SA" sz="2400" kern="1200" dirty="0"/>
        </a:p>
      </dsp:txBody>
      <dsp:txXfrm>
        <a:off x="1802130" y="1833361"/>
        <a:ext cx="1882140" cy="68544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453D4FF-ADF6-490C-9DAF-5FE808BD6C52}">
      <dsp:nvSpPr>
        <dsp:cNvPr id="0" name=""/>
        <dsp:cNvSpPr/>
      </dsp:nvSpPr>
      <dsp:spPr>
        <a:xfrm>
          <a:off x="0" y="911859"/>
          <a:ext cx="2240280" cy="2240280"/>
        </a:xfrm>
        <a:prstGeom prst="pie">
          <a:avLst>
            <a:gd name="adj1" fmla="val 5400000"/>
            <a:gd name="adj2" fmla="val 1620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FB178B3-85BC-4505-87F6-6E73784C7237}">
      <dsp:nvSpPr>
        <dsp:cNvPr id="0" name=""/>
        <dsp:cNvSpPr/>
      </dsp:nvSpPr>
      <dsp:spPr>
        <a:xfrm>
          <a:off x="1120140" y="911859"/>
          <a:ext cx="2613659" cy="224028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smtClean="0"/>
            <a:t>الكترونات</a:t>
          </a:r>
          <a:endParaRPr lang="ar-SA" sz="2200" kern="1200" dirty="0"/>
        </a:p>
      </dsp:txBody>
      <dsp:txXfrm>
        <a:off x="1120140" y="911859"/>
        <a:ext cx="2613659" cy="476059"/>
      </dsp:txXfrm>
    </dsp:sp>
    <dsp:sp modelId="{EB80CAD9-B930-4F12-BCD0-5BCCA672DF07}">
      <dsp:nvSpPr>
        <dsp:cNvPr id="0" name=""/>
        <dsp:cNvSpPr/>
      </dsp:nvSpPr>
      <dsp:spPr>
        <a:xfrm>
          <a:off x="294036" y="1387919"/>
          <a:ext cx="1652206" cy="1652206"/>
        </a:xfrm>
        <a:prstGeom prst="pie">
          <a:avLst>
            <a:gd name="adj1" fmla="val 5400000"/>
            <a:gd name="adj2" fmla="val 1620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9E9082A-1E32-44DF-94AF-A19014A85DBC}">
      <dsp:nvSpPr>
        <dsp:cNvPr id="0" name=""/>
        <dsp:cNvSpPr/>
      </dsp:nvSpPr>
      <dsp:spPr>
        <a:xfrm>
          <a:off x="1120140" y="1387919"/>
          <a:ext cx="2613659" cy="1652206"/>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smtClean="0"/>
            <a:t>جسيمات بيتا</a:t>
          </a:r>
          <a:endParaRPr lang="ar-SA" sz="2200" kern="1200" dirty="0"/>
        </a:p>
      </dsp:txBody>
      <dsp:txXfrm>
        <a:off x="1120140" y="1387919"/>
        <a:ext cx="2613659" cy="476059"/>
      </dsp:txXfrm>
    </dsp:sp>
    <dsp:sp modelId="{79B7F5FB-0F1D-4825-901C-2AB3F2296AE6}">
      <dsp:nvSpPr>
        <dsp:cNvPr id="0" name=""/>
        <dsp:cNvSpPr/>
      </dsp:nvSpPr>
      <dsp:spPr>
        <a:xfrm>
          <a:off x="588073" y="1863978"/>
          <a:ext cx="1064133" cy="1064133"/>
        </a:xfrm>
        <a:prstGeom prst="pie">
          <a:avLst>
            <a:gd name="adj1" fmla="val 5400000"/>
            <a:gd name="adj2" fmla="val 1620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FD40EC7-1A34-40AC-A7AF-15BEB0A89A6D}">
      <dsp:nvSpPr>
        <dsp:cNvPr id="0" name=""/>
        <dsp:cNvSpPr/>
      </dsp:nvSpPr>
      <dsp:spPr>
        <a:xfrm>
          <a:off x="1120140" y="1863978"/>
          <a:ext cx="2613659" cy="1064133"/>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err="1" smtClean="0"/>
            <a:t>البوزترونات</a:t>
          </a:r>
          <a:endParaRPr lang="ar-SA" sz="2200" kern="1200" dirty="0"/>
        </a:p>
      </dsp:txBody>
      <dsp:txXfrm>
        <a:off x="1120140" y="1863978"/>
        <a:ext cx="2613659" cy="476059"/>
      </dsp:txXfrm>
    </dsp:sp>
    <dsp:sp modelId="{722A4BCC-A21E-4FBA-BD77-DD5EE9FABFD3}">
      <dsp:nvSpPr>
        <dsp:cNvPr id="0" name=""/>
        <dsp:cNvSpPr/>
      </dsp:nvSpPr>
      <dsp:spPr>
        <a:xfrm>
          <a:off x="882110" y="2340038"/>
          <a:ext cx="476059" cy="476059"/>
        </a:xfrm>
        <a:prstGeom prst="pie">
          <a:avLst>
            <a:gd name="adj1" fmla="val 5400000"/>
            <a:gd name="adj2" fmla="val 1620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39DF748-F55C-4663-A35D-45BB86406B50}">
      <dsp:nvSpPr>
        <dsp:cNvPr id="0" name=""/>
        <dsp:cNvSpPr/>
      </dsp:nvSpPr>
      <dsp:spPr>
        <a:xfrm>
          <a:off x="1120140" y="2340038"/>
          <a:ext cx="2613659" cy="476059"/>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err="1" smtClean="0"/>
            <a:t>المايزونات</a:t>
          </a:r>
          <a:endParaRPr lang="ar-SA" sz="2200" kern="1200" dirty="0"/>
        </a:p>
      </dsp:txBody>
      <dsp:txXfrm>
        <a:off x="1120140" y="2340038"/>
        <a:ext cx="2613659" cy="476059"/>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19506B06-4489-4CB2-8660-65381F54927D}" type="datetimeFigureOut">
              <a:rPr lang="ar-SA" smtClean="0"/>
              <a:pPr/>
              <a:t>24/03/34</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F57A098F-9B8A-43C4-9B0B-CCC3C8A94D82}"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19506B06-4489-4CB2-8660-65381F54927D}" type="datetimeFigureOut">
              <a:rPr lang="ar-SA" smtClean="0"/>
              <a:pPr/>
              <a:t>24/03/34</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F57A098F-9B8A-43C4-9B0B-CCC3C8A94D8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19506B06-4489-4CB2-8660-65381F54927D}" type="datetimeFigureOut">
              <a:rPr lang="ar-SA" smtClean="0"/>
              <a:pPr/>
              <a:t>24/03/34</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F57A098F-9B8A-43C4-9B0B-CCC3C8A94D82}"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19506B06-4489-4CB2-8660-65381F54927D}" type="datetimeFigureOut">
              <a:rPr lang="ar-SA" smtClean="0"/>
              <a:pPr/>
              <a:t>24/03/34</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19506B06-4489-4CB2-8660-65381F54927D}" type="datetimeFigureOut">
              <a:rPr lang="ar-SA" smtClean="0"/>
              <a:pPr/>
              <a:t>24/03/34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F57A098F-9B8A-43C4-9B0B-CCC3C8A94D82}"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19506B06-4489-4CB2-8660-65381F54927D}" type="datetimeFigureOut">
              <a:rPr lang="ar-SA" smtClean="0"/>
              <a:pPr/>
              <a:t>24/03/34</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19506B06-4489-4CB2-8660-65381F54927D}" type="datetimeFigureOut">
              <a:rPr lang="ar-SA" smtClean="0"/>
              <a:pPr/>
              <a:t>24/03/34</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19506B06-4489-4CB2-8660-65381F54927D}" type="datetimeFigureOut">
              <a:rPr lang="ar-SA" smtClean="0"/>
              <a:pPr/>
              <a:t>24/03/34</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19506B06-4489-4CB2-8660-65381F54927D}" type="datetimeFigureOut">
              <a:rPr lang="ar-SA" smtClean="0"/>
              <a:pPr/>
              <a:t>24/03/34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57A098F-9B8A-43C4-9B0B-CCC3C8A94D82}"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506B06-4489-4CB2-8660-65381F54927D}" type="datetimeFigureOut">
              <a:rPr lang="ar-SA" smtClean="0"/>
              <a:pPr/>
              <a:t>24/03/34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506B06-4489-4CB2-8660-65381F54927D}" type="datetimeFigureOut">
              <a:rPr lang="ar-SA" smtClean="0"/>
              <a:pPr/>
              <a:t>24/03/34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57A098F-9B8A-43C4-9B0B-CCC3C8A94D8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9506B06-4489-4CB2-8660-65381F54927D}" type="datetimeFigureOut">
              <a:rPr lang="ar-SA" smtClean="0"/>
              <a:pPr/>
              <a:t>24/03/34</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57A098F-9B8A-43C4-9B0B-CCC3C8A94D82}"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diagramLayout" Target="../diagrams/layout4.xml"/><Relationship Id="rId7" Type="http://schemas.openxmlformats.org/officeDocument/2006/relationships/diagramLayout" Target="../diagrams/layout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microsoft.com/office/2007/relationships/diagramDrawing" Target="../diagrams/drawing5.xml"/><Relationship Id="rId5" Type="http://schemas.openxmlformats.org/officeDocument/2006/relationships/diagramColors" Target="../diagrams/colors4.xml"/><Relationship Id="rId10" Type="http://schemas.microsoft.com/office/2007/relationships/diagramDrawing" Target="../diagrams/drawing4.xml"/><Relationship Id="rId4" Type="http://schemas.openxmlformats.org/officeDocument/2006/relationships/diagramQuickStyle" Target="../diagrams/quickStyle4.xml"/><Relationship Id="rId9" Type="http://schemas.openxmlformats.org/officeDocument/2006/relationships/diagramColors" Target="../diagrams/colors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5.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1.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فيزياء نووية (2)</a:t>
            </a:r>
            <a:endParaRPr lang="ar-SA" dirty="0"/>
          </a:p>
        </p:txBody>
      </p:sp>
      <p:sp>
        <p:nvSpPr>
          <p:cNvPr id="3" name="عنوان فرعي 2"/>
          <p:cNvSpPr>
            <a:spLocks noGrp="1"/>
          </p:cNvSpPr>
          <p:nvPr>
            <p:ph type="subTitle" idx="1"/>
          </p:nvPr>
        </p:nvSpPr>
        <p:spPr/>
        <p:txBody>
          <a:bodyPr/>
          <a:lstStyle/>
          <a:p>
            <a:r>
              <a:rPr lang="ar-SA" dirty="0" smtClean="0"/>
              <a:t>د.منى </a:t>
            </a:r>
            <a:r>
              <a:rPr lang="ar-SA" dirty="0" err="1" smtClean="0"/>
              <a:t>القحطاني</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81000" y="3810001"/>
            <a:ext cx="8458200" cy="2265786"/>
          </a:xfrm>
        </p:spPr>
        <p:txBody>
          <a:bodyPr>
            <a:normAutofit fontScale="90000"/>
          </a:bodyPr>
          <a:lstStyle/>
          <a:p>
            <a:pPr algn="r"/>
            <a:r>
              <a:rPr lang="ar-SA" dirty="0" smtClean="0"/>
              <a:t>أسس الفيزياء الإشعاعية</a:t>
            </a:r>
            <a:br>
              <a:rPr lang="ar-SA" dirty="0" smtClean="0"/>
            </a:br>
            <a:r>
              <a:rPr lang="ar-SA" dirty="0" smtClean="0"/>
              <a:t>د.محمد فاروق و  أحمد السريع</a:t>
            </a:r>
            <a:br>
              <a:rPr lang="ar-SA" dirty="0" smtClean="0"/>
            </a:br>
            <a:r>
              <a:rPr lang="ar-SA" dirty="0" smtClean="0"/>
              <a:t>مبادئ الفيزياء النووية وتقنيتها</a:t>
            </a:r>
            <a:br>
              <a:rPr lang="ar-SA" dirty="0" smtClean="0"/>
            </a:br>
            <a:r>
              <a:rPr lang="ar-SA" dirty="0" smtClean="0"/>
              <a:t>د.بسام محمد داخل واخرون</a:t>
            </a:r>
            <a:endParaRPr lang="ar-SA" dirty="0"/>
          </a:p>
        </p:txBody>
      </p:sp>
      <p:sp>
        <p:nvSpPr>
          <p:cNvPr id="3" name="عنوان فرعي 2"/>
          <p:cNvSpPr>
            <a:spLocks noGrp="1"/>
          </p:cNvSpPr>
          <p:nvPr>
            <p:ph type="subTitle" idx="1"/>
          </p:nvPr>
        </p:nvSpPr>
        <p:spPr>
          <a:xfrm>
            <a:off x="381000" y="1981200"/>
            <a:ext cx="8458200" cy="914400"/>
          </a:xfrm>
        </p:spPr>
        <p:txBody>
          <a:bodyPr/>
          <a:lstStyle/>
          <a:p>
            <a:r>
              <a:rPr lang="ar-SA" dirty="0" smtClean="0"/>
              <a:t>الكتب المقررة</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371600" y="533400"/>
            <a:ext cx="7239000" cy="584775"/>
          </a:xfrm>
          <a:prstGeom prst="rect">
            <a:avLst/>
          </a:prstGeom>
        </p:spPr>
        <p:txBody>
          <a:bodyPr wrap="square">
            <a:spAutoFit/>
          </a:bodyPr>
          <a:lstStyle/>
          <a:p>
            <a:r>
              <a:rPr lang="ar-SA" sz="3200" dirty="0" smtClean="0"/>
              <a:t>العناصر التي سوف نتناولها في هذه المادة</a:t>
            </a:r>
            <a:endParaRPr lang="ar-SA" sz="3200" dirty="0"/>
          </a:p>
        </p:txBody>
      </p:sp>
      <p:graphicFrame>
        <p:nvGraphicFramePr>
          <p:cNvPr id="8" name="رسم تخطيطي 7"/>
          <p:cNvGraphicFramePr/>
          <p:nvPr/>
        </p:nvGraphicFramePr>
        <p:xfrm>
          <a:off x="381000" y="1397000"/>
          <a:ext cx="8305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فيزياء نووية  2</a:t>
            </a:r>
            <a:endParaRPr lang="ar-SA" dirty="0"/>
          </a:p>
        </p:txBody>
      </p:sp>
      <p:graphicFrame>
        <p:nvGraphicFramePr>
          <p:cNvPr id="6" name="عنصر نائب للمحتوى 5"/>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p:nvPr/>
        </p:nvGrpSpPr>
        <p:grpSpPr>
          <a:xfrm>
            <a:off x="2057400" y="1371600"/>
            <a:ext cx="7086600" cy="4953000"/>
            <a:chOff x="2820936" y="1402873"/>
            <a:chExt cx="5408663" cy="3092032"/>
          </a:xfrm>
        </p:grpSpPr>
        <p:sp>
          <p:nvSpPr>
            <p:cNvPr id="8" name="سهم إلى اليمين 7"/>
            <p:cNvSpPr/>
            <p:nvPr/>
          </p:nvSpPr>
          <p:spPr>
            <a:xfrm>
              <a:off x="2820936" y="1402873"/>
              <a:ext cx="5408663" cy="3092032"/>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9" name="سهم إلى اليمين 4"/>
            <p:cNvSpPr/>
            <p:nvPr/>
          </p:nvSpPr>
          <p:spPr>
            <a:xfrm>
              <a:off x="3505613" y="1789377"/>
              <a:ext cx="3564474" cy="23025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160" tIns="10160" rIns="10160" bIns="10160" numCol="1" spcCol="1270" anchor="t" anchorCtr="0">
              <a:noAutofit/>
            </a:bodyPr>
            <a:lstStyle/>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وحدات قياس الجرعات </a:t>
              </a:r>
              <a:r>
                <a:rPr lang="ar-SA" sz="2400" b="1" kern="1200" dirty="0" err="1" smtClean="0">
                  <a:cs typeface="Traditional Arabic" pitchFamily="2" charset="-78"/>
                </a:rPr>
                <a:t>الاشعاعية</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err="1" smtClean="0">
                  <a:cs typeface="Traditional Arabic" pitchFamily="2" charset="-78"/>
                </a:rPr>
                <a:t>الاثار</a:t>
              </a:r>
              <a:r>
                <a:rPr lang="ar-SA" sz="2400" b="1" kern="1200" dirty="0" smtClean="0">
                  <a:cs typeface="Traditional Arabic" pitchFamily="2" charset="-78"/>
                </a:rPr>
                <a:t> البيولوجية </a:t>
              </a:r>
              <a:r>
                <a:rPr lang="ar-SA" sz="2400" b="1" kern="1200" dirty="0" err="1" smtClean="0">
                  <a:cs typeface="Traditional Arabic" pitchFamily="2" charset="-78"/>
                </a:rPr>
                <a:t>للاشعاعات</a:t>
              </a:r>
              <a:r>
                <a:rPr lang="ar-SA" sz="2400" b="1" kern="1200" dirty="0" smtClean="0">
                  <a:cs typeface="Traditional Arabic" pitchFamily="2" charset="-78"/>
                </a:rPr>
                <a:t> </a:t>
              </a:r>
              <a:r>
                <a:rPr lang="ar-SA" sz="2400" b="1" kern="1200" dirty="0" err="1" smtClean="0">
                  <a:cs typeface="Traditional Arabic" pitchFamily="2" charset="-78"/>
                </a:rPr>
                <a:t>المؤينة</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الجرعات </a:t>
              </a:r>
              <a:r>
                <a:rPr lang="ar-SA" sz="2400" b="1" kern="1200" dirty="0" err="1" smtClean="0">
                  <a:cs typeface="Traditional Arabic" pitchFamily="2" charset="-78"/>
                </a:rPr>
                <a:t>المسموحة</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حساب معدل الجرعات الناتجة من مصادر مشعة خارجية</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الوقاية من المصادر </a:t>
              </a:r>
              <a:r>
                <a:rPr lang="ar-SA" sz="2400" b="1" kern="1200" dirty="0" err="1" smtClean="0">
                  <a:cs typeface="Traditional Arabic" pitchFamily="2" charset="-78"/>
                </a:rPr>
                <a:t>الاشعاعية</a:t>
              </a:r>
              <a:r>
                <a:rPr lang="ar-SA" sz="2400" b="1" kern="1200" dirty="0" smtClean="0">
                  <a:cs typeface="Traditional Arabic" pitchFamily="2" charset="-78"/>
                </a:rPr>
                <a:t> الخارجية والحواجز الوقائية.</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حساب الجرعة الناتجة عن التلوث الداخلي </a:t>
              </a:r>
              <a:endParaRPr lang="ar-SA" sz="2400" b="1" kern="1200" dirty="0">
                <a:cs typeface="Traditional Arabic" pitchFamily="2" charset="-78"/>
              </a:endParaRPr>
            </a:p>
            <a:p>
              <a:pPr marL="171450" lvl="1" indent="-171450" algn="r" defTabSz="711200" rtl="1">
                <a:lnSpc>
                  <a:spcPct val="90000"/>
                </a:lnSpc>
                <a:spcBef>
                  <a:spcPct val="0"/>
                </a:spcBef>
                <a:spcAft>
                  <a:spcPct val="15000"/>
                </a:spcAft>
                <a:buChar char="••"/>
              </a:pPr>
              <a:r>
                <a:rPr lang="ar-SA" sz="2400" b="1" kern="1200" dirty="0" smtClean="0">
                  <a:cs typeface="Traditional Arabic" pitchFamily="2" charset="-78"/>
                </a:rPr>
                <a:t>الوقاية من </a:t>
              </a:r>
              <a:r>
                <a:rPr lang="ar-SA" sz="2400" b="1" kern="1200" dirty="0" err="1" smtClean="0">
                  <a:cs typeface="Traditional Arabic" pitchFamily="2" charset="-78"/>
                </a:rPr>
                <a:t>الاخطار</a:t>
              </a:r>
              <a:r>
                <a:rPr lang="ar-SA" sz="2400" b="1" kern="1200" dirty="0" smtClean="0">
                  <a:cs typeface="Traditional Arabic" pitchFamily="2" charset="-78"/>
                </a:rPr>
                <a:t> الداخلية</a:t>
              </a:r>
              <a:endParaRPr lang="ar-SA" sz="2400" b="1" kern="1200" dirty="0">
                <a:cs typeface="Traditional Arabic" pitchFamily="2" charset="-78"/>
              </a:endParaRPr>
            </a:p>
          </p:txBody>
        </p:sp>
      </p:grpSp>
      <p:grpSp>
        <p:nvGrpSpPr>
          <p:cNvPr id="5" name="مجموعة 4"/>
          <p:cNvGrpSpPr/>
          <p:nvPr/>
        </p:nvGrpSpPr>
        <p:grpSpPr>
          <a:xfrm>
            <a:off x="0" y="1600200"/>
            <a:ext cx="3124200" cy="4419600"/>
            <a:chOff x="827" y="1120089"/>
            <a:chExt cx="2819280" cy="2509631"/>
          </a:xfrm>
        </p:grpSpPr>
        <p:sp>
          <p:nvSpPr>
            <p:cNvPr id="6" name="مستطيل مستدير الزوايا 5"/>
            <p:cNvSpPr/>
            <p:nvPr/>
          </p:nvSpPr>
          <p:spPr>
            <a:xfrm>
              <a:off x="827" y="1120089"/>
              <a:ext cx="2819280" cy="2509631"/>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مستطيل 6"/>
            <p:cNvSpPr/>
            <p:nvPr/>
          </p:nvSpPr>
          <p:spPr>
            <a:xfrm>
              <a:off x="64369" y="1272489"/>
              <a:ext cx="2692196" cy="22936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0" tIns="95250" rIns="190500" bIns="95250" numCol="1" spcCol="1270" anchor="ctr" anchorCtr="0">
              <a:noAutofit/>
            </a:bodyPr>
            <a:lstStyle/>
            <a:p>
              <a:pPr lvl="0" algn="ctr" defTabSz="2222500" rtl="1">
                <a:lnSpc>
                  <a:spcPct val="90000"/>
                </a:lnSpc>
                <a:spcBef>
                  <a:spcPct val="0"/>
                </a:spcBef>
                <a:spcAft>
                  <a:spcPct val="35000"/>
                </a:spcAft>
              </a:pPr>
              <a:r>
                <a:rPr lang="ar-SA" sz="5000" kern="1200" dirty="0" smtClean="0">
                  <a:cs typeface="Traditional Arabic" pitchFamily="2" charset="-78"/>
                </a:rPr>
                <a:t>فيزياء </a:t>
              </a:r>
              <a:r>
                <a:rPr lang="ar-SA" sz="5000" kern="1200" dirty="0" err="1" smtClean="0">
                  <a:cs typeface="Traditional Arabic" pitchFamily="2" charset="-78"/>
                </a:rPr>
                <a:t>اشعاعية</a:t>
              </a:r>
              <a:r>
                <a:rPr lang="ar-SA" sz="5000" kern="1200" dirty="0" smtClean="0">
                  <a:cs typeface="Traditional Arabic" pitchFamily="2" charset="-78"/>
                </a:rPr>
                <a:t>  </a:t>
              </a:r>
              <a:endParaRPr lang="ar-SA" sz="5000" kern="1200" dirty="0"/>
            </a:p>
          </p:txBody>
        </p:sp>
      </p:grpSp>
      <p:sp>
        <p:nvSpPr>
          <p:cNvPr id="11" name="عنوان 1"/>
          <p:cNvSpPr>
            <a:spLocks noGrp="1"/>
          </p:cNvSpPr>
          <p:nvPr>
            <p:ph type="title"/>
          </p:nvPr>
        </p:nvSpPr>
        <p:spPr>
          <a:xfrm>
            <a:off x="304800" y="457200"/>
            <a:ext cx="8686800" cy="838200"/>
          </a:xfrm>
        </p:spPr>
        <p:txBody>
          <a:bodyPr>
            <a:normAutofit/>
          </a:bodyPr>
          <a:lstStyle/>
          <a:p>
            <a:r>
              <a:rPr lang="ar-SA" dirty="0" smtClean="0"/>
              <a:t>فيزياء نووية  2</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143000" y="5029200"/>
            <a:ext cx="7162800" cy="1178440"/>
          </a:xfrm>
        </p:spPr>
        <p:style>
          <a:lnRef idx="1">
            <a:schemeClr val="accent2"/>
          </a:lnRef>
          <a:fillRef idx="3">
            <a:schemeClr val="accent2"/>
          </a:fillRef>
          <a:effectRef idx="2">
            <a:schemeClr val="accent2"/>
          </a:effectRef>
          <a:fontRef idx="minor">
            <a:schemeClr val="lt1"/>
          </a:fontRef>
        </p:style>
        <p:txBody>
          <a:bodyPr>
            <a:normAutofit/>
          </a:bodyPr>
          <a:lstStyle/>
          <a:p>
            <a:r>
              <a:rPr lang="ar-SA" sz="3200" dirty="0" smtClean="0"/>
              <a:t>توزيع الدرجات للمقرر فيزياء نووية ”2“</a:t>
            </a:r>
            <a:endParaRPr lang="ar-SA" sz="3200" dirty="0"/>
          </a:p>
        </p:txBody>
      </p:sp>
      <p:pic>
        <p:nvPicPr>
          <p:cNvPr id="44037" name="Picture 5" descr="C:\Program Files\Microsoft Office\MEDIA\CAGCAT10\j0195384.wmf"/>
          <p:cNvPicPr>
            <a:picLocks noChangeAspect="1" noChangeArrowheads="1"/>
          </p:cNvPicPr>
          <p:nvPr/>
        </p:nvPicPr>
        <p:blipFill>
          <a:blip r:embed="rId2" cstate="print"/>
          <a:srcRect/>
          <a:stretch>
            <a:fillRect/>
          </a:stretch>
        </p:blipFill>
        <p:spPr bwMode="auto">
          <a:xfrm>
            <a:off x="5943600" y="304800"/>
            <a:ext cx="2463180" cy="2514600"/>
          </a:xfrm>
          <a:prstGeom prst="rect">
            <a:avLst/>
          </a:prstGeom>
          <a:noFill/>
        </p:spPr>
      </p:pic>
      <p:pic>
        <p:nvPicPr>
          <p:cNvPr id="9" name="Picture 4" descr="C:\Program Files\Microsoft Office\MEDIA\CAGCAT10\j0195384.wmf"/>
          <p:cNvPicPr>
            <a:picLocks noChangeAspect="1" noChangeArrowheads="1"/>
          </p:cNvPicPr>
          <p:nvPr/>
        </p:nvPicPr>
        <p:blipFill>
          <a:blip r:embed="rId2" cstate="print"/>
          <a:srcRect/>
          <a:stretch>
            <a:fillRect/>
          </a:stretch>
        </p:blipFill>
        <p:spPr bwMode="auto">
          <a:xfrm>
            <a:off x="1524000" y="3124200"/>
            <a:ext cx="1795882" cy="1833372"/>
          </a:xfrm>
          <a:prstGeom prst="rect">
            <a:avLst/>
          </a:prstGeom>
          <a:noFill/>
        </p:spPr>
      </p:pic>
      <p:sp>
        <p:nvSpPr>
          <p:cNvPr id="10" name="مستطيل مستدير الزوايا 9"/>
          <p:cNvSpPr/>
          <p:nvPr/>
        </p:nvSpPr>
        <p:spPr>
          <a:xfrm>
            <a:off x="381000" y="381000"/>
            <a:ext cx="5334000" cy="11430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سوف يكون هناك امتحانين الكترونين مجموع درجاتهم 10 درجات</a:t>
            </a:r>
          </a:p>
          <a:p>
            <a:pPr algn="ct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وامتحان يؤدي تحريريا عليه عشر درجات</a:t>
            </a:r>
            <a:endPar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شكل بيضاوي 10"/>
          <p:cNvSpPr/>
          <p:nvPr/>
        </p:nvSpPr>
        <p:spPr>
          <a:xfrm>
            <a:off x="0" y="2590800"/>
            <a:ext cx="3276600" cy="5334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5 درجات للتمارين </a:t>
            </a:r>
            <a:endParaRPr lang="ar-SA" dirty="0"/>
          </a:p>
        </p:txBody>
      </p:sp>
      <p:sp>
        <p:nvSpPr>
          <p:cNvPr id="13" name="وسيلة شرح على شكل سحابة 12"/>
          <p:cNvSpPr/>
          <p:nvPr/>
        </p:nvSpPr>
        <p:spPr>
          <a:xfrm>
            <a:off x="5410200" y="2971800"/>
            <a:ext cx="3810000" cy="1752600"/>
          </a:xfrm>
          <a:prstGeom prst="cloudCallout">
            <a:avLst>
              <a:gd name="adj1" fmla="val -77205"/>
              <a:gd name="adj2" fmla="val 4241"/>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dirty="0" smtClean="0"/>
              <a:t>5 درجات لموضوع اختياري تطبيقي يتم دراسته وعرضه كنشاط جماعي ” كل مجموعة 5 طالبات كحد أقصى“</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تفاعل الجسيمات المشحونة مع المادة:</a:t>
            </a:r>
            <a:endParaRPr lang="ar-SA" dirty="0"/>
          </a:p>
        </p:txBody>
      </p:sp>
      <p:graphicFrame>
        <p:nvGraphicFramePr>
          <p:cNvPr id="6" name="عنصر نائب للمحتوى 5"/>
          <p:cNvGraphicFramePr>
            <a:graphicFrameLocks noGrp="1"/>
          </p:cNvGraphicFramePr>
          <p:nvPr>
            <p:ph idx="1"/>
          </p:nvPr>
        </p:nvGraphicFramePr>
        <p:xfrm>
          <a:off x="457200" y="1828800"/>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ماهي</a:t>
            </a:r>
            <a:r>
              <a:rPr lang="ar-SA" dirty="0" smtClean="0"/>
              <a:t> الجسيمات المشحونة؟</a:t>
            </a:r>
            <a:endParaRPr lang="ar-SA" dirty="0"/>
          </a:p>
        </p:txBody>
      </p:sp>
      <p:graphicFrame>
        <p:nvGraphicFramePr>
          <p:cNvPr id="4" name="عنصر نائب للمحتوى 3"/>
          <p:cNvGraphicFramePr>
            <a:graphicFrameLocks noGrp="1"/>
          </p:cNvGraphicFramePr>
          <p:nvPr>
            <p:ph idx="1"/>
          </p:nvPr>
        </p:nvGraphicFramePr>
        <p:xfrm>
          <a:off x="4876800" y="1905000"/>
          <a:ext cx="40386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رسم تخطيطي 5"/>
          <p:cNvGraphicFramePr/>
          <p:nvPr/>
        </p:nvGraphicFramePr>
        <p:xfrm>
          <a:off x="457200" y="1752600"/>
          <a:ext cx="37338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شكل بيضاوي 6"/>
          <p:cNvSpPr/>
          <p:nvPr/>
        </p:nvSpPr>
        <p:spPr>
          <a:xfrm>
            <a:off x="685800" y="1676400"/>
            <a:ext cx="3505200" cy="762000"/>
          </a:xfrm>
          <a:prstGeom prst="ellipse">
            <a:avLst/>
          </a:prstGeom>
          <a:ln>
            <a:noFill/>
          </a:ln>
          <a:effectLst>
            <a:glow rad="228600">
              <a:schemeClr val="accent2">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000" dirty="0" smtClean="0">
                <a:effectLst>
                  <a:outerShdw blurRad="50800" dist="38100" dir="2700000" algn="tl" rotWithShape="0">
                    <a:prstClr val="black">
                      <a:alpha val="40000"/>
                    </a:prstClr>
                  </a:outerShdw>
                </a:effectLst>
              </a:rPr>
              <a:t>جسيمات مشحونة خفيفة</a:t>
            </a:r>
            <a:endParaRPr lang="ar-SA" sz="2000" dirty="0">
              <a:effectLst>
                <a:outerShdw blurRad="50800" dist="38100" dir="2700000" algn="tl" rotWithShape="0">
                  <a:prstClr val="black">
                    <a:alpha val="40000"/>
                  </a:prstClr>
                </a:outerShdw>
              </a:effectLst>
            </a:endParaRPr>
          </a:p>
        </p:txBody>
      </p:sp>
      <p:sp>
        <p:nvSpPr>
          <p:cNvPr id="8" name="مستطيل 7"/>
          <p:cNvSpPr/>
          <p:nvPr/>
        </p:nvSpPr>
        <p:spPr>
          <a:xfrm>
            <a:off x="4800600" y="4953000"/>
            <a:ext cx="3657600" cy="6858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smtClean="0"/>
              <a:t>جسيمات مشحونة ثقيلة</a:t>
            </a: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dirty="0" smtClean="0"/>
              <a:t>مالذي يحدث عندما تمر </a:t>
            </a:r>
            <a:r>
              <a:rPr lang="en-US" dirty="0" smtClean="0"/>
              <a:t> </a:t>
            </a:r>
            <a:r>
              <a:rPr lang="ar-SA" dirty="0" smtClean="0"/>
              <a:t> </a:t>
            </a:r>
            <a:r>
              <a:rPr lang="en-US" dirty="0" smtClean="0"/>
              <a:t>heavy particles</a:t>
            </a:r>
            <a:r>
              <a:rPr lang="ar-SA" dirty="0" smtClean="0"/>
              <a:t> في المادة؟</a:t>
            </a:r>
            <a:endParaRPr lang="ar-SA" dirty="0"/>
          </a:p>
        </p:txBody>
      </p:sp>
      <p:sp>
        <p:nvSpPr>
          <p:cNvPr id="11" name="عنوان 1"/>
          <p:cNvSpPr txBox="1">
            <a:spLocks/>
          </p:cNvSpPr>
          <p:nvPr/>
        </p:nvSpPr>
        <p:spPr>
          <a:xfrm>
            <a:off x="457200" y="0"/>
            <a:ext cx="8686800" cy="838200"/>
          </a:xfrm>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2" name="مستطيل مستدير الزوايا 2"/>
          <p:cNvSpPr/>
          <p:nvPr/>
        </p:nvSpPr>
        <p:spPr>
          <a:xfrm>
            <a:off x="685800" y="2667000"/>
            <a:ext cx="7924800" cy="35052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buFont typeface="Wingdings" pitchFamily="2" charset="2"/>
              <a:buChar char="ü"/>
            </a:pPr>
            <a:r>
              <a:rPr lang="ar-SA" sz="2400" dirty="0" smtClean="0"/>
              <a:t>تمر الجسيمات الثقيلة خلال المادة في مسار مستقيم تقريباً ولا تنحرف إلا بقدر بسيط جداً نتيجة اصطدامها بالالكترونات الخفيفة.</a:t>
            </a:r>
          </a:p>
          <a:p>
            <a:pPr algn="ctr">
              <a:buFont typeface="Wingdings" pitchFamily="2" charset="2"/>
              <a:buChar char="ü"/>
            </a:pPr>
            <a:r>
              <a:rPr lang="ar-SA" sz="2400" dirty="0" smtClean="0"/>
              <a:t>وتفقد أكثر طاقتها في انتاج الأزواج الأيونية أو اثارة الذرات</a:t>
            </a:r>
          </a:p>
          <a:p>
            <a:pPr algn="ctr"/>
            <a:r>
              <a:rPr lang="en-US" sz="2400" dirty="0" smtClean="0"/>
              <a:t>Ionization or excitation for create ion pairs</a:t>
            </a:r>
            <a:endParaRPr lang="ar-SA" sz="2400" dirty="0" smtClean="0"/>
          </a:p>
          <a:p>
            <a:pPr algn="ctr"/>
            <a:r>
              <a:rPr lang="ar-SA" sz="2400" dirty="0" smtClean="0"/>
              <a:t> حتى تبلغ طاقتها حداً معينا فيضم الجسيم المشحون الموجب إليه الكترونا أو أكثر ليصبح جسيماً متعادلاً.</a:t>
            </a:r>
          </a:p>
          <a:p>
            <a:pPr algn="ctr"/>
            <a:r>
              <a:rPr lang="ar-SA" sz="4800" b="1" dirty="0" smtClean="0">
                <a:solidFill>
                  <a:schemeClr val="accent3">
                    <a:lumMod val="75000"/>
                  </a:schemeClr>
                </a:solidFill>
              </a:rPr>
              <a:t>؟ ؟ ؟</a:t>
            </a:r>
            <a:endParaRPr lang="ar-SA" sz="2400" b="1" dirty="0">
              <a:solidFill>
                <a:schemeClr val="accent3">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تفاعل الجسيمات المشحونة الثقيلة مع المادة</a:t>
            </a:r>
            <a:endParaRPr lang="ar-SA" dirty="0"/>
          </a:p>
        </p:txBody>
      </p:sp>
      <p:sp>
        <p:nvSpPr>
          <p:cNvPr id="8" name="مستطيل مستدير الزوايا 7"/>
          <p:cNvSpPr/>
          <p:nvPr/>
        </p:nvSpPr>
        <p:spPr>
          <a:xfrm>
            <a:off x="4343400" y="1371600"/>
            <a:ext cx="4343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err="1" smtClean="0"/>
              <a:t>كبف</a:t>
            </a:r>
            <a:r>
              <a:rPr lang="ar-SA" b="1" dirty="0" smtClean="0"/>
              <a:t> تنتقل طاقة الجسيم المشحون  إلى الكترونات الوسط؟</a:t>
            </a:r>
            <a:endParaRPr lang="ar-SA" b="1" dirty="0"/>
          </a:p>
        </p:txBody>
      </p:sp>
      <p:sp>
        <p:nvSpPr>
          <p:cNvPr id="9" name="وسيلة شرح على شكل سحابة 8"/>
          <p:cNvSpPr/>
          <p:nvPr/>
        </p:nvSpPr>
        <p:spPr>
          <a:xfrm>
            <a:off x="304800" y="2133600"/>
            <a:ext cx="4495800" cy="2133600"/>
          </a:xfrm>
          <a:prstGeom prst="cloudCallout">
            <a:avLst>
              <a:gd name="adj1" fmla="val 63514"/>
              <a:gd name="adj2" fmla="val 735"/>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عن طريق التصادمات غير المرنة بين هذه الجسيمات المشحونة والكترونات </a:t>
            </a:r>
            <a:r>
              <a:rPr lang="ar-SA" dirty="0" err="1" smtClean="0"/>
              <a:t>ذرات</a:t>
            </a:r>
            <a:r>
              <a:rPr lang="ar-SA" dirty="0" smtClean="0"/>
              <a:t> الوسط التي تمر خلالها الجسيمات  ومنها أما تثار هذه </a:t>
            </a:r>
            <a:r>
              <a:rPr lang="ar-SA" dirty="0" err="1" smtClean="0"/>
              <a:t>الذرات</a:t>
            </a:r>
            <a:r>
              <a:rPr lang="ar-SA" dirty="0" smtClean="0"/>
              <a:t> أو </a:t>
            </a:r>
            <a:r>
              <a:rPr lang="ar-SA" dirty="0" err="1" smtClean="0"/>
              <a:t>تتاين</a:t>
            </a:r>
            <a:r>
              <a:rPr lang="ar-SA" dirty="0" smtClean="0"/>
              <a:t>.</a:t>
            </a:r>
            <a:endParaRPr lang="ar-SA" dirty="0"/>
          </a:p>
        </p:txBody>
      </p:sp>
      <p:sp>
        <p:nvSpPr>
          <p:cNvPr id="11" name="مستطيل مستدير الزوايا 10"/>
          <p:cNvSpPr/>
          <p:nvPr/>
        </p:nvSpPr>
        <p:spPr>
          <a:xfrm>
            <a:off x="4953000" y="3657600"/>
            <a:ext cx="38862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t>يحدث تأين ابتدائي </a:t>
            </a:r>
            <a:r>
              <a:rPr lang="ar-SA" sz="2000" dirty="0" err="1" smtClean="0"/>
              <a:t>لذرات</a:t>
            </a:r>
            <a:r>
              <a:rPr lang="ar-SA" sz="2000" dirty="0" smtClean="0"/>
              <a:t> المادة وهو ذلك التأين الناتج عن الجسيمات الثقيلة ذاتها. ويمثل هذا التأين الابتدائي حوالي 30% من </a:t>
            </a:r>
            <a:r>
              <a:rPr lang="ar-SA" sz="2000" dirty="0" err="1" smtClean="0"/>
              <a:t>اجمالي</a:t>
            </a:r>
            <a:r>
              <a:rPr lang="ar-SA" sz="2000" dirty="0" smtClean="0"/>
              <a:t> التأين الناتج عن توقف الجسيم المشحون في المادة.</a:t>
            </a:r>
            <a:endParaRPr lang="ar-SA" sz="2000" dirty="0"/>
          </a:p>
        </p:txBody>
      </p:sp>
      <p:sp>
        <p:nvSpPr>
          <p:cNvPr id="12" name="وسيلة شرح على شكل سحابة 11"/>
          <p:cNvSpPr/>
          <p:nvPr/>
        </p:nvSpPr>
        <p:spPr>
          <a:xfrm>
            <a:off x="228600" y="4572000"/>
            <a:ext cx="4495800" cy="1676400"/>
          </a:xfrm>
          <a:prstGeom prst="cloudCallout">
            <a:avLst>
              <a:gd name="adj1" fmla="val 59598"/>
              <a:gd name="adj2" fmla="val -11880"/>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SA" dirty="0" smtClean="0"/>
              <a:t>أما </a:t>
            </a:r>
            <a:r>
              <a:rPr lang="ar-SA" dirty="0" err="1" smtClean="0"/>
              <a:t>النسبةالباقية</a:t>
            </a:r>
            <a:r>
              <a:rPr lang="ar-SA" dirty="0" smtClean="0"/>
              <a:t> 70% </a:t>
            </a:r>
            <a:r>
              <a:rPr lang="ar-SA" dirty="0" err="1" smtClean="0"/>
              <a:t>فناتجه</a:t>
            </a:r>
            <a:r>
              <a:rPr lang="ar-SA" dirty="0" smtClean="0"/>
              <a:t> عن الكترونات التأين </a:t>
            </a:r>
            <a:r>
              <a:rPr lang="ar-SA" dirty="0" err="1" smtClean="0"/>
              <a:t>الأبتدائي</a:t>
            </a:r>
            <a:r>
              <a:rPr lang="ar-SA" dirty="0" smtClean="0"/>
              <a:t> التي تنطلق بسرعات عالية نسبياً فتؤدي بدورها </a:t>
            </a:r>
            <a:r>
              <a:rPr lang="ar-SA" dirty="0" err="1" smtClean="0"/>
              <a:t>الى</a:t>
            </a:r>
            <a:r>
              <a:rPr lang="ar-SA" dirty="0" smtClean="0"/>
              <a:t> تأين المادة  </a:t>
            </a:r>
            <a:endParaRPr lang="ar-SA" dirty="0"/>
          </a:p>
        </p:txBody>
      </p:sp>
      <p:graphicFrame>
        <p:nvGraphicFramePr>
          <p:cNvPr id="13" name="كائن 12"/>
          <p:cNvGraphicFramePr>
            <a:graphicFrameLocks noChangeAspect="1"/>
          </p:cNvGraphicFramePr>
          <p:nvPr/>
        </p:nvGraphicFramePr>
        <p:xfrm>
          <a:off x="1371600" y="6172199"/>
          <a:ext cx="2895600" cy="588507"/>
        </p:xfrm>
        <a:graphic>
          <a:graphicData uri="http://schemas.openxmlformats.org/presentationml/2006/ole">
            <p:oleObj spid="_x0000_s1027" name="معادلة" r:id="rId3" imgW="774360" imgH="177480" progId="Equation.3">
              <p:embed/>
            </p:oleObj>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457200" y="304800"/>
            <a:ext cx="8686800" cy="838200"/>
          </a:xfrm>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5" name="مستطيل مستدير الزوايا 4"/>
          <p:cNvSpPr/>
          <p:nvPr/>
        </p:nvSpPr>
        <p:spPr>
          <a:xfrm>
            <a:off x="914400" y="1447800"/>
            <a:ext cx="7239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متى تتوقف الجسيمات المشحونة داخل المادة؟؟</a:t>
            </a:r>
            <a:endParaRPr lang="ar-SA" sz="2400" b="1" dirty="0"/>
          </a:p>
        </p:txBody>
      </p:sp>
      <p:sp>
        <p:nvSpPr>
          <p:cNvPr id="6" name="مستطيل مستدير الزوايا 5"/>
          <p:cNvSpPr/>
          <p:nvPr/>
        </p:nvSpPr>
        <p:spPr>
          <a:xfrm>
            <a:off x="457200" y="2743200"/>
            <a:ext cx="8305800" cy="19050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2000" b="1" dirty="0" smtClean="0"/>
              <a:t>تفقد الجسيمات المشحونة الثقيلة طاقتها بالتدريج مع تغلغلها داخل المادة وتقل سرعتها إلى أن تصبح قريبة من سرعة إلكترونات المدار </a:t>
            </a:r>
            <a:r>
              <a:rPr lang="en-US" sz="2000" b="1" dirty="0" smtClean="0"/>
              <a:t>K </a:t>
            </a:r>
            <a:r>
              <a:rPr lang="ar-SA" sz="2000" b="1" dirty="0" smtClean="0"/>
              <a:t> لذرة المادة (الوسط) فيحدث تبادل بين الالكترونات المدارية لذرات المادة والالكترونات الناتجة عن الجسيم الساقط </a:t>
            </a:r>
          </a:p>
          <a:p>
            <a:pPr algn="ctr"/>
            <a:r>
              <a:rPr lang="ar-SA" sz="2000" b="1" dirty="0" smtClean="0"/>
              <a:t>وقد تصل هذه التبادلات </a:t>
            </a:r>
            <a:r>
              <a:rPr lang="ar-SA" sz="2000" b="1" dirty="0" err="1" smtClean="0"/>
              <a:t>الف</a:t>
            </a:r>
            <a:r>
              <a:rPr lang="ar-SA" sz="2000" b="1" dirty="0" smtClean="0"/>
              <a:t> مرة قبل أن يتحول الجسيم الساقط إلى ذرة متعادلة</a:t>
            </a:r>
            <a:endParaRPr lang="ar-SA" sz="2000" b="1" dirty="0"/>
          </a:p>
        </p:txBody>
      </p:sp>
      <p:sp>
        <p:nvSpPr>
          <p:cNvPr id="8" name="Rounded Rectangle 7"/>
          <p:cNvSpPr/>
          <p:nvPr/>
        </p:nvSpPr>
        <p:spPr>
          <a:xfrm>
            <a:off x="762000" y="5181600"/>
            <a:ext cx="7391400" cy="12954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400" b="1" dirty="0" smtClean="0"/>
              <a:t>وهكذا نجد أن تأين الذرة الواحدة ينتج عنه عدد كبير من الازواج الايونية- الالكترونية </a:t>
            </a:r>
            <a:endParaRPr lang="ar-S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noGrp="1"/>
          </p:cNvSpPr>
          <p:nvPr>
            <p:ph type="title"/>
          </p:nvPr>
        </p:nvSpPr>
        <p:spPr>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5" name="مستطيل مستدير الزوايا 4"/>
          <p:cNvSpPr/>
          <p:nvPr/>
        </p:nvSpPr>
        <p:spPr>
          <a:xfrm>
            <a:off x="762000" y="1447800"/>
            <a:ext cx="76962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SA" sz="2000" b="1" dirty="0" smtClean="0"/>
              <a:t>  </a:t>
            </a:r>
            <a:r>
              <a:rPr lang="en-US" sz="2000" b="1" dirty="0" smtClean="0"/>
              <a:t>1-</a:t>
            </a:r>
            <a:r>
              <a:rPr lang="ar-SA" sz="2000" b="1" dirty="0" err="1" smtClean="0"/>
              <a:t>ماقيمة</a:t>
            </a:r>
            <a:r>
              <a:rPr lang="ar-SA" sz="2000" b="1" dirty="0" smtClean="0"/>
              <a:t> الطاقة اللازمة لتكوين زوج الكتروني –أيوني؟ </a:t>
            </a:r>
            <a:endParaRPr lang="ar-SA" sz="2000" b="1" dirty="0"/>
          </a:p>
        </p:txBody>
      </p:sp>
      <p:sp>
        <p:nvSpPr>
          <p:cNvPr id="6" name="مستطيل مستدير الزوايا 5"/>
          <p:cNvSpPr/>
          <p:nvPr/>
        </p:nvSpPr>
        <p:spPr>
          <a:xfrm>
            <a:off x="5334000" y="2438400"/>
            <a:ext cx="30480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بمعرفة كل من :</a:t>
            </a:r>
          </a:p>
          <a:p>
            <a:pPr algn="ctr"/>
            <a:r>
              <a:rPr lang="ar-SA" dirty="0" smtClean="0"/>
              <a:t>1- طاقة الجسيمات الساقطة</a:t>
            </a:r>
            <a:r>
              <a:rPr lang="en-US" dirty="0" smtClean="0"/>
              <a:t>E </a:t>
            </a:r>
          </a:p>
          <a:p>
            <a:pPr algn="ctr"/>
            <a:r>
              <a:rPr lang="ar-SA" dirty="0" smtClean="0"/>
              <a:t>2- عدد الأزواج المتكونة“يمكن ذلك من طرق تجريبية مختلفة“</a:t>
            </a:r>
          </a:p>
          <a:p>
            <a:pPr algn="ctr"/>
            <a:endParaRPr lang="ar-SA" dirty="0"/>
          </a:p>
        </p:txBody>
      </p:sp>
      <p:graphicFrame>
        <p:nvGraphicFramePr>
          <p:cNvPr id="7" name="كائن 6"/>
          <p:cNvGraphicFramePr>
            <a:graphicFrameLocks noChangeAspect="1"/>
          </p:cNvGraphicFramePr>
          <p:nvPr/>
        </p:nvGraphicFramePr>
        <p:xfrm>
          <a:off x="3581400" y="3048000"/>
          <a:ext cx="1000432" cy="838200"/>
        </p:xfrm>
        <a:graphic>
          <a:graphicData uri="http://schemas.openxmlformats.org/presentationml/2006/ole">
            <p:oleObj spid="_x0000_s21506" name="معادلة" r:id="rId3" imgW="469800" imgH="393480" progId="Equation.3">
              <p:embed/>
            </p:oleObj>
          </a:graphicData>
        </a:graphic>
      </p:graphicFrame>
      <p:sp>
        <p:nvSpPr>
          <p:cNvPr id="8" name="وسيلة شرح بيضاوية 7"/>
          <p:cNvSpPr/>
          <p:nvPr/>
        </p:nvSpPr>
        <p:spPr>
          <a:xfrm>
            <a:off x="228600" y="2667000"/>
            <a:ext cx="3200400" cy="990600"/>
          </a:xfrm>
          <a:prstGeom prst="wedgeEllipseCallout">
            <a:avLst>
              <a:gd name="adj1" fmla="val 52233"/>
              <a:gd name="adj2" fmla="val 29620"/>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dirty="0" err="1" smtClean="0"/>
              <a:t>ماهي</a:t>
            </a:r>
            <a:r>
              <a:rPr lang="ar-SA" dirty="0" smtClean="0"/>
              <a:t> العوامل المؤثرة في </a:t>
            </a:r>
            <a:r>
              <a:rPr lang="en-US" dirty="0" smtClean="0"/>
              <a:t>  </a:t>
            </a:r>
            <a:r>
              <a:rPr lang="ar-SA" dirty="0" smtClean="0"/>
              <a:t> </a:t>
            </a:r>
            <a:r>
              <a:rPr lang="en-US" dirty="0" smtClean="0"/>
              <a:t>Average ionization energy W?</a:t>
            </a:r>
            <a:endParaRPr lang="ar-SA" dirty="0"/>
          </a:p>
        </p:txBody>
      </p:sp>
      <p:sp>
        <p:nvSpPr>
          <p:cNvPr id="9" name="وسيلة شرح على شكل سحابة 8"/>
          <p:cNvSpPr/>
          <p:nvPr/>
        </p:nvSpPr>
        <p:spPr>
          <a:xfrm>
            <a:off x="0" y="3886200"/>
            <a:ext cx="3429000" cy="1905000"/>
          </a:xfrm>
          <a:prstGeom prst="cloudCallout">
            <a:avLst>
              <a:gd name="adj1" fmla="val 57084"/>
              <a:gd name="adj2" fmla="val -58250"/>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b="1" dirty="0" smtClean="0"/>
              <a:t>تعتمد فقط على نوع المادة وليس على طاقة الجسيمات الساقطة</a:t>
            </a:r>
            <a:endParaRPr lang="ar-SA" b="1" dirty="0"/>
          </a:p>
        </p:txBody>
      </p:sp>
      <p:sp>
        <p:nvSpPr>
          <p:cNvPr id="12" name="وسيلة شرح على شكل سحابة 11"/>
          <p:cNvSpPr/>
          <p:nvPr/>
        </p:nvSpPr>
        <p:spPr>
          <a:xfrm>
            <a:off x="3733800" y="5105400"/>
            <a:ext cx="4876800" cy="1752600"/>
          </a:xfrm>
          <a:prstGeom prst="cloudCallout">
            <a:avLst>
              <a:gd name="adj1" fmla="val -47172"/>
              <a:gd name="adj2" fmla="val -114518"/>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b="1" dirty="0" smtClean="0"/>
              <a:t>في الهواء وعند الظروف المعيارية من الضغط ودرجة الحرارة تكون قيمة </a:t>
            </a:r>
            <a:r>
              <a:rPr lang="en-US" b="1" dirty="0" smtClean="0"/>
              <a:t>W </a:t>
            </a:r>
            <a:r>
              <a:rPr lang="ar-SA" b="1" dirty="0" smtClean="0"/>
              <a:t>صغيرة جداً فهي تساوي </a:t>
            </a:r>
            <a:r>
              <a:rPr lang="en-US" b="1" dirty="0" smtClean="0"/>
              <a:t>35eV</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Averag</a:t>
            </a:r>
            <a:r>
              <a:rPr lang="en-US" dirty="0" smtClean="0"/>
              <a:t>  e ionization  energy    W</a:t>
            </a:r>
            <a:endParaRPr lang="ar-SA" dirty="0"/>
          </a:p>
        </p:txBody>
      </p:sp>
      <p:pic>
        <p:nvPicPr>
          <p:cNvPr id="4" name="Picture 4" descr="C:\Documents and Settings\TOSHIBA\My Documents\My Scans\2011-03 (Mar)\scan0010.jpg"/>
          <p:cNvPicPr>
            <a:picLocks noGrp="1" noChangeAspect="1" noChangeArrowheads="1"/>
          </p:cNvPicPr>
          <p:nvPr>
            <p:ph idx="1"/>
          </p:nvPr>
        </p:nvPicPr>
        <p:blipFill>
          <a:blip r:embed="rId2" cstate="print"/>
          <a:srcRect/>
          <a:stretch>
            <a:fillRect/>
          </a:stretch>
        </p:blipFill>
        <p:spPr bwMode="auto">
          <a:xfrm>
            <a:off x="1090778" y="1600200"/>
            <a:ext cx="7458740" cy="46482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533400" y="1371600"/>
            <a:ext cx="3124200" cy="22098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عنوان 1"/>
          <p:cNvSpPr txBox="1">
            <a:spLocks noGrp="1"/>
          </p:cNvSpPr>
          <p:nvPr>
            <p:ph type="title"/>
          </p:nvPr>
        </p:nvSpPr>
        <p:spPr>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5" name="وسيلة شرح مستطيلة مستديرة الزوايا 4"/>
          <p:cNvSpPr/>
          <p:nvPr/>
        </p:nvSpPr>
        <p:spPr>
          <a:xfrm>
            <a:off x="4648200" y="1524000"/>
            <a:ext cx="3581400" cy="914400"/>
          </a:xfrm>
          <a:prstGeom prst="wedgeRoundRectCallout">
            <a:avLst>
              <a:gd name="adj1" fmla="val -21631"/>
              <a:gd name="adj2" fmla="val 500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الجسيمات الساقطة تتعرض لعدد كبير من التصادمات قبل أن تتوقف .</a:t>
            </a:r>
            <a:endParaRPr lang="ar-SA" dirty="0"/>
          </a:p>
        </p:txBody>
      </p:sp>
      <p:cxnSp>
        <p:nvCxnSpPr>
          <p:cNvPr id="11" name="رابط مستقيم 10"/>
          <p:cNvCxnSpPr/>
          <p:nvPr/>
        </p:nvCxnSpPr>
        <p:spPr>
          <a:xfrm rot="5400000">
            <a:off x="2400300" y="2247900"/>
            <a:ext cx="76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a:stCxn id="9" idx="6"/>
          </p:cNvCxnSpPr>
          <p:nvPr/>
        </p:nvCxnSpPr>
        <p:spPr>
          <a:xfrm flipV="1">
            <a:off x="1524000" y="1828800"/>
            <a:ext cx="167640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 name="مجموعة 60"/>
          <p:cNvGrpSpPr/>
          <p:nvPr/>
        </p:nvGrpSpPr>
        <p:grpSpPr>
          <a:xfrm>
            <a:off x="1066800" y="1828800"/>
            <a:ext cx="2514600" cy="1524000"/>
            <a:chOff x="1066800" y="1828800"/>
            <a:chExt cx="2514600" cy="1524000"/>
          </a:xfrm>
        </p:grpSpPr>
        <p:sp>
          <p:nvSpPr>
            <p:cNvPr id="7" name="مستطيل 6"/>
            <p:cNvSpPr/>
            <p:nvPr/>
          </p:nvSpPr>
          <p:spPr>
            <a:xfrm>
              <a:off x="1066800" y="1981200"/>
              <a:ext cx="609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1066800" y="2819400"/>
              <a:ext cx="609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3" name="رابط مستقيم 22"/>
            <p:cNvCxnSpPr>
              <a:stCxn id="9" idx="5"/>
            </p:cNvCxnSpPr>
            <p:nvPr/>
          </p:nvCxnSpPr>
          <p:spPr>
            <a:xfrm rot="5400000" flipH="1" flipV="1">
              <a:off x="2008140" y="1376223"/>
              <a:ext cx="815882" cy="18734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flipV="1">
              <a:off x="1447800" y="1828800"/>
              <a:ext cx="182880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رابط مستقيم 29"/>
            <p:cNvCxnSpPr/>
            <p:nvPr/>
          </p:nvCxnSpPr>
          <p:spPr>
            <a:xfrm flipV="1">
              <a:off x="1371600" y="2209800"/>
              <a:ext cx="213360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رابط مستقيم 30"/>
            <p:cNvCxnSpPr>
              <a:stCxn id="9" idx="5"/>
            </p:cNvCxnSpPr>
            <p:nvPr/>
          </p:nvCxnSpPr>
          <p:spPr>
            <a:xfrm rot="16200000" flipH="1">
              <a:off x="2214422" y="1985823"/>
              <a:ext cx="403318" cy="18734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رابط مستقيم 31"/>
            <p:cNvCxnSpPr>
              <a:stCxn id="9" idx="6"/>
            </p:cNvCxnSpPr>
            <p:nvPr/>
          </p:nvCxnSpPr>
          <p:spPr>
            <a:xfrm>
              <a:off x="1524000" y="2667000"/>
              <a:ext cx="18288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رابط مستقيم 32"/>
            <p:cNvCxnSpPr>
              <a:stCxn id="9" idx="7"/>
            </p:cNvCxnSpPr>
            <p:nvPr/>
          </p:nvCxnSpPr>
          <p:spPr>
            <a:xfrm rot="16200000" flipH="1">
              <a:off x="2427239" y="1665241"/>
              <a:ext cx="53883" cy="19496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رابط مستقيم 45"/>
            <p:cNvCxnSpPr/>
            <p:nvPr/>
          </p:nvCxnSpPr>
          <p:spPr>
            <a:xfrm flipV="1">
              <a:off x="1447800" y="2209800"/>
              <a:ext cx="99060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رابط مستقيم 46"/>
            <p:cNvCxnSpPr>
              <a:stCxn id="9" idx="6"/>
            </p:cNvCxnSpPr>
            <p:nvPr/>
          </p:nvCxnSpPr>
          <p:spPr>
            <a:xfrm flipV="1">
              <a:off x="1524000" y="2362200"/>
              <a:ext cx="205740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شكل بيضاوي 8"/>
            <p:cNvSpPr/>
            <p:nvPr/>
          </p:nvSpPr>
          <p:spPr>
            <a:xfrm>
              <a:off x="1219200" y="2590800"/>
              <a:ext cx="3048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graphicFrame>
        <p:nvGraphicFramePr>
          <p:cNvPr id="63" name="كائن 62"/>
          <p:cNvGraphicFramePr>
            <a:graphicFrameLocks noChangeAspect="1"/>
          </p:cNvGraphicFramePr>
          <p:nvPr/>
        </p:nvGraphicFramePr>
        <p:xfrm>
          <a:off x="228600" y="2514600"/>
          <a:ext cx="1119188" cy="381000"/>
        </p:xfrm>
        <a:graphic>
          <a:graphicData uri="http://schemas.openxmlformats.org/presentationml/2006/ole">
            <p:oleObj spid="_x0000_s22530" name="معادلة" r:id="rId3" imgW="596880" imgH="203040" progId="Equation.3">
              <p:embed/>
            </p:oleObj>
          </a:graphicData>
        </a:graphic>
      </p:graphicFrame>
      <p:sp>
        <p:nvSpPr>
          <p:cNvPr id="64" name="وسيلة شرح بيضاوية 63"/>
          <p:cNvSpPr/>
          <p:nvPr/>
        </p:nvSpPr>
        <p:spPr>
          <a:xfrm>
            <a:off x="1981200" y="1752600"/>
            <a:ext cx="609600" cy="3048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air</a:t>
            </a:r>
            <a:endParaRPr lang="ar-SA" dirty="0"/>
          </a:p>
        </p:txBody>
      </p:sp>
      <p:sp>
        <p:nvSpPr>
          <p:cNvPr id="66" name="وسيلة شرح على شكل سحابة 65"/>
          <p:cNvSpPr/>
          <p:nvPr/>
        </p:nvSpPr>
        <p:spPr>
          <a:xfrm>
            <a:off x="3962400" y="2438400"/>
            <a:ext cx="5181600" cy="1447800"/>
          </a:xfrm>
          <a:prstGeom prst="cloudCallout">
            <a:avLst>
              <a:gd name="adj1" fmla="val -80689"/>
              <a:gd name="adj2" fmla="val -93750"/>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000" b="1" dirty="0" smtClean="0"/>
              <a:t>كيف يكون أثر الجسيم المشحون في المادة؟؟</a:t>
            </a:r>
          </a:p>
          <a:p>
            <a:pPr algn="ctr"/>
            <a:r>
              <a:rPr lang="ar-SA" sz="2000" b="1" dirty="0" smtClean="0"/>
              <a:t> </a:t>
            </a:r>
            <a:r>
              <a:rPr lang="en-US" sz="2000" b="1" dirty="0" smtClean="0"/>
              <a:t>The track of the charge particles</a:t>
            </a:r>
            <a:endParaRPr lang="ar-SA" sz="2000" b="1" dirty="0"/>
          </a:p>
        </p:txBody>
      </p:sp>
      <p:sp>
        <p:nvSpPr>
          <p:cNvPr id="67" name="مستطيل مستدير الزوايا 66"/>
          <p:cNvSpPr/>
          <p:nvPr/>
        </p:nvSpPr>
        <p:spPr>
          <a:xfrm>
            <a:off x="1066800" y="3810000"/>
            <a:ext cx="70866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أثر الجسيمات المشحونة تكون في خطوط مستقيمة ولا تنحرف عن مسارها </a:t>
            </a:r>
            <a:endParaRPr lang="ar-SA" dirty="0"/>
          </a:p>
        </p:txBody>
      </p:sp>
      <p:sp>
        <p:nvSpPr>
          <p:cNvPr id="68" name="وسيلة شرح على شكل سحابة 67"/>
          <p:cNvSpPr/>
          <p:nvPr/>
        </p:nvSpPr>
        <p:spPr>
          <a:xfrm>
            <a:off x="4648200" y="5105400"/>
            <a:ext cx="3657600" cy="1371600"/>
          </a:xfrm>
          <a:prstGeom prst="cloudCallout">
            <a:avLst>
              <a:gd name="adj1" fmla="val -52500"/>
              <a:gd name="adj2" fmla="val -97596"/>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dirty="0" smtClean="0"/>
              <a:t>طول الأثر يعتمد على على طاقة الجسيمات ونوعها وكذلك على نوع مادة الوسط</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fill="hold"/>
                                        <p:tgtEl>
                                          <p:spTgt spid="67"/>
                                        </p:tgtEl>
                                        <p:attrNameLst>
                                          <p:attrName>ppt_x</p:attrName>
                                        </p:attrNameLst>
                                      </p:cBhvr>
                                      <p:tavLst>
                                        <p:tav tm="0">
                                          <p:val>
                                            <p:strVal val="#ppt_x"/>
                                          </p:val>
                                        </p:tav>
                                        <p:tav tm="100000">
                                          <p:val>
                                            <p:strVal val="#ppt_x"/>
                                          </p:val>
                                        </p:tav>
                                      </p:tavLst>
                                    </p:anim>
                                    <p:anim calcmode="lin" valueType="num">
                                      <p:cBhvr additive="base">
                                        <p:cTn id="1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ppt_x"/>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533400" y="1447800"/>
            <a:ext cx="8610600" cy="1295400"/>
          </a:xfrm>
          <a:prstGeom prst="ellipse">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SA" dirty="0" smtClean="0"/>
              <a:t>قدرة الإيقاف للجسيمات المشحونة الثقيلة:</a:t>
            </a:r>
          </a:p>
          <a:p>
            <a:pPr algn="ctr"/>
            <a:r>
              <a:rPr lang="en-US" dirty="0" smtClean="0"/>
              <a:t>Stopping power for heavy charged particles</a:t>
            </a:r>
            <a:endParaRPr lang="ar-SA" dirty="0"/>
          </a:p>
        </p:txBody>
      </p:sp>
      <p:graphicFrame>
        <p:nvGraphicFramePr>
          <p:cNvPr id="5" name="كائن 4"/>
          <p:cNvGraphicFramePr>
            <a:graphicFrameLocks noChangeAspect="1"/>
          </p:cNvGraphicFramePr>
          <p:nvPr/>
        </p:nvGraphicFramePr>
        <p:xfrm>
          <a:off x="4257675" y="3124200"/>
          <a:ext cx="1011238" cy="666750"/>
        </p:xfrm>
        <a:graphic>
          <a:graphicData uri="http://schemas.openxmlformats.org/presentationml/2006/ole">
            <p:oleObj spid="_x0000_s49154" name="معادلة" r:id="rId3" imgW="596880" imgH="393480" progId="Equation.3">
              <p:embed/>
            </p:oleObj>
          </a:graphicData>
        </a:graphic>
      </p:graphicFrame>
      <p:sp>
        <p:nvSpPr>
          <p:cNvPr id="6" name="وسيلة شرح مستطيلة مستديرة الزوايا 5"/>
          <p:cNvSpPr/>
          <p:nvPr/>
        </p:nvSpPr>
        <p:spPr>
          <a:xfrm>
            <a:off x="5867400" y="3124200"/>
            <a:ext cx="3124200" cy="1447800"/>
          </a:xfrm>
          <a:prstGeom prst="wedgeRoundRectCallout">
            <a:avLst>
              <a:gd name="adj1" fmla="val -66888"/>
              <a:gd name="adj2" fmla="val -62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وهي تمثل متوسط الطاقة التي تفقدها الجسيمات المشحونة على مدى وحدة الطول من المسار</a:t>
            </a:r>
            <a:endParaRPr lang="ar-SA" dirty="0"/>
          </a:p>
        </p:txBody>
      </p:sp>
      <p:sp>
        <p:nvSpPr>
          <p:cNvPr id="7" name="وسيلة شرح على شكل سحابة 6"/>
          <p:cNvSpPr/>
          <p:nvPr/>
        </p:nvSpPr>
        <p:spPr>
          <a:xfrm>
            <a:off x="0" y="2743200"/>
            <a:ext cx="3505200" cy="1143000"/>
          </a:xfrm>
          <a:prstGeom prst="cloudCallout">
            <a:avLst>
              <a:gd name="adj1" fmla="val 62799"/>
              <a:gd name="adj2" fmla="val 3159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أو الفقد النوعي للطاقة </a:t>
            </a:r>
            <a:r>
              <a:rPr lang="en-US" dirty="0" err="1" smtClean="0"/>
              <a:t>specifical</a:t>
            </a:r>
            <a:r>
              <a:rPr lang="en-US" dirty="0" smtClean="0"/>
              <a:t> energy loss</a:t>
            </a:r>
            <a:endParaRPr lang="ar-SA" dirty="0"/>
          </a:p>
        </p:txBody>
      </p:sp>
      <p:sp>
        <p:nvSpPr>
          <p:cNvPr id="8" name="عنوان 1"/>
          <p:cNvSpPr txBox="1">
            <a:spLocks/>
          </p:cNvSpPr>
          <p:nvPr/>
        </p:nvSpPr>
        <p:spPr>
          <a:xfrm>
            <a:off x="457200" y="304800"/>
            <a:ext cx="8686800" cy="838200"/>
          </a:xfrm>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2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2052" name="Object 4"/>
          <p:cNvGraphicFramePr>
            <a:graphicFrameLocks noChangeAspect="1"/>
          </p:cNvGraphicFramePr>
          <p:nvPr/>
        </p:nvGraphicFramePr>
        <p:xfrm>
          <a:off x="3663950" y="4191000"/>
          <a:ext cx="1914525" cy="666750"/>
        </p:xfrm>
        <a:graphic>
          <a:graphicData uri="http://schemas.openxmlformats.org/presentationml/2006/ole">
            <p:oleObj spid="_x0000_s49155" name="معادلة" r:id="rId4" imgW="1130040" imgH="393480" progId="Equation.3">
              <p:embed/>
            </p:oleObj>
          </a:graphicData>
        </a:graphic>
      </p:graphicFrame>
      <p:sp>
        <p:nvSpPr>
          <p:cNvPr id="10" name="وسيلة شرح على شكل سحابة 9"/>
          <p:cNvSpPr/>
          <p:nvPr/>
        </p:nvSpPr>
        <p:spPr>
          <a:xfrm>
            <a:off x="4724400" y="5029200"/>
            <a:ext cx="2895600" cy="1371600"/>
          </a:xfrm>
          <a:prstGeom prst="cloudCallout">
            <a:avLst>
              <a:gd name="adj1" fmla="val -26436"/>
              <a:gd name="adj2" fmla="val -7621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وهي تعتمد على كل من طاقة الجسيم</a:t>
            </a:r>
            <a:endParaRPr lang="ar-SA" dirty="0"/>
          </a:p>
        </p:txBody>
      </p:sp>
      <p:sp>
        <p:nvSpPr>
          <p:cNvPr id="11" name="وسيلة شرح على شكل سحابة 10"/>
          <p:cNvSpPr/>
          <p:nvPr/>
        </p:nvSpPr>
        <p:spPr>
          <a:xfrm>
            <a:off x="2362200" y="5257800"/>
            <a:ext cx="2057400" cy="990600"/>
          </a:xfrm>
          <a:prstGeom prst="cloudCallout">
            <a:avLst>
              <a:gd name="adj1" fmla="val 75224"/>
              <a:gd name="adj2" fmla="val -11318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وكذلك نوع المادة</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dirty="0" smtClean="0"/>
              <a:t>قدرة الإيقاف للجسيمات المشحونة الثقيلة:</a:t>
            </a:r>
            <a:br>
              <a:rPr lang="ar-SA" sz="2400" dirty="0" smtClean="0"/>
            </a:br>
            <a:r>
              <a:rPr lang="en-US" sz="2400" dirty="0" smtClean="0"/>
              <a:t>Stopping power for heavy charged particles</a:t>
            </a:r>
            <a:endParaRPr lang="ar-SA" sz="2400" dirty="0"/>
          </a:p>
        </p:txBody>
      </p:sp>
      <p:graphicFrame>
        <p:nvGraphicFramePr>
          <p:cNvPr id="27650" name="Object 2"/>
          <p:cNvGraphicFramePr>
            <a:graphicFrameLocks noChangeAspect="1"/>
          </p:cNvGraphicFramePr>
          <p:nvPr/>
        </p:nvGraphicFramePr>
        <p:xfrm>
          <a:off x="933723" y="2971800"/>
          <a:ext cx="5454377" cy="928688"/>
        </p:xfrm>
        <a:graphic>
          <a:graphicData uri="http://schemas.openxmlformats.org/presentationml/2006/ole">
            <p:oleObj spid="_x0000_s50178" name="معادلة" r:id="rId3" imgW="2120760" imgH="507960" progId="Equation.3">
              <p:embed/>
            </p:oleObj>
          </a:graphicData>
        </a:graphic>
      </p:graphicFrame>
      <p:sp>
        <p:nvSpPr>
          <p:cNvPr id="4" name="مستطيل مستدير الزوايا 3"/>
          <p:cNvSpPr/>
          <p:nvPr/>
        </p:nvSpPr>
        <p:spPr>
          <a:xfrm>
            <a:off x="152400" y="1371600"/>
            <a:ext cx="8991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ولقد تمكن هانز بيتي من اشتقاق العلاقة النظرية لقدرة </a:t>
            </a:r>
            <a:r>
              <a:rPr lang="ar-SA" dirty="0" err="1" smtClean="0"/>
              <a:t>الايقاف</a:t>
            </a:r>
            <a:r>
              <a:rPr lang="ar-SA" dirty="0" smtClean="0"/>
              <a:t> المتوسطة لكل 1سم من المادة</a:t>
            </a:r>
            <a:endParaRPr lang="ar-SA" dirty="0"/>
          </a:p>
        </p:txBody>
      </p:sp>
      <p:sp>
        <p:nvSpPr>
          <p:cNvPr id="5" name="مستطيل مستدير الزوايا 4"/>
          <p:cNvSpPr/>
          <p:nvPr/>
        </p:nvSpPr>
        <p:spPr>
          <a:xfrm>
            <a:off x="0" y="3962400"/>
            <a:ext cx="77724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حيث </a:t>
            </a:r>
            <a:r>
              <a:rPr lang="en-US" dirty="0" err="1" smtClean="0"/>
              <a:t>v,z</a:t>
            </a:r>
            <a:r>
              <a:rPr lang="ar-SA" dirty="0" smtClean="0"/>
              <a:t> هما شحنة وسرعة الجسيم الساقط، </a:t>
            </a:r>
            <a:r>
              <a:rPr lang="en-US" dirty="0" smtClean="0"/>
              <a:t>m</a:t>
            </a:r>
            <a:r>
              <a:rPr lang="en-US" baseline="-25000" dirty="0" smtClean="0"/>
              <a:t>0</a:t>
            </a:r>
            <a:r>
              <a:rPr lang="en-US" dirty="0" smtClean="0"/>
              <a:t> </a:t>
            </a:r>
            <a:r>
              <a:rPr lang="ar-SA" dirty="0" smtClean="0"/>
              <a:t>هي كتلة </a:t>
            </a:r>
            <a:r>
              <a:rPr lang="ar-SA" dirty="0" err="1" smtClean="0"/>
              <a:t>الالكترون</a:t>
            </a:r>
            <a:r>
              <a:rPr lang="ar-SA" dirty="0" smtClean="0"/>
              <a:t> عند السكون، </a:t>
            </a:r>
            <a:r>
              <a:rPr lang="en-US" dirty="0" smtClean="0"/>
              <a:t>N </a:t>
            </a:r>
            <a:r>
              <a:rPr lang="ar-SA" dirty="0" smtClean="0"/>
              <a:t>هو عدد </a:t>
            </a:r>
            <a:r>
              <a:rPr lang="ar-SA" dirty="0" err="1" smtClean="0"/>
              <a:t>ذرات</a:t>
            </a:r>
            <a:r>
              <a:rPr lang="ar-SA" dirty="0" smtClean="0"/>
              <a:t> المادة لكل 1 سم مكعب، </a:t>
            </a:r>
            <a:r>
              <a:rPr lang="en-US" dirty="0" smtClean="0"/>
              <a:t>z </a:t>
            </a:r>
            <a:r>
              <a:rPr lang="ar-SA" dirty="0" smtClean="0"/>
              <a:t> هو العدد الذري للمادة،</a:t>
            </a:r>
            <a:r>
              <a:rPr lang="en-US" dirty="0" smtClean="0"/>
              <a:t>I </a:t>
            </a:r>
            <a:r>
              <a:rPr lang="ar-SA" dirty="0" smtClean="0"/>
              <a:t> هو متوسط كمون(الجهد) التأين </a:t>
            </a:r>
            <a:r>
              <a:rPr lang="ar-SA" dirty="0" err="1" smtClean="0"/>
              <a:t>لذرات</a:t>
            </a:r>
            <a:r>
              <a:rPr lang="ar-SA" dirty="0" smtClean="0"/>
              <a:t> هذه المادة </a:t>
            </a:r>
            <a:r>
              <a:rPr lang="ar-SA" dirty="0" err="1" smtClean="0"/>
              <a:t>و</a:t>
            </a:r>
            <a:r>
              <a:rPr lang="en-US" dirty="0" smtClean="0"/>
              <a:t>C </a:t>
            </a:r>
            <a:r>
              <a:rPr lang="ar-SA" dirty="0" smtClean="0"/>
              <a:t> هي سرعة الضوء في الفراغ.</a:t>
            </a:r>
            <a:endParaRPr lang="ar-SA" dirty="0"/>
          </a:p>
        </p:txBody>
      </p:sp>
      <p:graphicFrame>
        <p:nvGraphicFramePr>
          <p:cNvPr id="27651" name="Object 3"/>
          <p:cNvGraphicFramePr>
            <a:graphicFrameLocks noChangeAspect="1"/>
          </p:cNvGraphicFramePr>
          <p:nvPr/>
        </p:nvGraphicFramePr>
        <p:xfrm>
          <a:off x="3071813" y="2133600"/>
          <a:ext cx="2784475" cy="914400"/>
        </p:xfrm>
        <a:graphic>
          <a:graphicData uri="http://schemas.openxmlformats.org/presentationml/2006/ole">
            <p:oleObj spid="_x0000_s50179" name="Equation" r:id="rId4" imgW="1358640" imgH="457200" progId="Equation.3">
              <p:embed/>
            </p:oleObj>
          </a:graphicData>
        </a:graphic>
      </p:graphicFrame>
      <p:sp>
        <p:nvSpPr>
          <p:cNvPr id="7" name="وسيلة شرح بيضاوية 6"/>
          <p:cNvSpPr/>
          <p:nvPr/>
        </p:nvSpPr>
        <p:spPr>
          <a:xfrm>
            <a:off x="6553200" y="2667000"/>
            <a:ext cx="2590800" cy="1676400"/>
          </a:xfrm>
          <a:prstGeom prst="wedgeEllipseCallout">
            <a:avLst>
              <a:gd name="adj1" fmla="val -59881"/>
              <a:gd name="adj2" fmla="val 12779"/>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dirty="0" smtClean="0"/>
              <a:t>عندما تكون طاقة الجسيمات </a:t>
            </a:r>
            <a:r>
              <a:rPr lang="ar-SA" dirty="0" err="1" smtClean="0"/>
              <a:t>الساقطةصغيرة</a:t>
            </a:r>
            <a:r>
              <a:rPr lang="ar-SA" dirty="0" smtClean="0"/>
              <a:t> أي في حدود عشرات </a:t>
            </a:r>
            <a:r>
              <a:rPr lang="en-US" dirty="0" err="1" smtClean="0"/>
              <a:t>MeV</a:t>
            </a:r>
            <a:endParaRPr lang="ar-SA" dirty="0"/>
          </a:p>
        </p:txBody>
      </p:sp>
      <p:sp>
        <p:nvSpPr>
          <p:cNvPr id="8" name="شكل بيضاوي 7"/>
          <p:cNvSpPr/>
          <p:nvPr/>
        </p:nvSpPr>
        <p:spPr>
          <a:xfrm>
            <a:off x="5334000" y="5791200"/>
            <a:ext cx="3505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ويصبح الثابت </a:t>
            </a:r>
            <a:r>
              <a:rPr lang="en-US" dirty="0" smtClean="0"/>
              <a:t>B </a:t>
            </a:r>
            <a:r>
              <a:rPr lang="ar-SA" dirty="0" smtClean="0"/>
              <a:t>  كما في الشكل التالي</a:t>
            </a:r>
            <a:endParaRPr lang="ar-SA" dirty="0"/>
          </a:p>
        </p:txBody>
      </p:sp>
      <p:graphicFrame>
        <p:nvGraphicFramePr>
          <p:cNvPr id="27652" name="Object 4"/>
          <p:cNvGraphicFramePr>
            <a:graphicFrameLocks noChangeAspect="1"/>
          </p:cNvGraphicFramePr>
          <p:nvPr/>
        </p:nvGraphicFramePr>
        <p:xfrm>
          <a:off x="1566863" y="5661025"/>
          <a:ext cx="2776537" cy="882650"/>
        </p:xfrm>
        <a:graphic>
          <a:graphicData uri="http://schemas.openxmlformats.org/presentationml/2006/ole">
            <p:oleObj spid="_x0000_s50180" name="معادلة" r:id="rId5" imgW="1079280" imgH="4824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ppt_x"/>
                                          </p:val>
                                        </p:tav>
                                        <p:tav tm="100000">
                                          <p:val>
                                            <p:strVal val="#ppt_x"/>
                                          </p:val>
                                        </p:tav>
                                      </p:tavLst>
                                    </p:anim>
                                    <p:anim calcmode="lin" valueType="num">
                                      <p:cBhvr additive="base">
                                        <p:cTn id="8" dur="500" fill="hold"/>
                                        <p:tgtEl>
                                          <p:spTgt spid="276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 fill="hold"/>
                                        <p:tgtEl>
                                          <p:spTgt spid="27650"/>
                                        </p:tgtEl>
                                        <p:attrNameLst>
                                          <p:attrName>ppt_x</p:attrName>
                                        </p:attrNameLst>
                                      </p:cBhvr>
                                      <p:tavLst>
                                        <p:tav tm="0">
                                          <p:val>
                                            <p:strVal val="#ppt_x"/>
                                          </p:val>
                                        </p:tav>
                                        <p:tav tm="100000">
                                          <p:val>
                                            <p:strVal val="#ppt_x"/>
                                          </p:val>
                                        </p:tav>
                                      </p:tavLst>
                                    </p:anim>
                                    <p:anim calcmode="lin" valueType="num">
                                      <p:cBhvr additive="base">
                                        <p:cTn id="14"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652"/>
                                        </p:tgtEl>
                                        <p:attrNameLst>
                                          <p:attrName>style.visibility</p:attrName>
                                        </p:attrNameLst>
                                      </p:cBhvr>
                                      <p:to>
                                        <p:strVal val="visible"/>
                                      </p:to>
                                    </p:set>
                                    <p:anim calcmode="lin" valueType="num">
                                      <p:cBhvr additive="base">
                                        <p:cTn id="31" dur="500" fill="hold"/>
                                        <p:tgtEl>
                                          <p:spTgt spid="27652"/>
                                        </p:tgtEl>
                                        <p:attrNameLst>
                                          <p:attrName>ppt_x</p:attrName>
                                        </p:attrNameLst>
                                      </p:cBhvr>
                                      <p:tavLst>
                                        <p:tav tm="0">
                                          <p:val>
                                            <p:strVal val="#ppt_x"/>
                                          </p:val>
                                        </p:tav>
                                        <p:tav tm="100000">
                                          <p:val>
                                            <p:strVal val="#ppt_x"/>
                                          </p:val>
                                        </p:tav>
                                      </p:tavLst>
                                    </p:anim>
                                    <p:anim calcmode="lin" valueType="num">
                                      <p:cBhvr additive="base">
                                        <p:cTn id="32"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457200" y="0"/>
            <a:ext cx="8686800" cy="838200"/>
          </a:xfrm>
          <a:prstGeom prst="rect">
            <a:avLst/>
          </a:prstGeom>
        </p:spPr>
        <p:txBody>
          <a:bodyPr vert="horz" anchor="ctr">
            <a:no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قدرة الإيقاف للجسيمات المشحونة الثقيلة:</a:t>
            </a:r>
            <a:br>
              <a:rPr kumimoji="0" lang="ar-SA"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br>
            <a:r>
              <a:rPr kumimoji="0" lang="en-US"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Stopping power for heavy charged particles</a:t>
            </a:r>
            <a:endParaRPr kumimoji="0" lang="ar-SA" sz="2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53250" name="Object 2"/>
          <p:cNvGraphicFramePr>
            <a:graphicFrameLocks noChangeAspect="1"/>
          </p:cNvGraphicFramePr>
          <p:nvPr>
            <p:ph idx="1"/>
          </p:nvPr>
        </p:nvGraphicFramePr>
        <p:xfrm>
          <a:off x="1631828" y="762001"/>
          <a:ext cx="5988172" cy="1447799"/>
        </p:xfrm>
        <a:graphic>
          <a:graphicData uri="http://schemas.openxmlformats.org/presentationml/2006/ole">
            <p:oleObj spid="_x0000_s53250" name="Equation" r:id="rId3" imgW="1892160" imgH="457200" progId="Equation.3">
              <p:embed/>
            </p:oleObj>
          </a:graphicData>
        </a:graphic>
      </p:graphicFrame>
      <p:sp>
        <p:nvSpPr>
          <p:cNvPr id="6" name="Rounded Rectangle 5"/>
          <p:cNvSpPr/>
          <p:nvPr/>
        </p:nvSpPr>
        <p:spPr>
          <a:xfrm>
            <a:off x="3200400" y="1066800"/>
            <a:ext cx="990600" cy="11430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ed Rectangle 6"/>
          <p:cNvSpPr/>
          <p:nvPr/>
        </p:nvSpPr>
        <p:spPr>
          <a:xfrm>
            <a:off x="4191000" y="1066800"/>
            <a:ext cx="609600" cy="11430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Rounded Rectangle 7"/>
          <p:cNvSpPr/>
          <p:nvPr/>
        </p:nvSpPr>
        <p:spPr>
          <a:xfrm>
            <a:off x="4724400" y="1066800"/>
            <a:ext cx="838200" cy="11430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Oval 8"/>
          <p:cNvSpPr/>
          <p:nvPr/>
        </p:nvSpPr>
        <p:spPr>
          <a:xfrm>
            <a:off x="6019800" y="1600200"/>
            <a:ext cx="6858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10" name="Table 9"/>
          <p:cNvGraphicFramePr>
            <a:graphicFrameLocks noGrp="1"/>
          </p:cNvGraphicFramePr>
          <p:nvPr/>
        </p:nvGraphicFramePr>
        <p:xfrm>
          <a:off x="228600" y="1686560"/>
          <a:ext cx="6096000" cy="5171440"/>
        </p:xfrm>
        <a:graphic>
          <a:graphicData uri="http://schemas.openxmlformats.org/drawingml/2006/table">
            <a:tbl>
              <a:tblPr rtl="1" firstRow="1" bandRow="1">
                <a:tableStyleId>{5C22544A-7EE6-4342-B048-85BDC9FD1C3A}</a:tableStyleId>
              </a:tblPr>
              <a:tblGrid>
                <a:gridCol w="1524000"/>
                <a:gridCol w="1524000"/>
                <a:gridCol w="1524000"/>
                <a:gridCol w="1524000"/>
              </a:tblGrid>
              <a:tr h="370840">
                <a:tc>
                  <a:txBody>
                    <a:bodyPr/>
                    <a:lstStyle/>
                    <a:p>
                      <a:pPr rtl="1"/>
                      <a:r>
                        <a:rPr lang="en-US" dirty="0" smtClean="0"/>
                        <a:t>Absorber</a:t>
                      </a:r>
                      <a:endParaRPr lang="ar-SA" dirty="0"/>
                    </a:p>
                  </a:txBody>
                  <a:tcPr/>
                </a:tc>
                <a:tc>
                  <a:txBody>
                    <a:bodyPr/>
                    <a:lstStyle/>
                    <a:p>
                      <a:pPr rtl="1"/>
                      <a:r>
                        <a:rPr lang="en-US" dirty="0" smtClean="0"/>
                        <a:t>Atomic Number</a:t>
                      </a:r>
                      <a:endParaRPr lang="ar-SA" dirty="0"/>
                    </a:p>
                  </a:txBody>
                  <a:tcPr/>
                </a:tc>
                <a:tc>
                  <a:txBody>
                    <a:bodyPr/>
                    <a:lstStyle/>
                    <a:p>
                      <a:pPr rtl="1"/>
                      <a:r>
                        <a:rPr lang="en-US" dirty="0" smtClean="0"/>
                        <a:t>Average</a:t>
                      </a:r>
                      <a:r>
                        <a:rPr lang="en-US" baseline="0" dirty="0" smtClean="0"/>
                        <a:t> excitation potential of absorber </a:t>
                      </a:r>
                      <a:r>
                        <a:rPr lang="en-US" baseline="0" dirty="0" err="1" smtClean="0"/>
                        <a:t>I”ev</a:t>
                      </a:r>
                      <a:r>
                        <a:rPr lang="en-US" baseline="0" dirty="0" smtClean="0"/>
                        <a:t>”</a:t>
                      </a:r>
                      <a:endParaRPr lang="ar-SA" dirty="0"/>
                    </a:p>
                  </a:txBody>
                  <a:tcPr/>
                </a:tc>
                <a:tc>
                  <a:txBody>
                    <a:bodyPr/>
                    <a:lstStyle/>
                    <a:p>
                      <a:pPr rtl="1"/>
                      <a:r>
                        <a:rPr lang="en-US" dirty="0" smtClean="0"/>
                        <a:t>Rat I/Z=K</a:t>
                      </a:r>
                      <a:endParaRPr lang="ar-SA" dirty="0"/>
                    </a:p>
                  </a:txBody>
                  <a:tcPr/>
                </a:tc>
              </a:tr>
              <a:tr h="370840">
                <a:tc>
                  <a:txBody>
                    <a:bodyPr/>
                    <a:lstStyle/>
                    <a:p>
                      <a:pPr rtl="1"/>
                      <a:r>
                        <a:rPr lang="en-US" dirty="0" smtClean="0"/>
                        <a:t>hydrogen</a:t>
                      </a:r>
                      <a:endParaRPr lang="ar-SA" dirty="0"/>
                    </a:p>
                  </a:txBody>
                  <a:tcPr/>
                </a:tc>
                <a:tc>
                  <a:txBody>
                    <a:bodyPr/>
                    <a:lstStyle/>
                    <a:p>
                      <a:pPr rtl="1"/>
                      <a:r>
                        <a:rPr lang="en-US" dirty="0" smtClean="0"/>
                        <a:t>1</a:t>
                      </a:r>
                      <a:endParaRPr lang="ar-SA" dirty="0"/>
                    </a:p>
                  </a:txBody>
                  <a:tcPr/>
                </a:tc>
                <a:tc>
                  <a:txBody>
                    <a:bodyPr/>
                    <a:lstStyle/>
                    <a:p>
                      <a:pPr rtl="1"/>
                      <a:r>
                        <a:rPr lang="en-US" dirty="0" smtClean="0"/>
                        <a:t>19</a:t>
                      </a:r>
                      <a:endParaRPr lang="ar-SA" dirty="0"/>
                    </a:p>
                  </a:txBody>
                  <a:tcPr/>
                </a:tc>
                <a:tc>
                  <a:txBody>
                    <a:bodyPr/>
                    <a:lstStyle/>
                    <a:p>
                      <a:pPr rtl="1"/>
                      <a:r>
                        <a:rPr lang="en-US" dirty="0" smtClean="0"/>
                        <a:t>19</a:t>
                      </a:r>
                      <a:endParaRPr lang="ar-SA" dirty="0"/>
                    </a:p>
                  </a:txBody>
                  <a:tcPr/>
                </a:tc>
              </a:tr>
              <a:tr h="370840">
                <a:tc>
                  <a:txBody>
                    <a:bodyPr/>
                    <a:lstStyle/>
                    <a:p>
                      <a:pPr rtl="1"/>
                      <a:r>
                        <a:rPr lang="en-US" dirty="0" smtClean="0"/>
                        <a:t>helium</a:t>
                      </a:r>
                      <a:endParaRPr lang="ar-SA" dirty="0"/>
                    </a:p>
                  </a:txBody>
                  <a:tcPr/>
                </a:tc>
                <a:tc>
                  <a:txBody>
                    <a:bodyPr/>
                    <a:lstStyle/>
                    <a:p>
                      <a:pPr rtl="1"/>
                      <a:r>
                        <a:rPr lang="en-US" dirty="0" smtClean="0"/>
                        <a:t>2</a:t>
                      </a:r>
                      <a:endParaRPr lang="ar-SA" dirty="0"/>
                    </a:p>
                  </a:txBody>
                  <a:tcPr/>
                </a:tc>
                <a:tc>
                  <a:txBody>
                    <a:bodyPr/>
                    <a:lstStyle/>
                    <a:p>
                      <a:pPr rtl="1"/>
                      <a:r>
                        <a:rPr lang="en-US" dirty="0" smtClean="0"/>
                        <a:t>44</a:t>
                      </a:r>
                      <a:endParaRPr lang="ar-SA" dirty="0"/>
                    </a:p>
                  </a:txBody>
                  <a:tcPr/>
                </a:tc>
                <a:tc>
                  <a:txBody>
                    <a:bodyPr/>
                    <a:lstStyle/>
                    <a:p>
                      <a:pPr rtl="1"/>
                      <a:r>
                        <a:rPr lang="en-US" dirty="0" smtClean="0"/>
                        <a:t>22</a:t>
                      </a:r>
                      <a:endParaRPr lang="ar-SA" dirty="0"/>
                    </a:p>
                  </a:txBody>
                  <a:tcPr/>
                </a:tc>
              </a:tr>
              <a:tr h="370840">
                <a:tc>
                  <a:txBody>
                    <a:bodyPr/>
                    <a:lstStyle/>
                    <a:p>
                      <a:pPr rtl="1"/>
                      <a:r>
                        <a:rPr lang="en-US" dirty="0" smtClean="0"/>
                        <a:t>beryllium</a:t>
                      </a:r>
                      <a:endParaRPr lang="ar-SA" dirty="0"/>
                    </a:p>
                  </a:txBody>
                  <a:tcPr/>
                </a:tc>
                <a:tc>
                  <a:txBody>
                    <a:bodyPr/>
                    <a:lstStyle/>
                    <a:p>
                      <a:pPr rtl="1"/>
                      <a:r>
                        <a:rPr lang="en-US" dirty="0" smtClean="0"/>
                        <a:t>4</a:t>
                      </a:r>
                      <a:endParaRPr lang="ar-SA" dirty="0"/>
                    </a:p>
                  </a:txBody>
                  <a:tcPr/>
                </a:tc>
                <a:tc>
                  <a:txBody>
                    <a:bodyPr/>
                    <a:lstStyle/>
                    <a:p>
                      <a:pPr rtl="1"/>
                      <a:r>
                        <a:rPr lang="en-US" dirty="0" smtClean="0"/>
                        <a:t>64</a:t>
                      </a:r>
                      <a:endParaRPr lang="ar-SA" dirty="0"/>
                    </a:p>
                  </a:txBody>
                  <a:tcPr/>
                </a:tc>
                <a:tc>
                  <a:txBody>
                    <a:bodyPr/>
                    <a:lstStyle/>
                    <a:p>
                      <a:pPr rtl="1"/>
                      <a:r>
                        <a:rPr lang="en-US" dirty="0" smtClean="0"/>
                        <a:t>16</a:t>
                      </a:r>
                      <a:endParaRPr lang="ar-SA" dirty="0"/>
                    </a:p>
                  </a:txBody>
                  <a:tcPr/>
                </a:tc>
              </a:tr>
              <a:tr h="370840">
                <a:tc>
                  <a:txBody>
                    <a:bodyPr/>
                    <a:lstStyle/>
                    <a:p>
                      <a:pPr rtl="1"/>
                      <a:r>
                        <a:rPr lang="en-US" dirty="0" smtClean="0"/>
                        <a:t>air</a:t>
                      </a:r>
                      <a:endParaRPr lang="ar-SA" dirty="0"/>
                    </a:p>
                  </a:txBody>
                  <a:tcPr/>
                </a:tc>
                <a:tc>
                  <a:txBody>
                    <a:bodyPr/>
                    <a:lstStyle/>
                    <a:p>
                      <a:pPr rtl="1"/>
                      <a:r>
                        <a:rPr lang="en-US" dirty="0" smtClean="0"/>
                        <a:t>7.2</a:t>
                      </a:r>
                      <a:endParaRPr lang="ar-SA" dirty="0"/>
                    </a:p>
                  </a:txBody>
                  <a:tcPr/>
                </a:tc>
                <a:tc>
                  <a:txBody>
                    <a:bodyPr/>
                    <a:lstStyle/>
                    <a:p>
                      <a:pPr rtl="1"/>
                      <a:r>
                        <a:rPr lang="en-US" dirty="0" smtClean="0"/>
                        <a:t>94</a:t>
                      </a:r>
                      <a:endParaRPr lang="ar-SA" dirty="0"/>
                    </a:p>
                  </a:txBody>
                  <a:tcPr/>
                </a:tc>
                <a:tc>
                  <a:txBody>
                    <a:bodyPr/>
                    <a:lstStyle/>
                    <a:p>
                      <a:pPr rtl="1"/>
                      <a:r>
                        <a:rPr lang="en-US" dirty="0" smtClean="0"/>
                        <a:t>13.1</a:t>
                      </a:r>
                      <a:endParaRPr lang="ar-SA" dirty="0"/>
                    </a:p>
                  </a:txBody>
                  <a:tcPr/>
                </a:tc>
              </a:tr>
              <a:tr h="370840">
                <a:tc>
                  <a:txBody>
                    <a:bodyPr/>
                    <a:lstStyle/>
                    <a:p>
                      <a:pPr rtl="1"/>
                      <a:r>
                        <a:rPr lang="en-US" dirty="0" smtClean="0"/>
                        <a:t>Aluminum</a:t>
                      </a:r>
                      <a:endParaRPr lang="ar-SA" dirty="0"/>
                    </a:p>
                  </a:txBody>
                  <a:tcPr/>
                </a:tc>
                <a:tc>
                  <a:txBody>
                    <a:bodyPr/>
                    <a:lstStyle/>
                    <a:p>
                      <a:pPr rtl="1"/>
                      <a:r>
                        <a:rPr lang="en-US" dirty="0" smtClean="0"/>
                        <a:t>13</a:t>
                      </a:r>
                      <a:endParaRPr lang="ar-SA" dirty="0"/>
                    </a:p>
                  </a:txBody>
                  <a:tcPr/>
                </a:tc>
                <a:tc>
                  <a:txBody>
                    <a:bodyPr/>
                    <a:lstStyle/>
                    <a:p>
                      <a:pPr rtl="1"/>
                      <a:r>
                        <a:rPr lang="en-US" dirty="0" smtClean="0"/>
                        <a:t>166</a:t>
                      </a:r>
                      <a:endParaRPr lang="ar-SA" dirty="0"/>
                    </a:p>
                  </a:txBody>
                  <a:tcPr/>
                </a:tc>
                <a:tc>
                  <a:txBody>
                    <a:bodyPr/>
                    <a:lstStyle/>
                    <a:p>
                      <a:pPr rtl="1"/>
                      <a:r>
                        <a:rPr lang="en-US" dirty="0" smtClean="0"/>
                        <a:t>12.7</a:t>
                      </a:r>
                      <a:endParaRPr lang="ar-SA" dirty="0"/>
                    </a:p>
                  </a:txBody>
                  <a:tcPr/>
                </a:tc>
              </a:tr>
              <a:tr h="370840">
                <a:tc>
                  <a:txBody>
                    <a:bodyPr/>
                    <a:lstStyle/>
                    <a:p>
                      <a:pPr rtl="1"/>
                      <a:r>
                        <a:rPr lang="en-US" dirty="0" smtClean="0"/>
                        <a:t>a argon</a:t>
                      </a:r>
                      <a:endParaRPr lang="ar-SA" dirty="0"/>
                    </a:p>
                  </a:txBody>
                  <a:tcPr/>
                </a:tc>
                <a:tc>
                  <a:txBody>
                    <a:bodyPr/>
                    <a:lstStyle/>
                    <a:p>
                      <a:pPr rtl="1"/>
                      <a:r>
                        <a:rPr lang="en-US" dirty="0" smtClean="0"/>
                        <a:t>18</a:t>
                      </a:r>
                      <a:endParaRPr lang="ar-SA" dirty="0"/>
                    </a:p>
                  </a:txBody>
                  <a:tcPr/>
                </a:tc>
                <a:tc>
                  <a:txBody>
                    <a:bodyPr/>
                    <a:lstStyle/>
                    <a:p>
                      <a:pPr rtl="1"/>
                      <a:r>
                        <a:rPr lang="en-US" dirty="0" smtClean="0"/>
                        <a:t>230</a:t>
                      </a:r>
                      <a:endParaRPr lang="ar-SA" dirty="0"/>
                    </a:p>
                  </a:txBody>
                  <a:tcPr/>
                </a:tc>
                <a:tc>
                  <a:txBody>
                    <a:bodyPr/>
                    <a:lstStyle/>
                    <a:p>
                      <a:pPr rtl="1"/>
                      <a:r>
                        <a:rPr lang="en-US" dirty="0" smtClean="0"/>
                        <a:t>12.8</a:t>
                      </a:r>
                      <a:endParaRPr lang="ar-SA" dirty="0"/>
                    </a:p>
                  </a:txBody>
                  <a:tcPr/>
                </a:tc>
              </a:tr>
              <a:tr h="370840">
                <a:tc>
                  <a:txBody>
                    <a:bodyPr/>
                    <a:lstStyle/>
                    <a:p>
                      <a:pPr rtl="1"/>
                      <a:r>
                        <a:rPr lang="en-US" dirty="0" smtClean="0"/>
                        <a:t>Cu</a:t>
                      </a:r>
                      <a:endParaRPr lang="ar-SA" dirty="0"/>
                    </a:p>
                  </a:txBody>
                  <a:tcPr/>
                </a:tc>
                <a:tc>
                  <a:txBody>
                    <a:bodyPr/>
                    <a:lstStyle/>
                    <a:p>
                      <a:pPr rtl="1"/>
                      <a:r>
                        <a:rPr lang="en-US" dirty="0" smtClean="0"/>
                        <a:t>29</a:t>
                      </a:r>
                      <a:endParaRPr lang="ar-SA" dirty="0"/>
                    </a:p>
                  </a:txBody>
                  <a:tcPr/>
                </a:tc>
                <a:tc>
                  <a:txBody>
                    <a:bodyPr/>
                    <a:lstStyle/>
                    <a:p>
                      <a:pPr rtl="1"/>
                      <a:r>
                        <a:rPr lang="en-US" dirty="0" smtClean="0"/>
                        <a:t>371</a:t>
                      </a:r>
                      <a:endParaRPr lang="ar-SA" dirty="0"/>
                    </a:p>
                  </a:txBody>
                  <a:tcPr/>
                </a:tc>
                <a:tc>
                  <a:txBody>
                    <a:bodyPr/>
                    <a:lstStyle/>
                    <a:p>
                      <a:pPr rtl="1"/>
                      <a:r>
                        <a:rPr lang="en-US" dirty="0" smtClean="0"/>
                        <a:t>12.8</a:t>
                      </a:r>
                      <a:endParaRPr lang="ar-SA" dirty="0"/>
                    </a:p>
                  </a:txBody>
                  <a:tcPr/>
                </a:tc>
              </a:tr>
              <a:tr h="370840">
                <a:tc>
                  <a:txBody>
                    <a:bodyPr/>
                    <a:lstStyle/>
                    <a:p>
                      <a:pPr rtl="1"/>
                      <a:r>
                        <a:rPr lang="en-US" dirty="0" smtClean="0"/>
                        <a:t>Silver</a:t>
                      </a:r>
                      <a:endParaRPr lang="ar-SA" dirty="0"/>
                    </a:p>
                  </a:txBody>
                  <a:tcPr/>
                </a:tc>
                <a:tc>
                  <a:txBody>
                    <a:bodyPr/>
                    <a:lstStyle/>
                    <a:p>
                      <a:pPr rtl="1"/>
                      <a:r>
                        <a:rPr lang="en-US" dirty="0" smtClean="0"/>
                        <a:t>47</a:t>
                      </a:r>
                      <a:endParaRPr lang="ar-SA" dirty="0"/>
                    </a:p>
                  </a:txBody>
                  <a:tcPr/>
                </a:tc>
                <a:tc>
                  <a:txBody>
                    <a:bodyPr/>
                    <a:lstStyle/>
                    <a:p>
                      <a:pPr rtl="1"/>
                      <a:r>
                        <a:rPr lang="en-US" dirty="0" smtClean="0"/>
                        <a:t>586</a:t>
                      </a:r>
                      <a:endParaRPr lang="ar-SA" dirty="0"/>
                    </a:p>
                  </a:txBody>
                  <a:tcPr/>
                </a:tc>
                <a:tc>
                  <a:txBody>
                    <a:bodyPr/>
                    <a:lstStyle/>
                    <a:p>
                      <a:pPr rtl="1"/>
                      <a:r>
                        <a:rPr lang="en-US" dirty="0" smtClean="0"/>
                        <a:t>12.5</a:t>
                      </a:r>
                      <a:endParaRPr lang="ar-SA" dirty="0"/>
                    </a:p>
                  </a:txBody>
                  <a:tcPr/>
                </a:tc>
              </a:tr>
              <a:tr h="370840">
                <a:tc>
                  <a:txBody>
                    <a:bodyPr/>
                    <a:lstStyle/>
                    <a:p>
                      <a:pPr rtl="1"/>
                      <a:r>
                        <a:rPr lang="en-US" dirty="0" smtClean="0"/>
                        <a:t>Ag</a:t>
                      </a:r>
                      <a:endParaRPr lang="ar-SA" dirty="0"/>
                    </a:p>
                  </a:txBody>
                  <a:tcPr/>
                </a:tc>
                <a:tc>
                  <a:txBody>
                    <a:bodyPr/>
                    <a:lstStyle/>
                    <a:p>
                      <a:pPr rtl="1"/>
                      <a:r>
                        <a:rPr lang="en-US" dirty="0" smtClean="0"/>
                        <a:t>79</a:t>
                      </a:r>
                      <a:endParaRPr lang="ar-SA" dirty="0"/>
                    </a:p>
                  </a:txBody>
                  <a:tcPr/>
                </a:tc>
                <a:tc>
                  <a:txBody>
                    <a:bodyPr/>
                    <a:lstStyle/>
                    <a:p>
                      <a:pPr rtl="1"/>
                      <a:r>
                        <a:rPr lang="en-US" dirty="0" smtClean="0"/>
                        <a:t>1017</a:t>
                      </a:r>
                      <a:endParaRPr lang="ar-SA" dirty="0"/>
                    </a:p>
                  </a:txBody>
                  <a:tcPr/>
                </a:tc>
                <a:tc>
                  <a:txBody>
                    <a:bodyPr/>
                    <a:lstStyle/>
                    <a:p>
                      <a:pPr rtl="1"/>
                      <a:r>
                        <a:rPr lang="en-US" dirty="0" smtClean="0"/>
                        <a:t>12.8</a:t>
                      </a:r>
                      <a:endParaRPr lang="ar-SA" dirty="0"/>
                    </a:p>
                  </a:txBody>
                  <a:tcPr/>
                </a:tc>
              </a:tr>
              <a:tr h="370840">
                <a:tc>
                  <a:txBody>
                    <a:bodyPr/>
                    <a:lstStyle/>
                    <a:p>
                      <a:pPr rtl="1"/>
                      <a:r>
                        <a:rPr lang="en-US" dirty="0" err="1" smtClean="0"/>
                        <a:t>pb</a:t>
                      </a:r>
                      <a:endParaRPr lang="ar-SA" dirty="0"/>
                    </a:p>
                  </a:txBody>
                  <a:tcPr/>
                </a:tc>
                <a:tc>
                  <a:txBody>
                    <a:bodyPr/>
                    <a:lstStyle/>
                    <a:p>
                      <a:pPr rtl="1"/>
                      <a:r>
                        <a:rPr lang="en-US" dirty="0" smtClean="0"/>
                        <a:t>82</a:t>
                      </a:r>
                      <a:endParaRPr lang="ar-SA" dirty="0"/>
                    </a:p>
                  </a:txBody>
                  <a:tcPr/>
                </a:tc>
                <a:tc>
                  <a:txBody>
                    <a:bodyPr/>
                    <a:lstStyle/>
                    <a:p>
                      <a:pPr rtl="1"/>
                      <a:r>
                        <a:rPr lang="en-US" dirty="0" smtClean="0"/>
                        <a:t>1070</a:t>
                      </a:r>
                      <a:endParaRPr lang="ar-SA" dirty="0"/>
                    </a:p>
                  </a:txBody>
                  <a:tcPr/>
                </a:tc>
                <a:tc>
                  <a:txBody>
                    <a:bodyPr/>
                    <a:lstStyle/>
                    <a:p>
                      <a:pPr rtl="1"/>
                      <a:r>
                        <a:rPr lang="en-US" dirty="0" smtClean="0"/>
                        <a:t>13.1</a:t>
                      </a:r>
                      <a:endParaRPr lang="ar-SA" dirty="0"/>
                    </a:p>
                  </a:txBody>
                  <a:tcPr/>
                </a:tc>
              </a:tr>
            </a:tbl>
          </a:graphicData>
        </a:graphic>
      </p:graphicFrame>
      <p:sp>
        <p:nvSpPr>
          <p:cNvPr id="11" name="Rounded Rectangle 10"/>
          <p:cNvSpPr/>
          <p:nvPr/>
        </p:nvSpPr>
        <p:spPr>
          <a:xfrm>
            <a:off x="6629400" y="1524000"/>
            <a:ext cx="2286000" cy="47244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dirty="0" smtClean="0"/>
              <a:t>تعتبر علاقة بيث صالحة في حالة الجسيمات المشحونة الثقيلة السريعة غير النسبية وتبقى صالحة أثناء حركتها إلى أن تصل الجسيمات طاقة منخفضة حيث تبدأ بأسر الكترونات الوسط وينتهي فقده للطاقة عندما يصبح ذرة متعادلة</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7"/>
                                        </p:tgtEl>
                                        <p:attrNameLst>
                                          <p:attrName>ppt_x</p:attrName>
                                        </p:attrNameLst>
                                      </p:cBhvr>
                                      <p:tavLst>
                                        <p:tav tm="0">
                                          <p:val>
                                            <p:strVal val="ppt_x"/>
                                          </p:val>
                                        </p:tav>
                                        <p:tav tm="100000">
                                          <p:val>
                                            <p:strVal val="ppt_x"/>
                                          </p:val>
                                        </p:tav>
                                      </p:tavLst>
                                    </p:anim>
                                    <p:anim calcmode="lin" valueType="num">
                                      <p:cBhvr additive="base">
                                        <p:cTn id="25" dur="500"/>
                                        <p:tgtEl>
                                          <p:spTgt spid="7"/>
                                        </p:tgtEl>
                                        <p:attrNameLst>
                                          <p:attrName>ppt_y</p:attrName>
                                        </p:attrNameLst>
                                      </p:cBhvr>
                                      <p:tavLst>
                                        <p:tav tm="0">
                                          <p:val>
                                            <p:strVal val="ppt_y"/>
                                          </p:val>
                                        </p:tav>
                                        <p:tav tm="100000">
                                          <p:val>
                                            <p:strVal val="1+ppt_h/2"/>
                                          </p:val>
                                        </p:tav>
                                      </p:tavLst>
                                    </p:anim>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9"/>
                                        </p:tgtEl>
                                        <p:attrNameLst>
                                          <p:attrName>ppt_x</p:attrName>
                                        </p:attrNameLst>
                                      </p:cBhvr>
                                      <p:tavLst>
                                        <p:tav tm="0">
                                          <p:val>
                                            <p:strVal val="ppt_x"/>
                                          </p:val>
                                        </p:tav>
                                        <p:tav tm="100000">
                                          <p:val>
                                            <p:strVal val="ppt_x"/>
                                          </p:val>
                                        </p:tav>
                                      </p:tavLst>
                                    </p:anim>
                                    <p:anim calcmode="lin" valueType="num">
                                      <p:cBhvr additive="base">
                                        <p:cTn id="49" dur="500"/>
                                        <p:tgtEl>
                                          <p:spTgt spid="9"/>
                                        </p:tgtEl>
                                        <p:attrNameLst>
                                          <p:attrName>ppt_y</p:attrName>
                                        </p:attrNameLst>
                                      </p:cBhvr>
                                      <p:tavLst>
                                        <p:tav tm="0">
                                          <p:val>
                                            <p:strVal val="ppt_y"/>
                                          </p:val>
                                        </p:tav>
                                        <p:tav tm="100000">
                                          <p:val>
                                            <p:strVal val="1+ppt_h/2"/>
                                          </p:val>
                                        </p:tav>
                                      </p:tavLst>
                                    </p:anim>
                                    <p:set>
                                      <p:cBhvr>
                                        <p:cTn id="50" dur="1" fill="hold">
                                          <p:stCondLst>
                                            <p:cond delay="499"/>
                                          </p:stCondLst>
                                        </p:cTn>
                                        <p:tgtEl>
                                          <p:spTgt spid="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554162"/>
            <a:ext cx="8686800" cy="4922838"/>
          </a:xfrm>
        </p:spPr>
        <p:txBody>
          <a:bodyPr>
            <a:normAutofit fontScale="77500" lnSpcReduction="20000"/>
          </a:bodyPr>
          <a:lstStyle/>
          <a:p>
            <a:r>
              <a:rPr lang="ar-SA" dirty="0" smtClean="0"/>
              <a:t>وتجدر الإشارة إلى أن العلاقتين السابقتين لا تصلحان للاستخدام عند الطاقات الصغيرة جداً حيث يحدث تبادل الالكترونات بين المادة والجسيم وكذلك قيمة </a:t>
            </a:r>
            <a:r>
              <a:rPr lang="en-US" dirty="0" smtClean="0"/>
              <a:t>I</a:t>
            </a:r>
            <a:r>
              <a:rPr lang="ar-SA" dirty="0" smtClean="0"/>
              <a:t> </a:t>
            </a:r>
            <a:r>
              <a:rPr lang="ar-SA" dirty="0" err="1" smtClean="0"/>
              <a:t>جهدالتأين</a:t>
            </a:r>
            <a:r>
              <a:rPr lang="ar-SA" dirty="0" smtClean="0"/>
              <a:t> يجب تحديدها عملياً.</a:t>
            </a:r>
          </a:p>
          <a:p>
            <a:r>
              <a:rPr lang="ar-SA" dirty="0" smtClean="0"/>
              <a:t>وفي الأغراض العملية يفضل اتخاذ قيمة فيزيائية تعرف </a:t>
            </a:r>
            <a:r>
              <a:rPr lang="ar-SA" dirty="0" err="1" smtClean="0"/>
              <a:t>بقدرةالايقاف</a:t>
            </a:r>
            <a:r>
              <a:rPr lang="ar-SA" dirty="0" smtClean="0"/>
              <a:t> النسبية</a:t>
            </a:r>
          </a:p>
          <a:p>
            <a:r>
              <a:rPr lang="en-US" dirty="0" smtClean="0"/>
              <a:t>Relative Stopping Power RSP</a:t>
            </a:r>
            <a:r>
              <a:rPr lang="ar-SA" dirty="0" smtClean="0"/>
              <a:t> </a:t>
            </a:r>
          </a:p>
          <a:p>
            <a:pPr>
              <a:buNone/>
            </a:pPr>
            <a:r>
              <a:rPr lang="ar-SA" dirty="0" smtClean="0"/>
              <a:t>النسبة بين مدى الجسيمات المعينة في الهواء عند الظروف العيارية ومدى نفس الجسيمات في المادة</a:t>
            </a:r>
          </a:p>
          <a:p>
            <a:endParaRPr lang="ar-SA" dirty="0" smtClean="0"/>
          </a:p>
          <a:p>
            <a:r>
              <a:rPr lang="ar-SA" dirty="0" smtClean="0"/>
              <a:t>حيث أن</a:t>
            </a:r>
          </a:p>
          <a:p>
            <a:r>
              <a:rPr lang="en-US" dirty="0" smtClean="0"/>
              <a:t>Air </a:t>
            </a:r>
            <a:r>
              <a:rPr lang="ar-SA" dirty="0" smtClean="0"/>
              <a:t>تعود على الهواء</a:t>
            </a:r>
          </a:p>
          <a:p>
            <a:r>
              <a:rPr lang="en-US" dirty="0" smtClean="0"/>
              <a:t>Abs</a:t>
            </a:r>
            <a:r>
              <a:rPr lang="ar-SA" dirty="0" smtClean="0"/>
              <a:t> تعود على المادة الممتصة للطاقة</a:t>
            </a:r>
          </a:p>
        </p:txBody>
      </p:sp>
      <p:sp>
        <p:nvSpPr>
          <p:cNvPr id="4" name="عنوان 1"/>
          <p:cNvSpPr>
            <a:spLocks noGrp="1"/>
          </p:cNvSpPr>
          <p:nvPr>
            <p:ph type="title"/>
          </p:nvPr>
        </p:nvSpPr>
        <p:spPr/>
        <p:txBody>
          <a:bodyPr>
            <a:noAutofit/>
          </a:bodyPr>
          <a:lstStyle/>
          <a:p>
            <a:r>
              <a:rPr lang="ar-SA" sz="2400" dirty="0" smtClean="0"/>
              <a:t>قدرة الإيقاف للجسيمات المشحونة الثقيلة:</a:t>
            </a:r>
            <a:br>
              <a:rPr lang="ar-SA" sz="2400" dirty="0" smtClean="0"/>
            </a:br>
            <a:r>
              <a:rPr lang="en-US" sz="2400" dirty="0" smtClean="0"/>
              <a:t>Stopping power for heavy charged particles</a:t>
            </a:r>
            <a:endParaRPr lang="ar-SA" sz="2400" dirty="0"/>
          </a:p>
        </p:txBody>
      </p:sp>
      <p:graphicFrame>
        <p:nvGraphicFramePr>
          <p:cNvPr id="29701" name="Object 5"/>
          <p:cNvGraphicFramePr>
            <a:graphicFrameLocks noChangeAspect="1"/>
          </p:cNvGraphicFramePr>
          <p:nvPr/>
        </p:nvGraphicFramePr>
        <p:xfrm>
          <a:off x="609600" y="4419600"/>
          <a:ext cx="6237288" cy="812800"/>
        </p:xfrm>
        <a:graphic>
          <a:graphicData uri="http://schemas.openxmlformats.org/presentationml/2006/ole">
            <p:oleObj spid="_x0000_s51202" name="معادلة" r:id="rId3" imgW="2425680" imgH="44424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r>
              <a:rPr lang="ar-SA" dirty="0" smtClean="0"/>
              <a:t>وعندما تكون المادة في شكل مركب كيميائي لعدة عناصر فانه يجب </a:t>
            </a:r>
            <a:r>
              <a:rPr lang="ar-SA" dirty="0" err="1" smtClean="0"/>
              <a:t>ايضاح</a:t>
            </a:r>
            <a:r>
              <a:rPr lang="ar-SA" dirty="0" smtClean="0"/>
              <a:t> أن طاقة الروابط الكيميائية بين العناصر المختلفة تعتبر مهملة </a:t>
            </a:r>
            <a:r>
              <a:rPr lang="ar-SA" dirty="0" err="1" smtClean="0"/>
              <a:t>ولاتشكل</a:t>
            </a:r>
            <a:r>
              <a:rPr lang="ar-SA" dirty="0" smtClean="0"/>
              <a:t> أي أثر على قدرة </a:t>
            </a:r>
            <a:r>
              <a:rPr lang="ar-SA" dirty="0" err="1" smtClean="0"/>
              <a:t>الايقاف</a:t>
            </a:r>
            <a:r>
              <a:rPr lang="ar-SA" dirty="0" smtClean="0"/>
              <a:t> للمادة المكونة من عدة عناصر.</a:t>
            </a:r>
          </a:p>
          <a:p>
            <a:r>
              <a:rPr lang="ar-SA" dirty="0" smtClean="0"/>
              <a:t>ولذلك فإنه عندما تكون المادة ممتصة في شكل مركب كيميائي تعتبر قدرة </a:t>
            </a:r>
            <a:r>
              <a:rPr lang="ar-SA" dirty="0" err="1" smtClean="0"/>
              <a:t>الايقاف</a:t>
            </a:r>
            <a:r>
              <a:rPr lang="ar-SA" dirty="0" smtClean="0"/>
              <a:t> في المركب مساوية لمجموع قدرات </a:t>
            </a:r>
            <a:r>
              <a:rPr lang="ar-SA" dirty="0" err="1" smtClean="0"/>
              <a:t>الايقاف</a:t>
            </a:r>
            <a:r>
              <a:rPr lang="ar-SA" dirty="0" smtClean="0"/>
              <a:t> في كل مادة على </a:t>
            </a:r>
            <a:r>
              <a:rPr lang="ar-SA" dirty="0" err="1" smtClean="0"/>
              <a:t>حدة</a:t>
            </a:r>
            <a:r>
              <a:rPr lang="ar-SA" dirty="0" smtClean="0"/>
              <a:t> مع الأخذ في الاعتبار نسب المواد في المركب،</a:t>
            </a:r>
          </a:p>
          <a:p>
            <a:r>
              <a:rPr lang="ar-SA" dirty="0" smtClean="0"/>
              <a:t>أي أن قدرة </a:t>
            </a:r>
            <a:r>
              <a:rPr lang="ar-SA" dirty="0" err="1" smtClean="0"/>
              <a:t>الايقاف</a:t>
            </a:r>
            <a:r>
              <a:rPr lang="ar-SA" dirty="0" smtClean="0"/>
              <a:t> في المادة المركبة هي:</a:t>
            </a:r>
          </a:p>
          <a:p>
            <a:endParaRPr lang="ar-SA" dirty="0"/>
          </a:p>
        </p:txBody>
      </p:sp>
      <p:sp>
        <p:nvSpPr>
          <p:cNvPr id="4" name="عنوان 1"/>
          <p:cNvSpPr txBox="1">
            <a:spLocks/>
          </p:cNvSpPr>
          <p:nvPr/>
        </p:nvSpPr>
        <p:spPr>
          <a:xfrm>
            <a:off x="457200" y="609600"/>
            <a:ext cx="8686800" cy="838200"/>
          </a:xfrm>
          <a:prstGeom prst="rect">
            <a:avLst/>
          </a:prstGeom>
        </p:spPr>
        <p:txBody>
          <a:bodyPr vert="horz" anchor="ctr">
            <a:no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قدرة الإيقاف للجسيمات المشحونة الثقيلة:</a:t>
            </a:r>
            <a:br>
              <a:rPr kumimoji="0" lang="ar-SA"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br>
            <a:r>
              <a:rPr kumimoji="0" lang="en-US" sz="24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Stopping power for heavy charged particles</a:t>
            </a:r>
            <a:endParaRPr kumimoji="0" lang="ar-SA" sz="2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6" name="كائن 5"/>
          <p:cNvGraphicFramePr>
            <a:graphicFrameLocks noChangeAspect="1"/>
          </p:cNvGraphicFramePr>
          <p:nvPr/>
        </p:nvGraphicFramePr>
        <p:xfrm>
          <a:off x="838200" y="5933902"/>
          <a:ext cx="4927600" cy="771698"/>
        </p:xfrm>
        <a:graphic>
          <a:graphicData uri="http://schemas.openxmlformats.org/presentationml/2006/ole">
            <p:oleObj spid="_x0000_s52226" name="معادلة" r:id="rId3" imgW="2793960" imgH="4572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noGrp="1"/>
          </p:cNvSpPr>
          <p:nvPr>
            <p:ph type="title"/>
          </p:nvPr>
        </p:nvSpPr>
        <p:spPr>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32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5" name="مستطيل مستدير الزوايا 4"/>
          <p:cNvSpPr/>
          <p:nvPr/>
        </p:nvSpPr>
        <p:spPr>
          <a:xfrm>
            <a:off x="2590800" y="1371600"/>
            <a:ext cx="5715000" cy="6096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en-US" sz="2000" b="1" dirty="0" smtClean="0"/>
              <a:t>2-  </a:t>
            </a:r>
            <a:r>
              <a:rPr lang="ar-SA" sz="2000" b="1" dirty="0" smtClean="0"/>
              <a:t>التأين النوعي </a:t>
            </a:r>
            <a:r>
              <a:rPr lang="en-US" sz="2400" dirty="0" smtClean="0"/>
              <a:t>The specific ionization </a:t>
            </a:r>
            <a:endParaRPr lang="ar-SA" dirty="0"/>
          </a:p>
        </p:txBody>
      </p:sp>
      <p:sp>
        <p:nvSpPr>
          <p:cNvPr id="6" name="مستطيل مستدير الزوايا 5"/>
          <p:cNvSpPr/>
          <p:nvPr/>
        </p:nvSpPr>
        <p:spPr>
          <a:xfrm>
            <a:off x="381000" y="2286000"/>
            <a:ext cx="8305800" cy="1219200"/>
          </a:xfrm>
          <a:prstGeom prst="round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dirty="0" smtClean="0"/>
              <a:t>يعرف التأين النوعي </a:t>
            </a:r>
            <a:r>
              <a:rPr lang="en-US" dirty="0" smtClean="0"/>
              <a:t>n </a:t>
            </a:r>
            <a:r>
              <a:rPr lang="en-US" baseline="-25000" dirty="0" smtClean="0"/>
              <a:t>ion </a:t>
            </a:r>
            <a:r>
              <a:rPr lang="ar-SA" baseline="-25000" dirty="0" smtClean="0"/>
              <a:t>  </a:t>
            </a:r>
            <a:r>
              <a:rPr lang="ar-SA" dirty="0" smtClean="0"/>
              <a:t>على أنه عدد الأزواج الالكترونية-الأيونية المتكونة خلال وحدة الطول من الأثر في الهواء الجوي عند درجة الحرارة </a:t>
            </a:r>
            <a:r>
              <a:rPr lang="en-US" dirty="0" smtClean="0"/>
              <a:t>15</a:t>
            </a:r>
            <a:r>
              <a:rPr lang="en-US" baseline="30000" dirty="0" smtClean="0"/>
              <a:t>0</a:t>
            </a:r>
            <a:r>
              <a:rPr lang="en-US" dirty="0" smtClean="0"/>
              <a:t>C </a:t>
            </a:r>
            <a:r>
              <a:rPr lang="ar-SA" dirty="0" smtClean="0"/>
              <a:t> وضغط مساو 76سم </a:t>
            </a:r>
            <a:r>
              <a:rPr lang="ar-SA" dirty="0" err="1" smtClean="0"/>
              <a:t>زئبق</a:t>
            </a:r>
            <a:endParaRPr lang="ar-SA" baseline="30000" dirty="0"/>
          </a:p>
        </p:txBody>
      </p:sp>
      <p:sp>
        <p:nvSpPr>
          <p:cNvPr id="7" name="مستطيل مستدير الزوايا 6"/>
          <p:cNvSpPr/>
          <p:nvPr/>
        </p:nvSpPr>
        <p:spPr>
          <a:xfrm>
            <a:off x="5105400" y="4724400"/>
            <a:ext cx="3505200" cy="16764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000" dirty="0" smtClean="0"/>
              <a:t>تصل قيمة </a:t>
            </a:r>
            <a:r>
              <a:rPr lang="en-US" sz="2000" dirty="0" smtClean="0"/>
              <a:t> n </a:t>
            </a:r>
            <a:r>
              <a:rPr lang="en-US" sz="2000" baseline="-25000" dirty="0" smtClean="0"/>
              <a:t>ion</a:t>
            </a:r>
            <a:r>
              <a:rPr lang="ar-SA" sz="2000" baseline="-25000" dirty="0" smtClean="0"/>
              <a:t> </a:t>
            </a:r>
            <a:r>
              <a:rPr lang="ar-SA" sz="2000" dirty="0" smtClean="0"/>
              <a:t>بالنسبة لجسيمات ألفا عدة </a:t>
            </a:r>
            <a:r>
              <a:rPr lang="ar-SA" sz="2000" dirty="0" err="1" smtClean="0"/>
              <a:t>الاف</a:t>
            </a:r>
            <a:r>
              <a:rPr lang="ar-SA" sz="2000" dirty="0" smtClean="0"/>
              <a:t> زوج لكل ملليمتر من الأثر وذلك عندما تكون </a:t>
            </a:r>
            <a:r>
              <a:rPr lang="ar-SA" sz="2000" dirty="0" err="1" smtClean="0"/>
              <a:t>جسمات</a:t>
            </a:r>
            <a:r>
              <a:rPr lang="ar-SA" sz="2000" dirty="0" smtClean="0"/>
              <a:t> ألفا في حدود عدة </a:t>
            </a:r>
            <a:r>
              <a:rPr lang="ar-SA" sz="2000" dirty="0" err="1" smtClean="0"/>
              <a:t>ميغا</a:t>
            </a:r>
            <a:r>
              <a:rPr lang="ar-SA" sz="2000" dirty="0" smtClean="0"/>
              <a:t> </a:t>
            </a:r>
            <a:r>
              <a:rPr lang="ar-SA" sz="2000" dirty="0" err="1" smtClean="0"/>
              <a:t>الكترون</a:t>
            </a:r>
            <a:r>
              <a:rPr lang="ar-SA" sz="2000" dirty="0" smtClean="0"/>
              <a:t> فولت</a:t>
            </a:r>
            <a:endParaRPr lang="ar-SA" sz="2000" dirty="0"/>
          </a:p>
        </p:txBody>
      </p:sp>
      <p:graphicFrame>
        <p:nvGraphicFramePr>
          <p:cNvPr id="8" name="Object 7"/>
          <p:cNvGraphicFramePr>
            <a:graphicFrameLocks noChangeAspect="1"/>
          </p:cNvGraphicFramePr>
          <p:nvPr/>
        </p:nvGraphicFramePr>
        <p:xfrm>
          <a:off x="3886200" y="3810000"/>
          <a:ext cx="1199535" cy="774700"/>
        </p:xfrm>
        <a:graphic>
          <a:graphicData uri="http://schemas.openxmlformats.org/presentationml/2006/ole">
            <p:oleObj spid="_x0000_s28673" name="Equation" r:id="rId3" imgW="609480" imgH="393480" progId="Equation.3">
              <p:embed/>
            </p:oleObj>
          </a:graphicData>
        </a:graphic>
      </p:graphicFrame>
      <p:graphicFrame>
        <p:nvGraphicFramePr>
          <p:cNvPr id="9" name="Object 8"/>
          <p:cNvGraphicFramePr>
            <a:graphicFrameLocks noChangeAspect="1"/>
          </p:cNvGraphicFramePr>
          <p:nvPr/>
        </p:nvGraphicFramePr>
        <p:xfrm>
          <a:off x="685800" y="4574419"/>
          <a:ext cx="4163961" cy="911981"/>
        </p:xfrm>
        <a:graphic>
          <a:graphicData uri="http://schemas.openxmlformats.org/presentationml/2006/ole">
            <p:oleObj spid="_x0000_s28674" name="Equation" r:id="rId4" imgW="1600200" imgH="39348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noGrp="1"/>
          </p:cNvSpPr>
          <p:nvPr>
            <p:ph type="title"/>
          </p:nvPr>
        </p:nvSpPr>
        <p:spPr>
          <a:prstGeom prst="rect">
            <a:avLst/>
          </a:prstGeom>
        </p:spPr>
        <p:txBody>
          <a:bodyPr vert="horz" anchor="ctr">
            <a:normAutofit/>
          </a:bodyPr>
          <a:lstStyle/>
          <a:p>
            <a:r>
              <a:rPr lang="ar-SA" sz="2400" b="1" dirty="0" smtClean="0"/>
              <a:t>التأين النوعي </a:t>
            </a:r>
            <a:r>
              <a:rPr lang="en-US" sz="2800" dirty="0" smtClean="0"/>
              <a:t>The specific ionization </a:t>
            </a:r>
            <a:endParaRPr lang="ar-SA" sz="2800" dirty="0"/>
          </a:p>
        </p:txBody>
      </p:sp>
      <p:sp>
        <p:nvSpPr>
          <p:cNvPr id="24" name="مربع نص 23"/>
          <p:cNvSpPr txBox="1"/>
          <p:nvPr/>
        </p:nvSpPr>
        <p:spPr>
          <a:xfrm>
            <a:off x="533400" y="1676400"/>
            <a:ext cx="1219200" cy="369332"/>
          </a:xfrm>
          <a:prstGeom prst="rect">
            <a:avLst/>
          </a:prstGeom>
          <a:noFill/>
        </p:spPr>
        <p:txBody>
          <a:bodyPr wrap="square" rtlCol="1">
            <a:spAutoFit/>
          </a:bodyPr>
          <a:lstStyle/>
          <a:p>
            <a:r>
              <a:rPr lang="en-US" dirty="0" err="1" smtClean="0"/>
              <a:t>N</a:t>
            </a:r>
            <a:r>
              <a:rPr lang="en-US" baseline="-25000" dirty="0" err="1" smtClean="0"/>
              <a:t>ion</a:t>
            </a:r>
            <a:r>
              <a:rPr lang="en-US" baseline="-25000" dirty="0" smtClean="0"/>
              <a:t> </a:t>
            </a:r>
            <a:r>
              <a:rPr lang="en-US" dirty="0" smtClean="0"/>
              <a:t>(10</a:t>
            </a:r>
            <a:r>
              <a:rPr lang="en-US" baseline="30000" dirty="0" smtClean="0"/>
              <a:t>3</a:t>
            </a:r>
            <a:r>
              <a:rPr lang="en-US" dirty="0" smtClean="0"/>
              <a:t>  )</a:t>
            </a:r>
            <a:endParaRPr lang="ar-SA" baseline="30000" dirty="0"/>
          </a:p>
        </p:txBody>
      </p:sp>
      <p:grpSp>
        <p:nvGrpSpPr>
          <p:cNvPr id="32" name="مجموعة 31"/>
          <p:cNvGrpSpPr/>
          <p:nvPr/>
        </p:nvGrpSpPr>
        <p:grpSpPr>
          <a:xfrm>
            <a:off x="457200" y="1447800"/>
            <a:ext cx="4267200" cy="2895600"/>
            <a:chOff x="457200" y="1828800"/>
            <a:chExt cx="4267200" cy="2895600"/>
          </a:xfrm>
        </p:grpSpPr>
        <p:grpSp>
          <p:nvGrpSpPr>
            <p:cNvPr id="31" name="مجموعة 30"/>
            <p:cNvGrpSpPr/>
            <p:nvPr/>
          </p:nvGrpSpPr>
          <p:grpSpPr>
            <a:xfrm>
              <a:off x="457200" y="1828800"/>
              <a:ext cx="4267200" cy="2895600"/>
              <a:chOff x="457200" y="1828800"/>
              <a:chExt cx="4267200" cy="2895600"/>
            </a:xfrm>
          </p:grpSpPr>
          <p:sp>
            <p:nvSpPr>
              <p:cNvPr id="5" name="مستطيل 4"/>
              <p:cNvSpPr/>
              <p:nvPr/>
            </p:nvSpPr>
            <p:spPr>
              <a:xfrm>
                <a:off x="457200" y="1828800"/>
                <a:ext cx="4267200" cy="2895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7" name="رابط كسهم مستقيم 6"/>
              <p:cNvCxnSpPr/>
              <p:nvPr/>
            </p:nvCxnSpPr>
            <p:spPr>
              <a:xfrm>
                <a:off x="914400" y="4114800"/>
                <a:ext cx="3276600" cy="158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rot="5400000" flipH="1" flipV="1">
                <a:off x="-113506" y="3085306"/>
                <a:ext cx="2057400" cy="158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914400" y="35814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a:off x="914400" y="31242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914400" y="25908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p:cNvCxnSpPr/>
              <p:nvPr/>
            </p:nvCxnSpPr>
            <p:spPr>
              <a:xfrm rot="5400000">
                <a:off x="1485900" y="40767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p:cNvCxnSpPr/>
              <p:nvPr/>
            </p:nvCxnSpPr>
            <p:spPr>
              <a:xfrm rot="5400000">
                <a:off x="2171700" y="40767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rot="5400000">
                <a:off x="2933700" y="40767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شكل حر 22"/>
            <p:cNvSpPr/>
            <p:nvPr/>
          </p:nvSpPr>
          <p:spPr>
            <a:xfrm>
              <a:off x="914400" y="2356339"/>
              <a:ext cx="2475914" cy="1779563"/>
            </a:xfrm>
            <a:custGeom>
              <a:avLst/>
              <a:gdLst>
                <a:gd name="connsiteX0" fmla="*/ 0 w 2475914"/>
                <a:gd name="connsiteY0" fmla="*/ 991772 h 1779563"/>
                <a:gd name="connsiteX1" fmla="*/ 1195754 w 2475914"/>
                <a:gd name="connsiteY1" fmla="*/ 808892 h 1779563"/>
                <a:gd name="connsiteX2" fmla="*/ 2208628 w 2475914"/>
                <a:gd name="connsiteY2" fmla="*/ 161778 h 1779563"/>
                <a:gd name="connsiteX3" fmla="*/ 2475914 w 2475914"/>
                <a:gd name="connsiteY3" fmla="*/ 1779563 h 1779563"/>
                <a:gd name="connsiteX4" fmla="*/ 2475914 w 2475914"/>
                <a:gd name="connsiteY4" fmla="*/ 1779563 h 1779563"/>
                <a:gd name="connsiteX5" fmla="*/ 2461846 w 2475914"/>
                <a:gd name="connsiteY5" fmla="*/ 1751427 h 17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5914" h="1779563">
                  <a:moveTo>
                    <a:pt x="0" y="991772"/>
                  </a:moveTo>
                  <a:cubicBezTo>
                    <a:pt x="413824" y="969498"/>
                    <a:pt x="827649" y="947224"/>
                    <a:pt x="1195754" y="808892"/>
                  </a:cubicBezTo>
                  <a:cubicBezTo>
                    <a:pt x="1563859" y="670560"/>
                    <a:pt x="1995268" y="0"/>
                    <a:pt x="2208628" y="161778"/>
                  </a:cubicBezTo>
                  <a:cubicBezTo>
                    <a:pt x="2421988" y="323556"/>
                    <a:pt x="2475914" y="1779563"/>
                    <a:pt x="2475914" y="1779563"/>
                  </a:cubicBezTo>
                  <a:lnTo>
                    <a:pt x="2475914" y="1779563"/>
                  </a:lnTo>
                  <a:lnTo>
                    <a:pt x="2461846" y="1751427"/>
                  </a:lnTo>
                </a:path>
              </a:pathLst>
            </a:cu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مربع نص 24"/>
            <p:cNvSpPr txBox="1"/>
            <p:nvPr/>
          </p:nvSpPr>
          <p:spPr>
            <a:xfrm>
              <a:off x="4114800" y="3886200"/>
              <a:ext cx="381000" cy="381000"/>
            </a:xfrm>
            <a:prstGeom prst="rect">
              <a:avLst/>
            </a:prstGeom>
            <a:noFill/>
          </p:spPr>
          <p:txBody>
            <a:bodyPr wrap="square" rtlCol="1">
              <a:spAutoFit/>
            </a:bodyPr>
            <a:lstStyle/>
            <a:p>
              <a:r>
                <a:rPr lang="en-US" dirty="0" smtClean="0"/>
                <a:t>d</a:t>
              </a:r>
              <a:endParaRPr lang="ar-SA" dirty="0"/>
            </a:p>
          </p:txBody>
        </p:sp>
      </p:grpSp>
      <p:sp>
        <p:nvSpPr>
          <p:cNvPr id="26" name="شكل بيضاوي 25"/>
          <p:cNvSpPr/>
          <p:nvPr/>
        </p:nvSpPr>
        <p:spPr>
          <a:xfrm>
            <a:off x="457200" y="4724400"/>
            <a:ext cx="3886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العلاقة بين التأين النوعي لجسيم واحد من جسيمات ألفا  وبين الأثر</a:t>
            </a:r>
            <a:endParaRPr lang="ar-SA" dirty="0"/>
          </a:p>
        </p:txBody>
      </p:sp>
      <p:sp>
        <p:nvSpPr>
          <p:cNvPr id="27" name="وسيلة شرح على شكل سحابة 26"/>
          <p:cNvSpPr/>
          <p:nvPr/>
        </p:nvSpPr>
        <p:spPr>
          <a:xfrm>
            <a:off x="1981200" y="1066800"/>
            <a:ext cx="4572000" cy="1447800"/>
          </a:xfrm>
          <a:prstGeom prst="cloudCallout">
            <a:avLst/>
          </a:prstGeom>
        </p:spPr>
        <p:style>
          <a:lnRef idx="3">
            <a:schemeClr val="lt1"/>
          </a:lnRef>
          <a:fillRef idx="1">
            <a:schemeClr val="accent6"/>
          </a:fillRef>
          <a:effectRef idx="1">
            <a:schemeClr val="accent6"/>
          </a:effectRef>
          <a:fontRef idx="minor">
            <a:schemeClr val="lt1"/>
          </a:fontRef>
        </p:style>
        <p:txBody>
          <a:bodyPr rtlCol="1" anchor="ctr"/>
          <a:lstStyle/>
          <a:p>
            <a:pPr algn="ctr"/>
            <a:r>
              <a:rPr lang="ar-SA" b="1" dirty="0" smtClean="0"/>
              <a:t>متى يكون التأين النوعي كبيراً ومتى يكون  صغيراً ووضحي السبب؟؟</a:t>
            </a:r>
            <a:endParaRPr lang="ar-SA" b="1" dirty="0"/>
          </a:p>
        </p:txBody>
      </p:sp>
      <p:sp>
        <p:nvSpPr>
          <p:cNvPr id="28" name="مستطيل مستدير الزوايا 27"/>
          <p:cNvSpPr/>
          <p:nvPr/>
        </p:nvSpPr>
        <p:spPr>
          <a:xfrm>
            <a:off x="5410200" y="1371600"/>
            <a:ext cx="37338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في بداية الأثر يكون التأين النوعي صغيراً</a:t>
            </a:r>
          </a:p>
          <a:p>
            <a:pPr algn="ctr"/>
            <a:r>
              <a:rPr lang="ar-SA" dirty="0" smtClean="0"/>
              <a:t>والسبب أن طاقة الجسيم المشحون تكون كبيرة وبالتالي تكون سرعته لازالت كبيرة.</a:t>
            </a:r>
            <a:endParaRPr lang="ar-SA" dirty="0"/>
          </a:p>
        </p:txBody>
      </p:sp>
      <p:sp>
        <p:nvSpPr>
          <p:cNvPr id="29" name="مستطيل مستدير الزوايا 28"/>
          <p:cNvSpPr/>
          <p:nvPr/>
        </p:nvSpPr>
        <p:spPr>
          <a:xfrm>
            <a:off x="4953000" y="3124200"/>
            <a:ext cx="41910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ويزداد التأين النوعي بالتدريج إلى أن تصل أقصى قيمة له عندما يصبح جسيم ألفا في نهاية الأثر أي عندما يفقد جل طاقته وبالتالي يتوقف جسيم </a:t>
            </a:r>
            <a:r>
              <a:rPr lang="ar-SA" dirty="0" err="1" smtClean="0"/>
              <a:t>الفا</a:t>
            </a:r>
            <a:r>
              <a:rPr lang="ar-SA" dirty="0" smtClean="0"/>
              <a:t> في الوسط</a:t>
            </a:r>
            <a:endParaRPr lang="ar-SA" dirty="0"/>
          </a:p>
        </p:txBody>
      </p:sp>
      <p:sp>
        <p:nvSpPr>
          <p:cNvPr id="30" name="مستطيل مستدير الزوايا 29"/>
          <p:cNvSpPr/>
          <p:nvPr/>
        </p:nvSpPr>
        <p:spPr>
          <a:xfrm>
            <a:off x="4419600" y="4648200"/>
            <a:ext cx="4343400" cy="1981200"/>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SA" b="1" dirty="0" smtClean="0"/>
              <a:t>والسبب في ذلك أن زمن تعرض الكترونات </a:t>
            </a:r>
            <a:r>
              <a:rPr lang="ar-SA" b="1" dirty="0" err="1" smtClean="0"/>
              <a:t>ذرات</a:t>
            </a:r>
            <a:r>
              <a:rPr lang="ar-SA" b="1" dirty="0" smtClean="0"/>
              <a:t> المجال الكهربي للجسيم يصبح طويلاً نسبياً عندما تنخفض سرعة هذا الجسيم، أي عندما تقل طاقته، وزيادة زمن التعرض يؤدي بالتالي إلى زيادة احتمال التأين.</a:t>
            </a:r>
            <a:endParaRPr lang="ar-SA" b="1" dirty="0"/>
          </a:p>
        </p:txBody>
      </p:sp>
      <p:sp>
        <p:nvSpPr>
          <p:cNvPr id="33" name="مربع نص 32"/>
          <p:cNvSpPr txBox="1"/>
          <p:nvPr/>
        </p:nvSpPr>
        <p:spPr>
          <a:xfrm>
            <a:off x="685800" y="1371600"/>
            <a:ext cx="1219200" cy="369332"/>
          </a:xfrm>
          <a:prstGeom prst="rect">
            <a:avLst/>
          </a:prstGeom>
          <a:noFill/>
        </p:spPr>
        <p:txBody>
          <a:bodyPr wrap="square" rtlCol="1">
            <a:spAutoFit/>
          </a:bodyPr>
          <a:lstStyle/>
          <a:p>
            <a:r>
              <a:rPr lang="en-US" dirty="0" err="1" smtClean="0"/>
              <a:t>N</a:t>
            </a:r>
            <a:r>
              <a:rPr lang="en-US" baseline="-25000" dirty="0" err="1" smtClean="0"/>
              <a:t>ion</a:t>
            </a:r>
            <a:r>
              <a:rPr lang="en-US" baseline="-25000" dirty="0" smtClean="0"/>
              <a:t> </a:t>
            </a:r>
            <a:r>
              <a:rPr lang="en-US" dirty="0" smtClean="0"/>
              <a:t>(10</a:t>
            </a:r>
            <a:r>
              <a:rPr lang="en-US" baseline="30000" dirty="0" smtClean="0"/>
              <a:t>3</a:t>
            </a:r>
            <a:r>
              <a:rPr lang="en-US" dirty="0" smtClean="0"/>
              <a:t>  )</a:t>
            </a:r>
            <a:endParaRPr lang="ar-SA" baseline="30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ppt_x"/>
                                          </p:val>
                                        </p:tav>
                                        <p:tav tm="100000">
                                          <p:val>
                                            <p:strVal val="#ppt_x"/>
                                          </p:val>
                                        </p:tav>
                                      </p:tavLst>
                                    </p:anim>
                                    <p:anim calcmode="lin" valueType="num">
                                      <p:cBhvr additive="base">
                                        <p:cTn id="1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ppt_x"/>
                                          </p:val>
                                        </p:tav>
                                        <p:tav tm="100000">
                                          <p:val>
                                            <p:strVal val="#ppt_x"/>
                                          </p:val>
                                        </p:tav>
                                      </p:tavLst>
                                    </p:anim>
                                    <p:anim calcmode="lin" valueType="num">
                                      <p:cBhvr additive="base">
                                        <p:cTn id="2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noGrp="1"/>
          </p:cNvSpPr>
          <p:nvPr>
            <p:ph type="title"/>
          </p:nvPr>
        </p:nvSpPr>
        <p:spPr>
          <a:prstGeom prst="rect">
            <a:avLst/>
          </a:prstGeom>
        </p:spPr>
        <p:txBody>
          <a:bodyPr vert="horz" anchor="ctr">
            <a:normAutofit/>
          </a:bodyPr>
          <a:lstStyle/>
          <a:p>
            <a:r>
              <a:rPr lang="ar-SA" sz="2400" b="1" dirty="0" smtClean="0"/>
              <a:t>التأين النوعي </a:t>
            </a:r>
            <a:r>
              <a:rPr lang="en-US" sz="2800" dirty="0" smtClean="0"/>
              <a:t>The specific ionization </a:t>
            </a:r>
            <a:endParaRPr lang="ar-SA" sz="2800" dirty="0"/>
          </a:p>
        </p:txBody>
      </p:sp>
      <p:grpSp>
        <p:nvGrpSpPr>
          <p:cNvPr id="6" name="مجموعة 5"/>
          <p:cNvGrpSpPr/>
          <p:nvPr/>
        </p:nvGrpSpPr>
        <p:grpSpPr>
          <a:xfrm>
            <a:off x="533400" y="1676400"/>
            <a:ext cx="4267200" cy="2895600"/>
            <a:chOff x="533400" y="1676400"/>
            <a:chExt cx="4267200" cy="2895600"/>
          </a:xfrm>
        </p:grpSpPr>
        <p:sp>
          <p:nvSpPr>
            <p:cNvPr id="7" name="مستطيل 6"/>
            <p:cNvSpPr/>
            <p:nvPr/>
          </p:nvSpPr>
          <p:spPr>
            <a:xfrm>
              <a:off x="533400" y="1676400"/>
              <a:ext cx="4267200" cy="2895600"/>
            </a:xfrm>
            <a:prstGeom prst="rect">
              <a:avLst/>
            </a:prstGeom>
            <a:solidFill>
              <a:schemeClr val="accent1">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8" name="رابط كسهم مستقيم 7"/>
            <p:cNvCxnSpPr/>
            <p:nvPr/>
          </p:nvCxnSpPr>
          <p:spPr>
            <a:xfrm>
              <a:off x="914400" y="4114800"/>
              <a:ext cx="3276600" cy="158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rot="5400000" flipH="1" flipV="1">
              <a:off x="-113506" y="3085306"/>
              <a:ext cx="2057400" cy="158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914400" y="35814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914400" y="31242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914400" y="25908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5400000">
              <a:off x="1485900" y="40767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2171700" y="40767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933700" y="4076700"/>
              <a:ext cx="7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شكل حر 22"/>
          <p:cNvSpPr/>
          <p:nvPr/>
        </p:nvSpPr>
        <p:spPr>
          <a:xfrm>
            <a:off x="900113" y="2736056"/>
            <a:ext cx="3014662" cy="1400175"/>
          </a:xfrm>
          <a:custGeom>
            <a:avLst/>
            <a:gdLst>
              <a:gd name="connsiteX0" fmla="*/ 0 w 3014662"/>
              <a:gd name="connsiteY0" fmla="*/ 635794 h 1400175"/>
              <a:gd name="connsiteX1" fmla="*/ 585787 w 3014662"/>
              <a:gd name="connsiteY1" fmla="*/ 435769 h 1400175"/>
              <a:gd name="connsiteX2" fmla="*/ 1957387 w 3014662"/>
              <a:gd name="connsiteY2" fmla="*/ 7144 h 1400175"/>
              <a:gd name="connsiteX3" fmla="*/ 2300287 w 3014662"/>
              <a:gd name="connsiteY3" fmla="*/ 478632 h 1400175"/>
              <a:gd name="connsiteX4" fmla="*/ 2400300 w 3014662"/>
              <a:gd name="connsiteY4" fmla="*/ 1264444 h 1400175"/>
              <a:gd name="connsiteX5" fmla="*/ 2928937 w 3014662"/>
              <a:gd name="connsiteY5" fmla="*/ 1293019 h 1400175"/>
              <a:gd name="connsiteX6" fmla="*/ 2914650 w 3014662"/>
              <a:gd name="connsiteY6" fmla="*/ 1278732 h 140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4662" h="1400175">
                <a:moveTo>
                  <a:pt x="0" y="635794"/>
                </a:moveTo>
                <a:lnTo>
                  <a:pt x="585787" y="435769"/>
                </a:lnTo>
                <a:cubicBezTo>
                  <a:pt x="912018" y="330994"/>
                  <a:pt x="1671637" y="0"/>
                  <a:pt x="1957387" y="7144"/>
                </a:cubicBezTo>
                <a:cubicBezTo>
                  <a:pt x="2243137" y="14288"/>
                  <a:pt x="2226468" y="269082"/>
                  <a:pt x="2300287" y="478632"/>
                </a:cubicBezTo>
                <a:cubicBezTo>
                  <a:pt x="2374106" y="688182"/>
                  <a:pt x="2295525" y="1128713"/>
                  <a:pt x="2400300" y="1264444"/>
                </a:cubicBezTo>
                <a:cubicBezTo>
                  <a:pt x="2505075" y="1400175"/>
                  <a:pt x="2843212" y="1290638"/>
                  <a:pt x="2928937" y="1293019"/>
                </a:cubicBezTo>
                <a:cubicBezTo>
                  <a:pt x="3014662" y="1295400"/>
                  <a:pt x="2964656" y="1287066"/>
                  <a:pt x="2914650" y="1278732"/>
                </a:cubicBezTo>
              </a:path>
            </a:pathLst>
          </a:cu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مربع نص 23"/>
          <p:cNvSpPr txBox="1"/>
          <p:nvPr/>
        </p:nvSpPr>
        <p:spPr>
          <a:xfrm>
            <a:off x="533400" y="1676400"/>
            <a:ext cx="1219200" cy="369332"/>
          </a:xfrm>
          <a:prstGeom prst="rect">
            <a:avLst/>
          </a:prstGeom>
          <a:noFill/>
        </p:spPr>
        <p:txBody>
          <a:bodyPr wrap="square" rtlCol="1">
            <a:spAutoFit/>
          </a:bodyPr>
          <a:lstStyle/>
          <a:p>
            <a:r>
              <a:rPr lang="en-US" dirty="0" err="1" smtClean="0"/>
              <a:t>N</a:t>
            </a:r>
            <a:r>
              <a:rPr lang="en-US" baseline="-25000" dirty="0" err="1" smtClean="0"/>
              <a:t>ion</a:t>
            </a:r>
            <a:r>
              <a:rPr lang="en-US" baseline="-25000" dirty="0" smtClean="0"/>
              <a:t> </a:t>
            </a:r>
            <a:r>
              <a:rPr lang="en-US" dirty="0" smtClean="0"/>
              <a:t>(10</a:t>
            </a:r>
            <a:r>
              <a:rPr lang="en-US" baseline="30000" dirty="0" smtClean="0"/>
              <a:t>3</a:t>
            </a:r>
            <a:r>
              <a:rPr lang="en-US" dirty="0" smtClean="0"/>
              <a:t>  )</a:t>
            </a:r>
            <a:endParaRPr lang="ar-SA" baseline="30000" dirty="0"/>
          </a:p>
        </p:txBody>
      </p:sp>
      <p:sp>
        <p:nvSpPr>
          <p:cNvPr id="25" name="مربع نص 24"/>
          <p:cNvSpPr txBox="1"/>
          <p:nvPr/>
        </p:nvSpPr>
        <p:spPr>
          <a:xfrm>
            <a:off x="4114800" y="3886200"/>
            <a:ext cx="381000" cy="381000"/>
          </a:xfrm>
          <a:prstGeom prst="rect">
            <a:avLst/>
          </a:prstGeom>
          <a:noFill/>
        </p:spPr>
        <p:txBody>
          <a:bodyPr wrap="square" rtlCol="1">
            <a:spAutoFit/>
          </a:bodyPr>
          <a:lstStyle/>
          <a:p>
            <a:r>
              <a:rPr lang="en-US" dirty="0" smtClean="0"/>
              <a:t>d</a:t>
            </a:r>
            <a:endParaRPr lang="ar-SA" dirty="0"/>
          </a:p>
        </p:txBody>
      </p:sp>
      <p:sp>
        <p:nvSpPr>
          <p:cNvPr id="26" name="وسيلة شرح على شكل سحابة 25"/>
          <p:cNvSpPr/>
          <p:nvPr/>
        </p:nvSpPr>
        <p:spPr>
          <a:xfrm>
            <a:off x="2819400" y="1447800"/>
            <a:ext cx="4343400" cy="10668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منحنى براغ للتأين النوعي</a:t>
            </a:r>
            <a:endParaRPr lang="ar-SA" dirty="0"/>
          </a:p>
        </p:txBody>
      </p:sp>
      <p:sp>
        <p:nvSpPr>
          <p:cNvPr id="27" name="مستطيل مستدير الزوايا 26"/>
          <p:cNvSpPr/>
          <p:nvPr/>
        </p:nvSpPr>
        <p:spPr>
          <a:xfrm>
            <a:off x="5410200" y="2895600"/>
            <a:ext cx="32766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ولكن </a:t>
            </a:r>
            <a:r>
              <a:rPr lang="ar-SA" dirty="0" err="1" smtClean="0"/>
              <a:t>اذا</a:t>
            </a:r>
            <a:r>
              <a:rPr lang="ar-SA" dirty="0" smtClean="0"/>
              <a:t> كانت حزمة من جسيمات ألفا الساقطة فسوف نحصل على شكل العلاقة التالية بين التأين النوعي وطول </a:t>
            </a:r>
            <a:r>
              <a:rPr lang="ar-SA" dirty="0" err="1" smtClean="0"/>
              <a:t>الاثر</a:t>
            </a:r>
            <a:endParaRPr lang="ar-SA" dirty="0"/>
          </a:p>
        </p:txBody>
      </p:sp>
      <p:sp>
        <p:nvSpPr>
          <p:cNvPr id="28" name="وسيلة شرح على شكل سحابة 27"/>
          <p:cNvSpPr/>
          <p:nvPr/>
        </p:nvSpPr>
        <p:spPr>
          <a:xfrm>
            <a:off x="4114800" y="4419600"/>
            <a:ext cx="4648200" cy="2438400"/>
          </a:xfrm>
          <a:prstGeom prst="cloudCallout">
            <a:avLst>
              <a:gd name="adj1" fmla="val -56641"/>
              <a:gd name="adj2" fmla="val -67661"/>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b="1" dirty="0" smtClean="0"/>
              <a:t>وهذا المنحنى يختلف اختلاف طفيف عن سابقه عند نهاية الأثر</a:t>
            </a:r>
          </a:p>
          <a:p>
            <a:pPr algn="ctr"/>
            <a:r>
              <a:rPr lang="ar-SA" b="1" dirty="0" smtClean="0"/>
              <a:t>ويرجع السبب في هذا </a:t>
            </a:r>
            <a:r>
              <a:rPr lang="ar-SA" b="1" dirty="0" err="1" smtClean="0"/>
              <a:t>الأختلاف</a:t>
            </a:r>
            <a:r>
              <a:rPr lang="ar-SA" b="1" dirty="0" smtClean="0"/>
              <a:t> </a:t>
            </a:r>
            <a:r>
              <a:rPr lang="ar-SA" b="1" dirty="0" err="1" smtClean="0"/>
              <a:t>الى</a:t>
            </a:r>
            <a:r>
              <a:rPr lang="ar-SA" b="1" dirty="0" smtClean="0"/>
              <a:t> التبعثر في المدى</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scan0006.jpg"/>
          <p:cNvPicPr>
            <a:picLocks noGrp="1" noChangeAspect="1"/>
          </p:cNvPicPr>
          <p:nvPr>
            <p:ph type="pic" idx="1"/>
          </p:nvPr>
        </p:nvPicPr>
        <p:blipFill>
          <a:blip r:embed="rId2" cstate="print"/>
          <a:srcRect l="19739" r="19739"/>
          <a:stretch>
            <a:fillRect/>
          </a:stretch>
        </p:blipFill>
        <p:spPr>
          <a:xfrm>
            <a:off x="3200400" y="616634"/>
            <a:ext cx="5334000" cy="3657600"/>
          </a:xfrm>
        </p:spPr>
      </p:pic>
      <p:sp>
        <p:nvSpPr>
          <p:cNvPr id="3" name="عنوان 2"/>
          <p:cNvSpPr>
            <a:spLocks noGrp="1"/>
          </p:cNvSpPr>
          <p:nvPr>
            <p:ph type="title"/>
          </p:nvPr>
        </p:nvSpPr>
        <p:spPr>
          <a:xfrm>
            <a:off x="533400" y="685800"/>
            <a:ext cx="1981200" cy="3657600"/>
          </a:xfrm>
        </p:spPr>
        <p:style>
          <a:lnRef idx="3">
            <a:schemeClr val="lt1"/>
          </a:lnRef>
          <a:fillRef idx="1">
            <a:schemeClr val="accent2"/>
          </a:fillRef>
          <a:effectRef idx="1">
            <a:schemeClr val="accent2"/>
          </a:effectRef>
          <a:fontRef idx="minor">
            <a:schemeClr val="lt1"/>
          </a:fontRef>
        </p:style>
        <p:txBody>
          <a:bodyPr>
            <a:normAutofit/>
          </a:bodyPr>
          <a:lstStyle/>
          <a:p>
            <a:r>
              <a:rPr lang="ar-SA" dirty="0" smtClean="0"/>
              <a:t>مقارنة بين علاقة  التأين النوعي مع طول الأثر لجسيمات ألفا تارةً ولجسيم واحد فقط</a:t>
            </a:r>
            <a:endParaRPr lang="ar-SA" dirty="0"/>
          </a:p>
        </p:txBody>
      </p:sp>
      <p:sp>
        <p:nvSpPr>
          <p:cNvPr id="4" name="عنصر نائب للنص 3"/>
          <p:cNvSpPr>
            <a:spLocks noGrp="1"/>
          </p:cNvSpPr>
          <p:nvPr>
            <p:ph type="body" sz="half" idx="2"/>
          </p:nvPr>
        </p:nvSpPr>
        <p:spPr/>
        <p:txBody>
          <a:bodyPr/>
          <a:lstStyle/>
          <a:p>
            <a:endParaRPr lang="ar-SA"/>
          </a:p>
        </p:txBody>
      </p:sp>
      <p:sp>
        <p:nvSpPr>
          <p:cNvPr id="6" name="مستطيل مستدير الزوايا 5"/>
          <p:cNvSpPr/>
          <p:nvPr/>
        </p:nvSpPr>
        <p:spPr>
          <a:xfrm>
            <a:off x="4800600" y="4800600"/>
            <a:ext cx="38100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تبعثر المدى </a:t>
            </a:r>
            <a:r>
              <a:rPr lang="en-US" dirty="0" smtClean="0"/>
              <a:t>Range Straggling</a:t>
            </a:r>
            <a:endParaRPr lang="ar-SA" dirty="0"/>
          </a:p>
        </p:txBody>
      </p:sp>
      <p:sp>
        <p:nvSpPr>
          <p:cNvPr id="7" name="مستطيل مستدير الزوايا 6"/>
          <p:cNvSpPr/>
          <p:nvPr/>
        </p:nvSpPr>
        <p:spPr>
          <a:xfrm>
            <a:off x="228600" y="5181600"/>
            <a:ext cx="4648200" cy="1219200"/>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SA" dirty="0" smtClean="0"/>
              <a:t>بسبب أن عملية التصادم بين الجسيم الساقط والالكترونات عملية </a:t>
            </a:r>
            <a:r>
              <a:rPr lang="ar-SA" dirty="0" err="1" smtClean="0"/>
              <a:t>احصائية</a:t>
            </a:r>
            <a:r>
              <a:rPr lang="ar-SA" dirty="0" smtClean="0"/>
              <a:t> بحته وبالتالي يختلف طول الأثر اختلافاً بسيطاً وعليه يختلف مدى الجسيمات الساقطة</a:t>
            </a:r>
            <a:endParaRPr lang="ar-SA" dirty="0"/>
          </a:p>
        </p:txBody>
      </p:sp>
      <p:sp>
        <p:nvSpPr>
          <p:cNvPr id="8" name="قوس 7"/>
          <p:cNvSpPr/>
          <p:nvPr/>
        </p:nvSpPr>
        <p:spPr>
          <a:xfrm>
            <a:off x="6096000" y="2438400"/>
            <a:ext cx="1371600" cy="1371600"/>
          </a:xfrm>
          <a:prstGeom prst="arc">
            <a:avLst>
              <a:gd name="adj1" fmla="val 16200000"/>
              <a:gd name="adj2" fmla="val 15885175"/>
            </a:avLst>
          </a:pr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457200" y="381000"/>
            <a:ext cx="8686800" cy="838200"/>
          </a:xfrm>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8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28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5" name="مستطيل مستدير الزوايا 4"/>
          <p:cNvSpPr/>
          <p:nvPr/>
        </p:nvSpPr>
        <p:spPr>
          <a:xfrm>
            <a:off x="3429000" y="1524000"/>
            <a:ext cx="4572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 مدى الجسيمات المشحونة الثقيلة:</a:t>
            </a:r>
          </a:p>
        </p:txBody>
      </p:sp>
      <p:sp>
        <p:nvSpPr>
          <p:cNvPr id="6" name="مستطيل مستدير الزوايا 5"/>
          <p:cNvSpPr/>
          <p:nvPr/>
        </p:nvSpPr>
        <p:spPr>
          <a:xfrm>
            <a:off x="838200" y="2438400"/>
            <a:ext cx="8001000" cy="11430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2000" b="1" dirty="0" smtClean="0"/>
              <a:t>مدى الجسيم المشحون في مادة ما هو عبارة عن طول المسافة المستقيمة التي يقطعها الجسيم في اتجاه سقوطه في هذه المادة.</a:t>
            </a:r>
            <a:endParaRPr lang="ar-SA" sz="2000" b="1" dirty="0"/>
          </a:p>
        </p:txBody>
      </p:sp>
      <p:sp>
        <p:nvSpPr>
          <p:cNvPr id="7" name="مستطيل مستدير الزوايا 6"/>
          <p:cNvSpPr/>
          <p:nvPr/>
        </p:nvSpPr>
        <p:spPr>
          <a:xfrm>
            <a:off x="4495800" y="4191000"/>
            <a:ext cx="4343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طول الأثر للجسيمات من النوع نفسه وطاقتها الابتدائية واحدة فإن طول </a:t>
            </a:r>
            <a:r>
              <a:rPr lang="ar-SA" dirty="0" err="1" smtClean="0"/>
              <a:t>الاثر</a:t>
            </a:r>
            <a:r>
              <a:rPr lang="ar-SA" dirty="0" smtClean="0"/>
              <a:t> يكون متساو تقريباً</a:t>
            </a:r>
            <a:endParaRPr lang="ar-SA" dirty="0"/>
          </a:p>
        </p:txBody>
      </p:sp>
      <p:sp>
        <p:nvSpPr>
          <p:cNvPr id="8" name="وسيلة شرح على شكل سحابة 7"/>
          <p:cNvSpPr/>
          <p:nvPr/>
        </p:nvSpPr>
        <p:spPr>
          <a:xfrm>
            <a:off x="0" y="3429000"/>
            <a:ext cx="4495800" cy="3429000"/>
          </a:xfrm>
          <a:prstGeom prst="cloudCallout">
            <a:avLst>
              <a:gd name="adj1" fmla="val 63240"/>
              <a:gd name="adj2" fmla="val -42599"/>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dirty="0" smtClean="0"/>
              <a:t>أن تصادم الجسيم الساقط مع الالكترونات هي عملية </a:t>
            </a:r>
            <a:r>
              <a:rPr lang="ar-SA" dirty="0" err="1" smtClean="0"/>
              <a:t>احصائية</a:t>
            </a:r>
            <a:r>
              <a:rPr lang="ar-SA" dirty="0" smtClean="0"/>
              <a:t> بحته فقد تختلف المسافة بين التصادمات وبالتالي يختلف طول الأثر اختلافاً بسيطاً مما يؤدي إلى حدوث اختلاف طفيف في المدى للجسيمات من النوع نفسه وذوي الطاقة الواحدة</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مدى الجسيمات المشحونة الثقيلة:</a:t>
            </a:r>
            <a:br>
              <a:rPr lang="ar-SA" b="1" dirty="0" smtClean="0"/>
            </a:br>
            <a:endParaRPr lang="ar-SA" dirty="0"/>
          </a:p>
        </p:txBody>
      </p:sp>
      <p:pic>
        <p:nvPicPr>
          <p:cNvPr id="41986" name="Picture 2" descr="C:\Documents and Settings\TOSHIBA\My Documents\My Scans\2011-02 (Feb)\scan0008.jpg"/>
          <p:cNvPicPr>
            <a:picLocks noGrp="1" noChangeAspect="1" noChangeArrowheads="1"/>
          </p:cNvPicPr>
          <p:nvPr>
            <p:ph idx="1"/>
          </p:nvPr>
        </p:nvPicPr>
        <p:blipFill>
          <a:blip r:embed="rId2" cstate="print"/>
          <a:srcRect/>
          <a:stretch>
            <a:fillRect/>
          </a:stretch>
        </p:blipFill>
        <p:spPr bwMode="auto">
          <a:xfrm>
            <a:off x="304800" y="2971800"/>
            <a:ext cx="6934200" cy="3581400"/>
          </a:xfrm>
          <a:prstGeom prst="rect">
            <a:avLst/>
          </a:prstGeom>
          <a:solidFill>
            <a:srgbClr val="000000">
              <a:shade val="95000"/>
            </a:srgbClr>
          </a:solidFill>
          <a:ln w="444500" cap="sq">
            <a:solidFill>
              <a:schemeClr val="accent2">
                <a:lumMod val="60000"/>
                <a:lumOff val="40000"/>
              </a:schemeClr>
            </a:solidFill>
            <a:miter lim="800000"/>
          </a:ln>
          <a:effectLst>
            <a:outerShdw blurRad="254000" dist="190500" dir="2700000" sy="90000" algn="bl" rotWithShape="0">
              <a:srgbClr val="000000">
                <a:alpha val="40000"/>
              </a:srgbClr>
            </a:outerShdw>
          </a:effectLst>
        </p:spPr>
      </p:pic>
      <p:sp>
        <p:nvSpPr>
          <p:cNvPr id="5" name="مستطيل مستدير الزوايا 4"/>
          <p:cNvSpPr/>
          <p:nvPr/>
        </p:nvSpPr>
        <p:spPr>
          <a:xfrm>
            <a:off x="1828800" y="1447800"/>
            <a:ext cx="67056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لكي نعين المدى لجسيمات المشحونة الثقيلة ندرس العلاقة بين  سمك </a:t>
            </a:r>
            <a:r>
              <a:rPr lang="ar-SA" sz="2000" b="1" dirty="0" err="1" smtClean="0"/>
              <a:t>المادةالماصة</a:t>
            </a:r>
            <a:r>
              <a:rPr lang="ar-SA" sz="2000" b="1" dirty="0" smtClean="0"/>
              <a:t> (الوسط) وشدة الجسيمات النافذة منها</a:t>
            </a:r>
            <a:endParaRPr lang="ar-SA" sz="2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noGrp="1"/>
          </p:cNvSpPr>
          <p:nvPr>
            <p:ph type="title"/>
          </p:nvPr>
        </p:nvSpPr>
        <p:spPr>
          <a:prstGeom prst="rect">
            <a:avLst/>
          </a:prstGeom>
        </p:spPr>
        <p:txBody>
          <a:bodyPr vert="horz" anchor="ctr">
            <a:noAutofit/>
          </a:bodyPr>
          <a:lstStyle/>
          <a:p>
            <a:r>
              <a:rPr lang="ar-SA" sz="2400" b="1" dirty="0" smtClean="0"/>
              <a:t>مدى الجسيمات المشحونة الثقيلة:</a:t>
            </a:r>
            <a:br>
              <a:rPr lang="ar-SA" sz="2400" b="1" dirty="0" smtClean="0"/>
            </a:br>
            <a:r>
              <a:rPr lang="en-US" sz="2400" b="1" dirty="0" smtClean="0"/>
              <a:t>Range of heavy charged particle</a:t>
            </a:r>
            <a:r>
              <a:rPr lang="ar-SA" sz="2400" b="1" dirty="0" smtClean="0"/>
              <a:t/>
            </a:r>
            <a:br>
              <a:rPr lang="ar-SA" sz="2400" b="1" dirty="0" smtClean="0"/>
            </a:br>
            <a:endParaRPr kumimoji="0" lang="ar-SA" sz="2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3" name="كائن 2"/>
          <p:cNvGraphicFramePr>
            <a:graphicFrameLocks noChangeAspect="1"/>
          </p:cNvGraphicFramePr>
          <p:nvPr/>
        </p:nvGraphicFramePr>
        <p:xfrm>
          <a:off x="2743200" y="1905000"/>
          <a:ext cx="3519170" cy="863600"/>
        </p:xfrm>
        <a:graphic>
          <a:graphicData uri="http://schemas.openxmlformats.org/presentationml/2006/ole">
            <p:oleObj spid="_x0000_s47106" name="معادلة" r:id="rId3" imgW="2070000" imgH="507960" progId="Equation.3">
              <p:embed/>
            </p:oleObj>
          </a:graphicData>
        </a:graphic>
      </p:graphicFrame>
      <p:sp>
        <p:nvSpPr>
          <p:cNvPr id="5" name="مستطيل مستدير الزوايا 4"/>
          <p:cNvSpPr/>
          <p:nvPr/>
        </p:nvSpPr>
        <p:spPr>
          <a:xfrm>
            <a:off x="1828800" y="1219200"/>
            <a:ext cx="7010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يمكن حساب المدى بدلالة قدرة </a:t>
            </a:r>
            <a:r>
              <a:rPr lang="ar-SA" dirty="0" err="1" smtClean="0"/>
              <a:t>الايقاف</a:t>
            </a:r>
            <a:r>
              <a:rPr lang="ar-SA" dirty="0" smtClean="0"/>
              <a:t> وذلك طبقاً للعلاقة التالية:</a:t>
            </a:r>
            <a:endParaRPr lang="ar-SA" dirty="0"/>
          </a:p>
        </p:txBody>
      </p:sp>
      <p:sp>
        <p:nvSpPr>
          <p:cNvPr id="8" name="مستطيل مستدير الزوايا 7"/>
          <p:cNvSpPr/>
          <p:nvPr/>
        </p:nvSpPr>
        <p:spPr>
          <a:xfrm>
            <a:off x="2819400" y="2819400"/>
            <a:ext cx="5943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وكذلك نستطيع ايجاد المدى للجسيم في مادة بمعلو مية مداه في مادة أخرى و بمعلومية كل من الكثافة والوزن الذري</a:t>
            </a:r>
            <a:endParaRPr lang="ar-SA" dirty="0"/>
          </a:p>
        </p:txBody>
      </p:sp>
      <p:graphicFrame>
        <p:nvGraphicFramePr>
          <p:cNvPr id="9" name="كائن 8"/>
          <p:cNvGraphicFramePr>
            <a:graphicFrameLocks noChangeAspect="1"/>
          </p:cNvGraphicFramePr>
          <p:nvPr/>
        </p:nvGraphicFramePr>
        <p:xfrm>
          <a:off x="2286000" y="3886200"/>
          <a:ext cx="1536700" cy="917433"/>
        </p:xfrm>
        <a:graphic>
          <a:graphicData uri="http://schemas.openxmlformats.org/presentationml/2006/ole">
            <p:oleObj spid="_x0000_s47107" name="معادلة" r:id="rId4" imgW="850680" imgH="507960" progId="Equation.3">
              <p:embed/>
            </p:oleObj>
          </a:graphicData>
        </a:graphic>
      </p:graphicFrame>
      <p:sp>
        <p:nvSpPr>
          <p:cNvPr id="10" name="وسيلة شرح على شكل سحابة 9"/>
          <p:cNvSpPr/>
          <p:nvPr/>
        </p:nvSpPr>
        <p:spPr>
          <a:xfrm>
            <a:off x="4953000" y="3886200"/>
            <a:ext cx="3810000" cy="1295400"/>
          </a:xfrm>
          <a:prstGeom prst="cloudCallout">
            <a:avLst>
              <a:gd name="adj1" fmla="val -64738"/>
              <a:gd name="adj2" fmla="val -13828"/>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dirty="0" smtClean="0"/>
              <a:t>وتعتبر دقيقة هذه العلاقة </a:t>
            </a:r>
            <a:r>
              <a:rPr lang="ar-SA" dirty="0" err="1" smtClean="0"/>
              <a:t>اذا</a:t>
            </a:r>
            <a:r>
              <a:rPr lang="ar-SA" dirty="0" smtClean="0"/>
              <a:t> كان هناك فرق كبير بين الوزن الذري</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4267200" y="4572000"/>
            <a:ext cx="4419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ويمكن </a:t>
            </a:r>
            <a:r>
              <a:rPr lang="ar-SA" dirty="0" err="1" smtClean="0"/>
              <a:t>ايضاً</a:t>
            </a:r>
            <a:r>
              <a:rPr lang="ar-SA" dirty="0" smtClean="0"/>
              <a:t> تعريف السمك المكافئ:</a:t>
            </a:r>
            <a:endParaRPr lang="ar-SA" dirty="0"/>
          </a:p>
        </p:txBody>
      </p:sp>
      <p:graphicFrame>
        <p:nvGraphicFramePr>
          <p:cNvPr id="5" name="كائن 4"/>
          <p:cNvGraphicFramePr>
            <a:graphicFrameLocks noChangeAspect="1"/>
          </p:cNvGraphicFramePr>
          <p:nvPr/>
        </p:nvGraphicFramePr>
        <p:xfrm>
          <a:off x="609600" y="5410200"/>
          <a:ext cx="8050212" cy="533400"/>
        </p:xfrm>
        <a:graphic>
          <a:graphicData uri="http://schemas.openxmlformats.org/presentationml/2006/ole">
            <p:oleObj spid="_x0000_s48130" name="معادلة" r:id="rId3" imgW="3543120" imgH="228600" progId="Equation.3">
              <p:embed/>
            </p:oleObj>
          </a:graphicData>
        </a:graphic>
      </p:graphicFrame>
      <p:sp>
        <p:nvSpPr>
          <p:cNvPr id="6" name="عنوان 1"/>
          <p:cNvSpPr txBox="1">
            <a:spLocks noGrp="1"/>
          </p:cNvSpPr>
          <p:nvPr>
            <p:ph type="title"/>
          </p:nvPr>
        </p:nvSpPr>
        <p:spPr>
          <a:prstGeom prst="rect">
            <a:avLst/>
          </a:prstGeom>
        </p:spPr>
        <p:txBody>
          <a:bodyPr vert="horz" anchor="ctr">
            <a:noAutofit/>
          </a:bodyPr>
          <a:lstStyle/>
          <a:p>
            <a:r>
              <a:rPr lang="ar-SA" sz="2400" b="1" dirty="0" smtClean="0"/>
              <a:t>مدى الجسيمات المشحونة الثقيلة:</a:t>
            </a:r>
            <a:br>
              <a:rPr lang="ar-SA" sz="2400" b="1" dirty="0" smtClean="0"/>
            </a:br>
            <a:r>
              <a:rPr lang="en-US" sz="2400" b="1" dirty="0" smtClean="0"/>
              <a:t>Range of heavy charged particle</a:t>
            </a:r>
            <a:r>
              <a:rPr lang="ar-SA" sz="2400" b="1" dirty="0" smtClean="0"/>
              <a:t/>
            </a:r>
            <a:br>
              <a:rPr lang="ar-SA" sz="2400" b="1" dirty="0" smtClean="0"/>
            </a:br>
            <a:endParaRPr kumimoji="0" lang="ar-SA" sz="2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7" name="مستطيل مستدير الزوايا 6"/>
          <p:cNvSpPr/>
          <p:nvPr/>
        </p:nvSpPr>
        <p:spPr>
          <a:xfrm>
            <a:off x="228600" y="1295400"/>
            <a:ext cx="8763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فإذا كان الهواء هو المادة المعلومة المدى </a:t>
            </a:r>
            <a:r>
              <a:rPr lang="en-US" dirty="0" smtClean="0"/>
              <a:t>R air </a:t>
            </a:r>
            <a:r>
              <a:rPr lang="ar-SA" dirty="0" smtClean="0"/>
              <a:t> وبالتعويض بكثافة والوزن الذري للهواء نحصل على العلاقة التالية:</a:t>
            </a:r>
            <a:endParaRPr lang="ar-SA" dirty="0"/>
          </a:p>
        </p:txBody>
      </p:sp>
      <p:graphicFrame>
        <p:nvGraphicFramePr>
          <p:cNvPr id="8" name="Object 5"/>
          <p:cNvGraphicFramePr>
            <a:graphicFrameLocks noChangeAspect="1"/>
          </p:cNvGraphicFramePr>
          <p:nvPr/>
        </p:nvGraphicFramePr>
        <p:xfrm>
          <a:off x="1955800" y="1978025"/>
          <a:ext cx="3073400" cy="917575"/>
        </p:xfrm>
        <a:graphic>
          <a:graphicData uri="http://schemas.openxmlformats.org/presentationml/2006/ole">
            <p:oleObj spid="_x0000_s48131" name="معادلة" r:id="rId4" imgW="1701720" imgH="507960" progId="Equation.3">
              <p:embed/>
            </p:oleObj>
          </a:graphicData>
        </a:graphic>
      </p:graphicFrame>
      <p:graphicFrame>
        <p:nvGraphicFramePr>
          <p:cNvPr id="9" name="كائن 8"/>
          <p:cNvGraphicFramePr>
            <a:graphicFrameLocks noChangeAspect="1"/>
          </p:cNvGraphicFramePr>
          <p:nvPr/>
        </p:nvGraphicFramePr>
        <p:xfrm>
          <a:off x="1558290" y="3759200"/>
          <a:ext cx="3731260" cy="660400"/>
        </p:xfrm>
        <a:graphic>
          <a:graphicData uri="http://schemas.openxmlformats.org/presentationml/2006/ole">
            <p:oleObj spid="_x0000_s48132" name="معادلة" r:id="rId5" imgW="1434960" imgH="253800" progId="Equation.3">
              <p:embed/>
            </p:oleObj>
          </a:graphicData>
        </a:graphic>
      </p:graphicFrame>
      <p:sp>
        <p:nvSpPr>
          <p:cNvPr id="10" name="مستطيل مستدير الزوايا 9"/>
          <p:cNvSpPr/>
          <p:nvPr/>
        </p:nvSpPr>
        <p:spPr>
          <a:xfrm>
            <a:off x="762000" y="2895600"/>
            <a:ext cx="7543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واذا</a:t>
            </a:r>
            <a:r>
              <a:rPr lang="ar-SA" dirty="0" smtClean="0"/>
              <a:t> كانت مادة الوسط مركباً كيميائياً أو مزيجاً من عدة عناصر  فعندها نستخدم  </a:t>
            </a:r>
            <a:r>
              <a:rPr lang="ar-SA" dirty="0" err="1" smtClean="0"/>
              <a:t>الكتله</a:t>
            </a:r>
            <a:r>
              <a:rPr lang="ar-SA" dirty="0" smtClean="0"/>
              <a:t> الذرية الفعالة </a:t>
            </a:r>
            <a:r>
              <a:rPr lang="en-US" dirty="0" smtClean="0"/>
              <a:t>effective atomic mass </a:t>
            </a: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TOSHIBA\My Documents\My Scans\2011-02 (Feb)\scan0001.jpg"/>
          <p:cNvPicPr>
            <a:picLocks noGrp="1" noChangeAspect="1" noChangeArrowheads="1"/>
          </p:cNvPicPr>
          <p:nvPr>
            <p:ph idx="1"/>
          </p:nvPr>
        </p:nvPicPr>
        <p:blipFill>
          <a:blip r:embed="rId2" cstate="print">
            <a:duotone>
              <a:prstClr val="black"/>
              <a:schemeClr val="accent4">
                <a:tint val="45000"/>
                <a:satMod val="400000"/>
              </a:schemeClr>
            </a:duotone>
          </a:blip>
          <a:srcRect l="5994" t="2701" r="316" b="4700"/>
          <a:stretch>
            <a:fillRect/>
          </a:stretch>
        </p:blipFill>
        <p:spPr bwMode="auto">
          <a:xfrm>
            <a:off x="0" y="1447800"/>
            <a:ext cx="6553200" cy="5410200"/>
          </a:xfrm>
          <a:prstGeom prst="rect">
            <a:avLst/>
          </a:prstGeom>
          <a:noFill/>
        </p:spPr>
      </p:pic>
      <p:sp>
        <p:nvSpPr>
          <p:cNvPr id="5" name="عنوان 1"/>
          <p:cNvSpPr txBox="1">
            <a:spLocks noGrp="1"/>
          </p:cNvSpPr>
          <p:nvPr>
            <p:ph type="title"/>
          </p:nvPr>
        </p:nvSpPr>
        <p:spPr>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8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28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8" name="عنصر نائب للمحتوى 2"/>
          <p:cNvSpPr txBox="1">
            <a:spLocks/>
          </p:cNvSpPr>
          <p:nvPr/>
        </p:nvSpPr>
        <p:spPr>
          <a:xfrm>
            <a:off x="5867400" y="1554162"/>
            <a:ext cx="3124200" cy="4618038"/>
          </a:xfrm>
          <a:prstGeom prst="rect">
            <a:avLst/>
          </a:prstGeom>
        </p:spPr>
        <p:txBody>
          <a:bodyPr vert="horz">
            <a:normAutofit/>
          </a:bodyPr>
          <a:lstStyle/>
          <a:p>
            <a:pPr marL="342900" marR="0" lvl="0" indent="-342900" algn="r" defTabSz="914400" rtl="1"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ar-SA" sz="3200" b="0" i="0" u="none" strike="noStrike" kern="1200" cap="none" spc="0" normalizeH="0" baseline="0" noProof="0" dirty="0" smtClean="0">
                <a:ln>
                  <a:noFill/>
                </a:ln>
                <a:solidFill>
                  <a:schemeClr val="tx2"/>
                </a:solidFill>
                <a:effectLst/>
                <a:uLnTx/>
                <a:uFillTx/>
                <a:latin typeface="+mn-lt"/>
                <a:ea typeface="+mn-ea"/>
                <a:cs typeface="+mn-cs"/>
              </a:rPr>
              <a:t>العلاقة بين قدرة </a:t>
            </a:r>
            <a:r>
              <a:rPr kumimoji="0" lang="ar-SA" sz="3200" b="0" i="0" u="none" strike="noStrike" kern="1200" cap="none" spc="0" normalizeH="0" baseline="0" noProof="0" dirty="0" err="1" smtClean="0">
                <a:ln>
                  <a:noFill/>
                </a:ln>
                <a:solidFill>
                  <a:schemeClr val="tx2"/>
                </a:solidFill>
                <a:effectLst/>
                <a:uLnTx/>
                <a:uFillTx/>
                <a:latin typeface="+mn-lt"/>
                <a:ea typeface="+mn-ea"/>
                <a:cs typeface="+mn-cs"/>
              </a:rPr>
              <a:t>الايقاف</a:t>
            </a:r>
            <a:r>
              <a:rPr kumimoji="0" lang="ar-SA" sz="3200" b="0" i="0" u="none" strike="noStrike" kern="1200" cap="none" spc="0" normalizeH="0" baseline="0" noProof="0" dirty="0" smtClean="0">
                <a:ln>
                  <a:noFill/>
                </a:ln>
                <a:solidFill>
                  <a:schemeClr val="tx2"/>
                </a:solidFill>
                <a:effectLst/>
                <a:uLnTx/>
                <a:uFillTx/>
                <a:latin typeface="+mn-lt"/>
                <a:ea typeface="+mn-ea"/>
                <a:cs typeface="+mn-cs"/>
              </a:rPr>
              <a:t> وطاقة الجسيمات الساقطة لأنواع مختلفة من الجسيمات المشحونة في الهواء.</a:t>
            </a:r>
          </a:p>
          <a:p>
            <a:pPr marL="342900" marR="0" lvl="0" indent="-342900" algn="r" defTabSz="914400" rtl="1"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ar-SA" sz="3200" b="0"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ar-SA" sz="32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ar-SA" sz="32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0" y="1554162"/>
            <a:ext cx="3657600" cy="3170237"/>
          </a:xfrm>
        </p:spPr>
        <p:txBody>
          <a:bodyPr>
            <a:normAutofit fontScale="92500" lnSpcReduction="10000"/>
          </a:bodyPr>
          <a:lstStyle/>
          <a:p>
            <a:r>
              <a:rPr lang="ar-SA" dirty="0" smtClean="0"/>
              <a:t>العلاقة بين قدرة </a:t>
            </a:r>
            <a:r>
              <a:rPr lang="ar-SA" dirty="0" err="1" smtClean="0"/>
              <a:t>الايقاف</a:t>
            </a:r>
            <a:r>
              <a:rPr lang="ar-SA" dirty="0" smtClean="0"/>
              <a:t> وطاقة الجسيمات الساقطة لأنواع مختلفة من الجسيمات المشحونة في كل مواد مختلفة.</a:t>
            </a:r>
          </a:p>
          <a:p>
            <a:pPr>
              <a:buNone/>
            </a:pPr>
            <a:endParaRPr lang="ar-SA" dirty="0" smtClean="0">
              <a:solidFill>
                <a:srgbClr val="FF0000"/>
              </a:solidFill>
            </a:endParaRPr>
          </a:p>
          <a:p>
            <a:endParaRPr lang="ar-SA" dirty="0" smtClean="0"/>
          </a:p>
          <a:p>
            <a:endParaRPr lang="ar-SA" dirty="0"/>
          </a:p>
        </p:txBody>
      </p:sp>
      <p:sp>
        <p:nvSpPr>
          <p:cNvPr id="4" name="عنوان 1"/>
          <p:cNvSpPr txBox="1">
            <a:spLocks noGrp="1"/>
          </p:cNvSpPr>
          <p:nvPr>
            <p:ph type="title"/>
          </p:nvPr>
        </p:nvSpPr>
        <p:spPr>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8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تفاعل الجسيمات المشحونة الثقيلة مع المادة</a:t>
            </a:r>
            <a:endParaRPr kumimoji="0" lang="ar-SA" sz="28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pic>
        <p:nvPicPr>
          <p:cNvPr id="38914" name="Picture 2" descr="C:\Documents and Settings\TOSHIBA\My Documents\My Scans\2011-02 (Feb)\scan0007.jpg"/>
          <p:cNvPicPr>
            <a:picLocks noChangeAspect="1" noChangeArrowheads="1"/>
          </p:cNvPicPr>
          <p:nvPr/>
        </p:nvPicPr>
        <p:blipFill>
          <a:blip r:embed="rId2" cstate="print">
            <a:duotone>
              <a:prstClr val="black"/>
              <a:schemeClr val="accent5">
                <a:tint val="45000"/>
                <a:satMod val="400000"/>
              </a:schemeClr>
            </a:duotone>
          </a:blip>
          <a:srcRect/>
          <a:stretch>
            <a:fillRect/>
          </a:stretch>
        </p:blipFill>
        <p:spPr bwMode="auto">
          <a:xfrm>
            <a:off x="224222" y="1295400"/>
            <a:ext cx="5338378" cy="5334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العلاقة بين المدى وطاقة الجسيمات الساقطة لأنواع مختلفة من الجسيمات المشحونة.</a:t>
            </a:r>
            <a:br>
              <a:rPr lang="ar-SA" dirty="0" smtClean="0"/>
            </a:br>
            <a:endParaRPr lang="ar-SA" dirty="0"/>
          </a:p>
        </p:txBody>
      </p:sp>
      <p:sp>
        <p:nvSpPr>
          <p:cNvPr id="3" name="عنصر نائب للمحتوى 2"/>
          <p:cNvSpPr>
            <a:spLocks noGrp="1"/>
          </p:cNvSpPr>
          <p:nvPr>
            <p:ph idx="1"/>
          </p:nvPr>
        </p:nvSpPr>
        <p:spPr/>
        <p:txBody>
          <a:bodyPr/>
          <a:lstStyle/>
          <a:p>
            <a:endParaRPr lang="ar-SA"/>
          </a:p>
        </p:txBody>
      </p:sp>
      <p:pic>
        <p:nvPicPr>
          <p:cNvPr id="40962" name="Picture 2" descr="C:\Documents and Settings\TOSHIBA\My Documents\My Scans\2011-02 (Feb)\scan0002.jpg"/>
          <p:cNvPicPr>
            <a:picLocks noChangeAspect="1" noChangeArrowheads="1"/>
          </p:cNvPicPr>
          <p:nvPr/>
        </p:nvPicPr>
        <p:blipFill>
          <a:blip r:embed="rId2" cstate="print"/>
          <a:srcRect/>
          <a:stretch>
            <a:fillRect/>
          </a:stretch>
        </p:blipFill>
        <p:spPr bwMode="auto">
          <a:xfrm>
            <a:off x="304800" y="1524000"/>
            <a:ext cx="8534400" cy="4648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زمن </a:t>
            </a:r>
            <a:r>
              <a:rPr lang="ar-SA" dirty="0" err="1" smtClean="0"/>
              <a:t>الايقاف</a:t>
            </a:r>
            <a:r>
              <a:rPr lang="ar-SA" dirty="0" smtClean="0"/>
              <a:t> </a:t>
            </a:r>
            <a:r>
              <a:rPr lang="en-US" sz="2800" dirty="0" smtClean="0"/>
              <a:t>the stopping time</a:t>
            </a:r>
            <a:endParaRPr lang="ar-SA" dirty="0"/>
          </a:p>
        </p:txBody>
      </p:sp>
      <p:sp>
        <p:nvSpPr>
          <p:cNvPr id="3" name="عنصر نائب للمحتوى 2"/>
          <p:cNvSpPr>
            <a:spLocks noGrp="1"/>
          </p:cNvSpPr>
          <p:nvPr>
            <p:ph idx="1"/>
          </p:nvPr>
        </p:nvSpPr>
        <p:spPr/>
        <p:txBody>
          <a:bodyPr/>
          <a:lstStyle/>
          <a:p>
            <a:r>
              <a:rPr lang="ar-SA" dirty="0" smtClean="0"/>
              <a:t>ومن دراسات تجريبية واسعة وجد أنه يمكننا </a:t>
            </a:r>
            <a:r>
              <a:rPr lang="ar-SA" dirty="0" err="1" smtClean="0"/>
              <a:t>ايجاد</a:t>
            </a:r>
            <a:r>
              <a:rPr lang="ar-SA" dirty="0" smtClean="0"/>
              <a:t> الزمن التقريبي </a:t>
            </a:r>
            <a:r>
              <a:rPr lang="ar-SA" dirty="0" err="1" smtClean="0"/>
              <a:t>لأيقاف</a:t>
            </a:r>
            <a:r>
              <a:rPr lang="ar-SA" dirty="0" smtClean="0"/>
              <a:t> الجسيمات المشحونة في المادة </a:t>
            </a:r>
            <a:r>
              <a:rPr lang="ar-SA" dirty="0" err="1" smtClean="0"/>
              <a:t>الماصةمن</a:t>
            </a:r>
            <a:r>
              <a:rPr lang="ar-SA" dirty="0" smtClean="0"/>
              <a:t> خلال العلاقة التالية:</a:t>
            </a:r>
          </a:p>
          <a:p>
            <a:endParaRPr lang="ar-SA" dirty="0" smtClean="0"/>
          </a:p>
          <a:p>
            <a:endParaRPr lang="ar-SA" dirty="0" smtClean="0"/>
          </a:p>
          <a:p>
            <a:r>
              <a:rPr lang="ar-SA" dirty="0" smtClean="0"/>
              <a:t>حيث</a:t>
            </a:r>
            <a:r>
              <a:rPr lang="en-US" dirty="0" err="1" smtClean="0"/>
              <a:t>m</a:t>
            </a:r>
            <a:r>
              <a:rPr lang="en-US" baseline="-25000" dirty="0" err="1" smtClean="0"/>
              <a:t>A</a:t>
            </a:r>
            <a:r>
              <a:rPr lang="en-US" dirty="0" smtClean="0"/>
              <a:t> </a:t>
            </a:r>
            <a:r>
              <a:rPr lang="ar-SA" dirty="0" smtClean="0"/>
              <a:t>هي كتلة الجسيم المشحون،</a:t>
            </a:r>
            <a:r>
              <a:rPr lang="en-US" dirty="0" smtClean="0"/>
              <a:t>E </a:t>
            </a:r>
            <a:r>
              <a:rPr lang="ar-SA" dirty="0" smtClean="0"/>
              <a:t> هي طاقته.</a:t>
            </a:r>
          </a:p>
        </p:txBody>
      </p:sp>
      <p:graphicFrame>
        <p:nvGraphicFramePr>
          <p:cNvPr id="4" name="كائن 3"/>
          <p:cNvGraphicFramePr>
            <a:graphicFrameLocks noChangeAspect="1"/>
          </p:cNvGraphicFramePr>
          <p:nvPr/>
        </p:nvGraphicFramePr>
        <p:xfrm>
          <a:off x="2667000" y="3206750"/>
          <a:ext cx="2559050" cy="831850"/>
        </p:xfrm>
        <a:graphic>
          <a:graphicData uri="http://schemas.openxmlformats.org/presentationml/2006/ole">
            <p:oleObj spid="_x0000_s35842" name="معادلة" r:id="rId3" imgW="1307880" imgH="44424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تمرين</a:t>
            </a:r>
            <a:endParaRPr lang="ar-SA" dirty="0"/>
          </a:p>
        </p:txBody>
      </p:sp>
      <p:sp>
        <p:nvSpPr>
          <p:cNvPr id="3" name="Content Placeholder 2"/>
          <p:cNvSpPr>
            <a:spLocks noGrp="1"/>
          </p:cNvSpPr>
          <p:nvPr>
            <p:ph idx="1"/>
          </p:nvPr>
        </p:nvSpPr>
        <p:spPr/>
        <p:txBody>
          <a:bodyPr>
            <a:normAutofit/>
          </a:bodyPr>
          <a:lstStyle/>
          <a:p>
            <a:r>
              <a:rPr lang="ar-SA" sz="2400" dirty="0" smtClean="0"/>
              <a:t>تتحرك جسيمات ألفافي الهواء بسرعة </a:t>
            </a:r>
            <a:r>
              <a:rPr lang="en-US" sz="2400" dirty="0" smtClean="0"/>
              <a:t>1.48x10</a:t>
            </a:r>
            <a:r>
              <a:rPr lang="en-US" sz="2400" baseline="30000" dirty="0" smtClean="0"/>
              <a:t>7</a:t>
            </a:r>
            <a:r>
              <a:rPr lang="en-US" sz="2400" dirty="0" smtClean="0"/>
              <a:t>m/s</a:t>
            </a:r>
            <a:r>
              <a:rPr lang="ar-SA" sz="2400" dirty="0" smtClean="0"/>
              <a:t> في الظروف القياسية لدرجة الحرارة والضغط أوجدقدرةالتوقيف والتأين في هذه الحالة؟</a:t>
            </a:r>
          </a:p>
          <a:p>
            <a:r>
              <a:rPr lang="en-US" sz="2400" dirty="0" smtClean="0"/>
              <a:t>Air </a:t>
            </a:r>
            <a:r>
              <a:rPr lang="en-US" sz="2400" dirty="0" err="1" smtClean="0"/>
              <a:t>condation</a:t>
            </a:r>
            <a:r>
              <a:rPr lang="en-US" sz="2400" dirty="0" smtClean="0"/>
              <a:t> </a:t>
            </a:r>
            <a:endParaRPr lang="ar-SA" sz="2400" dirty="0"/>
          </a:p>
        </p:txBody>
      </p:sp>
      <p:graphicFrame>
        <p:nvGraphicFramePr>
          <p:cNvPr id="4" name="Table 3"/>
          <p:cNvGraphicFramePr>
            <a:graphicFrameLocks noGrp="1"/>
          </p:cNvGraphicFramePr>
          <p:nvPr/>
        </p:nvGraphicFramePr>
        <p:xfrm>
          <a:off x="1524000" y="3124200"/>
          <a:ext cx="6248402" cy="838200"/>
        </p:xfrm>
        <a:graphic>
          <a:graphicData uri="http://schemas.openxmlformats.org/drawingml/2006/table">
            <a:tbl>
              <a:tblPr rtl="1" firstRow="1" bandRow="1">
                <a:tableStyleId>{5C22544A-7EE6-4342-B048-85BDC9FD1C3A}</a:tableStyleId>
              </a:tblPr>
              <a:tblGrid>
                <a:gridCol w="1480277"/>
                <a:gridCol w="2027010"/>
                <a:gridCol w="1179015"/>
                <a:gridCol w="1562100"/>
              </a:tblGrid>
              <a:tr h="416209">
                <a:tc>
                  <a:txBody>
                    <a:bodyPr/>
                    <a:lstStyle/>
                    <a:p>
                      <a:pPr rtl="1"/>
                      <a:r>
                        <a:rPr lang="en-US" dirty="0" smtClean="0"/>
                        <a:t>I</a:t>
                      </a:r>
                      <a:endParaRPr lang="ar-SA" dirty="0"/>
                    </a:p>
                  </a:txBody>
                  <a:tcPr/>
                </a:tc>
                <a:tc>
                  <a:txBody>
                    <a:bodyPr/>
                    <a:lstStyle/>
                    <a:p>
                      <a:pPr rtl="1"/>
                      <a:r>
                        <a:rPr lang="el-GR" dirty="0" smtClean="0"/>
                        <a:t>ρ</a:t>
                      </a:r>
                      <a:endParaRPr lang="ar-SA" dirty="0"/>
                    </a:p>
                  </a:txBody>
                  <a:tcPr/>
                </a:tc>
                <a:tc>
                  <a:txBody>
                    <a:bodyPr/>
                    <a:lstStyle/>
                    <a:p>
                      <a:pPr rtl="1"/>
                      <a:r>
                        <a:rPr lang="en-US" dirty="0" smtClean="0"/>
                        <a:t>z</a:t>
                      </a:r>
                      <a:endParaRPr lang="ar-SA" dirty="0"/>
                    </a:p>
                  </a:txBody>
                  <a:tcPr/>
                </a:tc>
                <a:tc>
                  <a:txBody>
                    <a:bodyPr/>
                    <a:lstStyle/>
                    <a:p>
                      <a:pPr rtl="1"/>
                      <a:r>
                        <a:rPr lang="en-US" dirty="0" smtClean="0"/>
                        <a:t>A</a:t>
                      </a:r>
                      <a:endParaRPr lang="ar-SA" dirty="0"/>
                    </a:p>
                  </a:txBody>
                  <a:tcPr/>
                </a:tc>
              </a:tr>
              <a:tr h="421991">
                <a:tc>
                  <a:txBody>
                    <a:bodyPr/>
                    <a:lstStyle/>
                    <a:p>
                      <a:pPr rtl="1"/>
                      <a:r>
                        <a:rPr lang="en-US" dirty="0" smtClean="0"/>
                        <a:t>98 </a:t>
                      </a:r>
                      <a:r>
                        <a:rPr lang="en-US" dirty="0" err="1" smtClean="0"/>
                        <a:t>eV</a:t>
                      </a:r>
                      <a:endParaRPr lang="ar-SA" dirty="0"/>
                    </a:p>
                  </a:txBody>
                  <a:tcPr/>
                </a:tc>
                <a:tc>
                  <a:txBody>
                    <a:bodyPr/>
                    <a:lstStyle/>
                    <a:p>
                      <a:pPr rtl="1"/>
                      <a:r>
                        <a:rPr lang="en-US" dirty="0" smtClean="0"/>
                        <a:t>1.23mgm/cm </a:t>
                      </a:r>
                      <a:r>
                        <a:rPr lang="en-US" baseline="30000" dirty="0" smtClean="0"/>
                        <a:t>3</a:t>
                      </a:r>
                      <a:endParaRPr lang="ar-SA" baseline="30000" dirty="0"/>
                    </a:p>
                  </a:txBody>
                  <a:tcPr/>
                </a:tc>
                <a:tc>
                  <a:txBody>
                    <a:bodyPr/>
                    <a:lstStyle/>
                    <a:p>
                      <a:pPr rtl="1"/>
                      <a:r>
                        <a:rPr lang="en-US" dirty="0" smtClean="0"/>
                        <a:t>7.2</a:t>
                      </a:r>
                      <a:endParaRPr lang="ar-SA" dirty="0"/>
                    </a:p>
                  </a:txBody>
                  <a:tcPr/>
                </a:tc>
                <a:tc>
                  <a:txBody>
                    <a:bodyPr/>
                    <a:lstStyle/>
                    <a:p>
                      <a:pPr rtl="1"/>
                      <a:r>
                        <a:rPr lang="en-US" dirty="0" smtClean="0"/>
                        <a:t>14.55</a:t>
                      </a:r>
                      <a:endParaRPr lang="ar-SA" dirty="0"/>
                    </a:p>
                  </a:txBody>
                  <a:tcPr/>
                </a:tc>
              </a:tr>
            </a:tbl>
          </a:graphicData>
        </a:graphic>
      </p:graphicFrame>
      <p:graphicFrame>
        <p:nvGraphicFramePr>
          <p:cNvPr id="54275" name="Object 3"/>
          <p:cNvGraphicFramePr>
            <a:graphicFrameLocks noChangeAspect="1"/>
          </p:cNvGraphicFramePr>
          <p:nvPr/>
        </p:nvGraphicFramePr>
        <p:xfrm>
          <a:off x="2057400" y="4267201"/>
          <a:ext cx="5105400" cy="838200"/>
        </p:xfrm>
        <a:graphic>
          <a:graphicData uri="http://schemas.openxmlformats.org/presentationml/2006/ole">
            <p:oleObj spid="_x0000_s54275" name="Equation" r:id="rId3" imgW="1892160" imgH="457200" progId="Equation.3">
              <p:embed/>
            </p:oleObj>
          </a:graphicData>
        </a:graphic>
      </p:graphicFrame>
      <p:graphicFrame>
        <p:nvGraphicFramePr>
          <p:cNvPr id="54276" name="Object 4"/>
          <p:cNvGraphicFramePr>
            <a:graphicFrameLocks noChangeAspect="1"/>
          </p:cNvGraphicFramePr>
          <p:nvPr/>
        </p:nvGraphicFramePr>
        <p:xfrm>
          <a:off x="2286000" y="5105400"/>
          <a:ext cx="1430338" cy="787400"/>
        </p:xfrm>
        <a:graphic>
          <a:graphicData uri="http://schemas.openxmlformats.org/presentationml/2006/ole">
            <p:oleObj spid="_x0000_s54276" name="Equation" r:id="rId4" imgW="698400" imgH="39348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554163"/>
            <a:ext cx="8686800" cy="3856038"/>
          </a:xfrm>
        </p:spPr>
        <p:txBody>
          <a:bodyPr>
            <a:normAutofit fontScale="70000" lnSpcReduction="20000"/>
          </a:bodyPr>
          <a:lstStyle/>
          <a:p>
            <a:r>
              <a:rPr lang="ar-SA" dirty="0" smtClean="0"/>
              <a:t>أوجدي العلاقة بين قدرة </a:t>
            </a:r>
            <a:r>
              <a:rPr lang="ar-SA" dirty="0" err="1" smtClean="0"/>
              <a:t>الايقاف</a:t>
            </a:r>
            <a:r>
              <a:rPr lang="ar-SA" dirty="0" smtClean="0"/>
              <a:t> لجسيمات ألفا </a:t>
            </a:r>
            <a:r>
              <a:rPr lang="ar-SA" dirty="0" err="1" smtClean="0"/>
              <a:t>والبرتونات</a:t>
            </a:r>
            <a:r>
              <a:rPr lang="ar-SA" dirty="0" smtClean="0"/>
              <a:t> في المادة نفسها؟</a:t>
            </a:r>
          </a:p>
          <a:p>
            <a:r>
              <a:rPr lang="ar-SA" dirty="0" smtClean="0"/>
              <a:t>أوجدي مدى </a:t>
            </a:r>
            <a:r>
              <a:rPr lang="ar-SA" dirty="0" err="1" smtClean="0"/>
              <a:t>جسمات</a:t>
            </a:r>
            <a:r>
              <a:rPr lang="ar-SA" dirty="0" smtClean="0"/>
              <a:t> ألفا ذات طاقة </a:t>
            </a:r>
            <a:r>
              <a:rPr lang="en-US" dirty="0" smtClean="0"/>
              <a:t>5 </a:t>
            </a:r>
            <a:r>
              <a:rPr lang="en-US" dirty="0" err="1" smtClean="0"/>
              <a:t>MeV</a:t>
            </a:r>
            <a:r>
              <a:rPr lang="en-US" dirty="0" smtClean="0"/>
              <a:t> </a:t>
            </a:r>
            <a:r>
              <a:rPr lang="ar-SA" dirty="0" smtClean="0"/>
              <a:t> في </a:t>
            </a:r>
            <a:r>
              <a:rPr lang="ar-SA" dirty="0" err="1" smtClean="0"/>
              <a:t>الالمنيوم</a:t>
            </a:r>
            <a:r>
              <a:rPr lang="ar-SA" dirty="0" smtClean="0"/>
              <a:t>؟</a:t>
            </a:r>
            <a:r>
              <a:rPr lang="ar-SA" dirty="0" err="1" smtClean="0"/>
              <a:t>اذا</a:t>
            </a:r>
            <a:r>
              <a:rPr lang="ar-SA" dirty="0" smtClean="0"/>
              <a:t> </a:t>
            </a:r>
            <a:r>
              <a:rPr lang="ar-SA" dirty="0" err="1" smtClean="0"/>
              <a:t>علمتي</a:t>
            </a:r>
            <a:r>
              <a:rPr lang="ar-SA" dirty="0" smtClean="0"/>
              <a:t> </a:t>
            </a:r>
            <a:r>
              <a:rPr lang="en-US" dirty="0" smtClean="0"/>
              <a:t>RSP (</a:t>
            </a:r>
            <a:r>
              <a:rPr lang="en-US" dirty="0" err="1" smtClean="0"/>
              <a:t>alalminum</a:t>
            </a:r>
            <a:r>
              <a:rPr lang="en-US" dirty="0" smtClean="0"/>
              <a:t>)=    1 6 00</a:t>
            </a:r>
          </a:p>
          <a:p>
            <a:pPr>
              <a:buNone/>
            </a:pPr>
            <a:r>
              <a:rPr lang="ar-SA" dirty="0" err="1" smtClean="0"/>
              <a:t>وعلمتي</a:t>
            </a:r>
            <a:r>
              <a:rPr lang="ar-SA" dirty="0" smtClean="0"/>
              <a:t> أن مدى جسيمات ألفا في الهواء يعطى بالعلاقة التالية:</a:t>
            </a:r>
          </a:p>
          <a:p>
            <a:pPr>
              <a:buNone/>
            </a:pPr>
            <a:endParaRPr lang="ar-SA" dirty="0" smtClean="0"/>
          </a:p>
          <a:p>
            <a:pPr>
              <a:buNone/>
            </a:pPr>
            <a:endParaRPr lang="ar-SA" dirty="0" smtClean="0"/>
          </a:p>
          <a:p>
            <a:r>
              <a:rPr lang="ar-SA" dirty="0" smtClean="0"/>
              <a:t>عيني قدرة </a:t>
            </a:r>
            <a:r>
              <a:rPr lang="ar-SA" dirty="0" err="1" smtClean="0"/>
              <a:t>الايقاف</a:t>
            </a:r>
            <a:r>
              <a:rPr lang="ar-SA" dirty="0" smtClean="0"/>
              <a:t> لجسيمات ألفا ذات الطاقة </a:t>
            </a:r>
            <a:r>
              <a:rPr lang="en-US" dirty="0" smtClean="0"/>
              <a:t>5MeV</a:t>
            </a:r>
            <a:r>
              <a:rPr lang="ar-SA" dirty="0" smtClean="0"/>
              <a:t>  في غاز الهيدروجين؟</a:t>
            </a:r>
          </a:p>
          <a:p>
            <a:r>
              <a:rPr lang="ar-SA" dirty="0" smtClean="0"/>
              <a:t>عيني زمن </a:t>
            </a:r>
            <a:r>
              <a:rPr lang="ar-SA" dirty="0" err="1" smtClean="0"/>
              <a:t>الايقاف</a:t>
            </a:r>
            <a:r>
              <a:rPr lang="ar-SA" dirty="0" smtClean="0"/>
              <a:t> لجسيمات </a:t>
            </a:r>
            <a:r>
              <a:rPr lang="ar-SA" dirty="0" err="1" smtClean="0"/>
              <a:t>ألفاذات</a:t>
            </a:r>
            <a:r>
              <a:rPr lang="ar-SA" dirty="0" smtClean="0"/>
              <a:t> الطاقة </a:t>
            </a:r>
            <a:r>
              <a:rPr lang="en-US" dirty="0" smtClean="0"/>
              <a:t>5MeV </a:t>
            </a:r>
            <a:r>
              <a:rPr lang="ar-SA" dirty="0" smtClean="0"/>
              <a:t> في غاز الهيدروجين</a:t>
            </a:r>
          </a:p>
          <a:p>
            <a:endParaRPr lang="ar-SA" dirty="0"/>
          </a:p>
        </p:txBody>
      </p:sp>
      <p:sp>
        <p:nvSpPr>
          <p:cNvPr id="4" name="عنوان 1"/>
          <p:cNvSpPr txBox="1">
            <a:spLocks/>
          </p:cNvSpPr>
          <p:nvPr/>
        </p:nvSpPr>
        <p:spPr>
          <a:xfrm>
            <a:off x="457200" y="685800"/>
            <a:ext cx="8686800" cy="838200"/>
          </a:xfrm>
          <a:prstGeom prst="rect">
            <a:avLst/>
          </a:prstGeom>
        </p:spPr>
        <p:txBody>
          <a:bodyPr vert="horz" anchor="ctr">
            <a:no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قدرة الإيقاف للجسيمات المشحونة الثقيلة:</a:t>
            </a:r>
            <a:br>
              <a:rPr kumimoji="0" lang="ar-SA" sz="2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br>
            <a:r>
              <a:rPr kumimoji="0" lang="en-US" sz="2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Stopping power for heavy charged particles</a:t>
            </a:r>
            <a:endParaRPr kumimoji="0" lang="ar-SA" sz="2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5" name="كائن 4"/>
          <p:cNvGraphicFramePr>
            <a:graphicFrameLocks noChangeAspect="1"/>
          </p:cNvGraphicFramePr>
          <p:nvPr/>
        </p:nvGraphicFramePr>
        <p:xfrm>
          <a:off x="3505200" y="3276600"/>
          <a:ext cx="1905000" cy="381000"/>
        </p:xfrm>
        <a:graphic>
          <a:graphicData uri="http://schemas.openxmlformats.org/presentationml/2006/ole">
            <p:oleObj spid="_x0000_s31746" name="معادلة" r:id="rId3" imgW="1143000" imgH="228600" progId="Equation.3">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1303</TotalTime>
  <Words>1632</Words>
  <Application>Microsoft Office PowerPoint</Application>
  <PresentationFormat>On-screen Show (4:3)</PresentationFormat>
  <Paragraphs>224</Paragraphs>
  <Slides>33</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36" baseType="lpstr">
      <vt:lpstr>رحلة</vt:lpstr>
      <vt:lpstr>معادلة</vt:lpstr>
      <vt:lpstr>Equation</vt:lpstr>
      <vt:lpstr>فيزياء نووية (2)</vt:lpstr>
      <vt:lpstr>أسس الفيزياء الإشعاعية د.محمد فاروق و  أحمد السريع مبادئ الفيزياء النووية وتقنيتها د.بسام محمد داخل واخرون</vt:lpstr>
      <vt:lpstr>Slide 3</vt:lpstr>
      <vt:lpstr>فيزياء نووية  2</vt:lpstr>
      <vt:lpstr>فيزياء نووية  2</vt:lpstr>
      <vt:lpstr>توزيع الدرجات للمقرر فيزياء نووية ”2“</vt:lpstr>
      <vt:lpstr>تفاعل الجسيمات المشحونة مع المادة:</vt:lpstr>
      <vt:lpstr>ماهي الجسيمات المشحونة؟</vt:lpstr>
      <vt:lpstr>Slide 9</vt:lpstr>
      <vt:lpstr>تفاعل الجسيمات المشحونة الثقيلة مع المادة</vt:lpstr>
      <vt:lpstr>Slide 11</vt:lpstr>
      <vt:lpstr>تفاعل الجسيمات المشحونة الثقيلة مع المادة</vt:lpstr>
      <vt:lpstr>Averag  e ionization  energy    W</vt:lpstr>
      <vt:lpstr>تفاعل الجسيمات المشحونة الثقيلة مع المادة</vt:lpstr>
      <vt:lpstr>Slide 15</vt:lpstr>
      <vt:lpstr>قدرة الإيقاف للجسيمات المشحونة الثقيلة: Stopping power for heavy charged particles</vt:lpstr>
      <vt:lpstr>Slide 17</vt:lpstr>
      <vt:lpstr>قدرة الإيقاف للجسيمات المشحونة الثقيلة: Stopping power for heavy charged particles</vt:lpstr>
      <vt:lpstr>Slide 19</vt:lpstr>
      <vt:lpstr>تفاعل الجسيمات المشحونة الثقيلة مع المادة</vt:lpstr>
      <vt:lpstr>التأين النوعي The specific ionization </vt:lpstr>
      <vt:lpstr>التأين النوعي The specific ionization </vt:lpstr>
      <vt:lpstr>مقارنة بين علاقة  التأين النوعي مع طول الأثر لجسيمات ألفا تارةً ولجسيم واحد فقط</vt:lpstr>
      <vt:lpstr>Slide 24</vt:lpstr>
      <vt:lpstr>مدى الجسيمات المشحونة الثقيلة: </vt:lpstr>
      <vt:lpstr>مدى الجسيمات المشحونة الثقيلة: Range of heavy charged particle </vt:lpstr>
      <vt:lpstr>مدى الجسيمات المشحونة الثقيلة: Range of heavy charged particle </vt:lpstr>
      <vt:lpstr>تفاعل الجسيمات المشحونة الثقيلة مع المادة</vt:lpstr>
      <vt:lpstr>تفاعل الجسيمات المشحونة الثقيلة مع المادة</vt:lpstr>
      <vt:lpstr>العلاقة بين المدى وطاقة الجسيمات الساقطة لأنواع مختلفة من الجسيمات المشحونة. </vt:lpstr>
      <vt:lpstr>زمن الايقاف the stopping time</vt:lpstr>
      <vt:lpstr>تمرين</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فيزياء نووية (2)</dc:title>
  <dc:creator>TOSHIBA</dc:creator>
  <cp:lastModifiedBy>TOSHIBA</cp:lastModifiedBy>
  <cp:revision>64</cp:revision>
  <dcterms:created xsi:type="dcterms:W3CDTF">2011-01-08T20:03:08Z</dcterms:created>
  <dcterms:modified xsi:type="dcterms:W3CDTF">2013-02-04T07:27:13Z</dcterms:modified>
</cp:coreProperties>
</file>