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handoutMasterIdLst>
    <p:handoutMasterId r:id="rId25"/>
  </p:handoutMasterIdLst>
  <p:sldIdLst>
    <p:sldId id="256" r:id="rId2"/>
    <p:sldId id="261" r:id="rId3"/>
    <p:sldId id="260" r:id="rId4"/>
    <p:sldId id="263" r:id="rId5"/>
    <p:sldId id="264" r:id="rId6"/>
    <p:sldId id="268" r:id="rId7"/>
    <p:sldId id="269" r:id="rId8"/>
    <p:sldId id="266" r:id="rId9"/>
    <p:sldId id="267" r:id="rId10"/>
    <p:sldId id="270" r:id="rId11"/>
    <p:sldId id="271" r:id="rId12"/>
    <p:sldId id="277" r:id="rId13"/>
    <p:sldId id="279" r:id="rId14"/>
    <p:sldId id="272" r:id="rId15"/>
    <p:sldId id="273" r:id="rId16"/>
    <p:sldId id="280" r:id="rId17"/>
    <p:sldId id="274" r:id="rId18"/>
    <p:sldId id="275" r:id="rId19"/>
    <p:sldId id="276" r:id="rId20"/>
    <p:sldId id="281" r:id="rId21"/>
    <p:sldId id="287" r:id="rId22"/>
    <p:sldId id="28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A3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3" d="100"/>
          <a:sy n="53" d="100"/>
        </p:scale>
        <p:origin x="-2040" y="-7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0"/>
    </p:cViewPr>
  </p:sorterViewPr>
  <p:notesViewPr>
    <p:cSldViewPr>
      <p:cViewPr varScale="1">
        <p:scale>
          <a:sx n="60" d="100"/>
          <a:sy n="60" d="100"/>
        </p:scale>
        <p:origin x="-2490"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2.jpeg"/></Relationships>
</file>

<file path=ppt/diagrams/_rels/data2.xml.rels><?xml version="1.0" encoding="UTF-8" standalone="yes"?>
<Relationships xmlns="http://schemas.openxmlformats.org/package/2006/relationships"><Relationship Id="rId1" Type="http://schemas.openxmlformats.org/officeDocument/2006/relationships/image" Target="../media/image13.png"/></Relationships>
</file>

<file path=ppt/diagrams/_rels/data3.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8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1"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39B3BE-A5B0-4880-B6BD-AB96B464EE24}" type="doc">
      <dgm:prSet loTypeId="urn:microsoft.com/office/officeart/2005/8/layout/radial6" loCatId="cycle" qsTypeId="urn:microsoft.com/office/officeart/2005/8/quickstyle/3d3" qsCatId="3D" csTypeId="urn:microsoft.com/office/officeart/2005/8/colors/accent1_2" csCatId="accent1" phldr="1"/>
      <dgm:spPr/>
      <dgm:t>
        <a:bodyPr/>
        <a:lstStyle/>
        <a:p>
          <a:endParaRPr lang="en-US"/>
        </a:p>
      </dgm:t>
    </dgm:pt>
    <dgm:pt modelId="{53A597FA-4781-4751-8877-866E4B9CC31E}">
      <dgm:prSet phldrT="[نص]"/>
      <dgm:spPr>
        <a:solidFill>
          <a:schemeClr val="accent2"/>
        </a:solidFill>
      </dgm:spPr>
      <dgm:t>
        <a:bodyPr/>
        <a:lstStyle/>
        <a:p>
          <a:r>
            <a:rPr lang="ar-SA" b="1" smtClean="0"/>
            <a:t>المواد الغير عضوية</a:t>
          </a:r>
          <a:endParaRPr lang="en-US" b="1" dirty="0"/>
        </a:p>
      </dgm:t>
    </dgm:pt>
    <dgm:pt modelId="{886B766D-61C7-4A66-AA24-1D49FD0F07C0}" type="parTrans" cxnId="{A323513D-E2DF-4C26-A715-2C39E1C4C355}">
      <dgm:prSet/>
      <dgm:spPr/>
      <dgm:t>
        <a:bodyPr/>
        <a:lstStyle/>
        <a:p>
          <a:endParaRPr lang="en-US"/>
        </a:p>
      </dgm:t>
    </dgm:pt>
    <dgm:pt modelId="{CF2E4FF7-8A8B-44F9-A3BA-1DFE63CBDD5D}" type="sibTrans" cxnId="{A323513D-E2DF-4C26-A715-2C39E1C4C355}">
      <dgm:prSet/>
      <dgm:spPr>
        <a:solidFill>
          <a:schemeClr val="accent2"/>
        </a:solidFill>
      </dgm:spPr>
      <dgm:t>
        <a:bodyPr/>
        <a:lstStyle/>
        <a:p>
          <a:endParaRPr lang="en-US"/>
        </a:p>
      </dgm:t>
    </dgm:pt>
    <dgm:pt modelId="{B81CF896-1DD4-4010-B825-6F4D3A94096A}">
      <dgm:prSet phldrT="[نص]"/>
      <dgm:spPr>
        <a:blipFill rotWithShape="0">
          <a:blip xmlns:r="http://schemas.openxmlformats.org/officeDocument/2006/relationships" r:embed="rId1"/>
          <a:tile tx="0" ty="0" sx="100000" sy="100000" flip="none" algn="tl"/>
        </a:blipFill>
      </dgm:spPr>
      <dgm:t>
        <a:bodyPr/>
        <a:lstStyle/>
        <a:p>
          <a:r>
            <a:rPr lang="ar-SA" b="1" dirty="0" smtClean="0">
              <a:solidFill>
                <a:schemeClr val="bg1"/>
              </a:solidFill>
            </a:rPr>
            <a:t>المكونات الغير حية</a:t>
          </a:r>
          <a:endParaRPr lang="en-US" b="1" dirty="0">
            <a:solidFill>
              <a:schemeClr val="bg1"/>
            </a:solidFill>
          </a:endParaRPr>
        </a:p>
      </dgm:t>
    </dgm:pt>
    <dgm:pt modelId="{EC473171-02CA-4D72-BF3E-841128943476}" type="sibTrans" cxnId="{EE605606-308F-4B6D-B768-B2654CC8C331}">
      <dgm:prSet/>
      <dgm:spPr/>
      <dgm:t>
        <a:bodyPr/>
        <a:lstStyle/>
        <a:p>
          <a:endParaRPr lang="en-US"/>
        </a:p>
      </dgm:t>
    </dgm:pt>
    <dgm:pt modelId="{646C57D6-D8E1-43D6-9B48-75EAA23F5152}" type="parTrans" cxnId="{EE605606-308F-4B6D-B768-B2654CC8C331}">
      <dgm:prSet/>
      <dgm:spPr/>
      <dgm:t>
        <a:bodyPr/>
        <a:lstStyle/>
        <a:p>
          <a:endParaRPr lang="en-US"/>
        </a:p>
      </dgm:t>
    </dgm:pt>
    <dgm:pt modelId="{E63C39FE-FBE7-4094-8E06-72859E7683FA}">
      <dgm:prSet/>
      <dgm:spPr>
        <a:solidFill>
          <a:schemeClr val="bg1">
            <a:lumMod val="50000"/>
          </a:schemeClr>
        </a:solidFill>
        <a:ln>
          <a:solidFill>
            <a:schemeClr val="bg1">
              <a:lumMod val="50000"/>
            </a:schemeClr>
          </a:solidFill>
        </a:ln>
      </dgm:spPr>
      <dgm:t>
        <a:bodyPr/>
        <a:lstStyle/>
        <a:p>
          <a:r>
            <a:rPr lang="ar-SA" b="1" dirty="0" smtClean="0"/>
            <a:t>ظروف البيئة الطبيعية</a:t>
          </a:r>
          <a:endParaRPr lang="en-US" b="1" dirty="0"/>
        </a:p>
      </dgm:t>
    </dgm:pt>
    <dgm:pt modelId="{70ECF69B-51A2-4E56-80FC-CCB7E6EECA5D}" type="parTrans" cxnId="{89CAA5E3-549B-4373-BF1B-B0760F5EEF38}">
      <dgm:prSet/>
      <dgm:spPr/>
      <dgm:t>
        <a:bodyPr/>
        <a:lstStyle/>
        <a:p>
          <a:endParaRPr lang="en-US"/>
        </a:p>
      </dgm:t>
    </dgm:pt>
    <dgm:pt modelId="{4F1EADDD-F8BF-4120-903E-37F8DA36800B}" type="sibTrans" cxnId="{89CAA5E3-549B-4373-BF1B-B0760F5EEF38}">
      <dgm:prSet/>
      <dgm:spPr>
        <a:solidFill>
          <a:schemeClr val="bg1">
            <a:lumMod val="50000"/>
          </a:schemeClr>
        </a:solidFill>
      </dgm:spPr>
      <dgm:t>
        <a:bodyPr/>
        <a:lstStyle/>
        <a:p>
          <a:endParaRPr lang="en-US"/>
        </a:p>
      </dgm:t>
    </dgm:pt>
    <dgm:pt modelId="{E0FBC27B-4314-4FC3-9417-AB77FCC60A37}">
      <dgm:prSet/>
      <dgm:spPr>
        <a:solidFill>
          <a:schemeClr val="accent3">
            <a:lumMod val="50000"/>
          </a:schemeClr>
        </a:solidFill>
        <a:ln>
          <a:solidFill>
            <a:schemeClr val="accent4">
              <a:lumMod val="50000"/>
            </a:schemeClr>
          </a:solidFill>
        </a:ln>
      </dgm:spPr>
      <dgm:t>
        <a:bodyPr/>
        <a:lstStyle/>
        <a:p>
          <a:r>
            <a:rPr lang="ar-SA" b="1" smtClean="0"/>
            <a:t>المواد العضوية</a:t>
          </a:r>
          <a:endParaRPr lang="en-US" b="1" dirty="0"/>
        </a:p>
      </dgm:t>
    </dgm:pt>
    <dgm:pt modelId="{F31B6D1C-972B-409A-AF71-266A574F59D6}" type="parTrans" cxnId="{D08C93A4-35CF-4350-9D9B-B23025B799AC}">
      <dgm:prSet/>
      <dgm:spPr/>
      <dgm:t>
        <a:bodyPr/>
        <a:lstStyle/>
        <a:p>
          <a:endParaRPr lang="en-US"/>
        </a:p>
      </dgm:t>
    </dgm:pt>
    <dgm:pt modelId="{746EC251-9D32-4490-9C9D-C943C9A9CF99}" type="sibTrans" cxnId="{D08C93A4-35CF-4350-9D9B-B23025B799AC}">
      <dgm:prSet/>
      <dgm:spPr>
        <a:solidFill>
          <a:schemeClr val="accent3">
            <a:lumMod val="50000"/>
          </a:schemeClr>
        </a:solidFill>
      </dgm:spPr>
      <dgm:t>
        <a:bodyPr/>
        <a:lstStyle/>
        <a:p>
          <a:endParaRPr lang="en-US"/>
        </a:p>
      </dgm:t>
    </dgm:pt>
    <dgm:pt modelId="{D580CCF5-176D-42F4-9855-DCAF6D355D20}" type="pres">
      <dgm:prSet presAssocID="{C839B3BE-A5B0-4880-B6BD-AB96B464EE24}" presName="Name0" presStyleCnt="0">
        <dgm:presLayoutVars>
          <dgm:chMax val="1"/>
          <dgm:dir/>
          <dgm:animLvl val="ctr"/>
          <dgm:resizeHandles val="exact"/>
        </dgm:presLayoutVars>
      </dgm:prSet>
      <dgm:spPr/>
      <dgm:t>
        <a:bodyPr/>
        <a:lstStyle/>
        <a:p>
          <a:endParaRPr lang="en-US"/>
        </a:p>
      </dgm:t>
    </dgm:pt>
    <dgm:pt modelId="{8D93FE20-77EF-48C1-BF81-A741A5B55DA2}" type="pres">
      <dgm:prSet presAssocID="{B81CF896-1DD4-4010-B825-6F4D3A94096A}" presName="centerShape" presStyleLbl="node0" presStyleIdx="0" presStyleCnt="1"/>
      <dgm:spPr/>
      <dgm:t>
        <a:bodyPr/>
        <a:lstStyle/>
        <a:p>
          <a:endParaRPr lang="en-US"/>
        </a:p>
      </dgm:t>
    </dgm:pt>
    <dgm:pt modelId="{F1FE8138-375B-4FA8-8EF8-5C96E2190A43}" type="pres">
      <dgm:prSet presAssocID="{53A597FA-4781-4751-8877-866E4B9CC31E}" presName="node" presStyleLbl="node1" presStyleIdx="0" presStyleCnt="3">
        <dgm:presLayoutVars>
          <dgm:bulletEnabled val="1"/>
        </dgm:presLayoutVars>
      </dgm:prSet>
      <dgm:spPr/>
      <dgm:t>
        <a:bodyPr/>
        <a:lstStyle/>
        <a:p>
          <a:endParaRPr lang="en-US"/>
        </a:p>
      </dgm:t>
    </dgm:pt>
    <dgm:pt modelId="{F10B8237-FF4B-47A5-9F0B-8E9018F17AD9}" type="pres">
      <dgm:prSet presAssocID="{53A597FA-4781-4751-8877-866E4B9CC31E}" presName="dummy" presStyleCnt="0"/>
      <dgm:spPr/>
    </dgm:pt>
    <dgm:pt modelId="{D01B015A-A5A5-44A9-AE49-8CF90167388A}" type="pres">
      <dgm:prSet presAssocID="{CF2E4FF7-8A8B-44F9-A3BA-1DFE63CBDD5D}" presName="sibTrans" presStyleLbl="sibTrans2D1" presStyleIdx="0" presStyleCnt="3"/>
      <dgm:spPr/>
      <dgm:t>
        <a:bodyPr/>
        <a:lstStyle/>
        <a:p>
          <a:endParaRPr lang="en-US"/>
        </a:p>
      </dgm:t>
    </dgm:pt>
    <dgm:pt modelId="{A1DD8AA5-543B-43EB-98F3-3EE9355E8383}" type="pres">
      <dgm:prSet presAssocID="{E0FBC27B-4314-4FC3-9417-AB77FCC60A37}" presName="node" presStyleLbl="node1" presStyleIdx="1" presStyleCnt="3">
        <dgm:presLayoutVars>
          <dgm:bulletEnabled val="1"/>
        </dgm:presLayoutVars>
      </dgm:prSet>
      <dgm:spPr/>
      <dgm:t>
        <a:bodyPr/>
        <a:lstStyle/>
        <a:p>
          <a:endParaRPr lang="en-US"/>
        </a:p>
      </dgm:t>
    </dgm:pt>
    <dgm:pt modelId="{C75E193C-FB6A-4712-8853-682F394E3961}" type="pres">
      <dgm:prSet presAssocID="{E0FBC27B-4314-4FC3-9417-AB77FCC60A37}" presName="dummy" presStyleCnt="0"/>
      <dgm:spPr/>
    </dgm:pt>
    <dgm:pt modelId="{D6DEF63C-C527-44D4-9777-F22E32D61A96}" type="pres">
      <dgm:prSet presAssocID="{746EC251-9D32-4490-9C9D-C943C9A9CF99}" presName="sibTrans" presStyleLbl="sibTrans2D1" presStyleIdx="1" presStyleCnt="3"/>
      <dgm:spPr/>
      <dgm:t>
        <a:bodyPr/>
        <a:lstStyle/>
        <a:p>
          <a:endParaRPr lang="en-US"/>
        </a:p>
      </dgm:t>
    </dgm:pt>
    <dgm:pt modelId="{52AFA1E1-4442-4947-9825-0F2039383C28}" type="pres">
      <dgm:prSet presAssocID="{E63C39FE-FBE7-4094-8E06-72859E7683FA}" presName="node" presStyleLbl="node1" presStyleIdx="2" presStyleCnt="3">
        <dgm:presLayoutVars>
          <dgm:bulletEnabled val="1"/>
        </dgm:presLayoutVars>
      </dgm:prSet>
      <dgm:spPr/>
      <dgm:t>
        <a:bodyPr/>
        <a:lstStyle/>
        <a:p>
          <a:endParaRPr lang="en-US"/>
        </a:p>
      </dgm:t>
    </dgm:pt>
    <dgm:pt modelId="{5A44CBA6-26CE-4712-BAA1-658C3133622F}" type="pres">
      <dgm:prSet presAssocID="{E63C39FE-FBE7-4094-8E06-72859E7683FA}" presName="dummy" presStyleCnt="0"/>
      <dgm:spPr/>
    </dgm:pt>
    <dgm:pt modelId="{EE106920-1BEB-4D0B-B942-513EEB570AB3}" type="pres">
      <dgm:prSet presAssocID="{4F1EADDD-F8BF-4120-903E-37F8DA36800B}" presName="sibTrans" presStyleLbl="sibTrans2D1" presStyleIdx="2" presStyleCnt="3"/>
      <dgm:spPr/>
      <dgm:t>
        <a:bodyPr/>
        <a:lstStyle/>
        <a:p>
          <a:endParaRPr lang="en-US"/>
        </a:p>
      </dgm:t>
    </dgm:pt>
  </dgm:ptLst>
  <dgm:cxnLst>
    <dgm:cxn modelId="{88427776-0FC8-468F-806F-64FE62F65D24}" type="presOf" srcId="{4F1EADDD-F8BF-4120-903E-37F8DA36800B}" destId="{EE106920-1BEB-4D0B-B942-513EEB570AB3}" srcOrd="0" destOrd="0" presId="urn:microsoft.com/office/officeart/2005/8/layout/radial6"/>
    <dgm:cxn modelId="{D08C93A4-35CF-4350-9D9B-B23025B799AC}" srcId="{B81CF896-1DD4-4010-B825-6F4D3A94096A}" destId="{E0FBC27B-4314-4FC3-9417-AB77FCC60A37}" srcOrd="1" destOrd="0" parTransId="{F31B6D1C-972B-409A-AF71-266A574F59D6}" sibTransId="{746EC251-9D32-4490-9C9D-C943C9A9CF99}"/>
    <dgm:cxn modelId="{89CAA5E3-549B-4373-BF1B-B0760F5EEF38}" srcId="{B81CF896-1DD4-4010-B825-6F4D3A94096A}" destId="{E63C39FE-FBE7-4094-8E06-72859E7683FA}" srcOrd="2" destOrd="0" parTransId="{70ECF69B-51A2-4E56-80FC-CCB7E6EECA5D}" sibTransId="{4F1EADDD-F8BF-4120-903E-37F8DA36800B}"/>
    <dgm:cxn modelId="{A323513D-E2DF-4C26-A715-2C39E1C4C355}" srcId="{B81CF896-1DD4-4010-B825-6F4D3A94096A}" destId="{53A597FA-4781-4751-8877-866E4B9CC31E}" srcOrd="0" destOrd="0" parTransId="{886B766D-61C7-4A66-AA24-1D49FD0F07C0}" sibTransId="{CF2E4FF7-8A8B-44F9-A3BA-1DFE63CBDD5D}"/>
    <dgm:cxn modelId="{2F091515-F2F9-43E8-BCF8-145ACF352430}" type="presOf" srcId="{746EC251-9D32-4490-9C9D-C943C9A9CF99}" destId="{D6DEF63C-C527-44D4-9777-F22E32D61A96}" srcOrd="0" destOrd="0" presId="urn:microsoft.com/office/officeart/2005/8/layout/radial6"/>
    <dgm:cxn modelId="{280F6A40-A793-481A-A9EE-53F5540BFAF5}" type="presOf" srcId="{CF2E4FF7-8A8B-44F9-A3BA-1DFE63CBDD5D}" destId="{D01B015A-A5A5-44A9-AE49-8CF90167388A}" srcOrd="0" destOrd="0" presId="urn:microsoft.com/office/officeart/2005/8/layout/radial6"/>
    <dgm:cxn modelId="{EE605606-308F-4B6D-B768-B2654CC8C331}" srcId="{C839B3BE-A5B0-4880-B6BD-AB96B464EE24}" destId="{B81CF896-1DD4-4010-B825-6F4D3A94096A}" srcOrd="0" destOrd="0" parTransId="{646C57D6-D8E1-43D6-9B48-75EAA23F5152}" sibTransId="{EC473171-02CA-4D72-BF3E-841128943476}"/>
    <dgm:cxn modelId="{A4258CBD-226E-4CD6-954C-856BB0CC31FC}" type="presOf" srcId="{53A597FA-4781-4751-8877-866E4B9CC31E}" destId="{F1FE8138-375B-4FA8-8EF8-5C96E2190A43}" srcOrd="0" destOrd="0" presId="urn:microsoft.com/office/officeart/2005/8/layout/radial6"/>
    <dgm:cxn modelId="{248A0E50-089D-4026-83BE-44D2854E3739}" type="presOf" srcId="{E0FBC27B-4314-4FC3-9417-AB77FCC60A37}" destId="{A1DD8AA5-543B-43EB-98F3-3EE9355E8383}" srcOrd="0" destOrd="0" presId="urn:microsoft.com/office/officeart/2005/8/layout/radial6"/>
    <dgm:cxn modelId="{E76ED033-B42A-40A4-9D59-10283E1337F3}" type="presOf" srcId="{E63C39FE-FBE7-4094-8E06-72859E7683FA}" destId="{52AFA1E1-4442-4947-9825-0F2039383C28}" srcOrd="0" destOrd="0" presId="urn:microsoft.com/office/officeart/2005/8/layout/radial6"/>
    <dgm:cxn modelId="{A109FF45-D3B3-4D22-BECB-AA2A914D6F2D}" type="presOf" srcId="{B81CF896-1DD4-4010-B825-6F4D3A94096A}" destId="{8D93FE20-77EF-48C1-BF81-A741A5B55DA2}" srcOrd="0" destOrd="0" presId="urn:microsoft.com/office/officeart/2005/8/layout/radial6"/>
    <dgm:cxn modelId="{0DED0AB0-A108-4853-AAA9-43A602A9FB2A}" type="presOf" srcId="{C839B3BE-A5B0-4880-B6BD-AB96B464EE24}" destId="{D580CCF5-176D-42F4-9855-DCAF6D355D20}" srcOrd="0" destOrd="0" presId="urn:microsoft.com/office/officeart/2005/8/layout/radial6"/>
    <dgm:cxn modelId="{E3ABDEF3-1F05-4E0D-9B29-EE59D97F417C}" type="presParOf" srcId="{D580CCF5-176D-42F4-9855-DCAF6D355D20}" destId="{8D93FE20-77EF-48C1-BF81-A741A5B55DA2}" srcOrd="0" destOrd="0" presId="urn:microsoft.com/office/officeart/2005/8/layout/radial6"/>
    <dgm:cxn modelId="{F6536E69-DF6E-4A30-8E7D-5AAFA11C042C}" type="presParOf" srcId="{D580CCF5-176D-42F4-9855-DCAF6D355D20}" destId="{F1FE8138-375B-4FA8-8EF8-5C96E2190A43}" srcOrd="1" destOrd="0" presId="urn:microsoft.com/office/officeart/2005/8/layout/radial6"/>
    <dgm:cxn modelId="{79B19114-B180-4286-85F5-66F51FB787EE}" type="presParOf" srcId="{D580CCF5-176D-42F4-9855-DCAF6D355D20}" destId="{F10B8237-FF4B-47A5-9F0B-8E9018F17AD9}" srcOrd="2" destOrd="0" presId="urn:microsoft.com/office/officeart/2005/8/layout/radial6"/>
    <dgm:cxn modelId="{D382AE69-C241-49F1-9B4D-161BFF925565}" type="presParOf" srcId="{D580CCF5-176D-42F4-9855-DCAF6D355D20}" destId="{D01B015A-A5A5-44A9-AE49-8CF90167388A}" srcOrd="3" destOrd="0" presId="urn:microsoft.com/office/officeart/2005/8/layout/radial6"/>
    <dgm:cxn modelId="{0BD27028-3374-4E7B-ADB1-22CE3BFC0DAF}" type="presParOf" srcId="{D580CCF5-176D-42F4-9855-DCAF6D355D20}" destId="{A1DD8AA5-543B-43EB-98F3-3EE9355E8383}" srcOrd="4" destOrd="0" presId="urn:microsoft.com/office/officeart/2005/8/layout/radial6"/>
    <dgm:cxn modelId="{A59CE62F-F200-4AD9-8AD5-E3611D77B325}" type="presParOf" srcId="{D580CCF5-176D-42F4-9855-DCAF6D355D20}" destId="{C75E193C-FB6A-4712-8853-682F394E3961}" srcOrd="5" destOrd="0" presId="urn:microsoft.com/office/officeart/2005/8/layout/radial6"/>
    <dgm:cxn modelId="{82401D7C-237E-40AD-A795-45E1449CDE3F}" type="presParOf" srcId="{D580CCF5-176D-42F4-9855-DCAF6D355D20}" destId="{D6DEF63C-C527-44D4-9777-F22E32D61A96}" srcOrd="6" destOrd="0" presId="urn:microsoft.com/office/officeart/2005/8/layout/radial6"/>
    <dgm:cxn modelId="{78E5D71A-ADB3-42EB-B6CD-1FAD0A104519}" type="presParOf" srcId="{D580CCF5-176D-42F4-9855-DCAF6D355D20}" destId="{52AFA1E1-4442-4947-9825-0F2039383C28}" srcOrd="7" destOrd="0" presId="urn:microsoft.com/office/officeart/2005/8/layout/radial6"/>
    <dgm:cxn modelId="{ED6F1562-E092-494F-B8DA-DCF0F665BCC7}" type="presParOf" srcId="{D580CCF5-176D-42F4-9855-DCAF6D355D20}" destId="{5A44CBA6-26CE-4712-BAA1-658C3133622F}" srcOrd="8" destOrd="0" presId="urn:microsoft.com/office/officeart/2005/8/layout/radial6"/>
    <dgm:cxn modelId="{AA4D3FB8-F7F0-4565-8A7B-7A348A18DF27}" type="presParOf" srcId="{D580CCF5-176D-42F4-9855-DCAF6D355D20}" destId="{EE106920-1BEB-4D0B-B942-513EEB570AB3}" srcOrd="9" destOrd="0" presId="urn:microsoft.com/office/officeart/2005/8/layout/radial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39B3BE-A5B0-4880-B6BD-AB96B464EE24}" type="doc">
      <dgm:prSet loTypeId="urn:microsoft.com/office/officeart/2005/8/layout/radial6" loCatId="cycle" qsTypeId="urn:microsoft.com/office/officeart/2005/8/quickstyle/3d3" qsCatId="3D" csTypeId="urn:microsoft.com/office/officeart/2005/8/colors/colorful2" csCatId="colorful" phldr="1"/>
      <dgm:spPr/>
      <dgm:t>
        <a:bodyPr/>
        <a:lstStyle/>
        <a:p>
          <a:endParaRPr lang="en-US"/>
        </a:p>
      </dgm:t>
    </dgm:pt>
    <dgm:pt modelId="{53A597FA-4781-4751-8877-866E4B9CC31E}">
      <dgm:prSet phldrT="[نص]" custT="1"/>
      <dgm:spPr>
        <a:solidFill>
          <a:srgbClr val="00B050"/>
        </a:solidFill>
      </dgm:spPr>
      <dgm:t>
        <a:bodyPr/>
        <a:lstStyle/>
        <a:p>
          <a:pPr rtl="1"/>
          <a:r>
            <a:rPr lang="ar-SA" sz="1600" b="1" dirty="0" smtClean="0"/>
            <a:t>المنتجات </a:t>
          </a:r>
          <a:r>
            <a:rPr lang="en-ZW" sz="1600" b="1" dirty="0" smtClean="0"/>
            <a:t>Producers</a:t>
          </a:r>
          <a:endParaRPr lang="en-US" sz="1600" b="1" dirty="0"/>
        </a:p>
      </dgm:t>
    </dgm:pt>
    <dgm:pt modelId="{886B766D-61C7-4A66-AA24-1D49FD0F07C0}" type="parTrans" cxnId="{A323513D-E2DF-4C26-A715-2C39E1C4C355}">
      <dgm:prSet/>
      <dgm:spPr/>
      <dgm:t>
        <a:bodyPr/>
        <a:lstStyle/>
        <a:p>
          <a:endParaRPr lang="en-US"/>
        </a:p>
      </dgm:t>
    </dgm:pt>
    <dgm:pt modelId="{CF2E4FF7-8A8B-44F9-A3BA-1DFE63CBDD5D}" type="sibTrans" cxnId="{A323513D-E2DF-4C26-A715-2C39E1C4C355}">
      <dgm:prSet/>
      <dgm:spPr>
        <a:solidFill>
          <a:srgbClr val="00B050"/>
        </a:solidFill>
      </dgm:spPr>
      <dgm:t>
        <a:bodyPr/>
        <a:lstStyle/>
        <a:p>
          <a:endParaRPr lang="en-US"/>
        </a:p>
      </dgm:t>
    </dgm:pt>
    <dgm:pt modelId="{7A3B6403-92F1-4CF5-BBC0-2B743B1DE7FE}">
      <dgm:prSet phldrT="[نص]" custT="1"/>
      <dgm:spPr>
        <a:solidFill>
          <a:schemeClr val="accent4">
            <a:lumMod val="50000"/>
          </a:schemeClr>
        </a:solidFill>
      </dgm:spPr>
      <dgm:t>
        <a:bodyPr/>
        <a:lstStyle/>
        <a:p>
          <a:r>
            <a:rPr lang="ar-SA" sz="1600" b="1" u="none" dirty="0" smtClean="0"/>
            <a:t>الكائنات المحللة </a:t>
          </a:r>
          <a:r>
            <a:rPr lang="en-US" sz="1600" b="1" u="none" dirty="0" smtClean="0"/>
            <a:t>Decomposers </a:t>
          </a:r>
          <a:endParaRPr lang="en-US" sz="1600" b="1" u="none" dirty="0"/>
        </a:p>
      </dgm:t>
    </dgm:pt>
    <dgm:pt modelId="{CECB3D6E-2DA0-4A38-B3FC-7C2AAC6DC6EF}" type="parTrans" cxnId="{A62B05B4-37FF-4D12-986E-EAFB99063E6B}">
      <dgm:prSet/>
      <dgm:spPr/>
      <dgm:t>
        <a:bodyPr/>
        <a:lstStyle/>
        <a:p>
          <a:endParaRPr lang="en-US"/>
        </a:p>
      </dgm:t>
    </dgm:pt>
    <dgm:pt modelId="{B02415A1-060B-4728-9E06-3AF930D91C20}" type="sibTrans" cxnId="{A62B05B4-37FF-4D12-986E-EAFB99063E6B}">
      <dgm:prSet/>
      <dgm:spPr>
        <a:solidFill>
          <a:schemeClr val="accent4">
            <a:lumMod val="50000"/>
          </a:schemeClr>
        </a:solidFill>
      </dgm:spPr>
      <dgm:t>
        <a:bodyPr/>
        <a:lstStyle/>
        <a:p>
          <a:endParaRPr lang="en-US"/>
        </a:p>
      </dgm:t>
    </dgm:pt>
    <dgm:pt modelId="{D2712F87-6A5E-491E-A6D8-8AC5A175C51E}">
      <dgm:prSet/>
      <dgm:spPr>
        <a:solidFill>
          <a:schemeClr val="accent3">
            <a:lumMod val="75000"/>
          </a:schemeClr>
        </a:solidFill>
        <a:ln>
          <a:solidFill>
            <a:schemeClr val="accent3">
              <a:lumMod val="40000"/>
              <a:lumOff val="60000"/>
            </a:schemeClr>
          </a:solidFill>
        </a:ln>
      </dgm:spPr>
      <dgm:t>
        <a:bodyPr/>
        <a:lstStyle/>
        <a:p>
          <a:r>
            <a:rPr lang="ar-SA" b="1" dirty="0" smtClean="0"/>
            <a:t>المستهلكات </a:t>
          </a:r>
          <a:r>
            <a:rPr lang="en-ZW" b="1" dirty="0" smtClean="0"/>
            <a:t>Consumers</a:t>
          </a:r>
          <a:endParaRPr lang="en-US" b="1" dirty="0"/>
        </a:p>
      </dgm:t>
    </dgm:pt>
    <dgm:pt modelId="{A007B85A-108A-41D4-B118-CA7C0C9F54EC}" type="parTrans" cxnId="{6E347E6C-28B7-4122-AAED-96925AD169D5}">
      <dgm:prSet/>
      <dgm:spPr/>
      <dgm:t>
        <a:bodyPr/>
        <a:lstStyle/>
        <a:p>
          <a:endParaRPr lang="en-US"/>
        </a:p>
      </dgm:t>
    </dgm:pt>
    <dgm:pt modelId="{5A606564-214B-4EF8-B004-555560994530}" type="sibTrans" cxnId="{6E347E6C-28B7-4122-AAED-96925AD169D5}">
      <dgm:prSet/>
      <dgm:spPr>
        <a:solidFill>
          <a:schemeClr val="accent3">
            <a:lumMod val="75000"/>
          </a:schemeClr>
        </a:solidFill>
      </dgm:spPr>
      <dgm:t>
        <a:bodyPr/>
        <a:lstStyle/>
        <a:p>
          <a:endParaRPr lang="en-US"/>
        </a:p>
      </dgm:t>
    </dgm:pt>
    <dgm:pt modelId="{B81CF896-1DD4-4010-B825-6F4D3A94096A}">
      <dgm:prSet phldrT="[نص]"/>
      <dgm:spPr>
        <a:blipFill rotWithShape="0">
          <a:blip xmlns:r="http://schemas.openxmlformats.org/officeDocument/2006/relationships" r:embed="rId1"/>
          <a:stretch>
            <a:fillRect/>
          </a:stretch>
        </a:blipFill>
      </dgm:spPr>
      <dgm:t>
        <a:bodyPr/>
        <a:lstStyle/>
        <a:p>
          <a:r>
            <a:rPr lang="ar-SA" b="1" dirty="0" smtClean="0">
              <a:solidFill>
                <a:schemeClr val="bg1"/>
              </a:solidFill>
            </a:rPr>
            <a:t>المكونات الحية</a:t>
          </a:r>
          <a:endParaRPr lang="en-US" b="1" dirty="0">
            <a:solidFill>
              <a:schemeClr val="bg1"/>
            </a:solidFill>
          </a:endParaRPr>
        </a:p>
      </dgm:t>
    </dgm:pt>
    <dgm:pt modelId="{EC473171-02CA-4D72-BF3E-841128943476}" type="sibTrans" cxnId="{EE605606-308F-4B6D-B768-B2654CC8C331}">
      <dgm:prSet/>
      <dgm:spPr/>
      <dgm:t>
        <a:bodyPr/>
        <a:lstStyle/>
        <a:p>
          <a:endParaRPr lang="en-US"/>
        </a:p>
      </dgm:t>
    </dgm:pt>
    <dgm:pt modelId="{646C57D6-D8E1-43D6-9B48-75EAA23F5152}" type="parTrans" cxnId="{EE605606-308F-4B6D-B768-B2654CC8C331}">
      <dgm:prSet/>
      <dgm:spPr/>
      <dgm:t>
        <a:bodyPr/>
        <a:lstStyle/>
        <a:p>
          <a:endParaRPr lang="en-US"/>
        </a:p>
      </dgm:t>
    </dgm:pt>
    <dgm:pt modelId="{D580CCF5-176D-42F4-9855-DCAF6D355D20}" type="pres">
      <dgm:prSet presAssocID="{C839B3BE-A5B0-4880-B6BD-AB96B464EE24}" presName="Name0" presStyleCnt="0">
        <dgm:presLayoutVars>
          <dgm:chMax val="1"/>
          <dgm:dir/>
          <dgm:animLvl val="ctr"/>
          <dgm:resizeHandles val="exact"/>
        </dgm:presLayoutVars>
      </dgm:prSet>
      <dgm:spPr/>
      <dgm:t>
        <a:bodyPr/>
        <a:lstStyle/>
        <a:p>
          <a:endParaRPr lang="en-US"/>
        </a:p>
      </dgm:t>
    </dgm:pt>
    <dgm:pt modelId="{8D93FE20-77EF-48C1-BF81-A741A5B55DA2}" type="pres">
      <dgm:prSet presAssocID="{B81CF896-1DD4-4010-B825-6F4D3A94096A}" presName="centerShape" presStyleLbl="node0" presStyleIdx="0" presStyleCnt="1" custScaleX="107784"/>
      <dgm:spPr/>
      <dgm:t>
        <a:bodyPr/>
        <a:lstStyle/>
        <a:p>
          <a:endParaRPr lang="en-US"/>
        </a:p>
      </dgm:t>
    </dgm:pt>
    <dgm:pt modelId="{F1FE8138-375B-4FA8-8EF8-5C96E2190A43}" type="pres">
      <dgm:prSet presAssocID="{53A597FA-4781-4751-8877-866E4B9CC31E}" presName="node" presStyleLbl="node1" presStyleIdx="0" presStyleCnt="3" custScaleX="178794">
        <dgm:presLayoutVars>
          <dgm:bulletEnabled val="1"/>
        </dgm:presLayoutVars>
      </dgm:prSet>
      <dgm:spPr/>
      <dgm:t>
        <a:bodyPr/>
        <a:lstStyle/>
        <a:p>
          <a:endParaRPr lang="en-US"/>
        </a:p>
      </dgm:t>
    </dgm:pt>
    <dgm:pt modelId="{F10B8237-FF4B-47A5-9F0B-8E9018F17AD9}" type="pres">
      <dgm:prSet presAssocID="{53A597FA-4781-4751-8877-866E4B9CC31E}" presName="dummy" presStyleCnt="0"/>
      <dgm:spPr/>
    </dgm:pt>
    <dgm:pt modelId="{D01B015A-A5A5-44A9-AE49-8CF90167388A}" type="pres">
      <dgm:prSet presAssocID="{CF2E4FF7-8A8B-44F9-A3BA-1DFE63CBDD5D}" presName="sibTrans" presStyleLbl="sibTrans2D1" presStyleIdx="0" presStyleCnt="3"/>
      <dgm:spPr/>
      <dgm:t>
        <a:bodyPr/>
        <a:lstStyle/>
        <a:p>
          <a:endParaRPr lang="en-US"/>
        </a:p>
      </dgm:t>
    </dgm:pt>
    <dgm:pt modelId="{DF11C010-6361-4A94-BD0D-522597137FB2}" type="pres">
      <dgm:prSet presAssocID="{D2712F87-6A5E-491E-A6D8-8AC5A175C51E}" presName="node" presStyleLbl="node1" presStyleIdx="1" presStyleCnt="3" custScaleX="201435" custRadScaleRad="107827" custRadScaleInc="10844">
        <dgm:presLayoutVars>
          <dgm:bulletEnabled val="1"/>
        </dgm:presLayoutVars>
      </dgm:prSet>
      <dgm:spPr/>
      <dgm:t>
        <a:bodyPr/>
        <a:lstStyle/>
        <a:p>
          <a:endParaRPr lang="en-US"/>
        </a:p>
      </dgm:t>
    </dgm:pt>
    <dgm:pt modelId="{0C52ADC1-0BD6-43AC-B7E4-59C33E6E7967}" type="pres">
      <dgm:prSet presAssocID="{D2712F87-6A5E-491E-A6D8-8AC5A175C51E}" presName="dummy" presStyleCnt="0"/>
      <dgm:spPr/>
    </dgm:pt>
    <dgm:pt modelId="{80FE9991-94CA-4206-B377-240C03231C89}" type="pres">
      <dgm:prSet presAssocID="{5A606564-214B-4EF8-B004-555560994530}" presName="sibTrans" presStyleLbl="sibTrans2D1" presStyleIdx="1" presStyleCnt="3"/>
      <dgm:spPr/>
      <dgm:t>
        <a:bodyPr/>
        <a:lstStyle/>
        <a:p>
          <a:endParaRPr lang="en-US"/>
        </a:p>
      </dgm:t>
    </dgm:pt>
    <dgm:pt modelId="{A9E98311-E305-41FB-87B6-DD767A3F8356}" type="pres">
      <dgm:prSet presAssocID="{7A3B6403-92F1-4CF5-BBC0-2B743B1DE7FE}" presName="node" presStyleLbl="node1" presStyleIdx="2" presStyleCnt="3" custScaleX="218562" custRadScaleRad="107978" custRadScaleInc="-19505">
        <dgm:presLayoutVars>
          <dgm:bulletEnabled val="1"/>
        </dgm:presLayoutVars>
      </dgm:prSet>
      <dgm:spPr/>
      <dgm:t>
        <a:bodyPr/>
        <a:lstStyle/>
        <a:p>
          <a:endParaRPr lang="en-US"/>
        </a:p>
      </dgm:t>
    </dgm:pt>
    <dgm:pt modelId="{74090C89-502E-499D-B5C2-4847070A52E6}" type="pres">
      <dgm:prSet presAssocID="{7A3B6403-92F1-4CF5-BBC0-2B743B1DE7FE}" presName="dummy" presStyleCnt="0"/>
      <dgm:spPr/>
    </dgm:pt>
    <dgm:pt modelId="{18A79706-3E46-4F51-B6C4-9A1291AD8B07}" type="pres">
      <dgm:prSet presAssocID="{B02415A1-060B-4728-9E06-3AF930D91C20}" presName="sibTrans" presStyleLbl="sibTrans2D1" presStyleIdx="2" presStyleCnt="3"/>
      <dgm:spPr/>
      <dgm:t>
        <a:bodyPr/>
        <a:lstStyle/>
        <a:p>
          <a:endParaRPr lang="en-US"/>
        </a:p>
      </dgm:t>
    </dgm:pt>
  </dgm:ptLst>
  <dgm:cxnLst>
    <dgm:cxn modelId="{33475140-A902-499E-AF60-833C7AB4B849}" type="presOf" srcId="{C839B3BE-A5B0-4880-B6BD-AB96B464EE24}" destId="{D580CCF5-176D-42F4-9855-DCAF6D355D20}" srcOrd="0" destOrd="0" presId="urn:microsoft.com/office/officeart/2005/8/layout/radial6"/>
    <dgm:cxn modelId="{A62B05B4-37FF-4D12-986E-EAFB99063E6B}" srcId="{B81CF896-1DD4-4010-B825-6F4D3A94096A}" destId="{7A3B6403-92F1-4CF5-BBC0-2B743B1DE7FE}" srcOrd="2" destOrd="0" parTransId="{CECB3D6E-2DA0-4A38-B3FC-7C2AAC6DC6EF}" sibTransId="{B02415A1-060B-4728-9E06-3AF930D91C20}"/>
    <dgm:cxn modelId="{32BE2FFE-32E3-47F2-8277-64539A94F4E2}" type="presOf" srcId="{CF2E4FF7-8A8B-44F9-A3BA-1DFE63CBDD5D}" destId="{D01B015A-A5A5-44A9-AE49-8CF90167388A}" srcOrd="0" destOrd="0" presId="urn:microsoft.com/office/officeart/2005/8/layout/radial6"/>
    <dgm:cxn modelId="{27490225-BF9C-48E7-BE6F-0C0318F10DDD}" type="presOf" srcId="{B81CF896-1DD4-4010-B825-6F4D3A94096A}" destId="{8D93FE20-77EF-48C1-BF81-A741A5B55DA2}" srcOrd="0" destOrd="0" presId="urn:microsoft.com/office/officeart/2005/8/layout/radial6"/>
    <dgm:cxn modelId="{A323513D-E2DF-4C26-A715-2C39E1C4C355}" srcId="{B81CF896-1DD4-4010-B825-6F4D3A94096A}" destId="{53A597FA-4781-4751-8877-866E4B9CC31E}" srcOrd="0" destOrd="0" parTransId="{886B766D-61C7-4A66-AA24-1D49FD0F07C0}" sibTransId="{CF2E4FF7-8A8B-44F9-A3BA-1DFE63CBDD5D}"/>
    <dgm:cxn modelId="{3B293058-65A8-4964-80C9-56EFA89B5D4D}" type="presOf" srcId="{D2712F87-6A5E-491E-A6D8-8AC5A175C51E}" destId="{DF11C010-6361-4A94-BD0D-522597137FB2}" srcOrd="0" destOrd="0" presId="urn:microsoft.com/office/officeart/2005/8/layout/radial6"/>
    <dgm:cxn modelId="{EE605606-308F-4B6D-B768-B2654CC8C331}" srcId="{C839B3BE-A5B0-4880-B6BD-AB96B464EE24}" destId="{B81CF896-1DD4-4010-B825-6F4D3A94096A}" srcOrd="0" destOrd="0" parTransId="{646C57D6-D8E1-43D6-9B48-75EAA23F5152}" sibTransId="{EC473171-02CA-4D72-BF3E-841128943476}"/>
    <dgm:cxn modelId="{B951CCCF-F231-4CF4-99AF-C22E357BC178}" type="presOf" srcId="{5A606564-214B-4EF8-B004-555560994530}" destId="{80FE9991-94CA-4206-B377-240C03231C89}" srcOrd="0" destOrd="0" presId="urn:microsoft.com/office/officeart/2005/8/layout/radial6"/>
    <dgm:cxn modelId="{1D6F92CE-7C04-432E-9915-498546A9FDDF}" type="presOf" srcId="{B02415A1-060B-4728-9E06-3AF930D91C20}" destId="{18A79706-3E46-4F51-B6C4-9A1291AD8B07}" srcOrd="0" destOrd="0" presId="urn:microsoft.com/office/officeart/2005/8/layout/radial6"/>
    <dgm:cxn modelId="{94BEAC8A-9DDA-4F70-BDA3-A3D0087FCDE9}" type="presOf" srcId="{53A597FA-4781-4751-8877-866E4B9CC31E}" destId="{F1FE8138-375B-4FA8-8EF8-5C96E2190A43}" srcOrd="0" destOrd="0" presId="urn:microsoft.com/office/officeart/2005/8/layout/radial6"/>
    <dgm:cxn modelId="{6E347E6C-28B7-4122-AAED-96925AD169D5}" srcId="{B81CF896-1DD4-4010-B825-6F4D3A94096A}" destId="{D2712F87-6A5E-491E-A6D8-8AC5A175C51E}" srcOrd="1" destOrd="0" parTransId="{A007B85A-108A-41D4-B118-CA7C0C9F54EC}" sibTransId="{5A606564-214B-4EF8-B004-555560994530}"/>
    <dgm:cxn modelId="{E989D3EB-4949-4513-B770-6C72A229C69D}" type="presOf" srcId="{7A3B6403-92F1-4CF5-BBC0-2B743B1DE7FE}" destId="{A9E98311-E305-41FB-87B6-DD767A3F8356}" srcOrd="0" destOrd="0" presId="urn:microsoft.com/office/officeart/2005/8/layout/radial6"/>
    <dgm:cxn modelId="{DB91E021-DB05-4BFA-829A-35C78353596E}" type="presParOf" srcId="{D580CCF5-176D-42F4-9855-DCAF6D355D20}" destId="{8D93FE20-77EF-48C1-BF81-A741A5B55DA2}" srcOrd="0" destOrd="0" presId="urn:microsoft.com/office/officeart/2005/8/layout/radial6"/>
    <dgm:cxn modelId="{DE6D1DC5-275B-44B7-A9B7-02BE3DD9B4DA}" type="presParOf" srcId="{D580CCF5-176D-42F4-9855-DCAF6D355D20}" destId="{F1FE8138-375B-4FA8-8EF8-5C96E2190A43}" srcOrd="1" destOrd="0" presId="urn:microsoft.com/office/officeart/2005/8/layout/radial6"/>
    <dgm:cxn modelId="{84A6ABD8-BE0E-493C-8641-6F5F3109F8DC}" type="presParOf" srcId="{D580CCF5-176D-42F4-9855-DCAF6D355D20}" destId="{F10B8237-FF4B-47A5-9F0B-8E9018F17AD9}" srcOrd="2" destOrd="0" presId="urn:microsoft.com/office/officeart/2005/8/layout/radial6"/>
    <dgm:cxn modelId="{87D87AB9-EA58-4104-AC1B-E747CD98B765}" type="presParOf" srcId="{D580CCF5-176D-42F4-9855-DCAF6D355D20}" destId="{D01B015A-A5A5-44A9-AE49-8CF90167388A}" srcOrd="3" destOrd="0" presId="urn:microsoft.com/office/officeart/2005/8/layout/radial6"/>
    <dgm:cxn modelId="{FC19D9CC-DF0A-4783-97CC-C9456341A44F}" type="presParOf" srcId="{D580CCF5-176D-42F4-9855-DCAF6D355D20}" destId="{DF11C010-6361-4A94-BD0D-522597137FB2}" srcOrd="4" destOrd="0" presId="urn:microsoft.com/office/officeart/2005/8/layout/radial6"/>
    <dgm:cxn modelId="{5E9FC37D-6856-4C3A-AB69-FCA650535E78}" type="presParOf" srcId="{D580CCF5-176D-42F4-9855-DCAF6D355D20}" destId="{0C52ADC1-0BD6-43AC-B7E4-59C33E6E7967}" srcOrd="5" destOrd="0" presId="urn:microsoft.com/office/officeart/2005/8/layout/radial6"/>
    <dgm:cxn modelId="{BF86A07D-8C20-4BD6-A230-DB110D9F5767}" type="presParOf" srcId="{D580CCF5-176D-42F4-9855-DCAF6D355D20}" destId="{80FE9991-94CA-4206-B377-240C03231C89}" srcOrd="6" destOrd="0" presId="urn:microsoft.com/office/officeart/2005/8/layout/radial6"/>
    <dgm:cxn modelId="{9FCE62DE-96E2-4AEE-85A4-AA70B0352565}" type="presParOf" srcId="{D580CCF5-176D-42F4-9855-DCAF6D355D20}" destId="{A9E98311-E305-41FB-87B6-DD767A3F8356}" srcOrd="7" destOrd="0" presId="urn:microsoft.com/office/officeart/2005/8/layout/radial6"/>
    <dgm:cxn modelId="{BCBD5348-7787-46F8-B6AD-13D2D150088D}" type="presParOf" srcId="{D580CCF5-176D-42F4-9855-DCAF6D355D20}" destId="{74090C89-502E-499D-B5C2-4847070A52E6}" srcOrd="8" destOrd="0" presId="urn:microsoft.com/office/officeart/2005/8/layout/radial6"/>
    <dgm:cxn modelId="{072DA8B8-B341-4967-986B-8486C771A506}" type="presParOf" srcId="{D580CCF5-176D-42F4-9855-DCAF6D355D20}" destId="{18A79706-3E46-4F51-B6C4-9A1291AD8B07}" srcOrd="9" destOrd="0" presId="urn:microsoft.com/office/officeart/2005/8/layout/radial6"/>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C05ED0-987E-419F-9266-EB06273C7377}" type="doc">
      <dgm:prSet loTypeId="urn:microsoft.com/office/officeart/2005/8/layout/hierarchy4" loCatId="hierarchy" qsTypeId="urn:microsoft.com/office/officeart/2005/8/quickstyle/simple4" qsCatId="simple" csTypeId="urn:microsoft.com/office/officeart/2005/8/colors/accent1_2" csCatId="accent1" phldr="1"/>
      <dgm:spPr/>
      <dgm:t>
        <a:bodyPr/>
        <a:lstStyle/>
        <a:p>
          <a:endParaRPr lang="en-US"/>
        </a:p>
      </dgm:t>
    </dgm:pt>
    <dgm:pt modelId="{3891C36B-3A5D-4693-A241-149038F2A933}">
      <dgm:prSet phldrT="[نص]"/>
      <dgm:spPr>
        <a:blipFill rotWithShape="0">
          <a:blip xmlns:r="http://schemas.openxmlformats.org/officeDocument/2006/relationships" r:embed="rId1"/>
          <a:stretch>
            <a:fillRect/>
          </a:stretch>
        </a:blipFill>
      </dgm:spPr>
      <dgm:t>
        <a:bodyPr anchor="t"/>
        <a:lstStyle/>
        <a:p>
          <a:r>
            <a:rPr lang="ar-SA" b="1" dirty="0" smtClean="0"/>
            <a:t>آكلات اللحوم </a:t>
          </a:r>
          <a:r>
            <a:rPr lang="en-ZW" b="1" dirty="0" smtClean="0"/>
            <a:t>Carnivores</a:t>
          </a:r>
          <a:endParaRPr lang="en-US" b="1" dirty="0"/>
        </a:p>
      </dgm:t>
    </dgm:pt>
    <dgm:pt modelId="{F18FDA5D-8026-480E-B8A5-BBCE431CC296}" type="parTrans" cxnId="{D1B1DE14-FCF9-49AD-88AD-2FC466FC07ED}">
      <dgm:prSet/>
      <dgm:spPr/>
      <dgm:t>
        <a:bodyPr/>
        <a:lstStyle/>
        <a:p>
          <a:endParaRPr lang="en-US" b="1"/>
        </a:p>
      </dgm:t>
    </dgm:pt>
    <dgm:pt modelId="{868A39D9-ED6B-4F17-B5D2-836188EDE1CC}" type="sibTrans" cxnId="{D1B1DE14-FCF9-49AD-88AD-2FC466FC07ED}">
      <dgm:prSet/>
      <dgm:spPr/>
      <dgm:t>
        <a:bodyPr/>
        <a:lstStyle/>
        <a:p>
          <a:endParaRPr lang="en-US" b="1"/>
        </a:p>
      </dgm:t>
    </dgm:pt>
    <dgm:pt modelId="{E18E55CA-5F6B-448C-A92F-72BA397387F5}">
      <dgm:prSet phldrT="[نص]"/>
      <dgm:spPr/>
      <dgm:t>
        <a:bodyPr anchor="t"/>
        <a:lstStyle/>
        <a:p>
          <a:r>
            <a:rPr lang="ar-SA" b="1" dirty="0" smtClean="0"/>
            <a:t>آكلات الأعشاب </a:t>
          </a:r>
          <a:r>
            <a:rPr lang="en-ZW" b="1" dirty="0" smtClean="0"/>
            <a:t>Herbivores </a:t>
          </a:r>
          <a:r>
            <a:rPr lang="ar-SA" b="1" dirty="0" smtClean="0"/>
            <a:t> </a:t>
          </a:r>
          <a:endParaRPr lang="en-US" b="1" dirty="0"/>
        </a:p>
      </dgm:t>
    </dgm:pt>
    <dgm:pt modelId="{2B70C5A2-E262-4DA4-83DA-6082764C26E8}" type="parTrans" cxnId="{81D28196-6679-4643-A62B-6F67E6E44BC7}">
      <dgm:prSet/>
      <dgm:spPr/>
      <dgm:t>
        <a:bodyPr/>
        <a:lstStyle/>
        <a:p>
          <a:endParaRPr lang="en-US" b="1"/>
        </a:p>
      </dgm:t>
    </dgm:pt>
    <dgm:pt modelId="{F9740562-C964-43CB-A333-03FCF2A8C19A}" type="sibTrans" cxnId="{81D28196-6679-4643-A62B-6F67E6E44BC7}">
      <dgm:prSet/>
      <dgm:spPr/>
      <dgm:t>
        <a:bodyPr/>
        <a:lstStyle/>
        <a:p>
          <a:endParaRPr lang="en-US" b="1"/>
        </a:p>
      </dgm:t>
    </dgm:pt>
    <dgm:pt modelId="{6A607257-EB0C-49CC-9220-D63055A67CA3}">
      <dgm:prSet phldrT="[نص]"/>
      <dgm:spPr/>
      <dgm:t>
        <a:bodyPr/>
        <a:lstStyle/>
        <a:p>
          <a:r>
            <a:rPr lang="ar-SA" b="1" dirty="0" smtClean="0"/>
            <a:t>تصنف المستهلكات حسب مصدرها الغذائي إلى:</a:t>
          </a:r>
          <a:endParaRPr lang="en-US" b="1" dirty="0"/>
        </a:p>
      </dgm:t>
    </dgm:pt>
    <dgm:pt modelId="{AB9DD9CA-507A-47CD-83C0-A992E4D439A5}" type="sibTrans" cxnId="{CEE359B4-0DCF-4FEA-95D1-3B330CB69E70}">
      <dgm:prSet/>
      <dgm:spPr/>
      <dgm:t>
        <a:bodyPr/>
        <a:lstStyle/>
        <a:p>
          <a:endParaRPr lang="en-US" b="1"/>
        </a:p>
      </dgm:t>
    </dgm:pt>
    <dgm:pt modelId="{5FDE84C1-6FC9-454F-9BEF-8723CFC6C32B}" type="parTrans" cxnId="{CEE359B4-0DCF-4FEA-95D1-3B330CB69E70}">
      <dgm:prSet/>
      <dgm:spPr/>
      <dgm:t>
        <a:bodyPr/>
        <a:lstStyle/>
        <a:p>
          <a:endParaRPr lang="en-US" b="1"/>
        </a:p>
      </dgm:t>
    </dgm:pt>
    <dgm:pt modelId="{A733AA42-AE4D-41AA-B873-FA0C4C4BCF83}">
      <dgm:prSet/>
      <dgm:spPr/>
      <dgm:t>
        <a:bodyPr anchor="t"/>
        <a:lstStyle/>
        <a:p>
          <a:r>
            <a:rPr lang="ar-SA" b="1" dirty="0" smtClean="0"/>
            <a:t>آكلات النباتات واللحوم </a:t>
          </a:r>
          <a:r>
            <a:rPr lang="en-ZW" b="1" dirty="0" smtClean="0"/>
            <a:t>Omnivores</a:t>
          </a:r>
          <a:endParaRPr lang="en-US" b="1" dirty="0"/>
        </a:p>
      </dgm:t>
    </dgm:pt>
    <dgm:pt modelId="{9AD043BE-60A1-47DD-84F2-869B7D45540D}" type="parTrans" cxnId="{5A416B35-C2E0-4ABB-8B64-F5A90DEB4738}">
      <dgm:prSet/>
      <dgm:spPr/>
      <dgm:t>
        <a:bodyPr/>
        <a:lstStyle/>
        <a:p>
          <a:endParaRPr lang="en-US" b="1"/>
        </a:p>
      </dgm:t>
    </dgm:pt>
    <dgm:pt modelId="{C1E78770-D40A-4604-8DE9-C92E67B721D0}" type="sibTrans" cxnId="{5A416B35-C2E0-4ABB-8B64-F5A90DEB4738}">
      <dgm:prSet/>
      <dgm:spPr/>
      <dgm:t>
        <a:bodyPr/>
        <a:lstStyle/>
        <a:p>
          <a:endParaRPr lang="en-US" b="1"/>
        </a:p>
      </dgm:t>
    </dgm:pt>
    <dgm:pt modelId="{6FFEC209-B116-4B78-A2E7-9BABFD7F1D88}" type="pres">
      <dgm:prSet presAssocID="{D7C05ED0-987E-419F-9266-EB06273C7377}" presName="Name0" presStyleCnt="0">
        <dgm:presLayoutVars>
          <dgm:chPref val="1"/>
          <dgm:dir/>
          <dgm:animOne val="branch"/>
          <dgm:animLvl val="lvl"/>
          <dgm:resizeHandles/>
        </dgm:presLayoutVars>
      </dgm:prSet>
      <dgm:spPr/>
      <dgm:t>
        <a:bodyPr/>
        <a:lstStyle/>
        <a:p>
          <a:endParaRPr lang="en-US"/>
        </a:p>
      </dgm:t>
    </dgm:pt>
    <dgm:pt modelId="{2CCD3355-D640-48C8-A443-AD09AFF6C501}" type="pres">
      <dgm:prSet presAssocID="{6A607257-EB0C-49CC-9220-D63055A67CA3}" presName="vertOne" presStyleCnt="0"/>
      <dgm:spPr/>
    </dgm:pt>
    <dgm:pt modelId="{0A17D9FF-0F0B-45DD-9337-781F859F1F4A}" type="pres">
      <dgm:prSet presAssocID="{6A607257-EB0C-49CC-9220-D63055A67CA3}" presName="txOne" presStyleLbl="node0" presStyleIdx="0" presStyleCnt="1" custScaleY="26515">
        <dgm:presLayoutVars>
          <dgm:chPref val="3"/>
        </dgm:presLayoutVars>
      </dgm:prSet>
      <dgm:spPr/>
      <dgm:t>
        <a:bodyPr/>
        <a:lstStyle/>
        <a:p>
          <a:endParaRPr lang="en-US"/>
        </a:p>
      </dgm:t>
    </dgm:pt>
    <dgm:pt modelId="{C12AA33E-F697-46E6-BA86-892026C0744C}" type="pres">
      <dgm:prSet presAssocID="{6A607257-EB0C-49CC-9220-D63055A67CA3}" presName="parTransOne" presStyleCnt="0"/>
      <dgm:spPr/>
    </dgm:pt>
    <dgm:pt modelId="{2FBDE692-3B02-4DB0-99B6-EFD1EB8CD3E4}" type="pres">
      <dgm:prSet presAssocID="{6A607257-EB0C-49CC-9220-D63055A67CA3}" presName="horzOne" presStyleCnt="0"/>
      <dgm:spPr/>
    </dgm:pt>
    <dgm:pt modelId="{A5462AFD-A4B8-4FF7-AE18-BEE111E4F5BC}" type="pres">
      <dgm:prSet presAssocID="{A733AA42-AE4D-41AA-B873-FA0C4C4BCF83}" presName="vertTwo" presStyleCnt="0"/>
      <dgm:spPr/>
    </dgm:pt>
    <dgm:pt modelId="{B18CE3A3-FD51-41F5-BF94-FD2BC9D61820}" type="pres">
      <dgm:prSet presAssocID="{A733AA42-AE4D-41AA-B873-FA0C4C4BCF83}" presName="txTwo" presStyleLbl="node2" presStyleIdx="0" presStyleCnt="3">
        <dgm:presLayoutVars>
          <dgm:chPref val="3"/>
        </dgm:presLayoutVars>
      </dgm:prSet>
      <dgm:spPr/>
      <dgm:t>
        <a:bodyPr/>
        <a:lstStyle/>
        <a:p>
          <a:endParaRPr lang="en-US"/>
        </a:p>
      </dgm:t>
    </dgm:pt>
    <dgm:pt modelId="{BE0617A0-2616-458B-A3C6-9AE83D90CA52}" type="pres">
      <dgm:prSet presAssocID="{A733AA42-AE4D-41AA-B873-FA0C4C4BCF83}" presName="horzTwo" presStyleCnt="0"/>
      <dgm:spPr/>
    </dgm:pt>
    <dgm:pt modelId="{68C4B752-EAAC-4946-A5B6-034ADEB3320E}" type="pres">
      <dgm:prSet presAssocID="{C1E78770-D40A-4604-8DE9-C92E67B721D0}" presName="sibSpaceTwo" presStyleCnt="0"/>
      <dgm:spPr/>
    </dgm:pt>
    <dgm:pt modelId="{6F1BCF8C-D62C-4603-A168-EC059A098694}" type="pres">
      <dgm:prSet presAssocID="{3891C36B-3A5D-4693-A241-149038F2A933}" presName="vertTwo" presStyleCnt="0"/>
      <dgm:spPr/>
    </dgm:pt>
    <dgm:pt modelId="{3188DF96-03EA-4A65-84E7-694CF76E5C98}" type="pres">
      <dgm:prSet presAssocID="{3891C36B-3A5D-4693-A241-149038F2A933}" presName="txTwo" presStyleLbl="node2" presStyleIdx="1" presStyleCnt="3">
        <dgm:presLayoutVars>
          <dgm:chPref val="3"/>
        </dgm:presLayoutVars>
      </dgm:prSet>
      <dgm:spPr/>
      <dgm:t>
        <a:bodyPr/>
        <a:lstStyle/>
        <a:p>
          <a:endParaRPr lang="en-US"/>
        </a:p>
      </dgm:t>
    </dgm:pt>
    <dgm:pt modelId="{D2E8A732-261C-4A54-91C9-4D8C68898FBB}" type="pres">
      <dgm:prSet presAssocID="{3891C36B-3A5D-4693-A241-149038F2A933}" presName="horzTwo" presStyleCnt="0"/>
      <dgm:spPr/>
    </dgm:pt>
    <dgm:pt modelId="{5C7FBA38-11EE-43D6-A3CD-60901AF177E2}" type="pres">
      <dgm:prSet presAssocID="{868A39D9-ED6B-4F17-B5D2-836188EDE1CC}" presName="sibSpaceTwo" presStyleCnt="0"/>
      <dgm:spPr/>
    </dgm:pt>
    <dgm:pt modelId="{4460B2D8-7AAD-4FD3-A6AB-9330ED7A0F41}" type="pres">
      <dgm:prSet presAssocID="{E18E55CA-5F6B-448C-A92F-72BA397387F5}" presName="vertTwo" presStyleCnt="0"/>
      <dgm:spPr/>
    </dgm:pt>
    <dgm:pt modelId="{B2A31D25-35B5-4BA4-8A7A-01DD02D20683}" type="pres">
      <dgm:prSet presAssocID="{E18E55CA-5F6B-448C-A92F-72BA397387F5}" presName="txTwo" presStyleLbl="node2" presStyleIdx="2" presStyleCnt="3">
        <dgm:presLayoutVars>
          <dgm:chPref val="3"/>
        </dgm:presLayoutVars>
      </dgm:prSet>
      <dgm:spPr/>
      <dgm:t>
        <a:bodyPr/>
        <a:lstStyle/>
        <a:p>
          <a:endParaRPr lang="en-US"/>
        </a:p>
      </dgm:t>
    </dgm:pt>
    <dgm:pt modelId="{FF6F7324-B6BE-49A0-99B7-ADF895662951}" type="pres">
      <dgm:prSet presAssocID="{E18E55CA-5F6B-448C-A92F-72BA397387F5}" presName="horzTwo" presStyleCnt="0"/>
      <dgm:spPr/>
    </dgm:pt>
  </dgm:ptLst>
  <dgm:cxnLst>
    <dgm:cxn modelId="{5A416B35-C2E0-4ABB-8B64-F5A90DEB4738}" srcId="{6A607257-EB0C-49CC-9220-D63055A67CA3}" destId="{A733AA42-AE4D-41AA-B873-FA0C4C4BCF83}" srcOrd="0" destOrd="0" parTransId="{9AD043BE-60A1-47DD-84F2-869B7D45540D}" sibTransId="{C1E78770-D40A-4604-8DE9-C92E67B721D0}"/>
    <dgm:cxn modelId="{9F95E07C-B120-4004-AE6A-971F6C75E44B}" type="presOf" srcId="{3891C36B-3A5D-4693-A241-149038F2A933}" destId="{3188DF96-03EA-4A65-84E7-694CF76E5C98}" srcOrd="0" destOrd="0" presId="urn:microsoft.com/office/officeart/2005/8/layout/hierarchy4"/>
    <dgm:cxn modelId="{CEE359B4-0DCF-4FEA-95D1-3B330CB69E70}" srcId="{D7C05ED0-987E-419F-9266-EB06273C7377}" destId="{6A607257-EB0C-49CC-9220-D63055A67CA3}" srcOrd="0" destOrd="0" parTransId="{5FDE84C1-6FC9-454F-9BEF-8723CFC6C32B}" sibTransId="{AB9DD9CA-507A-47CD-83C0-A992E4D439A5}"/>
    <dgm:cxn modelId="{AAAA190F-7C0E-4680-9DA5-58E1CF3646A2}" type="presOf" srcId="{D7C05ED0-987E-419F-9266-EB06273C7377}" destId="{6FFEC209-B116-4B78-A2E7-9BABFD7F1D88}" srcOrd="0" destOrd="0" presId="urn:microsoft.com/office/officeart/2005/8/layout/hierarchy4"/>
    <dgm:cxn modelId="{D4569E67-B435-41B1-BE40-DED6E18E775E}" type="presOf" srcId="{E18E55CA-5F6B-448C-A92F-72BA397387F5}" destId="{B2A31D25-35B5-4BA4-8A7A-01DD02D20683}" srcOrd="0" destOrd="0" presId="urn:microsoft.com/office/officeart/2005/8/layout/hierarchy4"/>
    <dgm:cxn modelId="{81D28196-6679-4643-A62B-6F67E6E44BC7}" srcId="{6A607257-EB0C-49CC-9220-D63055A67CA3}" destId="{E18E55CA-5F6B-448C-A92F-72BA397387F5}" srcOrd="2" destOrd="0" parTransId="{2B70C5A2-E262-4DA4-83DA-6082764C26E8}" sibTransId="{F9740562-C964-43CB-A333-03FCF2A8C19A}"/>
    <dgm:cxn modelId="{D1B1DE14-FCF9-49AD-88AD-2FC466FC07ED}" srcId="{6A607257-EB0C-49CC-9220-D63055A67CA3}" destId="{3891C36B-3A5D-4693-A241-149038F2A933}" srcOrd="1" destOrd="0" parTransId="{F18FDA5D-8026-480E-B8A5-BBCE431CC296}" sibTransId="{868A39D9-ED6B-4F17-B5D2-836188EDE1CC}"/>
    <dgm:cxn modelId="{D93E832B-624D-4BF2-A47D-C7ED24B900FC}" type="presOf" srcId="{A733AA42-AE4D-41AA-B873-FA0C4C4BCF83}" destId="{B18CE3A3-FD51-41F5-BF94-FD2BC9D61820}" srcOrd="0" destOrd="0" presId="urn:microsoft.com/office/officeart/2005/8/layout/hierarchy4"/>
    <dgm:cxn modelId="{A88C0195-CCFB-4D73-99EB-7482A32EB530}" type="presOf" srcId="{6A607257-EB0C-49CC-9220-D63055A67CA3}" destId="{0A17D9FF-0F0B-45DD-9337-781F859F1F4A}" srcOrd="0" destOrd="0" presId="urn:microsoft.com/office/officeart/2005/8/layout/hierarchy4"/>
    <dgm:cxn modelId="{2EA7845D-BF5B-4C20-AB6E-30A6BA87CD46}" type="presParOf" srcId="{6FFEC209-B116-4B78-A2E7-9BABFD7F1D88}" destId="{2CCD3355-D640-48C8-A443-AD09AFF6C501}" srcOrd="0" destOrd="0" presId="urn:microsoft.com/office/officeart/2005/8/layout/hierarchy4"/>
    <dgm:cxn modelId="{E1C15642-4D48-4135-9686-ED7C902D7E6A}" type="presParOf" srcId="{2CCD3355-D640-48C8-A443-AD09AFF6C501}" destId="{0A17D9FF-0F0B-45DD-9337-781F859F1F4A}" srcOrd="0" destOrd="0" presId="urn:microsoft.com/office/officeart/2005/8/layout/hierarchy4"/>
    <dgm:cxn modelId="{09700229-6C1A-4459-AB18-A5AA1EFFBCAA}" type="presParOf" srcId="{2CCD3355-D640-48C8-A443-AD09AFF6C501}" destId="{C12AA33E-F697-46E6-BA86-892026C0744C}" srcOrd="1" destOrd="0" presId="urn:microsoft.com/office/officeart/2005/8/layout/hierarchy4"/>
    <dgm:cxn modelId="{A4DAF709-F7B1-4984-839E-601EC93B6954}" type="presParOf" srcId="{2CCD3355-D640-48C8-A443-AD09AFF6C501}" destId="{2FBDE692-3B02-4DB0-99B6-EFD1EB8CD3E4}" srcOrd="2" destOrd="0" presId="urn:microsoft.com/office/officeart/2005/8/layout/hierarchy4"/>
    <dgm:cxn modelId="{1C6675A4-6F4B-4815-895B-5BED554B93BA}" type="presParOf" srcId="{2FBDE692-3B02-4DB0-99B6-EFD1EB8CD3E4}" destId="{A5462AFD-A4B8-4FF7-AE18-BEE111E4F5BC}" srcOrd="0" destOrd="0" presId="urn:microsoft.com/office/officeart/2005/8/layout/hierarchy4"/>
    <dgm:cxn modelId="{BDDEDA13-FD48-41C5-BDB0-B99A78FCFC0E}" type="presParOf" srcId="{A5462AFD-A4B8-4FF7-AE18-BEE111E4F5BC}" destId="{B18CE3A3-FD51-41F5-BF94-FD2BC9D61820}" srcOrd="0" destOrd="0" presId="urn:microsoft.com/office/officeart/2005/8/layout/hierarchy4"/>
    <dgm:cxn modelId="{E61CB84A-F56E-4DE7-A450-C2E55BA806CD}" type="presParOf" srcId="{A5462AFD-A4B8-4FF7-AE18-BEE111E4F5BC}" destId="{BE0617A0-2616-458B-A3C6-9AE83D90CA52}" srcOrd="1" destOrd="0" presId="urn:microsoft.com/office/officeart/2005/8/layout/hierarchy4"/>
    <dgm:cxn modelId="{704B5C8A-C7CD-4AB8-ACB8-5F9BEAECA7A1}" type="presParOf" srcId="{2FBDE692-3B02-4DB0-99B6-EFD1EB8CD3E4}" destId="{68C4B752-EAAC-4946-A5B6-034ADEB3320E}" srcOrd="1" destOrd="0" presId="urn:microsoft.com/office/officeart/2005/8/layout/hierarchy4"/>
    <dgm:cxn modelId="{EB872FD3-B7B3-4B6C-81C3-6D56D8710DAB}" type="presParOf" srcId="{2FBDE692-3B02-4DB0-99B6-EFD1EB8CD3E4}" destId="{6F1BCF8C-D62C-4603-A168-EC059A098694}" srcOrd="2" destOrd="0" presId="urn:microsoft.com/office/officeart/2005/8/layout/hierarchy4"/>
    <dgm:cxn modelId="{17ECEC31-C016-494A-9113-3300090B18C9}" type="presParOf" srcId="{6F1BCF8C-D62C-4603-A168-EC059A098694}" destId="{3188DF96-03EA-4A65-84E7-694CF76E5C98}" srcOrd="0" destOrd="0" presId="urn:microsoft.com/office/officeart/2005/8/layout/hierarchy4"/>
    <dgm:cxn modelId="{036F925D-27D0-4C7B-8C06-94555463CB42}" type="presParOf" srcId="{6F1BCF8C-D62C-4603-A168-EC059A098694}" destId="{D2E8A732-261C-4A54-91C9-4D8C68898FBB}" srcOrd="1" destOrd="0" presId="urn:microsoft.com/office/officeart/2005/8/layout/hierarchy4"/>
    <dgm:cxn modelId="{BCF937C3-949E-447B-98CD-8495EC373E9D}" type="presParOf" srcId="{2FBDE692-3B02-4DB0-99B6-EFD1EB8CD3E4}" destId="{5C7FBA38-11EE-43D6-A3CD-60901AF177E2}" srcOrd="3" destOrd="0" presId="urn:microsoft.com/office/officeart/2005/8/layout/hierarchy4"/>
    <dgm:cxn modelId="{7C2F3666-488F-4642-A712-AF99EFE6FB64}" type="presParOf" srcId="{2FBDE692-3B02-4DB0-99B6-EFD1EB8CD3E4}" destId="{4460B2D8-7AAD-4FD3-A6AB-9330ED7A0F41}" srcOrd="4" destOrd="0" presId="urn:microsoft.com/office/officeart/2005/8/layout/hierarchy4"/>
    <dgm:cxn modelId="{40D413F8-2EDE-4BF4-B851-5D732A4F49E8}" type="presParOf" srcId="{4460B2D8-7AAD-4FD3-A6AB-9330ED7A0F41}" destId="{B2A31D25-35B5-4BA4-8A7A-01DD02D20683}" srcOrd="0" destOrd="0" presId="urn:microsoft.com/office/officeart/2005/8/layout/hierarchy4"/>
    <dgm:cxn modelId="{1A9D9135-ADF9-478E-8A4E-AE1A3CAAB14F}" type="presParOf" srcId="{4460B2D8-7AAD-4FD3-A6AB-9330ED7A0F41}" destId="{FF6F7324-B6BE-49A0-99B7-ADF895662951}"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106920-1BEB-4D0B-B942-513EEB570AB3}">
      <dsp:nvSpPr>
        <dsp:cNvPr id="0" name=""/>
        <dsp:cNvSpPr/>
      </dsp:nvSpPr>
      <dsp:spPr>
        <a:xfrm>
          <a:off x="654122" y="488792"/>
          <a:ext cx="3263754" cy="3263754"/>
        </a:xfrm>
        <a:prstGeom prst="blockArc">
          <a:avLst>
            <a:gd name="adj1" fmla="val 9000000"/>
            <a:gd name="adj2" fmla="val 16200000"/>
            <a:gd name="adj3" fmla="val 4633"/>
          </a:avLst>
        </a:prstGeom>
        <a:solidFill>
          <a:schemeClr val="bg1">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D6DEF63C-C527-44D4-9777-F22E32D61A96}">
      <dsp:nvSpPr>
        <dsp:cNvPr id="0" name=""/>
        <dsp:cNvSpPr/>
      </dsp:nvSpPr>
      <dsp:spPr>
        <a:xfrm>
          <a:off x="654122" y="488792"/>
          <a:ext cx="3263754" cy="3263754"/>
        </a:xfrm>
        <a:prstGeom prst="blockArc">
          <a:avLst>
            <a:gd name="adj1" fmla="val 1800000"/>
            <a:gd name="adj2" fmla="val 9000000"/>
            <a:gd name="adj3" fmla="val 4633"/>
          </a:avLst>
        </a:prstGeom>
        <a:solidFill>
          <a:schemeClr val="accent3">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D01B015A-A5A5-44A9-AE49-8CF90167388A}">
      <dsp:nvSpPr>
        <dsp:cNvPr id="0" name=""/>
        <dsp:cNvSpPr/>
      </dsp:nvSpPr>
      <dsp:spPr>
        <a:xfrm>
          <a:off x="654122" y="488792"/>
          <a:ext cx="3263754" cy="3263754"/>
        </a:xfrm>
        <a:prstGeom prst="blockArc">
          <a:avLst>
            <a:gd name="adj1" fmla="val 16200000"/>
            <a:gd name="adj2" fmla="val 1800000"/>
            <a:gd name="adj3" fmla="val 4633"/>
          </a:avLst>
        </a:prstGeom>
        <a:solidFill>
          <a:schemeClr val="accent2"/>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8D93FE20-77EF-48C1-BF81-A741A5B55DA2}">
      <dsp:nvSpPr>
        <dsp:cNvPr id="0" name=""/>
        <dsp:cNvSpPr/>
      </dsp:nvSpPr>
      <dsp:spPr>
        <a:xfrm>
          <a:off x="1535906" y="1370575"/>
          <a:ext cx="1500187" cy="1500187"/>
        </a:xfrm>
        <a:prstGeom prst="ellipse">
          <a:avLst/>
        </a:prstGeom>
        <a:blipFill rotWithShape="0">
          <a:blip xmlns:r="http://schemas.openxmlformats.org/officeDocument/2006/relationships" r:embed="rId1"/>
          <a:tile tx="0" ty="0" sx="100000" sy="100000" flip="none" algn="tl"/>
        </a:blip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ar-SA" sz="2600" b="1" kern="1200" dirty="0" smtClean="0">
              <a:solidFill>
                <a:schemeClr val="bg1"/>
              </a:solidFill>
            </a:rPr>
            <a:t>المكونات الغير حية</a:t>
          </a:r>
          <a:endParaRPr lang="en-US" sz="2600" b="1" kern="1200" dirty="0">
            <a:solidFill>
              <a:schemeClr val="bg1"/>
            </a:solidFill>
          </a:endParaRPr>
        </a:p>
      </dsp:txBody>
      <dsp:txXfrm>
        <a:off x="1755603" y="1590272"/>
        <a:ext cx="1060793" cy="1060793"/>
      </dsp:txXfrm>
    </dsp:sp>
    <dsp:sp modelId="{F1FE8138-375B-4FA8-8EF8-5C96E2190A43}">
      <dsp:nvSpPr>
        <dsp:cNvPr id="0" name=""/>
        <dsp:cNvSpPr/>
      </dsp:nvSpPr>
      <dsp:spPr>
        <a:xfrm>
          <a:off x="1760934" y="1531"/>
          <a:ext cx="1050131" cy="1050131"/>
        </a:xfrm>
        <a:prstGeom prst="ellipse">
          <a:avLst/>
        </a:prstGeom>
        <a:solidFill>
          <a:schemeClr val="accent2"/>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ar-SA" sz="1700" b="1" kern="1200" smtClean="0"/>
            <a:t>المواد الغير عضوية</a:t>
          </a:r>
          <a:endParaRPr lang="en-US" sz="1700" b="1" kern="1200" dirty="0"/>
        </a:p>
      </dsp:txBody>
      <dsp:txXfrm>
        <a:off x="1914722" y="155319"/>
        <a:ext cx="742555" cy="742555"/>
      </dsp:txXfrm>
    </dsp:sp>
    <dsp:sp modelId="{A1DD8AA5-543B-43EB-98F3-3EE9355E8383}">
      <dsp:nvSpPr>
        <dsp:cNvPr id="0" name=""/>
        <dsp:cNvSpPr/>
      </dsp:nvSpPr>
      <dsp:spPr>
        <a:xfrm>
          <a:off x="3141441" y="2392640"/>
          <a:ext cx="1050131" cy="1050131"/>
        </a:xfrm>
        <a:prstGeom prst="ellipse">
          <a:avLst/>
        </a:prstGeom>
        <a:solidFill>
          <a:schemeClr val="accent3">
            <a:lumMod val="50000"/>
          </a:schemeClr>
        </a:solidFill>
        <a:ln>
          <a:solidFill>
            <a:schemeClr val="accent4">
              <a:lumMod val="50000"/>
            </a:schemeClr>
          </a:solid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ar-SA" sz="1700" b="1" kern="1200" smtClean="0"/>
            <a:t>المواد العضوية</a:t>
          </a:r>
          <a:endParaRPr lang="en-US" sz="1700" b="1" kern="1200" dirty="0"/>
        </a:p>
      </dsp:txBody>
      <dsp:txXfrm>
        <a:off x="3295229" y="2546428"/>
        <a:ext cx="742555" cy="742555"/>
      </dsp:txXfrm>
    </dsp:sp>
    <dsp:sp modelId="{52AFA1E1-4442-4947-9825-0F2039383C28}">
      <dsp:nvSpPr>
        <dsp:cNvPr id="0" name=""/>
        <dsp:cNvSpPr/>
      </dsp:nvSpPr>
      <dsp:spPr>
        <a:xfrm>
          <a:off x="380427" y="2392640"/>
          <a:ext cx="1050131" cy="1050131"/>
        </a:xfrm>
        <a:prstGeom prst="ellipse">
          <a:avLst/>
        </a:prstGeom>
        <a:solidFill>
          <a:schemeClr val="bg1">
            <a:lumMod val="50000"/>
          </a:schemeClr>
        </a:solidFill>
        <a:ln>
          <a:solidFill>
            <a:schemeClr val="bg1">
              <a:lumMod val="50000"/>
            </a:schemeClr>
          </a:solid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ar-SA" sz="1700" b="1" kern="1200" dirty="0" smtClean="0"/>
            <a:t>ظروف البيئة الطبيعية</a:t>
          </a:r>
          <a:endParaRPr lang="en-US" sz="1700" b="1" kern="1200" dirty="0"/>
        </a:p>
      </dsp:txBody>
      <dsp:txXfrm>
        <a:off x="534215" y="2546428"/>
        <a:ext cx="742555" cy="7425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79706-3E46-4F51-B6C4-9A1291AD8B07}">
      <dsp:nvSpPr>
        <dsp:cNvPr id="0" name=""/>
        <dsp:cNvSpPr/>
      </dsp:nvSpPr>
      <dsp:spPr>
        <a:xfrm>
          <a:off x="335460" y="426872"/>
          <a:ext cx="2910088" cy="2910088"/>
        </a:xfrm>
        <a:prstGeom prst="blockArc">
          <a:avLst>
            <a:gd name="adj1" fmla="val 8286283"/>
            <a:gd name="adj2" fmla="val 16574783"/>
            <a:gd name="adj3" fmla="val 4640"/>
          </a:avLst>
        </a:prstGeom>
        <a:solidFill>
          <a:schemeClr val="accent4">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80FE9991-94CA-4206-B377-240C03231C89}">
      <dsp:nvSpPr>
        <dsp:cNvPr id="0" name=""/>
        <dsp:cNvSpPr/>
      </dsp:nvSpPr>
      <dsp:spPr>
        <a:xfrm>
          <a:off x="476630" y="612980"/>
          <a:ext cx="2910088" cy="2910088"/>
        </a:xfrm>
        <a:prstGeom prst="blockArc">
          <a:avLst>
            <a:gd name="adj1" fmla="val 1733719"/>
            <a:gd name="adj2" fmla="val 8851923"/>
            <a:gd name="adj3" fmla="val 4640"/>
          </a:avLst>
        </a:prstGeom>
        <a:solidFill>
          <a:schemeClr val="accent3">
            <a:lumMod val="75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D01B015A-A5A5-44A9-AE49-8CF90167388A}">
      <dsp:nvSpPr>
        <dsp:cNvPr id="0" name=""/>
        <dsp:cNvSpPr/>
      </dsp:nvSpPr>
      <dsp:spPr>
        <a:xfrm>
          <a:off x="595825" y="431372"/>
          <a:ext cx="2910088" cy="2910088"/>
        </a:xfrm>
        <a:prstGeom prst="blockArc">
          <a:avLst>
            <a:gd name="adj1" fmla="val 15944045"/>
            <a:gd name="adj2" fmla="val 2259659"/>
            <a:gd name="adj3" fmla="val 4640"/>
          </a:avLst>
        </a:prstGeom>
        <a:solidFill>
          <a:srgbClr val="00B050"/>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8D93FE20-77EF-48C1-BF81-A741A5B55DA2}">
      <dsp:nvSpPr>
        <dsp:cNvPr id="0" name=""/>
        <dsp:cNvSpPr/>
      </dsp:nvSpPr>
      <dsp:spPr>
        <a:xfrm>
          <a:off x="1223288" y="1220627"/>
          <a:ext cx="1443716" cy="1339453"/>
        </a:xfrm>
        <a:prstGeom prst="ellipse">
          <a:avLst/>
        </a:prstGeom>
        <a:blipFill rotWithShape="0">
          <a:blip xmlns:r="http://schemas.openxmlformats.org/officeDocument/2006/relationships" r:embed="rId1"/>
          <a:stretch>
            <a:fillRect/>
          </a:stretch>
        </a:blip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ar-SA" sz="2600" b="1" kern="1200" dirty="0" smtClean="0">
              <a:solidFill>
                <a:schemeClr val="bg1"/>
              </a:solidFill>
            </a:rPr>
            <a:t>المكونات الحية</a:t>
          </a:r>
          <a:endParaRPr lang="en-US" sz="2600" b="1" kern="1200" dirty="0">
            <a:solidFill>
              <a:schemeClr val="bg1"/>
            </a:solidFill>
          </a:endParaRPr>
        </a:p>
      </dsp:txBody>
      <dsp:txXfrm>
        <a:off x="1434715" y="1416785"/>
        <a:ext cx="1020862" cy="947137"/>
      </dsp:txXfrm>
    </dsp:sp>
    <dsp:sp modelId="{F1FE8138-375B-4FA8-8EF8-5C96E2190A43}">
      <dsp:nvSpPr>
        <dsp:cNvPr id="0" name=""/>
        <dsp:cNvSpPr/>
      </dsp:nvSpPr>
      <dsp:spPr>
        <a:xfrm>
          <a:off x="1106944" y="255"/>
          <a:ext cx="1676403" cy="937617"/>
        </a:xfrm>
        <a:prstGeom prst="ellipse">
          <a:avLst/>
        </a:prstGeom>
        <a:solidFill>
          <a:srgbClr val="00B050"/>
        </a:soli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SA" sz="1600" b="1" kern="1200" dirty="0" smtClean="0"/>
            <a:t>المنتجات </a:t>
          </a:r>
          <a:r>
            <a:rPr lang="en-ZW" sz="1600" b="1" kern="1200" dirty="0" smtClean="0"/>
            <a:t>Producers</a:t>
          </a:r>
          <a:endParaRPr lang="en-US" sz="1600" b="1" kern="1200" dirty="0"/>
        </a:p>
      </dsp:txBody>
      <dsp:txXfrm>
        <a:off x="1352448" y="137566"/>
        <a:ext cx="1185395" cy="662995"/>
      </dsp:txXfrm>
    </dsp:sp>
    <dsp:sp modelId="{DF11C010-6361-4A94-BD0D-522597137FB2}">
      <dsp:nvSpPr>
        <dsp:cNvPr id="0" name=""/>
        <dsp:cNvSpPr/>
      </dsp:nvSpPr>
      <dsp:spPr>
        <a:xfrm>
          <a:off x="2231675" y="2285999"/>
          <a:ext cx="1888689" cy="937617"/>
        </a:xfrm>
        <a:prstGeom prst="ellipse">
          <a:avLst/>
        </a:prstGeom>
        <a:solidFill>
          <a:schemeClr val="accent3">
            <a:lumMod val="75000"/>
          </a:schemeClr>
        </a:solidFill>
        <a:ln>
          <a:solidFill>
            <a:schemeClr val="accent3">
              <a:lumMod val="40000"/>
              <a:lumOff val="60000"/>
            </a:schemeClr>
          </a:solidFill>
        </a:ln>
        <a:effectLst>
          <a:outerShdw blurRad="57150" dist="38100" dir="5400000" algn="ctr" rotWithShape="0">
            <a:schemeClr val="accent2">
              <a:hueOff val="-6317677"/>
              <a:satOff val="10648"/>
              <a:lumOff val="-1304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ar-SA" sz="1700" b="1" kern="1200" dirty="0" smtClean="0"/>
            <a:t>المستهلكات </a:t>
          </a:r>
          <a:r>
            <a:rPr lang="en-ZW" sz="1700" b="1" kern="1200" dirty="0" smtClean="0"/>
            <a:t>Consumers</a:t>
          </a:r>
          <a:endParaRPr lang="en-US" sz="1700" b="1" kern="1200" dirty="0"/>
        </a:p>
      </dsp:txBody>
      <dsp:txXfrm>
        <a:off x="2508267" y="2423310"/>
        <a:ext cx="1335505" cy="662995"/>
      </dsp:txXfrm>
    </dsp:sp>
    <dsp:sp modelId="{A9E98311-E305-41FB-87B6-DD767A3F8356}">
      <dsp:nvSpPr>
        <dsp:cNvPr id="0" name=""/>
        <dsp:cNvSpPr/>
      </dsp:nvSpPr>
      <dsp:spPr>
        <a:xfrm>
          <a:off x="-292093" y="2362204"/>
          <a:ext cx="2049274" cy="937617"/>
        </a:xfrm>
        <a:prstGeom prst="ellipse">
          <a:avLst/>
        </a:prstGeom>
        <a:solidFill>
          <a:schemeClr val="accent4">
            <a:lumMod val="50000"/>
          </a:schemeClr>
        </a:solidFill>
        <a:ln>
          <a:noFill/>
        </a:ln>
        <a:effectLst>
          <a:outerShdw blurRad="57150" dist="38100" dir="5400000" algn="ctr" rotWithShape="0">
            <a:schemeClr val="accent2">
              <a:hueOff val="-12635355"/>
              <a:satOff val="21297"/>
              <a:lumOff val="-26079"/>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ar-SA" sz="1600" b="1" u="none" kern="1200" dirty="0" smtClean="0"/>
            <a:t>الكائنات المحللة </a:t>
          </a:r>
          <a:r>
            <a:rPr lang="en-US" sz="1600" b="1" u="none" kern="1200" dirty="0" smtClean="0"/>
            <a:t>Decomposers </a:t>
          </a:r>
          <a:endParaRPr lang="en-US" sz="1600" b="1" u="none" kern="1200" dirty="0"/>
        </a:p>
      </dsp:txBody>
      <dsp:txXfrm>
        <a:off x="8016" y="2499515"/>
        <a:ext cx="1449056" cy="6629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7D9FF-0F0B-45DD-9337-781F859F1F4A}">
      <dsp:nvSpPr>
        <dsp:cNvPr id="0" name=""/>
        <dsp:cNvSpPr/>
      </dsp:nvSpPr>
      <dsp:spPr>
        <a:xfrm>
          <a:off x="2683" y="1719"/>
          <a:ext cx="7462232" cy="63896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تصنف المستهلكات حسب مصدرها الغذائي إلى:</a:t>
          </a:r>
          <a:endParaRPr lang="en-US" sz="2800" b="1" kern="1200" dirty="0"/>
        </a:p>
      </dsp:txBody>
      <dsp:txXfrm>
        <a:off x="21398" y="20434"/>
        <a:ext cx="7424802" cy="601534"/>
      </dsp:txXfrm>
    </dsp:sp>
    <dsp:sp modelId="{B18CE3A3-FD51-41F5-BF94-FD2BC9D61820}">
      <dsp:nvSpPr>
        <dsp:cNvPr id="0" name=""/>
        <dsp:cNvSpPr/>
      </dsp:nvSpPr>
      <dsp:spPr>
        <a:xfrm>
          <a:off x="2683" y="941255"/>
          <a:ext cx="2355502" cy="240982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t" anchorCtr="0">
          <a:noAutofit/>
        </a:bodyPr>
        <a:lstStyle/>
        <a:p>
          <a:pPr lvl="0" algn="ctr" defTabSz="1155700">
            <a:lnSpc>
              <a:spcPct val="90000"/>
            </a:lnSpc>
            <a:spcBef>
              <a:spcPct val="0"/>
            </a:spcBef>
            <a:spcAft>
              <a:spcPct val="35000"/>
            </a:spcAft>
          </a:pPr>
          <a:r>
            <a:rPr lang="ar-SA" sz="2600" b="1" kern="1200" dirty="0" smtClean="0"/>
            <a:t>آكلات النباتات واللحوم </a:t>
          </a:r>
          <a:r>
            <a:rPr lang="en-ZW" sz="2600" b="1" kern="1200" dirty="0" smtClean="0"/>
            <a:t>Omnivores</a:t>
          </a:r>
          <a:endParaRPr lang="en-US" sz="2600" b="1" kern="1200" dirty="0"/>
        </a:p>
      </dsp:txBody>
      <dsp:txXfrm>
        <a:off x="71673" y="1010245"/>
        <a:ext cx="2217522" cy="2271844"/>
      </dsp:txXfrm>
    </dsp:sp>
    <dsp:sp modelId="{3188DF96-03EA-4A65-84E7-694CF76E5C98}">
      <dsp:nvSpPr>
        <dsp:cNvPr id="0" name=""/>
        <dsp:cNvSpPr/>
      </dsp:nvSpPr>
      <dsp:spPr>
        <a:xfrm>
          <a:off x="2556048" y="941255"/>
          <a:ext cx="2355502" cy="2409824"/>
        </a:xfrm>
        <a:prstGeom prst="roundRect">
          <a:avLst>
            <a:gd name="adj" fmla="val 10000"/>
          </a:avLst>
        </a:prstGeom>
        <a:blipFill rotWithShape="0">
          <a:blip xmlns:r="http://schemas.openxmlformats.org/officeDocument/2006/relationships" r:embed="rId1"/>
          <a:stretch>
            <a:fillRect/>
          </a:stretch>
        </a:blip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t" anchorCtr="0">
          <a:noAutofit/>
        </a:bodyPr>
        <a:lstStyle/>
        <a:p>
          <a:pPr lvl="0" algn="ctr" defTabSz="1155700">
            <a:lnSpc>
              <a:spcPct val="90000"/>
            </a:lnSpc>
            <a:spcBef>
              <a:spcPct val="0"/>
            </a:spcBef>
            <a:spcAft>
              <a:spcPct val="35000"/>
            </a:spcAft>
          </a:pPr>
          <a:r>
            <a:rPr lang="ar-SA" sz="2600" b="1" kern="1200" dirty="0" smtClean="0"/>
            <a:t>آكلات اللحوم </a:t>
          </a:r>
          <a:r>
            <a:rPr lang="en-ZW" sz="2600" b="1" kern="1200" dirty="0" smtClean="0"/>
            <a:t>Carnivores</a:t>
          </a:r>
          <a:endParaRPr lang="en-US" sz="2600" b="1" kern="1200" dirty="0"/>
        </a:p>
      </dsp:txBody>
      <dsp:txXfrm>
        <a:off x="2625038" y="1010245"/>
        <a:ext cx="2217522" cy="2271844"/>
      </dsp:txXfrm>
    </dsp:sp>
    <dsp:sp modelId="{B2A31D25-35B5-4BA4-8A7A-01DD02D20683}">
      <dsp:nvSpPr>
        <dsp:cNvPr id="0" name=""/>
        <dsp:cNvSpPr/>
      </dsp:nvSpPr>
      <dsp:spPr>
        <a:xfrm>
          <a:off x="5109413" y="941255"/>
          <a:ext cx="2355502" cy="240982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t" anchorCtr="0">
          <a:noAutofit/>
        </a:bodyPr>
        <a:lstStyle/>
        <a:p>
          <a:pPr lvl="0" algn="ctr" defTabSz="1155700">
            <a:lnSpc>
              <a:spcPct val="90000"/>
            </a:lnSpc>
            <a:spcBef>
              <a:spcPct val="0"/>
            </a:spcBef>
            <a:spcAft>
              <a:spcPct val="35000"/>
            </a:spcAft>
          </a:pPr>
          <a:r>
            <a:rPr lang="ar-SA" sz="2600" b="1" kern="1200" dirty="0" smtClean="0"/>
            <a:t>آكلات الأعشاب </a:t>
          </a:r>
          <a:r>
            <a:rPr lang="en-ZW" sz="2600" b="1" kern="1200" dirty="0" smtClean="0"/>
            <a:t>Herbivores </a:t>
          </a:r>
          <a:r>
            <a:rPr lang="ar-SA" sz="2600" b="1" kern="1200" dirty="0" smtClean="0"/>
            <a:t> </a:t>
          </a:r>
          <a:endParaRPr lang="en-US" sz="2600" b="1" kern="1200" dirty="0"/>
        </a:p>
      </dsp:txBody>
      <dsp:txXfrm>
        <a:off x="5178403" y="1010245"/>
        <a:ext cx="2217522" cy="227184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C27680-31F1-4CF7-B306-5BE20AAADA92}" type="datetimeFigureOut">
              <a:rPr lang="en-US" smtClean="0"/>
              <a:pPr/>
              <a:t>2/9/2013</a:t>
            </a:fld>
            <a:endParaRPr lang="en-US"/>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A7501D-BE68-401E-8E20-AEF4B88DD99D}" type="slidenum">
              <a:rPr lang="en-US" smtClean="0"/>
              <a:pPr/>
              <a:t>‹#›</a:t>
            </a:fld>
            <a:endParaRPr lang="en-US"/>
          </a:p>
        </p:txBody>
      </p:sp>
    </p:spTree>
    <p:extLst>
      <p:ext uri="{BB962C8B-B14F-4D97-AF65-F5344CB8AC3E}">
        <p14:creationId xmlns:p14="http://schemas.microsoft.com/office/powerpoint/2010/main" xmlns="" val="2069987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E32F8E-AF55-49A8-B601-515A2B574B3C}" type="datetimeFigureOut">
              <a:rPr lang="en-US" smtClean="0"/>
              <a:pPr/>
              <a:t>2/9/2013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E5894A-D69D-4204-A4E3-6DCC4257B32A}" type="slidenum">
              <a:rPr lang="en-US" smtClean="0"/>
              <a:pPr/>
              <a:t>‹#›</a:t>
            </a:fld>
            <a:endParaRPr lang="en-US"/>
          </a:p>
        </p:txBody>
      </p:sp>
    </p:spTree>
    <p:extLst>
      <p:ext uri="{BB962C8B-B14F-4D97-AF65-F5344CB8AC3E}">
        <p14:creationId xmlns:p14="http://schemas.microsoft.com/office/powerpoint/2010/main" xmlns="" val="32335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63E5894A-D69D-4204-A4E3-6DCC4257B32A}"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3B10E763-F48E-4C1C-BF79-85AE30029C21}" type="datetimeFigureOut">
              <a:rPr lang="en-US" smtClean="0"/>
              <a:pPr/>
              <a:t>2/9/2013</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F884DA90-BF14-49B8-99EE-F7A45F17C97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3B10E763-F48E-4C1C-BF79-85AE30029C21}" type="datetimeFigureOut">
              <a:rPr lang="en-US" smtClean="0"/>
              <a:pPr/>
              <a:t>2/9/2013</a:t>
            </a:fld>
            <a:endParaRPr lang="en-US"/>
          </a:p>
        </p:txBody>
      </p:sp>
      <p:sp>
        <p:nvSpPr>
          <p:cNvPr id="9" name="عنصر نائب لرقم الشريحة 8"/>
          <p:cNvSpPr>
            <a:spLocks noGrp="1"/>
          </p:cNvSpPr>
          <p:nvPr>
            <p:ph type="sldNum" sz="quarter" idx="15"/>
          </p:nvPr>
        </p:nvSpPr>
        <p:spPr/>
        <p:txBody>
          <a:bodyPr rtlCol="0"/>
          <a:lstStyle/>
          <a:p>
            <a:fld id="{F884DA90-BF14-49B8-99EE-F7A45F17C972}" type="slidenum">
              <a:rPr lang="en-US" smtClean="0"/>
              <a:pPr/>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3B10E763-F48E-4C1C-BF79-85AE30029C21}" type="datetimeFigureOut">
              <a:rPr lang="en-US" smtClean="0"/>
              <a:pPr/>
              <a:t>2/9/2013</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F884DA90-BF14-49B8-99EE-F7A45F17C9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3B10E763-F48E-4C1C-BF79-85AE30029C21}" type="datetimeFigureOut">
              <a:rPr lang="en-US" smtClean="0"/>
              <a:pPr/>
              <a:t>2/9/2013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884DA90-BF14-49B8-99EE-F7A45F17C972}" type="slidenum">
              <a:rPr lang="en-US" smtClean="0"/>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3B10E763-F48E-4C1C-BF79-85AE30029C21}" type="datetimeFigureOut">
              <a:rPr lang="en-US" smtClean="0"/>
              <a:pPr/>
              <a:t>2/9/2013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884DA90-BF14-49B8-99EE-F7A45F17C972}" type="slidenum">
              <a:rPr lang="en-US" smtClean="0"/>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3B10E763-F48E-4C1C-BF79-85AE30029C21}" type="datetimeFigureOut">
              <a:rPr lang="en-US" smtClean="0"/>
              <a:pPr/>
              <a:t>2/9/2013</a:t>
            </a:fld>
            <a:endParaRPr lang="en-US"/>
          </a:p>
        </p:txBody>
      </p:sp>
      <p:sp>
        <p:nvSpPr>
          <p:cNvPr id="7" name="عنصر نائب لرقم الشريحة 6"/>
          <p:cNvSpPr>
            <a:spLocks noGrp="1"/>
          </p:cNvSpPr>
          <p:nvPr>
            <p:ph type="sldNum" sz="quarter" idx="11"/>
          </p:nvPr>
        </p:nvSpPr>
        <p:spPr/>
        <p:txBody>
          <a:bodyPr rtlCol="0"/>
          <a:lstStyle/>
          <a:p>
            <a:fld id="{F884DA90-BF14-49B8-99EE-F7A45F17C972}" type="slidenum">
              <a:rPr lang="en-US" smtClean="0"/>
              <a:pPr/>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B10E763-F48E-4C1C-BF79-85AE30029C21}" type="datetimeFigureOut">
              <a:rPr lang="en-US" smtClean="0"/>
              <a:pPr/>
              <a:t>2/9/2013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1"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3B10E763-F48E-4C1C-BF79-85AE30029C21}" type="datetimeFigureOut">
              <a:rPr lang="en-US" smtClean="0"/>
              <a:pPr/>
              <a:t>2/9/2013</a:t>
            </a:fld>
            <a:endParaRPr lang="en-US"/>
          </a:p>
        </p:txBody>
      </p:sp>
      <p:sp>
        <p:nvSpPr>
          <p:cNvPr id="22" name="عنصر نائب لرقم الشريحة 21"/>
          <p:cNvSpPr>
            <a:spLocks noGrp="1"/>
          </p:cNvSpPr>
          <p:nvPr>
            <p:ph type="sldNum" sz="quarter" idx="15"/>
          </p:nvPr>
        </p:nvSpPr>
        <p:spPr/>
        <p:txBody>
          <a:bodyPr rtlCol="0"/>
          <a:lstStyle/>
          <a:p>
            <a:fld id="{F884DA90-BF14-49B8-99EE-F7A45F17C972}" type="slidenum">
              <a:rPr lang="en-US" smtClean="0"/>
              <a:pPr/>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9"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3B10E763-F48E-4C1C-BF79-85AE30029C21}" type="datetimeFigureOut">
              <a:rPr lang="en-US" smtClean="0"/>
              <a:pPr/>
              <a:t>2/9/2013</a:t>
            </a:fld>
            <a:endParaRPr lang="en-US"/>
          </a:p>
        </p:txBody>
      </p:sp>
      <p:sp>
        <p:nvSpPr>
          <p:cNvPr id="18" name="عنصر نائب لرقم الشريحة 17"/>
          <p:cNvSpPr>
            <a:spLocks noGrp="1"/>
          </p:cNvSpPr>
          <p:nvPr>
            <p:ph type="sldNum" sz="quarter" idx="11"/>
          </p:nvPr>
        </p:nvSpPr>
        <p:spPr/>
        <p:txBody>
          <a:bodyPr rtlCol="0"/>
          <a:lstStyle/>
          <a:p>
            <a:fld id="{F884DA90-BF14-49B8-99EE-F7A45F17C972}" type="slidenum">
              <a:rPr lang="en-US" smtClean="0"/>
              <a:pPr/>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B10E763-F48E-4C1C-BF79-85AE30029C21}" type="datetimeFigureOut">
              <a:rPr lang="en-US" smtClean="0"/>
              <a:pPr/>
              <a:t>2/9/2013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0"/>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9"/>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B10E763-F48E-4C1C-BF79-85AE30029C21}" type="datetimeFigureOut">
              <a:rPr lang="en-US" smtClean="0"/>
              <a:pPr/>
              <a:t>2/9/2013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B10E763-F48E-4C1C-BF79-85AE30029C21}" type="datetimeFigureOut">
              <a:rPr lang="en-US" smtClean="0"/>
              <a:pPr/>
              <a:t>2/9/2013</a:t>
            </a:fld>
            <a:endParaRPr lang="en-US"/>
          </a:p>
        </p:txBody>
      </p:sp>
      <p:sp>
        <p:nvSpPr>
          <p:cNvPr id="3" name="عنصر نائب للتذييل 2"/>
          <p:cNvSpPr>
            <a:spLocks noGrp="1"/>
          </p:cNvSpPr>
          <p:nvPr>
            <p:ph type="ftr" sz="quarter" idx="3"/>
          </p:nvPr>
        </p:nvSpPr>
        <p:spPr>
          <a:xfrm rot="5400000">
            <a:off x="6990187"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884DA90-BF14-49B8-99EE-F7A45F17C9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13"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Colors" Target="../diagrams/colors2.xml"/><Relationship Id="rId5" Type="http://schemas.openxmlformats.org/officeDocument/2006/relationships/diagramLayout" Target="../diagrams/layout1.xml"/><Relationship Id="rId10" Type="http://schemas.openxmlformats.org/officeDocument/2006/relationships/diagramQuickStyle" Target="../diagrams/quickStyle2.xml"/><Relationship Id="rId4" Type="http://schemas.openxmlformats.org/officeDocument/2006/relationships/diagramData" Target="../diagrams/data1.xml"/><Relationship Id="rId9"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Layout" Target="../diagrams/layout3.xml"/><Relationship Id="rId7" Type="http://schemas.openxmlformats.org/officeDocument/2006/relationships/image" Target="../media/image1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9.png"/><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image" Target="../media/image19.jpeg"/><Relationship Id="rId4" Type="http://schemas.openxmlformats.org/officeDocument/2006/relationships/diagramQuickStyle" Target="../diagrams/quickStyle3.xml"/><Relationship Id="rId9"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09800" y="1905000"/>
            <a:ext cx="6172200" cy="1894362"/>
          </a:xfrm>
        </p:spPr>
        <p:txBody>
          <a:bodyPr>
            <a:normAutofit/>
          </a:bodyPr>
          <a:lstStyle/>
          <a:p>
            <a:pPr algn="ctr"/>
            <a:r>
              <a:rPr lang="ar-SA" sz="4800" dirty="0" smtClean="0"/>
              <a:t>مقرر أساسيات علم البيئة</a:t>
            </a:r>
            <a:endParaRPr lang="en-US" sz="4800" dirty="0"/>
          </a:p>
        </p:txBody>
      </p:sp>
      <p:sp>
        <p:nvSpPr>
          <p:cNvPr id="3" name="عنوان فرعي 2"/>
          <p:cNvSpPr>
            <a:spLocks noGrp="1"/>
          </p:cNvSpPr>
          <p:nvPr>
            <p:ph type="subTitle" idx="1"/>
          </p:nvPr>
        </p:nvSpPr>
        <p:spPr>
          <a:xfrm>
            <a:off x="2286000" y="5003322"/>
            <a:ext cx="6172200" cy="787878"/>
          </a:xfrm>
        </p:spPr>
        <p:txBody>
          <a:bodyPr>
            <a:normAutofit/>
          </a:bodyPr>
          <a:lstStyle/>
          <a:p>
            <a:pPr algn="ctr" rtl="1"/>
            <a:r>
              <a:rPr lang="ar-SA" sz="3200" dirty="0" smtClean="0">
                <a:solidFill>
                  <a:schemeClr val="accent1">
                    <a:lumMod val="50000"/>
                  </a:schemeClr>
                </a:solidFill>
              </a:rPr>
              <a:t>                                   المحاضرة الأولى   </a:t>
            </a:r>
            <a:endParaRPr lang="en-US" sz="3200" dirty="0">
              <a:solidFill>
                <a:schemeClr val="accent1">
                  <a:lumMod val="50000"/>
                </a:schemeClr>
              </a:solidFill>
            </a:endParaRPr>
          </a:p>
        </p:txBody>
      </p:sp>
      <p:pic>
        <p:nvPicPr>
          <p:cNvPr id="5" name="صورة 4"/>
          <p:cNvPicPr/>
          <p:nvPr/>
        </p:nvPicPr>
        <p:blipFill>
          <a:blip r:embed="rId2" cstate="print"/>
          <a:srcRect/>
          <a:stretch>
            <a:fillRect/>
          </a:stretch>
        </p:blipFill>
        <p:spPr bwMode="auto">
          <a:xfrm>
            <a:off x="533400" y="3429000"/>
            <a:ext cx="1371600" cy="1371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cstate="print"/>
          <a:srcRect/>
          <a:stretch>
            <a:fillRect/>
          </a:stretch>
        </p:blipFill>
        <p:spPr bwMode="auto">
          <a:xfrm>
            <a:off x="1219201" y="4876801"/>
            <a:ext cx="800100" cy="8096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p:cNvPicPr/>
          <p:nvPr/>
        </p:nvPicPr>
        <p:blipFill>
          <a:blip r:embed="rId4" cstate="print"/>
          <a:srcRect/>
          <a:stretch>
            <a:fillRect/>
          </a:stretch>
        </p:blipFill>
        <p:spPr bwMode="auto">
          <a:xfrm>
            <a:off x="1905000" y="44958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p:cNvPicPr/>
          <p:nvPr/>
        </p:nvPicPr>
        <p:blipFill>
          <a:blip r:embed="rId4" cstate="print"/>
          <a:srcRect/>
          <a:stretch>
            <a:fillRect/>
          </a:stretch>
        </p:blipFill>
        <p:spPr bwMode="auto">
          <a:xfrm>
            <a:off x="1600200" y="57912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p:cNvPicPr/>
          <p:nvPr/>
        </p:nvPicPr>
        <p:blipFill>
          <a:blip r:embed="rId5" cstate="print"/>
          <a:srcRect/>
          <a:stretch>
            <a:fillRect/>
          </a:stretch>
        </p:blipFill>
        <p:spPr bwMode="auto">
          <a:xfrm>
            <a:off x="990600" y="5486400"/>
            <a:ext cx="228600" cy="228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descr="11 001.jpg"/>
          <p:cNvPicPr>
            <a:picLocks noChangeAspect="1"/>
          </p:cNvPicPr>
          <p:nvPr/>
        </p:nvPicPr>
        <p:blipFill>
          <a:blip r:embed="rId3" cstate="print"/>
          <a:stretch>
            <a:fillRect/>
          </a:stretch>
        </p:blipFill>
        <p:spPr>
          <a:xfrm rot="10800000">
            <a:off x="533400" y="685800"/>
            <a:ext cx="4162240" cy="548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مستطيل 10"/>
          <p:cNvSpPr/>
          <p:nvPr/>
        </p:nvSpPr>
        <p:spPr>
          <a:xfrm>
            <a:off x="5257800" y="1828800"/>
            <a:ext cx="3276600" cy="9906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المقرر الدراسي</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6" name="صورة 5" descr="HL.jpg"/>
          <p:cNvPicPr>
            <a:picLocks noChangeAspect="1"/>
          </p:cNvPicPr>
          <p:nvPr/>
        </p:nvPicPr>
        <p:blipFill>
          <a:blip r:embed="rId4"/>
          <a:stretch>
            <a:fillRect/>
          </a:stretch>
        </p:blipFill>
        <p:spPr>
          <a:xfrm>
            <a:off x="5638800" y="2971800"/>
            <a:ext cx="2533650" cy="2247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4000" b="1" dirty="0" smtClean="0">
                <a:solidFill>
                  <a:schemeClr val="accent3"/>
                </a:solidFill>
              </a:rPr>
              <a:t>مفهوم علم البيئة</a:t>
            </a:r>
            <a:br>
              <a:rPr lang="ar-SA" sz="4000" b="1" dirty="0" smtClean="0">
                <a:solidFill>
                  <a:schemeClr val="accent3"/>
                </a:solidFill>
              </a:rPr>
            </a:br>
            <a:r>
              <a:rPr lang="ar-SA" sz="4000" b="1" dirty="0" smtClean="0">
                <a:solidFill>
                  <a:schemeClr val="accent3"/>
                </a:solidFill>
              </a:rPr>
              <a:t> </a:t>
            </a:r>
            <a:r>
              <a:rPr lang="en-ZW" sz="3100" b="1" dirty="0" smtClean="0">
                <a:solidFill>
                  <a:schemeClr val="accent3"/>
                </a:solidFill>
              </a:rPr>
              <a:t>Concept of Ecology</a:t>
            </a:r>
            <a:endParaRPr lang="en-US" sz="3100" b="1" dirty="0">
              <a:solidFill>
                <a:schemeClr val="accent3"/>
              </a:solidFill>
            </a:endParaRPr>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مستطيل 4"/>
          <p:cNvSpPr/>
          <p:nvPr/>
        </p:nvSpPr>
        <p:spPr>
          <a:xfrm>
            <a:off x="381000" y="1828801"/>
            <a:ext cx="8001000" cy="830997"/>
          </a:xfrm>
          <a:prstGeom prst="rect">
            <a:avLst/>
          </a:prstGeom>
        </p:spPr>
        <p:txBody>
          <a:bodyPr wrap="square">
            <a:spAutoFit/>
          </a:bodyPr>
          <a:lstStyle/>
          <a:p>
            <a:pPr algn="ctr" rtl="1"/>
            <a:r>
              <a:rPr lang="ar-SA" sz="2400" dirty="0" smtClean="0"/>
              <a:t>على مجموع الظروف والعوامل الخارجية التي تعيش فيها الكائنات الحية وتؤثر في العمليات الحيوية التي تقوم بها. </a:t>
            </a:r>
            <a:endParaRPr lang="en-US" sz="2400" dirty="0"/>
          </a:p>
        </p:txBody>
      </p:sp>
      <p:sp>
        <p:nvSpPr>
          <p:cNvPr id="6" name="مستطيل 5"/>
          <p:cNvSpPr/>
          <p:nvPr/>
        </p:nvSpPr>
        <p:spPr>
          <a:xfrm>
            <a:off x="6172200" y="1371601"/>
            <a:ext cx="2600392" cy="461665"/>
          </a:xfrm>
          <a:prstGeom prst="rect">
            <a:avLst/>
          </a:prstGeom>
        </p:spPr>
        <p:txBody>
          <a:bodyPr wrap="none">
            <a:spAutoFit/>
          </a:bodyPr>
          <a:lstStyle/>
          <a:p>
            <a:r>
              <a:rPr lang="ar-SA" sz="2400" b="1" dirty="0" smtClean="0">
                <a:solidFill>
                  <a:schemeClr val="accent3">
                    <a:lumMod val="75000"/>
                  </a:schemeClr>
                </a:solidFill>
              </a:rPr>
              <a:t>يطلق العلماء لفظ البيئة:</a:t>
            </a:r>
            <a:r>
              <a:rPr lang="ar-SA" dirty="0" smtClean="0"/>
              <a:t> </a:t>
            </a:r>
            <a:endParaRPr lang="en-US" dirty="0"/>
          </a:p>
        </p:txBody>
      </p:sp>
      <p:sp>
        <p:nvSpPr>
          <p:cNvPr id="7" name="مستطيل 6"/>
          <p:cNvSpPr/>
          <p:nvPr/>
        </p:nvSpPr>
        <p:spPr>
          <a:xfrm>
            <a:off x="609600" y="3200401"/>
            <a:ext cx="7772400" cy="830997"/>
          </a:xfrm>
          <a:prstGeom prst="rect">
            <a:avLst/>
          </a:prstGeom>
        </p:spPr>
        <p:txBody>
          <a:bodyPr wrap="square">
            <a:spAutoFit/>
          </a:bodyPr>
          <a:lstStyle/>
          <a:p>
            <a:pPr algn="ctr" rtl="1"/>
            <a:r>
              <a:rPr lang="ar-SA" sz="2400" dirty="0" smtClean="0"/>
              <a:t>ويمكن بأنه العلم الذي يهتم بدراسة العلاقات المتبادلة بين الكائنات الحية وما يحيط بها من عوامل بيئية. </a:t>
            </a:r>
            <a:endParaRPr lang="en-US" sz="2400" dirty="0"/>
          </a:p>
        </p:txBody>
      </p:sp>
      <p:sp>
        <p:nvSpPr>
          <p:cNvPr id="8" name="مستطيل 7"/>
          <p:cNvSpPr/>
          <p:nvPr/>
        </p:nvSpPr>
        <p:spPr>
          <a:xfrm>
            <a:off x="5297079" y="2667001"/>
            <a:ext cx="3520515" cy="461665"/>
          </a:xfrm>
          <a:prstGeom prst="rect">
            <a:avLst/>
          </a:prstGeom>
        </p:spPr>
        <p:txBody>
          <a:bodyPr wrap="none">
            <a:spAutoFit/>
          </a:bodyPr>
          <a:lstStyle/>
          <a:p>
            <a:pPr algn="r" rtl="1"/>
            <a:r>
              <a:rPr lang="ar-SA" sz="2400" b="1" dirty="0" smtClean="0">
                <a:solidFill>
                  <a:schemeClr val="accent3">
                    <a:lumMod val="75000"/>
                  </a:schemeClr>
                </a:solidFill>
              </a:rPr>
              <a:t>تعريف علم البيئة </a:t>
            </a:r>
            <a:r>
              <a:rPr lang="en-ZW" sz="2400" b="1" dirty="0" smtClean="0">
                <a:solidFill>
                  <a:schemeClr val="accent3">
                    <a:lumMod val="75000"/>
                  </a:schemeClr>
                </a:solidFill>
              </a:rPr>
              <a:t>(Ecology) </a:t>
            </a:r>
            <a:endParaRPr lang="en-US" sz="2400" b="1" dirty="0">
              <a:solidFill>
                <a:schemeClr val="accent3">
                  <a:lumMod val="75000"/>
                </a:schemeClr>
              </a:solidFill>
            </a:endParaRPr>
          </a:p>
        </p:txBody>
      </p:sp>
      <p:sp>
        <p:nvSpPr>
          <p:cNvPr id="9" name="مستطيل 8"/>
          <p:cNvSpPr/>
          <p:nvPr/>
        </p:nvSpPr>
        <p:spPr>
          <a:xfrm>
            <a:off x="228600" y="4343400"/>
            <a:ext cx="8229600" cy="1785104"/>
          </a:xfrm>
          <a:prstGeom prst="rect">
            <a:avLst/>
          </a:prstGeom>
        </p:spPr>
        <p:txBody>
          <a:bodyPr wrap="square">
            <a:spAutoFit/>
          </a:bodyPr>
          <a:lstStyle/>
          <a:p>
            <a:pPr algn="ctr" rtl="1"/>
            <a:r>
              <a:rPr lang="ar-SA" sz="2000" b="1" dirty="0" smtClean="0">
                <a:solidFill>
                  <a:schemeClr val="accent1">
                    <a:lumMod val="50000"/>
                  </a:schemeClr>
                </a:solidFill>
              </a:rPr>
              <a:t>أشتق مصطلح علم البيئة </a:t>
            </a:r>
            <a:r>
              <a:rPr lang="en-ZW" sz="2000" b="1" dirty="0" smtClean="0">
                <a:solidFill>
                  <a:schemeClr val="accent1">
                    <a:lumMod val="50000"/>
                  </a:schemeClr>
                </a:solidFill>
              </a:rPr>
              <a:t>(Ecology) </a:t>
            </a:r>
            <a:r>
              <a:rPr lang="ar-SA" sz="2000" dirty="0" smtClean="0"/>
              <a:t>من كلمتين يونانيتين </a:t>
            </a:r>
            <a:endParaRPr lang="ar-SA" sz="2000" dirty="0" smtClean="0">
              <a:solidFill>
                <a:schemeClr val="accent1">
                  <a:lumMod val="50000"/>
                </a:schemeClr>
              </a:solidFill>
            </a:endParaRPr>
          </a:p>
          <a:p>
            <a:pPr algn="ctr" rtl="1"/>
            <a:endParaRPr lang="ar-SA" dirty="0" smtClean="0"/>
          </a:p>
          <a:p>
            <a:pPr algn="ctr" rtl="1"/>
            <a:endParaRPr lang="ar-SA" dirty="0" smtClean="0"/>
          </a:p>
          <a:p>
            <a:pPr algn="ctr" rtl="1"/>
            <a:endParaRPr lang="ar-SA" dirty="0" smtClean="0"/>
          </a:p>
          <a:p>
            <a:pPr algn="ctr" rtl="1"/>
            <a:endParaRPr lang="ar-SA" dirty="0" smtClean="0"/>
          </a:p>
          <a:p>
            <a:pPr algn="ctr" rtl="1"/>
            <a:endParaRPr lang="ar-SA" dirty="0" smtClean="0"/>
          </a:p>
        </p:txBody>
      </p:sp>
      <p:sp>
        <p:nvSpPr>
          <p:cNvPr id="10" name="سهم إلى اليسار والأعلى 9"/>
          <p:cNvSpPr/>
          <p:nvPr/>
        </p:nvSpPr>
        <p:spPr>
          <a:xfrm rot="13493181">
            <a:off x="3663184" y="4841925"/>
            <a:ext cx="1360429" cy="1441577"/>
          </a:xfrm>
          <a:prstGeom prst="leftUpArrow">
            <a:avLst/>
          </a:prstGeom>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ستطيل 10"/>
          <p:cNvSpPr/>
          <p:nvPr/>
        </p:nvSpPr>
        <p:spPr>
          <a:xfrm>
            <a:off x="5181602" y="5486401"/>
            <a:ext cx="1252266" cy="646331"/>
          </a:xfrm>
          <a:prstGeom prst="rect">
            <a:avLst/>
          </a:prstGeom>
        </p:spPr>
        <p:txBody>
          <a:bodyPr wrap="none">
            <a:spAutoFit/>
          </a:bodyPr>
          <a:lstStyle/>
          <a:p>
            <a:pPr algn="ctr" rtl="1"/>
            <a:r>
              <a:rPr lang="en-ZW" b="1" dirty="0" smtClean="0"/>
              <a:t>(</a:t>
            </a:r>
            <a:r>
              <a:rPr lang="en-ZW" b="1" dirty="0" err="1" smtClean="0"/>
              <a:t>Oikes</a:t>
            </a:r>
            <a:r>
              <a:rPr lang="en-ZW" b="1" dirty="0" smtClean="0"/>
              <a:t>)</a:t>
            </a:r>
            <a:r>
              <a:rPr lang="ar-SA" b="1" dirty="0" smtClean="0"/>
              <a:t> </a:t>
            </a:r>
          </a:p>
          <a:p>
            <a:pPr algn="ctr" rtl="1"/>
            <a:r>
              <a:rPr lang="ar-SA" b="1" dirty="0" smtClean="0"/>
              <a:t>ومعناها مسكن</a:t>
            </a:r>
            <a:endParaRPr lang="en-US" b="1" dirty="0"/>
          </a:p>
        </p:txBody>
      </p:sp>
      <p:sp>
        <p:nvSpPr>
          <p:cNvPr id="12" name="مستطيل 11"/>
          <p:cNvSpPr/>
          <p:nvPr/>
        </p:nvSpPr>
        <p:spPr>
          <a:xfrm>
            <a:off x="1981202" y="5562601"/>
            <a:ext cx="1493231" cy="646331"/>
          </a:xfrm>
          <a:prstGeom prst="rect">
            <a:avLst/>
          </a:prstGeom>
        </p:spPr>
        <p:txBody>
          <a:bodyPr wrap="square">
            <a:spAutoFit/>
          </a:bodyPr>
          <a:lstStyle/>
          <a:p>
            <a:pPr algn="ctr" rtl="1"/>
            <a:r>
              <a:rPr lang="en-ZW" b="1" dirty="0" smtClean="0"/>
              <a:t>(Logos) </a:t>
            </a:r>
            <a:r>
              <a:rPr lang="ar-SA" b="1" dirty="0" smtClean="0"/>
              <a:t>ومعناها علم</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609600"/>
            <a:ext cx="7467600" cy="1143000"/>
          </a:xfrm>
        </p:spPr>
        <p:txBody>
          <a:bodyPr>
            <a:normAutofit fontScale="90000"/>
          </a:bodyPr>
          <a:lstStyle/>
          <a:p>
            <a:pPr algn="ctr"/>
            <a:r>
              <a:rPr lang="ar-SA" sz="3100" b="1" dirty="0" smtClean="0">
                <a:solidFill>
                  <a:schemeClr val="accent3">
                    <a:lumMod val="75000"/>
                  </a:schemeClr>
                </a:solidFill>
              </a:rPr>
              <a:t>لتحديد مكانة علم البيئة بالنسبة للدراسات </a:t>
            </a:r>
            <a:r>
              <a:rPr lang="ar-SA" sz="3100" b="1" dirty="0" err="1" smtClean="0">
                <a:solidFill>
                  <a:schemeClr val="accent3">
                    <a:lumMod val="75000"/>
                  </a:schemeClr>
                </a:solidFill>
              </a:rPr>
              <a:t>الأحيائية</a:t>
            </a:r>
            <a:r>
              <a:rPr lang="ar-SA" sz="3100" b="1" dirty="0" smtClean="0">
                <a:solidFill>
                  <a:schemeClr val="accent3">
                    <a:lumMod val="75000"/>
                  </a:schemeClr>
                </a:solidFill>
              </a:rPr>
              <a:t> مجتمعة:</a:t>
            </a:r>
            <a:r>
              <a:rPr lang="ar-SA" sz="4000" b="1" dirty="0" smtClean="0">
                <a:solidFill>
                  <a:schemeClr val="accent3">
                    <a:lumMod val="75000"/>
                  </a:schemeClr>
                </a:solidFill>
              </a:rPr>
              <a:t/>
            </a:r>
            <a:br>
              <a:rPr lang="ar-SA" sz="4000" b="1" dirty="0" smtClean="0">
                <a:solidFill>
                  <a:schemeClr val="accent3">
                    <a:lumMod val="75000"/>
                  </a:schemeClr>
                </a:solidFill>
              </a:rPr>
            </a:br>
            <a:endParaRPr lang="en-US" sz="4000" b="1" dirty="0">
              <a:solidFill>
                <a:schemeClr val="accent3">
                  <a:lumMod val="75000"/>
                </a:schemeClr>
              </a:solidFill>
            </a:endParaRPr>
          </a:p>
        </p:txBody>
      </p:sp>
      <p:sp>
        <p:nvSpPr>
          <p:cNvPr id="3" name="عنصر نائب للمحتوى 2"/>
          <p:cNvSpPr>
            <a:spLocks noGrp="1"/>
          </p:cNvSpPr>
          <p:nvPr>
            <p:ph sz="quarter" idx="1"/>
          </p:nvPr>
        </p:nvSpPr>
        <p:spPr>
          <a:xfrm>
            <a:off x="533400" y="1371600"/>
            <a:ext cx="7467600" cy="1676400"/>
          </a:xfrm>
        </p:spPr>
        <p:txBody>
          <a:bodyPr/>
          <a:lstStyle/>
          <a:p>
            <a:pPr algn="just" rtl="1"/>
            <a:r>
              <a:rPr lang="ar-SA" dirty="0" smtClean="0"/>
              <a:t>وذلك عن طريق استعراض مختلف المستويات التي تتضمنها تلك الدراسات حيث تأخذ تسلسل هرمي, أو ما أصطلح على تسميته بالطيف البيولوجي </a:t>
            </a:r>
            <a:r>
              <a:rPr lang="en-ZW" sz="2000" b="1" dirty="0" smtClean="0"/>
              <a:t>(Biological spectrum) </a:t>
            </a:r>
            <a:r>
              <a:rPr lang="ar-SA" sz="2000" b="1" dirty="0" smtClean="0"/>
              <a:t>. </a:t>
            </a:r>
            <a:endParaRPr lang="en-US" sz="2000" b="1"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C:\Documents and Settings\F2KNOW\My Documents\My Pictures\أساسيات البيئة\10 002.jpg"/>
          <p:cNvPicPr>
            <a:picLocks noChangeAspect="1" noChangeArrowheads="1"/>
          </p:cNvPicPr>
          <p:nvPr/>
        </p:nvPicPr>
        <p:blipFill>
          <a:blip r:embed="rId3"/>
          <a:srcRect/>
          <a:stretch>
            <a:fillRect/>
          </a:stretch>
        </p:blipFill>
        <p:spPr bwMode="auto">
          <a:xfrm rot="10800000">
            <a:off x="1143000" y="2895600"/>
            <a:ext cx="6400800" cy="3489960"/>
          </a:xfrm>
          <a:prstGeom prst="rect">
            <a:avLst/>
          </a:prstGeom>
          <a:ln w="38100" cap="sq">
            <a:solidFill>
              <a:schemeClr val="accent3">
                <a:lumMod val="40000"/>
                <a:lumOff val="6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1-1.JPG"/>
          <p:cNvPicPr>
            <a:picLocks noGrp="1" noChangeAspect="1"/>
          </p:cNvPicPr>
          <p:nvPr>
            <p:ph sz="quarter" idx="1"/>
          </p:nvPr>
        </p:nvPicPr>
        <p:blipFill>
          <a:blip r:embed="rId2"/>
          <a:stretch>
            <a:fillRect/>
          </a:stretch>
        </p:blipFill>
        <p:spPr>
          <a:xfrm>
            <a:off x="228600" y="381001"/>
            <a:ext cx="3581400" cy="5635625"/>
          </a:xfrm>
          <a:prstGeom prst="rect">
            <a:avLst/>
          </a:prstGeom>
          <a:ln w="38100" cap="sq">
            <a:solidFill>
              <a:schemeClr val="accent3">
                <a:lumMod val="40000"/>
                <a:lumOff val="60000"/>
              </a:schemeClr>
            </a:solidFill>
            <a:prstDash val="solid"/>
            <a:miter lim="800000"/>
          </a:ln>
          <a:effectLst>
            <a:outerShdw blurRad="50800" dist="38100" dir="2700000" algn="tl" rotWithShape="0">
              <a:srgbClr val="000000">
                <a:alpha val="43000"/>
              </a:srgbClr>
            </a:outerShdw>
          </a:effectLst>
        </p:spPr>
      </p:pic>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مستطيل 5"/>
          <p:cNvSpPr/>
          <p:nvPr/>
        </p:nvSpPr>
        <p:spPr>
          <a:xfrm>
            <a:off x="202953" y="6248401"/>
            <a:ext cx="3312124" cy="307777"/>
          </a:xfrm>
          <a:prstGeom prst="rect">
            <a:avLst/>
          </a:prstGeom>
        </p:spPr>
        <p:txBody>
          <a:bodyPr wrap="none">
            <a:spAutoFit/>
          </a:bodyPr>
          <a:lstStyle/>
          <a:p>
            <a:pPr algn="r" rtl="1"/>
            <a:r>
              <a:rPr lang="ar-SA" sz="1400" b="1" dirty="0" smtClean="0"/>
              <a:t>الطيف البيولوجي </a:t>
            </a:r>
            <a:r>
              <a:rPr lang="en-ZW" sz="1400" b="1" dirty="0" smtClean="0"/>
              <a:t>(Biological spectrum) </a:t>
            </a:r>
            <a:r>
              <a:rPr lang="ar-SA" sz="1400" b="1" dirty="0" smtClean="0"/>
              <a:t>.</a:t>
            </a:r>
            <a:endParaRPr lang="en-US" sz="1400" b="1" dirty="0"/>
          </a:p>
        </p:txBody>
      </p:sp>
      <p:sp>
        <p:nvSpPr>
          <p:cNvPr id="5122" name="Rectangle 2"/>
          <p:cNvSpPr>
            <a:spLocks noChangeArrowheads="1"/>
          </p:cNvSpPr>
          <p:nvPr/>
        </p:nvSpPr>
        <p:spPr bwMode="auto">
          <a:xfrm>
            <a:off x="3962400" y="86916"/>
            <a:ext cx="4800600"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1" eaLnBrk="1" fontAlgn="base" latinLnBrk="0" hangingPunct="1">
              <a:lnSpc>
                <a:spcPct val="100000"/>
              </a:lnSpc>
              <a:spcBef>
                <a:spcPct val="0"/>
              </a:spcBef>
              <a:spcAft>
                <a:spcPct val="0"/>
              </a:spcAft>
              <a:buClrTx/>
              <a:buSzTx/>
              <a:tabLst>
                <a:tab pos="1428750" algn="l"/>
                <a:tab pos="2971800" algn="ctr"/>
              </a:tabLst>
            </a:pPr>
            <a:r>
              <a:rPr kumimoji="0" lang="ar-SA" sz="2400" b="1" i="0" strike="noStrike" cap="none" normalizeH="0" baseline="0" dirty="0" smtClean="0">
                <a:ln>
                  <a:noFill/>
                </a:ln>
                <a:solidFill>
                  <a:schemeClr val="accent3">
                    <a:lumMod val="75000"/>
                  </a:schemeClr>
                </a:solidFill>
                <a:effectLst/>
                <a:latin typeface="Times New Roman" pitchFamily="18" charset="0"/>
                <a:ea typeface="Calibri" pitchFamily="34" charset="0"/>
                <a:cs typeface="Traditional Arabic" pitchFamily="2" charset="-78"/>
              </a:rPr>
              <a:t>المستويات الدنيا من هذا الطيف تشمل الآتي:</a:t>
            </a:r>
          </a:p>
          <a:p>
            <a:pPr marL="0" marR="0" lvl="0" indent="0" algn="r" defTabSz="914400" rtl="1" eaLnBrk="0" fontAlgn="base" latinLnBrk="0" hangingPunct="0">
              <a:lnSpc>
                <a:spcPct val="150000"/>
              </a:lnSpc>
              <a:spcBef>
                <a:spcPct val="0"/>
              </a:spcBef>
              <a:spcAft>
                <a:spcPct val="0"/>
              </a:spcAft>
              <a:buClrTx/>
              <a:buSzTx/>
              <a:buFont typeface="Arial" pitchFamily="34" charset="0"/>
              <a:buChar char="•"/>
              <a:tabLst>
                <a:tab pos="1428750" algn="l"/>
                <a:tab pos="2971800" algn="ctr"/>
              </a:tabLst>
            </a:pP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الذرة</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kumimoji="0" lang="en-ZW"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Atom</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أصغر وحدة تميز أي عنصر كيميائي, وهي أبسط مكونات الكائن الحي.</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50000"/>
              </a:lnSpc>
              <a:spcBef>
                <a:spcPct val="0"/>
              </a:spcBef>
              <a:spcAft>
                <a:spcPct val="0"/>
              </a:spcAft>
              <a:buClrTx/>
              <a:buSzTx/>
              <a:buFont typeface="Arial" pitchFamily="34" charset="0"/>
              <a:buChar char="•"/>
              <a:tabLst>
                <a:tab pos="1428750" algn="l"/>
                <a:tab pos="2971800" algn="ctr"/>
              </a:tabLst>
            </a:pPr>
            <a:r>
              <a:rPr kumimoji="0" lang="ar-SA" sz="2000" b="1" i="0" u="none" strike="noStrike" cap="none" normalizeH="0" baseline="0" dirty="0" err="1" smtClean="0">
                <a:ln>
                  <a:noFill/>
                </a:ln>
                <a:solidFill>
                  <a:schemeClr val="tx1"/>
                </a:solidFill>
                <a:effectLst/>
                <a:latin typeface="Times New Roman" pitchFamily="18" charset="0"/>
                <a:ea typeface="Calibri" pitchFamily="34" charset="0"/>
                <a:cs typeface="Traditional Arabic" pitchFamily="2" charset="-78"/>
              </a:rPr>
              <a:t>الجزيئ</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lang="en-ZW" b="1" dirty="0" smtClean="0">
                <a:latin typeface="Times New Roman" pitchFamily="18" charset="0"/>
                <a:ea typeface="Calibri" pitchFamily="34" charset="0"/>
                <a:cs typeface="Times New Roman" pitchFamily="18" charset="0"/>
              </a:rPr>
              <a:t>Molecule</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عبارة عن تجمع عدد من </a:t>
            </a:r>
            <a:r>
              <a:rPr kumimoji="0" lang="ar-SA" sz="2000" b="0" i="0" u="none" strike="noStrike" cap="none" normalizeH="0" baseline="0" dirty="0" err="1" smtClean="0">
                <a:ln>
                  <a:noFill/>
                </a:ln>
                <a:solidFill>
                  <a:schemeClr val="tx1"/>
                </a:solidFill>
                <a:effectLst/>
                <a:latin typeface="Times New Roman" pitchFamily="18" charset="0"/>
                <a:ea typeface="Calibri" pitchFamily="34" charset="0"/>
                <a:cs typeface="Traditional Arabic" pitchFamily="2" charset="-78"/>
              </a:rPr>
              <a:t>الذرات</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50000"/>
              </a:lnSpc>
              <a:spcBef>
                <a:spcPct val="0"/>
              </a:spcBef>
              <a:spcAft>
                <a:spcPct val="0"/>
              </a:spcAft>
              <a:buClrTx/>
              <a:buSzTx/>
              <a:buFont typeface="Arial" pitchFamily="34" charset="0"/>
              <a:buChar char="•"/>
              <a:tabLst>
                <a:tab pos="1428750" algn="l"/>
                <a:tab pos="2971800" algn="ctr"/>
              </a:tabLst>
            </a:pPr>
            <a:r>
              <a:rPr kumimoji="0" lang="ar-SA" sz="2000" b="1" i="0" u="none" strike="noStrike" cap="none" normalizeH="0" baseline="0" dirty="0" err="1" smtClean="0">
                <a:ln>
                  <a:noFill/>
                </a:ln>
                <a:solidFill>
                  <a:schemeClr val="tx1"/>
                </a:solidFill>
                <a:effectLst/>
                <a:latin typeface="Times New Roman" pitchFamily="18" charset="0"/>
                <a:ea typeface="Calibri" pitchFamily="34" charset="0"/>
                <a:cs typeface="Traditional Arabic" pitchFamily="2" charset="-78"/>
              </a:rPr>
              <a:t>العضية</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lang="en-ZW" b="1" dirty="0" smtClean="0">
                <a:latin typeface="Times New Roman" pitchFamily="18" charset="0"/>
                <a:ea typeface="Calibri" pitchFamily="34" charset="0"/>
                <a:cs typeface="Times New Roman" pitchFamily="18" charset="0"/>
              </a:rPr>
              <a:t>Organelle</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هي تراكيب غشائية ذات وظائف محددة.</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50000"/>
              </a:lnSpc>
              <a:spcBef>
                <a:spcPct val="0"/>
              </a:spcBef>
              <a:spcAft>
                <a:spcPct val="0"/>
              </a:spcAft>
              <a:buClrTx/>
              <a:buSzTx/>
              <a:buFont typeface="Arial" pitchFamily="34" charset="0"/>
              <a:buChar char="•"/>
              <a:tabLst>
                <a:tab pos="1428750" algn="l"/>
                <a:tab pos="2971800" algn="ctr"/>
              </a:tabLst>
            </a:pP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الخلية</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lang="en-ZW" b="1" dirty="0" smtClean="0">
                <a:latin typeface="Times New Roman" pitchFamily="18" charset="0"/>
                <a:ea typeface="Calibri" pitchFamily="34" charset="0"/>
                <a:cs typeface="Times New Roman" pitchFamily="18" charset="0"/>
              </a:rPr>
              <a:t>Cell</a:t>
            </a: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كيان حي يفصله غشاء, وهي وحدة التركيب والوظيفة لجميع الكائنات الحية.</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50000"/>
              </a:lnSpc>
              <a:spcBef>
                <a:spcPct val="0"/>
              </a:spcBef>
              <a:spcAft>
                <a:spcPct val="0"/>
              </a:spcAft>
              <a:buClrTx/>
              <a:buSzTx/>
              <a:buFont typeface="Arial" pitchFamily="34" charset="0"/>
              <a:buChar char="•"/>
              <a:tabLst>
                <a:tab pos="1428750" algn="l"/>
                <a:tab pos="2971800" algn="ctr"/>
              </a:tabLst>
            </a:pP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النسيج</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lang="en-ZW" b="1" dirty="0" smtClean="0">
                <a:latin typeface="Times New Roman" pitchFamily="18" charset="0"/>
                <a:ea typeface="Calibri" pitchFamily="34" charset="0"/>
                <a:cs typeface="Times New Roman" pitchFamily="18" charset="0"/>
              </a:rPr>
              <a:t>Tissue</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هي مجموعة من الخلايا المتشابهة. مثل نسيج عضلة القلب. </a:t>
            </a:r>
          </a:p>
          <a:p>
            <a:pPr marL="0" marR="0" lvl="0" indent="0" algn="r" defTabSz="914400" rtl="1" eaLnBrk="0" fontAlgn="base" latinLnBrk="0" hangingPunct="0">
              <a:lnSpc>
                <a:spcPct val="150000"/>
              </a:lnSpc>
              <a:spcBef>
                <a:spcPct val="0"/>
              </a:spcBef>
              <a:spcAft>
                <a:spcPct val="0"/>
              </a:spcAft>
              <a:buClrTx/>
              <a:buSzTx/>
              <a:buFont typeface="Arial" pitchFamily="34" charset="0"/>
              <a:buChar char="•"/>
              <a:tabLst>
                <a:tab pos="1428750" algn="l"/>
                <a:tab pos="2971800" algn="ctr"/>
              </a:tabLst>
            </a:pP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العضو </a:t>
            </a:r>
            <a:r>
              <a:rPr lang="en-ZW" b="1" dirty="0" smtClean="0">
                <a:latin typeface="Times New Roman" pitchFamily="18" charset="0"/>
                <a:ea typeface="Calibri" pitchFamily="34" charset="0"/>
                <a:cs typeface="Times New Roman" pitchFamily="18" charset="0"/>
              </a:rPr>
              <a:t>Organ</a:t>
            </a: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ويتكون من عدد من الأنسجة, ويؤدي وظائف محددة للكائن, مثل عضلة القلب.</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endParaRPr>
          </a:p>
          <a:p>
            <a:pPr marL="0" marR="0" lvl="0" indent="0" algn="r" defTabSz="914400" rtl="1" eaLnBrk="0" fontAlgn="base" latinLnBrk="0" hangingPunct="0">
              <a:lnSpc>
                <a:spcPct val="150000"/>
              </a:lnSpc>
              <a:spcBef>
                <a:spcPct val="0"/>
              </a:spcBef>
              <a:spcAft>
                <a:spcPct val="0"/>
              </a:spcAft>
              <a:buClrTx/>
              <a:buSzTx/>
              <a:buFont typeface="Arial" pitchFamily="34" charset="0"/>
              <a:buChar char="•"/>
              <a:tabLst>
                <a:tab pos="1428750" algn="l"/>
                <a:tab pos="2971800" algn="ctr"/>
              </a:tabLst>
            </a:pP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الأجهزة العضوية</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lang="en-ZW" b="1" dirty="0" smtClean="0">
                <a:latin typeface="Times New Roman" pitchFamily="18" charset="0"/>
                <a:ea typeface="Calibri" pitchFamily="34" charset="0"/>
                <a:cs typeface="Times New Roman" pitchFamily="18" charset="0"/>
              </a:rPr>
              <a:t>Organ systems</a:t>
            </a:r>
            <a:r>
              <a:rPr kumimoji="0" lang="en-ZW"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مجموعة من الأعضاء لها</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مستطيل 8"/>
          <p:cNvSpPr/>
          <p:nvPr/>
        </p:nvSpPr>
        <p:spPr>
          <a:xfrm>
            <a:off x="3505200" y="5638801"/>
            <a:ext cx="4572000" cy="707886"/>
          </a:xfrm>
          <a:prstGeom prst="rect">
            <a:avLst/>
          </a:prstGeom>
        </p:spPr>
        <p:txBody>
          <a:bodyPr>
            <a:spAutoFit/>
          </a:bodyPr>
          <a:lstStyle/>
          <a:p>
            <a:pPr algn="r"/>
            <a:r>
              <a:rPr lang="ar-SA" sz="2000" dirty="0" smtClean="0">
                <a:latin typeface="Times New Roman" pitchFamily="18" charset="0"/>
                <a:ea typeface="Calibri" pitchFamily="34" charset="0"/>
                <a:cs typeface="Traditional Arabic" pitchFamily="2" charset="-78"/>
              </a:rPr>
              <a:t>وظائف محددة, وتعمل مع بعضها كنظام. مثل: الجهاز الدوري الذي يتكون من القلب والشرايين والأوردة</a:t>
            </a:r>
            <a:r>
              <a:rPr lang="en-US" sz="2000" dirty="0" smtClean="0">
                <a:latin typeface="Times New Roman" pitchFamily="18" charset="0"/>
                <a:ea typeface="Calibri" pitchFamily="34" charset="0"/>
                <a:cs typeface="Traditional Arabic" pitchFamily="2" charset="-78"/>
              </a:rPr>
              <a:t>.</a:t>
            </a:r>
            <a:r>
              <a:rPr lang="en-US" sz="2000" dirty="0" smtClean="0">
                <a:latin typeface="Arial" pitchFamily="34" charset="0"/>
                <a:cs typeface="Arial" pitchFamily="34" charset="0"/>
              </a:rPr>
              <a:t> </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1-1.JPG"/>
          <p:cNvPicPr>
            <a:picLocks noGrp="1" noChangeAspect="1"/>
          </p:cNvPicPr>
          <p:nvPr>
            <p:ph sz="quarter" idx="1"/>
          </p:nvPr>
        </p:nvPicPr>
        <p:blipFill>
          <a:blip r:embed="rId2"/>
          <a:stretch>
            <a:fillRect/>
          </a:stretch>
        </p:blipFill>
        <p:spPr>
          <a:xfrm>
            <a:off x="228600" y="381001"/>
            <a:ext cx="3581400" cy="5635625"/>
          </a:xfrm>
          <a:prstGeom prst="rect">
            <a:avLst/>
          </a:prstGeom>
          <a:ln w="38100" cap="sq">
            <a:solidFill>
              <a:schemeClr val="accent3">
                <a:lumMod val="40000"/>
                <a:lumOff val="60000"/>
              </a:schemeClr>
            </a:solidFill>
            <a:prstDash val="solid"/>
            <a:miter lim="800000"/>
          </a:ln>
          <a:effectLst>
            <a:outerShdw blurRad="50800" dist="38100" dir="2700000" algn="tl" rotWithShape="0">
              <a:srgbClr val="000000">
                <a:alpha val="43000"/>
              </a:srgbClr>
            </a:outerShdw>
          </a:effectLst>
        </p:spPr>
      </p:pic>
      <p:sp>
        <p:nvSpPr>
          <p:cNvPr id="6" name="مستطيل 5"/>
          <p:cNvSpPr/>
          <p:nvPr/>
        </p:nvSpPr>
        <p:spPr>
          <a:xfrm>
            <a:off x="202953" y="6248401"/>
            <a:ext cx="3312124" cy="307777"/>
          </a:xfrm>
          <a:prstGeom prst="rect">
            <a:avLst/>
          </a:prstGeom>
        </p:spPr>
        <p:txBody>
          <a:bodyPr wrap="none">
            <a:spAutoFit/>
          </a:bodyPr>
          <a:lstStyle/>
          <a:p>
            <a:pPr algn="r" rtl="1"/>
            <a:r>
              <a:rPr lang="ar-SA" sz="1400" b="1" dirty="0" smtClean="0"/>
              <a:t>الطيف البيولوجي </a:t>
            </a:r>
            <a:r>
              <a:rPr lang="en-ZW" sz="1400" b="1" dirty="0" smtClean="0"/>
              <a:t>(Biological spectrum) </a:t>
            </a:r>
            <a:r>
              <a:rPr lang="ar-SA" sz="1400" b="1" dirty="0" smtClean="0"/>
              <a:t>.</a:t>
            </a:r>
            <a:endParaRPr lang="en-US" sz="1400" b="1" dirty="0"/>
          </a:p>
        </p:txBody>
      </p:sp>
      <p:sp>
        <p:nvSpPr>
          <p:cNvPr id="5122" name="Rectangle 2"/>
          <p:cNvSpPr>
            <a:spLocks noChangeArrowheads="1"/>
          </p:cNvSpPr>
          <p:nvPr/>
        </p:nvSpPr>
        <p:spPr bwMode="auto">
          <a:xfrm>
            <a:off x="3962400" y="86917"/>
            <a:ext cx="4800600" cy="6678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1" eaLnBrk="1" fontAlgn="base" latinLnBrk="0" hangingPunct="1">
              <a:lnSpc>
                <a:spcPct val="100000"/>
              </a:lnSpc>
              <a:spcBef>
                <a:spcPct val="0"/>
              </a:spcBef>
              <a:spcAft>
                <a:spcPct val="0"/>
              </a:spcAft>
              <a:buClrTx/>
              <a:buSzTx/>
              <a:tabLst>
                <a:tab pos="1428750" algn="l"/>
                <a:tab pos="2971800" algn="ctr"/>
              </a:tabLst>
            </a:pPr>
            <a:r>
              <a:rPr kumimoji="0" lang="ar-SA" sz="2400" b="1" i="0" strike="noStrike" cap="none" normalizeH="0" baseline="0" dirty="0" smtClean="0">
                <a:ln>
                  <a:noFill/>
                </a:ln>
                <a:solidFill>
                  <a:schemeClr val="accent3">
                    <a:lumMod val="75000"/>
                  </a:schemeClr>
                </a:solidFill>
                <a:effectLst/>
                <a:latin typeface="Times New Roman" pitchFamily="18" charset="0"/>
                <a:ea typeface="Calibri" pitchFamily="34" charset="0"/>
                <a:cs typeface="Traditional Arabic" pitchFamily="2" charset="-78"/>
              </a:rPr>
              <a:t>المستويات العليا من هذا الطيف تشمل الآتي:</a:t>
            </a:r>
          </a:p>
          <a:p>
            <a:pPr marL="0" marR="0" lvl="0" indent="457200" algn="ctr" defTabSz="914400" rtl="1" eaLnBrk="1" fontAlgn="base" latinLnBrk="0" hangingPunct="1">
              <a:lnSpc>
                <a:spcPct val="100000"/>
              </a:lnSpc>
              <a:spcBef>
                <a:spcPct val="0"/>
              </a:spcBef>
              <a:spcAft>
                <a:spcPct val="0"/>
              </a:spcAft>
              <a:buClrTx/>
              <a:buSzTx/>
              <a:tabLst>
                <a:tab pos="1428750" algn="l"/>
                <a:tab pos="2971800" algn="ctr"/>
              </a:tabLst>
            </a:pPr>
            <a:endParaRPr kumimoji="0" lang="ar-SA" sz="2400" b="1" i="0" strike="noStrike" cap="none" normalizeH="0" baseline="0" dirty="0" smtClean="0">
              <a:ln>
                <a:noFill/>
              </a:ln>
              <a:solidFill>
                <a:schemeClr val="accent3">
                  <a:lumMod val="75000"/>
                </a:schemeClr>
              </a:solidFill>
              <a:effectLst/>
              <a:latin typeface="Times New Roman" pitchFamily="18" charset="0"/>
              <a:ea typeface="Calibri" pitchFamily="34" charset="0"/>
              <a:cs typeface="Traditional Arabic" pitchFamily="2" charset="-78"/>
            </a:endParaRPr>
          </a:p>
          <a:p>
            <a:pPr lvl="0" algn="just" rtl="1">
              <a:buFont typeface="Arial" pitchFamily="34" charset="0"/>
              <a:buChar char="•"/>
            </a:pPr>
            <a:r>
              <a:rPr lang="ar-SA" sz="2000" b="1" dirty="0" smtClean="0">
                <a:latin typeface="Times New Roman" pitchFamily="18" charset="0"/>
                <a:ea typeface="Calibri" pitchFamily="34" charset="0"/>
                <a:cs typeface="Traditional Arabic" pitchFamily="2" charset="-78"/>
              </a:rPr>
              <a:t>الكائن الحي </a:t>
            </a:r>
            <a:r>
              <a:rPr lang="en-ZW" b="1" dirty="0" smtClean="0">
                <a:latin typeface="Times New Roman" pitchFamily="18" charset="0"/>
                <a:ea typeface="Calibri" pitchFamily="34" charset="0"/>
                <a:cs typeface="Traditional Arabic" pitchFamily="2" charset="-78"/>
              </a:rPr>
              <a:t>Organism</a:t>
            </a:r>
            <a:r>
              <a:rPr lang="ar-SA" sz="2000" dirty="0" smtClean="0">
                <a:latin typeface="Times New Roman" pitchFamily="18" charset="0"/>
                <a:ea typeface="Calibri" pitchFamily="34" charset="0"/>
                <a:cs typeface="Traditional Arabic" pitchFamily="2" charset="-78"/>
              </a:rPr>
              <a:t>: </a:t>
            </a:r>
          </a:p>
          <a:p>
            <a:pPr lvl="0" algn="just" rtl="1"/>
            <a:r>
              <a:rPr lang="ar-SA" sz="2000" dirty="0" smtClean="0">
                <a:latin typeface="Times New Roman" pitchFamily="18" charset="0"/>
                <a:ea typeface="Calibri" pitchFamily="34" charset="0"/>
                <a:cs typeface="Traditional Arabic" pitchFamily="2" charset="-78"/>
              </a:rPr>
              <a:t>فرد حي يتكون من خلايا, ويستخدم الطاقة ويتوالد ويستجيب للمؤثرات الخارجية ويتكيف وينمو.</a:t>
            </a:r>
          </a:p>
          <a:p>
            <a:pPr lvl="0" algn="just" rtl="1"/>
            <a:endParaRPr lang="en-US" sz="2000" dirty="0" smtClean="0">
              <a:latin typeface="Times New Roman" pitchFamily="18" charset="0"/>
              <a:ea typeface="Calibri" pitchFamily="34" charset="0"/>
              <a:cs typeface="Traditional Arabic" pitchFamily="2" charset="-78"/>
            </a:endParaRPr>
          </a:p>
          <a:p>
            <a:pPr lvl="0" algn="just" rtl="1">
              <a:buFont typeface="Arial" pitchFamily="34" charset="0"/>
              <a:buChar char="•"/>
            </a:pPr>
            <a:r>
              <a:rPr lang="ar-SA" sz="2000" b="1" dirty="0" smtClean="0">
                <a:latin typeface="Times New Roman" pitchFamily="18" charset="0"/>
                <a:ea typeface="Calibri" pitchFamily="34" charset="0"/>
                <a:cs typeface="Traditional Arabic" pitchFamily="2" charset="-78"/>
              </a:rPr>
              <a:t>الجماعة </a:t>
            </a:r>
            <a:r>
              <a:rPr lang="en-ZW" b="1" dirty="0" smtClean="0">
                <a:latin typeface="Times New Roman" pitchFamily="18" charset="0"/>
                <a:ea typeface="Calibri" pitchFamily="34" charset="0"/>
                <a:cs typeface="Traditional Arabic" pitchFamily="2" charset="-78"/>
              </a:rPr>
              <a:t>Population</a:t>
            </a:r>
            <a:r>
              <a:rPr lang="ar-SA" sz="2000" dirty="0" smtClean="0">
                <a:latin typeface="Times New Roman" pitchFamily="18" charset="0"/>
                <a:ea typeface="Calibri" pitchFamily="34" charset="0"/>
                <a:cs typeface="Traditional Arabic" pitchFamily="2" charset="-78"/>
              </a:rPr>
              <a:t>: </a:t>
            </a:r>
          </a:p>
          <a:p>
            <a:pPr lvl="0" algn="just" rtl="1"/>
            <a:r>
              <a:rPr lang="ar-SA" sz="2000" dirty="0" smtClean="0">
                <a:latin typeface="Times New Roman" pitchFamily="18" charset="0"/>
                <a:ea typeface="Calibri" pitchFamily="34" charset="0"/>
                <a:cs typeface="Traditional Arabic" pitchFamily="2" charset="-78"/>
              </a:rPr>
              <a:t>هي مجموعة من الأفراد التابعين لنوع واحد فقط من الكائنات الحية, وتتزاوج مع بعضها وتتناسل, وتعيش في المكان والزمان </a:t>
            </a:r>
            <a:r>
              <a:rPr lang="ar-SA" sz="2000" dirty="0" err="1" smtClean="0">
                <a:latin typeface="Times New Roman" pitchFamily="18" charset="0"/>
                <a:ea typeface="Calibri" pitchFamily="34" charset="0"/>
                <a:cs typeface="Traditional Arabic" pitchFamily="2" charset="-78"/>
              </a:rPr>
              <a:t>نفسة</a:t>
            </a:r>
            <a:r>
              <a:rPr lang="ar-SA" sz="2000" dirty="0" smtClean="0">
                <a:latin typeface="Times New Roman" pitchFamily="18" charset="0"/>
                <a:ea typeface="Calibri" pitchFamily="34" charset="0"/>
                <a:cs typeface="Traditional Arabic" pitchFamily="2" charset="-78"/>
              </a:rPr>
              <a:t>،  مثل: جماعة من أشجار </a:t>
            </a:r>
            <a:r>
              <a:rPr lang="ar-SA" sz="2000" dirty="0" err="1" smtClean="0">
                <a:latin typeface="Times New Roman" pitchFamily="18" charset="0"/>
                <a:ea typeface="Calibri" pitchFamily="34" charset="0"/>
                <a:cs typeface="Traditional Arabic" pitchFamily="2" charset="-78"/>
              </a:rPr>
              <a:t>العرعر</a:t>
            </a:r>
            <a:r>
              <a:rPr lang="ar-SA" sz="2000" dirty="0" smtClean="0">
                <a:latin typeface="Times New Roman" pitchFamily="18" charset="0"/>
                <a:ea typeface="Calibri" pitchFamily="34" charset="0"/>
                <a:cs typeface="Traditional Arabic" pitchFamily="2" charset="-78"/>
              </a:rPr>
              <a:t>  </a:t>
            </a:r>
            <a:r>
              <a:rPr lang="en-ZW" b="1" i="1" dirty="0" err="1" smtClean="0">
                <a:latin typeface="Times New Roman" pitchFamily="18" charset="0"/>
                <a:ea typeface="Calibri" pitchFamily="34" charset="0"/>
                <a:cs typeface="Traditional Arabic" pitchFamily="2" charset="-78"/>
              </a:rPr>
              <a:t>Juniperus</a:t>
            </a:r>
            <a:r>
              <a:rPr lang="en-ZW" b="1" i="1" dirty="0" smtClean="0">
                <a:latin typeface="Times New Roman" pitchFamily="18" charset="0"/>
                <a:ea typeface="Calibri" pitchFamily="34" charset="0"/>
                <a:cs typeface="Traditional Arabic" pitchFamily="2" charset="-78"/>
              </a:rPr>
              <a:t> </a:t>
            </a:r>
            <a:r>
              <a:rPr lang="en-ZW" b="1" i="1" dirty="0" err="1" smtClean="0">
                <a:latin typeface="Times New Roman" pitchFamily="18" charset="0"/>
                <a:ea typeface="Calibri" pitchFamily="34" charset="0"/>
                <a:cs typeface="Traditional Arabic" pitchFamily="2" charset="-78"/>
              </a:rPr>
              <a:t>procera</a:t>
            </a:r>
            <a:r>
              <a:rPr lang="en-ZW" b="1" i="1" dirty="0" smtClean="0">
                <a:latin typeface="Times New Roman" pitchFamily="18" charset="0"/>
                <a:ea typeface="Calibri" pitchFamily="34" charset="0"/>
                <a:cs typeface="Traditional Arabic" pitchFamily="2" charset="-78"/>
              </a:rPr>
              <a:t> </a:t>
            </a:r>
            <a:r>
              <a:rPr lang="ar-SA" b="1" i="1" dirty="0" smtClean="0">
                <a:latin typeface="Times New Roman" pitchFamily="18" charset="0"/>
                <a:ea typeface="Calibri" pitchFamily="34" charset="0"/>
                <a:cs typeface="Traditional Arabic" pitchFamily="2" charset="-78"/>
              </a:rPr>
              <a:t> </a:t>
            </a:r>
            <a:r>
              <a:rPr lang="ar-SA" sz="2000" dirty="0" smtClean="0">
                <a:latin typeface="Times New Roman" pitchFamily="18" charset="0"/>
                <a:ea typeface="Calibri" pitchFamily="34" charset="0"/>
                <a:cs typeface="Traditional Arabic" pitchFamily="2" charset="-78"/>
              </a:rPr>
              <a:t>التي تنمو في أعالي جبال </a:t>
            </a:r>
            <a:r>
              <a:rPr lang="ar-SA" sz="2000" dirty="0" err="1" smtClean="0">
                <a:latin typeface="Times New Roman" pitchFamily="18" charset="0"/>
                <a:ea typeface="Calibri" pitchFamily="34" charset="0"/>
                <a:cs typeface="Traditional Arabic" pitchFamily="2" charset="-78"/>
              </a:rPr>
              <a:t>السروات</a:t>
            </a:r>
            <a:r>
              <a:rPr lang="ar-SA" sz="2000" dirty="0" smtClean="0">
                <a:latin typeface="Times New Roman" pitchFamily="18" charset="0"/>
                <a:ea typeface="Calibri" pitchFamily="34" charset="0"/>
                <a:cs typeface="Traditional Arabic" pitchFamily="2" charset="-78"/>
              </a:rPr>
              <a:t> في المملكة العربية السعودية, أو جماعة من الدلفين الأبيض الصيني </a:t>
            </a:r>
            <a:r>
              <a:rPr lang="en-ZW" b="1" i="1" dirty="0" smtClean="0">
                <a:latin typeface="Times New Roman" pitchFamily="18" charset="0"/>
                <a:ea typeface="Calibri" pitchFamily="34" charset="0"/>
                <a:cs typeface="Traditional Arabic" pitchFamily="2" charset="-78"/>
              </a:rPr>
              <a:t>Sousa </a:t>
            </a:r>
            <a:r>
              <a:rPr lang="en-ZW" b="1" i="1" dirty="0" err="1" smtClean="0">
                <a:latin typeface="Times New Roman" pitchFamily="18" charset="0"/>
                <a:ea typeface="Calibri" pitchFamily="34" charset="0"/>
                <a:cs typeface="Traditional Arabic" pitchFamily="2" charset="-78"/>
              </a:rPr>
              <a:t>chinensis</a:t>
            </a:r>
            <a:r>
              <a:rPr lang="en-ZW" b="1" i="1" dirty="0" smtClean="0">
                <a:latin typeface="Times New Roman" pitchFamily="18" charset="0"/>
                <a:ea typeface="Calibri" pitchFamily="34" charset="0"/>
                <a:cs typeface="Traditional Arabic" pitchFamily="2" charset="-78"/>
              </a:rPr>
              <a:t> </a:t>
            </a:r>
            <a:r>
              <a:rPr lang="ar-SA" b="1" i="1" dirty="0" smtClean="0">
                <a:latin typeface="Times New Roman" pitchFamily="18" charset="0"/>
                <a:ea typeface="Calibri" pitchFamily="34" charset="0"/>
                <a:cs typeface="Traditional Arabic" pitchFamily="2" charset="-78"/>
              </a:rPr>
              <a:t> </a:t>
            </a:r>
            <a:r>
              <a:rPr lang="ar-SA" sz="2000" dirty="0" smtClean="0">
                <a:latin typeface="Times New Roman" pitchFamily="18" charset="0"/>
                <a:ea typeface="Calibri" pitchFamily="34" charset="0"/>
                <a:cs typeface="Traditional Arabic" pitchFamily="2" charset="-78"/>
              </a:rPr>
              <a:t>تعيش في البحر على طول الساحل الصيني. </a:t>
            </a:r>
          </a:p>
          <a:p>
            <a:pPr lvl="0" algn="just" rtl="1"/>
            <a:endParaRPr lang="en-US" sz="2000" dirty="0" smtClean="0">
              <a:latin typeface="Times New Roman" pitchFamily="18" charset="0"/>
              <a:ea typeface="Calibri" pitchFamily="34" charset="0"/>
              <a:cs typeface="Traditional Arabic" pitchFamily="2" charset="-78"/>
            </a:endParaRPr>
          </a:p>
          <a:p>
            <a:pPr algn="just" rtl="1">
              <a:buFont typeface="Arial" pitchFamily="34" charset="0"/>
              <a:buChar char="•"/>
            </a:pPr>
            <a:r>
              <a:rPr lang="ar-SA" sz="2000" b="1" dirty="0" smtClean="0">
                <a:latin typeface="Times New Roman" pitchFamily="18" charset="0"/>
                <a:ea typeface="Calibri" pitchFamily="34" charset="0"/>
                <a:cs typeface="Traditional Arabic" pitchFamily="2" charset="-78"/>
              </a:rPr>
              <a:t>المجتمع الحيوي </a:t>
            </a:r>
            <a:r>
              <a:rPr lang="en-ZW" b="1" dirty="0" smtClean="0">
                <a:latin typeface="Times New Roman" pitchFamily="18" charset="0"/>
                <a:ea typeface="Calibri" pitchFamily="34" charset="0"/>
                <a:cs typeface="Traditional Arabic" pitchFamily="2" charset="-78"/>
              </a:rPr>
              <a:t>Biological community</a:t>
            </a:r>
            <a:r>
              <a:rPr lang="ar-SA" sz="2000" dirty="0" smtClean="0">
                <a:latin typeface="Times New Roman" pitchFamily="18" charset="0"/>
                <a:ea typeface="Calibri" pitchFamily="34" charset="0"/>
                <a:cs typeface="Traditional Arabic" pitchFamily="2" charset="-78"/>
              </a:rPr>
              <a:t>: </a:t>
            </a:r>
          </a:p>
          <a:p>
            <a:pPr algn="just" rtl="1"/>
            <a:r>
              <a:rPr lang="ar-SA" sz="2000" dirty="0" smtClean="0">
                <a:latin typeface="Times New Roman" pitchFamily="18" charset="0"/>
                <a:ea typeface="Calibri" pitchFamily="34" charset="0"/>
                <a:cs typeface="Traditional Arabic" pitchFamily="2" charset="-78"/>
              </a:rPr>
              <a:t>هو مجموع الجماعات التي تتكون من أنواع نباتية أو حيوانية مختلفة تعيش في المكان والزمان </a:t>
            </a:r>
            <a:r>
              <a:rPr lang="ar-SA" sz="2000" dirty="0" err="1" smtClean="0">
                <a:latin typeface="Times New Roman" pitchFamily="18" charset="0"/>
                <a:ea typeface="Calibri" pitchFamily="34" charset="0"/>
                <a:cs typeface="Traditional Arabic" pitchFamily="2" charset="-78"/>
              </a:rPr>
              <a:t>نفسة</a:t>
            </a:r>
            <a:r>
              <a:rPr lang="ar-SA" sz="2000" dirty="0" smtClean="0">
                <a:latin typeface="Times New Roman" pitchFamily="18" charset="0"/>
                <a:ea typeface="Calibri" pitchFamily="34" charset="0"/>
                <a:cs typeface="Traditional Arabic" pitchFamily="2" charset="-78"/>
              </a:rPr>
              <a:t>, مثل </a:t>
            </a:r>
            <a:r>
              <a:rPr lang="ar-SA" sz="2000" dirty="0" err="1" smtClean="0">
                <a:latin typeface="Times New Roman" pitchFamily="18" charset="0"/>
                <a:ea typeface="Calibri" pitchFamily="34" charset="0"/>
                <a:cs typeface="Traditional Arabic" pitchFamily="2" charset="-78"/>
              </a:rPr>
              <a:t>جمعات</a:t>
            </a:r>
            <a:r>
              <a:rPr lang="ar-SA" sz="2000" dirty="0" smtClean="0">
                <a:latin typeface="Times New Roman" pitchFamily="18" charset="0"/>
                <a:ea typeface="Calibri" pitchFamily="34" charset="0"/>
                <a:cs typeface="Traditional Arabic" pitchFamily="2" charset="-78"/>
              </a:rPr>
              <a:t> من الأفيال الأفريقية والضباع وحمر الوحش والغزلان تعيش مع بعضها في نطاق حشائش </a:t>
            </a:r>
            <a:r>
              <a:rPr lang="ar-SA" sz="2000" dirty="0" err="1" smtClean="0">
                <a:latin typeface="Times New Roman" pitchFamily="18" charset="0"/>
                <a:ea typeface="Calibri" pitchFamily="34" charset="0"/>
                <a:cs typeface="Traditional Arabic" pitchFamily="2" charset="-78"/>
              </a:rPr>
              <a:t>السافانا</a:t>
            </a:r>
            <a:r>
              <a:rPr lang="ar-SA" sz="2000" dirty="0" smtClean="0">
                <a:latin typeface="Times New Roman" pitchFamily="18" charset="0"/>
                <a:ea typeface="Calibri" pitchFamily="34" charset="0"/>
                <a:cs typeface="Traditional Arabic" pitchFamily="2" charset="-78"/>
              </a:rPr>
              <a:t> في أفريقيا، أو جماعات من نبات </a:t>
            </a:r>
            <a:r>
              <a:rPr lang="ar-SA" sz="2000" dirty="0" err="1" smtClean="0">
                <a:latin typeface="Times New Roman" pitchFamily="18" charset="0"/>
                <a:ea typeface="Calibri" pitchFamily="34" charset="0"/>
                <a:cs typeface="Traditional Arabic" pitchFamily="2" charset="-78"/>
              </a:rPr>
              <a:t>الأرطى</a:t>
            </a:r>
            <a:r>
              <a:rPr lang="ar-SA" sz="2000" dirty="0" smtClean="0">
                <a:latin typeface="Times New Roman" pitchFamily="18" charset="0"/>
                <a:ea typeface="Calibri" pitchFamily="34" charset="0"/>
                <a:cs typeface="Traditional Arabic" pitchFamily="2" charset="-78"/>
              </a:rPr>
              <a:t> </a:t>
            </a:r>
            <a:r>
              <a:rPr lang="ar-SA" sz="2000" dirty="0" err="1" smtClean="0">
                <a:latin typeface="Times New Roman" pitchFamily="18" charset="0"/>
                <a:ea typeface="Calibri" pitchFamily="34" charset="0"/>
                <a:cs typeface="Traditional Arabic" pitchFamily="2" charset="-78"/>
              </a:rPr>
              <a:t>والغضا</a:t>
            </a:r>
            <a:r>
              <a:rPr lang="ar-SA" sz="2000" dirty="0" smtClean="0">
                <a:latin typeface="Times New Roman" pitchFamily="18" charset="0"/>
                <a:ea typeface="Calibri" pitchFamily="34" charset="0"/>
                <a:cs typeface="Traditional Arabic" pitchFamily="2" charset="-78"/>
              </a:rPr>
              <a:t> والعاذر التي      تنمو مع بعضها في صحراء </a:t>
            </a:r>
            <a:r>
              <a:rPr lang="ar-SA" sz="2000" dirty="0" err="1" smtClean="0">
                <a:latin typeface="Times New Roman" pitchFamily="18" charset="0"/>
                <a:ea typeface="Calibri" pitchFamily="34" charset="0"/>
                <a:cs typeface="Traditional Arabic" pitchFamily="2" charset="-78"/>
              </a:rPr>
              <a:t>النفود</a:t>
            </a:r>
            <a:r>
              <a:rPr lang="ar-SA" sz="2000" dirty="0" smtClean="0">
                <a:latin typeface="Times New Roman" pitchFamily="18" charset="0"/>
                <a:ea typeface="Calibri" pitchFamily="34" charset="0"/>
                <a:cs typeface="Traditional Arabic" pitchFamily="2" charset="-78"/>
              </a:rPr>
              <a:t> الكبير بالمملكة العربية السعودية.</a:t>
            </a:r>
            <a:endParaRPr lang="en-US" sz="2000" dirty="0" smtClean="0">
              <a:latin typeface="Times New Roman" pitchFamily="18" charset="0"/>
              <a:ea typeface="Calibri" pitchFamily="34" charset="0"/>
              <a:cs typeface="Traditional Arabic" pitchFamily="2" charset="-78"/>
            </a:endParaRPr>
          </a:p>
          <a:p>
            <a:pPr lvl="0" algn="r" rtl="1">
              <a:buFont typeface="Arial" pitchFamily="34" charset="0"/>
              <a:buChar char="•"/>
            </a:pPr>
            <a:endParaRPr lang="ar-SA" sz="2000" dirty="0" smtClean="0">
              <a:latin typeface="Times New Roman" pitchFamily="18" charset="0"/>
              <a:ea typeface="Calibri" pitchFamily="34" charset="0"/>
              <a:cs typeface="Traditional Arabic"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1-1.JPG"/>
          <p:cNvPicPr>
            <a:picLocks noGrp="1" noChangeAspect="1"/>
          </p:cNvPicPr>
          <p:nvPr>
            <p:ph sz="quarter" idx="1"/>
          </p:nvPr>
        </p:nvPicPr>
        <p:blipFill>
          <a:blip r:embed="rId2"/>
          <a:stretch>
            <a:fillRect/>
          </a:stretch>
        </p:blipFill>
        <p:spPr>
          <a:xfrm>
            <a:off x="228600" y="381001"/>
            <a:ext cx="3581400" cy="5635625"/>
          </a:xfrm>
          <a:prstGeom prst="rect">
            <a:avLst/>
          </a:prstGeom>
          <a:ln w="38100" cap="sq">
            <a:solidFill>
              <a:schemeClr val="accent3">
                <a:lumMod val="40000"/>
                <a:lumOff val="60000"/>
              </a:schemeClr>
            </a:solidFill>
            <a:prstDash val="solid"/>
            <a:miter lim="800000"/>
          </a:ln>
          <a:effectLst>
            <a:outerShdw blurRad="50800" dist="38100" dir="2700000" algn="tl" rotWithShape="0">
              <a:srgbClr val="000000">
                <a:alpha val="43000"/>
              </a:srgbClr>
            </a:outerShdw>
          </a:effectLst>
        </p:spPr>
      </p:pic>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مستطيل 5"/>
          <p:cNvSpPr/>
          <p:nvPr/>
        </p:nvSpPr>
        <p:spPr>
          <a:xfrm>
            <a:off x="202953" y="6248401"/>
            <a:ext cx="3312124" cy="307777"/>
          </a:xfrm>
          <a:prstGeom prst="rect">
            <a:avLst/>
          </a:prstGeom>
        </p:spPr>
        <p:txBody>
          <a:bodyPr wrap="none">
            <a:spAutoFit/>
          </a:bodyPr>
          <a:lstStyle/>
          <a:p>
            <a:pPr algn="r" rtl="1"/>
            <a:r>
              <a:rPr lang="ar-SA" sz="1400" b="1" dirty="0" smtClean="0"/>
              <a:t>الطيف البيولوجي </a:t>
            </a:r>
            <a:r>
              <a:rPr lang="en-ZW" sz="1400" b="1" dirty="0" smtClean="0"/>
              <a:t>(Biological spectrum) </a:t>
            </a:r>
            <a:r>
              <a:rPr lang="ar-SA" sz="1400" b="1" dirty="0" smtClean="0"/>
              <a:t>.</a:t>
            </a:r>
            <a:endParaRPr lang="en-US" sz="1400" b="1" dirty="0"/>
          </a:p>
        </p:txBody>
      </p:sp>
      <p:sp>
        <p:nvSpPr>
          <p:cNvPr id="5122" name="Rectangle 2"/>
          <p:cNvSpPr>
            <a:spLocks noChangeArrowheads="1"/>
          </p:cNvSpPr>
          <p:nvPr/>
        </p:nvSpPr>
        <p:spPr bwMode="auto">
          <a:xfrm>
            <a:off x="3962400" y="86917"/>
            <a:ext cx="4800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1" eaLnBrk="1" fontAlgn="base" latinLnBrk="0" hangingPunct="1">
              <a:lnSpc>
                <a:spcPct val="100000"/>
              </a:lnSpc>
              <a:spcBef>
                <a:spcPct val="0"/>
              </a:spcBef>
              <a:spcAft>
                <a:spcPct val="0"/>
              </a:spcAft>
              <a:buClrTx/>
              <a:buSzTx/>
              <a:tabLst>
                <a:tab pos="1428750" algn="l"/>
                <a:tab pos="2971800" algn="ctr"/>
              </a:tabLst>
            </a:pPr>
            <a:r>
              <a:rPr kumimoji="0" lang="ar-SA" sz="2400" b="1" i="0" strike="noStrike" cap="none" normalizeH="0" baseline="0" dirty="0" smtClean="0">
                <a:ln>
                  <a:noFill/>
                </a:ln>
                <a:solidFill>
                  <a:schemeClr val="accent3">
                    <a:lumMod val="75000"/>
                  </a:schemeClr>
                </a:solidFill>
                <a:effectLst/>
                <a:latin typeface="Times New Roman" pitchFamily="18" charset="0"/>
                <a:ea typeface="Calibri" pitchFamily="34" charset="0"/>
                <a:cs typeface="Traditional Arabic" pitchFamily="2" charset="-78"/>
              </a:rPr>
              <a:t>المستويات العليا من هذا الطيف تشمل الآتي:</a:t>
            </a:r>
          </a:p>
          <a:p>
            <a:pPr marL="0" marR="0" lvl="0" indent="457200" algn="ctr" defTabSz="914400" rtl="1" eaLnBrk="1" fontAlgn="base" latinLnBrk="0" hangingPunct="1">
              <a:lnSpc>
                <a:spcPct val="100000"/>
              </a:lnSpc>
              <a:spcBef>
                <a:spcPct val="0"/>
              </a:spcBef>
              <a:spcAft>
                <a:spcPct val="0"/>
              </a:spcAft>
              <a:buClrTx/>
              <a:buSzTx/>
              <a:tabLst>
                <a:tab pos="1428750" algn="l"/>
                <a:tab pos="2971800" algn="ctr"/>
              </a:tabLst>
            </a:pPr>
            <a:endParaRPr kumimoji="0" lang="ar-SA" sz="2400" b="1" i="0" strike="noStrike" cap="none" normalizeH="0" baseline="0" dirty="0" smtClean="0">
              <a:ln>
                <a:noFill/>
              </a:ln>
              <a:solidFill>
                <a:schemeClr val="accent3">
                  <a:lumMod val="75000"/>
                </a:schemeClr>
              </a:solidFill>
              <a:effectLst/>
              <a:latin typeface="Times New Roman" pitchFamily="18" charset="0"/>
              <a:ea typeface="Calibri" pitchFamily="34" charset="0"/>
              <a:cs typeface="Traditional Arabic" pitchFamily="2" charset="-78"/>
            </a:endParaRPr>
          </a:p>
        </p:txBody>
      </p:sp>
      <p:sp>
        <p:nvSpPr>
          <p:cNvPr id="7" name="مستطيل 6"/>
          <p:cNvSpPr/>
          <p:nvPr/>
        </p:nvSpPr>
        <p:spPr>
          <a:xfrm>
            <a:off x="3962400" y="533401"/>
            <a:ext cx="4572000" cy="4370427"/>
          </a:xfrm>
          <a:prstGeom prst="rect">
            <a:avLst/>
          </a:prstGeom>
        </p:spPr>
        <p:txBody>
          <a:bodyPr>
            <a:spAutoFit/>
          </a:bodyPr>
          <a:lstStyle/>
          <a:p>
            <a:pPr lvl="0" algn="just" rtl="1">
              <a:buFont typeface="Arial" pitchFamily="34" charset="0"/>
              <a:buChar char="•"/>
            </a:pPr>
            <a:r>
              <a:rPr lang="ar-SA" sz="2000" b="1" dirty="0" smtClean="0">
                <a:latin typeface="Times New Roman" pitchFamily="18" charset="0"/>
                <a:ea typeface="Calibri" pitchFamily="34" charset="0"/>
                <a:cs typeface="Traditional Arabic" pitchFamily="2" charset="-78"/>
              </a:rPr>
              <a:t>النظام البيئي </a:t>
            </a:r>
            <a:r>
              <a:rPr lang="en-ZW" b="1" dirty="0" smtClean="0">
                <a:latin typeface="Times New Roman" pitchFamily="18" charset="0"/>
                <a:ea typeface="Calibri" pitchFamily="34" charset="0"/>
                <a:cs typeface="Traditional Arabic" pitchFamily="2" charset="-78"/>
              </a:rPr>
              <a:t>Ecosystem</a:t>
            </a:r>
            <a:r>
              <a:rPr lang="ar-SA" sz="2000" dirty="0" smtClean="0">
                <a:latin typeface="Times New Roman" pitchFamily="18" charset="0"/>
                <a:ea typeface="Calibri" pitchFamily="34" charset="0"/>
                <a:cs typeface="Traditional Arabic" pitchFamily="2" charset="-78"/>
              </a:rPr>
              <a:t>: هي عبارة عن مجتمعات من النباتات والحيوانات تتفاعل مع بعضها البعض في بيئة طبيعية معينة وتتفاعل أيضاً مع ما يوجد في هذه البيئة من مكونات غير حية من هواء وماء وتربة تحتاجها الكائنات الحية بطريقة مباشرة أو غير مباشرة. مثل الغابة الاستوائية. </a:t>
            </a:r>
          </a:p>
          <a:p>
            <a:pPr lvl="0" algn="just" rtl="1"/>
            <a:endParaRPr lang="en-US" dirty="0" smtClean="0"/>
          </a:p>
          <a:p>
            <a:pPr algn="just" rtl="1">
              <a:buFont typeface="Arial" pitchFamily="34" charset="0"/>
              <a:buChar char="•"/>
            </a:pPr>
            <a:r>
              <a:rPr lang="ar-SA" sz="2000" b="1" dirty="0" smtClean="0">
                <a:latin typeface="Times New Roman" pitchFamily="18" charset="0"/>
                <a:ea typeface="Calibri" pitchFamily="34" charset="0"/>
                <a:cs typeface="Traditional Arabic" pitchFamily="2" charset="-78"/>
              </a:rPr>
              <a:t>المحيط الحيوي </a:t>
            </a:r>
            <a:r>
              <a:rPr lang="en-ZW" b="1" dirty="0" smtClean="0">
                <a:latin typeface="Times New Roman" pitchFamily="18" charset="0"/>
                <a:ea typeface="Calibri" pitchFamily="34" charset="0"/>
                <a:cs typeface="Traditional Arabic" pitchFamily="2" charset="-78"/>
              </a:rPr>
              <a:t>Biosphere</a:t>
            </a:r>
            <a:r>
              <a:rPr lang="ar-SA" sz="2000" dirty="0" smtClean="0">
                <a:latin typeface="Times New Roman" pitchFamily="18" charset="0"/>
                <a:ea typeface="Calibri" pitchFamily="34" charset="0"/>
                <a:cs typeface="Traditional Arabic" pitchFamily="2" charset="-78"/>
              </a:rPr>
              <a:t>: وهو عبارة عن الغلاف الجوي وجزء من القشرة  الأرضية </a:t>
            </a:r>
            <a:r>
              <a:rPr lang="ar-SA" sz="2000" dirty="0" err="1" smtClean="0">
                <a:latin typeface="Times New Roman" pitchFamily="18" charset="0"/>
                <a:ea typeface="Calibri" pitchFamily="34" charset="0"/>
                <a:cs typeface="Traditional Arabic" pitchFamily="2" charset="-78"/>
              </a:rPr>
              <a:t>و</a:t>
            </a:r>
            <a:r>
              <a:rPr lang="ar-SA" sz="2000" dirty="0" smtClean="0">
                <a:latin typeface="Times New Roman" pitchFamily="18" charset="0"/>
                <a:ea typeface="Calibri" pitchFamily="34" charset="0"/>
                <a:cs typeface="Traditional Arabic" pitchFamily="2" charset="-78"/>
              </a:rPr>
              <a:t> الغلاف المائي. وللمحيط الحيوي أهمية كبيرة إذ انه يتألف من مجموعة من النظم البيئية </a:t>
            </a:r>
            <a:r>
              <a:rPr lang="en-ZW" b="1" dirty="0" smtClean="0">
                <a:latin typeface="Times New Roman" pitchFamily="18" charset="0"/>
                <a:ea typeface="Calibri" pitchFamily="34" charset="0"/>
                <a:cs typeface="Traditional Arabic" pitchFamily="2" charset="-78"/>
              </a:rPr>
              <a:t>(Ecosystems) </a:t>
            </a:r>
            <a:r>
              <a:rPr lang="ar-SA" sz="2000" dirty="0" smtClean="0">
                <a:latin typeface="Times New Roman" pitchFamily="18" charset="0"/>
                <a:ea typeface="Calibri" pitchFamily="34" charset="0"/>
                <a:cs typeface="Traditional Arabic" pitchFamily="2" charset="-78"/>
              </a:rPr>
              <a:t>الموجودة في العالم ولأنه الوسط الذي تعيش وتتكاثر فيه الكائنات الحية . وهو المكان الذي تجري فيه التغيرات الأساسية الفيزيائية والكيميائية التي تطرأ على المواد الغير حية من الكرة الأرضية . مثل الزلازل والبراكين .... الخ</a:t>
            </a:r>
          </a:p>
          <a:p>
            <a:pPr algn="just" rtl="1">
              <a:buFont typeface="Arial" pitchFamily="34" charset="0"/>
              <a:buChar char="•"/>
            </a:pPr>
            <a:endParaRPr lang="en-US" sz="2000" dirty="0" smtClean="0">
              <a:latin typeface="Times New Roman" pitchFamily="18" charset="0"/>
              <a:ea typeface="Calibri" pitchFamily="34" charset="0"/>
              <a:cs typeface="Traditional Arabic" pitchFamily="2" charset="-78"/>
            </a:endParaRPr>
          </a:p>
        </p:txBody>
      </p:sp>
      <p:sp>
        <p:nvSpPr>
          <p:cNvPr id="26625" name="Rectangle 1"/>
          <p:cNvSpPr>
            <a:spLocks noChangeArrowheads="1"/>
          </p:cNvSpPr>
          <p:nvPr/>
        </p:nvSpPr>
        <p:spPr bwMode="auto">
          <a:xfrm>
            <a:off x="3962400" y="4724400"/>
            <a:ext cx="4114800" cy="1938992"/>
          </a:xfrm>
          <a:prstGeom prst="rect">
            <a:avLst/>
          </a:prstGeom>
          <a:solidFill>
            <a:schemeClr val="accent1">
              <a:lumMod val="20000"/>
              <a:lumOff val="80000"/>
            </a:schemeClr>
          </a:solidFill>
          <a:ln w="28575">
            <a:solidFill>
              <a:schemeClr val="accent3">
                <a:lumMod val="40000"/>
                <a:lumOff val="6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يشير مصطلح نظام بيئي (</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Ecosystem</a:t>
            </a: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إلى تفاعل الأنواع الحيوانية والنباتية مع بعضها ومع عوامل البيئة الطبيعية المحيطة بحيث يؤدي هذا التفاعل إلى إيجاد كل متكامل متناسق.</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أما مصطلح محيط حيوي (</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Biosphere</a:t>
            </a: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فيشمل الكرة الأرضية بأكملها بما تحوي من ماء وهواء تربة .</a:t>
            </a:r>
            <a:r>
              <a:rPr kumimoji="0" lang="ar-SA"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انفجار 1 13"/>
          <p:cNvSpPr/>
          <p:nvPr/>
        </p:nvSpPr>
        <p:spPr>
          <a:xfrm>
            <a:off x="7696200" y="4343400"/>
            <a:ext cx="1447800" cy="1143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smtClean="0"/>
              <a:t>أذن:</a:t>
            </a:r>
            <a:endParaRPr lang="en-US"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074" name="Rectangle 2"/>
          <p:cNvSpPr>
            <a:spLocks noChangeArrowheads="1"/>
          </p:cNvSpPr>
          <p:nvPr/>
        </p:nvSpPr>
        <p:spPr bwMode="auto">
          <a:xfrm>
            <a:off x="2819400" y="762001"/>
            <a:ext cx="3429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3">
                    <a:lumMod val="75000"/>
                  </a:schemeClr>
                </a:solidFill>
                <a:effectLst/>
                <a:latin typeface="Times New Roman" pitchFamily="18" charset="0"/>
                <a:ea typeface="Times New Roman" pitchFamily="18" charset="0"/>
                <a:cs typeface="Traditional Arabic" pitchFamily="2" charset="-78"/>
              </a:rPr>
              <a:t>وعلم البيئة ينقسم إلى :</a:t>
            </a:r>
            <a:endParaRPr kumimoji="0" lang="ar-SA" sz="3200" b="1" i="0" u="none" strike="noStrike" cap="none" normalizeH="0" baseline="0" dirty="0" smtClean="0">
              <a:ln>
                <a:noFill/>
              </a:ln>
              <a:solidFill>
                <a:schemeClr val="accent3">
                  <a:lumMod val="75000"/>
                </a:schemeClr>
              </a:solidFill>
              <a:effectLst/>
              <a:latin typeface="Arial" pitchFamily="34" charset="0"/>
              <a:cs typeface="Arial" pitchFamily="34" charset="0"/>
            </a:endParaRPr>
          </a:p>
        </p:txBody>
      </p:sp>
      <p:sp>
        <p:nvSpPr>
          <p:cNvPr id="8" name="قوس كبير أيسر 7"/>
          <p:cNvSpPr/>
          <p:nvPr/>
        </p:nvSpPr>
        <p:spPr>
          <a:xfrm rot="5400000">
            <a:off x="4038600" y="-990600"/>
            <a:ext cx="685800" cy="5410200"/>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75" name="Rectangle 3"/>
          <p:cNvSpPr>
            <a:spLocks noChangeArrowheads="1"/>
          </p:cNvSpPr>
          <p:nvPr/>
        </p:nvSpPr>
        <p:spPr bwMode="auto">
          <a:xfrm>
            <a:off x="4648200" y="2133601"/>
            <a:ext cx="4038600" cy="2585323"/>
          </a:xfrm>
          <a:prstGeom prst="rect">
            <a:avLst/>
          </a:prstGeom>
          <a:noFill/>
          <a:ln w="9525">
            <a:noFill/>
            <a:miter lim="800000"/>
            <a:headEnd/>
            <a:tailEnd/>
          </a:ln>
          <a:effectLst/>
        </p:spPr>
        <p:txBody>
          <a:bodyPr vert="horz" wrap="square" lIns="0" tIns="0" rIns="457056" bIns="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tabLst/>
            </a:pPr>
            <a:r>
              <a:rPr kumimoji="0" lang="ar-SA" sz="2400" b="1" i="0" u="none" strike="noStrike" cap="none" normalizeH="0" baseline="0" dirty="0" smtClean="0">
                <a:ln>
                  <a:noFill/>
                </a:ln>
                <a:solidFill>
                  <a:schemeClr val="accent1">
                    <a:lumMod val="50000"/>
                  </a:schemeClr>
                </a:solidFill>
                <a:effectLst/>
                <a:latin typeface="Arial" pitchFamily="34" charset="0"/>
                <a:ea typeface="Times New Roman" pitchFamily="18" charset="0"/>
                <a:cs typeface="Traditional Arabic" pitchFamily="2" charset="-78"/>
              </a:rPr>
              <a:t>علم البيئة الذاتية  </a:t>
            </a:r>
            <a:r>
              <a:rPr kumimoji="0" lang="en-US" sz="2400" b="1" i="0" u="none" strike="noStrike" cap="none" normalizeH="0" baseline="0" dirty="0" err="1" smtClean="0">
                <a:ln>
                  <a:noFill/>
                </a:ln>
                <a:solidFill>
                  <a:schemeClr val="accent1">
                    <a:lumMod val="50000"/>
                  </a:schemeClr>
                </a:solidFill>
                <a:effectLst/>
                <a:latin typeface="Times New Roman" pitchFamily="18" charset="0"/>
                <a:ea typeface="Times New Roman" pitchFamily="18" charset="0"/>
                <a:cs typeface="Times New Roman" pitchFamily="18" charset="0"/>
              </a:rPr>
              <a:t>Autecology</a:t>
            </a:r>
            <a:r>
              <a:rPr kumimoji="0" lang="ar-SA" sz="2400" b="1" i="0" u="none" strike="noStrike" cap="none" normalizeH="0" baseline="0" dirty="0" smtClean="0">
                <a:ln>
                  <a:noFill/>
                </a:ln>
                <a:solidFill>
                  <a:schemeClr val="accent1">
                    <a:lumMod val="50000"/>
                  </a:schemeClr>
                </a:solidFill>
                <a:effectLst/>
                <a:latin typeface="Arial" pitchFamily="34" charset="0"/>
                <a:ea typeface="Times New Roman" pitchFamily="18" charset="0"/>
                <a:cs typeface="Traditional Arabic" pitchFamily="2" charset="-78"/>
              </a:rPr>
              <a:t>: </a:t>
            </a:r>
          </a:p>
          <a:p>
            <a:pPr marL="0" marR="0" lvl="0" indent="0" algn="r" defTabSz="914400" rtl="1" eaLnBrk="1" fontAlgn="base" latinLnBrk="0" hangingPunct="1">
              <a:lnSpc>
                <a:spcPct val="100000"/>
              </a:lnSpc>
              <a:spcBef>
                <a:spcPct val="0"/>
              </a:spcBef>
              <a:spcAft>
                <a:spcPct val="0"/>
              </a:spcAft>
              <a:buClrTx/>
              <a:buSzTx/>
              <a:tabLst/>
            </a:pPr>
            <a:endParaRPr kumimoji="0" lang="en-US" sz="24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endParaRPr>
          </a:p>
          <a:p>
            <a:pPr marL="0" marR="0" lvl="0" indent="0" algn="just" defTabSz="914400" rtl="1" eaLnBrk="0" fontAlgn="base" latinLnBrk="0" hangingPunct="0">
              <a:lnSpc>
                <a:spcPct val="100000"/>
              </a:lnSpc>
              <a:spcBef>
                <a:spcPct val="0"/>
              </a:spcBef>
              <a:spcAft>
                <a:spcPct val="0"/>
              </a:spcAft>
              <a:buClrTx/>
              <a:buSzTx/>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rPr>
              <a:t>ويتناول دراسة العلاقة بين أنواع نباتية منفردة والعوامل البيئة المختلفة التي تحيط بها وكيفية استجابتها لهذه العوامل المختلفة ومدى تفاعلها معها.</a:t>
            </a:r>
            <a:endParaRPr kumimoji="0" lang="en-US" sz="240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r" defTabSz="914400" rtl="0" eaLnBrk="0" fontAlgn="base" latinLnBrk="0" hangingPunct="0">
              <a:lnSpc>
                <a:spcPct val="100000"/>
              </a:lnSpc>
              <a:spcBef>
                <a:spcPct val="0"/>
              </a:spcBef>
              <a:spcAft>
                <a:spcPct val="0"/>
              </a:spcAft>
              <a:buClrTx/>
              <a:buSzTx/>
              <a:tabLst/>
            </a:pP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3"/>
          <p:cNvSpPr>
            <a:spLocks noChangeArrowheads="1"/>
          </p:cNvSpPr>
          <p:nvPr/>
        </p:nvSpPr>
        <p:spPr bwMode="auto">
          <a:xfrm>
            <a:off x="457200" y="2133601"/>
            <a:ext cx="4038600" cy="2215991"/>
          </a:xfrm>
          <a:prstGeom prst="rect">
            <a:avLst/>
          </a:prstGeom>
          <a:noFill/>
          <a:ln w="9525">
            <a:noFill/>
            <a:miter lim="800000"/>
            <a:headEnd/>
            <a:tailEnd/>
          </a:ln>
          <a:effectLst/>
        </p:spPr>
        <p:txBody>
          <a:bodyPr vert="horz" wrap="square" lIns="0" tIns="0" rIns="457056" bIns="0" numCol="1" anchor="ctr" anchorCtr="0" compatLnSpc="1">
            <a:prstTxWarp prst="textNoShape">
              <a:avLst/>
            </a:prstTxWarp>
            <a:spAutoFit/>
          </a:bodyPr>
          <a:lstStyle/>
          <a:p>
            <a:pPr lvl="0" algn="ctr" rtl="1"/>
            <a:r>
              <a:rPr lang="ar-SA" sz="2400" b="1" dirty="0" smtClean="0">
                <a:solidFill>
                  <a:schemeClr val="accent1">
                    <a:lumMod val="50000"/>
                  </a:schemeClr>
                </a:solidFill>
                <a:latin typeface="Arial" pitchFamily="34" charset="0"/>
                <a:ea typeface="Times New Roman" pitchFamily="18" charset="0"/>
                <a:cs typeface="Traditional Arabic" pitchFamily="2" charset="-78"/>
              </a:rPr>
              <a:t>علم البيئة الاجتماعية </a:t>
            </a:r>
            <a:r>
              <a:rPr lang="en-US" sz="2400" b="1" dirty="0" err="1" smtClean="0">
                <a:solidFill>
                  <a:schemeClr val="accent1">
                    <a:lumMod val="50000"/>
                  </a:schemeClr>
                </a:solidFill>
                <a:latin typeface="Times New Roman" pitchFamily="18" charset="0"/>
                <a:ea typeface="Times New Roman" pitchFamily="18" charset="0"/>
                <a:cs typeface="Times New Roman" pitchFamily="18" charset="0"/>
              </a:rPr>
              <a:t>Synecology</a:t>
            </a:r>
            <a:r>
              <a:rPr lang="ar-SA" sz="2400" b="1" dirty="0" smtClean="0">
                <a:solidFill>
                  <a:schemeClr val="accent1">
                    <a:lumMod val="50000"/>
                  </a:schemeClr>
                </a:solidFill>
                <a:latin typeface="Times New Roman" pitchFamily="18" charset="0"/>
                <a:ea typeface="Times New Roman" pitchFamily="18" charset="0"/>
                <a:cs typeface="Times New Roman" pitchFamily="18" charset="0"/>
              </a:rPr>
              <a:t>:</a:t>
            </a:r>
            <a:endParaRPr lang="en-US" sz="2400" b="1" dirty="0" smtClean="0">
              <a:solidFill>
                <a:schemeClr val="accent1">
                  <a:lumMod val="50000"/>
                </a:schemeClr>
              </a:solidFill>
              <a:latin typeface="Times New Roman" pitchFamily="18" charset="0"/>
              <a:ea typeface="Times New Roman" pitchFamily="18" charset="0"/>
              <a:cs typeface="Times New Roman" pitchFamily="18" charset="0"/>
            </a:endParaRPr>
          </a:p>
          <a:p>
            <a:pPr lvl="0" algn="ctr" rtl="1"/>
            <a:endParaRPr lang="en-US" sz="2400" b="1" dirty="0" smtClean="0">
              <a:solidFill>
                <a:schemeClr val="accent1">
                  <a:lumMod val="50000"/>
                </a:schemeClr>
              </a:solidFill>
              <a:latin typeface="Times New Roman" pitchFamily="18" charset="0"/>
              <a:ea typeface="Times New Roman" pitchFamily="18" charset="0"/>
              <a:cs typeface="Times New Roman" pitchFamily="18" charset="0"/>
            </a:endParaRPr>
          </a:p>
          <a:p>
            <a:pPr algn="just" rtl="1" eaLnBrk="0" fontAlgn="base" hangingPunct="0">
              <a:spcBef>
                <a:spcPct val="0"/>
              </a:spcBef>
              <a:spcAft>
                <a:spcPct val="0"/>
              </a:spcAft>
            </a:pPr>
            <a:r>
              <a:rPr lang="ar-SA" sz="2400" dirty="0" smtClean="0">
                <a:latin typeface="Arial" pitchFamily="34" charset="0"/>
                <a:ea typeface="Times New Roman" pitchFamily="18" charset="0"/>
              </a:rPr>
              <a:t>ويهتم بدراسة المجتمعات النباتية لمعرفة تركيبها ونشأتها والعوامل البيئية التي تؤثر في توزيعها. </a:t>
            </a:r>
            <a:endParaRPr lang="en-US" sz="2400" dirty="0" smtClean="0">
              <a:latin typeface="Arial" pitchFamily="34" charset="0"/>
              <a:ea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tabLst/>
            </a:pP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مستدير الزوايا 5"/>
          <p:cNvSpPr/>
          <p:nvPr/>
        </p:nvSpPr>
        <p:spPr>
          <a:xfrm>
            <a:off x="3048000" y="3429000"/>
            <a:ext cx="1600200" cy="533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chemeClr val="tx1"/>
                </a:solidFill>
              </a:rPr>
              <a:t>بالمرونة</a:t>
            </a:r>
            <a:endParaRPr lang="en-US" sz="2400" b="1" dirty="0">
              <a:solidFill>
                <a:schemeClr val="tx1"/>
              </a:solidFill>
            </a:endParaRPr>
          </a:p>
        </p:txBody>
      </p:sp>
      <p:sp>
        <p:nvSpPr>
          <p:cNvPr id="2" name="عنوان 1"/>
          <p:cNvSpPr>
            <a:spLocks noGrp="1"/>
          </p:cNvSpPr>
          <p:nvPr>
            <p:ph type="title"/>
          </p:nvPr>
        </p:nvSpPr>
        <p:spPr/>
        <p:txBody>
          <a:bodyPr>
            <a:normAutofit/>
          </a:bodyPr>
          <a:lstStyle/>
          <a:p>
            <a:pPr algn="ctr" rtl="1"/>
            <a:r>
              <a:rPr lang="ar-SA" sz="4000" dirty="0" smtClean="0">
                <a:solidFill>
                  <a:schemeClr val="accent1">
                    <a:lumMod val="50000"/>
                  </a:schemeClr>
                </a:solidFill>
              </a:rPr>
              <a:t>النظام البيئي  </a:t>
            </a:r>
            <a:r>
              <a:rPr lang="en-ZW" sz="3600" dirty="0" smtClean="0">
                <a:solidFill>
                  <a:schemeClr val="accent1">
                    <a:lumMod val="50000"/>
                  </a:schemeClr>
                </a:solidFill>
              </a:rPr>
              <a:t>Ecosystem</a:t>
            </a:r>
            <a:endParaRPr lang="en-US" sz="3600" b="1" dirty="0">
              <a:solidFill>
                <a:schemeClr val="accent1">
                  <a:lumMod val="50000"/>
                </a:schemeClr>
              </a:solidFill>
            </a:endParaRPr>
          </a:p>
        </p:txBody>
      </p:sp>
      <p:sp>
        <p:nvSpPr>
          <p:cNvPr id="3" name="عنصر نائب للمحتوى 2"/>
          <p:cNvSpPr>
            <a:spLocks noGrp="1"/>
          </p:cNvSpPr>
          <p:nvPr>
            <p:ph sz="quarter" idx="1"/>
          </p:nvPr>
        </p:nvSpPr>
        <p:spPr>
          <a:xfrm>
            <a:off x="457200" y="1600200"/>
            <a:ext cx="7467600" cy="2057400"/>
          </a:xfrm>
        </p:spPr>
        <p:txBody>
          <a:bodyPr/>
          <a:lstStyle/>
          <a:p>
            <a:pPr algn="r" rtl="1"/>
            <a:r>
              <a:rPr lang="ar-SA" b="1" dirty="0" smtClean="0"/>
              <a:t>أ-تعريف النظام البيئي:</a:t>
            </a:r>
            <a:endParaRPr lang="en-US" dirty="0" smtClean="0"/>
          </a:p>
          <a:p>
            <a:pPr algn="just" rtl="1">
              <a:buNone/>
            </a:pPr>
            <a:r>
              <a:rPr lang="ar-SA" dirty="0" smtClean="0"/>
              <a:t> هو تفاعل الأنواع النباتية والأنواع الحيوانية مع بعضها البعض ومع عوامل البيئة الطبيعية المحيط بهم, ويتم هذا التفاعل (بين الأنواع النباتية والحيوانية) في وحدات طبيعية مثل البركة ، البحيرة ، النهر ، الغابة ........ الخ .</a:t>
            </a:r>
            <a:endParaRPr lang="en-US"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شكل بيضاوي 4"/>
          <p:cNvSpPr/>
          <p:nvPr/>
        </p:nvSpPr>
        <p:spPr>
          <a:xfrm>
            <a:off x="4495800" y="3200400"/>
            <a:ext cx="1219200" cy="914400"/>
          </a:xfrm>
          <a:prstGeom prst="ellipse">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chemeClr val="tx1"/>
                </a:solidFill>
              </a:rPr>
              <a:t>يمتاز :</a:t>
            </a:r>
            <a:endParaRPr lang="en-US" sz="2400" b="1" dirty="0">
              <a:solidFill>
                <a:schemeClr val="tx1"/>
              </a:solidFill>
            </a:endParaRPr>
          </a:p>
        </p:txBody>
      </p:sp>
      <p:sp>
        <p:nvSpPr>
          <p:cNvPr id="2049" name="Rectangle 1"/>
          <p:cNvSpPr>
            <a:spLocks noChangeArrowheads="1"/>
          </p:cNvSpPr>
          <p:nvPr/>
        </p:nvSpPr>
        <p:spPr bwMode="auto">
          <a:xfrm>
            <a:off x="228600" y="4114801"/>
            <a:ext cx="7924800" cy="26084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 typeface="Wingdings" pitchFamily="2" charset="2"/>
              <a:buChar char="v"/>
              <a:tabLst/>
            </a:pPr>
            <a:r>
              <a:rPr kumimoji="0" lang="ar-SA" sz="2000" i="0" u="none" strike="noStrike" cap="none" normalizeH="0" baseline="0" dirty="0" smtClean="0">
                <a:ln>
                  <a:noFill/>
                </a:ln>
                <a:solidFill>
                  <a:schemeClr val="tx1"/>
                </a:solidFill>
                <a:effectLst/>
                <a:latin typeface="Times New Roman" pitchFamily="18" charset="0"/>
                <a:ea typeface="Calibri" pitchFamily="34" charset="0"/>
              </a:rPr>
              <a:t>يمكن إطلاقه على أي إقليم من الأقاليم </a:t>
            </a:r>
            <a:r>
              <a:rPr kumimoji="0" lang="ar-SA" sz="2000" i="0" u="none" strike="noStrike" cap="none" normalizeH="0" baseline="0" dirty="0" err="1" smtClean="0">
                <a:ln>
                  <a:noFill/>
                </a:ln>
                <a:solidFill>
                  <a:schemeClr val="tx1"/>
                </a:solidFill>
                <a:effectLst/>
                <a:latin typeface="Times New Roman" pitchFamily="18" charset="0"/>
                <a:ea typeface="Calibri" pitchFamily="34" charset="0"/>
              </a:rPr>
              <a:t>البيوجغرافية</a:t>
            </a:r>
            <a:r>
              <a:rPr kumimoji="0" lang="ar-SA" sz="2000" i="0" u="none" strike="noStrike" cap="none" normalizeH="0" baseline="0" dirty="0" smtClean="0">
                <a:ln>
                  <a:noFill/>
                </a:ln>
                <a:solidFill>
                  <a:schemeClr val="tx1"/>
                </a:solidFill>
                <a:effectLst/>
                <a:latin typeface="Times New Roman" pitchFamily="18" charset="0"/>
                <a:ea typeface="Calibri" pitchFamily="34" charset="0"/>
              </a:rPr>
              <a:t> مثل إقليم الحشائش أو إقليم الغابات أو إقليم الصحراء ....... الخ أو على أي وحدة صغيرة من هذه الأقاليم وتسمى </a:t>
            </a:r>
            <a:r>
              <a:rPr kumimoji="0" lang="ar-SA" sz="2000" i="0" u="none" strike="noStrike" cap="none" normalizeH="0" baseline="0" dirty="0" smtClean="0">
                <a:ln>
                  <a:noFill/>
                </a:ln>
                <a:solidFill>
                  <a:srgbClr val="0000FF"/>
                </a:solidFill>
                <a:effectLst/>
                <a:latin typeface="Times New Roman" pitchFamily="18" charset="0"/>
                <a:ea typeface="Calibri" pitchFamily="34" charset="0"/>
              </a:rPr>
              <a:t>(نظام بيئي أرضي) .</a:t>
            </a:r>
          </a:p>
          <a:p>
            <a:pPr marL="0" marR="0" lvl="0" indent="457200" algn="justLow" defTabSz="914400" rtl="1" eaLnBrk="1" fontAlgn="base" latinLnBrk="0" hangingPunct="1">
              <a:lnSpc>
                <a:spcPct val="100000"/>
              </a:lnSpc>
              <a:spcBef>
                <a:spcPct val="0"/>
              </a:spcBef>
              <a:spcAft>
                <a:spcPct val="0"/>
              </a:spcAft>
              <a:buClrTx/>
              <a:buSzTx/>
              <a:tabLst/>
            </a:pPr>
            <a:endParaRPr kumimoji="0" lang="en-US" sz="2000" i="0" u="none" strike="noStrike" cap="none" normalizeH="0" baseline="0" dirty="0" smtClean="0">
              <a:ln>
                <a:noFill/>
              </a:ln>
              <a:solidFill>
                <a:schemeClr val="tx1"/>
              </a:solidFill>
              <a:effectLst/>
              <a:latin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 typeface="Wingdings" pitchFamily="2" charset="2"/>
              <a:buChar char="v"/>
              <a:tabLst/>
            </a:pPr>
            <a:r>
              <a:rPr kumimoji="0" lang="ar-SA" sz="2000" i="0" u="none" strike="noStrike" cap="none" normalizeH="0" baseline="0" dirty="0" smtClean="0">
                <a:ln>
                  <a:noFill/>
                </a:ln>
                <a:solidFill>
                  <a:schemeClr val="tx1"/>
                </a:solidFill>
                <a:effectLst/>
                <a:latin typeface="Times New Roman" pitchFamily="18" charset="0"/>
                <a:ea typeface="Calibri" pitchFamily="34" charset="0"/>
              </a:rPr>
              <a:t>كما يمكن إطلاق نظام بيئي على الوحدات المختلفة للمياه السطحية مثل الأنهار ، البحار ، البحيرات ، المحيطات ...... الخ  بصورة كلية أو جزئية ويطلق عليها </a:t>
            </a:r>
            <a:r>
              <a:rPr kumimoji="0" lang="ar-SA" sz="2000" i="0" u="none" strike="noStrike" cap="none" normalizeH="0" baseline="0" dirty="0" smtClean="0">
                <a:ln>
                  <a:noFill/>
                </a:ln>
                <a:solidFill>
                  <a:srgbClr val="0000FF"/>
                </a:solidFill>
                <a:effectLst/>
                <a:latin typeface="Times New Roman" pitchFamily="18" charset="0"/>
                <a:ea typeface="Calibri" pitchFamily="34" charset="0"/>
              </a:rPr>
              <a:t>(نظام بيئي مائي) .</a:t>
            </a:r>
            <a:r>
              <a:rPr kumimoji="0" lang="ar-SA" sz="2000" i="0" u="none" strike="noStrike" cap="none" normalizeH="0" baseline="0" dirty="0" smtClean="0">
                <a:ln>
                  <a:noFill/>
                </a:ln>
                <a:solidFill>
                  <a:schemeClr val="tx1"/>
                </a:solidFill>
                <a:effectLst/>
                <a:latin typeface="Times New Roman" pitchFamily="18" charset="0"/>
                <a:ea typeface="Calibri" pitchFamily="34" charset="0"/>
              </a:rPr>
              <a:t> </a:t>
            </a:r>
          </a:p>
          <a:p>
            <a:pPr marL="0" marR="0" lvl="0" indent="457200" algn="justLow" defTabSz="914400" rtl="1" eaLnBrk="0" fontAlgn="base" latinLnBrk="0" hangingPunct="0">
              <a:lnSpc>
                <a:spcPct val="100000"/>
              </a:lnSpc>
              <a:spcBef>
                <a:spcPct val="0"/>
              </a:spcBef>
              <a:spcAft>
                <a:spcPct val="0"/>
              </a:spcAft>
              <a:buClrTx/>
              <a:buSzTx/>
              <a:tabLst/>
            </a:pPr>
            <a:endParaRPr kumimoji="0" lang="en-US" sz="2000" i="0" u="none" strike="noStrike" cap="none" normalizeH="0" baseline="0" dirty="0" smtClean="0">
              <a:ln>
                <a:noFill/>
              </a:ln>
              <a:solidFill>
                <a:schemeClr val="tx1"/>
              </a:solidFill>
              <a:effectLst/>
              <a:latin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 typeface="Wingdings" pitchFamily="2" charset="2"/>
              <a:buChar char="v"/>
              <a:tabLst/>
            </a:pPr>
            <a:r>
              <a:rPr kumimoji="0" lang="ar-SA" sz="2000" i="0" u="none" strike="noStrike" cap="none" normalizeH="0" baseline="0" dirty="0" smtClean="0">
                <a:ln>
                  <a:noFill/>
                </a:ln>
                <a:solidFill>
                  <a:schemeClr val="tx1"/>
                </a:solidFill>
                <a:effectLst/>
                <a:latin typeface="Times New Roman" pitchFamily="18" charset="0"/>
                <a:ea typeface="Calibri" pitchFamily="34" charset="0"/>
              </a:rPr>
              <a:t>وأيضاً يمكن إطلاقه أيضا (النظام البيئي) على الغلاف الهوائي سواء على مستويات محلية أو مستوى عالمي ويعرف في هذه الحالة </a:t>
            </a:r>
            <a:r>
              <a:rPr kumimoji="0" lang="ar-SA" sz="2000" i="0" u="none" strike="noStrike" cap="none" normalizeH="0" baseline="0" dirty="0" smtClean="0">
                <a:ln>
                  <a:noFill/>
                </a:ln>
                <a:solidFill>
                  <a:srgbClr val="0000FF"/>
                </a:solidFill>
                <a:effectLst/>
                <a:latin typeface="Times New Roman" pitchFamily="18" charset="0"/>
                <a:ea typeface="Calibri" pitchFamily="34" charset="0"/>
              </a:rPr>
              <a:t>(النظام البيئي الهوائي) .</a:t>
            </a:r>
            <a:endParaRPr kumimoji="0" lang="ar-SA" sz="2000" i="0" u="none" strike="noStrike" cap="none" normalizeH="0" baseline="0" dirty="0" smtClean="0">
              <a:ln>
                <a:noFill/>
              </a:ln>
              <a:solidFill>
                <a:schemeClr val="tx1"/>
              </a:solidFill>
              <a:effectLst/>
              <a:latin typeface="Arial" pitchFamily="34" charset="0"/>
            </a:endParaRPr>
          </a:p>
        </p:txBody>
      </p:sp>
      <p:sp>
        <p:nvSpPr>
          <p:cNvPr id="8" name="انفجار 1 7"/>
          <p:cNvSpPr/>
          <p:nvPr/>
        </p:nvSpPr>
        <p:spPr>
          <a:xfrm rot="20518177">
            <a:off x="7696200" y="3320198"/>
            <a:ext cx="1447800" cy="1143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smtClean="0"/>
              <a:t>فمثلاً:</a:t>
            </a:r>
            <a:endParaRPr lang="en-US" sz="2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667000" y="381000"/>
            <a:ext cx="2895600" cy="685800"/>
          </a:xfrm>
        </p:spPr>
        <p:txBody>
          <a:bodyPr>
            <a:normAutofit fontScale="90000"/>
          </a:bodyPr>
          <a:lstStyle/>
          <a:p>
            <a:pPr algn="r" rtl="1"/>
            <a:r>
              <a:rPr lang="ar-SA" sz="2800" b="1" dirty="0" smtClean="0"/>
              <a:t>ب-مكونات النظام البيئي:</a:t>
            </a:r>
            <a:r>
              <a:rPr lang="en-US" sz="2800" dirty="0" smtClean="0"/>
              <a:t/>
            </a:r>
            <a:br>
              <a:rPr lang="en-US" sz="2800" dirty="0" smtClean="0"/>
            </a:br>
            <a:endParaRPr lang="en-US" sz="2800" dirty="0"/>
          </a:p>
        </p:txBody>
      </p:sp>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قوس كبير أيسر 4"/>
          <p:cNvSpPr/>
          <p:nvPr/>
        </p:nvSpPr>
        <p:spPr>
          <a:xfrm rot="5400000">
            <a:off x="3962400" y="-2438400"/>
            <a:ext cx="685800" cy="6934200"/>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793" name="Rectangle 1"/>
          <p:cNvSpPr>
            <a:spLocks noChangeArrowheads="1"/>
          </p:cNvSpPr>
          <p:nvPr/>
        </p:nvSpPr>
        <p:spPr bwMode="auto">
          <a:xfrm>
            <a:off x="4114800" y="1447800"/>
            <a:ext cx="4572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rPr>
              <a:t>المكونات غير الحية</a:t>
            </a:r>
            <a:r>
              <a:rPr kumimoji="0" lang="en-ZW" sz="2000" b="0" i="0" u="none" strike="noStrike" cap="none" normalizeH="0" baseline="0" dirty="0" smtClean="0">
                <a:ln>
                  <a:noFill/>
                </a:ln>
                <a:solidFill>
                  <a:schemeClr val="tx1"/>
                </a:solidFill>
                <a:effectLst/>
                <a:latin typeface="Times New Roman" pitchFamily="18" charset="0"/>
                <a:ea typeface="Times New Roman" pitchFamily="18" charset="0"/>
              </a:rPr>
              <a:t>Abiotic components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مستطيل 6"/>
          <p:cNvSpPr/>
          <p:nvPr/>
        </p:nvSpPr>
        <p:spPr>
          <a:xfrm>
            <a:off x="228600" y="1447800"/>
            <a:ext cx="3695242" cy="400110"/>
          </a:xfrm>
          <a:prstGeom prst="rect">
            <a:avLst/>
          </a:prstGeom>
        </p:spPr>
        <p:txBody>
          <a:bodyPr wrap="none">
            <a:spAutoFit/>
          </a:bodyPr>
          <a:lstStyle/>
          <a:p>
            <a:pPr algn="r" rtl="1"/>
            <a:r>
              <a:rPr lang="ar-SA" sz="2000" b="1" dirty="0" smtClean="0"/>
              <a:t>المكونات الحية  </a:t>
            </a:r>
            <a:r>
              <a:rPr lang="en-ZW" sz="2000" dirty="0" smtClean="0"/>
              <a:t>Biotic components</a:t>
            </a:r>
            <a:endParaRPr lang="en-US" sz="2000" dirty="0"/>
          </a:p>
        </p:txBody>
      </p:sp>
      <p:graphicFrame>
        <p:nvGraphicFramePr>
          <p:cNvPr id="8" name="رسم تخطيطي 7"/>
          <p:cNvGraphicFramePr/>
          <p:nvPr/>
        </p:nvGraphicFramePr>
        <p:xfrm>
          <a:off x="4343400" y="1981201"/>
          <a:ext cx="4572000" cy="39623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رسم تخطيطي 8"/>
          <p:cNvGraphicFramePr/>
          <p:nvPr/>
        </p:nvGraphicFramePr>
        <p:xfrm>
          <a:off x="457200" y="1981200"/>
          <a:ext cx="3810000" cy="3530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2 002.jpg"/>
          <p:cNvPicPr>
            <a:picLocks noGrp="1" noChangeAspect="1"/>
          </p:cNvPicPr>
          <p:nvPr>
            <p:ph sz="quarter" idx="1"/>
          </p:nvPr>
        </p:nvPicPr>
        <p:blipFill>
          <a:blip r:embed="rId2"/>
          <a:stretch>
            <a:fillRect/>
          </a:stretch>
        </p:blipFill>
        <p:spPr>
          <a:xfrm>
            <a:off x="228600" y="228601"/>
            <a:ext cx="3733800" cy="6169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مستطيل 7"/>
          <p:cNvSpPr/>
          <p:nvPr/>
        </p:nvSpPr>
        <p:spPr>
          <a:xfrm>
            <a:off x="4038600" y="1371600"/>
            <a:ext cx="4724400" cy="3970318"/>
          </a:xfrm>
          <a:prstGeom prst="rect">
            <a:avLst/>
          </a:prstGeom>
        </p:spPr>
        <p:txBody>
          <a:bodyPr wrap="square">
            <a:spAutoFit/>
          </a:bodyPr>
          <a:lstStyle/>
          <a:p>
            <a:pPr algn="just" rtl="1"/>
            <a:r>
              <a:rPr lang="ar-SA" b="1" u="sng" dirty="0" smtClean="0">
                <a:solidFill>
                  <a:srgbClr val="00B050"/>
                </a:solidFill>
              </a:rPr>
              <a:t>1- مواد غير عضوية</a:t>
            </a:r>
            <a:r>
              <a:rPr lang="ar-SA" b="1" dirty="0" smtClean="0">
                <a:solidFill>
                  <a:srgbClr val="00B050"/>
                </a:solidFill>
              </a:rPr>
              <a:t>:</a:t>
            </a:r>
            <a:endParaRPr lang="en-US" b="1" dirty="0" smtClean="0">
              <a:solidFill>
                <a:srgbClr val="00B050"/>
              </a:solidFill>
            </a:endParaRPr>
          </a:p>
          <a:p>
            <a:pPr algn="just" rtl="1"/>
            <a:r>
              <a:rPr lang="en-US" dirty="0" smtClean="0"/>
              <a:t> </a:t>
            </a:r>
            <a:r>
              <a:rPr lang="ar-SA" dirty="0" smtClean="0"/>
              <a:t>مثل الماء والكربون والأكسجين والنتروجين والفسفور والكبريت وغيرها من العناصر الطبيعية التي تحتاجها الكائنات الحية لتنمو نمواً طبيعياً. </a:t>
            </a:r>
          </a:p>
          <a:p>
            <a:pPr algn="just" rtl="1"/>
            <a:endParaRPr lang="en-US" b="1" dirty="0" smtClean="0"/>
          </a:p>
          <a:p>
            <a:pPr algn="just" rtl="1"/>
            <a:r>
              <a:rPr lang="ar-SA" b="1" u="sng" dirty="0" smtClean="0">
                <a:solidFill>
                  <a:srgbClr val="00B050"/>
                </a:solidFill>
              </a:rPr>
              <a:t>2- مواد عضوية:</a:t>
            </a:r>
            <a:endParaRPr lang="en-US" b="1" u="sng" dirty="0" smtClean="0">
              <a:solidFill>
                <a:srgbClr val="00B050"/>
              </a:solidFill>
            </a:endParaRPr>
          </a:p>
          <a:p>
            <a:pPr algn="just" rtl="1"/>
            <a:r>
              <a:rPr lang="en-US" dirty="0" smtClean="0"/>
              <a:t> </a:t>
            </a:r>
            <a:r>
              <a:rPr lang="ar-SA" dirty="0" smtClean="0"/>
              <a:t>مثل البروتينات </a:t>
            </a:r>
            <a:r>
              <a:rPr lang="ar-SA" dirty="0" err="1" smtClean="0"/>
              <a:t>والكربوهيدرات</a:t>
            </a:r>
            <a:r>
              <a:rPr lang="ar-SA" dirty="0" smtClean="0"/>
              <a:t> والدهون ونحوها من المركبات العضوية التي تنتج من فضلات النباتات والحيوانات أو بقاياها بعد موتها, وتمثل هذه المواد حلقة وصل بين المكونات غير الحية والحية للنظام البيئي. </a:t>
            </a:r>
          </a:p>
          <a:p>
            <a:pPr algn="just" rtl="1"/>
            <a:endParaRPr lang="en-US" b="1" dirty="0" smtClean="0"/>
          </a:p>
          <a:p>
            <a:pPr algn="just" rtl="1"/>
            <a:r>
              <a:rPr lang="ar-SA" b="1" u="sng" dirty="0" smtClean="0">
                <a:solidFill>
                  <a:srgbClr val="00B050"/>
                </a:solidFill>
              </a:rPr>
              <a:t>3- ظروف البيئة الطبيعية: </a:t>
            </a:r>
            <a:endParaRPr lang="en-US" b="1" u="sng" dirty="0" smtClean="0">
              <a:solidFill>
                <a:srgbClr val="00B050"/>
              </a:solidFill>
            </a:endParaRPr>
          </a:p>
          <a:p>
            <a:pPr algn="just" rtl="1"/>
            <a:r>
              <a:rPr lang="ar-SA" dirty="0" smtClean="0"/>
              <a:t>مثل الجاذبية والتربة وعناصر المناخ المختلفة كالضوء والحرارة والرياح والرطوبة والضغط الجوي والأمطار ونحوها.</a:t>
            </a:r>
            <a:r>
              <a:rPr lang="ar-SA" b="1" dirty="0" smtClean="0"/>
              <a:t> </a:t>
            </a:r>
            <a:endParaRPr lang="en-US" b="1" dirty="0"/>
          </a:p>
        </p:txBody>
      </p:sp>
      <p:sp>
        <p:nvSpPr>
          <p:cNvPr id="9" name="Rectangle 1"/>
          <p:cNvSpPr>
            <a:spLocks noChangeArrowheads="1"/>
          </p:cNvSpPr>
          <p:nvPr/>
        </p:nvSpPr>
        <p:spPr bwMode="auto">
          <a:xfrm>
            <a:off x="3962400" y="609600"/>
            <a:ext cx="48006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lang="ar-SA" sz="2000" b="1" dirty="0" smtClean="0">
                <a:solidFill>
                  <a:srgbClr val="0070C0"/>
                </a:solidFill>
                <a:latin typeface="Times New Roman" pitchFamily="18" charset="0"/>
              </a:rPr>
              <a:t>أ- </a:t>
            </a:r>
            <a:r>
              <a:rPr lang="ar-SA" sz="2000" b="1" dirty="0" smtClean="0">
                <a:solidFill>
                  <a:srgbClr val="0070C0"/>
                </a:solidFill>
              </a:rPr>
              <a:t>المكونات غير الحية</a:t>
            </a:r>
            <a:r>
              <a:rPr lang="en-ZW" sz="2000" b="1" dirty="0" err="1" smtClean="0">
                <a:solidFill>
                  <a:srgbClr val="0070C0"/>
                </a:solidFill>
              </a:rPr>
              <a:t>Abiotic</a:t>
            </a:r>
            <a:r>
              <a:rPr lang="en-ZW" sz="2000" b="1" dirty="0" smtClean="0">
                <a:solidFill>
                  <a:srgbClr val="0070C0"/>
                </a:solidFill>
              </a:rPr>
              <a:t> components </a:t>
            </a:r>
            <a:endParaRPr lang="ar-SA" sz="2000" b="1" dirty="0" smtClean="0">
              <a:solidFill>
                <a:srgbClr val="0070C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2 002.jpg"/>
          <p:cNvPicPr>
            <a:picLocks noGrp="1" noChangeAspect="1"/>
          </p:cNvPicPr>
          <p:nvPr>
            <p:ph sz="quarter" idx="1"/>
          </p:nvPr>
        </p:nvPicPr>
        <p:blipFill>
          <a:blip r:embed="rId2"/>
          <a:stretch>
            <a:fillRect/>
          </a:stretch>
        </p:blipFill>
        <p:spPr>
          <a:xfrm>
            <a:off x="228600" y="228601"/>
            <a:ext cx="3733800" cy="6169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مستطيل 6"/>
          <p:cNvSpPr/>
          <p:nvPr/>
        </p:nvSpPr>
        <p:spPr>
          <a:xfrm>
            <a:off x="4076217" y="1066801"/>
            <a:ext cx="4665059" cy="461665"/>
          </a:xfrm>
          <a:prstGeom prst="rect">
            <a:avLst/>
          </a:prstGeom>
        </p:spPr>
        <p:txBody>
          <a:bodyPr wrap="none">
            <a:spAutoFit/>
          </a:bodyPr>
          <a:lstStyle/>
          <a:p>
            <a:pPr algn="r" rtl="1"/>
            <a:r>
              <a:rPr lang="ar-SA" sz="2400" b="1" dirty="0" smtClean="0">
                <a:solidFill>
                  <a:srgbClr val="0070C0"/>
                </a:solidFill>
              </a:rPr>
              <a:t>ب- المكونات الحية  </a:t>
            </a:r>
            <a:r>
              <a:rPr lang="en-ZW" sz="2000" b="1" dirty="0" smtClean="0">
                <a:solidFill>
                  <a:srgbClr val="0070C0"/>
                </a:solidFill>
              </a:rPr>
              <a:t>Biotic components</a:t>
            </a:r>
            <a:endParaRPr lang="en-US" sz="2000" b="1" dirty="0">
              <a:solidFill>
                <a:srgbClr val="0070C0"/>
              </a:solidFill>
            </a:endParaRPr>
          </a:p>
        </p:txBody>
      </p:sp>
      <p:sp>
        <p:nvSpPr>
          <p:cNvPr id="34818" name="Rectangle 2"/>
          <p:cNvSpPr>
            <a:spLocks noChangeArrowheads="1"/>
          </p:cNvSpPr>
          <p:nvPr/>
        </p:nvSpPr>
        <p:spPr bwMode="auto">
          <a:xfrm>
            <a:off x="4114800" y="1676400"/>
            <a:ext cx="4343400" cy="37240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1">
                    <a:lumMod val="75000"/>
                  </a:schemeClr>
                </a:solidFill>
                <a:effectLst/>
                <a:latin typeface="Times New Roman" pitchFamily="18" charset="0"/>
                <a:ea typeface="Times New Roman" pitchFamily="18" charset="0"/>
                <a:cs typeface="Traditional Arabic" pitchFamily="2" charset="-78"/>
              </a:rPr>
              <a:t>1-المنتجات</a:t>
            </a:r>
            <a:r>
              <a:rPr kumimoji="0" lang="ar-SA" sz="2400" b="0" i="0" u="none" strike="noStrike" cap="none" normalizeH="0" baseline="0" dirty="0" smtClean="0">
                <a:ln>
                  <a:noFill/>
                </a:ln>
                <a:solidFill>
                  <a:schemeClr val="accent1">
                    <a:lumMod val="75000"/>
                  </a:schemeClr>
                </a:solidFill>
                <a:effectLst/>
                <a:latin typeface="Times New Roman" pitchFamily="18" charset="0"/>
                <a:ea typeface="Times New Roman" pitchFamily="18" charset="0"/>
                <a:cs typeface="Traditional Arabic" pitchFamily="2" charset="-78"/>
              </a:rPr>
              <a:t> </a:t>
            </a:r>
            <a:r>
              <a:rPr kumimoji="0" lang="en-ZW" sz="2000" b="1" i="0" u="none" strike="noStrike" cap="none" normalizeH="0" baseline="0" dirty="0" smtClean="0">
                <a:ln>
                  <a:noFill/>
                </a:ln>
                <a:solidFill>
                  <a:schemeClr val="accent1">
                    <a:lumMod val="75000"/>
                  </a:schemeClr>
                </a:solidFill>
                <a:effectLst/>
                <a:latin typeface="Times New Roman" pitchFamily="18" charset="0"/>
                <a:ea typeface="Times New Roman" pitchFamily="18" charset="0"/>
                <a:cs typeface="Times New Roman" pitchFamily="18" charset="0"/>
              </a:rPr>
              <a:t>Producers</a:t>
            </a:r>
            <a:r>
              <a:rPr kumimoji="0" lang="ar-SA" sz="2400" b="0" i="0" u="none" strike="noStrike" cap="none" normalizeH="0" baseline="0" dirty="0" smtClean="0">
                <a:ln>
                  <a:noFill/>
                </a:ln>
                <a:solidFill>
                  <a:schemeClr val="accent1">
                    <a:lumMod val="75000"/>
                  </a:schemeClr>
                </a:solidFill>
                <a:effectLst/>
                <a:latin typeface="Times New Roman" pitchFamily="18" charset="0"/>
                <a:ea typeface="Times New Roman" pitchFamily="18" charset="0"/>
                <a:cs typeface="Traditional Arabic" pitchFamily="2" charset="-78"/>
              </a:rPr>
              <a:t>: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accent1">
                  <a:lumMod val="75000"/>
                </a:schemeClr>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هي كائنات ذاتية التغذية من النباتات الخضراء, وبعض الأنواع من مملكة البدائيات </a:t>
            </a:r>
            <a:r>
              <a:rPr kumimoji="0" lang="ar-SA" sz="24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و</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الطلائعيات ونحوها من تلك القادرة على صنع غذائها العضوي بنفسها من مواد معدنية في الوسط, مستمدة الطاقة اللازمة لذلك من ضوء الشمس عبر عملية البناء الضوئي </a:t>
            </a:r>
            <a:r>
              <a:rPr kumimoji="0" lang="en-ZW"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Photosynthesis</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 أو عبر أكسدة مواد كيميائية من الوسط خلال عملية البناء الكيميائي </a:t>
            </a:r>
            <a:r>
              <a:rPr kumimoji="0" lang="en-ZW"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Chemosynthesis</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2 002.jpg"/>
          <p:cNvPicPr>
            <a:picLocks noGrp="1" noChangeAspect="1"/>
          </p:cNvPicPr>
          <p:nvPr>
            <p:ph sz="quarter" idx="1"/>
          </p:nvPr>
        </p:nvPicPr>
        <p:blipFill>
          <a:blip r:embed="rId2"/>
          <a:stretch>
            <a:fillRect/>
          </a:stretch>
        </p:blipFill>
        <p:spPr>
          <a:xfrm>
            <a:off x="228600" y="228601"/>
            <a:ext cx="3733800" cy="6169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مستطيل 6"/>
          <p:cNvSpPr/>
          <p:nvPr/>
        </p:nvSpPr>
        <p:spPr>
          <a:xfrm>
            <a:off x="4076217" y="1066801"/>
            <a:ext cx="4665059" cy="461665"/>
          </a:xfrm>
          <a:prstGeom prst="rect">
            <a:avLst/>
          </a:prstGeom>
        </p:spPr>
        <p:txBody>
          <a:bodyPr wrap="none">
            <a:spAutoFit/>
          </a:bodyPr>
          <a:lstStyle/>
          <a:p>
            <a:pPr algn="r" rtl="1"/>
            <a:r>
              <a:rPr lang="ar-SA" sz="2400" b="1" dirty="0" smtClean="0">
                <a:solidFill>
                  <a:srgbClr val="0070C0"/>
                </a:solidFill>
              </a:rPr>
              <a:t>ب- المكونات الحية  </a:t>
            </a:r>
            <a:r>
              <a:rPr lang="en-ZW" sz="2000" b="1" dirty="0" smtClean="0">
                <a:solidFill>
                  <a:srgbClr val="0070C0"/>
                </a:solidFill>
              </a:rPr>
              <a:t>Biotic components</a:t>
            </a:r>
            <a:endParaRPr lang="en-US" sz="2000" b="1" dirty="0">
              <a:solidFill>
                <a:srgbClr val="0070C0"/>
              </a:solidFill>
            </a:endParaRPr>
          </a:p>
        </p:txBody>
      </p:sp>
      <p:sp>
        <p:nvSpPr>
          <p:cNvPr id="34818" name="Rectangle 2"/>
          <p:cNvSpPr>
            <a:spLocks noChangeArrowheads="1"/>
          </p:cNvSpPr>
          <p:nvPr/>
        </p:nvSpPr>
        <p:spPr bwMode="auto">
          <a:xfrm>
            <a:off x="4191000" y="2209800"/>
            <a:ext cx="43434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fontAlgn="base">
              <a:spcBef>
                <a:spcPct val="0"/>
              </a:spcBef>
              <a:spcAft>
                <a:spcPct val="0"/>
              </a:spcAft>
            </a:pPr>
            <a:r>
              <a:rPr lang="ar-SA" sz="2400" b="1" dirty="0" smtClean="0">
                <a:solidFill>
                  <a:schemeClr val="accent1">
                    <a:lumMod val="75000"/>
                  </a:schemeClr>
                </a:solidFill>
                <a:latin typeface="Times New Roman" pitchFamily="18" charset="0"/>
                <a:ea typeface="Times New Roman" pitchFamily="18" charset="0"/>
                <a:cs typeface="Traditional Arabic" pitchFamily="2" charset="-78"/>
              </a:rPr>
              <a:t>2-المستهلكات </a:t>
            </a:r>
            <a:r>
              <a:rPr lang="en-ZW" sz="2000" b="1" dirty="0" smtClean="0">
                <a:solidFill>
                  <a:schemeClr val="accent1">
                    <a:lumMod val="75000"/>
                  </a:schemeClr>
                </a:solidFill>
                <a:latin typeface="Times New Roman" pitchFamily="18" charset="0"/>
                <a:ea typeface="Times New Roman" pitchFamily="18" charset="0"/>
                <a:cs typeface="Traditional Arabic" pitchFamily="2" charset="-78"/>
              </a:rPr>
              <a:t>Consumers</a:t>
            </a:r>
            <a:r>
              <a:rPr lang="en-ZW" sz="2400" b="1" dirty="0" smtClean="0">
                <a:solidFill>
                  <a:schemeClr val="accent1">
                    <a:lumMod val="75000"/>
                  </a:schemeClr>
                </a:solidFill>
                <a:latin typeface="Times New Roman" pitchFamily="18" charset="0"/>
                <a:ea typeface="Times New Roman" pitchFamily="18" charset="0"/>
                <a:cs typeface="Traditional Arabic" pitchFamily="2" charset="-78"/>
              </a:rPr>
              <a:t> </a:t>
            </a:r>
            <a:r>
              <a:rPr lang="ar-SA" sz="2400" b="1" dirty="0" smtClean="0">
                <a:solidFill>
                  <a:schemeClr val="accent1">
                    <a:lumMod val="75000"/>
                  </a:schemeClr>
                </a:solidFill>
                <a:latin typeface="Times New Roman" pitchFamily="18" charset="0"/>
                <a:ea typeface="Times New Roman" pitchFamily="18" charset="0"/>
                <a:cs typeface="Traditional Arabic" pitchFamily="2" charset="-78"/>
              </a:rPr>
              <a:t>:  </a:t>
            </a:r>
          </a:p>
          <a:p>
            <a:pPr algn="justLow" rtl="1" fontAlgn="base">
              <a:spcBef>
                <a:spcPct val="0"/>
              </a:spcBef>
              <a:spcAft>
                <a:spcPct val="0"/>
              </a:spcAft>
            </a:pPr>
            <a:endParaRPr lang="en-US" sz="2400" b="1" dirty="0" smtClean="0">
              <a:solidFill>
                <a:schemeClr val="accent1">
                  <a:lumMod val="75000"/>
                </a:schemeClr>
              </a:solidFill>
              <a:latin typeface="Times New Roman" pitchFamily="18" charset="0"/>
              <a:ea typeface="Times New Roman" pitchFamily="18" charset="0"/>
              <a:cs typeface="Traditional Arabic" pitchFamily="2" charset="-78"/>
            </a:endParaRPr>
          </a:p>
          <a:p>
            <a:pPr algn="r" rtl="1"/>
            <a:r>
              <a:rPr lang="ar-SA" sz="2400" dirty="0" smtClean="0">
                <a:latin typeface="Times New Roman" pitchFamily="18" charset="0"/>
                <a:ea typeface="Times New Roman" pitchFamily="18" charset="0"/>
                <a:cs typeface="Traditional Arabic" pitchFamily="2" charset="-78"/>
              </a:rPr>
              <a:t>وهي الكائنات غير ذاتية التغذية </a:t>
            </a:r>
            <a:r>
              <a:rPr lang="en-ZW" sz="2000" b="1" dirty="0" smtClean="0">
                <a:latin typeface="Times New Roman" pitchFamily="18" charset="0"/>
                <a:ea typeface="Times New Roman" pitchFamily="18" charset="0"/>
                <a:cs typeface="Traditional Arabic" pitchFamily="2" charset="-78"/>
              </a:rPr>
              <a:t>Heterotrophic</a:t>
            </a:r>
            <a:r>
              <a:rPr lang="ar-SA" sz="2400" dirty="0" smtClean="0">
                <a:latin typeface="Times New Roman" pitchFamily="18" charset="0"/>
                <a:ea typeface="Times New Roman" pitchFamily="18" charset="0"/>
                <a:cs typeface="Traditional Arabic" pitchFamily="2" charset="-78"/>
              </a:rPr>
              <a:t> التي لا تستطيع تكوين غذائها بنفسها  حيث تستفيد من المواد العضوية التي أنتجتها النباتات ذاتية التغذية بصورة مباشرة أو غير مباشرة.</a:t>
            </a:r>
          </a:p>
          <a:p>
            <a:pPr algn="r" rtl="1"/>
            <a:r>
              <a:rPr lang="ar-SA" sz="2400" dirty="0" smtClean="0">
                <a:latin typeface="Times New Roman" pitchFamily="18" charset="0"/>
                <a:ea typeface="Times New Roman" pitchFamily="18" charset="0"/>
                <a:cs typeface="Traditional Arabic" pitchFamily="2" charset="-78"/>
              </a:rPr>
              <a:t> </a:t>
            </a:r>
            <a:endParaRPr lang="en-US" sz="2400" dirty="0" smtClean="0">
              <a:latin typeface="Times New Roman" pitchFamily="18" charset="0"/>
              <a:ea typeface="Times New Roman" pitchFamily="18" charset="0"/>
              <a:cs typeface="Traditional Arabic"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sz="quarter" idx="1"/>
          </p:nvPr>
        </p:nvGraphicFramePr>
        <p:xfrm>
          <a:off x="457200" y="533402"/>
          <a:ext cx="7467600" cy="3352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p:cNvPicPr/>
          <p:nvPr/>
        </p:nvPicPr>
        <p:blipFill>
          <a:blip r:embed="rId6"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descr="Animals-00013.jpg"/>
          <p:cNvPicPr>
            <a:picLocks noChangeAspect="1"/>
          </p:cNvPicPr>
          <p:nvPr/>
        </p:nvPicPr>
        <p:blipFill>
          <a:blip r:embed="rId7" cstate="print"/>
          <a:stretch>
            <a:fillRect/>
          </a:stretch>
        </p:blipFill>
        <p:spPr>
          <a:xfrm>
            <a:off x="6019800" y="2667000"/>
            <a:ext cx="1588008" cy="1143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descr="Animals-00045.jpg"/>
          <p:cNvPicPr>
            <a:picLocks noChangeAspect="1"/>
          </p:cNvPicPr>
          <p:nvPr/>
        </p:nvPicPr>
        <p:blipFill>
          <a:blip r:embed="rId8" cstate="print"/>
          <a:stretch>
            <a:fillRect/>
          </a:stretch>
        </p:blipFill>
        <p:spPr>
          <a:xfrm>
            <a:off x="4191000" y="2819400"/>
            <a:ext cx="1251204" cy="990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descr="Animals-00024.jpg"/>
          <p:cNvPicPr>
            <a:picLocks noChangeAspect="1"/>
          </p:cNvPicPr>
          <p:nvPr/>
        </p:nvPicPr>
        <p:blipFill>
          <a:blip r:embed="rId9" cstate="print"/>
          <a:stretch>
            <a:fillRect/>
          </a:stretch>
        </p:blipFill>
        <p:spPr>
          <a:xfrm>
            <a:off x="762000" y="2743200"/>
            <a:ext cx="1783080" cy="1143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مستطيل 9"/>
          <p:cNvSpPr/>
          <p:nvPr/>
        </p:nvSpPr>
        <p:spPr>
          <a:xfrm>
            <a:off x="5715000" y="3995679"/>
            <a:ext cx="2362200" cy="2585323"/>
          </a:xfrm>
          <a:prstGeom prst="rect">
            <a:avLst/>
          </a:prstGeom>
        </p:spPr>
        <p:txBody>
          <a:bodyPr wrap="square">
            <a:spAutoFit/>
          </a:bodyPr>
          <a:lstStyle/>
          <a:p>
            <a:pPr algn="justLow" rtl="1"/>
            <a:r>
              <a:rPr lang="ar-SA" dirty="0" smtClean="0"/>
              <a:t>حيث تتغذى على الأنسجة النباتية فقط مثل الأفيال ووحيد القرن والغزلان والفراشات والجراد, كما تتغذى بعض الأسماك مثل السمكة الذهبية وسمكة الدولار الفضي على </a:t>
            </a:r>
            <a:r>
              <a:rPr lang="ar-SA" dirty="0" err="1" smtClean="0"/>
              <a:t>الهوائم</a:t>
            </a:r>
            <a:r>
              <a:rPr lang="ar-SA" dirty="0" smtClean="0"/>
              <a:t> النباتية كالطحالب </a:t>
            </a:r>
            <a:r>
              <a:rPr lang="ar-SA" b="1" dirty="0" smtClean="0"/>
              <a:t> </a:t>
            </a:r>
            <a:r>
              <a:rPr lang="ar-SA" dirty="0" smtClean="0"/>
              <a:t>وتسمى هذه الكائنات بالمستهلكات الأولية .</a:t>
            </a:r>
            <a:endParaRPr lang="en-US" dirty="0"/>
          </a:p>
        </p:txBody>
      </p:sp>
      <p:sp>
        <p:nvSpPr>
          <p:cNvPr id="6145" name="Rectangle 1"/>
          <p:cNvSpPr>
            <a:spLocks noChangeArrowheads="1"/>
          </p:cNvSpPr>
          <p:nvPr/>
        </p:nvSpPr>
        <p:spPr bwMode="auto">
          <a:xfrm>
            <a:off x="2971800" y="4114800"/>
            <a:ext cx="2590800" cy="23544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lang="ar-SA" dirty="0" smtClean="0"/>
              <a:t>حيث تتغذى على الأنسجة الحيوانية فقط مثل الأسود والضباع والبوم والعناكب ، وبض النباتات آكلة الحشرات مثل نبات خناق الذباب </a:t>
            </a:r>
            <a:r>
              <a:rPr lang="en-ZW" b="1" i="1" dirty="0" err="1" smtClean="0"/>
              <a:t>Dionaea</a:t>
            </a:r>
            <a:r>
              <a:rPr lang="en-ZW" dirty="0" smtClean="0"/>
              <a:t> </a:t>
            </a:r>
            <a:r>
              <a:rPr lang="en-ZW" b="1" dirty="0" smtClean="0"/>
              <a:t>sp.</a:t>
            </a:r>
            <a:r>
              <a:rPr lang="ar-SA" dirty="0" smtClean="0"/>
              <a:t>  </a:t>
            </a:r>
            <a:r>
              <a:rPr lang="ar-SA" dirty="0" err="1" smtClean="0"/>
              <a:t>والدروسيرا</a:t>
            </a:r>
            <a:r>
              <a:rPr lang="ar-SA" dirty="0" smtClean="0"/>
              <a:t> </a:t>
            </a:r>
            <a:r>
              <a:rPr lang="en-ZW" b="1" i="1" dirty="0" err="1" smtClean="0"/>
              <a:t>Drosera</a:t>
            </a:r>
            <a:r>
              <a:rPr lang="en-ZW" b="1" i="1" dirty="0" smtClean="0"/>
              <a:t> </a:t>
            </a:r>
            <a:r>
              <a:rPr lang="en-ZW" b="1" dirty="0" smtClean="0"/>
              <a:t>sp.</a:t>
            </a:r>
            <a:r>
              <a:rPr lang="en-ZW" dirty="0" smtClean="0"/>
              <a:t> </a:t>
            </a:r>
            <a:r>
              <a:rPr lang="ar-SA" dirty="0" smtClean="0"/>
              <a:t>   وتسمى هذه الكائنات بالمستهلكات الثانوية.</a:t>
            </a:r>
          </a:p>
        </p:txBody>
      </p:sp>
      <p:pic>
        <p:nvPicPr>
          <p:cNvPr id="12" name="Picture 7" descr="vft_dentate"/>
          <p:cNvPicPr>
            <a:picLocks noChangeAspect="1" noChangeArrowheads="1"/>
          </p:cNvPicPr>
          <p:nvPr/>
        </p:nvPicPr>
        <p:blipFill>
          <a:blip r:embed="rId10" cstate="print"/>
          <a:srcRect/>
          <a:stretch>
            <a:fillRect/>
          </a:stretch>
        </p:blipFill>
        <p:spPr>
          <a:xfrm rot="16200000">
            <a:off x="3035878" y="2679122"/>
            <a:ext cx="1119588" cy="124774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مستطيل 16"/>
          <p:cNvSpPr/>
          <p:nvPr/>
        </p:nvSpPr>
        <p:spPr>
          <a:xfrm>
            <a:off x="304800" y="4191001"/>
            <a:ext cx="2590800" cy="2031325"/>
          </a:xfrm>
          <a:prstGeom prst="rect">
            <a:avLst/>
          </a:prstGeom>
        </p:spPr>
        <p:txBody>
          <a:bodyPr wrap="square">
            <a:spAutoFit/>
          </a:bodyPr>
          <a:lstStyle/>
          <a:p>
            <a:pPr algn="justLow" rtl="1"/>
            <a:r>
              <a:rPr lang="ar-SA" dirty="0" smtClean="0"/>
              <a:t>وهي كائنات مستهلكة تتغذى على الأنسجة النباتية والأنسجة الحيوانية على حد سواء باعتبارها مصدراً أساسياً للغذاء, وتعرف أحياناً باسم الكائنات </a:t>
            </a:r>
            <a:r>
              <a:rPr lang="ar-SA" dirty="0" err="1" smtClean="0"/>
              <a:t>القارتة</a:t>
            </a:r>
            <a:r>
              <a:rPr lang="ar-SA" dirty="0" smtClean="0"/>
              <a:t>, مثل الإنسان </a:t>
            </a:r>
            <a:r>
              <a:rPr lang="ar-SA" dirty="0" err="1" smtClean="0"/>
              <a:t>والشمبانزي</a:t>
            </a:r>
            <a:r>
              <a:rPr lang="ar-SA" dirty="0" smtClean="0"/>
              <a:t> </a:t>
            </a:r>
            <a:r>
              <a:rPr lang="ar-SA" dirty="0" err="1" smtClean="0"/>
              <a:t>والدببه</a:t>
            </a:r>
            <a:r>
              <a:rPr lang="ar-SA" dirty="0" smtClean="0"/>
              <a:t> والغربان والذباب. </a:t>
            </a:r>
            <a:endParaRPr lang="en-US" dirty="0"/>
          </a:p>
        </p:txBody>
      </p:sp>
      <p:sp>
        <p:nvSpPr>
          <p:cNvPr id="18" name="سهم للأسفل 17"/>
          <p:cNvSpPr/>
          <p:nvPr/>
        </p:nvSpPr>
        <p:spPr>
          <a:xfrm>
            <a:off x="4191000" y="6096000"/>
            <a:ext cx="533400" cy="762000"/>
          </a:xfrm>
          <a:prstGeom prst="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990600"/>
            <a:ext cx="8382000" cy="1143000"/>
          </a:xfrm>
        </p:spPr>
        <p:txBody>
          <a:bodyPr>
            <a:noAutofit/>
          </a:bodyPr>
          <a:lstStyle/>
          <a:p>
            <a:pPr algn="r" rtl="1"/>
            <a:r>
              <a:rPr lang="ar-SA" sz="2400" dirty="0" smtClean="0">
                <a:solidFill>
                  <a:schemeClr val="accent3">
                    <a:lumMod val="60000"/>
                    <a:lumOff val="40000"/>
                  </a:schemeClr>
                </a:solidFill>
              </a:rPr>
              <a:t>يختلف مستوى الغذاء لآكلات اللحوم</a:t>
            </a:r>
            <a:r>
              <a:rPr lang="en-US" sz="2400" dirty="0" smtClean="0">
                <a:solidFill>
                  <a:schemeClr val="accent3">
                    <a:lumMod val="60000"/>
                    <a:lumOff val="40000"/>
                  </a:schemeClr>
                </a:solidFill>
              </a:rPr>
              <a:t>:</a:t>
            </a:r>
            <a:r>
              <a:rPr lang="ar-SA" sz="2400" dirty="0" smtClean="0">
                <a:solidFill>
                  <a:schemeClr val="accent3">
                    <a:lumMod val="60000"/>
                    <a:lumOff val="40000"/>
                  </a:schemeClr>
                </a:solidFill>
              </a:rPr>
              <a:t> </a:t>
            </a:r>
            <a:r>
              <a:rPr lang="en-US" sz="2400" dirty="0" smtClean="0"/>
              <a:t/>
            </a:r>
            <a:br>
              <a:rPr lang="en-US" sz="2400" dirty="0" smtClean="0"/>
            </a:br>
            <a:r>
              <a:rPr lang="ar-SA" sz="2400" dirty="0" smtClean="0"/>
              <a:t>حيث يُعد بعضها مستهلكاً ثانياً أو ثالثاً أو رابعاً...الخ, </a:t>
            </a:r>
            <a:r>
              <a:rPr lang="en-US" sz="2400" dirty="0" smtClean="0"/>
              <a:t> </a:t>
            </a:r>
            <a:r>
              <a:rPr lang="ar-SA" sz="2400" dirty="0" smtClean="0"/>
              <a:t>وذلك حسب موضع الكائن في سلسلة الغذاء كما يتضح في المخطط التالي:</a:t>
            </a:r>
            <a:r>
              <a:rPr lang="en-US" sz="2400" dirty="0" smtClean="0"/>
              <a:t/>
            </a:r>
            <a:br>
              <a:rPr lang="en-US" sz="2400" dirty="0" smtClean="0"/>
            </a:br>
            <a:endParaRPr lang="en-US" sz="24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122" name="Picture 2"/>
          <p:cNvPicPr>
            <a:picLocks noChangeAspect="1" noChangeArrowheads="1"/>
          </p:cNvPicPr>
          <p:nvPr/>
        </p:nvPicPr>
        <p:blipFill>
          <a:blip r:embed="rId3"/>
          <a:srcRect/>
          <a:stretch>
            <a:fillRect/>
          </a:stretch>
        </p:blipFill>
        <p:spPr bwMode="auto">
          <a:xfrm>
            <a:off x="1143000" y="2514600"/>
            <a:ext cx="6705600" cy="27432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2 002.jpg"/>
          <p:cNvPicPr>
            <a:picLocks noGrp="1" noChangeAspect="1"/>
          </p:cNvPicPr>
          <p:nvPr>
            <p:ph sz="quarter" idx="1"/>
          </p:nvPr>
        </p:nvPicPr>
        <p:blipFill>
          <a:blip r:embed="rId2"/>
          <a:stretch>
            <a:fillRect/>
          </a:stretch>
        </p:blipFill>
        <p:spPr>
          <a:xfrm>
            <a:off x="228600" y="228601"/>
            <a:ext cx="3733800" cy="6169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مستطيل 6"/>
          <p:cNvSpPr/>
          <p:nvPr/>
        </p:nvSpPr>
        <p:spPr>
          <a:xfrm>
            <a:off x="4076217" y="1066801"/>
            <a:ext cx="4665059" cy="461665"/>
          </a:xfrm>
          <a:prstGeom prst="rect">
            <a:avLst/>
          </a:prstGeom>
        </p:spPr>
        <p:txBody>
          <a:bodyPr wrap="none">
            <a:spAutoFit/>
          </a:bodyPr>
          <a:lstStyle/>
          <a:p>
            <a:pPr algn="r" rtl="1"/>
            <a:r>
              <a:rPr lang="ar-SA" sz="2400" b="1" dirty="0" smtClean="0">
                <a:solidFill>
                  <a:srgbClr val="0070C0"/>
                </a:solidFill>
              </a:rPr>
              <a:t>ب- المكونات الحية  </a:t>
            </a:r>
            <a:r>
              <a:rPr lang="en-ZW" sz="2000" b="1" dirty="0" smtClean="0">
                <a:solidFill>
                  <a:srgbClr val="0070C0"/>
                </a:solidFill>
              </a:rPr>
              <a:t>Biotic components</a:t>
            </a:r>
            <a:endParaRPr lang="en-US" sz="2000" b="1" dirty="0">
              <a:solidFill>
                <a:srgbClr val="0070C0"/>
              </a:solidFill>
            </a:endParaRPr>
          </a:p>
        </p:txBody>
      </p:sp>
      <p:sp>
        <p:nvSpPr>
          <p:cNvPr id="36865" name="Rectangle 1"/>
          <p:cNvSpPr>
            <a:spLocks noChangeArrowheads="1"/>
          </p:cNvSpPr>
          <p:nvPr/>
        </p:nvSpPr>
        <p:spPr bwMode="auto">
          <a:xfrm>
            <a:off x="4267200" y="2209801"/>
            <a:ext cx="4267200" cy="33547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00050" algn="just" defTabSz="914400" rtl="1" eaLnBrk="1" fontAlgn="base" latinLnBrk="0" hangingPunct="1">
              <a:lnSpc>
                <a:spcPct val="100000"/>
              </a:lnSpc>
              <a:spcBef>
                <a:spcPct val="0"/>
              </a:spcBef>
              <a:spcAft>
                <a:spcPct val="0"/>
              </a:spcAft>
              <a:buClrTx/>
              <a:buSzTx/>
              <a:buFontTx/>
              <a:buNone/>
              <a:tabLst/>
            </a:pPr>
            <a:r>
              <a:rPr lang="ar-SA" sz="2400" b="1" dirty="0" smtClean="0">
                <a:solidFill>
                  <a:schemeClr val="accent1">
                    <a:lumMod val="75000"/>
                  </a:schemeClr>
                </a:solidFill>
                <a:latin typeface="Times New Roman" pitchFamily="18" charset="0"/>
                <a:ea typeface="Times New Roman" pitchFamily="18" charset="0"/>
                <a:cs typeface="Traditional Arabic" pitchFamily="2" charset="-78"/>
              </a:rPr>
              <a:t>3-الكائنات المحللة </a:t>
            </a:r>
            <a:r>
              <a:rPr lang="en-US" sz="2000" b="1" dirty="0" smtClean="0">
                <a:solidFill>
                  <a:schemeClr val="accent1">
                    <a:lumMod val="75000"/>
                  </a:schemeClr>
                </a:solidFill>
                <a:latin typeface="Times New Roman" pitchFamily="18" charset="0"/>
                <a:ea typeface="Times New Roman" pitchFamily="18" charset="0"/>
                <a:cs typeface="Traditional Arabic" pitchFamily="2" charset="-78"/>
              </a:rPr>
              <a:t>Decomposers</a:t>
            </a:r>
            <a:r>
              <a:rPr lang="ar-SA" sz="2000" b="1" dirty="0" smtClean="0">
                <a:solidFill>
                  <a:schemeClr val="accent1">
                    <a:lumMod val="75000"/>
                  </a:schemeClr>
                </a:solidFill>
                <a:latin typeface="Times New Roman" pitchFamily="18" charset="0"/>
                <a:ea typeface="Times New Roman" pitchFamily="18" charset="0"/>
                <a:cs typeface="Traditional Arabic" pitchFamily="2" charset="-78"/>
              </a:rPr>
              <a:t> </a:t>
            </a:r>
            <a:r>
              <a:rPr lang="en-ZW" sz="2000" b="1" dirty="0" smtClean="0">
                <a:solidFill>
                  <a:schemeClr val="accent1">
                    <a:lumMod val="75000"/>
                  </a:schemeClr>
                </a:solidFill>
                <a:latin typeface="Times New Roman" pitchFamily="18" charset="0"/>
                <a:ea typeface="Times New Roman" pitchFamily="18" charset="0"/>
                <a:cs typeface="Traditional Arabic" pitchFamily="2" charset="-78"/>
              </a:rPr>
              <a:t>:</a:t>
            </a:r>
          </a:p>
          <a:p>
            <a:pPr marL="0" marR="0" lvl="0" indent="400050" algn="just" defTabSz="914400" rtl="1" eaLnBrk="1" fontAlgn="base" latinLnBrk="0" hangingPunct="1">
              <a:lnSpc>
                <a:spcPct val="100000"/>
              </a:lnSpc>
              <a:spcBef>
                <a:spcPct val="0"/>
              </a:spcBef>
              <a:spcAft>
                <a:spcPct val="0"/>
              </a:spcAft>
              <a:buClrTx/>
              <a:buSzTx/>
              <a:buFontTx/>
              <a:buNone/>
              <a:tabLst/>
            </a:pPr>
            <a:endParaRPr lang="en-US" sz="2000" b="1" dirty="0" smtClean="0">
              <a:solidFill>
                <a:schemeClr val="accent1">
                  <a:lumMod val="75000"/>
                </a:schemeClr>
              </a:solidFill>
              <a:latin typeface="Times New Roman" pitchFamily="18" charset="0"/>
              <a:ea typeface="Times New Roman" pitchFamily="18" charset="0"/>
              <a:cs typeface="Traditional Arabic" pitchFamily="2" charset="-78"/>
            </a:endParaRPr>
          </a:p>
          <a:p>
            <a:pPr marL="0" marR="0" lvl="0" indent="457200" algn="just" defTabSz="914400" rtl="1" eaLnBrk="0" fontAlgn="base" latinLnBrk="0" hangingPunct="0">
              <a:lnSpc>
                <a:spcPct val="100000"/>
              </a:lnSpc>
              <a:spcBef>
                <a:spcPct val="0"/>
              </a:spcBef>
              <a:spcAft>
                <a:spcPct val="0"/>
              </a:spcAft>
              <a:buClrTx/>
              <a:buSzTx/>
              <a:buFontTx/>
              <a:buNone/>
              <a:tabLst/>
            </a:pPr>
            <a:r>
              <a:rPr lang="ar-SA" sz="2400" dirty="0" smtClean="0">
                <a:latin typeface="Times New Roman" pitchFamily="18" charset="0"/>
                <a:ea typeface="Times New Roman" pitchFamily="18" charset="0"/>
                <a:cs typeface="Traditional Arabic" pitchFamily="2" charset="-78"/>
              </a:rPr>
              <a:t>وهي الكائنات التي تعمل على تحليل الأنسجة الحيوانية والأنسجة النباتية الميتة وتحويلها إلى مواد غير عضوية ومواد معدنية يستفيد منها النبات مرة أخرى وهذه الكائنات رمية التغذية مثل </a:t>
            </a:r>
            <a:r>
              <a:rPr lang="ar-SA" sz="2400" b="1" dirty="0" smtClean="0">
                <a:latin typeface="Times New Roman" pitchFamily="18" charset="0"/>
                <a:ea typeface="Times New Roman" pitchFamily="18" charset="0"/>
                <a:cs typeface="Traditional Arabic" pitchFamily="2" charset="-78"/>
              </a:rPr>
              <a:t>البكتيريا والفطريات الرمية </a:t>
            </a:r>
            <a:r>
              <a:rPr lang="ar-SA" sz="2400" dirty="0" smtClean="0">
                <a:latin typeface="Times New Roman" pitchFamily="18" charset="0"/>
                <a:ea typeface="Times New Roman" pitchFamily="18" charset="0"/>
                <a:cs typeface="Traditional Arabic" pitchFamily="2" charset="-78"/>
              </a:rPr>
              <a:t>وتعيش هذه الكائنات غالبا في التربة . وبهذه تكتمل دورة المواد الغذائية في النظام البيئي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524000"/>
            <a:ext cx="7467600" cy="1143000"/>
          </a:xfrm>
        </p:spPr>
        <p:txBody>
          <a:bodyPr/>
          <a:lstStyle/>
          <a:p>
            <a:pPr algn="ctr" rtl="1"/>
            <a:r>
              <a:rPr lang="en-US" dirty="0" smtClean="0">
                <a:solidFill>
                  <a:schemeClr val="accent3">
                    <a:lumMod val="75000"/>
                  </a:schemeClr>
                </a:solidFill>
              </a:rPr>
              <a:t/>
            </a:r>
            <a:br>
              <a:rPr lang="en-US" dirty="0" smtClean="0">
                <a:solidFill>
                  <a:schemeClr val="accent3">
                    <a:lumMod val="75000"/>
                  </a:schemeClr>
                </a:solidFill>
              </a:rPr>
            </a:br>
            <a:endParaRPr lang="en-US" dirty="0">
              <a:solidFill>
                <a:schemeClr val="accent3">
                  <a:lumMod val="75000"/>
                </a:schemeClr>
              </a:solidFill>
            </a:endParaRPr>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شكل بيضاوي 8"/>
          <p:cNvSpPr/>
          <p:nvPr/>
        </p:nvSpPr>
        <p:spPr>
          <a:xfrm>
            <a:off x="1447800" y="914400"/>
            <a:ext cx="6248400" cy="2514600"/>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ج-أنواع النظم البيئية حسب:</a:t>
            </a:r>
            <a:endParaRPr lang="en-US"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سهم إلى اليمين 9"/>
          <p:cNvSpPr/>
          <p:nvPr/>
        </p:nvSpPr>
        <p:spPr>
          <a:xfrm rot="3209526">
            <a:off x="5879615" y="3512084"/>
            <a:ext cx="1452388" cy="541700"/>
          </a:xfrm>
          <a:prstGeom prst="right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سهم إلى اليمين 10"/>
          <p:cNvSpPr/>
          <p:nvPr/>
        </p:nvSpPr>
        <p:spPr>
          <a:xfrm rot="5400000">
            <a:off x="4004650" y="3691550"/>
            <a:ext cx="1066800" cy="541700"/>
          </a:xfrm>
          <a:prstGeom prst="right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سهم إلى اليمين 11"/>
          <p:cNvSpPr/>
          <p:nvPr/>
        </p:nvSpPr>
        <p:spPr>
          <a:xfrm rot="7410031">
            <a:off x="1828504" y="3485041"/>
            <a:ext cx="1339269" cy="541700"/>
          </a:xfrm>
          <a:prstGeom prst="right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ستطيل 12"/>
          <p:cNvSpPr/>
          <p:nvPr/>
        </p:nvSpPr>
        <p:spPr>
          <a:xfrm>
            <a:off x="3276600" y="4572000"/>
            <a:ext cx="2629246" cy="584775"/>
          </a:xfrm>
          <a:prstGeom prst="rect">
            <a:avLst/>
          </a:prstGeom>
        </p:spPr>
        <p:txBody>
          <a:bodyPr wrap="none">
            <a:spAutoFit/>
          </a:bodyPr>
          <a:lstStyle/>
          <a:p>
            <a:r>
              <a:rPr lang="ar-SA" sz="3200" dirty="0" smtClean="0"/>
              <a:t>2- حسب مكوناتها </a:t>
            </a:r>
            <a:endParaRPr lang="en-US" sz="3200" dirty="0"/>
          </a:p>
        </p:txBody>
      </p:sp>
      <p:sp>
        <p:nvSpPr>
          <p:cNvPr id="14" name="مستطيل 13"/>
          <p:cNvSpPr/>
          <p:nvPr/>
        </p:nvSpPr>
        <p:spPr>
          <a:xfrm>
            <a:off x="6019800" y="4419600"/>
            <a:ext cx="2499402" cy="1077218"/>
          </a:xfrm>
          <a:prstGeom prst="rect">
            <a:avLst/>
          </a:prstGeom>
        </p:spPr>
        <p:txBody>
          <a:bodyPr wrap="none">
            <a:spAutoFit/>
          </a:bodyPr>
          <a:lstStyle/>
          <a:p>
            <a:r>
              <a:rPr lang="ar-SA" sz="3200" dirty="0" smtClean="0"/>
              <a:t>1- البيئة الطبيعية </a:t>
            </a:r>
          </a:p>
          <a:p>
            <a:r>
              <a:rPr lang="ar-SA" sz="3200" dirty="0" smtClean="0"/>
              <a:t>التي توجد فيها </a:t>
            </a:r>
            <a:endParaRPr lang="en-US" sz="3200" dirty="0" smtClean="0"/>
          </a:p>
        </p:txBody>
      </p:sp>
      <p:sp>
        <p:nvSpPr>
          <p:cNvPr id="15" name="مستطيل 14"/>
          <p:cNvSpPr/>
          <p:nvPr/>
        </p:nvSpPr>
        <p:spPr>
          <a:xfrm>
            <a:off x="381000" y="4419600"/>
            <a:ext cx="2787943" cy="1077218"/>
          </a:xfrm>
          <a:prstGeom prst="rect">
            <a:avLst/>
          </a:prstGeom>
        </p:spPr>
        <p:txBody>
          <a:bodyPr wrap="none">
            <a:spAutoFit/>
          </a:bodyPr>
          <a:lstStyle/>
          <a:p>
            <a:pPr algn="ctr"/>
            <a:r>
              <a:rPr lang="ar-SA" sz="3200" dirty="0" smtClean="0"/>
              <a:t>3- بناءاً على مصدر</a:t>
            </a:r>
          </a:p>
          <a:p>
            <a:pPr algn="ctr"/>
            <a:r>
              <a:rPr lang="ar-SA" sz="3200" dirty="0" smtClean="0"/>
              <a:t> الطاقة لها </a:t>
            </a:r>
            <a:endParaRPr lang="en-US" sz="32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0" y="838200"/>
            <a:ext cx="5029200" cy="639762"/>
          </a:xfrm>
        </p:spPr>
        <p:txBody>
          <a:bodyPr>
            <a:noAutofit/>
          </a:bodyPr>
          <a:lstStyle/>
          <a:p>
            <a:pPr lvl="0" algn="r" rtl="1"/>
            <a:r>
              <a:rPr lang="ar-SA" sz="2400" b="1" dirty="0" smtClean="0">
                <a:solidFill>
                  <a:schemeClr val="accent2">
                    <a:lumMod val="75000"/>
                  </a:schemeClr>
                </a:solidFill>
              </a:rPr>
              <a:t>1- أنواع النظم البيئية حسب البيئة الطبيعية:</a:t>
            </a:r>
            <a:r>
              <a:rPr lang="en-US" sz="2400" dirty="0" smtClean="0">
                <a:solidFill>
                  <a:schemeClr val="accent2">
                    <a:lumMod val="75000"/>
                  </a:schemeClr>
                </a:solidFill>
              </a:rPr>
              <a:t/>
            </a:r>
            <a:br>
              <a:rPr lang="en-US" sz="2400" dirty="0" smtClean="0">
                <a:solidFill>
                  <a:schemeClr val="accent2">
                    <a:lumMod val="75000"/>
                  </a:schemeClr>
                </a:solidFill>
              </a:rPr>
            </a:br>
            <a:endParaRPr lang="en-US" sz="2400" dirty="0">
              <a:solidFill>
                <a:schemeClr val="accent2">
                  <a:lumMod val="75000"/>
                </a:schemeClr>
              </a:solidFill>
            </a:endParaRPr>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قوس كبير أيمن 4"/>
          <p:cNvSpPr/>
          <p:nvPr/>
        </p:nvSpPr>
        <p:spPr>
          <a:xfrm rot="16200000">
            <a:off x="1028700" y="1866900"/>
            <a:ext cx="381000" cy="1828800"/>
          </a:xfrm>
          <a:prstGeom prst="rightBrace">
            <a:avLst>
              <a:gd name="adj1" fmla="val 32478"/>
              <a:gd name="adj2" fmla="val 50000"/>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73" name="Rectangle 1"/>
          <p:cNvSpPr>
            <a:spLocks noChangeArrowheads="1"/>
          </p:cNvSpPr>
          <p:nvPr/>
        </p:nvSpPr>
        <p:spPr bwMode="auto">
          <a:xfrm>
            <a:off x="6235513" y="1752601"/>
            <a:ext cx="2908489"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ctr" defTabSz="914400" rtl="1" eaLnBrk="1" fontAlgn="base" latinLnBrk="0" hangingPunct="1">
              <a:lnSpc>
                <a:spcPct val="100000"/>
              </a:lnSpc>
              <a:spcBef>
                <a:spcPct val="0"/>
              </a:spcBef>
              <a:spcAft>
                <a:spcPct val="0"/>
              </a:spcAft>
              <a:buClrTx/>
              <a:buSzTx/>
              <a:buFontTx/>
              <a:buAutoNum type="arabicPeriod"/>
              <a:tabLst>
                <a:tab pos="2971800" algn="ctr"/>
              </a:tabLst>
            </a:pPr>
            <a:r>
              <a:rPr kumimoji="0" lang="ar-SA" sz="2400" b="1" i="0" u="none" strike="noStrike" cap="none" normalizeH="0" baseline="0" dirty="0" smtClean="0">
                <a:ln>
                  <a:noFill/>
                </a:ln>
                <a:solidFill>
                  <a:schemeClr val="accent1">
                    <a:lumMod val="50000"/>
                  </a:schemeClr>
                </a:solidFill>
                <a:effectLst/>
                <a:latin typeface="Times New Roman" pitchFamily="18" charset="0"/>
                <a:ea typeface="Calibri" pitchFamily="34" charset="0"/>
                <a:cs typeface="Traditional Arabic" pitchFamily="2" charset="-78"/>
              </a:rPr>
              <a:t>النظم البيئية البرية</a:t>
            </a:r>
          </a:p>
          <a:p>
            <a:pPr marL="457200" marR="0" lvl="1" indent="0" algn="ctr" defTabSz="914400" rtl="1" eaLnBrk="1" fontAlgn="base" latinLnBrk="0" hangingPunct="1">
              <a:lnSpc>
                <a:spcPct val="100000"/>
              </a:lnSpc>
              <a:spcBef>
                <a:spcPct val="0"/>
              </a:spcBef>
              <a:spcAft>
                <a:spcPct val="0"/>
              </a:spcAft>
              <a:buClrTx/>
              <a:buSzTx/>
              <a:tabLst>
                <a:tab pos="2971800" algn="ctr"/>
              </a:tabLst>
            </a:pPr>
            <a:r>
              <a:rPr kumimoji="0" lang="ar-SA" sz="2400" b="1" i="0" u="none" strike="noStrike" cap="none" normalizeH="0" baseline="0" dirty="0" smtClean="0">
                <a:ln>
                  <a:noFill/>
                </a:ln>
                <a:solidFill>
                  <a:schemeClr val="accent1">
                    <a:lumMod val="50000"/>
                  </a:schemeClr>
                </a:solidFill>
                <a:effectLst/>
                <a:latin typeface="Times New Roman" pitchFamily="18" charset="0"/>
                <a:ea typeface="Calibri" pitchFamily="34" charset="0"/>
                <a:cs typeface="Traditional Arabic" pitchFamily="2" charset="-78"/>
              </a:rPr>
              <a:t> </a:t>
            </a:r>
            <a:r>
              <a:rPr kumimoji="0" lang="en-ZW" b="1" i="0" u="none" strike="noStrike" cap="none" normalizeH="0" baseline="0" dirty="0" smtClean="0">
                <a:ln>
                  <a:noFill/>
                </a:ln>
                <a:solidFill>
                  <a:schemeClr val="accent1">
                    <a:lumMod val="50000"/>
                  </a:schemeClr>
                </a:solidFill>
                <a:effectLst/>
                <a:latin typeface="Times New Roman" pitchFamily="18" charset="0"/>
                <a:ea typeface="Calibri" pitchFamily="34" charset="0"/>
                <a:cs typeface="Times New Roman" pitchFamily="18" charset="0"/>
              </a:rPr>
              <a:t>Terrestrial ecosystems</a:t>
            </a:r>
            <a:endParaRPr kumimoji="0" lang="ar-SA" b="0" i="0" u="none" strike="noStrike" cap="none" normalizeH="0" baseline="0" dirty="0" smtClean="0">
              <a:ln>
                <a:noFill/>
              </a:ln>
              <a:solidFill>
                <a:schemeClr val="accent1">
                  <a:lumMod val="50000"/>
                </a:schemeClr>
              </a:solidFill>
              <a:effectLst/>
              <a:latin typeface="Arial" pitchFamily="34" charset="0"/>
              <a:cs typeface="Arial" pitchFamily="34" charset="0"/>
            </a:endParaRPr>
          </a:p>
        </p:txBody>
      </p:sp>
      <p:sp>
        <p:nvSpPr>
          <p:cNvPr id="7" name="مستطيل 6"/>
          <p:cNvSpPr/>
          <p:nvPr/>
        </p:nvSpPr>
        <p:spPr>
          <a:xfrm>
            <a:off x="228600" y="1828801"/>
            <a:ext cx="2590800" cy="830997"/>
          </a:xfrm>
          <a:prstGeom prst="rect">
            <a:avLst/>
          </a:prstGeom>
        </p:spPr>
        <p:txBody>
          <a:bodyPr wrap="square">
            <a:spAutoFit/>
          </a:bodyPr>
          <a:lstStyle/>
          <a:p>
            <a:pPr algn="r" rtl="1"/>
            <a:r>
              <a:rPr lang="ar-SA" dirty="0" smtClean="0">
                <a:solidFill>
                  <a:schemeClr val="accent1">
                    <a:lumMod val="50000"/>
                  </a:schemeClr>
                </a:solidFill>
              </a:rPr>
              <a:t>2</a:t>
            </a:r>
            <a:r>
              <a:rPr lang="ar-SA" sz="2400" b="1" dirty="0" smtClean="0">
                <a:solidFill>
                  <a:schemeClr val="accent1">
                    <a:lumMod val="50000"/>
                  </a:schemeClr>
                </a:solidFill>
                <a:latin typeface="Times New Roman" pitchFamily="18" charset="0"/>
                <a:ea typeface="Calibri" pitchFamily="34" charset="0"/>
                <a:cs typeface="Traditional Arabic" pitchFamily="2" charset="-78"/>
              </a:rPr>
              <a:t>- النظم البيئية المائية</a:t>
            </a:r>
          </a:p>
          <a:p>
            <a:pPr algn="r" rtl="1"/>
            <a:r>
              <a:rPr lang="ar-SA" sz="2400" b="1" dirty="0" smtClean="0">
                <a:solidFill>
                  <a:schemeClr val="accent1">
                    <a:lumMod val="50000"/>
                  </a:schemeClr>
                </a:solidFill>
                <a:latin typeface="Times New Roman" pitchFamily="18" charset="0"/>
                <a:ea typeface="Calibri" pitchFamily="34" charset="0"/>
                <a:cs typeface="Traditional Arabic" pitchFamily="2" charset="-78"/>
              </a:rPr>
              <a:t> </a:t>
            </a:r>
            <a:r>
              <a:rPr lang="en-ZW" b="1" dirty="0" smtClean="0">
                <a:solidFill>
                  <a:schemeClr val="accent1">
                    <a:lumMod val="50000"/>
                  </a:schemeClr>
                </a:solidFill>
              </a:rPr>
              <a:t>Aquatic ecosystems</a:t>
            </a:r>
            <a:endParaRPr lang="en-US" dirty="0">
              <a:solidFill>
                <a:schemeClr val="accent1">
                  <a:lumMod val="50000"/>
                </a:schemeClr>
              </a:solidFill>
            </a:endParaRPr>
          </a:p>
        </p:txBody>
      </p:sp>
      <p:sp>
        <p:nvSpPr>
          <p:cNvPr id="9" name="قوس كبير أيمن 8"/>
          <p:cNvSpPr/>
          <p:nvPr/>
        </p:nvSpPr>
        <p:spPr>
          <a:xfrm rot="16200000">
            <a:off x="4000500" y="-1943100"/>
            <a:ext cx="533400" cy="7010400"/>
          </a:xfrm>
          <a:prstGeom prst="rightBrace">
            <a:avLst>
              <a:gd name="adj1" fmla="val 32478"/>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75" name="Rectangle 3"/>
          <p:cNvSpPr>
            <a:spLocks noChangeArrowheads="1"/>
          </p:cNvSpPr>
          <p:nvPr/>
        </p:nvSpPr>
        <p:spPr bwMode="auto">
          <a:xfrm>
            <a:off x="-76200" y="3581401"/>
            <a:ext cx="10668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tabLst>
                <a:tab pos="1428750" algn="l"/>
                <a:tab pos="2971800" algn="ctr"/>
              </a:tabLst>
            </a:pPr>
            <a:r>
              <a:rPr lang="ar-SA" sz="2400" b="1" u="sng" dirty="0" smtClean="0">
                <a:solidFill>
                  <a:srgbClr val="00B050"/>
                </a:solidFill>
                <a:latin typeface="Times New Roman" pitchFamily="18" charset="0"/>
                <a:ea typeface="Calibri" pitchFamily="34" charset="0"/>
                <a:cs typeface="Traditional Arabic" pitchFamily="2" charset="-78"/>
              </a:rPr>
              <a:t>مثل: </a:t>
            </a:r>
          </a:p>
          <a:p>
            <a:pPr marL="0" marR="0" lvl="0" indent="0" algn="r" defTabSz="914400" rtl="1" eaLnBrk="0" fontAlgn="base" latinLnBrk="0" hangingPunct="0">
              <a:lnSpc>
                <a:spcPct val="100000"/>
              </a:lnSpc>
              <a:spcBef>
                <a:spcPct val="0"/>
              </a:spcBef>
              <a:spcAft>
                <a:spcPct val="0"/>
              </a:spcAft>
              <a:buClrTx/>
              <a:buSzTx/>
              <a:tabLst>
                <a:tab pos="1428750" algn="l"/>
                <a:tab pos="2971800" algn="ctr"/>
              </a:tabLst>
            </a:pPr>
            <a:r>
              <a:rPr lang="ar-SA" sz="2000" b="1" dirty="0" smtClean="0">
                <a:latin typeface="Times New Roman" pitchFamily="18" charset="0"/>
                <a:ea typeface="Calibri" pitchFamily="34" charset="0"/>
                <a:cs typeface="Traditional Arabic" pitchFamily="2" charset="-78"/>
              </a:rPr>
              <a:t>المستنقعات </a:t>
            </a:r>
          </a:p>
          <a:p>
            <a:pPr marL="0" marR="0" lvl="0" indent="0" algn="r" defTabSz="914400" rtl="1" eaLnBrk="0" fontAlgn="base" latinLnBrk="0" hangingPunct="0">
              <a:lnSpc>
                <a:spcPct val="100000"/>
              </a:lnSpc>
              <a:spcBef>
                <a:spcPct val="0"/>
              </a:spcBef>
              <a:spcAft>
                <a:spcPct val="0"/>
              </a:spcAft>
              <a:buClrTx/>
              <a:buSzTx/>
              <a:tabLst>
                <a:tab pos="1428750" algn="l"/>
                <a:tab pos="2971800" algn="ctr"/>
              </a:tabLst>
            </a:pPr>
            <a:r>
              <a:rPr lang="ar-SA" sz="2000" b="1" dirty="0" smtClean="0">
                <a:latin typeface="Times New Roman" pitchFamily="18" charset="0"/>
                <a:ea typeface="Calibri" pitchFamily="34" charset="0"/>
                <a:cs typeface="Traditional Arabic" pitchFamily="2" charset="-78"/>
              </a:rPr>
              <a:t>والأنهار </a:t>
            </a:r>
          </a:p>
          <a:p>
            <a:pPr marL="0" marR="0" lvl="0" indent="0" algn="r" defTabSz="914400" rtl="1" eaLnBrk="0" fontAlgn="base" latinLnBrk="0" hangingPunct="0">
              <a:lnSpc>
                <a:spcPct val="100000"/>
              </a:lnSpc>
              <a:spcBef>
                <a:spcPct val="0"/>
              </a:spcBef>
              <a:spcAft>
                <a:spcPct val="0"/>
              </a:spcAft>
              <a:buClrTx/>
              <a:buSzTx/>
              <a:tabLst>
                <a:tab pos="1428750" algn="l"/>
                <a:tab pos="2971800" algn="ctr"/>
              </a:tabLst>
            </a:pPr>
            <a:r>
              <a:rPr lang="ar-SA" sz="2000" b="1" dirty="0" smtClean="0">
                <a:latin typeface="Times New Roman" pitchFamily="18" charset="0"/>
                <a:ea typeface="Calibri" pitchFamily="34" charset="0"/>
                <a:cs typeface="Traditional Arabic" pitchFamily="2" charset="-78"/>
              </a:rPr>
              <a:t>والبحيرات.</a:t>
            </a:r>
          </a:p>
        </p:txBody>
      </p:sp>
      <p:sp>
        <p:nvSpPr>
          <p:cNvPr id="11" name="مستطيل 10"/>
          <p:cNvSpPr/>
          <p:nvPr/>
        </p:nvSpPr>
        <p:spPr>
          <a:xfrm>
            <a:off x="1676401" y="2971801"/>
            <a:ext cx="982961" cy="646331"/>
          </a:xfrm>
          <a:prstGeom prst="rect">
            <a:avLst/>
          </a:prstGeom>
          <a:solidFill>
            <a:schemeClr val="accent4">
              <a:lumMod val="40000"/>
              <a:lumOff val="60000"/>
            </a:schemeClr>
          </a:solidFill>
          <a:ln>
            <a:solidFill>
              <a:schemeClr val="accent1">
                <a:lumMod val="75000"/>
              </a:schemeClr>
            </a:solidFill>
          </a:ln>
        </p:spPr>
        <p:txBody>
          <a:bodyPr wrap="none">
            <a:spAutoFit/>
          </a:bodyPr>
          <a:lstStyle/>
          <a:p>
            <a:r>
              <a:rPr lang="ar-SA" b="1" dirty="0" smtClean="0">
                <a:solidFill>
                  <a:schemeClr val="accent5">
                    <a:lumMod val="50000"/>
                  </a:schemeClr>
                </a:solidFill>
                <a:latin typeface="Times New Roman" pitchFamily="18" charset="0"/>
                <a:ea typeface="Calibri" pitchFamily="34" charset="0"/>
                <a:cs typeface="Traditional Arabic" pitchFamily="2" charset="-78"/>
              </a:rPr>
              <a:t>النظم البيئية </a:t>
            </a:r>
          </a:p>
          <a:p>
            <a:r>
              <a:rPr lang="ar-SA" b="1" dirty="0" smtClean="0">
                <a:solidFill>
                  <a:schemeClr val="accent5">
                    <a:lumMod val="50000"/>
                  </a:schemeClr>
                </a:solidFill>
                <a:latin typeface="Times New Roman" pitchFamily="18" charset="0"/>
                <a:ea typeface="Calibri" pitchFamily="34" charset="0"/>
                <a:cs typeface="Traditional Arabic" pitchFamily="2" charset="-78"/>
              </a:rPr>
              <a:t>للمياه المالحة </a:t>
            </a:r>
            <a:endParaRPr lang="en-US" dirty="0">
              <a:solidFill>
                <a:schemeClr val="accent5">
                  <a:lumMod val="50000"/>
                </a:schemeClr>
              </a:solidFill>
            </a:endParaRPr>
          </a:p>
        </p:txBody>
      </p:sp>
      <p:sp>
        <p:nvSpPr>
          <p:cNvPr id="12" name="مستطيل 11"/>
          <p:cNvSpPr/>
          <p:nvPr/>
        </p:nvSpPr>
        <p:spPr>
          <a:xfrm>
            <a:off x="134393" y="2971801"/>
            <a:ext cx="1008609" cy="646331"/>
          </a:xfrm>
          <a:prstGeom prst="rect">
            <a:avLst/>
          </a:prstGeom>
          <a:solidFill>
            <a:schemeClr val="accent4">
              <a:lumMod val="40000"/>
              <a:lumOff val="60000"/>
            </a:schemeClr>
          </a:solidFill>
          <a:ln>
            <a:solidFill>
              <a:schemeClr val="accent1">
                <a:lumMod val="75000"/>
              </a:schemeClr>
            </a:solidFill>
          </a:ln>
        </p:spPr>
        <p:txBody>
          <a:bodyPr wrap="none">
            <a:spAutoFit/>
          </a:bodyPr>
          <a:lstStyle/>
          <a:p>
            <a:r>
              <a:rPr lang="ar-SA" b="1" dirty="0" smtClean="0">
                <a:solidFill>
                  <a:schemeClr val="accent5">
                    <a:lumMod val="50000"/>
                  </a:schemeClr>
                </a:solidFill>
                <a:latin typeface="Times New Roman" pitchFamily="18" charset="0"/>
                <a:ea typeface="Calibri" pitchFamily="34" charset="0"/>
                <a:cs typeface="Traditional Arabic" pitchFamily="2" charset="-78"/>
              </a:rPr>
              <a:t>النظم البيئية </a:t>
            </a:r>
          </a:p>
          <a:p>
            <a:r>
              <a:rPr lang="ar-SA" b="1" dirty="0" smtClean="0">
                <a:solidFill>
                  <a:schemeClr val="accent5">
                    <a:lumMod val="50000"/>
                  </a:schemeClr>
                </a:solidFill>
                <a:latin typeface="Times New Roman" pitchFamily="18" charset="0"/>
                <a:ea typeface="Calibri" pitchFamily="34" charset="0"/>
                <a:cs typeface="Traditional Arabic" pitchFamily="2" charset="-78"/>
              </a:rPr>
              <a:t>للمياه العذبة </a:t>
            </a:r>
            <a:endParaRPr lang="en-US" dirty="0">
              <a:solidFill>
                <a:schemeClr val="accent5">
                  <a:lumMod val="50000"/>
                </a:schemeClr>
              </a:solidFill>
            </a:endParaRPr>
          </a:p>
        </p:txBody>
      </p:sp>
      <p:sp>
        <p:nvSpPr>
          <p:cNvPr id="13" name="مستطيل 12"/>
          <p:cNvSpPr/>
          <p:nvPr/>
        </p:nvSpPr>
        <p:spPr>
          <a:xfrm>
            <a:off x="1295400" y="3733801"/>
            <a:ext cx="1585403" cy="1015663"/>
          </a:xfrm>
          <a:prstGeom prst="rect">
            <a:avLst/>
          </a:prstGeom>
        </p:spPr>
        <p:txBody>
          <a:bodyPr wrap="square">
            <a:spAutoFit/>
          </a:bodyPr>
          <a:lstStyle/>
          <a:p>
            <a:pPr lvl="0" algn="r" rtl="1" fontAlgn="base">
              <a:spcBef>
                <a:spcPct val="0"/>
              </a:spcBef>
              <a:spcAft>
                <a:spcPct val="0"/>
              </a:spcAft>
              <a:tabLst>
                <a:tab pos="1428750" algn="l"/>
                <a:tab pos="2971800" algn="ctr"/>
              </a:tabLst>
            </a:pPr>
            <a:r>
              <a:rPr lang="ar-SA" sz="2400" b="1" u="sng" dirty="0" smtClean="0">
                <a:solidFill>
                  <a:srgbClr val="00B050"/>
                </a:solidFill>
                <a:latin typeface="Times New Roman" pitchFamily="18" charset="0"/>
                <a:ea typeface="Calibri" pitchFamily="34" charset="0"/>
                <a:cs typeface="Traditional Arabic" pitchFamily="2" charset="-78"/>
              </a:rPr>
              <a:t>مثل:</a:t>
            </a:r>
          </a:p>
          <a:p>
            <a:pPr lvl="0" algn="r" rtl="1" fontAlgn="base">
              <a:spcBef>
                <a:spcPct val="0"/>
              </a:spcBef>
              <a:spcAft>
                <a:spcPct val="0"/>
              </a:spcAft>
              <a:tabLst>
                <a:tab pos="1428750" algn="l"/>
                <a:tab pos="2971800" algn="ctr"/>
              </a:tabLst>
            </a:pPr>
            <a:r>
              <a:rPr lang="ar-SA" b="1" dirty="0" smtClean="0">
                <a:latin typeface="Times New Roman" pitchFamily="18" charset="0"/>
                <a:ea typeface="Calibri" pitchFamily="34" charset="0"/>
                <a:cs typeface="Traditional Arabic" pitchFamily="2" charset="-78"/>
              </a:rPr>
              <a:t> الشعاب المرجانية, والبحار, والمحيطات.</a:t>
            </a:r>
            <a:endParaRPr lang="en-US" b="1" dirty="0" smtClean="0">
              <a:latin typeface="Times New Roman" pitchFamily="18" charset="0"/>
              <a:ea typeface="Calibri" pitchFamily="34" charset="0"/>
              <a:cs typeface="Traditional Arabic" pitchFamily="2" charset="-78"/>
            </a:endParaRPr>
          </a:p>
        </p:txBody>
      </p:sp>
      <p:pic>
        <p:nvPicPr>
          <p:cNvPr id="14" name="صورة 13" descr="C:\Documents and Settings\F2KNOW\My Documents\My Pictures\أساسيات البيئة\5.jpg"/>
          <p:cNvPicPr/>
          <p:nvPr/>
        </p:nvPicPr>
        <p:blipFill>
          <a:blip r:embed="rId3" cstate="print"/>
          <a:srcRect/>
          <a:stretch>
            <a:fillRect/>
          </a:stretch>
        </p:blipFill>
        <p:spPr bwMode="auto">
          <a:xfrm rot="5400000">
            <a:off x="2324100" y="2781300"/>
            <a:ext cx="4572000" cy="3276600"/>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p:spPr>
      </p:pic>
      <p:sp>
        <p:nvSpPr>
          <p:cNvPr id="15" name="مستطيل 14"/>
          <p:cNvSpPr/>
          <p:nvPr/>
        </p:nvSpPr>
        <p:spPr>
          <a:xfrm>
            <a:off x="6248400" y="2895600"/>
            <a:ext cx="2286000" cy="1754326"/>
          </a:xfrm>
          <a:prstGeom prst="rect">
            <a:avLst/>
          </a:prstGeom>
        </p:spPr>
        <p:txBody>
          <a:bodyPr wrap="square">
            <a:spAutoFit/>
          </a:bodyPr>
          <a:lstStyle/>
          <a:p>
            <a:pPr algn="r" rtl="1"/>
            <a:r>
              <a:rPr lang="ar-SA" b="1" dirty="0" smtClean="0"/>
              <a:t>مثل:</a:t>
            </a:r>
            <a:endParaRPr lang="en-US" b="1" dirty="0" smtClean="0"/>
          </a:p>
          <a:p>
            <a:pPr algn="r"/>
            <a:r>
              <a:rPr lang="ar-SA" dirty="0" smtClean="0"/>
              <a:t> بيئة </a:t>
            </a:r>
            <a:r>
              <a:rPr lang="ar-SA" dirty="0" err="1" smtClean="0"/>
              <a:t>التندرا</a:t>
            </a:r>
            <a:r>
              <a:rPr lang="ar-SA" dirty="0" smtClean="0"/>
              <a:t> والغابات المخروطية والغابات الاستوائية المطيرة </a:t>
            </a:r>
            <a:r>
              <a:rPr lang="ar-SA" dirty="0" err="1" smtClean="0"/>
              <a:t>و</a:t>
            </a:r>
            <a:r>
              <a:rPr lang="ar-SA" dirty="0" smtClean="0"/>
              <a:t> الحشائش </a:t>
            </a:r>
            <a:r>
              <a:rPr lang="ar-SA" dirty="0" err="1" smtClean="0"/>
              <a:t>والسافانا</a:t>
            </a:r>
            <a:r>
              <a:rPr lang="ar-SA" dirty="0" smtClean="0"/>
              <a:t> والصحاري.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228600" y="4800600"/>
            <a:ext cx="2403475"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سهم إلى اليسار 13"/>
          <p:cNvSpPr/>
          <p:nvPr/>
        </p:nvSpPr>
        <p:spPr>
          <a:xfrm>
            <a:off x="2590800" y="6172200"/>
            <a:ext cx="1752600" cy="685800"/>
          </a:xfrm>
          <a:prstGeom prst="lef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p:cNvSpPr>
            <a:spLocks noGrp="1"/>
          </p:cNvSpPr>
          <p:nvPr>
            <p:ph type="title"/>
          </p:nvPr>
        </p:nvSpPr>
        <p:spPr>
          <a:xfrm>
            <a:off x="914400" y="152400"/>
            <a:ext cx="7467600" cy="944562"/>
          </a:xfrm>
        </p:spPr>
        <p:txBody>
          <a:bodyPr>
            <a:normAutofit/>
          </a:bodyPr>
          <a:lstStyle/>
          <a:p>
            <a:pPr lvl="0" algn="r" rtl="1"/>
            <a:r>
              <a:rPr lang="ar-SA" sz="2400" b="1" dirty="0" smtClean="0">
                <a:solidFill>
                  <a:schemeClr val="accent2">
                    <a:lumMod val="75000"/>
                  </a:schemeClr>
                </a:solidFill>
              </a:rPr>
              <a:t>2- أنواع النظم البيئية حسب مكوناتها: </a:t>
            </a:r>
            <a:r>
              <a:rPr lang="en-US" dirty="0" smtClean="0"/>
              <a:t/>
            </a:r>
            <a:br>
              <a:rPr lang="en-US" dirty="0" smtClean="0"/>
            </a:br>
            <a:endParaRPr lang="en-US" dirty="0"/>
          </a:p>
        </p:txBody>
      </p:sp>
      <p:sp>
        <p:nvSpPr>
          <p:cNvPr id="3" name="عنصر نائب للمحتوى 2"/>
          <p:cNvSpPr>
            <a:spLocks noGrp="1"/>
          </p:cNvSpPr>
          <p:nvPr>
            <p:ph sz="quarter" idx="1"/>
          </p:nvPr>
        </p:nvSpPr>
        <p:spPr>
          <a:xfrm>
            <a:off x="762000" y="609600"/>
            <a:ext cx="7467600" cy="838200"/>
          </a:xfrm>
        </p:spPr>
        <p:txBody>
          <a:bodyPr>
            <a:normAutofit/>
          </a:bodyPr>
          <a:lstStyle/>
          <a:p>
            <a:pPr algn="r" rtl="1"/>
            <a:r>
              <a:rPr lang="ar-SA" sz="2000" dirty="0" smtClean="0"/>
              <a:t>تقسم النظم البيئية على أساس توافر المكونات الحية وغير الحية فيها إلى قسمين هما:</a:t>
            </a:r>
            <a:endParaRPr lang="en-US" sz="2000" dirty="0" smtClean="0"/>
          </a:p>
          <a:p>
            <a:pPr algn="r" rtl="1"/>
            <a:endParaRPr lang="en-US" sz="2000" dirty="0"/>
          </a:p>
        </p:txBody>
      </p:sp>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قوس كبير أيمن 4"/>
          <p:cNvSpPr/>
          <p:nvPr/>
        </p:nvSpPr>
        <p:spPr>
          <a:xfrm rot="16200000">
            <a:off x="4267200" y="-2133600"/>
            <a:ext cx="457200" cy="7010400"/>
          </a:xfrm>
          <a:prstGeom prst="rightBrace">
            <a:avLst>
              <a:gd name="adj1" fmla="val 32478"/>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49" name="Rectangle 1"/>
          <p:cNvSpPr>
            <a:spLocks noChangeArrowheads="1"/>
          </p:cNvSpPr>
          <p:nvPr/>
        </p:nvSpPr>
        <p:spPr bwMode="auto">
          <a:xfrm>
            <a:off x="6248400" y="1752600"/>
            <a:ext cx="2667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ar-SA" sz="2400" b="1" dirty="0" smtClean="0">
                <a:solidFill>
                  <a:srgbClr val="007A37"/>
                </a:solidFill>
                <a:latin typeface="Times New Roman" pitchFamily="18" charset="0"/>
                <a:ea typeface="Calibri" pitchFamily="34" charset="0"/>
                <a:cs typeface="Traditional Arabic" pitchFamily="2" charset="-78"/>
              </a:rPr>
              <a:t>1-نظام بيئي طبيعي متكامل</a:t>
            </a:r>
          </a:p>
        </p:txBody>
      </p:sp>
      <p:sp>
        <p:nvSpPr>
          <p:cNvPr id="7" name="مستطيل 6"/>
          <p:cNvSpPr/>
          <p:nvPr/>
        </p:nvSpPr>
        <p:spPr>
          <a:xfrm>
            <a:off x="228600" y="1676400"/>
            <a:ext cx="3462807" cy="461665"/>
          </a:xfrm>
          <a:prstGeom prst="rect">
            <a:avLst/>
          </a:prstGeom>
        </p:spPr>
        <p:txBody>
          <a:bodyPr wrap="none">
            <a:spAutoFit/>
          </a:bodyPr>
          <a:lstStyle/>
          <a:p>
            <a:r>
              <a:rPr lang="ar-SA" sz="2400" b="1" dirty="0" smtClean="0">
                <a:solidFill>
                  <a:srgbClr val="007A37"/>
                </a:solidFill>
                <a:latin typeface="Times New Roman" pitchFamily="18" charset="0"/>
                <a:ea typeface="Calibri" pitchFamily="34" charset="0"/>
                <a:cs typeface="Traditional Arabic" pitchFamily="2" charset="-78"/>
              </a:rPr>
              <a:t>2-نظام بيئي غير طبيعي أو غير متكامل</a:t>
            </a:r>
            <a:endParaRPr lang="en-US" sz="2400" b="1" dirty="0" smtClean="0">
              <a:solidFill>
                <a:srgbClr val="007A37"/>
              </a:solidFill>
              <a:latin typeface="Times New Roman" pitchFamily="18" charset="0"/>
              <a:ea typeface="Calibri" pitchFamily="34" charset="0"/>
              <a:cs typeface="Traditional Arabic" pitchFamily="2" charset="-78"/>
            </a:endParaRPr>
          </a:p>
        </p:txBody>
      </p:sp>
      <p:sp>
        <p:nvSpPr>
          <p:cNvPr id="8" name="مستطيل 7"/>
          <p:cNvSpPr/>
          <p:nvPr/>
        </p:nvSpPr>
        <p:spPr>
          <a:xfrm>
            <a:off x="5715000" y="2209800"/>
            <a:ext cx="2971800" cy="1938992"/>
          </a:xfrm>
          <a:prstGeom prst="rect">
            <a:avLst/>
          </a:prstGeom>
        </p:spPr>
        <p:txBody>
          <a:bodyPr wrap="square">
            <a:spAutoFit/>
          </a:bodyPr>
          <a:lstStyle/>
          <a:p>
            <a:pPr algn="just" rtl="1"/>
            <a:r>
              <a:rPr lang="ar-SA" sz="2000" dirty="0" smtClean="0"/>
              <a:t>ويعرف بالنظام البيئي المفتوح, وهو النظام البيئي الذي يحتوي على جميع المكونات الأساسية الأولية الحية وغير الحية, ومن أمثلة هذا النظام المستنقع والنهر والبحيرة والغابة.</a:t>
            </a:r>
            <a:endParaRPr lang="en-US" sz="2000" dirty="0"/>
          </a:p>
        </p:txBody>
      </p:sp>
      <p:sp>
        <p:nvSpPr>
          <p:cNvPr id="9" name="مستطيل 8"/>
          <p:cNvSpPr/>
          <p:nvPr/>
        </p:nvSpPr>
        <p:spPr>
          <a:xfrm>
            <a:off x="228600" y="2133600"/>
            <a:ext cx="4953000" cy="2554545"/>
          </a:xfrm>
          <a:prstGeom prst="rect">
            <a:avLst/>
          </a:prstGeom>
        </p:spPr>
        <p:txBody>
          <a:bodyPr wrap="square">
            <a:spAutoFit/>
          </a:bodyPr>
          <a:lstStyle/>
          <a:p>
            <a:pPr algn="just" rtl="1"/>
            <a:r>
              <a:rPr lang="ar-SA" sz="2000" dirty="0" smtClean="0"/>
              <a:t>ويعرف بالنظام البيئي المغلق, وهو الذي يفتقر إلى بعض المكونات الأساسية مثل الطاقة الشمسية أو الكائنات المنتجة من النباتات الخضراء,أو بعض أنواع مملكة البدائيات </a:t>
            </a:r>
            <a:r>
              <a:rPr lang="ar-SA" sz="2000" dirty="0" err="1" smtClean="0"/>
              <a:t>و</a:t>
            </a:r>
            <a:r>
              <a:rPr lang="ar-SA" sz="2000" dirty="0" smtClean="0"/>
              <a:t> الطلائعيات من تلك التي لها القدرة على صنع غذائها بنفسها, ومن الأمثلة على هذا النظام الكهوف المغلقة والأعماق السحيقة للمحيطات التي لا تصلها الأشعة الشمسية لذلك لا فهي تفتقر إلى الكائنات المنتجة وتعتمد على ما يصلها من الخارج من مواد غذائية. </a:t>
            </a:r>
            <a:endParaRPr lang="en-US" sz="2000" dirty="0"/>
          </a:p>
        </p:txBody>
      </p:sp>
      <p:pic>
        <p:nvPicPr>
          <p:cNvPr id="10241" name="Picture 1" descr="C:\Documents and Settings\F2KNOW\My Documents\My Pictures\images.jpg"/>
          <p:cNvPicPr>
            <a:picLocks noChangeAspect="1" noChangeArrowheads="1"/>
          </p:cNvPicPr>
          <p:nvPr/>
        </p:nvPicPr>
        <p:blipFill>
          <a:blip r:embed="rId4"/>
          <a:srcRect/>
          <a:stretch>
            <a:fillRect/>
          </a:stretch>
        </p:blipFill>
        <p:spPr bwMode="auto">
          <a:xfrm>
            <a:off x="5943600" y="4419600"/>
            <a:ext cx="1971675" cy="2076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مربع نص 12"/>
          <p:cNvSpPr txBox="1"/>
          <p:nvPr/>
        </p:nvSpPr>
        <p:spPr>
          <a:xfrm>
            <a:off x="2743200" y="6324600"/>
            <a:ext cx="1981200" cy="369332"/>
          </a:xfrm>
          <a:prstGeom prst="rect">
            <a:avLst/>
          </a:prstGeom>
          <a:noFill/>
        </p:spPr>
        <p:txBody>
          <a:bodyPr wrap="square" rtlCol="0">
            <a:spAutoFit/>
          </a:bodyPr>
          <a:lstStyle/>
          <a:p>
            <a:r>
              <a:rPr lang="ar-SA" dirty="0" smtClean="0"/>
              <a:t>صورة كهف مغلق</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43000" y="228600"/>
            <a:ext cx="7467600" cy="792162"/>
          </a:xfrm>
        </p:spPr>
        <p:txBody>
          <a:bodyPr anchor="ctr">
            <a:normAutofit fontScale="90000"/>
          </a:bodyPr>
          <a:lstStyle/>
          <a:p>
            <a:pPr lvl="0" algn="r"/>
            <a:r>
              <a:rPr lang="ar-SA" sz="2700" b="1" dirty="0" smtClean="0">
                <a:solidFill>
                  <a:schemeClr val="accent2">
                    <a:lumMod val="75000"/>
                  </a:schemeClr>
                </a:solidFill>
              </a:rPr>
              <a:t>3-أنواع النظم البيئية حسب مصدر الطاقة: </a:t>
            </a:r>
            <a:r>
              <a:rPr lang="en-US" dirty="0" smtClean="0"/>
              <a:t/>
            </a:r>
            <a:br>
              <a:rPr lang="en-US" dirty="0" smtClean="0"/>
            </a:br>
            <a:endParaRPr lang="en-US" dirty="0"/>
          </a:p>
        </p:txBody>
      </p:sp>
      <p:sp>
        <p:nvSpPr>
          <p:cNvPr id="3" name="عنصر نائب للمحتوى 2"/>
          <p:cNvSpPr>
            <a:spLocks noGrp="1"/>
          </p:cNvSpPr>
          <p:nvPr>
            <p:ph sz="quarter" idx="1"/>
          </p:nvPr>
        </p:nvSpPr>
        <p:spPr>
          <a:xfrm>
            <a:off x="685800" y="1066800"/>
            <a:ext cx="7467600" cy="381000"/>
          </a:xfrm>
        </p:spPr>
        <p:txBody>
          <a:bodyPr>
            <a:normAutofit fontScale="92500" lnSpcReduction="20000"/>
          </a:bodyPr>
          <a:lstStyle/>
          <a:p>
            <a:pPr algn="r" rtl="1"/>
            <a:r>
              <a:rPr lang="ar-SA" dirty="0" smtClean="0"/>
              <a:t>وتقسم إلى:</a:t>
            </a:r>
            <a:endParaRPr lang="en-US" dirty="0" smtClean="0"/>
          </a:p>
          <a:p>
            <a:pPr algn="r" rtl="1"/>
            <a:endParaRPr lang="en-US"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p:cNvPicPr/>
          <p:nvPr/>
        </p:nvPicPr>
        <p:blipFill>
          <a:blip r:embed="rId3"/>
          <a:srcRect/>
          <a:stretch>
            <a:fillRect/>
          </a:stretch>
        </p:blipFill>
        <p:spPr bwMode="auto">
          <a:xfrm rot="16200000">
            <a:off x="-723900" y="1714500"/>
            <a:ext cx="5867400" cy="3810000"/>
          </a:xfrm>
          <a:prstGeom prst="rect">
            <a:avLst/>
          </a:prstGeom>
          <a:noFill/>
          <a:ln w="38100">
            <a:solidFill>
              <a:schemeClr val="accent1"/>
            </a:solidFill>
            <a:miter lim="800000"/>
            <a:headEnd/>
            <a:tailEnd/>
          </a:ln>
        </p:spPr>
      </p:pic>
      <p:sp>
        <p:nvSpPr>
          <p:cNvPr id="9217" name="Rectangle 1"/>
          <p:cNvSpPr>
            <a:spLocks noChangeArrowheads="1"/>
          </p:cNvSpPr>
          <p:nvPr/>
        </p:nvSpPr>
        <p:spPr bwMode="auto">
          <a:xfrm>
            <a:off x="4419601" y="2438401"/>
            <a:ext cx="4285883" cy="29854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1" eaLnBrk="1" fontAlgn="base" latinLnBrk="0" hangingPunct="1">
              <a:lnSpc>
                <a:spcPct val="100000"/>
              </a:lnSpc>
              <a:spcBef>
                <a:spcPct val="0"/>
              </a:spcBef>
              <a:spcAft>
                <a:spcPct val="0"/>
              </a:spcAft>
              <a:buClrTx/>
              <a:buSzTx/>
              <a:buFontTx/>
              <a:buAutoNum type="arabic1Minus"/>
              <a:tabLst/>
            </a:pPr>
            <a:r>
              <a:rPr kumimoji="0" lang="ar-SA" sz="2400" b="1"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raditional Arabic" pitchFamily="2" charset="-78"/>
              </a:rPr>
              <a:t>نظام بيئي يدار بالطاقة الشمسية:</a:t>
            </a:r>
          </a:p>
          <a:p>
            <a:pPr marL="457200" marR="0" lvl="0" indent="-457200" algn="just" defTabSz="914400" rtl="1" eaLnBrk="1" fontAlgn="base" latinLnBrk="0" hangingPunct="1">
              <a:lnSpc>
                <a:spcPct val="100000"/>
              </a:lnSpc>
              <a:spcBef>
                <a:spcPct val="0"/>
              </a:spcBef>
              <a:spcAft>
                <a:spcPct val="0"/>
              </a:spcAft>
              <a:buClrTx/>
              <a:buSzTx/>
              <a:tabLst/>
            </a:pPr>
            <a:endParaRPr kumimoji="0" lang="en-US" sz="24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raditional Arabic"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مثل الغابات والحشائش </a:t>
            </a:r>
            <a:r>
              <a:rPr kumimoji="0" lang="ar-SA" sz="2800" b="0" i="0" u="none" strike="noStrike" cap="none" normalizeH="0" baseline="0" dirty="0" err="1" smtClean="0">
                <a:ln>
                  <a:noFill/>
                </a:ln>
                <a:solidFill>
                  <a:schemeClr val="tx1"/>
                </a:solidFill>
                <a:effectLst/>
                <a:latin typeface="Times New Roman" pitchFamily="18" charset="0"/>
                <a:ea typeface="Calibri" pitchFamily="34" charset="0"/>
                <a:cs typeface="Traditional Arabic" pitchFamily="2" charset="-78"/>
              </a:rPr>
              <a:t>والسافانا</a:t>
            </a:r>
            <a:r>
              <a:rPr kumimoji="0" lang="ar-SA" sz="28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والبحار والمحيطات والمستنقعات ونحوها وتمثل الشمس مصدر الطاقة الرئيس للأنظمة البيئية الطبيعية, وهي مصدر لا ينضب ولا يسبب التلوث</a:t>
            </a:r>
            <a:r>
              <a:rPr kumimoji="0" lang="en-US" sz="28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r>
              <a:rPr kumimoji="0" lang="ar-SA" sz="28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304800"/>
            <a:ext cx="7467600" cy="792162"/>
          </a:xfrm>
        </p:spPr>
        <p:txBody>
          <a:bodyPr anchor="ctr">
            <a:normAutofit fontScale="90000"/>
          </a:bodyPr>
          <a:lstStyle/>
          <a:p>
            <a:pPr lvl="0" algn="r"/>
            <a:r>
              <a:rPr lang="ar-SA" sz="2700" b="1" dirty="0" smtClean="0">
                <a:solidFill>
                  <a:schemeClr val="accent2">
                    <a:lumMod val="75000"/>
                  </a:schemeClr>
                </a:solidFill>
              </a:rPr>
              <a:t>3-أنواع النظم البيئية حسب مصدر الطاقة: </a:t>
            </a:r>
            <a:r>
              <a:rPr lang="en-US" dirty="0" smtClean="0"/>
              <a:t/>
            </a:r>
            <a:br>
              <a:rPr lang="en-US" dirty="0" smtClean="0"/>
            </a:br>
            <a:endParaRPr lang="en-US" dirty="0"/>
          </a:p>
        </p:txBody>
      </p:sp>
      <p:sp>
        <p:nvSpPr>
          <p:cNvPr id="3" name="عنصر نائب للمحتوى 2"/>
          <p:cNvSpPr>
            <a:spLocks noGrp="1"/>
          </p:cNvSpPr>
          <p:nvPr>
            <p:ph sz="quarter" idx="1"/>
          </p:nvPr>
        </p:nvSpPr>
        <p:spPr>
          <a:xfrm>
            <a:off x="4495800" y="1066800"/>
            <a:ext cx="3657600" cy="381000"/>
          </a:xfrm>
        </p:spPr>
        <p:txBody>
          <a:bodyPr>
            <a:normAutofit fontScale="92500" lnSpcReduction="20000"/>
          </a:bodyPr>
          <a:lstStyle/>
          <a:p>
            <a:pPr algn="r" rtl="1"/>
            <a:r>
              <a:rPr lang="ar-SA" dirty="0" smtClean="0"/>
              <a:t>وتقسم إلى:</a:t>
            </a:r>
            <a:endParaRPr lang="en-US" dirty="0" smtClean="0"/>
          </a:p>
          <a:p>
            <a:pPr algn="r" rtl="1"/>
            <a:endParaRPr lang="en-US"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a:srcRect/>
          <a:stretch>
            <a:fillRect/>
          </a:stretch>
        </p:blipFill>
        <p:spPr bwMode="auto">
          <a:xfrm rot="16200000">
            <a:off x="-952496" y="1866899"/>
            <a:ext cx="5791198" cy="3429000"/>
          </a:xfrm>
          <a:prstGeom prst="rect">
            <a:avLst/>
          </a:prstGeom>
          <a:noFill/>
          <a:ln w="38100">
            <a:solidFill>
              <a:schemeClr val="accent1"/>
            </a:solidFill>
            <a:miter lim="800000"/>
            <a:headEnd/>
            <a:tailEnd/>
          </a:ln>
        </p:spPr>
      </p:pic>
      <p:sp>
        <p:nvSpPr>
          <p:cNvPr id="2049" name="Rectangle 1"/>
          <p:cNvSpPr>
            <a:spLocks noChangeArrowheads="1"/>
          </p:cNvSpPr>
          <p:nvPr/>
        </p:nvSpPr>
        <p:spPr bwMode="auto">
          <a:xfrm>
            <a:off x="3962400" y="1524001"/>
            <a:ext cx="4191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raditional Arabic" pitchFamily="2" charset="-78"/>
              </a:rPr>
              <a:t>ب- نظام بيئي بشري يدار بالطاقة الشمسية :</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raditional Arabic" pitchFamily="2"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مثل البساتين, والحدائق النباتية, ومزارع الجمبري, وأحواض تربية الأسماك في الأماكن المكشوفة, وحدائق الحيوانات حيث يقوم الإنسان من خلالها باستبدال بعض المكونات الحية الطبيعية بمكونات حية يجلبها, ويضيف إليها مواد جديدة كالأسمدة والمواد الغذائية والمبيدات الحشرية. وخلافاً للنظام البيئي الطبيعي </a:t>
            </a:r>
            <a:r>
              <a:rPr kumimoji="0" lang="ar-SA" sz="2400" b="1" i="0" u="sng"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لا تتوافر الحلقة المحللة غالباً </a:t>
            </a:r>
            <a:r>
              <a:rPr kumimoji="0" lang="ar-SA" sz="24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في النظام البشري, مما يؤدي إلى تراكم كميات كبيرة من المواد الملوثة والسامة المضرة بالبيئة مثل: المبيدات والفضلات المختلفة خاصة تلك التي لا تقبل التحلل أو تتطلب فترة طويلة حتى تتحلل</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81000"/>
            <a:ext cx="7467600" cy="792162"/>
          </a:xfrm>
        </p:spPr>
        <p:txBody>
          <a:bodyPr anchor="ctr">
            <a:normAutofit fontScale="90000"/>
          </a:bodyPr>
          <a:lstStyle/>
          <a:p>
            <a:pPr lvl="0" algn="r"/>
            <a:r>
              <a:rPr lang="ar-SA" sz="2700" b="1" dirty="0" smtClean="0">
                <a:solidFill>
                  <a:schemeClr val="accent2">
                    <a:lumMod val="75000"/>
                  </a:schemeClr>
                </a:solidFill>
              </a:rPr>
              <a:t>3-أنواع النظم البيئية حسب مصدر الطاقة: </a:t>
            </a:r>
            <a:r>
              <a:rPr lang="en-US" dirty="0" smtClean="0"/>
              <a:t/>
            </a:r>
            <a:br>
              <a:rPr lang="en-US" dirty="0" smtClean="0"/>
            </a:br>
            <a:endParaRPr lang="en-US" dirty="0"/>
          </a:p>
        </p:txBody>
      </p:sp>
      <p:sp>
        <p:nvSpPr>
          <p:cNvPr id="3" name="عنصر نائب للمحتوى 2"/>
          <p:cNvSpPr>
            <a:spLocks noGrp="1"/>
          </p:cNvSpPr>
          <p:nvPr>
            <p:ph sz="quarter" idx="1"/>
          </p:nvPr>
        </p:nvSpPr>
        <p:spPr>
          <a:xfrm>
            <a:off x="685800" y="1066800"/>
            <a:ext cx="7467600" cy="381000"/>
          </a:xfrm>
        </p:spPr>
        <p:txBody>
          <a:bodyPr>
            <a:normAutofit fontScale="92500" lnSpcReduction="20000"/>
          </a:bodyPr>
          <a:lstStyle/>
          <a:p>
            <a:pPr algn="r" rtl="1"/>
            <a:r>
              <a:rPr lang="ar-SA" dirty="0" smtClean="0"/>
              <a:t>وتقسم إلى:</a:t>
            </a:r>
            <a:endParaRPr lang="en-US" dirty="0" smtClean="0"/>
          </a:p>
          <a:p>
            <a:pPr algn="r" rtl="1"/>
            <a:endParaRPr lang="en-US"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a:srcRect/>
          <a:stretch>
            <a:fillRect/>
          </a:stretch>
        </p:blipFill>
        <p:spPr bwMode="auto">
          <a:xfrm rot="16200000">
            <a:off x="-876300" y="1866901"/>
            <a:ext cx="5715002" cy="3505199"/>
          </a:xfrm>
          <a:prstGeom prst="rect">
            <a:avLst/>
          </a:prstGeom>
          <a:noFill/>
          <a:ln w="38100">
            <a:solidFill>
              <a:schemeClr val="accent1"/>
            </a:solidFill>
            <a:miter lim="800000"/>
            <a:headEnd/>
            <a:tailEnd/>
          </a:ln>
        </p:spPr>
      </p:pic>
      <p:sp>
        <p:nvSpPr>
          <p:cNvPr id="7" name="مستطيل 6"/>
          <p:cNvSpPr/>
          <p:nvPr/>
        </p:nvSpPr>
        <p:spPr>
          <a:xfrm>
            <a:off x="4114800" y="2362200"/>
            <a:ext cx="4191000" cy="3116238"/>
          </a:xfrm>
          <a:prstGeom prst="rect">
            <a:avLst/>
          </a:prstGeom>
        </p:spPr>
        <p:txBody>
          <a:bodyPr wrap="square">
            <a:spAutoFit/>
          </a:bodyPr>
          <a:lstStyle/>
          <a:p>
            <a:pPr algn="just" rtl="1"/>
            <a:r>
              <a:rPr lang="ar-SA" sz="2400" dirty="0" smtClean="0">
                <a:latin typeface="Times New Roman" pitchFamily="18" charset="0"/>
                <a:ea typeface="Calibri" pitchFamily="34" charset="0"/>
                <a:cs typeface="Traditional Arabic" pitchFamily="2" charset="-78"/>
              </a:rPr>
              <a:t>مثل المصانع الكبرى, والمدن والمناطق السكنية, وأحواض الأسماك في الأماكن المغلقة ونحوها من البيئات التي صنعها الإنسان والتي تعتمد بصفة رئيسية على الوقود المستمد من الفحم الحجري أو مشتقات النفط أو الغاز الطبيعي لتحريكها, وهذا النوع من النظام </a:t>
            </a:r>
            <a:r>
              <a:rPr lang="ar-SA" sz="2400" b="1" u="sng" dirty="0" smtClean="0">
                <a:latin typeface="Times New Roman" pitchFamily="18" charset="0"/>
                <a:ea typeface="Calibri" pitchFamily="34" charset="0"/>
                <a:cs typeface="Traditional Arabic" pitchFamily="2" charset="-78"/>
              </a:rPr>
              <a:t>يفتقد للحلقة المحللة</a:t>
            </a:r>
            <a:r>
              <a:rPr lang="ar-SA" sz="2400" dirty="0" smtClean="0">
                <a:latin typeface="Times New Roman" pitchFamily="18" charset="0"/>
                <a:ea typeface="Calibri" pitchFamily="34" charset="0"/>
                <a:cs typeface="Traditional Arabic" pitchFamily="2" charset="-78"/>
              </a:rPr>
              <a:t>, ويؤدي إلى تلويث البيئة مباشرة واستنزاف مصادر الوقود, ومن ثم زيادة المشكلات البيئية .</a:t>
            </a:r>
            <a:endParaRPr lang="en-US" sz="2400" dirty="0" smtClean="0">
              <a:latin typeface="Times New Roman" pitchFamily="18" charset="0"/>
              <a:ea typeface="Calibri" pitchFamily="34" charset="0"/>
              <a:cs typeface="Traditional Arabic" pitchFamily="2" charset="-78"/>
            </a:endParaRPr>
          </a:p>
        </p:txBody>
      </p:sp>
      <p:sp>
        <p:nvSpPr>
          <p:cNvPr id="1025" name="Rectangle 1"/>
          <p:cNvSpPr>
            <a:spLocks noChangeArrowheads="1"/>
          </p:cNvSpPr>
          <p:nvPr/>
        </p:nvSpPr>
        <p:spPr bwMode="auto">
          <a:xfrm>
            <a:off x="3810000" y="1600201"/>
            <a:ext cx="44196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400" b="1" dirty="0" smtClean="0">
                <a:solidFill>
                  <a:schemeClr val="accent1">
                    <a:lumMod val="75000"/>
                  </a:schemeClr>
                </a:solidFill>
                <a:latin typeface="Times New Roman" pitchFamily="18" charset="0"/>
                <a:ea typeface="Calibri" pitchFamily="34" charset="0"/>
                <a:cs typeface="Traditional Arabic" pitchFamily="2" charset="-78"/>
              </a:rPr>
              <a:t>ج- نظام بيئي يدار بطاقة الوقود:</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1161</TotalTime>
  <Words>1607</Words>
  <Application>Microsoft Office PowerPoint</Application>
  <PresentationFormat>عرض على الشاشة (3:4)‏</PresentationFormat>
  <Paragraphs>152</Paragraphs>
  <Slides>22</Slides>
  <Notes>1</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مشربية</vt:lpstr>
      <vt:lpstr>مقرر أساسيات علم البيئة</vt:lpstr>
      <vt:lpstr>الشريحة 2</vt:lpstr>
      <vt:lpstr>مفهوم علم البيئة  Concept of Ecology</vt:lpstr>
      <vt:lpstr>لتحديد مكانة علم البيئة بالنسبة للدراسات الأحيائية مجتمعة: </vt:lpstr>
      <vt:lpstr>الشريحة 5</vt:lpstr>
      <vt:lpstr>الشريحة 6</vt:lpstr>
      <vt:lpstr>الشريحة 7</vt:lpstr>
      <vt:lpstr>الشريحة 8</vt:lpstr>
      <vt:lpstr>النظام البيئي  Ecosystem</vt:lpstr>
      <vt:lpstr>ب-مكونات النظام البيئي: </vt:lpstr>
      <vt:lpstr>الشريحة 11</vt:lpstr>
      <vt:lpstr>الشريحة 12</vt:lpstr>
      <vt:lpstr>الشريحة 13</vt:lpstr>
      <vt:lpstr>الشريحة 14</vt:lpstr>
      <vt:lpstr>يختلف مستوى الغذاء لآكلات اللحوم:  حيث يُعد بعضها مستهلكاً ثانياً أو ثالثاً أو رابعاً...الخ,  وذلك حسب موضع الكائن في سلسلة الغذاء كما يتضح في المخطط التالي: </vt:lpstr>
      <vt:lpstr>الشريحة 16</vt:lpstr>
      <vt:lpstr> </vt:lpstr>
      <vt:lpstr>1- أنواع النظم البيئية حسب البيئة الطبيعية: </vt:lpstr>
      <vt:lpstr>2- أنواع النظم البيئية حسب مكوناتها:  </vt:lpstr>
      <vt:lpstr>3-أنواع النظم البيئية حسب مصدر الطاقة:  </vt:lpstr>
      <vt:lpstr>3-أنواع النظم البيئية حسب مصدر الطاقة:  </vt:lpstr>
      <vt:lpstr>3-أنواع النظم البيئية حسب مصدر الطاقة: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أساسيات علم البيئة</dc:title>
  <dc:creator>USER</dc:creator>
  <cp:lastModifiedBy>DELL'</cp:lastModifiedBy>
  <cp:revision>298</cp:revision>
  <dcterms:created xsi:type="dcterms:W3CDTF">2012-01-22T15:47:52Z</dcterms:created>
  <dcterms:modified xsi:type="dcterms:W3CDTF">2013-02-09T19:47:33Z</dcterms:modified>
</cp:coreProperties>
</file>