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81" r:id="rId6"/>
    <p:sldId id="261" r:id="rId7"/>
    <p:sldId id="263" r:id="rId8"/>
    <p:sldId id="264" r:id="rId9"/>
    <p:sldId id="280" r:id="rId10"/>
    <p:sldId id="262" r:id="rId11"/>
    <p:sldId id="265"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3" r:id="rId26"/>
    <p:sldId id="282" r:id="rId27"/>
    <p:sldId id="284" r:id="rId28"/>
    <p:sldId id="285" r:id="rId29"/>
    <p:sldId id="286"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33"/>
    <a:srgbClr val="CC00CC"/>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3" d="100"/>
          <a:sy n="53" d="100"/>
        </p:scale>
        <p:origin x="-996" y="3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6DC447-DDAA-4562-BC6B-5E5BC7F0E283}" type="doc">
      <dgm:prSet loTypeId="urn:microsoft.com/office/officeart/2005/8/layout/radial5" loCatId="cycle" qsTypeId="urn:microsoft.com/office/officeart/2005/8/quickstyle/simple1" qsCatId="simple" csTypeId="urn:microsoft.com/office/officeart/2005/8/colors/colorful2" csCatId="colorful" phldr="1"/>
      <dgm:spPr/>
      <dgm:t>
        <a:bodyPr/>
        <a:lstStyle/>
        <a:p>
          <a:endParaRPr lang="en-US"/>
        </a:p>
      </dgm:t>
    </dgm:pt>
    <dgm:pt modelId="{8F037E35-B26F-40E0-B4DD-1DAC1A2D77E3}">
      <dgm:prSet phldrT="[نص]"/>
      <dgm:spPr/>
      <dgm:t>
        <a:bodyPr/>
        <a:lstStyle/>
        <a:p>
          <a:r>
            <a:rPr lang="ar-SA" dirty="0" smtClean="0"/>
            <a:t>تأثير الضوء على النبات </a:t>
          </a:r>
          <a:endParaRPr lang="en-US" dirty="0"/>
        </a:p>
      </dgm:t>
    </dgm:pt>
    <dgm:pt modelId="{312FF5A1-0DFE-4AF6-93FC-FBB8C00D261F}" type="parTrans" cxnId="{6AB99D70-192D-4388-AD07-5B9A6AA4AEF8}">
      <dgm:prSet/>
      <dgm:spPr/>
      <dgm:t>
        <a:bodyPr/>
        <a:lstStyle/>
        <a:p>
          <a:endParaRPr lang="en-US"/>
        </a:p>
      </dgm:t>
    </dgm:pt>
    <dgm:pt modelId="{93ED7EC2-FE45-48DF-8AA6-95A5B869A9D4}" type="sibTrans" cxnId="{6AB99D70-192D-4388-AD07-5B9A6AA4AEF8}">
      <dgm:prSet/>
      <dgm:spPr/>
      <dgm:t>
        <a:bodyPr/>
        <a:lstStyle/>
        <a:p>
          <a:endParaRPr lang="en-US"/>
        </a:p>
      </dgm:t>
    </dgm:pt>
    <dgm:pt modelId="{4F794B8A-EF69-46EA-8EA6-EEF77EB2029C}">
      <dgm:prSet phldrT="[نص]"/>
      <dgm:spPr/>
      <dgm:t>
        <a:bodyPr/>
        <a:lstStyle/>
        <a:p>
          <a:r>
            <a:rPr lang="ar-SA" dirty="0" smtClean="0"/>
            <a:t>عملية </a:t>
          </a:r>
          <a:r>
            <a:rPr lang="ar-SA" dirty="0" err="1" smtClean="0"/>
            <a:t>الازهار</a:t>
          </a:r>
          <a:endParaRPr lang="en-US" dirty="0"/>
        </a:p>
      </dgm:t>
    </dgm:pt>
    <dgm:pt modelId="{A17012CC-2B12-4207-B244-BF8E2C9A53B7}" type="parTrans" cxnId="{0A881564-E622-4656-A162-D17AF8153C9A}">
      <dgm:prSet/>
      <dgm:spPr/>
      <dgm:t>
        <a:bodyPr/>
        <a:lstStyle/>
        <a:p>
          <a:endParaRPr lang="en-US"/>
        </a:p>
      </dgm:t>
    </dgm:pt>
    <dgm:pt modelId="{958CB9AB-1CDC-46FC-B34A-F9C43A995FCB}" type="sibTrans" cxnId="{0A881564-E622-4656-A162-D17AF8153C9A}">
      <dgm:prSet/>
      <dgm:spPr/>
      <dgm:t>
        <a:bodyPr/>
        <a:lstStyle/>
        <a:p>
          <a:endParaRPr lang="en-US"/>
        </a:p>
      </dgm:t>
    </dgm:pt>
    <dgm:pt modelId="{A10E7A52-8EF4-4CA6-B9C5-C286C0E52BAF}">
      <dgm:prSet phldrT="[نص]"/>
      <dgm:spPr/>
      <dgm:t>
        <a:bodyPr/>
        <a:lstStyle/>
        <a:p>
          <a:r>
            <a:rPr lang="ar-SA" dirty="0" smtClean="0"/>
            <a:t>تكوين </a:t>
          </a:r>
          <a:r>
            <a:rPr lang="ar-SA" dirty="0" err="1" smtClean="0"/>
            <a:t>الكلورفيل</a:t>
          </a:r>
          <a:endParaRPr lang="en-US" dirty="0"/>
        </a:p>
      </dgm:t>
    </dgm:pt>
    <dgm:pt modelId="{FB0F23FF-8F0A-40F7-A668-30ACFD2A2274}" type="parTrans" cxnId="{99333A2F-46D9-46D4-B681-3DFE30407732}">
      <dgm:prSet/>
      <dgm:spPr/>
      <dgm:t>
        <a:bodyPr/>
        <a:lstStyle/>
        <a:p>
          <a:endParaRPr lang="en-US"/>
        </a:p>
      </dgm:t>
    </dgm:pt>
    <dgm:pt modelId="{ACC0E773-84C5-4F7D-941B-CDE36E65C561}" type="sibTrans" cxnId="{99333A2F-46D9-46D4-B681-3DFE30407732}">
      <dgm:prSet/>
      <dgm:spPr/>
      <dgm:t>
        <a:bodyPr/>
        <a:lstStyle/>
        <a:p>
          <a:endParaRPr lang="en-US"/>
        </a:p>
      </dgm:t>
    </dgm:pt>
    <dgm:pt modelId="{BF6CDC27-B924-4E1F-A86A-70B4264BC3DB}">
      <dgm:prSet phldrT="[نص]"/>
      <dgm:spPr/>
      <dgm:t>
        <a:bodyPr/>
        <a:lstStyle/>
        <a:p>
          <a:r>
            <a:rPr lang="ar-SA" dirty="0" smtClean="0"/>
            <a:t>فتح الثغور</a:t>
          </a:r>
          <a:endParaRPr lang="en-US" dirty="0"/>
        </a:p>
      </dgm:t>
    </dgm:pt>
    <dgm:pt modelId="{8DCE3C1D-3F15-4D37-995A-3C39E4E31B21}" type="parTrans" cxnId="{B8E0F912-297E-4537-97E9-D20FF50BEC83}">
      <dgm:prSet/>
      <dgm:spPr/>
      <dgm:t>
        <a:bodyPr/>
        <a:lstStyle/>
        <a:p>
          <a:endParaRPr lang="en-US"/>
        </a:p>
      </dgm:t>
    </dgm:pt>
    <dgm:pt modelId="{15D421C0-653C-4629-ABC4-B501C74469A6}" type="sibTrans" cxnId="{B8E0F912-297E-4537-97E9-D20FF50BEC83}">
      <dgm:prSet/>
      <dgm:spPr/>
      <dgm:t>
        <a:bodyPr/>
        <a:lstStyle/>
        <a:p>
          <a:endParaRPr lang="en-US"/>
        </a:p>
      </dgm:t>
    </dgm:pt>
    <dgm:pt modelId="{D5CF1E14-4D03-49C6-9253-E34B40003039}">
      <dgm:prSet phldrT="[نص]"/>
      <dgm:spPr/>
      <dgm:t>
        <a:bodyPr/>
        <a:lstStyle/>
        <a:p>
          <a:r>
            <a:rPr lang="ar-SA" dirty="0" smtClean="0"/>
            <a:t>النتح</a:t>
          </a:r>
          <a:endParaRPr lang="en-US" dirty="0"/>
        </a:p>
      </dgm:t>
    </dgm:pt>
    <dgm:pt modelId="{C84BD662-1F39-4470-9D6E-8BC18BBB2BCA}" type="parTrans" cxnId="{3347BDF7-B853-4AC5-89DC-54B4F581DC28}">
      <dgm:prSet/>
      <dgm:spPr/>
      <dgm:t>
        <a:bodyPr/>
        <a:lstStyle/>
        <a:p>
          <a:endParaRPr lang="en-US"/>
        </a:p>
      </dgm:t>
    </dgm:pt>
    <dgm:pt modelId="{31C5D159-4F50-4E5A-95AA-89922C21C81C}" type="sibTrans" cxnId="{3347BDF7-B853-4AC5-89DC-54B4F581DC28}">
      <dgm:prSet/>
      <dgm:spPr/>
      <dgm:t>
        <a:bodyPr/>
        <a:lstStyle/>
        <a:p>
          <a:endParaRPr lang="en-US"/>
        </a:p>
      </dgm:t>
    </dgm:pt>
    <dgm:pt modelId="{D1FBB5AA-E66C-4F41-A276-8DEF84724156}">
      <dgm:prSet/>
      <dgm:spPr/>
      <dgm:t>
        <a:bodyPr/>
        <a:lstStyle/>
        <a:p>
          <a:r>
            <a:rPr lang="ar-SA" dirty="0" smtClean="0"/>
            <a:t>عملية البناء الضوئي</a:t>
          </a:r>
          <a:endParaRPr lang="en-US" dirty="0"/>
        </a:p>
      </dgm:t>
    </dgm:pt>
    <dgm:pt modelId="{F3FAAE68-C822-43F4-86BC-E6D05327929F}" type="parTrans" cxnId="{BB3D2E73-0571-4B44-8628-E3A147DEC05A}">
      <dgm:prSet/>
      <dgm:spPr/>
      <dgm:t>
        <a:bodyPr/>
        <a:lstStyle/>
        <a:p>
          <a:endParaRPr lang="en-US"/>
        </a:p>
      </dgm:t>
    </dgm:pt>
    <dgm:pt modelId="{B15EF50D-099C-49A5-8F08-CBD01F699BE3}" type="sibTrans" cxnId="{BB3D2E73-0571-4B44-8628-E3A147DEC05A}">
      <dgm:prSet/>
      <dgm:spPr/>
      <dgm:t>
        <a:bodyPr/>
        <a:lstStyle/>
        <a:p>
          <a:endParaRPr lang="en-US"/>
        </a:p>
      </dgm:t>
    </dgm:pt>
    <dgm:pt modelId="{76F484D6-16D7-4BC5-A58D-C3E698E3CB6A}" type="pres">
      <dgm:prSet presAssocID="{876DC447-DDAA-4562-BC6B-5E5BC7F0E283}" presName="Name0" presStyleCnt="0">
        <dgm:presLayoutVars>
          <dgm:chMax val="1"/>
          <dgm:dir/>
          <dgm:animLvl val="ctr"/>
          <dgm:resizeHandles val="exact"/>
        </dgm:presLayoutVars>
      </dgm:prSet>
      <dgm:spPr/>
      <dgm:t>
        <a:bodyPr/>
        <a:lstStyle/>
        <a:p>
          <a:pPr rtl="1"/>
          <a:endParaRPr lang="ar-SA"/>
        </a:p>
      </dgm:t>
    </dgm:pt>
    <dgm:pt modelId="{3FFE9F47-EB60-407B-AC72-6BBF64C38142}" type="pres">
      <dgm:prSet presAssocID="{8F037E35-B26F-40E0-B4DD-1DAC1A2D77E3}" presName="centerShape" presStyleLbl="node0" presStyleIdx="0" presStyleCnt="1" custScaleX="228189"/>
      <dgm:spPr/>
      <dgm:t>
        <a:bodyPr/>
        <a:lstStyle/>
        <a:p>
          <a:endParaRPr lang="en-US"/>
        </a:p>
      </dgm:t>
    </dgm:pt>
    <dgm:pt modelId="{03B84058-0964-47D7-B995-6798A9A80BB7}" type="pres">
      <dgm:prSet presAssocID="{A17012CC-2B12-4207-B244-BF8E2C9A53B7}" presName="parTrans" presStyleLbl="sibTrans2D1" presStyleIdx="0" presStyleCnt="5"/>
      <dgm:spPr/>
      <dgm:t>
        <a:bodyPr/>
        <a:lstStyle/>
        <a:p>
          <a:pPr rtl="1"/>
          <a:endParaRPr lang="ar-SA"/>
        </a:p>
      </dgm:t>
    </dgm:pt>
    <dgm:pt modelId="{96FD91E5-8DB8-40BE-B433-3E838BA9765D}" type="pres">
      <dgm:prSet presAssocID="{A17012CC-2B12-4207-B244-BF8E2C9A53B7}" presName="connectorText" presStyleLbl="sibTrans2D1" presStyleIdx="0" presStyleCnt="5"/>
      <dgm:spPr/>
      <dgm:t>
        <a:bodyPr/>
        <a:lstStyle/>
        <a:p>
          <a:pPr rtl="1"/>
          <a:endParaRPr lang="ar-SA"/>
        </a:p>
      </dgm:t>
    </dgm:pt>
    <dgm:pt modelId="{AE2C517C-556C-4825-B9EC-28B5A6370EA8}" type="pres">
      <dgm:prSet presAssocID="{4F794B8A-EF69-46EA-8EA6-EEF77EB2029C}" presName="node" presStyleLbl="node1" presStyleIdx="0" presStyleCnt="5">
        <dgm:presLayoutVars>
          <dgm:bulletEnabled val="1"/>
        </dgm:presLayoutVars>
      </dgm:prSet>
      <dgm:spPr/>
      <dgm:t>
        <a:bodyPr/>
        <a:lstStyle/>
        <a:p>
          <a:pPr rtl="1"/>
          <a:endParaRPr lang="ar-SA"/>
        </a:p>
      </dgm:t>
    </dgm:pt>
    <dgm:pt modelId="{F4E52DFA-2565-48AB-A7D9-56A9DC4942AD}" type="pres">
      <dgm:prSet presAssocID="{FB0F23FF-8F0A-40F7-A668-30ACFD2A2274}" presName="parTrans" presStyleLbl="sibTrans2D1" presStyleIdx="1" presStyleCnt="5"/>
      <dgm:spPr/>
      <dgm:t>
        <a:bodyPr/>
        <a:lstStyle/>
        <a:p>
          <a:pPr rtl="1"/>
          <a:endParaRPr lang="ar-SA"/>
        </a:p>
      </dgm:t>
    </dgm:pt>
    <dgm:pt modelId="{CA95C90B-4F9D-49A7-A21C-ABFA796BC8AE}" type="pres">
      <dgm:prSet presAssocID="{FB0F23FF-8F0A-40F7-A668-30ACFD2A2274}" presName="connectorText" presStyleLbl="sibTrans2D1" presStyleIdx="1" presStyleCnt="5"/>
      <dgm:spPr/>
      <dgm:t>
        <a:bodyPr/>
        <a:lstStyle/>
        <a:p>
          <a:pPr rtl="1"/>
          <a:endParaRPr lang="ar-SA"/>
        </a:p>
      </dgm:t>
    </dgm:pt>
    <dgm:pt modelId="{5DC18DC0-7D60-44D7-A2EC-D93F141B74EA}" type="pres">
      <dgm:prSet presAssocID="{A10E7A52-8EF4-4CA6-B9C5-C286C0E52BAF}" presName="node" presStyleLbl="node1" presStyleIdx="1" presStyleCnt="5" custRadScaleRad="129027" custRadScaleInc="-6552">
        <dgm:presLayoutVars>
          <dgm:bulletEnabled val="1"/>
        </dgm:presLayoutVars>
      </dgm:prSet>
      <dgm:spPr/>
      <dgm:t>
        <a:bodyPr/>
        <a:lstStyle/>
        <a:p>
          <a:pPr rtl="1"/>
          <a:endParaRPr lang="ar-SA"/>
        </a:p>
      </dgm:t>
    </dgm:pt>
    <dgm:pt modelId="{F7E227E7-7C90-4C12-8B76-CA3C28A19301}" type="pres">
      <dgm:prSet presAssocID="{F3FAAE68-C822-43F4-86BC-E6D05327929F}" presName="parTrans" presStyleLbl="sibTrans2D1" presStyleIdx="2" presStyleCnt="5"/>
      <dgm:spPr/>
      <dgm:t>
        <a:bodyPr/>
        <a:lstStyle/>
        <a:p>
          <a:pPr rtl="1"/>
          <a:endParaRPr lang="ar-SA"/>
        </a:p>
      </dgm:t>
    </dgm:pt>
    <dgm:pt modelId="{1808A58F-515E-45F2-99C9-4FAAEE6905FD}" type="pres">
      <dgm:prSet presAssocID="{F3FAAE68-C822-43F4-86BC-E6D05327929F}" presName="connectorText" presStyleLbl="sibTrans2D1" presStyleIdx="2" presStyleCnt="5"/>
      <dgm:spPr/>
      <dgm:t>
        <a:bodyPr/>
        <a:lstStyle/>
        <a:p>
          <a:pPr rtl="1"/>
          <a:endParaRPr lang="ar-SA"/>
        </a:p>
      </dgm:t>
    </dgm:pt>
    <dgm:pt modelId="{E7E06333-5888-46A0-BA4C-1F376CC78B2F}" type="pres">
      <dgm:prSet presAssocID="{D1FBB5AA-E66C-4F41-A276-8DEF84724156}" presName="node" presStyleLbl="node1" presStyleIdx="2" presStyleCnt="5">
        <dgm:presLayoutVars>
          <dgm:bulletEnabled val="1"/>
        </dgm:presLayoutVars>
      </dgm:prSet>
      <dgm:spPr/>
      <dgm:t>
        <a:bodyPr/>
        <a:lstStyle/>
        <a:p>
          <a:endParaRPr lang="en-US"/>
        </a:p>
      </dgm:t>
    </dgm:pt>
    <dgm:pt modelId="{F0F77D83-40EF-4C3D-855E-DC1744F77241}" type="pres">
      <dgm:prSet presAssocID="{8DCE3C1D-3F15-4D37-995A-3C39E4E31B21}" presName="parTrans" presStyleLbl="sibTrans2D1" presStyleIdx="3" presStyleCnt="5"/>
      <dgm:spPr/>
      <dgm:t>
        <a:bodyPr/>
        <a:lstStyle/>
        <a:p>
          <a:pPr rtl="1"/>
          <a:endParaRPr lang="ar-SA"/>
        </a:p>
      </dgm:t>
    </dgm:pt>
    <dgm:pt modelId="{94A086BF-147F-4270-8CA1-77016E54894C}" type="pres">
      <dgm:prSet presAssocID="{8DCE3C1D-3F15-4D37-995A-3C39E4E31B21}" presName="connectorText" presStyleLbl="sibTrans2D1" presStyleIdx="3" presStyleCnt="5"/>
      <dgm:spPr/>
      <dgm:t>
        <a:bodyPr/>
        <a:lstStyle/>
        <a:p>
          <a:pPr rtl="1"/>
          <a:endParaRPr lang="ar-SA"/>
        </a:p>
      </dgm:t>
    </dgm:pt>
    <dgm:pt modelId="{C6897345-7D99-4E83-9EC1-77DDE01B6B37}" type="pres">
      <dgm:prSet presAssocID="{BF6CDC27-B924-4E1F-A86A-70B4264BC3DB}" presName="node" presStyleLbl="node1" presStyleIdx="3" presStyleCnt="5">
        <dgm:presLayoutVars>
          <dgm:bulletEnabled val="1"/>
        </dgm:presLayoutVars>
      </dgm:prSet>
      <dgm:spPr/>
      <dgm:t>
        <a:bodyPr/>
        <a:lstStyle/>
        <a:p>
          <a:pPr rtl="1"/>
          <a:endParaRPr lang="ar-SA"/>
        </a:p>
      </dgm:t>
    </dgm:pt>
    <dgm:pt modelId="{69978864-7325-4ACC-8DCC-C008F6C68C85}" type="pres">
      <dgm:prSet presAssocID="{C84BD662-1F39-4470-9D6E-8BC18BBB2BCA}" presName="parTrans" presStyleLbl="sibTrans2D1" presStyleIdx="4" presStyleCnt="5"/>
      <dgm:spPr/>
      <dgm:t>
        <a:bodyPr/>
        <a:lstStyle/>
        <a:p>
          <a:pPr rtl="1"/>
          <a:endParaRPr lang="ar-SA"/>
        </a:p>
      </dgm:t>
    </dgm:pt>
    <dgm:pt modelId="{21FC90DE-1C93-4A9F-A00D-6F6659D35199}" type="pres">
      <dgm:prSet presAssocID="{C84BD662-1F39-4470-9D6E-8BC18BBB2BCA}" presName="connectorText" presStyleLbl="sibTrans2D1" presStyleIdx="4" presStyleCnt="5"/>
      <dgm:spPr/>
      <dgm:t>
        <a:bodyPr/>
        <a:lstStyle/>
        <a:p>
          <a:pPr rtl="1"/>
          <a:endParaRPr lang="ar-SA"/>
        </a:p>
      </dgm:t>
    </dgm:pt>
    <dgm:pt modelId="{7547D77B-0FEC-4428-B9B0-DB842606D0AD}" type="pres">
      <dgm:prSet presAssocID="{D5CF1E14-4D03-49C6-9253-E34B40003039}" presName="node" presStyleLbl="node1" presStyleIdx="4" presStyleCnt="5" custRadScaleRad="124252" custRadScaleInc="8828">
        <dgm:presLayoutVars>
          <dgm:bulletEnabled val="1"/>
        </dgm:presLayoutVars>
      </dgm:prSet>
      <dgm:spPr/>
      <dgm:t>
        <a:bodyPr/>
        <a:lstStyle/>
        <a:p>
          <a:pPr rtl="1"/>
          <a:endParaRPr lang="ar-SA"/>
        </a:p>
      </dgm:t>
    </dgm:pt>
  </dgm:ptLst>
  <dgm:cxnLst>
    <dgm:cxn modelId="{3347BDF7-B853-4AC5-89DC-54B4F581DC28}" srcId="{8F037E35-B26F-40E0-B4DD-1DAC1A2D77E3}" destId="{D5CF1E14-4D03-49C6-9253-E34B40003039}" srcOrd="4" destOrd="0" parTransId="{C84BD662-1F39-4470-9D6E-8BC18BBB2BCA}" sibTransId="{31C5D159-4F50-4E5A-95AA-89922C21C81C}"/>
    <dgm:cxn modelId="{0A881564-E622-4656-A162-D17AF8153C9A}" srcId="{8F037E35-B26F-40E0-B4DD-1DAC1A2D77E3}" destId="{4F794B8A-EF69-46EA-8EA6-EEF77EB2029C}" srcOrd="0" destOrd="0" parTransId="{A17012CC-2B12-4207-B244-BF8E2C9A53B7}" sibTransId="{958CB9AB-1CDC-46FC-B34A-F9C43A995FCB}"/>
    <dgm:cxn modelId="{572454D8-1488-4558-A88E-D1D502D4B9DC}" type="presOf" srcId="{8DCE3C1D-3F15-4D37-995A-3C39E4E31B21}" destId="{F0F77D83-40EF-4C3D-855E-DC1744F77241}" srcOrd="0" destOrd="0" presId="urn:microsoft.com/office/officeart/2005/8/layout/radial5"/>
    <dgm:cxn modelId="{7ADBD56E-3076-456F-AA20-B433C3251AAD}" type="presOf" srcId="{8DCE3C1D-3F15-4D37-995A-3C39E4E31B21}" destId="{94A086BF-147F-4270-8CA1-77016E54894C}" srcOrd="1" destOrd="0" presId="urn:microsoft.com/office/officeart/2005/8/layout/radial5"/>
    <dgm:cxn modelId="{62CA3D47-BACA-4FD1-9D5E-2738E806ED44}" type="presOf" srcId="{FB0F23FF-8F0A-40F7-A668-30ACFD2A2274}" destId="{CA95C90B-4F9D-49A7-A21C-ABFA796BC8AE}" srcOrd="1" destOrd="0" presId="urn:microsoft.com/office/officeart/2005/8/layout/radial5"/>
    <dgm:cxn modelId="{0AD4C87A-9CA5-4486-BA34-F88DD5C7B808}" type="presOf" srcId="{FB0F23FF-8F0A-40F7-A668-30ACFD2A2274}" destId="{F4E52DFA-2565-48AB-A7D9-56A9DC4942AD}" srcOrd="0" destOrd="0" presId="urn:microsoft.com/office/officeart/2005/8/layout/radial5"/>
    <dgm:cxn modelId="{0D5334ED-7285-491B-9DEF-616B90FDD1B7}" type="presOf" srcId="{D1FBB5AA-E66C-4F41-A276-8DEF84724156}" destId="{E7E06333-5888-46A0-BA4C-1F376CC78B2F}" srcOrd="0" destOrd="0" presId="urn:microsoft.com/office/officeart/2005/8/layout/radial5"/>
    <dgm:cxn modelId="{BB3D2E73-0571-4B44-8628-E3A147DEC05A}" srcId="{8F037E35-B26F-40E0-B4DD-1DAC1A2D77E3}" destId="{D1FBB5AA-E66C-4F41-A276-8DEF84724156}" srcOrd="2" destOrd="0" parTransId="{F3FAAE68-C822-43F4-86BC-E6D05327929F}" sibTransId="{B15EF50D-099C-49A5-8F08-CBD01F699BE3}"/>
    <dgm:cxn modelId="{453D83F5-9DB7-4CAE-9D45-853E95D9C05F}" type="presOf" srcId="{A10E7A52-8EF4-4CA6-B9C5-C286C0E52BAF}" destId="{5DC18DC0-7D60-44D7-A2EC-D93F141B74EA}" srcOrd="0" destOrd="0" presId="urn:microsoft.com/office/officeart/2005/8/layout/radial5"/>
    <dgm:cxn modelId="{E6564844-C0E8-448C-8B91-E88B7A3FEC97}" type="presOf" srcId="{F3FAAE68-C822-43F4-86BC-E6D05327929F}" destId="{1808A58F-515E-45F2-99C9-4FAAEE6905FD}" srcOrd="1" destOrd="0" presId="urn:microsoft.com/office/officeart/2005/8/layout/radial5"/>
    <dgm:cxn modelId="{B8E0F912-297E-4537-97E9-D20FF50BEC83}" srcId="{8F037E35-B26F-40E0-B4DD-1DAC1A2D77E3}" destId="{BF6CDC27-B924-4E1F-A86A-70B4264BC3DB}" srcOrd="3" destOrd="0" parTransId="{8DCE3C1D-3F15-4D37-995A-3C39E4E31B21}" sibTransId="{15D421C0-653C-4629-ABC4-B501C74469A6}"/>
    <dgm:cxn modelId="{E2B1AC58-F490-4F57-AE41-2E43BBE11792}" type="presOf" srcId="{A17012CC-2B12-4207-B244-BF8E2C9A53B7}" destId="{03B84058-0964-47D7-B995-6798A9A80BB7}" srcOrd="0" destOrd="0" presId="urn:microsoft.com/office/officeart/2005/8/layout/radial5"/>
    <dgm:cxn modelId="{E28414DF-B115-4D6D-851D-316AB00ED1F2}" type="presOf" srcId="{4F794B8A-EF69-46EA-8EA6-EEF77EB2029C}" destId="{AE2C517C-556C-4825-B9EC-28B5A6370EA8}" srcOrd="0" destOrd="0" presId="urn:microsoft.com/office/officeart/2005/8/layout/radial5"/>
    <dgm:cxn modelId="{D93D614A-F36F-4E85-9F62-BD7F31DFEA67}" type="presOf" srcId="{876DC447-DDAA-4562-BC6B-5E5BC7F0E283}" destId="{76F484D6-16D7-4BC5-A58D-C3E698E3CB6A}" srcOrd="0" destOrd="0" presId="urn:microsoft.com/office/officeart/2005/8/layout/radial5"/>
    <dgm:cxn modelId="{D868E1EE-916E-43E4-8059-DE5506F246E1}" type="presOf" srcId="{F3FAAE68-C822-43F4-86BC-E6D05327929F}" destId="{F7E227E7-7C90-4C12-8B76-CA3C28A19301}" srcOrd="0" destOrd="0" presId="urn:microsoft.com/office/officeart/2005/8/layout/radial5"/>
    <dgm:cxn modelId="{C9EA6755-4DB4-4198-B12D-840202BC986F}" type="presOf" srcId="{8F037E35-B26F-40E0-B4DD-1DAC1A2D77E3}" destId="{3FFE9F47-EB60-407B-AC72-6BBF64C38142}" srcOrd="0" destOrd="0" presId="urn:microsoft.com/office/officeart/2005/8/layout/radial5"/>
    <dgm:cxn modelId="{64F8644E-BDA9-480E-961E-7298F61847C7}" type="presOf" srcId="{C84BD662-1F39-4470-9D6E-8BC18BBB2BCA}" destId="{21FC90DE-1C93-4A9F-A00D-6F6659D35199}" srcOrd="1" destOrd="0" presId="urn:microsoft.com/office/officeart/2005/8/layout/radial5"/>
    <dgm:cxn modelId="{B2C8CDC9-0E05-4F75-AA5B-A610D305C36D}" type="presOf" srcId="{A17012CC-2B12-4207-B244-BF8E2C9A53B7}" destId="{96FD91E5-8DB8-40BE-B433-3E838BA9765D}" srcOrd="1" destOrd="0" presId="urn:microsoft.com/office/officeart/2005/8/layout/radial5"/>
    <dgm:cxn modelId="{99333A2F-46D9-46D4-B681-3DFE30407732}" srcId="{8F037E35-B26F-40E0-B4DD-1DAC1A2D77E3}" destId="{A10E7A52-8EF4-4CA6-B9C5-C286C0E52BAF}" srcOrd="1" destOrd="0" parTransId="{FB0F23FF-8F0A-40F7-A668-30ACFD2A2274}" sibTransId="{ACC0E773-84C5-4F7D-941B-CDE36E65C561}"/>
    <dgm:cxn modelId="{D0523CC3-DCFF-48A4-8930-4554359E9851}" type="presOf" srcId="{BF6CDC27-B924-4E1F-A86A-70B4264BC3DB}" destId="{C6897345-7D99-4E83-9EC1-77DDE01B6B37}" srcOrd="0" destOrd="0" presId="urn:microsoft.com/office/officeart/2005/8/layout/radial5"/>
    <dgm:cxn modelId="{6AB99D70-192D-4388-AD07-5B9A6AA4AEF8}" srcId="{876DC447-DDAA-4562-BC6B-5E5BC7F0E283}" destId="{8F037E35-B26F-40E0-B4DD-1DAC1A2D77E3}" srcOrd="0" destOrd="0" parTransId="{312FF5A1-0DFE-4AF6-93FC-FBB8C00D261F}" sibTransId="{93ED7EC2-FE45-48DF-8AA6-95A5B869A9D4}"/>
    <dgm:cxn modelId="{B7BC9F50-72FB-47DC-8D0E-3EA412647787}" type="presOf" srcId="{D5CF1E14-4D03-49C6-9253-E34B40003039}" destId="{7547D77B-0FEC-4428-B9B0-DB842606D0AD}" srcOrd="0" destOrd="0" presId="urn:microsoft.com/office/officeart/2005/8/layout/radial5"/>
    <dgm:cxn modelId="{59FBD253-F422-441B-AAC0-AB1E688C6053}" type="presOf" srcId="{C84BD662-1F39-4470-9D6E-8BC18BBB2BCA}" destId="{69978864-7325-4ACC-8DCC-C008F6C68C85}" srcOrd="0" destOrd="0" presId="urn:microsoft.com/office/officeart/2005/8/layout/radial5"/>
    <dgm:cxn modelId="{A88DFE56-FBCF-403A-B676-C806E7601125}" type="presParOf" srcId="{76F484D6-16D7-4BC5-A58D-C3E698E3CB6A}" destId="{3FFE9F47-EB60-407B-AC72-6BBF64C38142}" srcOrd="0" destOrd="0" presId="urn:microsoft.com/office/officeart/2005/8/layout/radial5"/>
    <dgm:cxn modelId="{2958251C-4EEA-4D49-BF51-BEC244CA886B}" type="presParOf" srcId="{76F484D6-16D7-4BC5-A58D-C3E698E3CB6A}" destId="{03B84058-0964-47D7-B995-6798A9A80BB7}" srcOrd="1" destOrd="0" presId="urn:microsoft.com/office/officeart/2005/8/layout/radial5"/>
    <dgm:cxn modelId="{8255BB79-13FB-4C31-B5A1-F47265C07F4E}" type="presParOf" srcId="{03B84058-0964-47D7-B995-6798A9A80BB7}" destId="{96FD91E5-8DB8-40BE-B433-3E838BA9765D}" srcOrd="0" destOrd="0" presId="urn:microsoft.com/office/officeart/2005/8/layout/radial5"/>
    <dgm:cxn modelId="{35A90700-8DE9-4364-8DED-65EA22A03A82}" type="presParOf" srcId="{76F484D6-16D7-4BC5-A58D-C3E698E3CB6A}" destId="{AE2C517C-556C-4825-B9EC-28B5A6370EA8}" srcOrd="2" destOrd="0" presId="urn:microsoft.com/office/officeart/2005/8/layout/radial5"/>
    <dgm:cxn modelId="{E5C68945-3383-471A-9795-EA559214F7EF}" type="presParOf" srcId="{76F484D6-16D7-4BC5-A58D-C3E698E3CB6A}" destId="{F4E52DFA-2565-48AB-A7D9-56A9DC4942AD}" srcOrd="3" destOrd="0" presId="urn:microsoft.com/office/officeart/2005/8/layout/radial5"/>
    <dgm:cxn modelId="{C2D4596A-1C55-46F0-B84C-852116C6CD99}" type="presParOf" srcId="{F4E52DFA-2565-48AB-A7D9-56A9DC4942AD}" destId="{CA95C90B-4F9D-49A7-A21C-ABFA796BC8AE}" srcOrd="0" destOrd="0" presId="urn:microsoft.com/office/officeart/2005/8/layout/radial5"/>
    <dgm:cxn modelId="{0B9D41B1-9BB3-4089-870D-7776A09A5E0E}" type="presParOf" srcId="{76F484D6-16D7-4BC5-A58D-C3E698E3CB6A}" destId="{5DC18DC0-7D60-44D7-A2EC-D93F141B74EA}" srcOrd="4" destOrd="0" presId="urn:microsoft.com/office/officeart/2005/8/layout/radial5"/>
    <dgm:cxn modelId="{559B71FF-8A76-4F54-8391-EA26BE7ED3A8}" type="presParOf" srcId="{76F484D6-16D7-4BC5-A58D-C3E698E3CB6A}" destId="{F7E227E7-7C90-4C12-8B76-CA3C28A19301}" srcOrd="5" destOrd="0" presId="urn:microsoft.com/office/officeart/2005/8/layout/radial5"/>
    <dgm:cxn modelId="{F7603DED-5499-4749-A68B-5ECAEBAF049F}" type="presParOf" srcId="{F7E227E7-7C90-4C12-8B76-CA3C28A19301}" destId="{1808A58F-515E-45F2-99C9-4FAAEE6905FD}" srcOrd="0" destOrd="0" presId="urn:microsoft.com/office/officeart/2005/8/layout/radial5"/>
    <dgm:cxn modelId="{38DA6545-7883-4D35-9C81-99425198A81E}" type="presParOf" srcId="{76F484D6-16D7-4BC5-A58D-C3E698E3CB6A}" destId="{E7E06333-5888-46A0-BA4C-1F376CC78B2F}" srcOrd="6" destOrd="0" presId="urn:microsoft.com/office/officeart/2005/8/layout/radial5"/>
    <dgm:cxn modelId="{3C34F2E0-FBEE-4812-8887-F4DE8B409410}" type="presParOf" srcId="{76F484D6-16D7-4BC5-A58D-C3E698E3CB6A}" destId="{F0F77D83-40EF-4C3D-855E-DC1744F77241}" srcOrd="7" destOrd="0" presId="urn:microsoft.com/office/officeart/2005/8/layout/radial5"/>
    <dgm:cxn modelId="{8EF98A9D-CF98-4BF6-9BD0-420E8297C5D7}" type="presParOf" srcId="{F0F77D83-40EF-4C3D-855E-DC1744F77241}" destId="{94A086BF-147F-4270-8CA1-77016E54894C}" srcOrd="0" destOrd="0" presId="urn:microsoft.com/office/officeart/2005/8/layout/radial5"/>
    <dgm:cxn modelId="{A00C5388-BA41-42BE-9B58-155386E0CA55}" type="presParOf" srcId="{76F484D6-16D7-4BC5-A58D-C3E698E3CB6A}" destId="{C6897345-7D99-4E83-9EC1-77DDE01B6B37}" srcOrd="8" destOrd="0" presId="urn:microsoft.com/office/officeart/2005/8/layout/radial5"/>
    <dgm:cxn modelId="{E5BDF576-455B-43A7-A97C-344A63A369B3}" type="presParOf" srcId="{76F484D6-16D7-4BC5-A58D-C3E698E3CB6A}" destId="{69978864-7325-4ACC-8DCC-C008F6C68C85}" srcOrd="9" destOrd="0" presId="urn:microsoft.com/office/officeart/2005/8/layout/radial5"/>
    <dgm:cxn modelId="{151A6228-C970-45E5-9686-CD247E1C4866}" type="presParOf" srcId="{69978864-7325-4ACC-8DCC-C008F6C68C85}" destId="{21FC90DE-1C93-4A9F-A00D-6F6659D35199}" srcOrd="0" destOrd="0" presId="urn:microsoft.com/office/officeart/2005/8/layout/radial5"/>
    <dgm:cxn modelId="{2E5ABB1A-0799-428F-BA60-6464A2B177F5}" type="presParOf" srcId="{76F484D6-16D7-4BC5-A58D-C3E698E3CB6A}" destId="{7547D77B-0FEC-4428-B9B0-DB842606D0AD}"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E9F47-EB60-407B-AC72-6BBF64C38142}">
      <dsp:nvSpPr>
        <dsp:cNvPr id="0" name=""/>
        <dsp:cNvSpPr/>
      </dsp:nvSpPr>
      <dsp:spPr>
        <a:xfrm>
          <a:off x="1737107" y="1611147"/>
          <a:ext cx="2621784" cy="11489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ar-SA" sz="2600" kern="1200" dirty="0" smtClean="0"/>
            <a:t>تأثير الضوء على النبات </a:t>
          </a:r>
          <a:endParaRPr lang="en-US" sz="2600" kern="1200" dirty="0"/>
        </a:p>
      </dsp:txBody>
      <dsp:txXfrm>
        <a:off x="2121058" y="1779407"/>
        <a:ext cx="1853882" cy="812433"/>
      </dsp:txXfrm>
    </dsp:sp>
    <dsp:sp modelId="{03B84058-0964-47D7-B995-6798A9A80BB7}">
      <dsp:nvSpPr>
        <dsp:cNvPr id="0" name=""/>
        <dsp:cNvSpPr/>
      </dsp:nvSpPr>
      <dsp:spPr>
        <a:xfrm rot="16200000">
          <a:off x="2926148" y="1192813"/>
          <a:ext cx="243703" cy="39064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962704" y="1307498"/>
        <a:ext cx="170592" cy="234386"/>
      </dsp:txXfrm>
    </dsp:sp>
    <dsp:sp modelId="{AE2C517C-556C-4825-B9EC-28B5A6370EA8}">
      <dsp:nvSpPr>
        <dsp:cNvPr id="0" name=""/>
        <dsp:cNvSpPr/>
      </dsp:nvSpPr>
      <dsp:spPr>
        <a:xfrm>
          <a:off x="2473523" y="2376"/>
          <a:ext cx="1148953" cy="114895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ar-SA" sz="1900" kern="1200" dirty="0" smtClean="0"/>
            <a:t>عملية </a:t>
          </a:r>
          <a:r>
            <a:rPr lang="ar-SA" sz="1900" kern="1200" dirty="0" err="1" smtClean="0"/>
            <a:t>الازهار</a:t>
          </a:r>
          <a:endParaRPr lang="en-US" sz="1900" kern="1200" dirty="0"/>
        </a:p>
      </dsp:txBody>
      <dsp:txXfrm>
        <a:off x="2641783" y="170636"/>
        <a:ext cx="812433" cy="812433"/>
      </dsp:txXfrm>
    </dsp:sp>
    <dsp:sp modelId="{F4E52DFA-2565-48AB-A7D9-56A9DC4942AD}">
      <dsp:nvSpPr>
        <dsp:cNvPr id="0" name=""/>
        <dsp:cNvSpPr/>
      </dsp:nvSpPr>
      <dsp:spPr>
        <a:xfrm rot="20378477">
          <a:off x="4130788" y="1545807"/>
          <a:ext cx="230123" cy="390644"/>
        </a:xfrm>
        <a:prstGeom prst="rightArrow">
          <a:avLst>
            <a:gd name="adj1" fmla="val 60000"/>
            <a:gd name="adj2" fmla="val 50000"/>
          </a:avLst>
        </a:prstGeom>
        <a:solidFill>
          <a:schemeClr val="accent2">
            <a:hueOff val="-3158839"/>
            <a:satOff val="5324"/>
            <a:lumOff val="-652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4132944" y="1635945"/>
        <a:ext cx="161086" cy="234386"/>
      </dsp:txXfrm>
    </dsp:sp>
    <dsp:sp modelId="{5DC18DC0-7D60-44D7-A2EC-D93F141B74EA}">
      <dsp:nvSpPr>
        <dsp:cNvPr id="0" name=""/>
        <dsp:cNvSpPr/>
      </dsp:nvSpPr>
      <dsp:spPr>
        <a:xfrm>
          <a:off x="4419605" y="889001"/>
          <a:ext cx="1148953" cy="1148953"/>
        </a:xfrm>
        <a:prstGeom prst="ellipse">
          <a:avLst/>
        </a:prstGeom>
        <a:solidFill>
          <a:schemeClr val="accent2">
            <a:hueOff val="-3158839"/>
            <a:satOff val="5324"/>
            <a:lumOff val="-65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ar-SA" sz="1900" kern="1200" dirty="0" smtClean="0"/>
            <a:t>تكوين </a:t>
          </a:r>
          <a:r>
            <a:rPr lang="ar-SA" sz="1900" kern="1200" dirty="0" err="1" smtClean="0"/>
            <a:t>الكلورفيل</a:t>
          </a:r>
          <a:endParaRPr lang="en-US" sz="1900" kern="1200" dirty="0"/>
        </a:p>
      </dsp:txBody>
      <dsp:txXfrm>
        <a:off x="4587865" y="1057261"/>
        <a:ext cx="812433" cy="812433"/>
      </dsp:txXfrm>
    </dsp:sp>
    <dsp:sp modelId="{F7E227E7-7C90-4C12-8B76-CA3C28A19301}">
      <dsp:nvSpPr>
        <dsp:cNvPr id="0" name=""/>
        <dsp:cNvSpPr/>
      </dsp:nvSpPr>
      <dsp:spPr>
        <a:xfrm rot="3240000">
          <a:off x="3452889" y="2678042"/>
          <a:ext cx="189565" cy="390644"/>
        </a:xfrm>
        <a:prstGeom prst="rightArrow">
          <a:avLst>
            <a:gd name="adj1" fmla="val 60000"/>
            <a:gd name="adj2" fmla="val 50000"/>
          </a:avLst>
        </a:prstGeom>
        <a:solidFill>
          <a:schemeClr val="accent2">
            <a:hueOff val="-6317677"/>
            <a:satOff val="10648"/>
            <a:lumOff val="-1304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3464610" y="2733167"/>
        <a:ext cx="132696" cy="234386"/>
      </dsp:txXfrm>
    </dsp:sp>
    <dsp:sp modelId="{E7E06333-5888-46A0-BA4C-1F376CC78B2F}">
      <dsp:nvSpPr>
        <dsp:cNvPr id="0" name=""/>
        <dsp:cNvSpPr/>
      </dsp:nvSpPr>
      <dsp:spPr>
        <a:xfrm>
          <a:off x="3419135" y="2912670"/>
          <a:ext cx="1148953" cy="1148953"/>
        </a:xfrm>
        <a:prstGeom prst="ellipse">
          <a:avLst/>
        </a:prstGeom>
        <a:solidFill>
          <a:schemeClr val="accent2">
            <a:hueOff val="-6317677"/>
            <a:satOff val="10648"/>
            <a:lumOff val="-130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ar-SA" sz="1900" kern="1200" dirty="0" smtClean="0"/>
            <a:t>عملية البناء الضوئي</a:t>
          </a:r>
          <a:endParaRPr lang="en-US" sz="1900" kern="1200" dirty="0"/>
        </a:p>
      </dsp:txBody>
      <dsp:txXfrm>
        <a:off x="3587395" y="3080930"/>
        <a:ext cx="812433" cy="812433"/>
      </dsp:txXfrm>
    </dsp:sp>
    <dsp:sp modelId="{F0F77D83-40EF-4C3D-855E-DC1744F77241}">
      <dsp:nvSpPr>
        <dsp:cNvPr id="0" name=""/>
        <dsp:cNvSpPr/>
      </dsp:nvSpPr>
      <dsp:spPr>
        <a:xfrm rot="7560000">
          <a:off x="2453544" y="2678042"/>
          <a:ext cx="189565" cy="390644"/>
        </a:xfrm>
        <a:prstGeom prst="rightArrow">
          <a:avLst>
            <a:gd name="adj1" fmla="val 60000"/>
            <a:gd name="adj2" fmla="val 50000"/>
          </a:avLst>
        </a:prstGeom>
        <a:solidFill>
          <a:schemeClr val="accent2">
            <a:hueOff val="-9476516"/>
            <a:satOff val="15973"/>
            <a:lumOff val="-1955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2498692" y="2733167"/>
        <a:ext cx="132696" cy="234386"/>
      </dsp:txXfrm>
    </dsp:sp>
    <dsp:sp modelId="{C6897345-7D99-4E83-9EC1-77DDE01B6B37}">
      <dsp:nvSpPr>
        <dsp:cNvPr id="0" name=""/>
        <dsp:cNvSpPr/>
      </dsp:nvSpPr>
      <dsp:spPr>
        <a:xfrm>
          <a:off x="1527911" y="2912670"/>
          <a:ext cx="1148953" cy="1148953"/>
        </a:xfrm>
        <a:prstGeom prst="ellipse">
          <a:avLst/>
        </a:prstGeom>
        <a:solidFill>
          <a:schemeClr val="accent2">
            <a:hueOff val="-9476516"/>
            <a:satOff val="15973"/>
            <a:lumOff val="-195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ar-SA" sz="1900" kern="1200" dirty="0" smtClean="0"/>
            <a:t>فتح الثغور</a:t>
          </a:r>
          <a:endParaRPr lang="en-US" sz="1900" kern="1200" dirty="0"/>
        </a:p>
      </dsp:txBody>
      <dsp:txXfrm>
        <a:off x="1696171" y="3080930"/>
        <a:ext cx="812433" cy="812433"/>
      </dsp:txXfrm>
    </dsp:sp>
    <dsp:sp modelId="{69978864-7325-4ACC-8DCC-C008F6C68C85}">
      <dsp:nvSpPr>
        <dsp:cNvPr id="0" name=""/>
        <dsp:cNvSpPr/>
      </dsp:nvSpPr>
      <dsp:spPr>
        <a:xfrm rot="12070685">
          <a:off x="1799641" y="1544756"/>
          <a:ext cx="196738" cy="390644"/>
        </a:xfrm>
        <a:prstGeom prst="rightArrow">
          <a:avLst>
            <a:gd name="adj1" fmla="val 60000"/>
            <a:gd name="adj2" fmla="val 50000"/>
          </a:avLst>
        </a:prstGeom>
        <a:solidFill>
          <a:schemeClr val="accent2">
            <a:hueOff val="-12635355"/>
            <a:satOff val="21297"/>
            <a:lumOff val="-2607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1856669" y="1633546"/>
        <a:ext cx="137717" cy="234386"/>
      </dsp:txXfrm>
    </dsp:sp>
    <dsp:sp modelId="{7547D77B-0FEC-4428-B9B0-DB842606D0AD}">
      <dsp:nvSpPr>
        <dsp:cNvPr id="0" name=""/>
        <dsp:cNvSpPr/>
      </dsp:nvSpPr>
      <dsp:spPr>
        <a:xfrm>
          <a:off x="609597" y="888998"/>
          <a:ext cx="1148953" cy="1148953"/>
        </a:xfrm>
        <a:prstGeom prst="ellipse">
          <a:avLst/>
        </a:prstGeom>
        <a:solidFill>
          <a:schemeClr val="accent2">
            <a:hueOff val="-12635355"/>
            <a:satOff val="21297"/>
            <a:lumOff val="-260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ar-SA" sz="1900" kern="1200" dirty="0" smtClean="0"/>
            <a:t>النتح</a:t>
          </a:r>
          <a:endParaRPr lang="en-US" sz="1900" kern="1200" dirty="0"/>
        </a:p>
      </dsp:txBody>
      <dsp:txXfrm>
        <a:off x="777857" y="1057258"/>
        <a:ext cx="812433" cy="81243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913A3C96-5BBD-4CF4-B6C8-84B43345A2C9}" type="datetimeFigureOut">
              <a:rPr lang="en-US" smtClean="0"/>
              <a:t>1/17/2013</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155CED3B-4D8B-4CF2-B3EB-F98A978E215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913A3C96-5BBD-4CF4-B6C8-84B43345A2C9}" type="datetimeFigureOut">
              <a:rPr lang="en-US" smtClean="0"/>
              <a:t>1/17/2013</a:t>
            </a:fld>
            <a:endParaRPr lang="en-US"/>
          </a:p>
        </p:txBody>
      </p:sp>
      <p:sp>
        <p:nvSpPr>
          <p:cNvPr id="9" name="عنصر نائب لرقم الشريحة 8"/>
          <p:cNvSpPr>
            <a:spLocks noGrp="1"/>
          </p:cNvSpPr>
          <p:nvPr>
            <p:ph type="sldNum" sz="quarter" idx="15"/>
          </p:nvPr>
        </p:nvSpPr>
        <p:spPr/>
        <p:txBody>
          <a:bodyPr rtlCol="0"/>
          <a:lstStyle/>
          <a:p>
            <a:fld id="{155CED3B-4D8B-4CF2-B3EB-F98A978E2159}" type="slidenum">
              <a:rPr lang="en-US" smtClean="0"/>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913A3C96-5BBD-4CF4-B6C8-84B43345A2C9}" type="datetimeFigureOut">
              <a:rPr lang="en-US" smtClean="0"/>
              <a:t>1/17/2013</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155CED3B-4D8B-4CF2-B3EB-F98A978E215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913A3C96-5BBD-4CF4-B6C8-84B43345A2C9}" type="datetimeFigureOut">
              <a:rPr lang="en-US" smtClean="0"/>
              <a:t>1/17/2013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155CED3B-4D8B-4CF2-B3EB-F98A978E2159}" type="slidenum">
              <a:rPr lang="en-US" smtClean="0"/>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913A3C96-5BBD-4CF4-B6C8-84B43345A2C9}" type="datetimeFigureOut">
              <a:rPr lang="en-US" smtClean="0"/>
              <a:t>1/17/2013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155CED3B-4D8B-4CF2-B3EB-F98A978E2159}" type="slidenum">
              <a:rPr lang="en-US" smtClean="0"/>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913A3C96-5BBD-4CF4-B6C8-84B43345A2C9}" type="datetimeFigureOut">
              <a:rPr lang="en-US" smtClean="0"/>
              <a:t>1/17/2013</a:t>
            </a:fld>
            <a:endParaRPr lang="en-US"/>
          </a:p>
        </p:txBody>
      </p:sp>
      <p:sp>
        <p:nvSpPr>
          <p:cNvPr id="7" name="عنصر نائب لرقم الشريحة 6"/>
          <p:cNvSpPr>
            <a:spLocks noGrp="1"/>
          </p:cNvSpPr>
          <p:nvPr>
            <p:ph type="sldNum" sz="quarter" idx="11"/>
          </p:nvPr>
        </p:nvSpPr>
        <p:spPr/>
        <p:txBody>
          <a:bodyPr rtlCol="0"/>
          <a:lstStyle/>
          <a:p>
            <a:fld id="{155CED3B-4D8B-4CF2-B3EB-F98A978E2159}" type="slidenum">
              <a:rPr lang="en-US" smtClean="0"/>
              <a:t>‹#›</a:t>
            </a:fld>
            <a:endParaRPr lang="en-US"/>
          </a:p>
        </p:txBody>
      </p:sp>
      <p:sp>
        <p:nvSpPr>
          <p:cNvPr id="8" name="عنصر نائب للتذييل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13A3C96-5BBD-4CF4-B6C8-84B43345A2C9}" type="datetimeFigureOut">
              <a:rPr lang="en-US" smtClean="0"/>
              <a:t>1/17/2013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155CED3B-4D8B-4CF2-B3EB-F98A978E21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913A3C96-5BBD-4CF4-B6C8-84B43345A2C9}" type="datetimeFigureOut">
              <a:rPr lang="en-US" smtClean="0"/>
              <a:t>1/17/2013</a:t>
            </a:fld>
            <a:endParaRPr lang="en-US"/>
          </a:p>
        </p:txBody>
      </p:sp>
      <p:sp>
        <p:nvSpPr>
          <p:cNvPr id="22" name="عنصر نائب لرقم الشريحة 21"/>
          <p:cNvSpPr>
            <a:spLocks noGrp="1"/>
          </p:cNvSpPr>
          <p:nvPr>
            <p:ph type="sldNum" sz="quarter" idx="15"/>
          </p:nvPr>
        </p:nvSpPr>
        <p:spPr/>
        <p:txBody>
          <a:bodyPr rtlCol="0"/>
          <a:lstStyle/>
          <a:p>
            <a:fld id="{155CED3B-4D8B-4CF2-B3EB-F98A978E2159}" type="slidenum">
              <a:rPr lang="en-US" smtClean="0"/>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913A3C96-5BBD-4CF4-B6C8-84B43345A2C9}" type="datetimeFigureOut">
              <a:rPr lang="en-US" smtClean="0"/>
              <a:t>1/17/2013</a:t>
            </a:fld>
            <a:endParaRPr lang="en-US"/>
          </a:p>
        </p:txBody>
      </p:sp>
      <p:sp>
        <p:nvSpPr>
          <p:cNvPr id="18" name="عنصر نائب لرقم الشريحة 17"/>
          <p:cNvSpPr>
            <a:spLocks noGrp="1"/>
          </p:cNvSpPr>
          <p:nvPr>
            <p:ph type="sldNum" sz="quarter" idx="11"/>
          </p:nvPr>
        </p:nvSpPr>
        <p:spPr/>
        <p:txBody>
          <a:bodyPr rtlCol="0"/>
          <a:lstStyle/>
          <a:p>
            <a:fld id="{155CED3B-4D8B-4CF2-B3EB-F98A978E2159}" type="slidenum">
              <a:rPr lang="en-US" smtClean="0"/>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13A3C96-5BBD-4CF4-B6C8-84B43345A2C9}" type="datetimeFigureOut">
              <a:rPr lang="en-US" smtClean="0"/>
              <a:t>1/17/2013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55CED3B-4D8B-4CF2-B3EB-F98A978E21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13A3C96-5BBD-4CF4-B6C8-84B43345A2C9}" type="datetimeFigureOut">
              <a:rPr lang="en-US" smtClean="0"/>
              <a:t>1/17/2013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55CED3B-4D8B-4CF2-B3EB-F98A978E21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13A3C96-5BBD-4CF4-B6C8-84B43345A2C9}" type="datetimeFigureOut">
              <a:rPr lang="en-US" smtClean="0"/>
              <a:t>1/17/2013</a:t>
            </a:fld>
            <a:endParaRPr lang="en-US"/>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55CED3B-4D8B-4CF2-B3EB-F98A978E215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gif"/><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gif"/><Relationship Id="rId1" Type="http://schemas.openxmlformats.org/officeDocument/2006/relationships/slideLayout" Target="../slideLayouts/slideLayout2.xml"/><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09800" y="1905000"/>
            <a:ext cx="6172200" cy="1894362"/>
          </a:xfrm>
        </p:spPr>
        <p:txBody>
          <a:bodyPr>
            <a:normAutofit/>
          </a:bodyPr>
          <a:lstStyle/>
          <a:p>
            <a:pPr algn="ctr"/>
            <a:r>
              <a:rPr lang="ar-SA" sz="4800" dirty="0" smtClean="0"/>
              <a:t>مقرر أساسيات علم البيئة</a:t>
            </a:r>
            <a:endParaRPr lang="en-US" sz="4800" dirty="0"/>
          </a:p>
        </p:txBody>
      </p:sp>
      <p:sp>
        <p:nvSpPr>
          <p:cNvPr id="3" name="عنوان فرعي 2"/>
          <p:cNvSpPr>
            <a:spLocks noGrp="1"/>
          </p:cNvSpPr>
          <p:nvPr>
            <p:ph type="subTitle" idx="1"/>
          </p:nvPr>
        </p:nvSpPr>
        <p:spPr>
          <a:xfrm>
            <a:off x="2286000" y="5003322"/>
            <a:ext cx="6172200" cy="787878"/>
          </a:xfrm>
        </p:spPr>
        <p:txBody>
          <a:bodyPr>
            <a:normAutofit/>
          </a:bodyPr>
          <a:lstStyle/>
          <a:p>
            <a:pPr algn="ctr" rtl="1"/>
            <a:r>
              <a:rPr lang="ar-SA" sz="3200" dirty="0" smtClean="0">
                <a:solidFill>
                  <a:schemeClr val="accent1">
                    <a:lumMod val="50000"/>
                  </a:schemeClr>
                </a:solidFill>
              </a:rPr>
              <a:t>                                   المحاضرة الثالثة   </a:t>
            </a:r>
            <a:endParaRPr lang="en-US" sz="3200" dirty="0">
              <a:solidFill>
                <a:schemeClr val="accent1">
                  <a:lumMod val="50000"/>
                </a:schemeClr>
              </a:solidFill>
            </a:endParaRPr>
          </a:p>
        </p:txBody>
      </p:sp>
      <p:pic>
        <p:nvPicPr>
          <p:cNvPr id="5" name="صورة 4"/>
          <p:cNvPicPr/>
          <p:nvPr/>
        </p:nvPicPr>
        <p:blipFill>
          <a:blip r:embed="rId2" cstate="print"/>
          <a:srcRect/>
          <a:stretch>
            <a:fillRect/>
          </a:stretch>
        </p:blipFill>
        <p:spPr bwMode="auto">
          <a:xfrm>
            <a:off x="533400" y="3429000"/>
            <a:ext cx="1371600" cy="1371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cstate="print"/>
          <a:srcRect/>
          <a:stretch>
            <a:fillRect/>
          </a:stretch>
        </p:blipFill>
        <p:spPr bwMode="auto">
          <a:xfrm>
            <a:off x="1219201" y="4876801"/>
            <a:ext cx="800100" cy="8096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p:cNvPicPr/>
          <p:nvPr/>
        </p:nvPicPr>
        <p:blipFill>
          <a:blip r:embed="rId4" cstate="print"/>
          <a:srcRect/>
          <a:stretch>
            <a:fillRect/>
          </a:stretch>
        </p:blipFill>
        <p:spPr bwMode="auto">
          <a:xfrm>
            <a:off x="1905000" y="44958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p:cNvPicPr/>
          <p:nvPr/>
        </p:nvPicPr>
        <p:blipFill>
          <a:blip r:embed="rId4" cstate="print"/>
          <a:srcRect/>
          <a:stretch>
            <a:fillRect/>
          </a:stretch>
        </p:blipFill>
        <p:spPr bwMode="auto">
          <a:xfrm>
            <a:off x="1600200" y="57912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p:cNvPicPr/>
          <p:nvPr/>
        </p:nvPicPr>
        <p:blipFill>
          <a:blip r:embed="rId5" cstate="print"/>
          <a:srcRect/>
          <a:stretch>
            <a:fillRect/>
          </a:stretch>
        </p:blipFill>
        <p:spPr bwMode="auto">
          <a:xfrm>
            <a:off x="990600" y="5486400"/>
            <a:ext cx="228600" cy="228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85800"/>
            <a:ext cx="7467600" cy="731838"/>
          </a:xfrm>
        </p:spPr>
        <p:txBody>
          <a:bodyPr>
            <a:noAutofit/>
          </a:bodyPr>
          <a:lstStyle/>
          <a:p>
            <a:pPr algn="ctr"/>
            <a:r>
              <a:rPr lang="ar-SA" sz="4000" b="1" dirty="0" smtClean="0"/>
              <a:t>العوامل البيئية</a:t>
            </a:r>
            <a:r>
              <a:rPr lang="en-US" sz="4000" b="1" dirty="0" smtClean="0"/>
              <a:t/>
            </a:r>
            <a:br>
              <a:rPr lang="en-US" sz="4000" b="1" dirty="0" smtClean="0"/>
            </a:br>
            <a:endParaRPr lang="en-US" sz="4000" b="1" dirty="0"/>
          </a:p>
        </p:txBody>
      </p:sp>
      <p:sp>
        <p:nvSpPr>
          <p:cNvPr id="3" name="عنصر نائب للمحتوى 2"/>
          <p:cNvSpPr>
            <a:spLocks noGrp="1"/>
          </p:cNvSpPr>
          <p:nvPr>
            <p:ph sz="quarter" idx="1"/>
          </p:nvPr>
        </p:nvSpPr>
        <p:spPr>
          <a:xfrm>
            <a:off x="457200" y="1143000"/>
            <a:ext cx="7467600" cy="4873752"/>
          </a:xfrm>
        </p:spPr>
        <p:txBody>
          <a:bodyPr/>
          <a:lstStyle/>
          <a:p>
            <a:pPr algn="r" rtl="1"/>
            <a:r>
              <a:rPr lang="ar-SA" b="1" dirty="0" smtClean="0">
                <a:solidFill>
                  <a:srgbClr val="FF0000"/>
                </a:solidFill>
              </a:rPr>
              <a:t>ما السبب في اختلاف النظم البيئية بعضها عن بعض؟ </a:t>
            </a:r>
          </a:p>
          <a:p>
            <a:pPr algn="ctr" rtl="1">
              <a:buNone/>
            </a:pPr>
            <a:r>
              <a:rPr lang="ar-SA" dirty="0" smtClean="0"/>
              <a:t> يرجع السبب لاختلاف العوامل البيئية.</a:t>
            </a:r>
          </a:p>
          <a:p>
            <a:pPr algn="r" rtl="1">
              <a:buNone/>
            </a:pPr>
            <a:endParaRPr lang="ar-SA" dirty="0" smtClean="0"/>
          </a:p>
          <a:p>
            <a:pPr algn="ctr" rtl="1">
              <a:buNone/>
            </a:pPr>
            <a:r>
              <a:rPr lang="ar-SA" b="1" dirty="0" smtClean="0">
                <a:solidFill>
                  <a:srgbClr val="0070C0"/>
                </a:solidFill>
              </a:rPr>
              <a:t>تقسم العوامل البيئية </a:t>
            </a:r>
          </a:p>
        </p:txBody>
      </p:sp>
      <p:sp>
        <p:nvSpPr>
          <p:cNvPr id="4" name="قوس كبير أيمن 3"/>
          <p:cNvSpPr/>
          <p:nvPr/>
        </p:nvSpPr>
        <p:spPr>
          <a:xfrm rot="16200000">
            <a:off x="3848100" y="1028700"/>
            <a:ext cx="609600" cy="44958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مستطيل 4"/>
          <p:cNvSpPr/>
          <p:nvPr/>
        </p:nvSpPr>
        <p:spPr>
          <a:xfrm>
            <a:off x="5486400" y="3657600"/>
            <a:ext cx="2274982" cy="461665"/>
          </a:xfrm>
          <a:prstGeom prst="rect">
            <a:avLst/>
          </a:prstGeom>
        </p:spPr>
        <p:txBody>
          <a:bodyPr wrap="none">
            <a:spAutoFit/>
          </a:bodyPr>
          <a:lstStyle/>
          <a:p>
            <a:r>
              <a:rPr lang="ar-SA" sz="2400" b="1" dirty="0"/>
              <a:t>عوامل بيئية غير </a:t>
            </a:r>
            <a:r>
              <a:rPr lang="ar-SA" sz="2400" b="1" dirty="0" smtClean="0"/>
              <a:t>حية</a:t>
            </a:r>
            <a:endParaRPr lang="en-US" sz="2400" b="1" dirty="0"/>
          </a:p>
        </p:txBody>
      </p:sp>
      <p:sp>
        <p:nvSpPr>
          <p:cNvPr id="7" name="مربع نص 6"/>
          <p:cNvSpPr txBox="1"/>
          <p:nvPr/>
        </p:nvSpPr>
        <p:spPr>
          <a:xfrm>
            <a:off x="1295400" y="3657600"/>
            <a:ext cx="2743200" cy="461665"/>
          </a:xfrm>
          <a:prstGeom prst="rect">
            <a:avLst/>
          </a:prstGeom>
          <a:noFill/>
        </p:spPr>
        <p:txBody>
          <a:bodyPr wrap="square" rtlCol="0">
            <a:spAutoFit/>
          </a:bodyPr>
          <a:lstStyle/>
          <a:p>
            <a:r>
              <a:rPr lang="ar-SA" sz="2400" b="1" dirty="0" smtClean="0"/>
              <a:t>عوامل بيئية حية</a:t>
            </a:r>
            <a:endParaRPr lang="en-US" sz="24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5800" y="381000"/>
            <a:ext cx="7467600" cy="609600"/>
          </a:xfrm>
        </p:spPr>
        <p:txBody>
          <a:bodyPr/>
          <a:lstStyle/>
          <a:p>
            <a:pPr algn="r" rtl="1"/>
            <a:r>
              <a:rPr lang="ar-SA" dirty="0" smtClean="0"/>
              <a:t>وقد قسم </a:t>
            </a:r>
            <a:r>
              <a:rPr lang="ar-SA" dirty="0" err="1" smtClean="0"/>
              <a:t>دوبنمير</a:t>
            </a:r>
            <a:r>
              <a:rPr lang="ar-SA" dirty="0" smtClean="0"/>
              <a:t> </a:t>
            </a:r>
            <a:r>
              <a:rPr lang="en-ZW" dirty="0" smtClean="0"/>
              <a:t>(</a:t>
            </a:r>
            <a:r>
              <a:rPr lang="en-ZW" dirty="0" err="1" smtClean="0"/>
              <a:t>Daubenmire</a:t>
            </a:r>
            <a:r>
              <a:rPr lang="en-ZW" dirty="0" smtClean="0"/>
              <a:t>, 1974)</a:t>
            </a:r>
            <a:r>
              <a:rPr lang="ar-SA" dirty="0" smtClean="0"/>
              <a:t> العوامل البيئية </a:t>
            </a:r>
            <a:r>
              <a:rPr lang="ar-SA" dirty="0" err="1" smtClean="0"/>
              <a:t>الى</a:t>
            </a:r>
            <a:r>
              <a:rPr lang="ar-SA" dirty="0" smtClean="0"/>
              <a:t>:</a:t>
            </a:r>
          </a:p>
          <a:p>
            <a:pPr algn="r" rtl="1">
              <a:buNone/>
            </a:pPr>
            <a:endParaRPr lang="en-US" dirty="0"/>
          </a:p>
        </p:txBody>
      </p:sp>
      <p:cxnSp>
        <p:nvCxnSpPr>
          <p:cNvPr id="5" name="رابط مستقيم 4"/>
          <p:cNvCxnSpPr/>
          <p:nvPr/>
        </p:nvCxnSpPr>
        <p:spPr>
          <a:xfrm>
            <a:off x="914400" y="1295400"/>
            <a:ext cx="7086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rot="5400000">
            <a:off x="7849394" y="1447800"/>
            <a:ext cx="304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rot="5400000">
            <a:off x="762794" y="1434127"/>
            <a:ext cx="304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rot="5400000">
            <a:off x="4191794" y="1447006"/>
            <a:ext cx="304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0" name="مستطيل 9"/>
          <p:cNvSpPr/>
          <p:nvPr/>
        </p:nvSpPr>
        <p:spPr>
          <a:xfrm>
            <a:off x="6631976" y="1600200"/>
            <a:ext cx="2228495" cy="646331"/>
          </a:xfrm>
          <a:prstGeom prst="rect">
            <a:avLst/>
          </a:prstGeom>
          <a:solidFill>
            <a:schemeClr val="accent2">
              <a:lumMod val="40000"/>
              <a:lumOff val="60000"/>
            </a:schemeClr>
          </a:solidFill>
        </p:spPr>
        <p:style>
          <a:lnRef idx="2">
            <a:schemeClr val="accent1"/>
          </a:lnRef>
          <a:fillRef idx="1">
            <a:schemeClr val="lt1"/>
          </a:fillRef>
          <a:effectRef idx="0">
            <a:schemeClr val="accent1"/>
          </a:effectRef>
          <a:fontRef idx="minor">
            <a:schemeClr val="dk1"/>
          </a:fontRef>
        </p:style>
        <p:txBody>
          <a:bodyPr wrap="none">
            <a:spAutoFit/>
          </a:bodyPr>
          <a:lstStyle/>
          <a:p>
            <a:pPr algn="r" rtl="1"/>
            <a:r>
              <a:rPr lang="ar-SA" b="1" dirty="0"/>
              <a:t>العوامل </a:t>
            </a:r>
            <a:r>
              <a:rPr lang="ar-SA" b="1" dirty="0" err="1" smtClean="0"/>
              <a:t>المناخيه</a:t>
            </a:r>
            <a:r>
              <a:rPr lang="ar-SA" b="1" dirty="0" smtClean="0"/>
              <a:t> </a:t>
            </a:r>
            <a:r>
              <a:rPr lang="ar-SA" b="1" dirty="0"/>
              <a:t>(جوية</a:t>
            </a:r>
            <a:r>
              <a:rPr lang="ar-SA" b="1" dirty="0" smtClean="0"/>
              <a:t>)</a:t>
            </a:r>
          </a:p>
          <a:p>
            <a:pPr algn="r" rtl="1"/>
            <a:r>
              <a:rPr lang="ar-SA" b="1" dirty="0" smtClean="0"/>
              <a:t> </a:t>
            </a:r>
            <a:r>
              <a:rPr lang="en-US" b="1" dirty="0" smtClean="0"/>
              <a:t> </a:t>
            </a:r>
            <a:r>
              <a:rPr lang="en-US" b="1" dirty="0"/>
              <a:t>Climatic factors</a:t>
            </a:r>
          </a:p>
        </p:txBody>
      </p:sp>
      <p:sp>
        <p:nvSpPr>
          <p:cNvPr id="12" name="مستطيل 11"/>
          <p:cNvSpPr/>
          <p:nvPr/>
        </p:nvSpPr>
        <p:spPr>
          <a:xfrm>
            <a:off x="3352800" y="1600200"/>
            <a:ext cx="2210863" cy="646331"/>
          </a:xfrm>
          <a:prstGeom prst="rect">
            <a:avLst/>
          </a:prstGeom>
          <a:solidFill>
            <a:schemeClr val="accent2">
              <a:lumMod val="40000"/>
              <a:lumOff val="60000"/>
            </a:schemeClr>
          </a:solidFill>
        </p:spPr>
        <p:style>
          <a:lnRef idx="2">
            <a:schemeClr val="accent1"/>
          </a:lnRef>
          <a:fillRef idx="1">
            <a:schemeClr val="lt1"/>
          </a:fillRef>
          <a:effectRef idx="0">
            <a:schemeClr val="accent1"/>
          </a:effectRef>
          <a:fontRef idx="minor">
            <a:schemeClr val="dk1"/>
          </a:fontRef>
        </p:style>
        <p:txBody>
          <a:bodyPr wrap="none">
            <a:spAutoFit/>
          </a:bodyPr>
          <a:lstStyle/>
          <a:p>
            <a:pPr algn="ctr" rtl="1"/>
            <a:r>
              <a:rPr lang="ar-SA" b="1" dirty="0"/>
              <a:t>عوامل التربة </a:t>
            </a:r>
            <a:endParaRPr lang="ar-SA" b="1" dirty="0" smtClean="0"/>
          </a:p>
          <a:p>
            <a:pPr algn="ctr" rtl="1"/>
            <a:r>
              <a:rPr lang="en-US" b="1" dirty="0" smtClean="0"/>
              <a:t> </a:t>
            </a:r>
            <a:r>
              <a:rPr lang="en-US" b="1" dirty="0" err="1"/>
              <a:t>Edaphic</a:t>
            </a:r>
            <a:r>
              <a:rPr lang="en-US" b="1" dirty="0"/>
              <a:t> factors </a:t>
            </a:r>
          </a:p>
        </p:txBody>
      </p:sp>
      <p:sp>
        <p:nvSpPr>
          <p:cNvPr id="13" name="مستطيل 12"/>
          <p:cNvSpPr/>
          <p:nvPr/>
        </p:nvSpPr>
        <p:spPr>
          <a:xfrm>
            <a:off x="15400" y="1600200"/>
            <a:ext cx="1989647" cy="646331"/>
          </a:xfrm>
          <a:prstGeom prst="rect">
            <a:avLst/>
          </a:prstGeom>
          <a:solidFill>
            <a:schemeClr val="accent2">
              <a:lumMod val="40000"/>
              <a:lumOff val="60000"/>
            </a:schemeClr>
          </a:solidFill>
        </p:spPr>
        <p:style>
          <a:lnRef idx="2">
            <a:schemeClr val="accent1"/>
          </a:lnRef>
          <a:fillRef idx="1">
            <a:schemeClr val="lt1"/>
          </a:fillRef>
          <a:effectRef idx="0">
            <a:schemeClr val="accent1"/>
          </a:effectRef>
          <a:fontRef idx="minor">
            <a:schemeClr val="dk1"/>
          </a:fontRef>
        </p:style>
        <p:txBody>
          <a:bodyPr wrap="none">
            <a:spAutoFit/>
          </a:bodyPr>
          <a:lstStyle/>
          <a:p>
            <a:pPr algn="ctr" rtl="1"/>
            <a:r>
              <a:rPr lang="ar-SA" b="1" dirty="0"/>
              <a:t>العوامل الإحيائية </a:t>
            </a:r>
            <a:endParaRPr lang="ar-SA" b="1" dirty="0" smtClean="0"/>
          </a:p>
          <a:p>
            <a:pPr algn="ctr" rtl="1"/>
            <a:r>
              <a:rPr lang="ar-SA" b="1" dirty="0" smtClean="0"/>
              <a:t> </a:t>
            </a:r>
            <a:r>
              <a:rPr lang="en-US" b="1" dirty="0" smtClean="0"/>
              <a:t> </a:t>
            </a:r>
            <a:r>
              <a:rPr lang="en-US" b="1" dirty="0"/>
              <a:t>Biotic factors </a:t>
            </a:r>
          </a:p>
        </p:txBody>
      </p:sp>
      <p:sp>
        <p:nvSpPr>
          <p:cNvPr id="15" name="مستطيل 14"/>
          <p:cNvSpPr/>
          <p:nvPr/>
        </p:nvSpPr>
        <p:spPr>
          <a:xfrm>
            <a:off x="6172200" y="2362200"/>
            <a:ext cx="2667000" cy="2223237"/>
          </a:xfrm>
          <a:prstGeom prst="rect">
            <a:avLst/>
          </a:prstGeom>
        </p:spPr>
        <p:txBody>
          <a:bodyPr wrap="square">
            <a:spAutoFit/>
          </a:bodyPr>
          <a:lstStyle/>
          <a:p>
            <a:pPr lvl="0" algn="r" rtl="1">
              <a:lnSpc>
                <a:spcPct val="200000"/>
              </a:lnSpc>
              <a:buFont typeface="Arial" pitchFamily="34" charset="0"/>
              <a:buChar char="•"/>
            </a:pPr>
            <a:r>
              <a:rPr lang="ar-SA" b="1" dirty="0"/>
              <a:t>الضوء </a:t>
            </a:r>
            <a:r>
              <a:rPr lang="en-US" b="1" dirty="0"/>
              <a:t>Light </a:t>
            </a:r>
          </a:p>
          <a:p>
            <a:pPr lvl="0" algn="r" rtl="1">
              <a:lnSpc>
                <a:spcPct val="200000"/>
              </a:lnSpc>
              <a:buFont typeface="Arial" pitchFamily="34" charset="0"/>
              <a:buChar char="•"/>
            </a:pPr>
            <a:r>
              <a:rPr lang="ar-SA" b="1" dirty="0"/>
              <a:t>الحرارة </a:t>
            </a:r>
            <a:r>
              <a:rPr lang="en-US" b="1" dirty="0"/>
              <a:t>Temperature </a:t>
            </a:r>
          </a:p>
          <a:p>
            <a:pPr lvl="0" algn="r" rtl="1">
              <a:lnSpc>
                <a:spcPct val="200000"/>
              </a:lnSpc>
              <a:buFont typeface="Arial" pitchFamily="34" charset="0"/>
              <a:buChar char="•"/>
            </a:pPr>
            <a:r>
              <a:rPr lang="ar-SA" b="1" dirty="0"/>
              <a:t>الماء   </a:t>
            </a:r>
            <a:r>
              <a:rPr lang="en-US" b="1" dirty="0"/>
              <a:t>Water </a:t>
            </a:r>
          </a:p>
          <a:p>
            <a:pPr lvl="0" algn="r" rtl="1">
              <a:lnSpc>
                <a:spcPct val="200000"/>
              </a:lnSpc>
              <a:buFont typeface="Arial" pitchFamily="34" charset="0"/>
              <a:buChar char="•"/>
            </a:pPr>
            <a:r>
              <a:rPr lang="ar-SA" b="1" dirty="0"/>
              <a:t>الرياح   </a:t>
            </a:r>
            <a:r>
              <a:rPr lang="en-US" b="1" dirty="0"/>
              <a:t>Wind </a:t>
            </a:r>
          </a:p>
        </p:txBody>
      </p:sp>
      <p:sp>
        <p:nvSpPr>
          <p:cNvPr id="1026" name="Rectangle 2"/>
          <p:cNvSpPr>
            <a:spLocks noChangeArrowheads="1"/>
          </p:cNvSpPr>
          <p:nvPr/>
        </p:nvSpPr>
        <p:spPr bwMode="auto">
          <a:xfrm>
            <a:off x="2971800" y="2362200"/>
            <a:ext cx="27432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2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رطوبة التربة </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imes New Roman" pitchFamily="18" charset="0"/>
              </a:rPr>
              <a:t>Soil Moisture</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2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قوام التربة </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imes New Roman" pitchFamily="18" charset="0"/>
              </a:rPr>
              <a:t>Soil Texture</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2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تفاعل التربة </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imes New Roman" pitchFamily="18" charset="0"/>
              </a:rPr>
              <a:t>Soil Reaction</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2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ملوحة التربة </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imes New Roman" pitchFamily="18" charset="0"/>
              </a:rPr>
              <a:t>Soil Salinity</a:t>
            </a:r>
            <a:endParaRPr kumimoji="0" lang="en-ZW"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Rectangle 3"/>
          <p:cNvSpPr>
            <a:spLocks noChangeArrowheads="1"/>
          </p:cNvSpPr>
          <p:nvPr/>
        </p:nvSpPr>
        <p:spPr bwMode="auto">
          <a:xfrm>
            <a:off x="0" y="2590800"/>
            <a:ext cx="2286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2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التطفل </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imes New Roman" pitchFamily="18" charset="0"/>
              </a:rPr>
              <a:t>Parasitism</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2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Constantia" pitchFamily="18" charset="0"/>
                <a:cs typeface="Traditional Arabic" pitchFamily="2" charset="-78"/>
              </a:rPr>
              <a:t>التنافس </a:t>
            </a:r>
            <a:r>
              <a:rPr kumimoji="0" lang="en-ZW" sz="2000" b="1" i="0" u="none" strike="noStrike" cap="none" normalizeH="0" baseline="0" dirty="0" smtClean="0">
                <a:ln>
                  <a:noFill/>
                </a:ln>
                <a:solidFill>
                  <a:schemeClr val="tx1"/>
                </a:solidFill>
                <a:effectLst/>
                <a:latin typeface="Times New Roman" pitchFamily="18" charset="0"/>
                <a:ea typeface="Constantia" pitchFamily="18" charset="0"/>
                <a:cs typeface="Times New Roman" pitchFamily="18" charset="0"/>
              </a:rPr>
              <a:t>Competition</a:t>
            </a:r>
            <a:endParaRPr kumimoji="0" lang="en-ZW"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MC900434736.PNG"/>
          <p:cNvPicPr>
            <a:picLocks noChangeAspect="1"/>
          </p:cNvPicPr>
          <p:nvPr/>
        </p:nvPicPr>
        <p:blipFill>
          <a:blip r:embed="rId2"/>
          <a:stretch>
            <a:fillRect/>
          </a:stretch>
        </p:blipFill>
        <p:spPr>
          <a:xfrm>
            <a:off x="457200" y="1447800"/>
            <a:ext cx="7772400" cy="5410200"/>
          </a:xfrm>
          <a:prstGeom prst="rect">
            <a:avLst/>
          </a:prstGeom>
        </p:spPr>
      </p:pic>
      <p:sp>
        <p:nvSpPr>
          <p:cNvPr id="2" name="عنوان 1"/>
          <p:cNvSpPr>
            <a:spLocks noGrp="1"/>
          </p:cNvSpPr>
          <p:nvPr>
            <p:ph type="title"/>
          </p:nvPr>
        </p:nvSpPr>
        <p:spPr>
          <a:xfrm>
            <a:off x="381000" y="457200"/>
            <a:ext cx="7467600" cy="1752600"/>
          </a:xfrm>
        </p:spPr>
        <p:txBody>
          <a:bodyPr>
            <a:normAutofit/>
          </a:bodyPr>
          <a:lstStyle/>
          <a:p>
            <a:pPr algn="ctr" rtl="1"/>
            <a:r>
              <a:rPr lang="ar-SA" b="1" dirty="0" smtClean="0"/>
              <a:t>العوامل </a:t>
            </a:r>
            <a:r>
              <a:rPr lang="ar-SA" b="1" dirty="0" err="1" smtClean="0"/>
              <a:t>المناخيه</a:t>
            </a:r>
            <a:r>
              <a:rPr lang="ar-SA" b="1" dirty="0" smtClean="0"/>
              <a:t> (الجوية)  </a:t>
            </a:r>
            <a:r>
              <a:rPr lang="en-US" b="1" dirty="0" smtClean="0"/>
              <a:t>Climatic Factors</a:t>
            </a:r>
            <a:br>
              <a:rPr lang="en-US" b="1" dirty="0" smtClean="0"/>
            </a:br>
            <a:r>
              <a:rPr lang="en-US" b="1" dirty="0" smtClean="0"/>
              <a:t/>
            </a:r>
            <a:br>
              <a:rPr lang="en-US" b="1" dirty="0" smtClean="0"/>
            </a:br>
            <a:endParaRPr lang="en-US" b="1" dirty="0"/>
          </a:p>
        </p:txBody>
      </p:sp>
      <p:sp>
        <p:nvSpPr>
          <p:cNvPr id="5" name="مستطيل 4"/>
          <p:cNvSpPr/>
          <p:nvPr/>
        </p:nvSpPr>
        <p:spPr>
          <a:xfrm>
            <a:off x="2209800" y="3581400"/>
            <a:ext cx="4153701" cy="923330"/>
          </a:xfrm>
          <a:prstGeom prst="rect">
            <a:avLst/>
          </a:prstGeom>
        </p:spPr>
        <p:txBody>
          <a:bodyPr wrap="none">
            <a:spAutoFit/>
          </a:bodyPr>
          <a:lstStyle/>
          <a:p>
            <a:pPr algn="r" rtl="1"/>
            <a:r>
              <a:rPr lang="ar-SA" sz="5400" dirty="0" smtClean="0">
                <a:solidFill>
                  <a:srgbClr val="FF0000"/>
                </a:solidFill>
              </a:rPr>
              <a:t>1-الضوء </a:t>
            </a:r>
            <a:r>
              <a:rPr lang="en-US" sz="5400" dirty="0" smtClean="0">
                <a:solidFill>
                  <a:srgbClr val="FF0000"/>
                </a:solidFill>
              </a:rPr>
              <a:t>Light</a:t>
            </a:r>
            <a:endParaRPr lang="en-US" sz="5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p:cNvGraphicFramePr>
            <a:graphicFrameLocks noGrp="1"/>
          </p:cNvGraphicFramePr>
          <p:nvPr>
            <p:extLst>
              <p:ext uri="{D42A27DB-BD31-4B8C-83A1-F6EECF244321}">
                <p14:modId xmlns:p14="http://schemas.microsoft.com/office/powerpoint/2010/main" val="136505517"/>
              </p:ext>
            </p:extLst>
          </p:nvPr>
        </p:nvGraphicFramePr>
        <p:xfrm>
          <a:off x="381000" y="609600"/>
          <a:ext cx="8229600" cy="6083359"/>
        </p:xfrm>
        <a:graphic>
          <a:graphicData uri="http://schemas.openxmlformats.org/drawingml/2006/table">
            <a:tbl>
              <a:tblPr firstRow="1" bandRow="1">
                <a:tableStyleId>{5C22544A-7EE6-4342-B048-85BDC9FD1C3A}</a:tableStyleId>
              </a:tblPr>
              <a:tblGrid>
                <a:gridCol w="4114800"/>
                <a:gridCol w="4114800"/>
              </a:tblGrid>
              <a:tr h="1262422">
                <a:tc gridSpan="2">
                  <a:txBody>
                    <a:bodyPr/>
                    <a:lstStyle/>
                    <a:p>
                      <a:pPr algn="ctr"/>
                      <a:endParaRPr lang="ar-SA" sz="2400" dirty="0" smtClean="0"/>
                    </a:p>
                    <a:p>
                      <a:pPr algn="ctr"/>
                      <a:r>
                        <a:rPr lang="ar-SA" sz="2400" dirty="0" smtClean="0">
                          <a:solidFill>
                            <a:srgbClr val="FF0000"/>
                          </a:solidFill>
                        </a:rPr>
                        <a:t> </a:t>
                      </a:r>
                      <a:r>
                        <a:rPr lang="ar-SA" sz="2800" dirty="0" smtClean="0">
                          <a:solidFill>
                            <a:srgbClr val="FF0000"/>
                          </a:solidFill>
                        </a:rPr>
                        <a:t>أهمية الضوء :  </a:t>
                      </a:r>
                      <a:endParaRPr lang="ar-SA" sz="2400" dirty="0" smtClean="0">
                        <a:solidFill>
                          <a:srgbClr val="FF0000"/>
                        </a:solidFill>
                      </a:endParaRPr>
                    </a:p>
                    <a:p>
                      <a:pPr algn="ctr"/>
                      <a:endParaRPr lang="ar-SA" sz="2400" dirty="0" smtClean="0"/>
                    </a:p>
                    <a:p>
                      <a:pPr algn="r"/>
                      <a:r>
                        <a:rPr kumimoji="0" lang="ar-SA" sz="2400" b="1" kern="1200" dirty="0" smtClean="0">
                          <a:solidFill>
                            <a:srgbClr val="FF0000"/>
                          </a:solidFill>
                          <a:latin typeface="+mn-lt"/>
                          <a:ea typeface="+mn-ea"/>
                          <a:cs typeface="+mn-cs"/>
                        </a:rPr>
                        <a:t>تأتي أهمية الضوء من كونه المصدر الأساسي للطاقة</a:t>
                      </a:r>
                      <a:endParaRPr lang="en-US" sz="2400" b="1" dirty="0">
                        <a:solidFill>
                          <a:srgbClr val="FF0000"/>
                        </a:solidFill>
                      </a:endParaRPr>
                    </a:p>
                  </a:txBody>
                  <a:tcPr anchor="ctr"/>
                </a:tc>
                <a:tc hMerge="1">
                  <a:txBody>
                    <a:bodyPr/>
                    <a:lstStyle/>
                    <a:p>
                      <a:endParaRPr lang="en-US" dirty="0"/>
                    </a:p>
                  </a:txBody>
                  <a:tcPr anchor="ctr"/>
                </a:tc>
              </a:tr>
              <a:tr h="718879">
                <a:tc>
                  <a:txBody>
                    <a:bodyPr/>
                    <a:lstStyle/>
                    <a:p>
                      <a:pPr algn="ctr"/>
                      <a:r>
                        <a:rPr lang="ar-SA" sz="2400" b="1" dirty="0" smtClean="0"/>
                        <a:t>للحيوان</a:t>
                      </a:r>
                      <a:endParaRPr lang="en-US" sz="2400" b="1" dirty="0"/>
                    </a:p>
                  </a:txBody>
                  <a:tcPr anchor="ctr"/>
                </a:tc>
                <a:tc>
                  <a:txBody>
                    <a:bodyPr/>
                    <a:lstStyle/>
                    <a:p>
                      <a:pPr algn="ctr"/>
                      <a:r>
                        <a:rPr lang="ar-SA" sz="2400" b="1" dirty="0" smtClean="0"/>
                        <a:t>للنبات</a:t>
                      </a:r>
                      <a:endParaRPr lang="en-US" sz="2400" b="1" dirty="0"/>
                    </a:p>
                  </a:txBody>
                  <a:tcPr anchor="ctr"/>
                </a:tc>
              </a:tr>
              <a:tr h="3261258">
                <a:tc>
                  <a:txBody>
                    <a:bodyPr/>
                    <a:lstStyle/>
                    <a:p>
                      <a:pPr marL="0" marR="0" indent="0" algn="r" defTabSz="914400" rtl="1" eaLnBrk="1" fontAlgn="auto" latinLnBrk="0" hangingPunct="1">
                        <a:lnSpc>
                          <a:spcPct val="150000"/>
                        </a:lnSpc>
                        <a:spcBef>
                          <a:spcPts val="0"/>
                        </a:spcBef>
                        <a:spcAft>
                          <a:spcPts val="0"/>
                        </a:spcAft>
                        <a:buClrTx/>
                        <a:buSzTx/>
                        <a:buFont typeface="Arial" pitchFamily="34" charset="0"/>
                        <a:buChar char="•"/>
                        <a:tabLst/>
                        <a:defRPr/>
                      </a:pPr>
                      <a:r>
                        <a:rPr kumimoji="0" lang="ar-SA" sz="2400" kern="1200" dirty="0" smtClean="0">
                          <a:solidFill>
                            <a:schemeClr val="dk1"/>
                          </a:solidFill>
                          <a:latin typeface="+mn-lt"/>
                          <a:ea typeface="+mn-ea"/>
                          <a:cs typeface="+mn-cs"/>
                        </a:rPr>
                        <a:t>يعد مصدر للمعلومات حيث يُمكن الضوء الحيوانات من رؤية الأجسام مما ييسر لها التعرف على بيئاتها ومن ثم الحصول على الغذاء.</a:t>
                      </a:r>
                    </a:p>
                    <a:p>
                      <a:pPr marL="0" marR="0" indent="0" algn="r" defTabSz="914400" rtl="1" eaLnBrk="1" fontAlgn="auto" latinLnBrk="0" hangingPunct="1">
                        <a:lnSpc>
                          <a:spcPct val="150000"/>
                        </a:lnSpc>
                        <a:spcBef>
                          <a:spcPts val="0"/>
                        </a:spcBef>
                        <a:spcAft>
                          <a:spcPts val="0"/>
                        </a:spcAft>
                        <a:buClrTx/>
                        <a:buSzTx/>
                        <a:buFont typeface="Arial" pitchFamily="34" charset="0"/>
                        <a:buChar char="•"/>
                        <a:tabLst/>
                        <a:defRPr/>
                      </a:pPr>
                      <a:r>
                        <a:rPr kumimoji="0" lang="ar-SA" sz="2400" kern="1200" dirty="0" smtClean="0">
                          <a:solidFill>
                            <a:schemeClr val="dk1"/>
                          </a:solidFill>
                          <a:latin typeface="+mn-lt"/>
                          <a:ea typeface="+mn-ea"/>
                          <a:cs typeface="+mn-cs"/>
                        </a:rPr>
                        <a:t> وتجنب الظروف القاسية</a:t>
                      </a:r>
                    </a:p>
                    <a:p>
                      <a:pPr marL="0" marR="0" indent="0" algn="r" defTabSz="914400" rtl="1" eaLnBrk="1" fontAlgn="auto" latinLnBrk="0" hangingPunct="1">
                        <a:lnSpc>
                          <a:spcPct val="150000"/>
                        </a:lnSpc>
                        <a:spcBef>
                          <a:spcPts val="0"/>
                        </a:spcBef>
                        <a:spcAft>
                          <a:spcPts val="0"/>
                        </a:spcAft>
                        <a:buClrTx/>
                        <a:buSzTx/>
                        <a:buFont typeface="Arial" pitchFamily="34" charset="0"/>
                        <a:buChar char="•"/>
                        <a:tabLst/>
                        <a:defRPr/>
                      </a:pPr>
                      <a:r>
                        <a:rPr kumimoji="0" lang="ar-SA" sz="2400" kern="1200" dirty="0" smtClean="0">
                          <a:solidFill>
                            <a:schemeClr val="dk1"/>
                          </a:solidFill>
                          <a:latin typeface="+mn-lt"/>
                          <a:ea typeface="+mn-ea"/>
                          <a:cs typeface="+mn-cs"/>
                        </a:rPr>
                        <a:t> وكذلك القيام بمهام التكاثر والانتشار.</a:t>
                      </a:r>
                      <a:endParaRPr kumimoji="0" lang="en-US" sz="2400" kern="1200" dirty="0" smtClean="0">
                        <a:solidFill>
                          <a:schemeClr val="dk1"/>
                        </a:solidFill>
                        <a:latin typeface="+mn-lt"/>
                        <a:ea typeface="+mn-ea"/>
                        <a:cs typeface="+mn-cs"/>
                      </a:endParaRPr>
                    </a:p>
                    <a:p>
                      <a:endParaRPr lang="en-US" sz="2400" dirty="0"/>
                    </a:p>
                  </a:txBody>
                  <a:tcPr anchor="ctr"/>
                </a:tc>
                <a:tc>
                  <a:txBody>
                    <a:bodyPr/>
                    <a:lstStyle/>
                    <a:p>
                      <a:pPr algn="r" rtl="1">
                        <a:lnSpc>
                          <a:spcPct val="150000"/>
                        </a:lnSpc>
                        <a:buFont typeface="Arial" pitchFamily="34" charset="0"/>
                        <a:buChar char="•"/>
                      </a:pPr>
                      <a:r>
                        <a:rPr kumimoji="0" lang="ar-SA" sz="2400" b="0" kern="1200" dirty="0" smtClean="0">
                          <a:solidFill>
                            <a:schemeClr val="dk1"/>
                          </a:solidFill>
                          <a:latin typeface="+mn-lt"/>
                          <a:ea typeface="+mn-ea"/>
                          <a:cs typeface="+mn-cs"/>
                        </a:rPr>
                        <a:t>بناء الهرمونات </a:t>
                      </a:r>
                    </a:p>
                    <a:p>
                      <a:pPr algn="r" rtl="1">
                        <a:lnSpc>
                          <a:spcPct val="150000"/>
                        </a:lnSpc>
                        <a:buFont typeface="Arial" pitchFamily="34" charset="0"/>
                        <a:buChar char="•"/>
                      </a:pPr>
                      <a:r>
                        <a:rPr kumimoji="0" lang="ar-SA" sz="2400" b="0" kern="1200" dirty="0" smtClean="0">
                          <a:solidFill>
                            <a:schemeClr val="dk1"/>
                          </a:solidFill>
                          <a:latin typeface="+mn-lt"/>
                          <a:ea typeface="+mn-ea"/>
                          <a:cs typeface="+mn-cs"/>
                        </a:rPr>
                        <a:t>بناء الكلوروفيل </a:t>
                      </a:r>
                    </a:p>
                    <a:p>
                      <a:pPr algn="r" rtl="1">
                        <a:lnSpc>
                          <a:spcPct val="150000"/>
                        </a:lnSpc>
                        <a:buFont typeface="Arial" pitchFamily="34" charset="0"/>
                        <a:buChar char="•"/>
                      </a:pPr>
                      <a:r>
                        <a:rPr kumimoji="0" lang="ar-SA" sz="2400" b="0" kern="1200" dirty="0" smtClean="0">
                          <a:solidFill>
                            <a:schemeClr val="dk1"/>
                          </a:solidFill>
                          <a:latin typeface="+mn-lt"/>
                          <a:ea typeface="+mn-ea"/>
                          <a:cs typeface="+mn-cs"/>
                        </a:rPr>
                        <a:t>يؤثر في فتح وغلق الثغور </a:t>
                      </a:r>
                    </a:p>
                    <a:p>
                      <a:pPr algn="r" rtl="1">
                        <a:lnSpc>
                          <a:spcPct val="150000"/>
                        </a:lnSpc>
                        <a:buFont typeface="Arial" pitchFamily="34" charset="0"/>
                        <a:buChar char="•"/>
                      </a:pPr>
                      <a:r>
                        <a:rPr kumimoji="0" lang="ar-SA" sz="2400" b="0" kern="1200" dirty="0" smtClean="0">
                          <a:solidFill>
                            <a:schemeClr val="dk1"/>
                          </a:solidFill>
                          <a:latin typeface="+mn-lt"/>
                          <a:ea typeface="+mn-ea"/>
                          <a:cs typeface="+mn-cs"/>
                        </a:rPr>
                        <a:t>يؤثر على عملية الإزهار في النباتات</a:t>
                      </a:r>
                    </a:p>
                    <a:p>
                      <a:pPr algn="r" rtl="1">
                        <a:lnSpc>
                          <a:spcPct val="150000"/>
                        </a:lnSpc>
                        <a:buFont typeface="Arial" pitchFamily="34" charset="0"/>
                        <a:buChar char="•"/>
                      </a:pPr>
                      <a:r>
                        <a:rPr kumimoji="0" lang="ar-SA" sz="2400" b="0" kern="1200" dirty="0" smtClean="0">
                          <a:solidFill>
                            <a:schemeClr val="dk1"/>
                          </a:solidFill>
                          <a:latin typeface="+mn-lt"/>
                          <a:ea typeface="+mn-ea"/>
                          <a:cs typeface="+mn-cs"/>
                        </a:rPr>
                        <a:t>وللقيام بعملية البناء الضوئي </a:t>
                      </a:r>
                    </a:p>
                    <a:p>
                      <a:pPr algn="r" rtl="1"/>
                      <a:endParaRPr kumimoji="0" lang="ar-SA" sz="2400" b="0" kern="1200" dirty="0" smtClean="0">
                        <a:solidFill>
                          <a:schemeClr val="dk1"/>
                        </a:solidFill>
                        <a:latin typeface="+mn-lt"/>
                        <a:ea typeface="+mn-ea"/>
                        <a:cs typeface="+mn-cs"/>
                      </a:endParaRPr>
                    </a:p>
                    <a:p>
                      <a:pPr algn="r" rtl="1"/>
                      <a:endParaRPr lang="en-US" sz="2400" dirty="0"/>
                    </a:p>
                  </a:txBody>
                  <a:tcPr anchor="ct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7467600" cy="1143000"/>
          </a:xfrm>
        </p:spPr>
        <p:txBody>
          <a:bodyPr/>
          <a:lstStyle/>
          <a:p>
            <a:pPr lvl="0" algn="ctr" rtl="1"/>
            <a:r>
              <a:rPr lang="ar-SA" dirty="0" smtClean="0"/>
              <a:t>الطيف الشمسي </a:t>
            </a:r>
            <a:r>
              <a:rPr lang="en-US" dirty="0" smtClean="0"/>
              <a:t/>
            </a:r>
            <a:br>
              <a:rPr lang="en-US" dirty="0" smtClean="0"/>
            </a:br>
            <a:endParaRPr lang="en-US" dirty="0"/>
          </a:p>
        </p:txBody>
      </p:sp>
      <p:sp>
        <p:nvSpPr>
          <p:cNvPr id="4" name="مستطيل 3"/>
          <p:cNvSpPr/>
          <p:nvPr/>
        </p:nvSpPr>
        <p:spPr>
          <a:xfrm>
            <a:off x="0" y="457200"/>
            <a:ext cx="8686800" cy="646331"/>
          </a:xfrm>
          <a:prstGeom prst="rect">
            <a:avLst/>
          </a:prstGeom>
        </p:spPr>
        <p:txBody>
          <a:bodyPr wrap="square">
            <a:spAutoFit/>
          </a:bodyPr>
          <a:lstStyle/>
          <a:p>
            <a:pPr algn="r" rtl="1"/>
            <a:r>
              <a:rPr lang="ar-SA" dirty="0"/>
              <a:t> يستقبل سطح الأرض ضوء الشمس على هيئة موجات كهرومغناطيسية تقاس بالنانومتر. والطيف الشمسي هو مجموع الأشعة الشمسية التي تستقبلها الأرض وهي ذات أطوال </a:t>
            </a:r>
            <a:r>
              <a:rPr lang="ar-SA" dirty="0" err="1" smtClean="0"/>
              <a:t>موجية</a:t>
            </a:r>
            <a:r>
              <a:rPr lang="ar-SA" dirty="0" smtClean="0"/>
              <a:t> </a:t>
            </a:r>
            <a:r>
              <a:rPr lang="ar-SA" dirty="0"/>
              <a:t>وألوان مختلفة </a:t>
            </a:r>
            <a:r>
              <a:rPr lang="ar-SA" dirty="0" smtClean="0"/>
              <a:t>:</a:t>
            </a:r>
            <a:endParaRPr lang="en-US" dirty="0"/>
          </a:p>
        </p:txBody>
      </p:sp>
      <p:sp>
        <p:nvSpPr>
          <p:cNvPr id="5" name="قوس كبير أيمن 4"/>
          <p:cNvSpPr/>
          <p:nvPr/>
        </p:nvSpPr>
        <p:spPr>
          <a:xfrm rot="16200000">
            <a:off x="5257800" y="76200"/>
            <a:ext cx="381000" cy="4038600"/>
          </a:xfrm>
          <a:prstGeom prst="rightBrace">
            <a:avLst>
              <a:gd name="adj1" fmla="val 0"/>
              <a:gd name="adj2" fmla="val 6997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مستطيل 5"/>
          <p:cNvSpPr/>
          <p:nvPr/>
        </p:nvSpPr>
        <p:spPr>
          <a:xfrm>
            <a:off x="5562600" y="1447800"/>
            <a:ext cx="2230098" cy="461665"/>
          </a:xfrm>
          <a:prstGeom prst="rect">
            <a:avLst/>
          </a:prstGeom>
        </p:spPr>
        <p:txBody>
          <a:bodyPr wrap="none">
            <a:spAutoFit/>
          </a:bodyPr>
          <a:lstStyle/>
          <a:p>
            <a:pPr algn="r" rtl="1"/>
            <a:r>
              <a:rPr lang="ar-SA" sz="2400" b="1" dirty="0" smtClean="0"/>
              <a:t>أ-الأشعة </a:t>
            </a:r>
            <a:r>
              <a:rPr lang="ar-SA" sz="2400" b="1" dirty="0"/>
              <a:t>غير </a:t>
            </a:r>
            <a:r>
              <a:rPr lang="ar-SA" sz="2400" b="1" dirty="0" smtClean="0"/>
              <a:t>المرئية</a:t>
            </a:r>
            <a:endParaRPr lang="en-US" sz="2400" b="1" dirty="0"/>
          </a:p>
        </p:txBody>
      </p:sp>
      <p:sp>
        <p:nvSpPr>
          <p:cNvPr id="7" name="مستطيل 6"/>
          <p:cNvSpPr/>
          <p:nvPr/>
        </p:nvSpPr>
        <p:spPr>
          <a:xfrm>
            <a:off x="304800" y="1524000"/>
            <a:ext cx="1980029" cy="461665"/>
          </a:xfrm>
          <a:prstGeom prst="rect">
            <a:avLst/>
          </a:prstGeom>
        </p:spPr>
        <p:txBody>
          <a:bodyPr wrap="none">
            <a:spAutoFit/>
          </a:bodyPr>
          <a:lstStyle/>
          <a:p>
            <a:r>
              <a:rPr lang="ar-SA" sz="2400" b="1" dirty="0" smtClean="0"/>
              <a:t>ب- الأشعة المرئية</a:t>
            </a:r>
            <a:endParaRPr lang="en-US" sz="2400" b="1" dirty="0"/>
          </a:p>
        </p:txBody>
      </p:sp>
      <p:sp>
        <p:nvSpPr>
          <p:cNvPr id="16385" name="Rectangle 1"/>
          <p:cNvSpPr>
            <a:spLocks noChangeArrowheads="1"/>
          </p:cNvSpPr>
          <p:nvPr/>
        </p:nvSpPr>
        <p:spPr bwMode="auto">
          <a:xfrm>
            <a:off x="5715000" y="2286000"/>
            <a:ext cx="3200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الأشعة فوق البنفسجية </a:t>
            </a: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2" charset="-78"/>
              </a:rPr>
              <a:t> </a:t>
            </a:r>
            <a:r>
              <a:rPr kumimoji="0" lang="en-US"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Ulta</a:t>
            </a: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Violt</a:t>
            </a: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 name="قوس كبير أيمن 8"/>
          <p:cNvSpPr/>
          <p:nvPr/>
        </p:nvSpPr>
        <p:spPr>
          <a:xfrm rot="16200000">
            <a:off x="3962400" y="-1524000"/>
            <a:ext cx="381000" cy="5562600"/>
          </a:xfrm>
          <a:prstGeom prst="rightBrace">
            <a:avLst>
              <a:gd name="adj1" fmla="val 0"/>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386" name="Rectangle 2"/>
          <p:cNvSpPr>
            <a:spLocks noChangeArrowheads="1"/>
          </p:cNvSpPr>
          <p:nvPr/>
        </p:nvSpPr>
        <p:spPr bwMode="auto">
          <a:xfrm>
            <a:off x="1676400" y="2286000"/>
            <a:ext cx="28956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chemeClr val="tx1"/>
                </a:solidFill>
                <a:effectLst/>
                <a:latin typeface="Modern No. 20" pitchFamily="18" charset="0"/>
                <a:ea typeface="Times New Roman" pitchFamily="18" charset="0"/>
                <a:cs typeface="Traditional Arabic" pitchFamily="2" charset="-78"/>
              </a:rPr>
              <a:t>الأشعة تحت الحمراء </a:t>
            </a: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Infra – red</a:t>
            </a: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6389" name="Rectangle 5"/>
          <p:cNvSpPr>
            <a:spLocks noChangeArrowheads="1"/>
          </p:cNvSpPr>
          <p:nvPr/>
        </p:nvSpPr>
        <p:spPr bwMode="auto">
          <a:xfrm>
            <a:off x="5181600" y="2895600"/>
            <a:ext cx="3657600" cy="3416320"/>
          </a:xfrm>
          <a:prstGeom prst="rect">
            <a:avLst/>
          </a:prstGeom>
          <a:solidFill>
            <a:schemeClr val="bg1"/>
          </a:solidFill>
          <a:ln w="12700">
            <a:solidFill>
              <a:schemeClr val="accent1">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يتمثل بها حولي 7</a:t>
            </a: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من الطاقة الشمسية.</a:t>
            </a:r>
          </a:p>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ويتراوح طول موجتها من 10 </a:t>
            </a:r>
            <a:r>
              <a:rPr kumimoji="0" lang="en-US" sz="1400" b="1" i="0" u="none" strike="noStrike" cap="none" normalizeH="0" baseline="0" dirty="0" smtClean="0">
                <a:ln>
                  <a:noFill/>
                </a:ln>
                <a:solidFill>
                  <a:schemeClr val="tx1"/>
                </a:solidFill>
                <a:effectLst/>
                <a:latin typeface="Modern No. 20" pitchFamily="18" charset="0"/>
                <a:ea typeface="Times New Roman" pitchFamily="18" charset="0"/>
                <a:cs typeface="Traditional Arabic" pitchFamily="2" charset="-78"/>
              </a:rPr>
              <a:t>–</a:t>
            </a: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390 </a:t>
            </a:r>
            <a:r>
              <a:rPr kumimoji="0" lang="ar-SA" sz="1800" b="1"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نانومتر</a:t>
            </a: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a:t>
            </a:r>
          </a:p>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وهي لا ترى بالعين المجردة ولكنها شديدة التأثير على بعض التفاعلات الكيميائية. </a:t>
            </a:r>
          </a:p>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وتحجز طبقة الأوزون قسماً كبيراً من هذه الأشعة الضارة.  </a:t>
            </a:r>
          </a:p>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وتعوق بشرة النباتات نفاذ هذه الأشعة إلى داخل الأوراق ولهذا فليس لهذه الأشعة أهمية كبيرة بالنسبة للنبات إلا أنها تزيد من تكوين أصباغ </a:t>
            </a:r>
            <a:r>
              <a:rPr kumimoji="0" lang="ar-SA" sz="1800" b="1"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الأنثوسيانين</a:t>
            </a: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(المسئولة عن الانحناء الضوئي).</a:t>
            </a:r>
          </a:p>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وكثيراً ما تستغل الأشعة فوق البنفسجية في التعقيم الميكروبي إذ أن لها أثر قاتل على البكتيريا والفطريات.</a:t>
            </a:r>
            <a:endParaRPr kumimoji="0" lang="ar-SA"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17" name="مستطيل 16"/>
          <p:cNvSpPr/>
          <p:nvPr/>
        </p:nvSpPr>
        <p:spPr>
          <a:xfrm>
            <a:off x="533400" y="2819400"/>
            <a:ext cx="4495800" cy="3693319"/>
          </a:xfrm>
          <a:prstGeom prst="rect">
            <a:avLst/>
          </a:prstGeom>
          <a:solidFill>
            <a:schemeClr val="bg1"/>
          </a:solidFill>
          <a:ln>
            <a:solidFill>
              <a:schemeClr val="accent1">
                <a:lumMod val="60000"/>
                <a:lumOff val="40000"/>
              </a:schemeClr>
            </a:solidFill>
          </a:ln>
        </p:spPr>
        <p:txBody>
          <a:bodyPr wrap="square">
            <a:spAutoFit/>
          </a:bodyPr>
          <a:lstStyle/>
          <a:p>
            <a:pPr algn="just" rtl="1">
              <a:buFont typeface="Arial" pitchFamily="34" charset="0"/>
              <a:buChar char="•"/>
            </a:pPr>
            <a:r>
              <a:rPr lang="ar-SA" b="1" dirty="0">
                <a:cs typeface="Traditional Arabic" pitchFamily="2" charset="-78"/>
              </a:rPr>
              <a:t>يتمثل بها حوالي 47٪ من الطاقة الشمسية </a:t>
            </a:r>
            <a:r>
              <a:rPr lang="ar-SA" b="1" dirty="0" smtClean="0">
                <a:cs typeface="Traditional Arabic" pitchFamily="2" charset="-78"/>
              </a:rPr>
              <a:t>.</a:t>
            </a:r>
          </a:p>
          <a:p>
            <a:pPr algn="just" rtl="1">
              <a:buFont typeface="Arial" pitchFamily="34" charset="0"/>
              <a:buChar char="•"/>
            </a:pPr>
            <a:r>
              <a:rPr lang="ar-SA" b="1" dirty="0" smtClean="0">
                <a:cs typeface="Traditional Arabic" pitchFamily="2" charset="-78"/>
              </a:rPr>
              <a:t> </a:t>
            </a:r>
            <a:r>
              <a:rPr lang="ar-SA" b="1" dirty="0">
                <a:cs typeface="Traditional Arabic" pitchFamily="2" charset="-78"/>
              </a:rPr>
              <a:t>طول موجاتها أكثر من 760 </a:t>
            </a:r>
            <a:r>
              <a:rPr lang="ar-SA" b="1" dirty="0" err="1" smtClean="0">
                <a:cs typeface="Traditional Arabic" pitchFamily="2" charset="-78"/>
              </a:rPr>
              <a:t>نانومتر</a:t>
            </a:r>
            <a:r>
              <a:rPr lang="ar-SA" b="1" dirty="0" smtClean="0">
                <a:cs typeface="Traditional Arabic" pitchFamily="2" charset="-78"/>
              </a:rPr>
              <a:t>.</a:t>
            </a:r>
          </a:p>
          <a:p>
            <a:pPr algn="just" rtl="1">
              <a:buFont typeface="Arial" pitchFamily="34" charset="0"/>
              <a:buChar char="•"/>
            </a:pPr>
            <a:r>
              <a:rPr lang="ar-SA" b="1" dirty="0" smtClean="0">
                <a:cs typeface="Traditional Arabic" pitchFamily="2" charset="-78"/>
              </a:rPr>
              <a:t> </a:t>
            </a:r>
            <a:r>
              <a:rPr lang="ar-SA" b="1" dirty="0">
                <a:cs typeface="Traditional Arabic" pitchFamily="2" charset="-78"/>
              </a:rPr>
              <a:t>تبعث طاقة حرارية كبيرة تزداد بطول </a:t>
            </a:r>
            <a:r>
              <a:rPr lang="ar-SA" b="1" dirty="0" smtClean="0">
                <a:cs typeface="Traditional Arabic" pitchFamily="2" charset="-78"/>
              </a:rPr>
              <a:t>الموجة .تسمى أحيانا </a:t>
            </a:r>
            <a:r>
              <a:rPr lang="ar-SA" b="1" dirty="0">
                <a:cs typeface="Traditional Arabic" pitchFamily="2" charset="-78"/>
              </a:rPr>
              <a:t>بالأشعة الحرارية</a:t>
            </a:r>
            <a:r>
              <a:rPr lang="ar-SA" b="1" dirty="0" smtClean="0">
                <a:cs typeface="Traditional Arabic" pitchFamily="2" charset="-78"/>
              </a:rPr>
              <a:t>.</a:t>
            </a:r>
          </a:p>
          <a:p>
            <a:pPr algn="just" rtl="1">
              <a:buFont typeface="Arial" pitchFamily="34" charset="0"/>
              <a:buChar char="•"/>
            </a:pPr>
            <a:r>
              <a:rPr lang="ar-SA" b="1" dirty="0" smtClean="0">
                <a:cs typeface="Traditional Arabic" pitchFamily="2" charset="-78"/>
              </a:rPr>
              <a:t> </a:t>
            </a:r>
            <a:r>
              <a:rPr lang="ar-SA" b="1" dirty="0">
                <a:cs typeface="Traditional Arabic" pitchFamily="2" charset="-78"/>
              </a:rPr>
              <a:t>وهي المصدر الرئيسي لرفع درجة حرارة الهواء الملامس لسطح الأرض</a:t>
            </a:r>
            <a:r>
              <a:rPr lang="ar-SA" b="1" dirty="0" smtClean="0">
                <a:cs typeface="Traditional Arabic" pitchFamily="2" charset="-78"/>
              </a:rPr>
              <a:t>.</a:t>
            </a:r>
          </a:p>
          <a:p>
            <a:pPr algn="just" rtl="1">
              <a:buFont typeface="Arial" pitchFamily="34" charset="0"/>
              <a:buChar char="•"/>
            </a:pPr>
            <a:r>
              <a:rPr lang="ar-SA" b="1" dirty="0" smtClean="0">
                <a:cs typeface="Traditional Arabic" pitchFamily="2" charset="-78"/>
              </a:rPr>
              <a:t> </a:t>
            </a:r>
            <a:r>
              <a:rPr lang="ar-SA" b="1" dirty="0">
                <a:cs typeface="Traditional Arabic" pitchFamily="2" charset="-78"/>
              </a:rPr>
              <a:t>يطلق على </a:t>
            </a:r>
            <a:r>
              <a:rPr lang="ar-SA" b="1" dirty="0" err="1">
                <a:cs typeface="Traditional Arabic" pitchFamily="2" charset="-78"/>
              </a:rPr>
              <a:t>الاشعة</a:t>
            </a:r>
            <a:r>
              <a:rPr lang="ar-SA" b="1" dirty="0">
                <a:cs typeface="Traditional Arabic" pitchFamily="2" charset="-78"/>
              </a:rPr>
              <a:t> تحت الحمراء التي تستقبلها </a:t>
            </a:r>
            <a:r>
              <a:rPr lang="ar-SA" b="1" dirty="0" err="1">
                <a:cs typeface="Traditional Arabic" pitchFamily="2" charset="-78"/>
              </a:rPr>
              <a:t>الارض</a:t>
            </a:r>
            <a:r>
              <a:rPr lang="ar-SA" b="1" dirty="0">
                <a:cs typeface="Traditional Arabic" pitchFamily="2" charset="-78"/>
              </a:rPr>
              <a:t> من الشمس بالأشعة تحت الحمراء القريبة ولا يزيد طول موجتها عن (3000 </a:t>
            </a:r>
            <a:r>
              <a:rPr lang="ar-SA" b="1" dirty="0" err="1">
                <a:cs typeface="Traditional Arabic" pitchFamily="2" charset="-78"/>
              </a:rPr>
              <a:t>نانومتر</a:t>
            </a:r>
            <a:r>
              <a:rPr lang="ar-SA" b="1" dirty="0">
                <a:cs typeface="Traditional Arabic" pitchFamily="2" charset="-78"/>
              </a:rPr>
              <a:t>). ويقوم سطح الأرض الذي يمتص الإشعاع الشمسي برد جزء منه على هيئة أشعة تحت حمراء ذات طول موجي أكثر من(3000 </a:t>
            </a:r>
            <a:r>
              <a:rPr lang="ar-SA" b="1" dirty="0" err="1">
                <a:cs typeface="Traditional Arabic" pitchFamily="2" charset="-78"/>
              </a:rPr>
              <a:t>نانومتر</a:t>
            </a:r>
            <a:r>
              <a:rPr lang="ar-SA" b="1" dirty="0">
                <a:cs typeface="Traditional Arabic" pitchFamily="2" charset="-78"/>
              </a:rPr>
              <a:t>) تعرف بالأشعة تحت الحمراء البعيدة</a:t>
            </a:r>
            <a:r>
              <a:rPr lang="en-ZW" sz="1600" b="1" dirty="0">
                <a:cs typeface="Traditional Arabic" pitchFamily="2" charset="-78"/>
              </a:rPr>
              <a:t>(Far infra red</a:t>
            </a:r>
            <a:r>
              <a:rPr lang="en-ZW" sz="1600" b="1" dirty="0" smtClean="0">
                <a:cs typeface="Traditional Arabic" pitchFamily="2" charset="-78"/>
              </a:rPr>
              <a:t>)</a:t>
            </a:r>
            <a:endParaRPr lang="ar-SA" b="1" dirty="0" smtClean="0">
              <a:cs typeface="Traditional Arabic" pitchFamily="2" charset="-78"/>
            </a:endParaRPr>
          </a:p>
          <a:p>
            <a:pPr algn="just" rtl="1">
              <a:buFont typeface="Arial" pitchFamily="34" charset="0"/>
              <a:buChar char="•"/>
            </a:pPr>
            <a:r>
              <a:rPr lang="ar-SA" b="1" dirty="0" smtClean="0">
                <a:cs typeface="Traditional Arabic" pitchFamily="2" charset="-78"/>
              </a:rPr>
              <a:t> </a:t>
            </a:r>
            <a:r>
              <a:rPr lang="ar-SA" b="1" dirty="0">
                <a:cs typeface="Traditional Arabic" pitchFamily="2" charset="-78"/>
              </a:rPr>
              <a:t>وإضافة إلى تأثيرها في رفع درجة حرارة الهواء, فإن للأشعة تحت الحمراء تأثير على نشاط </a:t>
            </a:r>
            <a:r>
              <a:rPr lang="ar-SA" b="1" dirty="0" err="1">
                <a:cs typeface="Traditional Arabic" pitchFamily="2" charset="-78"/>
              </a:rPr>
              <a:t>الهرمونات</a:t>
            </a:r>
            <a:r>
              <a:rPr lang="ar-SA" b="1" dirty="0">
                <a:cs typeface="Traditional Arabic" pitchFamily="2" charset="-78"/>
              </a:rPr>
              <a:t> التي تتحكم في الإنبات. </a:t>
            </a:r>
            <a:endParaRPr lang="en-US" b="1" dirty="0">
              <a:cs typeface="Traditional Arabic"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762000" y="914400"/>
            <a:ext cx="1980029" cy="461665"/>
          </a:xfrm>
          <a:prstGeom prst="rect">
            <a:avLst/>
          </a:prstGeom>
        </p:spPr>
        <p:txBody>
          <a:bodyPr wrap="none">
            <a:spAutoFit/>
          </a:bodyPr>
          <a:lstStyle/>
          <a:p>
            <a:r>
              <a:rPr lang="ar-SA" sz="2400" b="1" dirty="0" smtClean="0"/>
              <a:t>ب- الأشعة المرئية</a:t>
            </a:r>
            <a:endParaRPr lang="en-US" sz="2400" b="1" dirty="0"/>
          </a:p>
        </p:txBody>
      </p:sp>
      <p:sp>
        <p:nvSpPr>
          <p:cNvPr id="9" name="قوس كبير أيمن 8"/>
          <p:cNvSpPr/>
          <p:nvPr/>
        </p:nvSpPr>
        <p:spPr>
          <a:xfrm rot="16200000">
            <a:off x="4343400" y="-2133599"/>
            <a:ext cx="381000" cy="5562600"/>
          </a:xfrm>
          <a:prstGeom prst="rightBrace">
            <a:avLst>
              <a:gd name="adj1" fmla="val 0"/>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457" name="Rectangle 1"/>
          <p:cNvSpPr>
            <a:spLocks noChangeArrowheads="1"/>
          </p:cNvSpPr>
          <p:nvPr/>
        </p:nvSpPr>
        <p:spPr bwMode="auto">
          <a:xfrm>
            <a:off x="304800" y="1676400"/>
            <a:ext cx="4572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ويتمثل بها حوالي 46٪ من الطاقة الشمسية.</a:t>
            </a:r>
          </a:p>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فتتدرج ألوانها كما تبدو في </a:t>
            </a:r>
            <a:r>
              <a:rPr kumimoji="0" lang="ar-SA" sz="2000" b="1"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المطياف</a:t>
            </a: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من البنفسجي إلى الأحمر.</a:t>
            </a:r>
          </a:p>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ويتراوح طول موجاتها من390-760 </a:t>
            </a:r>
            <a:r>
              <a:rPr kumimoji="0" lang="ar-SA" sz="2000" b="1"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نانومتر</a:t>
            </a: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a:t>
            </a:r>
          </a:p>
          <a:p>
            <a:pPr marL="0" marR="0" lvl="0" indent="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تمتصها أصباغ الكلوروفيل وبعض الأصباغ الأخرى وتنتقل طاقتها من خلال عملية البناء الضوئي إلى طاقة كيميائية مخزنة في المواد العضوية .</a:t>
            </a:r>
            <a:endParaRPr kumimoji="0" lang="en-US" sz="2000" b="1" i="0" u="none" strike="noStrike" cap="none" normalizeH="0" baseline="0" dirty="0" smtClean="0">
              <a:ln>
                <a:noFill/>
              </a:ln>
              <a:solidFill>
                <a:schemeClr val="tx1"/>
              </a:solidFill>
              <a:effectLst/>
              <a:latin typeface="Arial" pitchFamily="34" charset="0"/>
              <a:cs typeface="Traditional Arabic" pitchFamily="2" charset="-78"/>
            </a:endParaRPr>
          </a:p>
        </p:txBody>
      </p:sp>
      <p:pic>
        <p:nvPicPr>
          <p:cNvPr id="14" name="صورة 13"/>
          <p:cNvPicPr/>
          <p:nvPr/>
        </p:nvPicPr>
        <p:blipFill>
          <a:blip r:embed="rId2"/>
          <a:srcRect/>
          <a:stretch>
            <a:fillRect/>
          </a:stretch>
        </p:blipFill>
        <p:spPr bwMode="auto">
          <a:xfrm>
            <a:off x="1371600" y="3733800"/>
            <a:ext cx="3009900" cy="2438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مستطيل 14"/>
          <p:cNvSpPr/>
          <p:nvPr/>
        </p:nvSpPr>
        <p:spPr>
          <a:xfrm>
            <a:off x="7162800" y="685800"/>
            <a:ext cx="457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762000" y="914400"/>
            <a:ext cx="1980029" cy="461665"/>
          </a:xfrm>
          <a:prstGeom prst="rect">
            <a:avLst/>
          </a:prstGeom>
        </p:spPr>
        <p:txBody>
          <a:bodyPr wrap="none">
            <a:spAutoFit/>
          </a:bodyPr>
          <a:lstStyle/>
          <a:p>
            <a:r>
              <a:rPr lang="ar-SA" sz="2400" b="1" dirty="0" smtClean="0"/>
              <a:t>ب- الأشعة المرئية</a:t>
            </a:r>
            <a:endParaRPr lang="en-US" sz="2400" b="1" dirty="0"/>
          </a:p>
        </p:txBody>
      </p:sp>
      <p:sp>
        <p:nvSpPr>
          <p:cNvPr id="9" name="قوس كبير أيمن 8"/>
          <p:cNvSpPr/>
          <p:nvPr/>
        </p:nvSpPr>
        <p:spPr>
          <a:xfrm rot="16200000">
            <a:off x="4343400" y="-2133599"/>
            <a:ext cx="381000" cy="5562600"/>
          </a:xfrm>
          <a:prstGeom prst="rightBrace">
            <a:avLst>
              <a:gd name="adj1" fmla="val 0"/>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مستطيل 7"/>
          <p:cNvSpPr/>
          <p:nvPr/>
        </p:nvSpPr>
        <p:spPr>
          <a:xfrm>
            <a:off x="228600" y="1524000"/>
            <a:ext cx="3810000" cy="2031325"/>
          </a:xfrm>
          <a:prstGeom prst="rect">
            <a:avLst/>
          </a:prstGeom>
        </p:spPr>
        <p:txBody>
          <a:bodyPr wrap="square">
            <a:spAutoFit/>
          </a:bodyPr>
          <a:lstStyle/>
          <a:p>
            <a:pPr lvl="0" algn="justLow" rtl="1" eaLnBrk="0" fontAlgn="base" hangingPunct="0">
              <a:spcBef>
                <a:spcPct val="0"/>
              </a:spcBef>
              <a:spcAft>
                <a:spcPct val="0"/>
              </a:spcAft>
              <a:buFont typeface="Arial" pitchFamily="34" charset="0"/>
              <a:buChar char="•"/>
            </a:pP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ويتألف الضوء المرئي من مجموعة من الأشعة كما في( الجدول1).</a:t>
            </a:r>
          </a:p>
          <a:p>
            <a:pPr lvl="0" algn="justLow" rtl="1" eaLnBrk="0" fontAlgn="base" hangingPunct="0">
              <a:spcBef>
                <a:spcPct val="0"/>
              </a:spcBef>
              <a:spcAft>
                <a:spcPct val="0"/>
              </a:spcAft>
              <a:buFont typeface="Arial" pitchFamily="34" charset="0"/>
              <a:buChar char="•"/>
            </a:pP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ويختلف معدل امتصاص النبات الأخضر لموجات الضوء المرئي كما يتضح في (الشكل 2).</a:t>
            </a:r>
          </a:p>
          <a:p>
            <a:pPr lvl="0" algn="justLow" rtl="1" eaLnBrk="0" fontAlgn="base" hangingPunct="0">
              <a:spcBef>
                <a:spcPct val="0"/>
              </a:spcBef>
              <a:spcAft>
                <a:spcPct val="0"/>
              </a:spcAft>
              <a:buFont typeface="Arial" pitchFamily="34" charset="0"/>
              <a:buChar char="•"/>
            </a:pP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فأكثرها امتصاصا التي تقع في مجال البرتقالية والحمراء </a:t>
            </a:r>
            <a:r>
              <a:rPr kumimoji="0" lang="ar-SA" b="1"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و</a:t>
            </a: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البنفسجية والزرقاء  وأقلها امتصاصاً الأشعة الصفراء والخضراء ( لذا تبدو الأوراق لأعيننا بهذا اللون).</a:t>
            </a:r>
            <a:endParaRPr kumimoji="0" lang="ar-SA" b="1" i="0" u="none" strike="noStrike" cap="none" normalizeH="0" baseline="0" dirty="0" smtClean="0">
              <a:ln>
                <a:noFill/>
              </a:ln>
              <a:solidFill>
                <a:schemeClr val="tx1"/>
              </a:solidFill>
              <a:effectLst/>
              <a:latin typeface="Arial" pitchFamily="34" charset="0"/>
              <a:cs typeface="Traditional Arabic" pitchFamily="2" charset="-78"/>
            </a:endParaRPr>
          </a:p>
        </p:txBody>
      </p:sp>
      <p:graphicFrame>
        <p:nvGraphicFramePr>
          <p:cNvPr id="10" name="جدول 9"/>
          <p:cNvGraphicFramePr>
            <a:graphicFrameLocks noGrp="1"/>
          </p:cNvGraphicFramePr>
          <p:nvPr/>
        </p:nvGraphicFramePr>
        <p:xfrm>
          <a:off x="228600" y="3657600"/>
          <a:ext cx="4114800" cy="2438400"/>
        </p:xfrm>
        <a:graphic>
          <a:graphicData uri="http://schemas.openxmlformats.org/drawingml/2006/table">
            <a:tbl>
              <a:tblPr rtl="1"/>
              <a:tblGrid>
                <a:gridCol w="2138238"/>
                <a:gridCol w="1976562"/>
              </a:tblGrid>
              <a:tr h="0">
                <a:tc>
                  <a:txBody>
                    <a:bodyPr/>
                    <a:lstStyle/>
                    <a:p>
                      <a:pPr marL="0" marR="0" indent="457200" algn="r" rtl="1">
                        <a:spcBef>
                          <a:spcPts val="0"/>
                        </a:spcBef>
                        <a:spcAft>
                          <a:spcPts val="0"/>
                        </a:spcAft>
                      </a:pPr>
                      <a:r>
                        <a:rPr lang="ar-SA" sz="2000" b="1" dirty="0">
                          <a:latin typeface="Times New Roman"/>
                          <a:ea typeface="Times New Roman"/>
                          <a:cs typeface="Traditional Arabic"/>
                        </a:rPr>
                        <a:t>نوع الأشعة</a:t>
                      </a:r>
                      <a:endParaRPr lang="en-US" sz="2000" b="1" dirty="0">
                        <a:latin typeface="Modern No. 20"/>
                        <a:ea typeface="Times New Roman"/>
                        <a:cs typeface="AL-Mohanad Bold"/>
                      </a:endParaRPr>
                    </a:p>
                  </a:txBody>
                  <a:tcPr marL="68580" marR="6858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DBE5F1"/>
                    </a:solidFill>
                  </a:tcPr>
                </a:tc>
                <a:tc>
                  <a:txBody>
                    <a:bodyPr/>
                    <a:lstStyle/>
                    <a:p>
                      <a:pPr marL="0" marR="0" indent="457200" algn="ctr" rtl="1">
                        <a:spcBef>
                          <a:spcPts val="0"/>
                        </a:spcBef>
                        <a:spcAft>
                          <a:spcPts val="0"/>
                        </a:spcAft>
                      </a:pPr>
                      <a:r>
                        <a:rPr lang="ar-SA" sz="2000" b="1" dirty="0">
                          <a:latin typeface="Times New Roman"/>
                          <a:ea typeface="Times New Roman"/>
                          <a:cs typeface="Traditional Arabic"/>
                        </a:rPr>
                        <a:t>الطول </a:t>
                      </a:r>
                      <a:r>
                        <a:rPr lang="ar-SA" sz="2000" b="1" dirty="0" smtClean="0">
                          <a:latin typeface="Times New Roman"/>
                          <a:ea typeface="Times New Roman"/>
                          <a:cs typeface="Traditional Arabic"/>
                        </a:rPr>
                        <a:t>الموجي بالنانومتر</a:t>
                      </a:r>
                      <a:endParaRPr lang="en-US" sz="2000" b="1" dirty="0">
                        <a:latin typeface="Modern No. 20"/>
                        <a:ea typeface="Times New Roman"/>
                        <a:cs typeface="AL-Mohanad Bold"/>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DBE5F1"/>
                    </a:solidFill>
                  </a:tcPr>
                </a:tc>
              </a:tr>
              <a:tr h="0">
                <a:tc>
                  <a:txBody>
                    <a:bodyPr/>
                    <a:lstStyle/>
                    <a:p>
                      <a:pPr marL="0" marR="0" indent="457200" algn="r" rtl="1">
                        <a:spcBef>
                          <a:spcPts val="0"/>
                        </a:spcBef>
                        <a:spcAft>
                          <a:spcPts val="0"/>
                        </a:spcAft>
                      </a:pPr>
                      <a:r>
                        <a:rPr lang="ar-SA" sz="2000" b="1" dirty="0">
                          <a:latin typeface="Times New Roman"/>
                          <a:ea typeface="Times New Roman"/>
                          <a:cs typeface="Traditional Arabic"/>
                        </a:rPr>
                        <a:t>البنفسجية</a:t>
                      </a:r>
                      <a:endParaRPr lang="en-US" sz="2000" b="1" dirty="0">
                        <a:latin typeface="Modern No. 20"/>
                        <a:ea typeface="Times New Roman"/>
                        <a:cs typeface="AL-Mohanad Bold"/>
                      </a:endParaRPr>
                    </a:p>
                  </a:txBody>
                  <a:tcPr marL="68580" marR="6858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0" algn="r" rtl="1">
                        <a:spcBef>
                          <a:spcPts val="0"/>
                        </a:spcBef>
                        <a:spcAft>
                          <a:spcPts val="0"/>
                        </a:spcAft>
                      </a:pPr>
                      <a:r>
                        <a:rPr lang="ar-SA" sz="2000" b="1" dirty="0" smtClean="0">
                          <a:latin typeface="Times New Roman"/>
                          <a:ea typeface="Times New Roman"/>
                          <a:cs typeface="Traditional Arabic"/>
                        </a:rPr>
                        <a:t>390-435</a:t>
                      </a:r>
                      <a:endParaRPr lang="en-US" sz="2000" b="1" dirty="0">
                        <a:latin typeface="Modern No. 20"/>
                        <a:ea typeface="Times New Roman"/>
                        <a:cs typeface="AL-Mohanad Bold"/>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457200" algn="r" rtl="1">
                        <a:spcBef>
                          <a:spcPts val="0"/>
                        </a:spcBef>
                        <a:spcAft>
                          <a:spcPts val="0"/>
                        </a:spcAft>
                      </a:pPr>
                      <a:r>
                        <a:rPr lang="ar-SA" sz="2000" b="1">
                          <a:latin typeface="Times New Roman"/>
                          <a:ea typeface="Times New Roman"/>
                          <a:cs typeface="Traditional Arabic"/>
                        </a:rPr>
                        <a:t>الزرقاء</a:t>
                      </a:r>
                      <a:endParaRPr lang="en-US" sz="2000" b="1">
                        <a:latin typeface="Modern No. 20"/>
                        <a:ea typeface="Times New Roman"/>
                        <a:cs typeface="AL-Mohanad Bold"/>
                      </a:endParaRPr>
                    </a:p>
                  </a:txBody>
                  <a:tcPr marL="68580" marR="6858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0" algn="r" rtl="1">
                        <a:spcBef>
                          <a:spcPts val="0"/>
                        </a:spcBef>
                        <a:spcAft>
                          <a:spcPts val="0"/>
                        </a:spcAft>
                      </a:pPr>
                      <a:r>
                        <a:rPr lang="ar-SA" sz="2000" b="1" dirty="0" smtClean="0">
                          <a:latin typeface="Times New Roman"/>
                          <a:ea typeface="Times New Roman"/>
                          <a:cs typeface="Traditional Arabic"/>
                        </a:rPr>
                        <a:t>435-490</a:t>
                      </a:r>
                      <a:endParaRPr lang="en-US" sz="2000" b="1" dirty="0">
                        <a:latin typeface="Modern No. 20"/>
                        <a:ea typeface="Times New Roman"/>
                        <a:cs typeface="AL-Mohanad Bold"/>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457200" algn="r" rtl="1">
                        <a:spcBef>
                          <a:spcPts val="0"/>
                        </a:spcBef>
                        <a:spcAft>
                          <a:spcPts val="0"/>
                        </a:spcAft>
                      </a:pPr>
                      <a:r>
                        <a:rPr lang="ar-SA" sz="2000" b="1">
                          <a:latin typeface="Times New Roman"/>
                          <a:ea typeface="Times New Roman"/>
                          <a:cs typeface="Traditional Arabic"/>
                        </a:rPr>
                        <a:t>الخضراء</a:t>
                      </a:r>
                      <a:endParaRPr lang="en-US" sz="2000" b="1">
                        <a:latin typeface="Modern No. 20"/>
                        <a:ea typeface="Times New Roman"/>
                        <a:cs typeface="AL-Mohanad Bold"/>
                      </a:endParaRPr>
                    </a:p>
                  </a:txBody>
                  <a:tcPr marL="68580" marR="6858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0" algn="r" rtl="1">
                        <a:spcBef>
                          <a:spcPts val="0"/>
                        </a:spcBef>
                        <a:spcAft>
                          <a:spcPts val="0"/>
                        </a:spcAft>
                      </a:pPr>
                      <a:r>
                        <a:rPr lang="ar-SA" sz="2000" b="1" dirty="0" smtClean="0">
                          <a:latin typeface="Times New Roman"/>
                          <a:ea typeface="Times New Roman"/>
                          <a:cs typeface="Traditional Arabic"/>
                        </a:rPr>
                        <a:t>490-574</a:t>
                      </a:r>
                      <a:endParaRPr lang="en-US" sz="2000" b="1" dirty="0">
                        <a:latin typeface="Modern No. 20"/>
                        <a:ea typeface="Times New Roman"/>
                        <a:cs typeface="AL-Mohanad Bold"/>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457200" algn="r" rtl="1">
                        <a:spcBef>
                          <a:spcPts val="0"/>
                        </a:spcBef>
                        <a:spcAft>
                          <a:spcPts val="0"/>
                        </a:spcAft>
                      </a:pPr>
                      <a:r>
                        <a:rPr lang="ar-SA" sz="2000" b="1">
                          <a:latin typeface="Times New Roman"/>
                          <a:ea typeface="Times New Roman"/>
                          <a:cs typeface="Traditional Arabic"/>
                        </a:rPr>
                        <a:t>الصفراء</a:t>
                      </a:r>
                      <a:endParaRPr lang="en-US" sz="2000" b="1">
                        <a:latin typeface="Modern No. 20"/>
                        <a:ea typeface="Times New Roman"/>
                        <a:cs typeface="AL-Mohanad Bold"/>
                      </a:endParaRPr>
                    </a:p>
                  </a:txBody>
                  <a:tcPr marL="68580" marR="6858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0" algn="r" rtl="1">
                        <a:spcBef>
                          <a:spcPts val="0"/>
                        </a:spcBef>
                        <a:spcAft>
                          <a:spcPts val="0"/>
                        </a:spcAft>
                      </a:pPr>
                      <a:r>
                        <a:rPr lang="ar-SA" sz="2000" b="1" dirty="0" smtClean="0">
                          <a:latin typeface="Times New Roman"/>
                          <a:ea typeface="Times New Roman"/>
                          <a:cs typeface="Traditional Arabic"/>
                        </a:rPr>
                        <a:t>574-595</a:t>
                      </a:r>
                      <a:endParaRPr lang="en-US" sz="2000" b="1" dirty="0">
                        <a:latin typeface="Modern No. 20"/>
                        <a:ea typeface="Times New Roman"/>
                        <a:cs typeface="AL-Mohanad Bold"/>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457200" algn="r" rtl="1">
                        <a:spcBef>
                          <a:spcPts val="0"/>
                        </a:spcBef>
                        <a:spcAft>
                          <a:spcPts val="0"/>
                        </a:spcAft>
                      </a:pPr>
                      <a:r>
                        <a:rPr lang="ar-SA" sz="2000" b="1">
                          <a:latin typeface="Times New Roman"/>
                          <a:ea typeface="Times New Roman"/>
                          <a:cs typeface="Traditional Arabic"/>
                        </a:rPr>
                        <a:t>البرتقالية</a:t>
                      </a:r>
                      <a:endParaRPr lang="en-US" sz="2000" b="1">
                        <a:latin typeface="Modern No. 20"/>
                        <a:ea typeface="Times New Roman"/>
                        <a:cs typeface="AL-Mohanad Bold"/>
                      </a:endParaRPr>
                    </a:p>
                  </a:txBody>
                  <a:tcPr marL="68580" marR="6858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0" algn="r" rtl="1">
                        <a:spcBef>
                          <a:spcPts val="0"/>
                        </a:spcBef>
                        <a:spcAft>
                          <a:spcPts val="0"/>
                        </a:spcAft>
                      </a:pPr>
                      <a:r>
                        <a:rPr lang="ar-SA" sz="2000" b="1" dirty="0">
                          <a:latin typeface="Times New Roman"/>
                          <a:ea typeface="Times New Roman"/>
                          <a:cs typeface="Traditional Arabic"/>
                        </a:rPr>
                        <a:t>595- </a:t>
                      </a:r>
                      <a:r>
                        <a:rPr lang="ar-SA" sz="2000" b="1" dirty="0" smtClean="0">
                          <a:latin typeface="Times New Roman"/>
                          <a:ea typeface="Times New Roman"/>
                          <a:cs typeface="Traditional Arabic"/>
                        </a:rPr>
                        <a:t>626</a:t>
                      </a:r>
                      <a:endParaRPr lang="en-US" sz="2000" b="1" dirty="0">
                        <a:latin typeface="Modern No. 20"/>
                        <a:ea typeface="Times New Roman"/>
                        <a:cs typeface="AL-Mohanad Bold"/>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457200" algn="r" rtl="1">
                        <a:spcBef>
                          <a:spcPts val="0"/>
                        </a:spcBef>
                        <a:spcAft>
                          <a:spcPts val="0"/>
                        </a:spcAft>
                      </a:pPr>
                      <a:r>
                        <a:rPr lang="ar-SA" sz="2000" b="1" dirty="0">
                          <a:latin typeface="Times New Roman"/>
                          <a:ea typeface="Times New Roman"/>
                          <a:cs typeface="Traditional Arabic"/>
                        </a:rPr>
                        <a:t>الحمراء</a:t>
                      </a:r>
                      <a:endParaRPr lang="en-US" sz="2000" b="1" dirty="0">
                        <a:latin typeface="Modern No. 20"/>
                        <a:ea typeface="Times New Roman"/>
                        <a:cs typeface="AL-Mohanad Bold"/>
                      </a:endParaRPr>
                    </a:p>
                  </a:txBody>
                  <a:tcPr marL="68580" marR="6858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indent="457200" algn="r" rtl="1">
                        <a:spcBef>
                          <a:spcPts val="0"/>
                        </a:spcBef>
                        <a:spcAft>
                          <a:spcPts val="0"/>
                        </a:spcAft>
                      </a:pPr>
                      <a:r>
                        <a:rPr lang="ar-SA" sz="2000" b="1" dirty="0">
                          <a:latin typeface="Times New Roman"/>
                          <a:ea typeface="Times New Roman"/>
                          <a:cs typeface="Traditional Arabic"/>
                        </a:rPr>
                        <a:t>626-760</a:t>
                      </a:r>
                      <a:endParaRPr lang="en-US" sz="2000" b="1" dirty="0">
                        <a:latin typeface="Modern No. 20"/>
                        <a:ea typeface="Times New Roman"/>
                        <a:cs typeface="AL-Mohanad Bold"/>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pic>
        <p:nvPicPr>
          <p:cNvPr id="11" name="صورة 10"/>
          <p:cNvPicPr/>
          <p:nvPr/>
        </p:nvPicPr>
        <p:blipFill>
          <a:blip r:embed="rId2"/>
          <a:srcRect/>
          <a:stretch>
            <a:fillRect/>
          </a:stretch>
        </p:blipFill>
        <p:spPr bwMode="auto">
          <a:xfrm>
            <a:off x="4648200" y="990600"/>
            <a:ext cx="4038600" cy="5400675"/>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effectLst>
        </p:spPr>
      </p:pic>
      <p:sp>
        <p:nvSpPr>
          <p:cNvPr id="13" name="مستطيل 12"/>
          <p:cNvSpPr/>
          <p:nvPr/>
        </p:nvSpPr>
        <p:spPr>
          <a:xfrm>
            <a:off x="7086600" y="685800"/>
            <a:ext cx="457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absorspect.gif"/>
          <p:cNvPicPr>
            <a:picLocks noChangeAspect="1"/>
          </p:cNvPicPr>
          <p:nvPr/>
        </p:nvPicPr>
        <p:blipFill>
          <a:blip r:embed="rId2"/>
          <a:stretch>
            <a:fillRect/>
          </a:stretch>
        </p:blipFill>
        <p:spPr>
          <a:xfrm>
            <a:off x="685800" y="685800"/>
            <a:ext cx="7391400" cy="5410200"/>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685800" y="228600"/>
            <a:ext cx="7620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Modern No. 20" pitchFamily="18" charset="0"/>
                <a:ea typeface="Times New Roman" pitchFamily="18" charset="0"/>
                <a:cs typeface="Traditional Arabic" pitchFamily="2" charset="-78"/>
              </a:rPr>
              <a:t>تغيرات الإشعاع الشمسي خلال عبوره للغلاف الجوى</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20482" name="Rectangle 2"/>
          <p:cNvSpPr>
            <a:spLocks noChangeArrowheads="1"/>
          </p:cNvSpPr>
          <p:nvPr/>
        </p:nvSpPr>
        <p:spPr bwMode="auto">
          <a:xfrm>
            <a:off x="685800" y="838200"/>
            <a:ext cx="8001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يتعرض الإشعاع الشمسي خلال عبوره الغلاف الجوى إلى تغيرات كمية وتغيرات نوعية. لذا يتوقف كمية الشمسي التي يتلقاها فكان ما على الأرض على عدة عوامل نذكر منها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20483" name="Picture 3"/>
          <p:cNvPicPr>
            <a:picLocks noChangeAspect="1" noChangeArrowheads="1"/>
          </p:cNvPicPr>
          <p:nvPr/>
        </p:nvPicPr>
        <p:blipFill>
          <a:blip r:embed="rId2"/>
          <a:srcRect/>
          <a:stretch>
            <a:fillRect/>
          </a:stretch>
        </p:blipFill>
        <p:spPr bwMode="auto">
          <a:xfrm>
            <a:off x="228600" y="1752600"/>
            <a:ext cx="3810000" cy="4495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مستطيل 8"/>
          <p:cNvSpPr/>
          <p:nvPr/>
        </p:nvSpPr>
        <p:spPr>
          <a:xfrm>
            <a:off x="4191000" y="1905000"/>
            <a:ext cx="4572000" cy="1200329"/>
          </a:xfrm>
          <a:prstGeom prst="rect">
            <a:avLst/>
          </a:prstGeom>
        </p:spPr>
        <p:txBody>
          <a:bodyPr>
            <a:spAutoFit/>
          </a:bodyPr>
          <a:lstStyle/>
          <a:p>
            <a:pPr algn="r" rtl="1"/>
            <a:r>
              <a:rPr lang="ar-SA" b="1" dirty="0" smtClean="0"/>
              <a:t>1- امتصاص </a:t>
            </a:r>
            <a:r>
              <a:rPr lang="ar-SA" b="1" dirty="0"/>
              <a:t>الإشعاع </a:t>
            </a:r>
            <a:r>
              <a:rPr lang="en-US" b="1" dirty="0"/>
              <a:t>Radiation absorption</a:t>
            </a:r>
            <a:r>
              <a:rPr lang="ar-SA" b="1" dirty="0"/>
              <a:t> : </a:t>
            </a:r>
            <a:endParaRPr lang="en-US" b="1" dirty="0"/>
          </a:p>
          <a:p>
            <a:pPr algn="just" rtl="1"/>
            <a:r>
              <a:rPr lang="ar-SA" dirty="0"/>
              <a:t>يمتص حوالي 15٪ من كمية الإشعاع الشمسي كما يتضح في(الشكل </a:t>
            </a:r>
            <a:r>
              <a:rPr lang="ar-SA" dirty="0" smtClean="0"/>
              <a:t>3) </a:t>
            </a:r>
            <a:r>
              <a:rPr lang="ar-SA" dirty="0"/>
              <a:t>بواسطة الغازات الجوية وبخار الماء وجزيئات الغبار والدخان وغيرها مما توجد في الغلاف الجوى . </a:t>
            </a:r>
            <a:endParaRPr lang="en-US" dirty="0"/>
          </a:p>
        </p:txBody>
      </p:sp>
      <p:sp>
        <p:nvSpPr>
          <p:cNvPr id="10" name="مستطيل 9"/>
          <p:cNvSpPr/>
          <p:nvPr/>
        </p:nvSpPr>
        <p:spPr>
          <a:xfrm>
            <a:off x="4038600" y="3276600"/>
            <a:ext cx="4847802" cy="369332"/>
          </a:xfrm>
          <a:prstGeom prst="rect">
            <a:avLst/>
          </a:prstGeom>
        </p:spPr>
        <p:txBody>
          <a:bodyPr wrap="none">
            <a:spAutoFit/>
          </a:bodyPr>
          <a:lstStyle/>
          <a:p>
            <a:pPr algn="r" rtl="1"/>
            <a:r>
              <a:rPr lang="ar-SA" b="1" dirty="0" smtClean="0"/>
              <a:t>2- انعكاس </a:t>
            </a:r>
            <a:r>
              <a:rPr lang="ar-SA" b="1" dirty="0"/>
              <a:t>الإشعاع الشمسي </a:t>
            </a:r>
            <a:r>
              <a:rPr lang="en-US" b="1" dirty="0"/>
              <a:t>Radiation reflection</a:t>
            </a:r>
            <a:r>
              <a:rPr lang="ar-SA" b="1" dirty="0"/>
              <a:t>:</a:t>
            </a:r>
            <a:endParaRPr lang="en-US" b="1" dirty="0"/>
          </a:p>
        </p:txBody>
      </p:sp>
      <p:sp>
        <p:nvSpPr>
          <p:cNvPr id="11" name="مستطيل 10"/>
          <p:cNvSpPr/>
          <p:nvPr/>
        </p:nvSpPr>
        <p:spPr>
          <a:xfrm>
            <a:off x="4191000" y="3810000"/>
            <a:ext cx="4572000" cy="2585323"/>
          </a:xfrm>
          <a:prstGeom prst="rect">
            <a:avLst/>
          </a:prstGeom>
        </p:spPr>
        <p:txBody>
          <a:bodyPr>
            <a:spAutoFit/>
          </a:bodyPr>
          <a:lstStyle/>
          <a:p>
            <a:pPr algn="just" rtl="1"/>
            <a:r>
              <a:rPr lang="ar-SA" dirty="0"/>
              <a:t>يرتد إلى الغلاف الجوي أكثر من 42٪ من مجموع الإشعاع الشمسي كما يتضح في (الشكل </a:t>
            </a:r>
            <a:r>
              <a:rPr lang="ar-SA" dirty="0" smtClean="0"/>
              <a:t>3) </a:t>
            </a:r>
            <a:r>
              <a:rPr lang="ar-SA" dirty="0"/>
              <a:t>خلال عبوره إلى الأرض. ويعزى معظم الانعكاس إلى السحب والسطوح الجليدية. ويلعب لون سطح الأرض في تحديد نسبة الضوء المنعكس منها. فالأراضي الخضراء تعكس من 10-20٪ من الضوء الساقط.  بينما تعكس التربة الرملية ما بين 13-18٪ ويسمى الضوء المنعكس أو </a:t>
            </a:r>
            <a:r>
              <a:rPr lang="ar-SA" dirty="0" err="1"/>
              <a:t>الألبيدو</a:t>
            </a:r>
            <a:r>
              <a:rPr lang="ar-SA" dirty="0"/>
              <a:t> </a:t>
            </a:r>
            <a:r>
              <a:rPr lang="en-US" dirty="0"/>
              <a:t>(</a:t>
            </a:r>
            <a:r>
              <a:rPr lang="en-US" dirty="0" err="1"/>
              <a:t>Albedo</a:t>
            </a:r>
            <a:r>
              <a:rPr lang="en-US" dirty="0"/>
              <a:t>)</a:t>
            </a:r>
            <a:r>
              <a:rPr lang="ar-SA" dirty="0"/>
              <a:t> وهو الجزء من الضوء الذي لا يمتص من قبل السطوح وبالتالي لا يدخل في توازنها الحراري.</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685800" y="228600"/>
            <a:ext cx="7620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Modern No. 20" pitchFamily="18" charset="0"/>
                <a:ea typeface="Times New Roman" pitchFamily="18" charset="0"/>
                <a:cs typeface="Traditional Arabic" pitchFamily="2" charset="-78"/>
              </a:rPr>
              <a:t>تغيرات الإشعاع الشمسي خلال عبوره للغلاف الجوى</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20482" name="Rectangle 2"/>
          <p:cNvSpPr>
            <a:spLocks noChangeArrowheads="1"/>
          </p:cNvSpPr>
          <p:nvPr/>
        </p:nvSpPr>
        <p:spPr bwMode="auto">
          <a:xfrm>
            <a:off x="685800" y="838200"/>
            <a:ext cx="8001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يتعرض الإشعاع الشمسي خلال عبوره الغلاف الجوى إلى تغيرات كمية وتغيرات نوعية. لذا يتوقف كمية الشمسي التي يتلقاها فكان ما على الأرض على عدة عوامل نذكر منها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20483" name="Picture 3"/>
          <p:cNvPicPr>
            <a:picLocks noChangeAspect="1" noChangeArrowheads="1"/>
          </p:cNvPicPr>
          <p:nvPr/>
        </p:nvPicPr>
        <p:blipFill>
          <a:blip r:embed="rId2"/>
          <a:srcRect/>
          <a:stretch>
            <a:fillRect/>
          </a:stretch>
        </p:blipFill>
        <p:spPr bwMode="auto">
          <a:xfrm>
            <a:off x="228600" y="1600200"/>
            <a:ext cx="3810000" cy="51054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8" name="مستطيل 7"/>
          <p:cNvSpPr/>
          <p:nvPr/>
        </p:nvSpPr>
        <p:spPr>
          <a:xfrm>
            <a:off x="4038600" y="2057400"/>
            <a:ext cx="4684296" cy="369332"/>
          </a:xfrm>
          <a:prstGeom prst="rect">
            <a:avLst/>
          </a:prstGeom>
        </p:spPr>
        <p:txBody>
          <a:bodyPr wrap="none">
            <a:spAutoFit/>
          </a:bodyPr>
          <a:lstStyle/>
          <a:p>
            <a:pPr algn="r" rtl="1"/>
            <a:r>
              <a:rPr lang="ar-SA" b="1" dirty="0" smtClean="0"/>
              <a:t>3- انتشار </a:t>
            </a:r>
            <a:r>
              <a:rPr lang="ar-SA" b="1" dirty="0"/>
              <a:t>الإشعاع الشمسي </a:t>
            </a:r>
            <a:r>
              <a:rPr lang="en-US" b="1" dirty="0"/>
              <a:t>Radiation diffusion</a:t>
            </a:r>
            <a:r>
              <a:rPr lang="ar-SA" b="1" dirty="0"/>
              <a:t>:</a:t>
            </a:r>
            <a:endParaRPr lang="en-US" b="1" dirty="0"/>
          </a:p>
        </p:txBody>
      </p:sp>
      <p:sp>
        <p:nvSpPr>
          <p:cNvPr id="22529" name="Rectangle 1"/>
          <p:cNvSpPr>
            <a:spLocks noChangeArrowheads="1"/>
          </p:cNvSpPr>
          <p:nvPr/>
        </p:nvSpPr>
        <p:spPr bwMode="auto">
          <a:xfrm>
            <a:off x="4191000" y="2590800"/>
            <a:ext cx="44196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275"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بالإضافة لامتصاصها لجزء من الضوء فان دقائق الغبار الصلبة والقطرات السائلة من بخار الماء كذلك تؤدي إلى نشر أو تشتيت جزء آخر من الضوء في كل الاتجاهات . ويعرف بالضوء المنتشر </a:t>
            </a:r>
            <a:r>
              <a:rPr kumimoji="0" lang="en-US" b="1" i="0" u="none" strike="noStrike" cap="none" normalizeH="0" baseline="0" dirty="0" smtClean="0">
                <a:ln>
                  <a:noFill/>
                </a:ln>
                <a:solidFill>
                  <a:schemeClr val="tx1"/>
                </a:solidFill>
                <a:effectLst/>
                <a:latin typeface="Modern No. 20" pitchFamily="18" charset="0"/>
                <a:ea typeface="Times New Roman" pitchFamily="18" charset="0"/>
                <a:cs typeface="Traditional Arabic" pitchFamily="2" charset="-78"/>
              </a:rPr>
              <a:t>Diffused light</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أما الضوء الذي لا يمتص ولا ينعكس ولا ينتشر أثناء عبوره الغلاف الجوي يسمى بالضوء المباشر </a:t>
            </a:r>
            <a:r>
              <a:rPr lang="en-US" b="1" dirty="0">
                <a:latin typeface="Modern No. 20" pitchFamily="18" charset="0"/>
                <a:ea typeface="Times New Roman" pitchFamily="18" charset="0"/>
                <a:cs typeface="Traditional Arabic" pitchFamily="2" charset="-78"/>
              </a:rPr>
              <a:t>Direct light</a:t>
            </a:r>
            <a:r>
              <a:rPr lang="ar-SA" b="1" dirty="0">
                <a:latin typeface="Modern No. 20" pitchFamily="18" charset="0"/>
                <a:ea typeface="Times New Roman" pitchFamily="18" charset="0"/>
                <a:cs typeface="Traditional Arabic" pitchFamily="2" charset="-78"/>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419600" y="1524000"/>
            <a:ext cx="4267200" cy="2246769"/>
          </a:xfrm>
          <a:prstGeom prst="rect">
            <a:avLst/>
          </a:prstGeom>
        </p:spPr>
        <p:txBody>
          <a:bodyPr wrap="square">
            <a:spAutoFit/>
          </a:bodyPr>
          <a:lstStyle/>
          <a:p>
            <a:pPr algn="just" rtl="1"/>
            <a:r>
              <a:rPr lang="ar-SA" sz="2000" b="1" dirty="0">
                <a:cs typeface="Traditional Arabic" pitchFamily="2" charset="-78"/>
              </a:rPr>
              <a:t>يختلف معدل شدة الإشعاع باختلاف زاوية السقوط على السطح المستقبل ، فعند الظهيرة حيث الأشعة عمودياً تقريباً يبلغ معدل شدة الإشعاع الشمسي حده الأقصى لان الأشعة تسقط عموديا على سطح الأرض، في حين ينخفض معدل الإشعاع الشمسي في الصباح والمساء نظرا لسقوط الأشعة الشمسية مائلة وبالتالي تتوزع الطاقة الإشعاعية على مساحة اكبر.</a:t>
            </a:r>
            <a:endParaRPr lang="en-US" sz="2000" b="1" dirty="0">
              <a:cs typeface="Traditional Arabic" pitchFamily="2" charset="-78"/>
            </a:endParaRPr>
          </a:p>
        </p:txBody>
      </p:sp>
      <p:sp>
        <p:nvSpPr>
          <p:cNvPr id="5" name="مستطيل 4"/>
          <p:cNvSpPr/>
          <p:nvPr/>
        </p:nvSpPr>
        <p:spPr>
          <a:xfrm>
            <a:off x="4724400" y="990600"/>
            <a:ext cx="3708066" cy="400110"/>
          </a:xfrm>
          <a:prstGeom prst="rect">
            <a:avLst/>
          </a:prstGeom>
        </p:spPr>
        <p:txBody>
          <a:bodyPr wrap="none">
            <a:spAutoFit/>
          </a:bodyPr>
          <a:lstStyle/>
          <a:p>
            <a:r>
              <a:rPr lang="ar-SA" sz="2000" b="1" dirty="0" smtClean="0"/>
              <a:t>4- درجة </a:t>
            </a:r>
            <a:r>
              <a:rPr lang="ar-SA" sz="2000" b="1" dirty="0"/>
              <a:t>ميل الأشعة الساقطة على الأرض:</a:t>
            </a:r>
            <a:endParaRPr lang="en-US" sz="2000" b="1" dirty="0"/>
          </a:p>
        </p:txBody>
      </p:sp>
      <p:pic>
        <p:nvPicPr>
          <p:cNvPr id="23554" name="Picture 2"/>
          <p:cNvPicPr>
            <a:picLocks noChangeAspect="1" noChangeArrowheads="1"/>
          </p:cNvPicPr>
          <p:nvPr/>
        </p:nvPicPr>
        <p:blipFill>
          <a:blip r:embed="rId2"/>
          <a:srcRect/>
          <a:stretch>
            <a:fillRect/>
          </a:stretch>
        </p:blipFill>
        <p:spPr bwMode="auto">
          <a:xfrm>
            <a:off x="152400" y="1295400"/>
            <a:ext cx="3962400" cy="25146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23555" name="Rectangle 3"/>
          <p:cNvSpPr>
            <a:spLocks noChangeArrowheads="1"/>
          </p:cNvSpPr>
          <p:nvPr/>
        </p:nvSpPr>
        <p:spPr bwMode="auto">
          <a:xfrm>
            <a:off x="457200" y="4343400"/>
            <a:ext cx="8382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ولذلك فمعدل شدة الإشعاع يختلف في أماكن الأرض المختلفة حسب خطوط العرض وكذلك حسب فصول السنة. ومن البديهي أن تتوقف شدة التغيرات في الإشعاع الشمسي على المسافة التي يقطعها عبر الغلاف الجوي، فالأشعة المائلة تنتشر على مساحة اكبر من سطح الأرض كما أنها تخترق طبقات اسمك من الغلاف الهوائي وبالتالي تكسب سطح الأرض حرارة اقل مما تعطيها الأشعة العمودية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057400" y="381000"/>
            <a:ext cx="43434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rgbClr val="00B050"/>
                </a:solidFill>
                <a:effectLst/>
                <a:latin typeface="Times New Roman" pitchFamily="18" charset="0"/>
                <a:ea typeface="Times New Roman" pitchFamily="18" charset="0"/>
                <a:cs typeface="Traditional Arabic" pitchFamily="2" charset="-78"/>
              </a:rPr>
              <a:t>تأثيرات الضوء على النباتات :</a:t>
            </a:r>
            <a:endParaRPr kumimoji="0" lang="ar-SA" sz="2800" b="1" i="0" u="none" strike="noStrike" cap="none" normalizeH="0" baseline="0" dirty="0" smtClean="0">
              <a:ln>
                <a:noFill/>
              </a:ln>
              <a:solidFill>
                <a:srgbClr val="00B050"/>
              </a:solidFill>
              <a:effectLst/>
              <a:latin typeface="Arial" pitchFamily="34" charset="0"/>
              <a:cs typeface="Arial" pitchFamily="34" charset="0"/>
            </a:endParaRPr>
          </a:p>
        </p:txBody>
      </p:sp>
      <p:sp>
        <p:nvSpPr>
          <p:cNvPr id="24578" name="Rectangle 2"/>
          <p:cNvSpPr>
            <a:spLocks noChangeArrowheads="1"/>
          </p:cNvSpPr>
          <p:nvPr/>
        </p:nvSpPr>
        <p:spPr bwMode="auto">
          <a:xfrm>
            <a:off x="2971800" y="838200"/>
            <a:ext cx="5715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q"/>
              <a:tabLst/>
            </a:pP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وتنقسم النباتات حسب احتياجاتها الضوئية إلى : </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مستطيل 5"/>
          <p:cNvSpPr/>
          <p:nvPr/>
        </p:nvSpPr>
        <p:spPr>
          <a:xfrm>
            <a:off x="6781800" y="1981200"/>
            <a:ext cx="1749197" cy="646331"/>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gn="r" rtl="1"/>
            <a:r>
              <a:rPr lang="ar-SA" b="1" dirty="0">
                <a:solidFill>
                  <a:srgbClr val="0070C0"/>
                </a:solidFill>
              </a:rPr>
              <a:t>نباتات محبة </a:t>
            </a:r>
            <a:r>
              <a:rPr lang="ar-SA" b="1" dirty="0" smtClean="0">
                <a:solidFill>
                  <a:srgbClr val="0070C0"/>
                </a:solidFill>
              </a:rPr>
              <a:t>للضوء</a:t>
            </a:r>
          </a:p>
          <a:p>
            <a:pPr algn="r" rtl="1"/>
            <a:r>
              <a:rPr lang="ar-SA" b="1" dirty="0" smtClean="0">
                <a:solidFill>
                  <a:srgbClr val="0070C0"/>
                </a:solidFill>
              </a:rPr>
              <a:t> </a:t>
            </a:r>
            <a:r>
              <a:rPr lang="en-US" b="1" dirty="0" smtClean="0">
                <a:solidFill>
                  <a:srgbClr val="0070C0"/>
                </a:solidFill>
              </a:rPr>
              <a:t> </a:t>
            </a:r>
            <a:r>
              <a:rPr lang="en-US" b="1" dirty="0" err="1">
                <a:solidFill>
                  <a:srgbClr val="0070C0"/>
                </a:solidFill>
              </a:rPr>
              <a:t>Heliophytes</a:t>
            </a:r>
            <a:endParaRPr lang="en-US" b="1" dirty="0">
              <a:solidFill>
                <a:srgbClr val="0070C0"/>
              </a:solidFill>
            </a:endParaRPr>
          </a:p>
        </p:txBody>
      </p:sp>
      <p:sp>
        <p:nvSpPr>
          <p:cNvPr id="7" name="مستطيل 6"/>
          <p:cNvSpPr/>
          <p:nvPr/>
        </p:nvSpPr>
        <p:spPr>
          <a:xfrm>
            <a:off x="3505200" y="1944469"/>
            <a:ext cx="2289408" cy="646331"/>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gn="ctr" rtl="1"/>
            <a:r>
              <a:rPr lang="ar-SA" b="1" dirty="0">
                <a:solidFill>
                  <a:srgbClr val="0070C0"/>
                </a:solidFill>
              </a:rPr>
              <a:t>نباتات الظل (كارهة للضوء) </a:t>
            </a:r>
            <a:endParaRPr lang="ar-SA" b="1" dirty="0" smtClean="0">
              <a:solidFill>
                <a:srgbClr val="0070C0"/>
              </a:solidFill>
            </a:endParaRPr>
          </a:p>
          <a:p>
            <a:pPr algn="ctr" rtl="1"/>
            <a:r>
              <a:rPr lang="en-US" b="1" dirty="0" smtClean="0">
                <a:solidFill>
                  <a:srgbClr val="0070C0"/>
                </a:solidFill>
              </a:rPr>
              <a:t> </a:t>
            </a:r>
            <a:r>
              <a:rPr lang="en-US" b="1" dirty="0" err="1">
                <a:solidFill>
                  <a:srgbClr val="0070C0"/>
                </a:solidFill>
              </a:rPr>
              <a:t>Sciophytes</a:t>
            </a:r>
            <a:r>
              <a:rPr lang="en-US" b="1" dirty="0">
                <a:solidFill>
                  <a:srgbClr val="0070C0"/>
                </a:solidFill>
              </a:rPr>
              <a:t> </a:t>
            </a:r>
          </a:p>
        </p:txBody>
      </p:sp>
      <p:sp>
        <p:nvSpPr>
          <p:cNvPr id="8" name="مستطيل 7"/>
          <p:cNvSpPr/>
          <p:nvPr/>
        </p:nvSpPr>
        <p:spPr>
          <a:xfrm>
            <a:off x="228600" y="1905000"/>
            <a:ext cx="3081293" cy="646331"/>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gn="ctr" rtl="1"/>
            <a:r>
              <a:rPr lang="ar-SA" b="1" dirty="0">
                <a:solidFill>
                  <a:srgbClr val="0070C0"/>
                </a:solidFill>
              </a:rPr>
              <a:t>نباتات متحملة </a:t>
            </a:r>
            <a:r>
              <a:rPr lang="ar-SA" b="1" dirty="0" smtClean="0">
                <a:solidFill>
                  <a:srgbClr val="0070C0"/>
                </a:solidFill>
              </a:rPr>
              <a:t>للظل</a:t>
            </a:r>
          </a:p>
          <a:p>
            <a:pPr algn="ctr" rtl="1"/>
            <a:r>
              <a:rPr lang="ar-SA" b="1" dirty="0" smtClean="0">
                <a:solidFill>
                  <a:srgbClr val="0070C0"/>
                </a:solidFill>
              </a:rPr>
              <a:t> </a:t>
            </a:r>
            <a:r>
              <a:rPr lang="en-US" b="1" dirty="0" smtClean="0">
                <a:solidFill>
                  <a:srgbClr val="0070C0"/>
                </a:solidFill>
              </a:rPr>
              <a:t> </a:t>
            </a:r>
            <a:r>
              <a:rPr lang="en-US" b="1" dirty="0">
                <a:solidFill>
                  <a:srgbClr val="0070C0"/>
                </a:solidFill>
              </a:rPr>
              <a:t>Facultative </a:t>
            </a:r>
            <a:r>
              <a:rPr lang="en-US" b="1" dirty="0" err="1">
                <a:solidFill>
                  <a:srgbClr val="0070C0"/>
                </a:solidFill>
              </a:rPr>
              <a:t>sciophytes</a:t>
            </a:r>
            <a:r>
              <a:rPr lang="en-US" b="1" dirty="0">
                <a:solidFill>
                  <a:srgbClr val="0070C0"/>
                </a:solidFill>
              </a:rPr>
              <a:t> </a:t>
            </a:r>
          </a:p>
        </p:txBody>
      </p:sp>
      <p:cxnSp>
        <p:nvCxnSpPr>
          <p:cNvPr id="10" name="رابط مستقيم 9"/>
          <p:cNvCxnSpPr/>
          <p:nvPr/>
        </p:nvCxnSpPr>
        <p:spPr>
          <a:xfrm>
            <a:off x="1524000" y="1447800"/>
            <a:ext cx="60198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2" name="رابط كسهم مستقيم 11"/>
          <p:cNvCxnSpPr/>
          <p:nvPr/>
        </p:nvCxnSpPr>
        <p:spPr>
          <a:xfrm rot="5400000">
            <a:off x="7315200" y="1675606"/>
            <a:ext cx="456406" cy="79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5400000">
            <a:off x="1333757" y="1675606"/>
            <a:ext cx="456406" cy="79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rot="5400000">
            <a:off x="4420394" y="1675606"/>
            <a:ext cx="456406" cy="79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24579" name="Rectangle 3"/>
          <p:cNvSpPr>
            <a:spLocks noChangeArrowheads="1"/>
          </p:cNvSpPr>
          <p:nvPr/>
        </p:nvSpPr>
        <p:spPr bwMode="auto">
          <a:xfrm>
            <a:off x="6248400" y="2819400"/>
            <a:ext cx="25146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275"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تزدهر في شدة إضاءة عالية ولا تتحمل الظل ، وتكثر في مناطق الضوء الساطع كالصحاري </a:t>
            </a:r>
            <a:r>
              <a:rPr kumimoji="0" lang="ar-SA" sz="2000" b="1"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والسهوب</a:t>
            </a: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والمناطق الجبلية المرتفعة ومنها أيضاً نباتات الطبقة العليا في الغابات متعددة الطبقات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24580" name="Rectangle 4"/>
          <p:cNvSpPr>
            <a:spLocks noChangeArrowheads="1"/>
          </p:cNvSpPr>
          <p:nvPr/>
        </p:nvSpPr>
        <p:spPr bwMode="auto">
          <a:xfrm>
            <a:off x="3429000" y="2667000"/>
            <a:ext cx="23622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275"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تزدهر في شدة إضاءة بين 0,1-0,3 من شدة الإضاءة الكاملة, وتعيش هذه النباتات في الكهوف وأعماق المياه والطبقات السفلى في الغابات الكثيفة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24581" name="Rectangle 5"/>
          <p:cNvSpPr>
            <a:spLocks noChangeArrowheads="1"/>
          </p:cNvSpPr>
          <p:nvPr/>
        </p:nvSpPr>
        <p:spPr bwMode="auto">
          <a:xfrm>
            <a:off x="381000" y="2895600"/>
            <a:ext cx="24384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معظم النباتات من هذه المجموعة تعيش في إضاءة مرتفعة ولكنها قادرة على تحمل الظل دون ضرر يذكر على نموها وتكاثرها.</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20" name="صورة 19" descr="98970ana1.jpg"/>
          <p:cNvPicPr>
            <a:picLocks noChangeAspect="1"/>
          </p:cNvPicPr>
          <p:nvPr/>
        </p:nvPicPr>
        <p:blipFill>
          <a:blip r:embed="rId2"/>
          <a:stretch>
            <a:fillRect/>
          </a:stretch>
        </p:blipFill>
        <p:spPr>
          <a:xfrm>
            <a:off x="6553200" y="4724400"/>
            <a:ext cx="2157412" cy="1905000"/>
          </a:xfrm>
          <a:prstGeom prst="rect">
            <a:avLst/>
          </a:prstGeom>
        </p:spPr>
      </p:pic>
      <p:pic>
        <p:nvPicPr>
          <p:cNvPr id="24583" name="Picture 7" descr="http://green-24.de/forum/files/rhapis_excelsa__klein__212.jpg"/>
          <p:cNvPicPr>
            <a:picLocks noChangeAspect="1" noChangeArrowheads="1"/>
          </p:cNvPicPr>
          <p:nvPr/>
        </p:nvPicPr>
        <p:blipFill>
          <a:blip r:embed="rId3" cstate="print"/>
          <a:srcRect/>
          <a:stretch>
            <a:fillRect/>
          </a:stretch>
        </p:blipFill>
        <p:spPr bwMode="auto">
          <a:xfrm>
            <a:off x="3733800" y="4572000"/>
            <a:ext cx="1905000" cy="20574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52400" y="762000"/>
            <a:ext cx="8458200" cy="369332"/>
          </a:xfrm>
          <a:prstGeom prst="rect">
            <a:avLst/>
          </a:prstGeom>
        </p:spPr>
        <p:txBody>
          <a:bodyPr wrap="square">
            <a:spAutoFit/>
          </a:bodyPr>
          <a:lstStyle/>
          <a:p>
            <a:pPr algn="r" rtl="1"/>
            <a:r>
              <a:rPr lang="ar-SA" dirty="0"/>
              <a:t>وبوجه عام يؤثر الضوء في كل مراحل تكوينه،فهو يؤثر في شكله وتركيبه وفي كافة الوظائف التي يقوم بها النبات </a:t>
            </a:r>
            <a:r>
              <a:rPr lang="ar-SA" dirty="0" smtClean="0"/>
              <a:t>:</a:t>
            </a:r>
            <a:endParaRPr lang="en-US" dirty="0"/>
          </a:p>
        </p:txBody>
      </p:sp>
      <p:graphicFrame>
        <p:nvGraphicFramePr>
          <p:cNvPr id="12" name="رسم تخطيطي 11"/>
          <p:cNvGraphicFramePr/>
          <p:nvPr/>
        </p:nvGraphicFramePr>
        <p:xfrm>
          <a:off x="1524000" y="1752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انفجار 2 12"/>
          <p:cNvSpPr/>
          <p:nvPr/>
        </p:nvSpPr>
        <p:spPr>
          <a:xfrm>
            <a:off x="6477000" y="1295400"/>
            <a:ext cx="1905000" cy="1219200"/>
          </a:xfrm>
          <a:prstGeom prst="irregularSeal2">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t>مثل</a:t>
            </a:r>
            <a:endParaRPr lang="en-US" sz="24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4716185" y="533400"/>
            <a:ext cx="442781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justLow" defTabSz="914400" rtl="1" eaLnBrk="1" fontAlgn="base" latinLnBrk="0" hangingPunct="1">
              <a:lnSpc>
                <a:spcPct val="100000"/>
              </a:lnSpc>
              <a:spcBef>
                <a:spcPct val="0"/>
              </a:spcBef>
              <a:spcAft>
                <a:spcPct val="0"/>
              </a:spcAft>
              <a:buClrTx/>
              <a:buSzTx/>
              <a:buFontTx/>
              <a:buAutoNum type="arabicPeriod"/>
              <a:tabLst/>
            </a:pP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تأثير الضوء على الشكل الخارجي للنبات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صورة 4"/>
          <p:cNvPicPr/>
          <p:nvPr/>
        </p:nvPicPr>
        <p:blipFill>
          <a:blip r:embed="rId2">
            <a:clrChange>
              <a:clrFrom>
                <a:srgbClr val="818588"/>
              </a:clrFrom>
              <a:clrTo>
                <a:srgbClr val="818588">
                  <a:alpha val="0"/>
                </a:srgbClr>
              </a:clrTo>
            </a:clrChange>
            <a:duotone>
              <a:schemeClr val="accent2">
                <a:shade val="45000"/>
                <a:satMod val="135000"/>
              </a:schemeClr>
              <a:prstClr val="white"/>
            </a:duotone>
          </a:blip>
          <a:stretch>
            <a:fillRect/>
          </a:stretch>
        </p:blipFill>
        <p:spPr bwMode="auto">
          <a:xfrm>
            <a:off x="304800" y="152400"/>
            <a:ext cx="3666667" cy="2819400"/>
          </a:xfrm>
          <a:prstGeom prst="rect">
            <a:avLst/>
          </a:prstGeom>
          <a:noFill/>
          <a:ln>
            <a:noFill/>
          </a:ln>
        </p:spPr>
      </p:pic>
      <p:pic>
        <p:nvPicPr>
          <p:cNvPr id="6" name="صورة 5" descr="imagesCAZZKXZR.jpg"/>
          <p:cNvPicPr>
            <a:picLocks noChangeAspect="1"/>
          </p:cNvPicPr>
          <p:nvPr/>
        </p:nvPicPr>
        <p:blipFill>
          <a:blip r:embed="rId3" cstate="print"/>
          <a:stretch>
            <a:fillRect/>
          </a:stretch>
        </p:blipFill>
        <p:spPr>
          <a:xfrm>
            <a:off x="762000" y="3276600"/>
            <a:ext cx="2875789" cy="33569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سهم للأسفل 9"/>
          <p:cNvSpPr/>
          <p:nvPr/>
        </p:nvSpPr>
        <p:spPr>
          <a:xfrm rot="1903781">
            <a:off x="3082949" y="4892800"/>
            <a:ext cx="286462" cy="793884"/>
          </a:xfrm>
          <a:prstGeom prst="downArrow">
            <a:avLst/>
          </a:prstGeom>
          <a:solidFill>
            <a:schemeClr val="bg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ستطيل 10"/>
          <p:cNvSpPr/>
          <p:nvPr/>
        </p:nvSpPr>
        <p:spPr>
          <a:xfrm>
            <a:off x="2590800" y="4648200"/>
            <a:ext cx="914400" cy="533400"/>
          </a:xfrm>
          <a:prstGeom prst="rect">
            <a:avLst/>
          </a:prstGeom>
          <a:solidFill>
            <a:schemeClr val="bg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smtClean="0">
                <a:solidFill>
                  <a:schemeClr val="tx1"/>
                </a:solidFill>
              </a:rPr>
              <a:t>في الظلام</a:t>
            </a:r>
            <a:endParaRPr lang="en-US" sz="1400" b="1" dirty="0">
              <a:solidFill>
                <a:schemeClr val="tx1"/>
              </a:solidFill>
            </a:endParaRPr>
          </a:p>
        </p:txBody>
      </p:sp>
      <p:sp>
        <p:nvSpPr>
          <p:cNvPr id="12" name="سهم للأسفل 11"/>
          <p:cNvSpPr/>
          <p:nvPr/>
        </p:nvSpPr>
        <p:spPr>
          <a:xfrm rot="4926633">
            <a:off x="1778392" y="3855496"/>
            <a:ext cx="321752" cy="793884"/>
          </a:xfrm>
          <a:prstGeom prst="downArrow">
            <a:avLst/>
          </a:prstGeom>
          <a:solidFill>
            <a:schemeClr val="bg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مستطيل 12"/>
          <p:cNvSpPr/>
          <p:nvPr/>
        </p:nvSpPr>
        <p:spPr>
          <a:xfrm>
            <a:off x="1905000" y="3733800"/>
            <a:ext cx="914400" cy="533400"/>
          </a:xfrm>
          <a:prstGeom prst="rect">
            <a:avLst/>
          </a:prstGeom>
          <a:solidFill>
            <a:schemeClr val="bg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smtClean="0">
                <a:solidFill>
                  <a:schemeClr val="tx1"/>
                </a:solidFill>
              </a:rPr>
              <a:t>في الضوء</a:t>
            </a:r>
            <a:endParaRPr lang="en-US" sz="1400" b="1" dirty="0">
              <a:solidFill>
                <a:schemeClr val="tx1"/>
              </a:solidFill>
            </a:endParaRPr>
          </a:p>
        </p:txBody>
      </p:sp>
      <p:sp>
        <p:nvSpPr>
          <p:cNvPr id="14" name="مستطيل 13"/>
          <p:cNvSpPr/>
          <p:nvPr/>
        </p:nvSpPr>
        <p:spPr>
          <a:xfrm>
            <a:off x="3200400" y="1600200"/>
            <a:ext cx="926857" cy="369332"/>
          </a:xfrm>
          <a:prstGeom prst="rect">
            <a:avLst/>
          </a:prstGeom>
          <a:solidFill>
            <a:schemeClr val="bg1"/>
          </a:solidFill>
        </p:spPr>
        <p:txBody>
          <a:bodyPr wrap="none">
            <a:spAutoFit/>
          </a:bodyPr>
          <a:lstStyle/>
          <a:p>
            <a:r>
              <a:rPr lang="ar-SA" dirty="0" smtClean="0"/>
              <a:t>في الضوء</a:t>
            </a:r>
            <a:endParaRPr lang="en-US" dirty="0"/>
          </a:p>
        </p:txBody>
      </p:sp>
      <p:sp>
        <p:nvSpPr>
          <p:cNvPr id="15" name="مستطيل 14"/>
          <p:cNvSpPr/>
          <p:nvPr/>
        </p:nvSpPr>
        <p:spPr>
          <a:xfrm>
            <a:off x="1219200" y="1524000"/>
            <a:ext cx="888385" cy="369332"/>
          </a:xfrm>
          <a:prstGeom prst="rect">
            <a:avLst/>
          </a:prstGeom>
          <a:solidFill>
            <a:schemeClr val="bg1"/>
          </a:solidFill>
        </p:spPr>
        <p:txBody>
          <a:bodyPr wrap="none">
            <a:spAutoFit/>
          </a:bodyPr>
          <a:lstStyle/>
          <a:p>
            <a:r>
              <a:rPr lang="ar-SA" dirty="0" smtClean="0"/>
              <a:t>في الظلام</a:t>
            </a:r>
            <a:endParaRPr lang="en-US" dirty="0"/>
          </a:p>
        </p:txBody>
      </p:sp>
      <p:sp>
        <p:nvSpPr>
          <p:cNvPr id="16" name="مستطيل 15"/>
          <p:cNvSpPr/>
          <p:nvPr/>
        </p:nvSpPr>
        <p:spPr>
          <a:xfrm>
            <a:off x="4038600" y="1219200"/>
            <a:ext cx="4724400" cy="4662815"/>
          </a:xfrm>
          <a:prstGeom prst="rect">
            <a:avLst/>
          </a:prstGeom>
        </p:spPr>
        <p:txBody>
          <a:bodyPr wrap="square">
            <a:spAutoFit/>
          </a:bodyPr>
          <a:lstStyle/>
          <a:p>
            <a:pPr algn="just" rtl="1">
              <a:lnSpc>
                <a:spcPct val="150000"/>
              </a:lnSpc>
            </a:pPr>
            <a:r>
              <a:rPr lang="en-US" dirty="0"/>
              <a:t> </a:t>
            </a:r>
            <a:r>
              <a:rPr lang="ar-SA" dirty="0"/>
              <a:t>تؤثر شدة الإضاءة على الشكل الخارجي للنبات </a:t>
            </a:r>
            <a:r>
              <a:rPr lang="ar-SA" dirty="0" smtClean="0"/>
              <a:t>.</a:t>
            </a:r>
          </a:p>
          <a:p>
            <a:pPr algn="just" rtl="1">
              <a:lnSpc>
                <a:spcPct val="150000"/>
              </a:lnSpc>
            </a:pPr>
            <a:r>
              <a:rPr lang="ar-SA" dirty="0" smtClean="0">
                <a:solidFill>
                  <a:srgbClr val="FF0000"/>
                </a:solidFill>
              </a:rPr>
              <a:t> </a:t>
            </a:r>
            <a:r>
              <a:rPr lang="ar-SA" dirty="0">
                <a:solidFill>
                  <a:srgbClr val="FF0000"/>
                </a:solidFill>
              </a:rPr>
              <a:t>فعلى سبيل </a:t>
            </a:r>
            <a:r>
              <a:rPr lang="ar-SA" dirty="0" smtClean="0">
                <a:solidFill>
                  <a:srgbClr val="FF0000"/>
                </a:solidFill>
              </a:rPr>
              <a:t>المثال:</a:t>
            </a:r>
          </a:p>
          <a:p>
            <a:pPr algn="just" rtl="1">
              <a:lnSpc>
                <a:spcPct val="150000"/>
              </a:lnSpc>
            </a:pPr>
            <a:r>
              <a:rPr lang="ar-SA" dirty="0" smtClean="0">
                <a:solidFill>
                  <a:srgbClr val="FF0000"/>
                </a:solidFill>
              </a:rPr>
              <a:t> </a:t>
            </a:r>
            <a:r>
              <a:rPr lang="ar-SA" dirty="0"/>
              <a:t>إذا نمت نباتات من الفاصوليا أو البطاطس في الضوء وفي </a:t>
            </a:r>
            <a:r>
              <a:rPr lang="ar-SA" dirty="0" smtClean="0"/>
              <a:t>الظل</a:t>
            </a:r>
          </a:p>
          <a:p>
            <a:pPr algn="just" rtl="1">
              <a:lnSpc>
                <a:spcPct val="150000"/>
              </a:lnSpc>
              <a:buFont typeface="Arial" pitchFamily="34" charset="0"/>
              <a:buChar char="•"/>
            </a:pPr>
            <a:r>
              <a:rPr lang="ar-SA" b="1" dirty="0" smtClean="0"/>
              <a:t>فأننا </a:t>
            </a:r>
            <a:r>
              <a:rPr lang="ar-SA" b="1" dirty="0"/>
              <a:t>نلاحظ أن النباتات التي تنمو في </a:t>
            </a:r>
            <a:r>
              <a:rPr lang="ar-SA" b="1" dirty="0" smtClean="0"/>
              <a:t>الظل:</a:t>
            </a:r>
          </a:p>
          <a:p>
            <a:pPr algn="just" rtl="1">
              <a:lnSpc>
                <a:spcPct val="150000"/>
              </a:lnSpc>
            </a:pPr>
            <a:r>
              <a:rPr lang="ar-SA" b="1" dirty="0" smtClean="0"/>
              <a:t> </a:t>
            </a:r>
            <a:r>
              <a:rPr lang="ar-SA" dirty="0" smtClean="0"/>
              <a:t>تتميز باستطالة </a:t>
            </a:r>
            <a:r>
              <a:rPr lang="ar-SA" dirty="0"/>
              <a:t>السلاميات وصغر حجم الأوراق ورقتها  واصفرارها </a:t>
            </a:r>
            <a:r>
              <a:rPr lang="ar-SA" dirty="0" smtClean="0"/>
              <a:t>وغالبا </a:t>
            </a:r>
            <a:r>
              <a:rPr lang="ar-SA" dirty="0"/>
              <a:t>ما تنحني هذه السيقان بعد مرحلة معينة  من النمو </a:t>
            </a:r>
            <a:r>
              <a:rPr lang="ar-SA" dirty="0" smtClean="0"/>
              <a:t>.</a:t>
            </a:r>
          </a:p>
          <a:p>
            <a:pPr algn="just" rtl="1">
              <a:lnSpc>
                <a:spcPct val="150000"/>
              </a:lnSpc>
            </a:pPr>
            <a:r>
              <a:rPr lang="ar-SA" dirty="0" smtClean="0"/>
              <a:t> </a:t>
            </a:r>
            <a:r>
              <a:rPr lang="ar-SA" dirty="0"/>
              <a:t>كما يقل تكوين الأنسجة الدعامية بالنبات يطلق على هذه </a:t>
            </a:r>
            <a:r>
              <a:rPr lang="ar-SA" dirty="0" smtClean="0"/>
              <a:t>الإعراض ما </a:t>
            </a:r>
            <a:r>
              <a:rPr lang="ar-SA" dirty="0"/>
              <a:t>يسمى بظاهرة الشحوب </a:t>
            </a:r>
            <a:r>
              <a:rPr lang="ar-SA" dirty="0" err="1"/>
              <a:t>الظلامي</a:t>
            </a:r>
            <a:r>
              <a:rPr lang="ar-SA" dirty="0"/>
              <a:t> </a:t>
            </a:r>
            <a:r>
              <a:rPr lang="en-US" dirty="0"/>
              <a:t>(</a:t>
            </a:r>
            <a:r>
              <a:rPr lang="en-US" dirty="0" err="1"/>
              <a:t>Etiolation</a:t>
            </a:r>
            <a:r>
              <a:rPr lang="en-US" dirty="0"/>
              <a:t>)</a:t>
            </a:r>
            <a:r>
              <a:rPr lang="ar-SA" dirty="0"/>
              <a:t> وقلة الأشعة البنفسجية والزرقاء في الظل تلعب دوراً رئيسياً في هذا </a:t>
            </a:r>
            <a:r>
              <a:rPr lang="ar-SA" dirty="0" smtClean="0"/>
              <a:t>التغير. </a:t>
            </a:r>
            <a:endParaRPr lang="en-US" dirty="0"/>
          </a:p>
        </p:txBody>
      </p:sp>
      <p:sp>
        <p:nvSpPr>
          <p:cNvPr id="17" name="مستطيل 16"/>
          <p:cNvSpPr/>
          <p:nvPr/>
        </p:nvSpPr>
        <p:spPr>
          <a:xfrm>
            <a:off x="3352800" y="2209800"/>
            <a:ext cx="381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مستطيل 17"/>
          <p:cNvSpPr/>
          <p:nvPr/>
        </p:nvSpPr>
        <p:spPr>
          <a:xfrm>
            <a:off x="1676400" y="2133600"/>
            <a:ext cx="381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4495800" y="457200"/>
            <a:ext cx="4762842"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justLow" defTabSz="914400" rtl="1" eaLnBrk="1" fontAlgn="base" latinLnBrk="0" hangingPunct="1">
              <a:lnSpc>
                <a:spcPct val="100000"/>
              </a:lnSpc>
              <a:spcBef>
                <a:spcPct val="0"/>
              </a:spcBef>
              <a:spcAft>
                <a:spcPct val="0"/>
              </a:spcAft>
              <a:buClrTx/>
              <a:buSzTx/>
              <a:tabLst/>
            </a:pP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2- تأثير الضوء على التركيب التشريحي للنبات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مستطيل 4"/>
          <p:cNvSpPr/>
          <p:nvPr/>
        </p:nvSpPr>
        <p:spPr>
          <a:xfrm>
            <a:off x="762000" y="1219200"/>
            <a:ext cx="7772400" cy="1754326"/>
          </a:xfrm>
          <a:prstGeom prst="rect">
            <a:avLst/>
          </a:prstGeom>
        </p:spPr>
        <p:txBody>
          <a:bodyPr wrap="square">
            <a:spAutoFit/>
          </a:bodyPr>
          <a:lstStyle/>
          <a:p>
            <a:pPr algn="just" rtl="1">
              <a:lnSpc>
                <a:spcPct val="150000"/>
              </a:lnSpc>
            </a:pPr>
            <a:r>
              <a:rPr lang="ar-SA" dirty="0"/>
              <a:t>أوراق النباتات التي تنمو في الظل تكون كبيرة وقليلة السمك وتحتوي على كمية قليلة من الكلوروفيل ، طبقة النسيج المتوسط بأوراق النباتات من ذوات الفلقتين النامية في الظل لا تتميز بصورة واضحة إلى نسيج عمادي وآخر إسفنجي . إذا كان وضع الأوراق يؤدي إلى تماثل في شدة الإضاءة على سطحيها كما في نبات </a:t>
            </a:r>
            <a:r>
              <a:rPr lang="ar-SA" dirty="0" err="1"/>
              <a:t>الخس</a:t>
            </a:r>
            <a:r>
              <a:rPr lang="ar-SA" dirty="0"/>
              <a:t> البري فان أوراق النبات في هذه الحالة تكون أنسجة </a:t>
            </a:r>
            <a:r>
              <a:rPr lang="ar-SA" dirty="0" err="1"/>
              <a:t>عمادية</a:t>
            </a:r>
            <a:r>
              <a:rPr lang="ar-SA" dirty="0"/>
              <a:t> تجاه كل من سطحي </a:t>
            </a:r>
            <a:r>
              <a:rPr lang="ar-SA" dirty="0" smtClean="0"/>
              <a:t>الورقة. </a:t>
            </a:r>
            <a:endParaRPr lang="en-US" dirty="0"/>
          </a:p>
        </p:txBody>
      </p:sp>
      <p:pic>
        <p:nvPicPr>
          <p:cNvPr id="6" name="صورة 5"/>
          <p:cNvPicPr/>
          <p:nvPr/>
        </p:nvPicPr>
        <p:blipFill>
          <a:blip r:embed="rId2">
            <a:duotone>
              <a:schemeClr val="accent4">
                <a:shade val="45000"/>
                <a:satMod val="135000"/>
              </a:schemeClr>
              <a:prstClr val="white"/>
            </a:duotone>
          </a:blip>
          <a:stretch>
            <a:fillRect/>
          </a:stretch>
        </p:blipFill>
        <p:spPr bwMode="auto">
          <a:xfrm>
            <a:off x="2057400" y="3429000"/>
            <a:ext cx="4800600" cy="2619048"/>
          </a:xfrm>
          <a:prstGeom prst="rect">
            <a:avLst/>
          </a:prstGeom>
          <a:solidFill>
            <a:srgbClr val="92D050"/>
          </a:solidFill>
          <a:ln>
            <a:noFill/>
          </a:ln>
        </p:spPr>
      </p:pic>
      <p:sp>
        <p:nvSpPr>
          <p:cNvPr id="7" name="مستطيل 6"/>
          <p:cNvSpPr/>
          <p:nvPr/>
        </p:nvSpPr>
        <p:spPr>
          <a:xfrm>
            <a:off x="533400" y="6019800"/>
            <a:ext cx="7467600" cy="646331"/>
          </a:xfrm>
          <a:prstGeom prst="rect">
            <a:avLst/>
          </a:prstGeom>
        </p:spPr>
        <p:txBody>
          <a:bodyPr wrap="square">
            <a:spAutoFit/>
          </a:bodyPr>
          <a:lstStyle/>
          <a:p>
            <a:pPr algn="ctr" rtl="1"/>
            <a:r>
              <a:rPr lang="ar-SA" dirty="0"/>
              <a:t> توضح قطاعين عرضيين في ورقة نبات </a:t>
            </a:r>
            <a:r>
              <a:rPr lang="ar-SA" dirty="0" err="1"/>
              <a:t>الخس</a:t>
            </a:r>
            <a:r>
              <a:rPr lang="ar-SA" dirty="0"/>
              <a:t> البري </a:t>
            </a:r>
            <a:r>
              <a:rPr lang="en-ZW" dirty="0" smtClean="0"/>
              <a:t>(</a:t>
            </a:r>
            <a:r>
              <a:rPr lang="en-ZW" i="1" dirty="0" err="1"/>
              <a:t>Lactuca</a:t>
            </a:r>
            <a:r>
              <a:rPr lang="en-ZW" dirty="0"/>
              <a:t> </a:t>
            </a:r>
            <a:r>
              <a:rPr lang="en-ZW" i="1" dirty="0" err="1"/>
              <a:t>serriola</a:t>
            </a:r>
            <a:r>
              <a:rPr lang="en-ZW" dirty="0"/>
              <a:t>)</a:t>
            </a:r>
            <a:r>
              <a:rPr lang="ar-SA" dirty="0"/>
              <a:t> </a:t>
            </a:r>
            <a:r>
              <a:rPr lang="ar-SA" dirty="0" smtClean="0"/>
              <a:t> </a:t>
            </a:r>
          </a:p>
          <a:p>
            <a:pPr algn="ctr" rtl="1"/>
            <a:r>
              <a:rPr lang="ar-SA" dirty="0" smtClean="0"/>
              <a:t>(</a:t>
            </a:r>
            <a:r>
              <a:rPr lang="ar-SA" dirty="0"/>
              <a:t>أ): في ظروف إضاءة قوية 100٪ , (ب): في ظروف إضاءة منخفضة 10٪.</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5410200" y="457200"/>
            <a:ext cx="3384260"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justLow" defTabSz="914400" rtl="1" eaLnBrk="1" fontAlgn="base" latinLnBrk="0" hangingPunct="1">
              <a:lnSpc>
                <a:spcPct val="100000"/>
              </a:lnSpc>
              <a:spcBef>
                <a:spcPct val="0"/>
              </a:spcBef>
              <a:spcAft>
                <a:spcPct val="0"/>
              </a:spcAft>
              <a:buClrTx/>
              <a:buSzTx/>
              <a:tabLst/>
            </a:pP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3- تأثير الضوء في معدل النتح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30722" name="Rectangle 2"/>
          <p:cNvSpPr>
            <a:spLocks noChangeArrowheads="1"/>
          </p:cNvSpPr>
          <p:nvPr/>
        </p:nvSpPr>
        <p:spPr bwMode="auto">
          <a:xfrm>
            <a:off x="3886200" y="1905000"/>
            <a:ext cx="47244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3075" algn="just"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يؤثر الضوء على  معدل النتح من خلال تأثيره على حركة الثغور. فعندما تتعرض النباتات للضوء تفتح الثغور (ماعدا النباتات </a:t>
            </a:r>
            <a:r>
              <a:rPr kumimoji="0" lang="ar-SA" sz="2400" b="0"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الصبارية</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التي تفتح ثغورها ليلا وتغلقها في النهار) ويزيد بذلك معدل النتح , وبحلول الظلام تغلق الثغور ويتوقف النتح.ومن جانب آخر قد تؤدي شدة </a:t>
            </a:r>
            <a:r>
              <a:rPr kumimoji="0" lang="ar-SA" sz="2400" b="0"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الأضاءة</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a:t>
            </a:r>
            <a:r>
              <a:rPr kumimoji="0" lang="ar-SA" sz="2400" b="0"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الى</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زيادة درجة حرارة الأوراق مما يؤدي إلى  زيادة معدل النتح.</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صورة 5" descr="imagesCAZPSW8I.jpg"/>
          <p:cNvPicPr>
            <a:picLocks noChangeAspect="1"/>
          </p:cNvPicPr>
          <p:nvPr/>
        </p:nvPicPr>
        <p:blipFill>
          <a:blip r:embed="rId2" cstate="print"/>
          <a:stretch>
            <a:fillRect/>
          </a:stretch>
        </p:blipFill>
        <p:spPr>
          <a:xfrm>
            <a:off x="381000" y="1219200"/>
            <a:ext cx="3227530" cy="3789040"/>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4950223" y="685800"/>
            <a:ext cx="419377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justLow" defTabSz="914400" rtl="1" eaLnBrk="1" fontAlgn="base" latinLnBrk="0" hangingPunct="1">
              <a:lnSpc>
                <a:spcPct val="100000"/>
              </a:lnSpc>
              <a:spcBef>
                <a:spcPct val="0"/>
              </a:spcBef>
              <a:spcAft>
                <a:spcPct val="0"/>
              </a:spcAft>
              <a:buClrTx/>
              <a:buSzTx/>
              <a:tabLst/>
            </a:pPr>
            <a:r>
              <a:rPr lang="ar-SA" sz="2400" b="1" dirty="0" smtClean="0">
                <a:latin typeface="Times New Roman" pitchFamily="18" charset="0"/>
                <a:ea typeface="Times New Roman" pitchFamily="18" charset="0"/>
                <a:cs typeface="Traditional Arabic" pitchFamily="2" charset="-78"/>
              </a:rPr>
              <a:t>4-ت</a:t>
            </a:r>
            <a:r>
              <a:rPr kumimoji="0" lang="ar-SA" sz="2400" b="1"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أثير الضوء على عملية البناء الضوئي :</a:t>
            </a:r>
            <a:endParaRPr kumimoji="0" lang="ar-SA" sz="2400" b="1" u="none" strike="noStrike" cap="none" normalizeH="0" baseline="0" dirty="0" smtClean="0">
              <a:ln>
                <a:noFill/>
              </a:ln>
              <a:solidFill>
                <a:schemeClr val="tx1"/>
              </a:solidFill>
              <a:effectLst/>
              <a:latin typeface="Arial" pitchFamily="34" charset="0"/>
              <a:cs typeface="Arial" pitchFamily="34" charset="0"/>
            </a:endParaRPr>
          </a:p>
        </p:txBody>
      </p:sp>
      <p:sp>
        <p:nvSpPr>
          <p:cNvPr id="29698" name="Rectangle 2"/>
          <p:cNvSpPr>
            <a:spLocks noChangeArrowheads="1"/>
          </p:cNvSpPr>
          <p:nvPr/>
        </p:nvSpPr>
        <p:spPr bwMode="auto">
          <a:xfrm>
            <a:off x="609600" y="1600200"/>
            <a:ext cx="80772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3075"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عندما تكون شدة الإضاءة منخفضة فإن معدل البناء الضوئي يتناسب طردياً مع شدة الإضاءة حتى حد معين من شدة الإضاءة وقد يزداد أو ينخفض معدل البناء الضوئي بعد زيادة شدة الإضاءة عن هذا الحد حسب نوعية النبات إذا كان محباً للضوء أو للظل .</a:t>
            </a:r>
          </a:p>
          <a:p>
            <a:pPr marL="0" marR="0" lvl="0" indent="473075" algn="justLow"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73075" algn="justLow"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يمتص الكلوروفيل في أوراق النباتات الخضراء الطاقة الضوئية التي يستعاد منها في بناء المواد </a:t>
            </a:r>
            <a:r>
              <a:rPr kumimoji="0" lang="ar-SA" sz="2400" b="0"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الكربوهيدارتية</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كناتج من عملية البناء الضوئي من ثاني أكسيد الكربون والماء وفقا للمعادلة الآتية:</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970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9" name="صورة 8" descr="الضوء 2 001.jpg"/>
          <p:cNvPicPr>
            <a:picLocks noChangeAspect="1"/>
          </p:cNvPicPr>
          <p:nvPr/>
        </p:nvPicPr>
        <p:blipFill>
          <a:blip r:embed="rId2"/>
          <a:stretch>
            <a:fillRect/>
          </a:stretch>
        </p:blipFill>
        <p:spPr>
          <a:xfrm>
            <a:off x="838200" y="4038600"/>
            <a:ext cx="7315200" cy="1097280"/>
          </a:xfrm>
          <a:prstGeom prst="rect">
            <a:avLst/>
          </a:prstGeom>
        </p:spPr>
      </p:pic>
      <p:sp>
        <p:nvSpPr>
          <p:cNvPr id="10" name="مستطيل 9"/>
          <p:cNvSpPr/>
          <p:nvPr/>
        </p:nvSpPr>
        <p:spPr>
          <a:xfrm>
            <a:off x="609600" y="5334000"/>
            <a:ext cx="7467600" cy="1384995"/>
          </a:xfrm>
          <a:prstGeom prst="rect">
            <a:avLst/>
          </a:prstGeom>
        </p:spPr>
        <p:txBody>
          <a:bodyPr wrap="square">
            <a:spAutoFit/>
          </a:bodyPr>
          <a:lstStyle/>
          <a:p>
            <a:pPr algn="just" rtl="1">
              <a:buFont typeface="Wingdings" pitchFamily="2" charset="2"/>
              <a:buChar char="v"/>
            </a:pPr>
            <a:r>
              <a:rPr lang="ar-SA" dirty="0"/>
              <a:t>وتعد أكثر الموجات الضوئية فعالية في عملية البناء الضوئي </a:t>
            </a:r>
            <a:r>
              <a:rPr lang="ar-SA" dirty="0" smtClean="0"/>
              <a:t>هي:</a:t>
            </a:r>
          </a:p>
          <a:p>
            <a:pPr algn="ctr" rtl="1"/>
            <a:r>
              <a:rPr lang="ar-SA" sz="2000" b="1" dirty="0" smtClean="0"/>
              <a:t> </a:t>
            </a:r>
            <a:r>
              <a:rPr lang="ar-SA" sz="2000" b="1" dirty="0">
                <a:solidFill>
                  <a:srgbClr val="FF0000"/>
                </a:solidFill>
              </a:rPr>
              <a:t>الأشعة الحمراء</a:t>
            </a:r>
            <a:r>
              <a:rPr lang="ar-SA" sz="2000" b="1" dirty="0">
                <a:solidFill>
                  <a:srgbClr val="0070C0"/>
                </a:solidFill>
              </a:rPr>
              <a:t> والزرقاء </a:t>
            </a:r>
            <a:r>
              <a:rPr lang="ar-SA" sz="2000" b="1" dirty="0" smtClean="0">
                <a:solidFill>
                  <a:srgbClr val="CC00CC"/>
                </a:solidFill>
              </a:rPr>
              <a:t>والبنفسجية.</a:t>
            </a:r>
          </a:p>
          <a:p>
            <a:pPr algn="ctr" rtl="1"/>
            <a:endParaRPr lang="ar-SA" sz="1000" b="1" dirty="0" smtClean="0">
              <a:solidFill>
                <a:srgbClr val="CC00CC"/>
              </a:solidFill>
            </a:endParaRPr>
          </a:p>
          <a:p>
            <a:pPr algn="just" rtl="1"/>
            <a:r>
              <a:rPr lang="ar-SA" dirty="0" smtClean="0"/>
              <a:t> </a:t>
            </a:r>
            <a:r>
              <a:rPr lang="ar-SA" b="1" dirty="0">
                <a:solidFill>
                  <a:srgbClr val="00B050"/>
                </a:solidFill>
              </a:rPr>
              <a:t>ويرجع اللون الأخضر للكلوروفيل </a:t>
            </a:r>
            <a:r>
              <a:rPr lang="ar-SA" dirty="0"/>
              <a:t>إلى انعكاس أو نفاذ الموجات الضوئية الخضراء التي يصعب على جزيئات الكلوروفيل امتصاصها. ولذلك تظهر النباتات باللون الأخضر.</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4267200" y="533400"/>
            <a:ext cx="4191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abic Typesetting" pitchFamily="66" charset="-78"/>
                <a:ea typeface="Times New Roman" pitchFamily="18" charset="0"/>
                <a:cs typeface="Traditional Arabic" pitchFamily="2" charset="-78"/>
              </a:rPr>
              <a:t>5- </a:t>
            </a: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تأثير الضوء على عمليتي النمو والإزهار :</a:t>
            </a:r>
            <a:endParaRPr kumimoji="0" lang="ar-SA" sz="2400" b="1" i="0" u="none" strike="noStrike" cap="none" normalizeH="0" baseline="0" dirty="0" smtClean="0">
              <a:ln>
                <a:noFill/>
              </a:ln>
              <a:solidFill>
                <a:schemeClr val="tx1"/>
              </a:solidFill>
              <a:effectLst/>
              <a:latin typeface="Arial" pitchFamily="34" charset="0"/>
              <a:cs typeface="Traditional Arabic" pitchFamily="2" charset="-78"/>
            </a:endParaRPr>
          </a:p>
        </p:txBody>
      </p:sp>
      <p:sp>
        <p:nvSpPr>
          <p:cNvPr id="31746" name="Rectangle 2"/>
          <p:cNvSpPr>
            <a:spLocks noChangeArrowheads="1"/>
          </p:cNvSpPr>
          <p:nvPr/>
        </p:nvSpPr>
        <p:spPr bwMode="auto">
          <a:xfrm>
            <a:off x="1295400" y="1447800"/>
            <a:ext cx="71628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للضوء تأثير على عمليتي النمو والإزهار في النباتات . وقبل أن تتم الاستجابة من قبل النبات للضوء فلابد من امتصاص الضوء ، ويستدعي ذلك كما </a:t>
            </a:r>
            <a:r>
              <a:rPr kumimoji="0" lang="ar-SA" sz="2400" b="0"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اشارت</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نتائج البحوث التجريبية وجود مواد كيميائية مستقبلة للضوء </a:t>
            </a:r>
            <a:r>
              <a:rPr kumimoji="0" lang="ar-SA" sz="20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a:t>
            </a:r>
            <a:r>
              <a:rPr kumimoji="0" lang="en-US" sz="2000" b="0" i="0" u="none" strike="noStrike" cap="none" normalizeH="0" baseline="0" dirty="0" smtClean="0">
                <a:ln>
                  <a:noFill/>
                </a:ln>
                <a:solidFill>
                  <a:schemeClr val="tx1"/>
                </a:solidFill>
                <a:effectLst/>
                <a:latin typeface="Modern No. 20" pitchFamily="18" charset="0"/>
                <a:ea typeface="Times New Roman" pitchFamily="18" charset="0"/>
                <a:cs typeface="Traditional Arabic" pitchFamily="2" charset="-78"/>
              </a:rPr>
              <a:t>Photoreceptors</a:t>
            </a:r>
            <a:r>
              <a:rPr kumimoji="0" lang="ar-SA" sz="20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a:t>
            </a: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في النبات. تقوم هذه المستقبلات الكيميائية بامتصاص الضوء مما يؤدي إلى نشاطها الذي يؤدي بدوره إلى نشاط سلسلة متتابعة من التفاعلات التي تعطي في النهاية الاستجابة الفسيولوجية المطلوبة,  يطلق على هذا النوع من التفاعلات بالعمليات الإحياء ضوئية </a:t>
            </a:r>
            <a:r>
              <a:rPr kumimoji="0" lang="ar-SA" sz="20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a:t>
            </a:r>
            <a:r>
              <a:rPr kumimoji="0" lang="en-US" sz="2000" b="0" i="0" u="none" strike="noStrike" cap="none" normalizeH="0" baseline="0" dirty="0" err="1" smtClean="0">
                <a:ln>
                  <a:noFill/>
                </a:ln>
                <a:solidFill>
                  <a:schemeClr val="tx1"/>
                </a:solidFill>
                <a:effectLst/>
                <a:latin typeface="Modern No. 20" pitchFamily="18" charset="0"/>
                <a:ea typeface="Times New Roman" pitchFamily="18" charset="0"/>
                <a:cs typeface="Traditional Arabic" pitchFamily="2" charset="-78"/>
              </a:rPr>
              <a:t>Photobiological</a:t>
            </a:r>
            <a:r>
              <a:rPr kumimoji="0" lang="ar-SA" sz="20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95400" y="1066800"/>
            <a:ext cx="7467600" cy="1143000"/>
          </a:xfrm>
        </p:spPr>
        <p:txBody>
          <a:bodyPr/>
          <a:lstStyle/>
          <a:p>
            <a:pPr lvl="0" algn="ctr"/>
            <a:r>
              <a:rPr lang="ar-SA" dirty="0" smtClean="0"/>
              <a:t>تأثيرات الضوء على الحيوانات:</a:t>
            </a:r>
            <a:r>
              <a:rPr lang="en-US" dirty="0" smtClean="0"/>
              <a:t/>
            </a:r>
            <a:br>
              <a:rPr lang="en-US" dirty="0" smtClean="0"/>
            </a:br>
            <a:endParaRPr lang="en-US" dirty="0"/>
          </a:p>
        </p:txBody>
      </p:sp>
      <p:sp>
        <p:nvSpPr>
          <p:cNvPr id="5" name="مستطيل 4"/>
          <p:cNvSpPr/>
          <p:nvPr/>
        </p:nvSpPr>
        <p:spPr>
          <a:xfrm>
            <a:off x="609600" y="2286000"/>
            <a:ext cx="7772400" cy="2677656"/>
          </a:xfrm>
          <a:prstGeom prst="rect">
            <a:avLst/>
          </a:prstGeom>
        </p:spPr>
        <p:txBody>
          <a:bodyPr wrap="square">
            <a:spAutoFit/>
          </a:bodyPr>
          <a:lstStyle/>
          <a:p>
            <a:pPr algn="just" rtl="1">
              <a:buFont typeface="Wingdings" pitchFamily="2" charset="2"/>
              <a:buChar char="q"/>
            </a:pPr>
            <a:r>
              <a:rPr lang="ar-SA" sz="2400" dirty="0"/>
              <a:t>إن الضوء ليس من العوامل البيئية التي تتنافس عليها </a:t>
            </a:r>
            <a:r>
              <a:rPr lang="ar-SA" sz="2400" dirty="0" smtClean="0"/>
              <a:t>الحيوانات.</a:t>
            </a:r>
          </a:p>
          <a:p>
            <a:pPr algn="just" rtl="1">
              <a:buFont typeface="Wingdings" pitchFamily="2" charset="2"/>
              <a:buChar char="q"/>
            </a:pPr>
            <a:r>
              <a:rPr lang="ar-SA" sz="2400" dirty="0" smtClean="0"/>
              <a:t> </a:t>
            </a:r>
            <a:r>
              <a:rPr lang="ar-SA" sz="2400" dirty="0"/>
              <a:t>وتكمن أهمية الضوء بالنسبة للحيوانات في أنه مصدر </a:t>
            </a:r>
            <a:r>
              <a:rPr lang="ar-SA" sz="2400" dirty="0" smtClean="0"/>
              <a:t>للمعلومات.</a:t>
            </a:r>
          </a:p>
          <a:p>
            <a:pPr algn="just" rtl="1"/>
            <a:r>
              <a:rPr lang="ar-SA" sz="2400" dirty="0" smtClean="0"/>
              <a:t> </a:t>
            </a:r>
            <a:r>
              <a:rPr lang="ar-SA" sz="2400" dirty="0"/>
              <a:t>ذلك أن الضوء </a:t>
            </a:r>
            <a:r>
              <a:rPr lang="ar-SA" sz="2400" dirty="0" smtClean="0"/>
              <a:t>يُمكن </a:t>
            </a:r>
            <a:r>
              <a:rPr lang="ar-SA" sz="2400" dirty="0"/>
              <a:t>الحيوانات من رؤية الأجسام مما ييسر لها التعرف على بيئاتها ومن ثم الحصول على الغذاء وتجنب الظروف البيئية القاسية </a:t>
            </a:r>
            <a:r>
              <a:rPr lang="ar-SA" sz="2400" dirty="0" err="1"/>
              <a:t>و</a:t>
            </a:r>
            <a:r>
              <a:rPr lang="ar-SA" sz="2400" dirty="0"/>
              <a:t> كذلك القيام بمهام التكاثر </a:t>
            </a:r>
            <a:r>
              <a:rPr lang="ar-SA" sz="2400" dirty="0" err="1"/>
              <a:t>و</a:t>
            </a:r>
            <a:r>
              <a:rPr lang="ar-SA" sz="2400" dirty="0"/>
              <a:t> الانتشار. </a:t>
            </a:r>
            <a:endParaRPr lang="ar-SA" sz="2400" dirty="0" smtClean="0"/>
          </a:p>
          <a:p>
            <a:pPr algn="just" rtl="1">
              <a:buFont typeface="Wingdings" pitchFamily="2" charset="2"/>
              <a:buChar char="q"/>
            </a:pPr>
            <a:r>
              <a:rPr lang="ar-SA" sz="2400" dirty="0" smtClean="0"/>
              <a:t>وتستجيب </a:t>
            </a:r>
            <a:r>
              <a:rPr lang="ar-SA" sz="2400" dirty="0"/>
              <a:t>الحيوانات لشدة الإضاءة واتجاهها بأنماط مختلفة, مما يمكنها من الوصول إلى بيئات أفضل لأداء وظائفها. </a:t>
            </a:r>
            <a:endParaRPr lang="en-US" sz="2400" dirty="0"/>
          </a:p>
        </p:txBody>
      </p:sp>
      <p:sp>
        <p:nvSpPr>
          <p:cNvPr id="7" name="شمس 6"/>
          <p:cNvSpPr/>
          <p:nvPr/>
        </p:nvSpPr>
        <p:spPr>
          <a:xfrm>
            <a:off x="304800" y="228600"/>
            <a:ext cx="2286000" cy="1828800"/>
          </a:xfrm>
          <a:prstGeom prst="sun">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descr="Animals-00040.jpg"/>
          <p:cNvPicPr>
            <a:picLocks noChangeAspect="1"/>
          </p:cNvPicPr>
          <p:nvPr/>
        </p:nvPicPr>
        <p:blipFill>
          <a:blip r:embed="rId2" cstate="print"/>
          <a:stretch>
            <a:fillRect/>
          </a:stretch>
        </p:blipFill>
        <p:spPr>
          <a:xfrm>
            <a:off x="901521" y="685800"/>
            <a:ext cx="1097280" cy="914400"/>
          </a:xfrm>
          <a:prstGeom prst="ellipse">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90600" y="533400"/>
            <a:ext cx="8686800" cy="198438"/>
          </a:xfrm>
        </p:spPr>
        <p:txBody>
          <a:bodyPr>
            <a:noAutofit/>
          </a:bodyPr>
          <a:lstStyle/>
          <a:p>
            <a:r>
              <a:rPr lang="ar-SA" sz="2400" dirty="0" smtClean="0"/>
              <a:t>وبوجه عام فإنه يمكن تقسيم استجابة الحيوانات لشدة الإضاءة أو اتجاهها إلى:</a:t>
            </a:r>
            <a:endParaRPr lang="en-US" sz="2400" dirty="0"/>
          </a:p>
        </p:txBody>
      </p:sp>
      <p:sp>
        <p:nvSpPr>
          <p:cNvPr id="32769" name="Rectangle 1"/>
          <p:cNvSpPr>
            <a:spLocks noChangeArrowheads="1"/>
          </p:cNvSpPr>
          <p:nvPr/>
        </p:nvSpPr>
        <p:spPr bwMode="auto">
          <a:xfrm>
            <a:off x="5715000" y="1295400"/>
            <a:ext cx="27432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2400" b="1" i="0" u="none" strike="noStrike" cap="none" normalizeH="0" baseline="0" dirty="0" smtClean="0">
                <a:ln>
                  <a:noFill/>
                </a:ln>
                <a:solidFill>
                  <a:srgbClr val="CC00CC"/>
                </a:solidFill>
                <a:effectLst/>
                <a:latin typeface="Times New Roman" pitchFamily="18" charset="0"/>
                <a:ea typeface="Times New Roman" pitchFamily="18" charset="0"/>
                <a:cs typeface="Traditional Arabic" pitchFamily="2" charset="-78"/>
              </a:rPr>
              <a:t>الاستجابة الضوئية الموجهة:  </a:t>
            </a:r>
            <a:endParaRPr kumimoji="0" lang="ar-SA" sz="2400" b="1" i="0" u="none" strike="noStrike" cap="none" normalizeH="0" baseline="0" dirty="0" smtClean="0">
              <a:ln>
                <a:noFill/>
              </a:ln>
              <a:solidFill>
                <a:srgbClr val="CC00CC"/>
              </a:solidFill>
              <a:effectLst/>
              <a:latin typeface="Arial" pitchFamily="34" charset="0"/>
              <a:cs typeface="Arial" pitchFamily="34" charset="0"/>
            </a:endParaRPr>
          </a:p>
        </p:txBody>
      </p:sp>
      <p:sp>
        <p:nvSpPr>
          <p:cNvPr id="5" name="قوس كبير أيمن 4"/>
          <p:cNvSpPr/>
          <p:nvPr/>
        </p:nvSpPr>
        <p:spPr>
          <a:xfrm rot="16200000">
            <a:off x="4267200" y="-1676400"/>
            <a:ext cx="381000" cy="5562600"/>
          </a:xfrm>
          <a:prstGeom prst="rightBrace">
            <a:avLst>
              <a:gd name="adj1" fmla="val 0"/>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770" name="Rectangle 2"/>
          <p:cNvSpPr>
            <a:spLocks noChangeArrowheads="1"/>
          </p:cNvSpPr>
          <p:nvPr/>
        </p:nvSpPr>
        <p:spPr bwMode="auto">
          <a:xfrm>
            <a:off x="381000" y="1295400"/>
            <a:ext cx="3048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2400" b="1" i="0" u="none" strike="noStrike" cap="none" normalizeH="0" baseline="0" dirty="0" smtClean="0">
                <a:ln>
                  <a:noFill/>
                </a:ln>
                <a:solidFill>
                  <a:srgbClr val="CC00CC"/>
                </a:solidFill>
                <a:effectLst/>
                <a:latin typeface="Times New Roman" pitchFamily="18" charset="0"/>
                <a:ea typeface="Times New Roman" pitchFamily="18" charset="0"/>
                <a:cs typeface="Traditional Arabic" pitchFamily="2" charset="-78"/>
              </a:rPr>
              <a:t>الاستجابة الضوئية غير الموجهة:  </a:t>
            </a:r>
            <a:endParaRPr kumimoji="0" lang="ar-SA" sz="2400" b="1" i="0" u="none" strike="noStrike" cap="none" normalizeH="0" baseline="0" dirty="0" smtClean="0">
              <a:ln>
                <a:noFill/>
              </a:ln>
              <a:solidFill>
                <a:srgbClr val="CC00CC"/>
              </a:solidFill>
              <a:effectLst/>
              <a:latin typeface="Arial" pitchFamily="34" charset="0"/>
              <a:cs typeface="Arial" pitchFamily="34" charset="0"/>
            </a:endParaRPr>
          </a:p>
        </p:txBody>
      </p:sp>
      <p:sp>
        <p:nvSpPr>
          <p:cNvPr id="32771" name="Rectangle 3"/>
          <p:cNvSpPr>
            <a:spLocks noChangeArrowheads="1"/>
          </p:cNvSpPr>
          <p:nvPr/>
        </p:nvSpPr>
        <p:spPr bwMode="auto">
          <a:xfrm>
            <a:off x="4724400" y="1981200"/>
            <a:ext cx="4038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0005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وهي استجابة الحيوان بالحركة تجاه مصدر الضوء, أو بالحركة بعيداً عنه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قوس كبير أيمن 8"/>
          <p:cNvSpPr/>
          <p:nvPr/>
        </p:nvSpPr>
        <p:spPr>
          <a:xfrm rot="16200000">
            <a:off x="6324600" y="1905000"/>
            <a:ext cx="381000" cy="2362200"/>
          </a:xfrm>
          <a:prstGeom prst="rightBrace">
            <a:avLst>
              <a:gd name="adj1" fmla="val 0"/>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مستطيل 9"/>
          <p:cNvSpPr/>
          <p:nvPr/>
        </p:nvSpPr>
        <p:spPr>
          <a:xfrm>
            <a:off x="6858000" y="3352800"/>
            <a:ext cx="1635384" cy="369332"/>
          </a:xfrm>
          <a:prstGeom prst="rect">
            <a:avLst/>
          </a:prstGeom>
          <a:solidFill>
            <a:srgbClr val="CCFF33"/>
          </a:solidFill>
          <a:ln>
            <a:solidFill>
              <a:srgbClr val="FFC000"/>
            </a:solidFill>
          </a:ln>
        </p:spPr>
        <p:txBody>
          <a:bodyPr wrap="none">
            <a:spAutoFit/>
          </a:bodyPr>
          <a:lstStyle/>
          <a:p>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استجابة موجهه موجبة </a:t>
            </a:r>
            <a:endParaRPr lang="en-US" b="1" dirty="0"/>
          </a:p>
        </p:txBody>
      </p:sp>
      <p:sp>
        <p:nvSpPr>
          <p:cNvPr id="11" name="مستطيل 10"/>
          <p:cNvSpPr/>
          <p:nvPr/>
        </p:nvSpPr>
        <p:spPr>
          <a:xfrm>
            <a:off x="4648200" y="3325831"/>
            <a:ext cx="1590500" cy="369332"/>
          </a:xfrm>
          <a:prstGeom prst="rect">
            <a:avLst/>
          </a:prstGeom>
          <a:solidFill>
            <a:srgbClr val="CCFF33"/>
          </a:solidFill>
          <a:ln>
            <a:solidFill>
              <a:srgbClr val="FFC000"/>
            </a:solidFill>
          </a:ln>
        </p:spPr>
        <p:txBody>
          <a:bodyPr wrap="none">
            <a:spAutoFit/>
          </a:bodyPr>
          <a:lstStyle/>
          <a:p>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استجابة موجهه سالبة </a:t>
            </a:r>
            <a:endParaRPr lang="en-US" b="1" dirty="0"/>
          </a:p>
        </p:txBody>
      </p:sp>
      <p:sp>
        <p:nvSpPr>
          <p:cNvPr id="12" name="مستطيل 11"/>
          <p:cNvSpPr/>
          <p:nvPr/>
        </p:nvSpPr>
        <p:spPr>
          <a:xfrm>
            <a:off x="6400800" y="3962400"/>
            <a:ext cx="2417650" cy="369332"/>
          </a:xfrm>
          <a:prstGeom prst="rect">
            <a:avLst/>
          </a:prstGeom>
        </p:spPr>
        <p:txBody>
          <a:bodyPr wrap="none">
            <a:spAutoFit/>
          </a:bodyPr>
          <a:lstStyle/>
          <a:p>
            <a:r>
              <a:rPr kumimoji="0" lang="ar-SA" b="1" i="0" u="none" strike="noStrike" cap="none" normalizeH="0" baseline="0" dirty="0" smtClean="0">
                <a:ln>
                  <a:noFill/>
                </a:ln>
                <a:solidFill>
                  <a:srgbClr val="0070C0"/>
                </a:solidFill>
                <a:effectLst/>
                <a:latin typeface="Times New Roman" pitchFamily="18" charset="0"/>
                <a:ea typeface="Times New Roman" pitchFamily="18" charset="0"/>
                <a:cs typeface="Traditional Arabic" pitchFamily="2" charset="-78"/>
              </a:rPr>
              <a:t>وهي حالة تحرك الحيوان تجاه الضوء </a:t>
            </a:r>
            <a:endParaRPr lang="en-US" b="1" dirty="0">
              <a:solidFill>
                <a:srgbClr val="0070C0"/>
              </a:solidFill>
            </a:endParaRPr>
          </a:p>
        </p:txBody>
      </p:sp>
      <p:sp>
        <p:nvSpPr>
          <p:cNvPr id="13" name="مستطيل 12"/>
          <p:cNvSpPr/>
          <p:nvPr/>
        </p:nvSpPr>
        <p:spPr>
          <a:xfrm>
            <a:off x="6781800" y="4419600"/>
            <a:ext cx="1739117" cy="1200329"/>
          </a:xfrm>
          <a:prstGeom prst="rect">
            <a:avLst/>
          </a:prstGeom>
        </p:spPr>
        <p:txBody>
          <a:bodyPr wrap="square">
            <a:spAutoFit/>
          </a:bodyPr>
          <a:lstStyle/>
          <a:p>
            <a:pPr algn="r" rtl="1"/>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مثل :حركة كثير من الحشرات الصغيرة مثل الفراش والجراد نحو الضوء.</a:t>
            </a:r>
            <a:endParaRPr lang="en-US" b="1" dirty="0"/>
          </a:p>
        </p:txBody>
      </p:sp>
      <p:sp>
        <p:nvSpPr>
          <p:cNvPr id="14" name="مستطيل 13"/>
          <p:cNvSpPr/>
          <p:nvPr/>
        </p:nvSpPr>
        <p:spPr>
          <a:xfrm>
            <a:off x="4191000" y="3886200"/>
            <a:ext cx="2054053" cy="646331"/>
          </a:xfrm>
          <a:prstGeom prst="rect">
            <a:avLst/>
          </a:prstGeom>
        </p:spPr>
        <p:txBody>
          <a:bodyPr wrap="square">
            <a:spAutoFit/>
          </a:bodyPr>
          <a:lstStyle/>
          <a:p>
            <a:pPr algn="r" rtl="1"/>
            <a:r>
              <a:rPr kumimoji="0" lang="ar-SA" b="1" i="0" u="none" strike="noStrike" cap="none" normalizeH="0" baseline="0" dirty="0" smtClean="0">
                <a:ln>
                  <a:noFill/>
                </a:ln>
                <a:solidFill>
                  <a:srgbClr val="0070C0"/>
                </a:solidFill>
                <a:effectLst/>
                <a:latin typeface="Times New Roman" pitchFamily="18" charset="0"/>
                <a:ea typeface="Times New Roman" pitchFamily="18" charset="0"/>
                <a:cs typeface="Traditional Arabic" pitchFamily="2" charset="-78"/>
              </a:rPr>
              <a:t>وهي حالة تحرك الحيوان بعيداً عن مصدر الضوء </a:t>
            </a:r>
            <a:endParaRPr lang="en-US" b="1" dirty="0">
              <a:solidFill>
                <a:srgbClr val="0070C0"/>
              </a:solidFill>
            </a:endParaRPr>
          </a:p>
        </p:txBody>
      </p:sp>
      <p:sp>
        <p:nvSpPr>
          <p:cNvPr id="32772" name="Rectangle 4"/>
          <p:cNvSpPr>
            <a:spLocks noChangeArrowheads="1"/>
          </p:cNvSpPr>
          <p:nvPr/>
        </p:nvSpPr>
        <p:spPr bwMode="auto">
          <a:xfrm>
            <a:off x="533400" y="2057400"/>
            <a:ext cx="3429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وهي استجابة تقوم بها الحيوانات الأولية, وفيها يتحرك الحيوان حركة عشوائية متأثر بشدة الإضاءة.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قوس كبير أيمن 19"/>
          <p:cNvSpPr/>
          <p:nvPr/>
        </p:nvSpPr>
        <p:spPr>
          <a:xfrm rot="16200000">
            <a:off x="1752600" y="2057400"/>
            <a:ext cx="381000" cy="2362200"/>
          </a:xfrm>
          <a:prstGeom prst="rightBrace">
            <a:avLst>
              <a:gd name="adj1" fmla="val 0"/>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773" name="Rectangle 5"/>
          <p:cNvSpPr>
            <a:spLocks noChangeArrowheads="1"/>
          </p:cNvSpPr>
          <p:nvPr/>
        </p:nvSpPr>
        <p:spPr bwMode="auto">
          <a:xfrm>
            <a:off x="0" y="6172200"/>
            <a:ext cx="4267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Ø"/>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وبوجه عام تقود الاستجابة الضوئية غير الموجهة الحيوان إلى بيئات أفضل لممارسة نشاطه.</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22" name="مستطيل 21"/>
          <p:cNvSpPr/>
          <p:nvPr/>
        </p:nvSpPr>
        <p:spPr>
          <a:xfrm>
            <a:off x="2362200" y="3505200"/>
            <a:ext cx="1758815" cy="369332"/>
          </a:xfrm>
          <a:prstGeom prst="rect">
            <a:avLst/>
          </a:prstGeom>
          <a:solidFill>
            <a:srgbClr val="CCFF33"/>
          </a:solidFill>
          <a:ln>
            <a:solidFill>
              <a:srgbClr val="FFC000"/>
            </a:solidFill>
          </a:ln>
        </p:spPr>
        <p:txBody>
          <a:bodyPr wrap="none">
            <a:spAutoFit/>
          </a:bodyPr>
          <a:lstStyle/>
          <a:p>
            <a:r>
              <a:rPr lang="ar-SA" b="1" dirty="0">
                <a:latin typeface="Times New Roman" pitchFamily="18" charset="0"/>
                <a:ea typeface="Times New Roman" pitchFamily="18" charset="0"/>
                <a:cs typeface="Traditional Arabic" pitchFamily="2" charset="-78"/>
              </a:rPr>
              <a:t>استجابة غير موجهة عالية</a:t>
            </a:r>
            <a:endParaRPr lang="en-US" b="1" dirty="0"/>
          </a:p>
        </p:txBody>
      </p:sp>
      <p:sp>
        <p:nvSpPr>
          <p:cNvPr id="23" name="مستطيل 22"/>
          <p:cNvSpPr/>
          <p:nvPr/>
        </p:nvSpPr>
        <p:spPr>
          <a:xfrm>
            <a:off x="228600" y="3505200"/>
            <a:ext cx="1983235" cy="369332"/>
          </a:xfrm>
          <a:prstGeom prst="rect">
            <a:avLst/>
          </a:prstGeom>
          <a:solidFill>
            <a:srgbClr val="CCFF33"/>
          </a:solidFill>
          <a:ln>
            <a:solidFill>
              <a:srgbClr val="FFC000"/>
            </a:solidFill>
          </a:ln>
        </p:spPr>
        <p:txBody>
          <a:bodyPr wrap="none">
            <a:spAutoFit/>
          </a:bodyPr>
          <a:lstStyle/>
          <a:p>
            <a:r>
              <a:rPr lang="ar-SA" b="1" dirty="0">
                <a:latin typeface="Times New Roman" pitchFamily="18" charset="0"/>
                <a:ea typeface="Times New Roman" pitchFamily="18" charset="0"/>
                <a:cs typeface="Traditional Arabic" pitchFamily="2" charset="-78"/>
              </a:rPr>
              <a:t>استجابة غير موجهة منخفضة</a:t>
            </a:r>
            <a:endParaRPr lang="en-US" b="1" dirty="0"/>
          </a:p>
        </p:txBody>
      </p:sp>
      <p:sp>
        <p:nvSpPr>
          <p:cNvPr id="24" name="مستطيل 23"/>
          <p:cNvSpPr/>
          <p:nvPr/>
        </p:nvSpPr>
        <p:spPr>
          <a:xfrm>
            <a:off x="2133600" y="3962400"/>
            <a:ext cx="2209800" cy="1323439"/>
          </a:xfrm>
          <a:prstGeom prst="rect">
            <a:avLst/>
          </a:prstGeom>
        </p:spPr>
        <p:txBody>
          <a:bodyPr wrap="square">
            <a:spAutoFit/>
          </a:bodyPr>
          <a:lstStyle/>
          <a:p>
            <a:pPr algn="ctr" rtl="1"/>
            <a:r>
              <a:rPr lang="ar-SA" sz="2000" b="1" dirty="0" smtClean="0">
                <a:solidFill>
                  <a:srgbClr val="0070C0"/>
                </a:solidFill>
                <a:latin typeface="Times New Roman" pitchFamily="18" charset="0"/>
                <a:ea typeface="Times New Roman" pitchFamily="18" charset="0"/>
                <a:cs typeface="Traditional Arabic" pitchFamily="2" charset="-78"/>
              </a:rPr>
              <a:t>وتكون إذا </a:t>
            </a:r>
            <a:r>
              <a:rPr lang="ar-SA" sz="2000" b="1" dirty="0">
                <a:solidFill>
                  <a:srgbClr val="0070C0"/>
                </a:solidFill>
                <a:latin typeface="Times New Roman" pitchFamily="18" charset="0"/>
                <a:ea typeface="Times New Roman" pitchFamily="18" charset="0"/>
                <a:cs typeface="Traditional Arabic" pitchFamily="2" charset="-78"/>
              </a:rPr>
              <a:t>تناسبت سرعة الحركة العشوائية للحيوان تناسباً طردياً مع شدة </a:t>
            </a:r>
            <a:r>
              <a:rPr lang="ar-SA" sz="2000" b="1" dirty="0" smtClean="0">
                <a:solidFill>
                  <a:srgbClr val="0070C0"/>
                </a:solidFill>
                <a:latin typeface="Times New Roman" pitchFamily="18" charset="0"/>
                <a:ea typeface="Times New Roman" pitchFamily="18" charset="0"/>
                <a:cs typeface="Traditional Arabic" pitchFamily="2" charset="-78"/>
              </a:rPr>
              <a:t>الإضاءة. </a:t>
            </a:r>
            <a:endParaRPr lang="en-US" sz="2000" b="1" dirty="0">
              <a:solidFill>
                <a:srgbClr val="0070C0"/>
              </a:solidFill>
            </a:endParaRPr>
          </a:p>
        </p:txBody>
      </p:sp>
      <p:sp>
        <p:nvSpPr>
          <p:cNvPr id="25" name="مستطيل 24"/>
          <p:cNvSpPr/>
          <p:nvPr/>
        </p:nvSpPr>
        <p:spPr>
          <a:xfrm>
            <a:off x="304800" y="4038600"/>
            <a:ext cx="1828800" cy="1323439"/>
          </a:xfrm>
          <a:prstGeom prst="rect">
            <a:avLst/>
          </a:prstGeom>
        </p:spPr>
        <p:txBody>
          <a:bodyPr wrap="square">
            <a:spAutoFit/>
          </a:bodyPr>
          <a:lstStyle/>
          <a:p>
            <a:pPr algn="ctr" rtl="1"/>
            <a:r>
              <a:rPr lang="ar-SA" sz="2000" b="1" dirty="0">
                <a:solidFill>
                  <a:srgbClr val="0070C0"/>
                </a:solidFill>
                <a:latin typeface="Times New Roman" pitchFamily="18" charset="0"/>
                <a:ea typeface="Times New Roman" pitchFamily="18" charset="0"/>
                <a:cs typeface="Traditional Arabic" pitchFamily="2" charset="-78"/>
              </a:rPr>
              <a:t>إذا تناسبت سرعة الحركة العشوائية للحيوان تناسباً عكسياً مع شدة الإضاءة</a:t>
            </a:r>
            <a:endParaRPr lang="en-US" sz="2000" b="1" dirty="0">
              <a:solidFill>
                <a:srgbClr val="0070C0"/>
              </a:solidFill>
            </a:endParaRPr>
          </a:p>
        </p:txBody>
      </p:sp>
      <p:sp>
        <p:nvSpPr>
          <p:cNvPr id="27" name="مربع نص 26"/>
          <p:cNvSpPr txBox="1"/>
          <p:nvPr/>
        </p:nvSpPr>
        <p:spPr>
          <a:xfrm>
            <a:off x="3657600" y="5334000"/>
            <a:ext cx="609600" cy="923330"/>
          </a:xfrm>
          <a:prstGeom prst="rect">
            <a:avLst/>
          </a:prstGeom>
          <a:noFill/>
        </p:spPr>
        <p:txBody>
          <a:bodyPr wrap="square" rtlCol="0">
            <a:spAutoFit/>
          </a:bodyPr>
          <a:lstStyle/>
          <a:p>
            <a:pPr algn="r" rtl="1">
              <a:buFont typeface="Wingdings" pitchFamily="2" charset="2"/>
              <a:buChar char="Ø"/>
            </a:pPr>
            <a:r>
              <a:rPr lang="ar-SA" dirty="0" smtClean="0">
                <a:solidFill>
                  <a:srgbClr val="FF0000"/>
                </a:solidFill>
              </a:rPr>
              <a:t> </a:t>
            </a:r>
          </a:p>
          <a:p>
            <a:pPr algn="r" rtl="1">
              <a:buFont typeface="Wingdings" pitchFamily="2" charset="2"/>
              <a:buChar char="Ø"/>
            </a:pPr>
            <a:r>
              <a:rPr lang="ar-SA" dirty="0">
                <a:solidFill>
                  <a:srgbClr val="FF0000"/>
                </a:solidFill>
              </a:rPr>
              <a:t> </a:t>
            </a:r>
            <a:endParaRPr lang="ar-SA" dirty="0" smtClean="0">
              <a:solidFill>
                <a:srgbClr val="FF0000"/>
              </a:solidFill>
            </a:endParaRPr>
          </a:p>
          <a:p>
            <a:pPr algn="r" rtl="1">
              <a:buFont typeface="Wingdings" pitchFamily="2" charset="2"/>
              <a:buChar char="Ø"/>
            </a:pPr>
            <a:r>
              <a:rPr lang="ar-SA" dirty="0">
                <a:solidFill>
                  <a:srgbClr val="FF0000"/>
                </a:solidFill>
              </a:rPr>
              <a:t> </a:t>
            </a:r>
            <a:endParaRPr lang="en-US"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685800" y="457200"/>
            <a:ext cx="7772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ويمكن تصنيف الحيوانات تبعاً لحاجتها للضوء, والفترة التي تنشط فيها من اليوم إلى ما يأتي:</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34818" name="Rectangle 2"/>
          <p:cNvSpPr>
            <a:spLocks noChangeArrowheads="1"/>
          </p:cNvSpPr>
          <p:nvPr/>
        </p:nvSpPr>
        <p:spPr bwMode="auto">
          <a:xfrm>
            <a:off x="2667000" y="1143000"/>
            <a:ext cx="59436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kumimoji="0" lang="ar-SA" sz="2800" b="1" i="0" u="none" strike="noStrike" cap="none" normalizeH="0" baseline="0" dirty="0" smtClean="0">
                <a:ln>
                  <a:noFill/>
                </a:ln>
                <a:solidFill>
                  <a:srgbClr val="FF0000"/>
                </a:solidFill>
                <a:effectLst/>
                <a:latin typeface="Times New Roman" pitchFamily="18" charset="0"/>
                <a:ea typeface="Times New Roman" pitchFamily="18" charset="0"/>
                <a:cs typeface="Traditional Arabic" pitchFamily="2" charset="-78"/>
              </a:rPr>
              <a:t>1- حيوانات محبة للضوء أو نهارية </a:t>
            </a:r>
            <a:r>
              <a:rPr kumimoji="0" lang="en-ZW" sz="2800" b="1" i="0" u="none" strike="noStrike" cap="none" normalizeH="0" baseline="0" dirty="0" smtClean="0">
                <a:ln>
                  <a:noFill/>
                </a:ln>
                <a:solidFill>
                  <a:srgbClr val="FF0000"/>
                </a:solidFill>
                <a:effectLst/>
                <a:latin typeface="Modern No. 20" pitchFamily="18" charset="0"/>
                <a:ea typeface="Times New Roman" pitchFamily="18" charset="0"/>
                <a:cs typeface="Traditional Arabic" pitchFamily="2" charset="-78"/>
              </a:rPr>
              <a:t>Diurnality</a:t>
            </a:r>
            <a:r>
              <a:rPr kumimoji="0" lang="ar-SA" sz="2800" b="1" i="0" u="none" strike="noStrike" cap="none" normalizeH="0" baseline="0" dirty="0" smtClean="0">
                <a:ln>
                  <a:noFill/>
                </a:ln>
                <a:solidFill>
                  <a:srgbClr val="FF0000"/>
                </a:solidFill>
                <a:effectLst/>
                <a:latin typeface="Times New Roman" pitchFamily="18" charset="0"/>
                <a:ea typeface="Times New Roman" pitchFamily="18" charset="0"/>
                <a:cs typeface="Traditional Arabic" pitchFamily="2" charset="-78"/>
              </a:rPr>
              <a:t>: </a:t>
            </a:r>
            <a:endParaRPr kumimoji="0" lang="ar-SA" sz="2800" b="1" i="0" u="none" strike="noStrike" cap="none" normalizeH="0" baseline="0" dirty="0" smtClean="0">
              <a:ln>
                <a:noFill/>
              </a:ln>
              <a:solidFill>
                <a:srgbClr val="FF0000"/>
              </a:solidFill>
              <a:effectLst/>
              <a:latin typeface="Arial" pitchFamily="34" charset="0"/>
              <a:cs typeface="Arial" pitchFamily="34" charset="0"/>
            </a:endParaRPr>
          </a:p>
        </p:txBody>
      </p:sp>
      <p:sp>
        <p:nvSpPr>
          <p:cNvPr id="34819" name="Rectangle 3"/>
          <p:cNvSpPr>
            <a:spLocks noChangeArrowheads="1"/>
          </p:cNvSpPr>
          <p:nvPr/>
        </p:nvSpPr>
        <p:spPr bwMode="auto">
          <a:xfrm>
            <a:off x="4648200" y="1981200"/>
            <a:ext cx="37338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وهي الحيوانات التي تنشط غالباً بحثاً عن الغذاء خلال ساعات النهار, ثم يقل نشاطها وترتاح خلال ساعات الليل مثل معظم الحشرات والطيور والحيوانات الثديية, التي يقضي بعضها أكثر من 85</a:t>
            </a: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من نشاطها في ساعات النهار.</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صورة 6" descr="Animals-00013.jpg"/>
          <p:cNvPicPr>
            <a:picLocks noChangeAspect="1"/>
          </p:cNvPicPr>
          <p:nvPr/>
        </p:nvPicPr>
        <p:blipFill>
          <a:blip r:embed="rId2" cstate="print"/>
          <a:stretch>
            <a:fillRect/>
          </a:stretch>
        </p:blipFill>
        <p:spPr>
          <a:xfrm>
            <a:off x="990600" y="2133600"/>
            <a:ext cx="2807208" cy="2106168"/>
          </a:xfrm>
          <a:prstGeom prst="hexagon">
            <a:avLst/>
          </a:prstGeom>
        </p:spPr>
      </p:pic>
      <p:pic>
        <p:nvPicPr>
          <p:cNvPr id="8" name="صورة 7" descr="Animals-00027.jpg"/>
          <p:cNvPicPr>
            <a:picLocks noChangeAspect="1"/>
          </p:cNvPicPr>
          <p:nvPr/>
        </p:nvPicPr>
        <p:blipFill>
          <a:blip r:embed="rId3" cstate="print"/>
          <a:stretch>
            <a:fillRect/>
          </a:stretch>
        </p:blipFill>
        <p:spPr>
          <a:xfrm>
            <a:off x="381000" y="4648200"/>
            <a:ext cx="2194560" cy="1645920"/>
          </a:xfrm>
          <a:prstGeom prst="roundRect">
            <a:avLst/>
          </a:prstGeom>
        </p:spPr>
      </p:pic>
      <p:pic>
        <p:nvPicPr>
          <p:cNvPr id="9" name="صورة 8" descr="MP900434136.JPG"/>
          <p:cNvPicPr>
            <a:picLocks noChangeAspect="1"/>
          </p:cNvPicPr>
          <p:nvPr/>
        </p:nvPicPr>
        <p:blipFill>
          <a:blip r:embed="rId4" cstate="print"/>
          <a:stretch>
            <a:fillRect/>
          </a:stretch>
        </p:blipFill>
        <p:spPr>
          <a:xfrm>
            <a:off x="2743200" y="4648200"/>
            <a:ext cx="2108591" cy="1581912"/>
          </a:xfrm>
          <a:prstGeom prst="ellipse">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685800" y="457200"/>
            <a:ext cx="7772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ويمكن تصنيف الحيوانات تبعاً لحاجتها للضوء, والفترة التي تنشط فيها من اليوم إلى ما يأتي:</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34818" name="Rectangle 2"/>
          <p:cNvSpPr>
            <a:spLocks noChangeArrowheads="1"/>
          </p:cNvSpPr>
          <p:nvPr/>
        </p:nvSpPr>
        <p:spPr bwMode="auto">
          <a:xfrm>
            <a:off x="2667000" y="1143000"/>
            <a:ext cx="59436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kumimoji="0" lang="ar-SA" sz="2800" b="1" i="0" u="none" strike="noStrike" cap="none" normalizeH="0" baseline="0" dirty="0" smtClean="0">
                <a:ln>
                  <a:noFill/>
                </a:ln>
                <a:solidFill>
                  <a:srgbClr val="FF0000"/>
                </a:solidFill>
                <a:effectLst/>
                <a:latin typeface="Times New Roman" pitchFamily="18" charset="0"/>
                <a:ea typeface="Times New Roman" pitchFamily="18" charset="0"/>
                <a:cs typeface="Traditional Arabic" pitchFamily="2" charset="-78"/>
              </a:rPr>
              <a:t>2- </a:t>
            </a:r>
            <a:r>
              <a:rPr lang="ar-SA" sz="2800" b="1" dirty="0">
                <a:solidFill>
                  <a:srgbClr val="FF0000"/>
                </a:solidFill>
                <a:latin typeface="Times New Roman" pitchFamily="18" charset="0"/>
                <a:ea typeface="Times New Roman" pitchFamily="18" charset="0"/>
                <a:cs typeface="Traditional Arabic" pitchFamily="2" charset="-78"/>
              </a:rPr>
              <a:t>حيوانات محبة للظلمة أو ليلية </a:t>
            </a:r>
            <a:r>
              <a:rPr lang="en-ZW" sz="2800" b="1" dirty="0">
                <a:solidFill>
                  <a:srgbClr val="FF0000"/>
                </a:solidFill>
                <a:latin typeface="Times New Roman" pitchFamily="18" charset="0"/>
                <a:ea typeface="Times New Roman" pitchFamily="18" charset="0"/>
                <a:cs typeface="Traditional Arabic" pitchFamily="2" charset="-78"/>
              </a:rPr>
              <a:t>Nocturnality</a:t>
            </a:r>
            <a:r>
              <a:rPr lang="ar-SA" sz="2800" b="1" dirty="0">
                <a:solidFill>
                  <a:srgbClr val="FF0000"/>
                </a:solidFill>
                <a:latin typeface="Times New Roman" pitchFamily="18" charset="0"/>
                <a:ea typeface="Times New Roman" pitchFamily="18" charset="0"/>
                <a:cs typeface="Traditional Arabic" pitchFamily="2" charset="-78"/>
              </a:rPr>
              <a:t>:</a:t>
            </a:r>
          </a:p>
        </p:txBody>
      </p:sp>
      <p:sp>
        <p:nvSpPr>
          <p:cNvPr id="35841" name="Rectangle 1"/>
          <p:cNvSpPr>
            <a:spLocks noChangeArrowheads="1"/>
          </p:cNvSpPr>
          <p:nvPr/>
        </p:nvSpPr>
        <p:spPr bwMode="auto">
          <a:xfrm>
            <a:off x="3962400" y="2438400"/>
            <a:ext cx="44958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575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وهي الحيوانات التي تنشط غالباً خلال ساعات الليل, ثم ترتاح خلال ساعات النهار مثل الخفافيش.</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صورة 7" descr="MH900304955.JPG"/>
          <p:cNvPicPr>
            <a:picLocks noChangeAspect="1"/>
          </p:cNvPicPr>
          <p:nvPr/>
        </p:nvPicPr>
        <p:blipFill>
          <a:blip r:embed="rId2"/>
          <a:stretch>
            <a:fillRect/>
          </a:stretch>
        </p:blipFill>
        <p:spPr>
          <a:xfrm>
            <a:off x="533400" y="1752600"/>
            <a:ext cx="3095625" cy="3095625"/>
          </a:xfrm>
          <a:prstGeom prst="rect">
            <a:avLst/>
          </a:prstGeom>
        </p:spPr>
      </p:pic>
      <p:pic>
        <p:nvPicPr>
          <p:cNvPr id="9" name="صورة 8" descr="MB900406517.JPG"/>
          <p:cNvPicPr>
            <a:picLocks noChangeAspect="1"/>
          </p:cNvPicPr>
          <p:nvPr/>
        </p:nvPicPr>
        <p:blipFill>
          <a:blip r:embed="rId3"/>
          <a:stretch>
            <a:fillRect/>
          </a:stretch>
        </p:blipFill>
        <p:spPr>
          <a:xfrm>
            <a:off x="304800" y="4419600"/>
            <a:ext cx="3048000" cy="2057400"/>
          </a:xfrm>
          <a:prstGeom prst="ellipse">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685800" y="457200"/>
            <a:ext cx="7772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ويمكن تصنيف الحيوانات تبعاً لحاجتها للضوء, والفترة التي تنشط فيها من اليوم إلى ما يأتي:</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34818" name="Rectangle 2"/>
          <p:cNvSpPr>
            <a:spLocks noChangeArrowheads="1"/>
          </p:cNvSpPr>
          <p:nvPr/>
        </p:nvSpPr>
        <p:spPr bwMode="auto">
          <a:xfrm>
            <a:off x="2667000" y="1143000"/>
            <a:ext cx="59436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fontAlgn="base">
              <a:spcBef>
                <a:spcPct val="0"/>
              </a:spcBef>
              <a:spcAft>
                <a:spcPct val="0"/>
              </a:spcAft>
            </a:pPr>
            <a:r>
              <a:rPr kumimoji="0" lang="ar-SA" sz="2800" b="1" i="0" u="none" strike="noStrike" cap="none" normalizeH="0" baseline="0" dirty="0" smtClean="0">
                <a:ln>
                  <a:noFill/>
                </a:ln>
                <a:solidFill>
                  <a:srgbClr val="FF0000"/>
                </a:solidFill>
                <a:effectLst/>
                <a:latin typeface="Times New Roman" pitchFamily="18" charset="0"/>
                <a:ea typeface="Times New Roman" pitchFamily="18" charset="0"/>
                <a:cs typeface="Traditional Arabic" pitchFamily="2" charset="-78"/>
              </a:rPr>
              <a:t>3- </a:t>
            </a:r>
            <a:r>
              <a:rPr lang="ar-SA" sz="2800" b="1" dirty="0">
                <a:solidFill>
                  <a:srgbClr val="FF0000"/>
                </a:solidFill>
                <a:latin typeface="Times New Roman" pitchFamily="18" charset="0"/>
                <a:ea typeface="Times New Roman" pitchFamily="18" charset="0"/>
                <a:cs typeface="Traditional Arabic" pitchFamily="2" charset="-78"/>
              </a:rPr>
              <a:t>حيوانات محبة للضوء الضئيل, أو غسقية </a:t>
            </a:r>
            <a:r>
              <a:rPr lang="ar-SA" sz="2800" b="1" dirty="0" err="1">
                <a:solidFill>
                  <a:srgbClr val="FF0000"/>
                </a:solidFill>
                <a:latin typeface="Times New Roman" pitchFamily="18" charset="0"/>
                <a:ea typeface="Times New Roman" pitchFamily="18" charset="0"/>
                <a:cs typeface="Traditional Arabic" pitchFamily="2" charset="-78"/>
              </a:rPr>
              <a:t>وشفقية</a:t>
            </a:r>
            <a:r>
              <a:rPr lang="ar-SA" sz="2800" b="1" dirty="0">
                <a:solidFill>
                  <a:srgbClr val="FF0000"/>
                </a:solidFill>
                <a:latin typeface="Times New Roman" pitchFamily="18" charset="0"/>
                <a:ea typeface="Times New Roman" pitchFamily="18" charset="0"/>
                <a:cs typeface="Traditional Arabic" pitchFamily="2" charset="-78"/>
              </a:rPr>
              <a:t> </a:t>
            </a:r>
            <a:r>
              <a:rPr lang="en-ZW" sz="2800" b="1" dirty="0">
                <a:solidFill>
                  <a:srgbClr val="FF0000"/>
                </a:solidFill>
                <a:latin typeface="Times New Roman" pitchFamily="18" charset="0"/>
                <a:ea typeface="Times New Roman" pitchFamily="18" charset="0"/>
                <a:cs typeface="Traditional Arabic" pitchFamily="2" charset="-78"/>
              </a:rPr>
              <a:t>Crepuscular</a:t>
            </a:r>
            <a:r>
              <a:rPr lang="ar-SA" sz="2800" b="1" dirty="0">
                <a:solidFill>
                  <a:srgbClr val="FF0000"/>
                </a:solidFill>
                <a:latin typeface="Times New Roman" pitchFamily="18" charset="0"/>
                <a:ea typeface="Times New Roman" pitchFamily="18" charset="0"/>
                <a:cs typeface="Traditional Arabic" pitchFamily="2" charset="-78"/>
              </a:rPr>
              <a:t>:</a:t>
            </a:r>
            <a:endParaRPr lang="en-US" sz="2800" b="1" dirty="0">
              <a:solidFill>
                <a:srgbClr val="FF0000"/>
              </a:solidFill>
              <a:latin typeface="Times New Roman" pitchFamily="18" charset="0"/>
              <a:ea typeface="Times New Roman" pitchFamily="18" charset="0"/>
              <a:cs typeface="Traditional Arabic" pitchFamily="2" charset="-78"/>
            </a:endParaRPr>
          </a:p>
          <a:p>
            <a:pPr lvl="0" algn="justLow" rtl="1" fontAlgn="base">
              <a:spcBef>
                <a:spcPct val="0"/>
              </a:spcBef>
              <a:spcAft>
                <a:spcPct val="0"/>
              </a:spcAft>
            </a:pPr>
            <a:endParaRPr lang="ar-SA" sz="2800" b="1" dirty="0">
              <a:solidFill>
                <a:srgbClr val="FF0000"/>
              </a:solidFill>
              <a:latin typeface="Times New Roman" pitchFamily="18" charset="0"/>
              <a:ea typeface="Times New Roman" pitchFamily="18" charset="0"/>
              <a:cs typeface="Traditional Arabic" pitchFamily="2" charset="-78"/>
            </a:endParaRPr>
          </a:p>
        </p:txBody>
      </p:sp>
      <p:sp>
        <p:nvSpPr>
          <p:cNvPr id="36865" name="Rectangle 1"/>
          <p:cNvSpPr>
            <a:spLocks noChangeArrowheads="1"/>
          </p:cNvSpPr>
          <p:nvPr/>
        </p:nvSpPr>
        <p:spPr bwMode="auto">
          <a:xfrm>
            <a:off x="3657600" y="2362200"/>
            <a:ext cx="4572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575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وهي الحيوانات التي تنشط غالباً خلال فترات الضوء الضئيل أي قبيل شروق الشمس وعند الغروب, وفي الليالي المقمرة مثل: القطط, والكلاب, والغزلان, والأرانب من </a:t>
            </a:r>
            <a:r>
              <a:rPr kumimoji="0" lang="ar-SA" sz="2800" b="0"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الثديات</a:t>
            </a: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وتصنف الخنافس والفراشات والذباب من الحشرات على أنها حيوانات تنشط غالباً خلال فترات الضوء الضئيل.   </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 name="صورة 8" descr="لاالب.bmp"/>
          <p:cNvPicPr>
            <a:picLocks noChangeAspect="1"/>
          </p:cNvPicPr>
          <p:nvPr/>
        </p:nvPicPr>
        <p:blipFill>
          <a:blip r:embed="rId2"/>
          <a:stretch>
            <a:fillRect/>
          </a:stretch>
        </p:blipFill>
        <p:spPr>
          <a:xfrm>
            <a:off x="304800" y="1524000"/>
            <a:ext cx="1657350" cy="1590675"/>
          </a:xfrm>
          <a:prstGeom prst="rect">
            <a:avLst/>
          </a:prstGeom>
        </p:spPr>
      </p:pic>
      <p:pic>
        <p:nvPicPr>
          <p:cNvPr id="11" name="صورة 10" descr="MP900431003.JPG"/>
          <p:cNvPicPr>
            <a:picLocks noChangeAspect="1"/>
          </p:cNvPicPr>
          <p:nvPr/>
        </p:nvPicPr>
        <p:blipFill>
          <a:blip r:embed="rId3" cstate="print"/>
          <a:stretch>
            <a:fillRect/>
          </a:stretch>
        </p:blipFill>
        <p:spPr>
          <a:xfrm>
            <a:off x="152400" y="3810000"/>
            <a:ext cx="1752600" cy="2584897"/>
          </a:xfrm>
          <a:prstGeom prst="rect">
            <a:avLst/>
          </a:prstGeom>
        </p:spPr>
      </p:pic>
      <p:pic>
        <p:nvPicPr>
          <p:cNvPr id="12" name="صورة 11" descr="MB900313778.JPG"/>
          <p:cNvPicPr>
            <a:picLocks noChangeAspect="1"/>
          </p:cNvPicPr>
          <p:nvPr/>
        </p:nvPicPr>
        <p:blipFill>
          <a:blip r:embed="rId4"/>
          <a:stretch>
            <a:fillRect/>
          </a:stretch>
        </p:blipFill>
        <p:spPr>
          <a:xfrm>
            <a:off x="1600200" y="4267200"/>
            <a:ext cx="1828800" cy="1828800"/>
          </a:xfrm>
          <a:prstGeom prst="ellipse">
            <a:avLst/>
          </a:prstGeom>
        </p:spPr>
      </p:pic>
      <p:pic>
        <p:nvPicPr>
          <p:cNvPr id="13" name="صورة 12" descr="Animals-00043.jpg"/>
          <p:cNvPicPr>
            <a:picLocks noChangeAspect="1"/>
          </p:cNvPicPr>
          <p:nvPr/>
        </p:nvPicPr>
        <p:blipFill>
          <a:blip r:embed="rId5" cstate="print"/>
          <a:stretch>
            <a:fillRect/>
          </a:stretch>
        </p:blipFill>
        <p:spPr>
          <a:xfrm>
            <a:off x="1447800" y="3048000"/>
            <a:ext cx="2002536" cy="1338072"/>
          </a:xfrm>
          <a:prstGeom prst="ellipse">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457200"/>
            <a:ext cx="7467600" cy="1752600"/>
          </a:xfrm>
        </p:spPr>
        <p:txBody>
          <a:bodyPr>
            <a:normAutofit/>
          </a:bodyPr>
          <a:lstStyle/>
          <a:p>
            <a:pPr algn="ctr" rtl="1"/>
            <a:r>
              <a:rPr lang="ar-SA" b="1" dirty="0" smtClean="0"/>
              <a:t>العوامل </a:t>
            </a:r>
            <a:r>
              <a:rPr lang="ar-SA" b="1" dirty="0" err="1" smtClean="0"/>
              <a:t>المناخيه</a:t>
            </a:r>
            <a:r>
              <a:rPr lang="ar-SA" b="1" dirty="0" smtClean="0"/>
              <a:t> (الجوية)  </a:t>
            </a:r>
            <a:r>
              <a:rPr lang="en-US" b="1" dirty="0" smtClean="0"/>
              <a:t>Climatic Factors</a:t>
            </a:r>
            <a:br>
              <a:rPr lang="en-US" b="1" dirty="0" smtClean="0"/>
            </a:br>
            <a:r>
              <a:rPr lang="en-US" b="1" dirty="0" smtClean="0"/>
              <a:t/>
            </a:r>
            <a:br>
              <a:rPr lang="en-US" b="1" dirty="0" smtClean="0"/>
            </a:br>
            <a:endParaRPr lang="en-US" b="1" dirty="0"/>
          </a:p>
        </p:txBody>
      </p:sp>
      <p:sp>
        <p:nvSpPr>
          <p:cNvPr id="5" name="مستطيل 4"/>
          <p:cNvSpPr/>
          <p:nvPr/>
        </p:nvSpPr>
        <p:spPr>
          <a:xfrm>
            <a:off x="2209800" y="3124200"/>
            <a:ext cx="4184159" cy="923330"/>
          </a:xfrm>
          <a:prstGeom prst="rect">
            <a:avLst/>
          </a:prstGeom>
        </p:spPr>
        <p:txBody>
          <a:bodyPr wrap="none">
            <a:spAutoFit/>
          </a:bodyPr>
          <a:lstStyle/>
          <a:p>
            <a:pPr algn="r" rtl="1"/>
            <a:r>
              <a:rPr lang="ar-SA" sz="5400" dirty="0" smtClean="0">
                <a:solidFill>
                  <a:srgbClr val="FF0000"/>
                </a:solidFill>
              </a:rPr>
              <a:t>2- الرياح </a:t>
            </a:r>
            <a:r>
              <a:rPr lang="en-US" sz="5400" dirty="0" smtClean="0">
                <a:solidFill>
                  <a:srgbClr val="FF0000"/>
                </a:solidFill>
              </a:rPr>
              <a:t>Wind</a:t>
            </a:r>
            <a:endParaRPr lang="en-US" sz="5400" dirty="0"/>
          </a:p>
        </p:txBody>
      </p:sp>
      <p:pic>
        <p:nvPicPr>
          <p:cNvPr id="38914" name="Picture 2"/>
          <p:cNvPicPr>
            <a:picLocks noChangeAspect="1" noChangeArrowheads="1"/>
          </p:cNvPicPr>
          <p:nvPr/>
        </p:nvPicPr>
        <p:blipFill>
          <a:blip r:embed="rId2"/>
          <a:srcRect/>
          <a:stretch>
            <a:fillRect/>
          </a:stretch>
        </p:blipFill>
        <p:spPr bwMode="auto">
          <a:xfrm>
            <a:off x="609600" y="4495800"/>
            <a:ext cx="2743200" cy="1981200"/>
          </a:xfrm>
          <a:prstGeom prst="rect">
            <a:avLst/>
          </a:prstGeom>
          <a:noFill/>
          <a:ln w="9525">
            <a:noFill/>
            <a:miter lim="800000"/>
            <a:headEnd/>
            <a:tailEnd/>
          </a:ln>
          <a:effectLst/>
        </p:spPr>
      </p:pic>
      <p:pic>
        <p:nvPicPr>
          <p:cNvPr id="7" name="صورة 6" descr="MB900400462.JPG"/>
          <p:cNvPicPr>
            <a:picLocks noChangeAspect="1"/>
          </p:cNvPicPr>
          <p:nvPr/>
        </p:nvPicPr>
        <p:blipFill>
          <a:blip r:embed="rId3"/>
          <a:stretch>
            <a:fillRect/>
          </a:stretch>
        </p:blipFill>
        <p:spPr>
          <a:xfrm>
            <a:off x="6553200" y="2209800"/>
            <a:ext cx="1828800" cy="33528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28600" y="838200"/>
            <a:ext cx="85344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73025"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تعتبر الرياح من العوامل البيئية الهامة نظراً لتأثيراتها المختلفة على النباتات ، فهي تؤثر على الرطوبة الجوية </a:t>
            </a:r>
            <a:r>
              <a:rPr kumimoji="0" lang="ar-SA" sz="2800" b="0" i="0" u="none" strike="noStrike" cap="none" normalizeH="0" baseline="0" dirty="0" err="1" smtClean="0">
                <a:ln>
                  <a:noFill/>
                </a:ln>
                <a:solidFill>
                  <a:schemeClr val="tx1"/>
                </a:solidFill>
                <a:effectLst/>
                <a:latin typeface="Times New Roman" pitchFamily="18" charset="0"/>
                <a:ea typeface="Times New Roman" pitchFamily="18" charset="0"/>
                <a:cs typeface="Traditional Arabic" pitchFamily="2" charset="-78"/>
              </a:rPr>
              <a:t>والنتح</a:t>
            </a: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ولها تأثيرات ميكانيكية على النباتات والتربة بالإضافة إلى دورها في انتشار البذور والثمار . وتزداد سرعة الرياح بصورة عامة بزيادة الارتفاع فوق سطح البحر . </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مستطيل 4"/>
          <p:cNvSpPr/>
          <p:nvPr/>
        </p:nvSpPr>
        <p:spPr>
          <a:xfrm>
            <a:off x="3048000" y="3429000"/>
            <a:ext cx="3122971" cy="523220"/>
          </a:xfrm>
          <a:prstGeom prst="rect">
            <a:avLst/>
          </a:prstGeom>
        </p:spPr>
        <p:txBody>
          <a:bodyPr wrap="none">
            <a:spAutoFit/>
          </a:bodyPr>
          <a:lstStyle/>
          <a:p>
            <a:r>
              <a:rPr lang="ar-SA" sz="2800" b="1" dirty="0" smtClean="0">
                <a:solidFill>
                  <a:srgbClr val="FF0000"/>
                </a:solidFill>
              </a:rPr>
              <a:t>تأثير </a:t>
            </a:r>
            <a:r>
              <a:rPr lang="ar-SA" sz="2800" b="1" dirty="0">
                <a:solidFill>
                  <a:srgbClr val="FF0000"/>
                </a:solidFill>
              </a:rPr>
              <a:t>الرياح على النباتات </a:t>
            </a:r>
            <a:endParaRPr lang="en-US" sz="2800" b="1" dirty="0">
              <a:solidFill>
                <a:srgbClr val="FF0000"/>
              </a:solidFill>
            </a:endParaRPr>
          </a:p>
        </p:txBody>
      </p:sp>
      <p:sp>
        <p:nvSpPr>
          <p:cNvPr id="7" name="قوس كبير أيمن 6"/>
          <p:cNvSpPr/>
          <p:nvPr/>
        </p:nvSpPr>
        <p:spPr>
          <a:xfrm rot="16200000">
            <a:off x="4419600" y="1676400"/>
            <a:ext cx="381000" cy="5562600"/>
          </a:xfrm>
          <a:prstGeom prst="rightBrace">
            <a:avLst>
              <a:gd name="adj1" fmla="val 0"/>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مستطيل 7"/>
          <p:cNvSpPr/>
          <p:nvPr/>
        </p:nvSpPr>
        <p:spPr>
          <a:xfrm>
            <a:off x="6248400" y="4673025"/>
            <a:ext cx="1951175" cy="584775"/>
          </a:xfrm>
          <a:prstGeom prst="rect">
            <a:avLst/>
          </a:prstGeom>
        </p:spPr>
        <p:txBody>
          <a:bodyPr wrap="none">
            <a:spAutoFit/>
          </a:bodyPr>
          <a:lstStyle/>
          <a:p>
            <a:r>
              <a:rPr lang="ar-SA" sz="3200" dirty="0" smtClean="0"/>
              <a:t>ضار (سلبي) </a:t>
            </a:r>
            <a:endParaRPr lang="en-US" sz="3200" dirty="0"/>
          </a:p>
        </p:txBody>
      </p:sp>
      <p:sp>
        <p:nvSpPr>
          <p:cNvPr id="9" name="مستطيل 8"/>
          <p:cNvSpPr/>
          <p:nvPr/>
        </p:nvSpPr>
        <p:spPr>
          <a:xfrm>
            <a:off x="838200" y="4724400"/>
            <a:ext cx="1891865" cy="584775"/>
          </a:xfrm>
          <a:prstGeom prst="rect">
            <a:avLst/>
          </a:prstGeom>
        </p:spPr>
        <p:txBody>
          <a:bodyPr wrap="none">
            <a:spAutoFit/>
          </a:bodyPr>
          <a:lstStyle/>
          <a:p>
            <a:r>
              <a:rPr lang="ar-SA" sz="3200" dirty="0" smtClean="0"/>
              <a:t>نافع (ايجابي)</a:t>
            </a:r>
            <a:endParaRPr lang="en-US" sz="3200" dirty="0"/>
          </a:p>
        </p:txBody>
      </p:sp>
      <p:pic>
        <p:nvPicPr>
          <p:cNvPr id="10" name="Picture 3"/>
          <p:cNvPicPr>
            <a:picLocks noChangeAspect="1" noChangeArrowheads="1"/>
          </p:cNvPicPr>
          <p:nvPr/>
        </p:nvPicPr>
        <p:blipFill>
          <a:blip r:embed="rId2"/>
          <a:srcRect/>
          <a:stretch>
            <a:fillRect/>
          </a:stretch>
        </p:blipFill>
        <p:spPr bwMode="auto">
          <a:xfrm>
            <a:off x="2057400" y="1981200"/>
            <a:ext cx="1038225" cy="228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505200" y="609600"/>
            <a:ext cx="5036956" cy="523220"/>
          </a:xfrm>
          <a:prstGeom prst="rect">
            <a:avLst/>
          </a:prstGeom>
        </p:spPr>
        <p:txBody>
          <a:bodyPr wrap="none">
            <a:spAutoFit/>
          </a:bodyPr>
          <a:lstStyle/>
          <a:p>
            <a:r>
              <a:rPr lang="ar-SA" sz="2800" b="1" dirty="0" smtClean="0">
                <a:solidFill>
                  <a:srgbClr val="FF0000"/>
                </a:solidFill>
                <a:effectLst>
                  <a:outerShdw blurRad="38100" dist="38100" dir="2700000" algn="tl">
                    <a:srgbClr val="000000">
                      <a:alpha val="43137"/>
                    </a:srgbClr>
                  </a:outerShdw>
                </a:effectLst>
              </a:rPr>
              <a:t>1- التأثيرات </a:t>
            </a:r>
            <a:r>
              <a:rPr lang="ar-SA" sz="2800" b="1" dirty="0">
                <a:solidFill>
                  <a:srgbClr val="FF0000"/>
                </a:solidFill>
                <a:effectLst>
                  <a:outerShdw blurRad="38100" dist="38100" dir="2700000" algn="tl">
                    <a:srgbClr val="000000">
                      <a:alpha val="43137"/>
                    </a:srgbClr>
                  </a:outerShdw>
                </a:effectLst>
              </a:rPr>
              <a:t>السلبية للرياح على </a:t>
            </a:r>
            <a:r>
              <a:rPr lang="ar-SA" sz="2800" b="1" dirty="0" smtClean="0">
                <a:solidFill>
                  <a:srgbClr val="FF0000"/>
                </a:solidFill>
                <a:effectLst>
                  <a:outerShdw blurRad="38100" dist="38100" dir="2700000" algn="tl">
                    <a:srgbClr val="000000">
                      <a:alpha val="43137"/>
                    </a:srgbClr>
                  </a:outerShdw>
                </a:effectLst>
              </a:rPr>
              <a:t>النباتات: </a:t>
            </a:r>
            <a:endParaRPr lang="en-US" sz="2800" b="1" dirty="0">
              <a:solidFill>
                <a:srgbClr val="FF0000"/>
              </a:solidFill>
              <a:effectLst>
                <a:outerShdw blurRad="38100" dist="38100" dir="2700000" algn="tl">
                  <a:srgbClr val="000000">
                    <a:alpha val="43137"/>
                  </a:srgbClr>
                </a:outerShdw>
              </a:effectLst>
            </a:endParaRPr>
          </a:p>
        </p:txBody>
      </p:sp>
      <p:sp>
        <p:nvSpPr>
          <p:cNvPr id="5" name="مستطيل 4"/>
          <p:cNvSpPr/>
          <p:nvPr/>
        </p:nvSpPr>
        <p:spPr>
          <a:xfrm>
            <a:off x="228600" y="1447800"/>
            <a:ext cx="8382000" cy="369332"/>
          </a:xfrm>
          <a:prstGeom prst="rect">
            <a:avLst/>
          </a:prstGeom>
        </p:spPr>
        <p:txBody>
          <a:bodyPr wrap="square">
            <a:spAutoFit/>
          </a:bodyPr>
          <a:lstStyle/>
          <a:p>
            <a:pPr algn="r" rtl="1"/>
            <a:r>
              <a:rPr lang="ar-SA" b="1" dirty="0" smtClean="0"/>
              <a:t>1- تؤدي  </a:t>
            </a:r>
            <a:r>
              <a:rPr lang="ar-SA" b="1" dirty="0"/>
              <a:t>الرياح العاصفة إلى إتلاف  المحاصيل الزراعية كما تمزق الأوراق وتؤدي إلى تساقط الأزهار والثمار </a:t>
            </a:r>
            <a:r>
              <a:rPr lang="ar-SA" b="1" dirty="0" smtClean="0"/>
              <a:t>. </a:t>
            </a:r>
            <a:endParaRPr lang="en-US" b="1" dirty="0"/>
          </a:p>
        </p:txBody>
      </p:sp>
      <p:pic>
        <p:nvPicPr>
          <p:cNvPr id="6" name="صورة 5" descr="الرياح.bmp"/>
          <p:cNvPicPr/>
          <p:nvPr/>
        </p:nvPicPr>
        <p:blipFill>
          <a:blip r:embed="rId2"/>
          <a:stretch>
            <a:fillRect/>
          </a:stretch>
        </p:blipFill>
        <p:spPr>
          <a:xfrm>
            <a:off x="685800" y="3048000"/>
            <a:ext cx="7315200" cy="3200400"/>
          </a:xfrm>
          <a:prstGeom prst="rect">
            <a:avLst/>
          </a:prstGeom>
          <a:ln w="28575">
            <a:solidFill>
              <a:schemeClr val="tx1"/>
            </a:solidFill>
          </a:ln>
        </p:spPr>
      </p:pic>
      <p:sp>
        <p:nvSpPr>
          <p:cNvPr id="7" name="مستطيل 6"/>
          <p:cNvSpPr/>
          <p:nvPr/>
        </p:nvSpPr>
        <p:spPr>
          <a:xfrm>
            <a:off x="304800" y="1828800"/>
            <a:ext cx="8229600" cy="369332"/>
          </a:xfrm>
          <a:prstGeom prst="rect">
            <a:avLst/>
          </a:prstGeom>
        </p:spPr>
        <p:txBody>
          <a:bodyPr wrap="square">
            <a:spAutoFit/>
          </a:bodyPr>
          <a:lstStyle/>
          <a:p>
            <a:pPr algn="r" rtl="1"/>
            <a:r>
              <a:rPr lang="ar-SA" b="1" dirty="0" smtClean="0"/>
              <a:t>2- تؤدي  </a:t>
            </a:r>
            <a:r>
              <a:rPr lang="ar-SA" b="1" dirty="0"/>
              <a:t>الرياح الشديدة إلى كسر الأفرع الغضة واقتلاع بعض الأشجار تماماً من </a:t>
            </a:r>
            <a:r>
              <a:rPr lang="ar-SA" b="1" dirty="0" smtClean="0"/>
              <a:t>جذورها. </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505200" y="609600"/>
            <a:ext cx="5036956" cy="523220"/>
          </a:xfrm>
          <a:prstGeom prst="rect">
            <a:avLst/>
          </a:prstGeom>
        </p:spPr>
        <p:txBody>
          <a:bodyPr wrap="none">
            <a:spAutoFit/>
          </a:bodyPr>
          <a:lstStyle/>
          <a:p>
            <a:r>
              <a:rPr lang="ar-SA" sz="2800" b="1" dirty="0" smtClean="0">
                <a:solidFill>
                  <a:srgbClr val="FF0000"/>
                </a:solidFill>
                <a:effectLst>
                  <a:outerShdw blurRad="38100" dist="38100" dir="2700000" algn="tl">
                    <a:srgbClr val="000000">
                      <a:alpha val="43137"/>
                    </a:srgbClr>
                  </a:outerShdw>
                </a:effectLst>
              </a:rPr>
              <a:t>1- التأثيرات </a:t>
            </a:r>
            <a:r>
              <a:rPr lang="ar-SA" sz="2800" b="1" dirty="0">
                <a:solidFill>
                  <a:srgbClr val="FF0000"/>
                </a:solidFill>
                <a:effectLst>
                  <a:outerShdw blurRad="38100" dist="38100" dir="2700000" algn="tl">
                    <a:srgbClr val="000000">
                      <a:alpha val="43137"/>
                    </a:srgbClr>
                  </a:outerShdw>
                </a:effectLst>
              </a:rPr>
              <a:t>السلبية للرياح على </a:t>
            </a:r>
            <a:r>
              <a:rPr lang="ar-SA" sz="2800" b="1" dirty="0" smtClean="0">
                <a:solidFill>
                  <a:srgbClr val="FF0000"/>
                </a:solidFill>
                <a:effectLst>
                  <a:outerShdw blurRad="38100" dist="38100" dir="2700000" algn="tl">
                    <a:srgbClr val="000000">
                      <a:alpha val="43137"/>
                    </a:srgbClr>
                  </a:outerShdw>
                </a:effectLst>
              </a:rPr>
              <a:t>النباتات: </a:t>
            </a:r>
            <a:endParaRPr lang="en-US" sz="2800" b="1" dirty="0">
              <a:solidFill>
                <a:srgbClr val="FF0000"/>
              </a:solidFill>
              <a:effectLst>
                <a:outerShdw blurRad="38100" dist="38100" dir="2700000" algn="tl">
                  <a:srgbClr val="000000">
                    <a:alpha val="43137"/>
                  </a:srgbClr>
                </a:outerShdw>
              </a:effectLst>
            </a:endParaRPr>
          </a:p>
        </p:txBody>
      </p:sp>
      <p:sp>
        <p:nvSpPr>
          <p:cNvPr id="41985" name="Rectangle 1"/>
          <p:cNvSpPr>
            <a:spLocks noChangeArrowheads="1"/>
          </p:cNvSpPr>
          <p:nvPr/>
        </p:nvSpPr>
        <p:spPr bwMode="auto">
          <a:xfrm>
            <a:off x="304800" y="1524000"/>
            <a:ext cx="8225955"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tab pos="485775" algn="l"/>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mj-cs"/>
              </a:rPr>
              <a:t>3- يزداد التأثير الميكانيكي الضار للرياح إذا كانت محملة بالرمال أو البرد . فتؤدي إلى تلف كثير من النباتات في الصحاري وقد تؤدي إلى تغطيتها أو دفنها تماماً بالرمال . </a:t>
            </a:r>
            <a:endParaRPr kumimoji="0" lang="ar-SA" sz="1800" b="1" i="0" u="none" strike="noStrike" cap="none" normalizeH="0" baseline="0" dirty="0" smtClean="0">
              <a:ln>
                <a:noFill/>
              </a:ln>
              <a:solidFill>
                <a:schemeClr val="tx1"/>
              </a:solidFill>
              <a:effectLst/>
              <a:latin typeface="Arial" pitchFamily="34" charset="0"/>
              <a:cs typeface="+mj-cs"/>
            </a:endParaRPr>
          </a:p>
        </p:txBody>
      </p:sp>
      <p:sp>
        <p:nvSpPr>
          <p:cNvPr id="8" name="مستطيل 7"/>
          <p:cNvSpPr/>
          <p:nvPr/>
        </p:nvSpPr>
        <p:spPr>
          <a:xfrm>
            <a:off x="0" y="3276600"/>
            <a:ext cx="8534400" cy="646331"/>
          </a:xfrm>
          <a:prstGeom prst="rect">
            <a:avLst/>
          </a:prstGeom>
        </p:spPr>
        <p:txBody>
          <a:bodyPr wrap="square">
            <a:spAutoFit/>
          </a:bodyPr>
          <a:lstStyle/>
          <a:p>
            <a:pPr algn="r" rtl="1"/>
            <a:r>
              <a:rPr lang="ar-SA" b="1" dirty="0" smtClean="0"/>
              <a:t>5- يؤدي </a:t>
            </a:r>
            <a:r>
              <a:rPr lang="ar-SA" b="1" dirty="0"/>
              <a:t>إلى انحناءات في أفرع بل وجذور الأشجار أحياناً وخاصة في الأماكن الخاوية المنبسطة والمعرضة لرياح موجهة لفترات طويلة من العام فتميل الفروع في اتجاه الرياح وتأخذ ما يسمى بالشكل العلمي للأشجار </a:t>
            </a:r>
            <a:endParaRPr lang="en-US" b="1" dirty="0"/>
          </a:p>
        </p:txBody>
      </p:sp>
      <p:sp>
        <p:nvSpPr>
          <p:cNvPr id="41986" name="Rectangle 2"/>
          <p:cNvSpPr>
            <a:spLocks noChangeArrowheads="1"/>
          </p:cNvSpPr>
          <p:nvPr/>
        </p:nvSpPr>
        <p:spPr bwMode="auto">
          <a:xfrm>
            <a:off x="304800" y="2362200"/>
            <a:ext cx="82296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tab pos="485775" algn="l"/>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mj-cs"/>
              </a:rPr>
              <a:t>4-تؤثر الرياح الجافة الحارة على </a:t>
            </a:r>
            <a:r>
              <a:rPr kumimoji="0" lang="ar-SA" sz="1800" b="1" i="0" u="none" strike="noStrike" cap="none" normalizeH="0" baseline="0" dirty="0" err="1" smtClean="0">
                <a:ln>
                  <a:noFill/>
                </a:ln>
                <a:solidFill>
                  <a:schemeClr val="tx1"/>
                </a:solidFill>
                <a:effectLst/>
                <a:latin typeface="Times New Roman" pitchFamily="18" charset="0"/>
                <a:ea typeface="Times New Roman" pitchFamily="18" charset="0"/>
                <a:cs typeface="+mj-cs"/>
              </a:rPr>
              <a:t>النموات</a:t>
            </a: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mj-cs"/>
              </a:rPr>
              <a:t> النباتية بشدة فقد لا تستطيع الجذور امتصاص كميات من المياه تعوض الزيادة في معدل النتح الأمر الذي يؤدي إلى ذبول النبات .</a:t>
            </a:r>
            <a:endParaRPr kumimoji="0" lang="ar-SA" sz="1800" b="1" i="0" u="none" strike="noStrike" cap="none" normalizeH="0" baseline="0" dirty="0" smtClean="0">
              <a:ln>
                <a:noFill/>
              </a:ln>
              <a:solidFill>
                <a:schemeClr val="tx1"/>
              </a:solidFill>
              <a:effectLst/>
              <a:latin typeface="Arial" pitchFamily="34" charset="0"/>
              <a:cs typeface="+mj-cs"/>
            </a:endParaRPr>
          </a:p>
        </p:txBody>
      </p:sp>
      <p:pic>
        <p:nvPicPr>
          <p:cNvPr id="9" name="صورة 8" descr="6444044-tree-showing-the-effect-of-prevailing-wind.jpg"/>
          <p:cNvPicPr/>
          <p:nvPr/>
        </p:nvPicPr>
        <p:blipFill>
          <a:blip r:embed="rId2"/>
          <a:stretch>
            <a:fillRect/>
          </a:stretch>
        </p:blipFill>
        <p:spPr>
          <a:xfrm>
            <a:off x="2819400" y="4114800"/>
            <a:ext cx="3257550" cy="1905000"/>
          </a:xfrm>
          <a:prstGeom prst="rect">
            <a:avLst/>
          </a:prstGeom>
          <a:ln w="28575">
            <a:solidFill>
              <a:schemeClr val="tx1"/>
            </a:solidFill>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971800" y="381000"/>
            <a:ext cx="5655715"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r" defTabSz="914400" rtl="1" eaLnBrk="1" fontAlgn="base" latinLnBrk="0" hangingPunct="1">
              <a:lnSpc>
                <a:spcPct val="100000"/>
              </a:lnSpc>
              <a:spcBef>
                <a:spcPct val="0"/>
              </a:spcBef>
              <a:spcAft>
                <a:spcPct val="0"/>
              </a:spcAft>
              <a:buClrTx/>
              <a:buSzTx/>
              <a:tabLst/>
            </a:pPr>
            <a:r>
              <a:rPr kumimoji="0" lang="ar-SA" sz="28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mj-cs"/>
              </a:rPr>
              <a:t>2- التأثيرات الايجابية للرياح على النباتات :</a:t>
            </a:r>
            <a:endParaRPr kumimoji="0" lang="ar-SA" sz="2800" b="1" i="0" u="none" strike="noStrike" cap="none" normalizeH="0" baseline="0" dirty="0" smtClean="0">
              <a:ln>
                <a:noFill/>
              </a:ln>
              <a:solidFill>
                <a:srgbClr val="FF0000"/>
              </a:solidFill>
              <a:effectLst>
                <a:outerShdw blurRad="38100" dist="38100" dir="2700000" algn="tl">
                  <a:srgbClr val="000000">
                    <a:alpha val="43137"/>
                  </a:srgbClr>
                </a:outerShdw>
              </a:effectLst>
              <a:latin typeface="Arial" pitchFamily="34" charset="0"/>
              <a:cs typeface="+mj-cs"/>
            </a:endParaRPr>
          </a:p>
        </p:txBody>
      </p:sp>
      <p:sp>
        <p:nvSpPr>
          <p:cNvPr id="44034" name="Rectangle 2"/>
          <p:cNvSpPr>
            <a:spLocks noChangeArrowheads="1"/>
          </p:cNvSpPr>
          <p:nvPr/>
        </p:nvSpPr>
        <p:spPr bwMode="auto">
          <a:xfrm>
            <a:off x="1905000" y="1219200"/>
            <a:ext cx="672171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342900" marR="0" lvl="0" indent="-342900" algn="justLow" defTabSz="914400" rtl="1" eaLnBrk="1" fontAlgn="base" latinLnBrk="0" hangingPunct="1">
              <a:lnSpc>
                <a:spcPct val="100000"/>
              </a:lnSpc>
              <a:spcBef>
                <a:spcPct val="0"/>
              </a:spcBef>
              <a:spcAft>
                <a:spcPct val="0"/>
              </a:spcAft>
              <a:buClrTx/>
              <a:buSzTx/>
              <a:buFont typeface="+mj-lt"/>
              <a:buAutoNum type="arabicPeriod"/>
              <a:tabLst/>
            </a:pP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rPr>
              <a:t>تساعد الرياح في عملية التلقيح الهوائي وذلك ينقل حبوب اللقاح من زهرة إلى أخرى.</a:t>
            </a:r>
            <a:endParaRPr kumimoji="0" lang="ar-SA" sz="1800" b="1" i="0" u="none" strike="noStrike" cap="none" normalizeH="0" baseline="0" dirty="0" smtClean="0">
              <a:ln>
                <a:noFill/>
              </a:ln>
              <a:solidFill>
                <a:schemeClr val="tx1"/>
              </a:solidFill>
              <a:effectLst/>
              <a:latin typeface="Arial" pitchFamily="34" charset="0"/>
            </a:endParaRPr>
          </a:p>
        </p:txBody>
      </p:sp>
      <p:sp>
        <p:nvSpPr>
          <p:cNvPr id="44035" name="Rectangle 3"/>
          <p:cNvSpPr>
            <a:spLocks noChangeArrowheads="1"/>
          </p:cNvSpPr>
          <p:nvPr/>
        </p:nvSpPr>
        <p:spPr bwMode="auto">
          <a:xfrm>
            <a:off x="0" y="1752600"/>
            <a:ext cx="86868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tabLst>
                <a:tab pos="914400" algn="l"/>
              </a:tabLst>
            </a:pP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mj-cs"/>
              </a:rPr>
              <a:t>2- تساعد الرياح على انتشار البذور وثمار العديد من النباتات إلى مسافات بعيدة مما يوسع رقعة انتشارها وللبذور التي تنتشر بالرياح خصائص خاصة تلاؤمها للانتشار بالرياح وهي:</a:t>
            </a:r>
          </a:p>
          <a:p>
            <a:pPr marL="0" marR="0" lvl="0" indent="0" algn="r" defTabSz="914400" rtl="1" eaLnBrk="1" fontAlgn="base" latinLnBrk="0" hangingPunct="1">
              <a:lnSpc>
                <a:spcPct val="100000"/>
              </a:lnSpc>
              <a:spcBef>
                <a:spcPct val="0"/>
              </a:spcBef>
              <a:spcAft>
                <a:spcPct val="0"/>
              </a:spcAft>
              <a:buClrTx/>
              <a:buSzTx/>
              <a:tabLst>
                <a:tab pos="914400" algn="l"/>
              </a:tabLst>
            </a:pPr>
            <a:endParaRPr kumimoji="0" lang="en-US" b="1" i="0" u="none" strike="noStrike" cap="none" normalizeH="0" baseline="0" dirty="0" smtClean="0">
              <a:ln>
                <a:noFill/>
              </a:ln>
              <a:solidFill>
                <a:schemeClr val="tx1"/>
              </a:solidFill>
              <a:effectLst/>
              <a:latin typeface="Arial" pitchFamily="34" charset="0"/>
              <a:cs typeface="+mj-cs"/>
            </a:endParaRPr>
          </a:p>
          <a:p>
            <a:pPr marL="457200" marR="0" lvl="1" indent="0" algn="r" defTabSz="914400" rtl="1" eaLnBrk="0" fontAlgn="base" latinLnBrk="0" hangingPunct="0">
              <a:lnSpc>
                <a:spcPct val="100000"/>
              </a:lnSpc>
              <a:spcBef>
                <a:spcPct val="0"/>
              </a:spcBef>
              <a:spcAft>
                <a:spcPct val="0"/>
              </a:spcAft>
              <a:buClrTx/>
              <a:buSzTx/>
              <a:tabLst>
                <a:tab pos="914400" algn="l"/>
              </a:tabLst>
            </a:pP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mj-cs"/>
              </a:rPr>
              <a:t>أ- خفة وزن البذور أو الثمار.</a:t>
            </a:r>
            <a:endParaRPr kumimoji="0" lang="en-US" b="1" i="0" u="none" strike="noStrike" cap="none" normalizeH="0" baseline="0" dirty="0" smtClean="0">
              <a:ln>
                <a:noFill/>
              </a:ln>
              <a:solidFill>
                <a:schemeClr val="tx1"/>
              </a:solidFill>
              <a:effectLst/>
              <a:latin typeface="Arial" pitchFamily="34" charset="0"/>
              <a:cs typeface="+mj-cs"/>
            </a:endParaRPr>
          </a:p>
          <a:p>
            <a:pPr marL="457200" marR="0" lvl="1" indent="0" algn="r" defTabSz="914400" rtl="1" eaLnBrk="0" fontAlgn="base" latinLnBrk="0" hangingPunct="0">
              <a:lnSpc>
                <a:spcPct val="100000"/>
              </a:lnSpc>
              <a:spcBef>
                <a:spcPct val="0"/>
              </a:spcBef>
              <a:spcAft>
                <a:spcPct val="0"/>
              </a:spcAft>
              <a:buClrTx/>
              <a:buSzTx/>
              <a:tabLst>
                <a:tab pos="914400" algn="l"/>
              </a:tabLst>
            </a:pP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mj-cs"/>
              </a:rPr>
              <a:t>ب- وجود زوائد تشبه الأجنحة في بعض البذور</a:t>
            </a:r>
            <a:endParaRPr kumimoji="0" lang="en-US" b="1" i="0" u="none" strike="noStrike" cap="none" normalizeH="0" baseline="0" dirty="0" smtClean="0">
              <a:ln>
                <a:noFill/>
              </a:ln>
              <a:solidFill>
                <a:schemeClr val="tx1"/>
              </a:solidFill>
              <a:effectLst/>
              <a:latin typeface="Arial"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tab pos="914400" algn="l"/>
              </a:tabLst>
            </a:pP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mj-cs"/>
              </a:rPr>
              <a:t>        ج- وجود تراكيب خاصة تسمى بالتاج على بعض البذور.</a:t>
            </a:r>
            <a:endParaRPr kumimoji="0" lang="en-US" b="1" i="0" u="none" strike="noStrike" cap="none" normalizeH="0" baseline="0" dirty="0" smtClean="0">
              <a:ln>
                <a:noFill/>
              </a:ln>
              <a:solidFill>
                <a:schemeClr val="tx1"/>
              </a:solidFill>
              <a:effectLst/>
              <a:latin typeface="Arial"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tab pos="914400" algn="l"/>
              </a:tabLst>
            </a:pPr>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mj-cs"/>
              </a:rPr>
              <a:t>       د- وجود شعيرات على شكل مظلة على بعض أنواع البذور.</a:t>
            </a:r>
            <a:endParaRPr kumimoji="0" lang="ar-SA" b="1" i="0" u="none" strike="noStrike" cap="none" normalizeH="0" baseline="0" dirty="0" smtClean="0">
              <a:ln>
                <a:noFill/>
              </a:ln>
              <a:solidFill>
                <a:schemeClr val="tx1"/>
              </a:solidFill>
              <a:effectLst/>
              <a:latin typeface="Arial" pitchFamily="34" charset="0"/>
              <a:cs typeface="+mj-cs"/>
            </a:endParaRPr>
          </a:p>
        </p:txBody>
      </p:sp>
      <p:pic>
        <p:nvPicPr>
          <p:cNvPr id="7" name="صورة 6" descr="hopsd1b.gif"/>
          <p:cNvPicPr/>
          <p:nvPr/>
        </p:nvPicPr>
        <p:blipFill>
          <a:blip r:embed="rId2"/>
          <a:stretch>
            <a:fillRect/>
          </a:stretch>
        </p:blipFill>
        <p:spPr>
          <a:xfrm>
            <a:off x="2895600" y="3962400"/>
            <a:ext cx="1733550" cy="2619375"/>
          </a:xfrm>
          <a:prstGeom prst="rect">
            <a:avLst/>
          </a:prstGeom>
        </p:spPr>
      </p:pic>
      <p:pic>
        <p:nvPicPr>
          <p:cNvPr id="8" name="صورة 7" descr="dande1b.jpg"/>
          <p:cNvPicPr/>
          <p:nvPr/>
        </p:nvPicPr>
        <p:blipFill>
          <a:blip r:embed="rId3"/>
          <a:stretch>
            <a:fillRect/>
          </a:stretch>
        </p:blipFill>
        <p:spPr>
          <a:xfrm>
            <a:off x="6705600" y="3962400"/>
            <a:ext cx="1762125" cy="2619375"/>
          </a:xfrm>
          <a:prstGeom prst="rect">
            <a:avLst/>
          </a:prstGeom>
        </p:spPr>
      </p:pic>
      <p:pic>
        <p:nvPicPr>
          <p:cNvPr id="9" name="صورة 8" descr="051411200507o81dzfrkbxaj.jpg"/>
          <p:cNvPicPr>
            <a:picLocks noChangeAspect="1"/>
          </p:cNvPicPr>
          <p:nvPr/>
        </p:nvPicPr>
        <p:blipFill>
          <a:blip r:embed="rId4" cstate="print"/>
          <a:stretch>
            <a:fillRect/>
          </a:stretch>
        </p:blipFill>
        <p:spPr>
          <a:xfrm>
            <a:off x="4724400" y="3999963"/>
            <a:ext cx="19050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صورة 9" descr="article-page-main_ehow_images_a08_76_6v_wind-affect-plants-800x800.jpg"/>
          <p:cNvPicPr>
            <a:picLocks noChangeAspect="1"/>
          </p:cNvPicPr>
          <p:nvPr/>
        </p:nvPicPr>
        <p:blipFill>
          <a:blip r:embed="rId5"/>
          <a:stretch>
            <a:fillRect/>
          </a:stretch>
        </p:blipFill>
        <p:spPr>
          <a:xfrm>
            <a:off x="304800" y="4038600"/>
            <a:ext cx="2400300"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3124200" y="990600"/>
            <a:ext cx="3985386"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1" rtl="1">
              <a:buFont typeface="Arial" pitchFamily="34" charset="0"/>
              <a:buChar char="•"/>
            </a:pPr>
            <a:r>
              <a:rPr lang="ar-SA" sz="2800" b="1" dirty="0">
                <a:effectLst>
                  <a:outerShdw blurRad="38100" dist="38100" dir="2700000" algn="tl">
                    <a:srgbClr val="000000">
                      <a:alpha val="43137"/>
                    </a:srgbClr>
                  </a:outerShdw>
                </a:effectLst>
              </a:rPr>
              <a:t>تأثير الرياح على الحيوانات:</a:t>
            </a:r>
            <a:endParaRPr lang="en-US" sz="2800" b="1" dirty="0">
              <a:effectLst>
                <a:outerShdw blurRad="38100" dist="38100" dir="2700000" algn="tl">
                  <a:srgbClr val="000000">
                    <a:alpha val="43137"/>
                  </a:srgbClr>
                </a:outerShdw>
              </a:effectLst>
            </a:endParaRPr>
          </a:p>
        </p:txBody>
      </p:sp>
      <p:sp>
        <p:nvSpPr>
          <p:cNvPr id="12" name="مستطيل 11"/>
          <p:cNvSpPr/>
          <p:nvPr/>
        </p:nvSpPr>
        <p:spPr>
          <a:xfrm>
            <a:off x="533400" y="2362200"/>
            <a:ext cx="7772400" cy="1200329"/>
          </a:xfrm>
          <a:prstGeom prst="rect">
            <a:avLst/>
          </a:prstGeom>
        </p:spPr>
        <p:txBody>
          <a:bodyPr wrap="square">
            <a:spAutoFit/>
          </a:bodyPr>
          <a:lstStyle/>
          <a:p>
            <a:pPr algn="just" rtl="1"/>
            <a:r>
              <a:rPr lang="ar-SA" b="1" dirty="0"/>
              <a:t>تساعد الرياح ثابتة الاتجاه على انتشار وهجرة الطيور والحشرات والكائنات الدقيقة عن طريق نقلها ونقل بيضها ويرقاتها, حيث تدفعها إلى مناطق جديدة دون جهد كبير من هذه </a:t>
            </a:r>
            <a:r>
              <a:rPr lang="ar-SA" b="1" dirty="0" smtClean="0"/>
              <a:t>الحيوانات.</a:t>
            </a:r>
          </a:p>
          <a:p>
            <a:pPr algn="just" rtl="1"/>
            <a:endParaRPr lang="ar-SA" b="1" dirty="0"/>
          </a:p>
          <a:p>
            <a:pPr algn="just" rtl="1"/>
            <a:r>
              <a:rPr lang="ar-SA" b="1" dirty="0" smtClean="0"/>
              <a:t> </a:t>
            </a:r>
            <a:r>
              <a:rPr lang="ar-SA" b="1" dirty="0"/>
              <a:t>فمثلاً </a:t>
            </a:r>
            <a:r>
              <a:rPr lang="ar-SA" b="1" dirty="0" smtClean="0"/>
              <a:t>:</a:t>
            </a:r>
          </a:p>
        </p:txBody>
      </p:sp>
      <p:pic>
        <p:nvPicPr>
          <p:cNvPr id="13" name="صورة 12" descr="MM900283572.GIF"/>
          <p:cNvPicPr>
            <a:picLocks noChangeAspect="1"/>
          </p:cNvPicPr>
          <p:nvPr/>
        </p:nvPicPr>
        <p:blipFill>
          <a:blip r:embed="rId2"/>
          <a:stretch>
            <a:fillRect/>
          </a:stretch>
        </p:blipFill>
        <p:spPr>
          <a:xfrm>
            <a:off x="6858000" y="1143000"/>
            <a:ext cx="1314450" cy="895350"/>
          </a:xfrm>
          <a:prstGeom prst="rect">
            <a:avLst/>
          </a:prstGeom>
        </p:spPr>
      </p:pic>
      <p:pic>
        <p:nvPicPr>
          <p:cNvPr id="15" name="صورة 14" descr="MP900433113.JPG"/>
          <p:cNvPicPr>
            <a:picLocks noChangeAspect="1"/>
          </p:cNvPicPr>
          <p:nvPr/>
        </p:nvPicPr>
        <p:blipFill>
          <a:blip r:embed="rId3" cstate="print"/>
          <a:stretch>
            <a:fillRect/>
          </a:stretch>
        </p:blipFill>
        <p:spPr>
          <a:xfrm>
            <a:off x="457200" y="457200"/>
            <a:ext cx="2590800" cy="1930400"/>
          </a:xfrm>
          <a:prstGeom prst="ellipse">
            <a:avLst/>
          </a:prstGeom>
        </p:spPr>
      </p:pic>
      <p:sp>
        <p:nvSpPr>
          <p:cNvPr id="16" name="مستطيل 15"/>
          <p:cNvSpPr/>
          <p:nvPr/>
        </p:nvSpPr>
        <p:spPr>
          <a:xfrm>
            <a:off x="4267200" y="3810000"/>
            <a:ext cx="4038600" cy="2031325"/>
          </a:xfrm>
          <a:prstGeom prst="rect">
            <a:avLst/>
          </a:prstGeom>
        </p:spPr>
        <p:txBody>
          <a:bodyPr wrap="square">
            <a:spAutoFit/>
          </a:bodyPr>
          <a:lstStyle/>
          <a:p>
            <a:pPr algn="just" rtl="1">
              <a:buFont typeface="Wingdings" pitchFamily="2" charset="2"/>
              <a:buChar char="q"/>
            </a:pPr>
            <a:r>
              <a:rPr lang="ar-SA" b="1" dirty="0" smtClean="0"/>
              <a:t>وجد تشابه كبير بين حشرات أمريكا الجنوبية وجزيرة كوبا, حيث تنقل الأعاصير الحشرات من البرازيل على وجه الخصوص إلى جزيرة كوبا.</a:t>
            </a:r>
          </a:p>
          <a:p>
            <a:pPr algn="just" rtl="1">
              <a:buFont typeface="Wingdings" pitchFamily="2" charset="2"/>
              <a:buChar char="q"/>
            </a:pPr>
            <a:endParaRPr lang="ar-SA" b="1" dirty="0" smtClean="0"/>
          </a:p>
          <a:p>
            <a:pPr algn="just" rtl="1">
              <a:buFont typeface="Wingdings" pitchFamily="2" charset="2"/>
              <a:buChar char="q"/>
            </a:pPr>
            <a:r>
              <a:rPr lang="ar-SA" b="1" dirty="0" smtClean="0"/>
              <a:t> ومن ناحية أخرى قد تعوق الرياح الشديدة متغير الاتجاه الطيور والحشرات من الوصول إلى غابتها وتجعل طيرانها في غاية الصعوبة. </a:t>
            </a:r>
            <a:endParaRPr lang="en-US" b="1" dirty="0"/>
          </a:p>
        </p:txBody>
      </p:sp>
      <p:pic>
        <p:nvPicPr>
          <p:cNvPr id="17" name="صورة 16" descr="خريطة كوبا.jpg"/>
          <p:cNvPicPr>
            <a:picLocks noChangeAspect="1"/>
          </p:cNvPicPr>
          <p:nvPr/>
        </p:nvPicPr>
        <p:blipFill>
          <a:blip r:embed="rId4"/>
          <a:stretch>
            <a:fillRect/>
          </a:stretch>
        </p:blipFill>
        <p:spPr>
          <a:xfrm rot="5400000">
            <a:off x="781811" y="3525012"/>
            <a:ext cx="3429000" cy="277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سهم منحني إلى الأعلى 17"/>
          <p:cNvSpPr/>
          <p:nvPr/>
        </p:nvSpPr>
        <p:spPr>
          <a:xfrm rot="14026862">
            <a:off x="2746084" y="4308428"/>
            <a:ext cx="1232872" cy="773073"/>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352</TotalTime>
  <Words>2334</Words>
  <Application>Microsoft Office PowerPoint</Application>
  <PresentationFormat>عرض على الشاشة (3:4)‏</PresentationFormat>
  <Paragraphs>202</Paragraphs>
  <Slides>30</Slides>
  <Notes>0</Notes>
  <HiddenSlides>0</HiddenSlides>
  <MMClips>0</MMClips>
  <ScaleCrop>false</ScaleCrop>
  <HeadingPairs>
    <vt:vector size="4" baseType="variant">
      <vt:variant>
        <vt:lpstr>نسق</vt:lpstr>
      </vt:variant>
      <vt:variant>
        <vt:i4>1</vt:i4>
      </vt:variant>
      <vt:variant>
        <vt:lpstr>عناوين الشرائح</vt:lpstr>
      </vt:variant>
      <vt:variant>
        <vt:i4>30</vt:i4>
      </vt:variant>
    </vt:vector>
  </HeadingPairs>
  <TitlesOfParts>
    <vt:vector size="31" baseType="lpstr">
      <vt:lpstr>مشربية</vt:lpstr>
      <vt:lpstr>مقرر أساسيات علم البيئة</vt:lpstr>
      <vt:lpstr>العوامل البيئية </vt:lpstr>
      <vt:lpstr>عرض تقديمي في PowerPoint</vt:lpstr>
      <vt:lpstr>العوامل المناخيه (الجوية)  Climatic Factors  </vt:lpstr>
      <vt:lpstr>عرض تقديمي في PowerPoint</vt:lpstr>
      <vt:lpstr>الطيف الشمسي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تأثيرات الضوء على الحيوانات: </vt:lpstr>
      <vt:lpstr>وبوجه عام فإنه يمكن تقسيم استجابة الحيوانات لشدة الإضاءة أو اتجاهها إلى:</vt:lpstr>
      <vt:lpstr>عرض تقديمي في PowerPoint</vt:lpstr>
      <vt:lpstr>عرض تقديمي في PowerPoint</vt:lpstr>
      <vt:lpstr>عرض تقديمي في PowerPoint</vt:lpstr>
      <vt:lpstr>العوامل المناخيه (الجوية)  Climatic Factors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أساسيات علم البيئة</dc:title>
  <dc:creator>USER</dc:creator>
  <cp:lastModifiedBy>Acer</cp:lastModifiedBy>
  <cp:revision>163</cp:revision>
  <dcterms:created xsi:type="dcterms:W3CDTF">2012-02-24T14:16:49Z</dcterms:created>
  <dcterms:modified xsi:type="dcterms:W3CDTF">2013-01-17T19:00:34Z</dcterms:modified>
</cp:coreProperties>
</file>