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63F29-3EB7-48BB-B5A3-5878E25418BC}" type="datetimeFigureOut">
              <a:rPr lang="ar-SA" smtClean="0"/>
              <a:pPr/>
              <a:t>07/05/34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191DD-2540-4D42-A53D-05A8502C9D5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628801"/>
            <a:ext cx="7774632" cy="3312368"/>
          </a:xfrm>
        </p:spPr>
        <p:txBody>
          <a:bodyPr>
            <a:normAutofit/>
          </a:bodyPr>
          <a:lstStyle/>
          <a:p>
            <a:r>
              <a:rPr lang="ar-SA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المحاضرة </a:t>
            </a:r>
            <a:r>
              <a:rPr lang="ar-SA" sz="72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السادسه</a:t>
            </a:r>
            <a:r>
              <a:rPr lang="ar-SA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ar-SA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ar-SA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التيار والمقاومة</a:t>
            </a:r>
            <a:endParaRPr lang="ar-SA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8024" y="260648"/>
            <a:ext cx="3898776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1- التيار الكهربي</a:t>
            </a:r>
            <a:endParaRPr lang="ar-SA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Content Placeholder 5" descr="scan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8335" y="1628800"/>
            <a:ext cx="3355991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355976" y="1841242"/>
            <a:ext cx="4536504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200" dirty="0"/>
              <a:t>ا</a:t>
            </a:r>
            <a:r>
              <a:rPr lang="ar-SA" sz="3200" dirty="0" smtClean="0"/>
              <a:t>فرض أن الشحنات تتحرك عمودياً على سطح مساحته </a:t>
            </a:r>
            <a:r>
              <a:rPr lang="en-US" sz="3200" dirty="0" smtClean="0"/>
              <a:t>A</a:t>
            </a:r>
            <a:r>
              <a:rPr lang="ar-SA" sz="3200" dirty="0" smtClean="0"/>
              <a:t> كما هو مبين بالشكل </a:t>
            </a:r>
            <a:r>
              <a:rPr lang="en-US" sz="3200" dirty="0" smtClean="0"/>
              <a:t>1.24</a:t>
            </a:r>
            <a:r>
              <a:rPr lang="ar-SA" sz="3200" dirty="0" smtClean="0"/>
              <a:t> ( هذه المساحة يمكن أن تكون مساحة مقطع سلك , مثلا )</a:t>
            </a:r>
          </a:p>
          <a:p>
            <a:pPr algn="just"/>
            <a:endParaRPr lang="ar-SA" sz="3200" dirty="0" smtClean="0"/>
          </a:p>
          <a:p>
            <a:pPr algn="ctr"/>
            <a:r>
              <a:rPr lang="ar-SA" sz="3200" b="1" dirty="0" smtClean="0"/>
              <a:t>التيار الكهربي هو معدل سريان الشحنة خلال هذا السطح </a:t>
            </a:r>
          </a:p>
          <a:p>
            <a:pPr algn="ctr"/>
            <a:endParaRPr lang="ar-SA" sz="3200" dirty="0"/>
          </a:p>
          <a:p>
            <a:endParaRPr lang="ar-SA" sz="32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24128" y="692696"/>
            <a:ext cx="2184071" cy="1404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724400" y="629072"/>
            <a:ext cx="39604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980728"/>
            <a:ext cx="39604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9" name="TextBox 8"/>
          <p:cNvSpPr txBox="1"/>
          <p:nvPr/>
        </p:nvSpPr>
        <p:spPr>
          <a:xfrm>
            <a:off x="1547664" y="1196752"/>
            <a:ext cx="309634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متوسط قيمة التيار</a:t>
            </a:r>
            <a:endParaRPr lang="ar-SA" sz="3600" dirty="0"/>
          </a:p>
        </p:txBody>
      </p:sp>
      <p:pic>
        <p:nvPicPr>
          <p:cNvPr id="1026" name="Picture 2" descr="C:\Users\VAIO\Pictures\My Scans\2012-04 (أبريل)\scan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699243"/>
            <a:ext cx="4968551" cy="737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VAIO\Pictures\My Scans\2012-04 (أبريل)\scan0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5000600"/>
            <a:ext cx="2165419" cy="1020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83568" y="2618909"/>
            <a:ext cx="784887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charset="0"/>
              <a:buChar char="•"/>
            </a:pPr>
            <a:r>
              <a:rPr lang="ar-SA" sz="2800" dirty="0" smtClean="0"/>
              <a:t> </a:t>
            </a:r>
            <a:r>
              <a:rPr lang="ar-SA" sz="2800" dirty="0" err="1" smtClean="0"/>
              <a:t>اذا</a:t>
            </a:r>
            <a:r>
              <a:rPr lang="ar-SA" sz="2800" dirty="0" smtClean="0"/>
              <a:t> تغير معدل سريان الشحنة مع الزمن , يتغير التيار مع الزمن ونعرف بذلك </a:t>
            </a:r>
            <a:r>
              <a:rPr lang="ar-SA" sz="2800" b="1" dirty="0" smtClean="0"/>
              <a:t>التيار اللحظي </a:t>
            </a:r>
            <a:r>
              <a:rPr lang="en-US" sz="2800" b="1" dirty="0" smtClean="0"/>
              <a:t>I</a:t>
            </a:r>
            <a:r>
              <a:rPr lang="ar-SA" sz="2800" b="1" dirty="0" smtClean="0"/>
              <a:t> </a:t>
            </a:r>
            <a:r>
              <a:rPr lang="ar-SA" sz="2800" dirty="0" smtClean="0"/>
              <a:t>:</a:t>
            </a:r>
            <a:endParaRPr lang="ar-SA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467544" y="5354052"/>
            <a:ext cx="52565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الوحدات القياسية العالمية للتيار هي الأمبير </a:t>
            </a:r>
            <a:endParaRPr lang="ar-SA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6886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r-SA" b="1" dirty="0" smtClean="0"/>
              <a:t>وقد اتفق العلماء على اعتبار أن التيار يأخذ نفس اتجاه تدفق الشحنة الموجبة . </a:t>
            </a:r>
            <a:r>
              <a:rPr lang="ar-SA" dirty="0" smtClean="0"/>
              <a:t>يعزى وجود التيار في الموصلات الكهربية مثل النحاس إلى حركة الإلكترونات سالبة الشحنة . لذا عندما نتحدث عن التيار في أي موصل عادي , </a:t>
            </a:r>
            <a:r>
              <a:rPr lang="ar-SA" b="1" dirty="0" smtClean="0"/>
              <a:t>يكون اتجاه التيار عكس اتجاه تدفق الإلكترونات </a:t>
            </a:r>
            <a:r>
              <a:rPr lang="ar-SA" dirty="0" smtClean="0"/>
              <a:t>.</a:t>
            </a:r>
          </a:p>
          <a:p>
            <a:pPr algn="ctr">
              <a:buNone/>
            </a:pPr>
            <a:endParaRPr lang="ar-SA" b="1" dirty="0" smtClean="0"/>
          </a:p>
          <a:p>
            <a:pPr algn="ctr">
              <a:buNone/>
            </a:pPr>
            <a:endParaRPr lang="ar-SA" b="1" dirty="0"/>
          </a:p>
          <a:p>
            <a:pPr algn="ctr">
              <a:buNone/>
            </a:pPr>
            <a:r>
              <a:rPr lang="ar-SA" dirty="0" smtClean="0"/>
              <a:t>يشار إلى الشحنات المتحركة ( موجبة أو سالبة ) باسم ناقلة </a:t>
            </a:r>
          </a:p>
          <a:p>
            <a:pPr algn="ctr">
              <a:buNone/>
            </a:pPr>
            <a:r>
              <a:rPr lang="ar-SA" dirty="0" smtClean="0"/>
              <a:t>( حاملة ) الشحنة , مثال :</a:t>
            </a:r>
          </a:p>
          <a:p>
            <a:pPr algn="ctr">
              <a:buNone/>
            </a:pPr>
            <a:r>
              <a:rPr lang="ar-SA" dirty="0" smtClean="0"/>
              <a:t>حاملات (ناقلات) الشحنة المتحركة في فلز هي الكترونات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76" y="1268760"/>
            <a:ext cx="4320480" cy="5112568"/>
          </a:xfrm>
        </p:spPr>
        <p:txBody>
          <a:bodyPr>
            <a:noAutofit/>
          </a:bodyPr>
          <a:lstStyle/>
          <a:p>
            <a:r>
              <a:rPr lang="ar-SA" sz="3600" dirty="0" smtClean="0"/>
              <a:t>افرض أن التيار يسري في موصل مساحة مقطعه </a:t>
            </a:r>
            <a:r>
              <a:rPr lang="en-US" sz="3600" dirty="0" smtClean="0"/>
              <a:t>A</a:t>
            </a:r>
            <a:r>
              <a:rPr lang="ar-SA" sz="3600" dirty="0" smtClean="0"/>
              <a:t> . حجم جزء طوله </a:t>
            </a:r>
            <a:r>
              <a:rPr lang="en-US" sz="3600" dirty="0" smtClean="0"/>
              <a:t> x</a:t>
            </a:r>
            <a:r>
              <a:rPr lang="ar-SA" sz="3600" dirty="0" smtClean="0"/>
              <a:t>  . (المنطقة الرمادية ) </a:t>
            </a:r>
            <a:r>
              <a:rPr lang="en-US" sz="3600" dirty="0" smtClean="0"/>
              <a:t>A    </a:t>
            </a:r>
            <a:r>
              <a:rPr lang="en-US" sz="3600" dirty="0"/>
              <a:t>x</a:t>
            </a:r>
            <a:r>
              <a:rPr lang="ar-SA" sz="3600" dirty="0" smtClean="0"/>
              <a:t> . </a:t>
            </a:r>
            <a:r>
              <a:rPr lang="en-US" sz="3600" dirty="0" smtClean="0"/>
              <a:t>n</a:t>
            </a:r>
            <a:r>
              <a:rPr lang="ar-SA" sz="3600" dirty="0" smtClean="0"/>
              <a:t> تمثل عدد ناقلات الشحنة لوحدة </a:t>
            </a:r>
            <a:r>
              <a:rPr lang="ar-SA" sz="3600" dirty="0" err="1" smtClean="0"/>
              <a:t>الحجوم</a:t>
            </a:r>
            <a:r>
              <a:rPr lang="ar-SA" sz="3600" dirty="0" smtClean="0"/>
              <a:t> (كثافة ناقلات الشحنة) . </a:t>
            </a:r>
            <a:r>
              <a:rPr lang="ar-SA" sz="3600" dirty="0" err="1" smtClean="0"/>
              <a:t>اذاً</a:t>
            </a:r>
            <a:r>
              <a:rPr lang="ar-SA" sz="3600" dirty="0" smtClean="0"/>
              <a:t> عدد ناقلات الشحنة في المنطقة الرمادية هو </a:t>
            </a:r>
            <a:r>
              <a:rPr lang="en-US" sz="3600" dirty="0" smtClean="0"/>
              <a:t>  A   x</a:t>
            </a:r>
            <a:r>
              <a:rPr lang="ar-SA" sz="3600" dirty="0" smtClean="0"/>
              <a:t> . </a:t>
            </a:r>
            <a:endParaRPr lang="ar-SA" sz="3600" dirty="0"/>
          </a:p>
        </p:txBody>
      </p:sp>
      <p:pic>
        <p:nvPicPr>
          <p:cNvPr id="5" name="Content Placeholder 4" descr="scan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8114" y="692696"/>
            <a:ext cx="3286960" cy="5688632"/>
          </a:xfrm>
        </p:spPr>
      </p:pic>
      <p:sp>
        <p:nvSpPr>
          <p:cNvPr id="6" name="TextBox 5"/>
          <p:cNvSpPr txBox="1"/>
          <p:nvPr/>
        </p:nvSpPr>
        <p:spPr>
          <a:xfrm>
            <a:off x="5580112" y="5724545"/>
            <a:ext cx="5760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/>
              <a:t>n</a:t>
            </a:r>
            <a:endParaRPr lang="ar-SA" sz="3200" dirty="0"/>
          </a:p>
        </p:txBody>
      </p:sp>
      <p:sp>
        <p:nvSpPr>
          <p:cNvPr id="7" name="Isosceles Triangle 6"/>
          <p:cNvSpPr/>
          <p:nvPr/>
        </p:nvSpPr>
        <p:spPr>
          <a:xfrm>
            <a:off x="5220072" y="2564904"/>
            <a:ext cx="216024" cy="288032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Isosceles Triangle 7"/>
          <p:cNvSpPr/>
          <p:nvPr/>
        </p:nvSpPr>
        <p:spPr>
          <a:xfrm>
            <a:off x="5220072" y="3140968"/>
            <a:ext cx="216024" cy="288032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Isosceles Triangle 8"/>
          <p:cNvSpPr/>
          <p:nvPr/>
        </p:nvSpPr>
        <p:spPr>
          <a:xfrm>
            <a:off x="6444208" y="5877272"/>
            <a:ext cx="216024" cy="288032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5364088" y="476672"/>
            <a:ext cx="32403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600" dirty="0" smtClean="0"/>
              <a:t>صياغة دقيقة للتيار</a:t>
            </a:r>
            <a:endParaRPr lang="ar-SA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تكون الشحنة </a:t>
            </a:r>
            <a:r>
              <a:rPr lang="en-US" dirty="0" smtClean="0"/>
              <a:t>Q</a:t>
            </a:r>
            <a:r>
              <a:rPr lang="ar-SA" dirty="0" smtClean="0"/>
              <a:t>   في هذا الجزء هي :</a:t>
            </a:r>
            <a:endParaRPr lang="en-US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4" name="Isosceles Triangle 3"/>
          <p:cNvSpPr/>
          <p:nvPr/>
        </p:nvSpPr>
        <p:spPr>
          <a:xfrm>
            <a:off x="6300192" y="620688"/>
            <a:ext cx="288032" cy="360040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50" name="Picture 2" descr="C:\Users\VAIO\Pictures\My Scans\2012-04 (أبريل)\scan0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7754054" cy="867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2627784" y="2204864"/>
            <a:ext cx="5832648" cy="21602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8100392" y="1412776"/>
            <a:ext cx="216024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2699792" y="1844824"/>
            <a:ext cx="5832648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TextBox 8"/>
          <p:cNvSpPr txBox="1"/>
          <p:nvPr/>
        </p:nvSpPr>
        <p:spPr>
          <a:xfrm>
            <a:off x="395536" y="1988840"/>
            <a:ext cx="8352928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حيث </a:t>
            </a:r>
            <a:r>
              <a:rPr lang="en-US" sz="2800" dirty="0" smtClean="0"/>
              <a:t>q </a:t>
            </a:r>
            <a:r>
              <a:rPr lang="ar-SA" sz="2800" dirty="0" smtClean="0"/>
              <a:t> هي الشحنة على كل ناقلة شحنة . </a:t>
            </a:r>
            <a:r>
              <a:rPr lang="ar-SA" sz="2800" dirty="0" err="1" smtClean="0"/>
              <a:t>اذا</a:t>
            </a:r>
            <a:r>
              <a:rPr lang="ar-SA" sz="2800" dirty="0" smtClean="0"/>
              <a:t> تحركت ناقلات الشحنة بسرعة </a:t>
            </a:r>
            <a:r>
              <a:rPr lang="en-US" sz="2800" dirty="0" err="1" smtClean="0"/>
              <a:t>Vd</a:t>
            </a:r>
            <a:r>
              <a:rPr lang="ar-SA" sz="2800" dirty="0" smtClean="0"/>
              <a:t> تكون المسافة في </a:t>
            </a:r>
            <a:r>
              <a:rPr lang="en-US" sz="2800" dirty="0" smtClean="0"/>
              <a:t>t</a:t>
            </a:r>
            <a:r>
              <a:rPr lang="ar-SA" sz="2800" dirty="0" smtClean="0"/>
              <a:t>    هي :</a:t>
            </a:r>
          </a:p>
          <a:p>
            <a:endParaRPr lang="ar-SA" sz="2800" dirty="0" smtClean="0"/>
          </a:p>
          <a:p>
            <a:pPr algn="ctr"/>
            <a:r>
              <a:rPr lang="en-US" sz="2800" dirty="0" smtClean="0"/>
              <a:t> x=</a:t>
            </a:r>
            <a:r>
              <a:rPr lang="en-US" sz="2800" dirty="0" err="1" smtClean="0"/>
              <a:t>V</a:t>
            </a:r>
            <a:r>
              <a:rPr lang="en-US" sz="2800" baseline="-25000" dirty="0" err="1" smtClean="0"/>
              <a:t>d</a:t>
            </a:r>
            <a:endParaRPr lang="en-US" sz="2800" dirty="0" smtClean="0"/>
          </a:p>
          <a:p>
            <a:pPr algn="ctr"/>
            <a:r>
              <a:rPr lang="en-US" sz="2800" dirty="0" smtClean="0"/>
              <a:t>    t</a:t>
            </a:r>
            <a:r>
              <a:rPr lang="ar-SA" sz="2800" dirty="0" smtClean="0"/>
              <a:t>     لذلك :</a:t>
            </a:r>
          </a:p>
          <a:p>
            <a:pPr algn="ctr"/>
            <a:endParaRPr lang="ar-SA" sz="2800" dirty="0"/>
          </a:p>
          <a:p>
            <a:pPr algn="ctr"/>
            <a:endParaRPr lang="ar-SA" sz="2800" dirty="0" smtClean="0"/>
          </a:p>
          <a:p>
            <a:pPr algn="ctr"/>
            <a:r>
              <a:rPr lang="ar-SA" sz="2800" dirty="0" smtClean="0"/>
              <a:t>وبقسمة طرفي هذه المعادلة على </a:t>
            </a:r>
            <a:r>
              <a:rPr lang="en-US" sz="2800" dirty="0" smtClean="0"/>
              <a:t>t</a:t>
            </a:r>
            <a:r>
              <a:rPr lang="ar-SA" sz="2800" dirty="0" smtClean="0"/>
              <a:t>   , نرى أن القيمة المتوسطة للتيار في الموصل هي :</a:t>
            </a:r>
          </a:p>
          <a:p>
            <a:pPr algn="ctr"/>
            <a:endParaRPr lang="ar-SA" sz="2800" dirty="0"/>
          </a:p>
        </p:txBody>
      </p:sp>
      <p:sp>
        <p:nvSpPr>
          <p:cNvPr id="11" name="Isosceles Triangle 10"/>
          <p:cNvSpPr/>
          <p:nvPr/>
        </p:nvSpPr>
        <p:spPr>
          <a:xfrm>
            <a:off x="5004048" y="2564904"/>
            <a:ext cx="216024" cy="288032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Isosceles Triangle 11"/>
          <p:cNvSpPr/>
          <p:nvPr/>
        </p:nvSpPr>
        <p:spPr>
          <a:xfrm>
            <a:off x="5072066" y="3357562"/>
            <a:ext cx="207640" cy="296416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Isosceles Triangle 12"/>
          <p:cNvSpPr/>
          <p:nvPr/>
        </p:nvSpPr>
        <p:spPr>
          <a:xfrm>
            <a:off x="4071934" y="3357562"/>
            <a:ext cx="199256" cy="304800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51" name="Picture 3" descr="C:\Users\VAIO\Pictures\My Scans\2012-04 (أبريل)\scan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645024"/>
            <a:ext cx="3096344" cy="1035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VAIO\Pictures\My Scans\2012-04 (أبريل)\scan0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5589240"/>
            <a:ext cx="7953997" cy="914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0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340768"/>
            <a:ext cx="8870919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ربع نص 2"/>
          <p:cNvSpPr txBox="1"/>
          <p:nvPr/>
        </p:nvSpPr>
        <p:spPr>
          <a:xfrm>
            <a:off x="1500166" y="4572008"/>
            <a:ext cx="3786214" cy="40011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dirty="0" smtClean="0"/>
              <a:t>( كتلة مول واحد ) من النحاس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لجلج\صث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738" y="403225"/>
            <a:ext cx="8518525" cy="6049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ctr">
              <a:buNone/>
            </a:pPr>
            <a:endParaRPr lang="ar-SA" dirty="0" smtClean="0"/>
          </a:p>
          <a:p>
            <a:pPr algn="ctr">
              <a:buNone/>
            </a:pPr>
            <a:endParaRPr lang="ar-SA" dirty="0"/>
          </a:p>
          <a:p>
            <a:pPr algn="ctr">
              <a:buNone/>
            </a:pPr>
            <a:r>
              <a:rPr lang="ar-SA" dirty="0" smtClean="0"/>
              <a:t>تسبب حركة شحنات في موصل تياراً تحت تأثير مجال كهربي , والذي يمكن أن يستمر بتوصيل بطارية خلال الموصل .</a:t>
            </a:r>
          </a:p>
          <a:p>
            <a:pPr algn="ctr">
              <a:buNone/>
            </a:pPr>
            <a:endParaRPr lang="ar-SA" dirty="0"/>
          </a:p>
          <a:p>
            <a:pPr algn="ctr">
              <a:buNone/>
            </a:pPr>
            <a:r>
              <a:rPr lang="ar-SA" dirty="0" smtClean="0"/>
              <a:t>أفرض أن موصلاً مساحة مقطعه </a:t>
            </a:r>
            <a:r>
              <a:rPr lang="en-US" dirty="0" smtClean="0"/>
              <a:t>A</a:t>
            </a:r>
            <a:r>
              <a:rPr lang="ar-SA" dirty="0" smtClean="0"/>
              <a:t> يحمل تياراً </a:t>
            </a:r>
            <a:r>
              <a:rPr lang="en-US" dirty="0" smtClean="0"/>
              <a:t>I</a:t>
            </a:r>
            <a:r>
              <a:rPr lang="ar-SA" dirty="0" smtClean="0"/>
              <a:t> , تعرف كثافة التيار </a:t>
            </a:r>
            <a:r>
              <a:rPr lang="en-US" dirty="0" smtClean="0"/>
              <a:t>J</a:t>
            </a:r>
            <a:r>
              <a:rPr lang="ar-SA" dirty="0" smtClean="0"/>
              <a:t> بأنها التيار لوحدة المساحة </a:t>
            </a:r>
            <a:endParaRPr lang="ar-SA" dirty="0"/>
          </a:p>
        </p:txBody>
      </p:sp>
      <p:pic>
        <p:nvPicPr>
          <p:cNvPr id="3074" name="Picture 2" descr="C:\Users\VAIO\Pictures\My Scans\2012-04 (أبريل)\scan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725144"/>
            <a:ext cx="2383226" cy="103021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16016" y="476672"/>
            <a:ext cx="316835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600" dirty="0" smtClean="0"/>
              <a:t>المقاومة وقانون </a:t>
            </a:r>
            <a:r>
              <a:rPr lang="ar-SA" sz="3600" dirty="0"/>
              <a:t>أ</a:t>
            </a:r>
            <a:r>
              <a:rPr lang="ar-SA" sz="3600" dirty="0" smtClean="0"/>
              <a:t>وم</a:t>
            </a:r>
            <a:endParaRPr lang="ar-SA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264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2800" dirty="0" smtClean="0"/>
              <a:t>وحدات </a:t>
            </a:r>
            <a:r>
              <a:rPr lang="en-US" sz="2800" dirty="0" smtClean="0"/>
              <a:t>J</a:t>
            </a:r>
            <a:r>
              <a:rPr lang="ar-SA" sz="2800" dirty="0" smtClean="0"/>
              <a:t> هي </a:t>
            </a:r>
            <a:r>
              <a:rPr lang="en-US" sz="2800" dirty="0" smtClean="0"/>
              <a:t>A\m</a:t>
            </a:r>
            <a:r>
              <a:rPr lang="en-US" sz="1600" dirty="0" smtClean="0"/>
              <a:t>2</a:t>
            </a:r>
            <a:r>
              <a:rPr lang="ar-SA" sz="1600" dirty="0" smtClean="0"/>
              <a:t>  </a:t>
            </a:r>
            <a:r>
              <a:rPr lang="ar-SA" sz="2800" dirty="0" smtClean="0"/>
              <a:t>. كثافة التيار هي كمية متجهه</a:t>
            </a:r>
          </a:p>
          <a:p>
            <a:pPr>
              <a:buNone/>
            </a:pPr>
            <a:r>
              <a:rPr lang="ar-SA" sz="2800" dirty="0" smtClean="0"/>
              <a:t>في بعض المواد تتناسب كثافة التيار مع المجال الكهربي :</a:t>
            </a:r>
          </a:p>
          <a:p>
            <a:pPr>
              <a:buNone/>
            </a:pPr>
            <a:endParaRPr lang="ar-SA" sz="2800" dirty="0" smtClean="0"/>
          </a:p>
          <a:p>
            <a:pPr>
              <a:buNone/>
            </a:pPr>
            <a:r>
              <a:rPr lang="ar-SA" sz="2400" dirty="0" smtClean="0"/>
              <a:t>      يسمى </a:t>
            </a:r>
            <a:r>
              <a:rPr lang="ar-SA" sz="2400" b="1" dirty="0" smtClean="0"/>
              <a:t>التوصيلية </a:t>
            </a:r>
            <a:r>
              <a:rPr lang="ar-SA" sz="2400" dirty="0" smtClean="0"/>
              <a:t>(الموصلية النوعية</a:t>
            </a:r>
            <a:r>
              <a:rPr lang="ar-SA" sz="2400" dirty="0" smtClean="0"/>
              <a:t>) للموصل </a:t>
            </a:r>
            <a:r>
              <a:rPr lang="ar-SA" sz="2400" dirty="0" smtClean="0"/>
              <a:t>. يمكن أن نحصل على صيغة لقانون أوم تفيد في التطبيقات العملية بافتراض أن لدينا جزءاً من سلك مستقيم ذات مقطع منتظم مساحته </a:t>
            </a:r>
            <a:r>
              <a:rPr lang="en-US" sz="2400" dirty="0" smtClean="0"/>
              <a:t>A</a:t>
            </a:r>
            <a:r>
              <a:rPr lang="ar-SA" sz="2400" dirty="0" smtClean="0"/>
              <a:t> وطوله </a:t>
            </a:r>
            <a:r>
              <a:rPr lang="en-US" sz="2400" dirty="0" smtClean="0"/>
              <a:t>ℓ</a:t>
            </a:r>
            <a:r>
              <a:rPr lang="ar-SA" sz="2400" dirty="0" smtClean="0"/>
              <a:t> , كما هو موضح بالشكل </a:t>
            </a:r>
            <a:r>
              <a:rPr lang="en-US" sz="2400" dirty="0" smtClean="0"/>
              <a:t>5.24</a:t>
            </a:r>
            <a:r>
              <a:rPr lang="ar-SA" sz="2400" dirty="0" smtClean="0"/>
              <a:t> .</a:t>
            </a:r>
          </a:p>
          <a:p>
            <a:pPr>
              <a:buNone/>
            </a:pPr>
            <a:endParaRPr lang="ar-SA" sz="2400" dirty="0"/>
          </a:p>
          <a:p>
            <a:pPr>
              <a:buNone/>
            </a:pPr>
            <a:endParaRPr lang="ar-SA" sz="2400" dirty="0" smtClean="0"/>
          </a:p>
          <a:p>
            <a:pPr>
              <a:buNone/>
            </a:pPr>
            <a:endParaRPr lang="ar-SA" sz="2400" dirty="0"/>
          </a:p>
          <a:p>
            <a:pPr>
              <a:buNone/>
            </a:pPr>
            <a:r>
              <a:rPr lang="ar-SA" sz="2400" dirty="0" smtClean="0"/>
              <a:t>بفرق جهد ثابت مقداره                        , تسبب في توليد مجالاً كهربائياً وتياراً في السلك يتناسب مع فرق الجهد.</a:t>
            </a:r>
          </a:p>
          <a:p>
            <a:pPr>
              <a:buNone/>
            </a:pPr>
            <a:r>
              <a:rPr lang="ar-SA" sz="2400" dirty="0" smtClean="0"/>
              <a:t>                                                         </a:t>
            </a:r>
            <a:endParaRPr lang="ar-SA" sz="2400" dirty="0"/>
          </a:p>
        </p:txBody>
      </p:sp>
      <p:pic>
        <p:nvPicPr>
          <p:cNvPr id="4099" name="Picture 3" descr="C:\Users\VAIO\Pictures\My Scans\2012-04 (أبريل)\scan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214422"/>
            <a:ext cx="4313254" cy="64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VAIO\Pictures\My Scans\2012-04 (أبريل)\scan0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2928934"/>
            <a:ext cx="2762798" cy="1440160"/>
          </a:xfrm>
          <a:prstGeom prst="rect">
            <a:avLst/>
          </a:prstGeom>
          <a:noFill/>
        </p:spPr>
      </p:pic>
      <p:pic>
        <p:nvPicPr>
          <p:cNvPr id="4106" name="Picture 10" descr="C:\Users\VAIO\Pictures\My Scans\2012-04 (أبريل)\scan0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4286256"/>
            <a:ext cx="1799952" cy="398536"/>
          </a:xfrm>
          <a:prstGeom prst="rect">
            <a:avLst/>
          </a:prstGeom>
          <a:noFill/>
        </p:spPr>
      </p:pic>
      <p:pic>
        <p:nvPicPr>
          <p:cNvPr id="4107" name="Picture 11" descr="C:\Users\VAIO\Pictures\My Scans\2012-04 (أبريل)\scan00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5140540"/>
            <a:ext cx="3584871" cy="788790"/>
          </a:xfrm>
          <a:prstGeom prst="rect">
            <a:avLst/>
          </a:prstGeom>
          <a:noFill/>
        </p:spPr>
      </p:pic>
      <p:pic>
        <p:nvPicPr>
          <p:cNvPr id="4108" name="Picture 12" descr="C:\Users\VAIO\Pictures\My Scans\2012-04 (أبريل)\scan00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5643578"/>
            <a:ext cx="1809477" cy="907994"/>
          </a:xfrm>
          <a:prstGeom prst="rect">
            <a:avLst/>
          </a:prstGeom>
          <a:noFill/>
        </p:spPr>
      </p:pic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15338" y="2143116"/>
            <a:ext cx="257138" cy="428628"/>
          </a:xfrm>
          <a:prstGeom prst="rect">
            <a:avLst/>
          </a:prstGeom>
          <a:noFill/>
        </p:spPr>
      </p:pic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6286512" y="3500438"/>
            <a:ext cx="1357322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/>
              <a:t>شكل </a:t>
            </a:r>
            <a:r>
              <a:rPr lang="en-US" b="1" dirty="0" smtClean="0"/>
              <a:t>5.24</a:t>
            </a:r>
            <a:endParaRPr lang="ar-SA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dirty="0" smtClean="0"/>
              <a:t>يمكننا التعبير عن مقدار كثافة التيار بالعلاقة الرياضية :</a:t>
            </a:r>
          </a:p>
          <a:p>
            <a:pPr>
              <a:buNone/>
            </a:pPr>
            <a:endParaRPr lang="ar-SA" dirty="0"/>
          </a:p>
          <a:p>
            <a:pPr>
              <a:buNone/>
            </a:pPr>
            <a:r>
              <a:rPr lang="ar-SA" dirty="0" smtClean="0"/>
              <a:t>ولأن           يمكن كتابة فرق الجهد على الصورة :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تسمى القيمة         </a:t>
            </a:r>
            <a:r>
              <a:rPr lang="ar-SA" b="1" dirty="0" smtClean="0"/>
              <a:t>بالمقاومة </a:t>
            </a:r>
            <a:r>
              <a:rPr lang="ar-SA" dirty="0" smtClean="0"/>
              <a:t>للموصل , وهي النسبة بين فرق الجهد بين طرفي الموصل إلى التيار :</a:t>
            </a:r>
          </a:p>
          <a:p>
            <a:pPr>
              <a:buNone/>
            </a:pPr>
            <a:endParaRPr lang="ar-SA" dirty="0"/>
          </a:p>
          <a:p>
            <a:pPr>
              <a:buNone/>
            </a:pPr>
            <a:r>
              <a:rPr lang="ar-SA" dirty="0" smtClean="0"/>
              <a:t>وحدة قياس المقاومة واحد فلط لكل أمبير يعرف بالأوم </a:t>
            </a:r>
          </a:p>
          <a:p>
            <a:pPr>
              <a:buNone/>
            </a:pPr>
            <a:endParaRPr lang="ar-SA" dirty="0" smtClean="0"/>
          </a:p>
        </p:txBody>
      </p:sp>
      <p:pic>
        <p:nvPicPr>
          <p:cNvPr id="5123" name="Picture 3" descr="C:\Users\VAIO\Pictures\My Scans\2012-04 (أبريل)\scan0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764704"/>
            <a:ext cx="1656184" cy="711257"/>
          </a:xfrm>
          <a:prstGeom prst="rect">
            <a:avLst/>
          </a:prstGeom>
          <a:noFill/>
        </p:spPr>
      </p:pic>
      <p:pic>
        <p:nvPicPr>
          <p:cNvPr id="5124" name="Picture 4" descr="C:\Users\VAIO\Pictures\My Scans\2012-04 (أبريل)\scan0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054" y="1412776"/>
            <a:ext cx="1014338" cy="534437"/>
          </a:xfrm>
          <a:prstGeom prst="rect">
            <a:avLst/>
          </a:prstGeom>
          <a:noFill/>
        </p:spPr>
      </p:pic>
      <p:pic>
        <p:nvPicPr>
          <p:cNvPr id="5125" name="Picture 5" descr="C:\Users\VAIO\Pictures\My Scans\2012-04 (أبريل)\scan0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132856"/>
            <a:ext cx="2160240" cy="748895"/>
          </a:xfrm>
          <a:prstGeom prst="rect">
            <a:avLst/>
          </a:prstGeom>
          <a:noFill/>
        </p:spPr>
      </p:pic>
      <p:pic>
        <p:nvPicPr>
          <p:cNvPr id="5126" name="Picture 6" descr="C:\Users\VAIO\Pictures\My Scans\2012-04 (أبريل)\scan00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140968"/>
            <a:ext cx="875433" cy="576064"/>
          </a:xfrm>
          <a:prstGeom prst="rect">
            <a:avLst/>
          </a:prstGeom>
          <a:noFill/>
        </p:spPr>
      </p:pic>
      <p:pic>
        <p:nvPicPr>
          <p:cNvPr id="5127" name="Picture 7" descr="C:\Users\VAIO\Pictures\My Scans\2012-04 (أبريل)\scan002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3" y="4149080"/>
            <a:ext cx="5256583" cy="671813"/>
          </a:xfrm>
          <a:prstGeom prst="rect">
            <a:avLst/>
          </a:prstGeom>
          <a:noFill/>
        </p:spPr>
      </p:pic>
      <p:pic>
        <p:nvPicPr>
          <p:cNvPr id="5128" name="Picture 8" descr="C:\Users\VAIO\Pictures\My Scans\2012-04 (أبريل)\scan00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4929198"/>
            <a:ext cx="1439662" cy="536823"/>
          </a:xfrm>
          <a:prstGeom prst="rect">
            <a:avLst/>
          </a:prstGeom>
          <a:noFill/>
        </p:spPr>
      </p:pic>
      <p:pic>
        <p:nvPicPr>
          <p:cNvPr id="5129" name="Picture 9" descr="C:\Users\VAIO\Pictures\My Scans\2012-04 (أبريل)\scan002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3888" y="5577524"/>
            <a:ext cx="1728192" cy="9478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435280" cy="612068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معكوس التوصيلية هي المقاومة النوعية :</a:t>
            </a:r>
          </a:p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وحدتها </a:t>
            </a:r>
            <a:r>
              <a:rPr lang="ar-SA" dirty="0" err="1" smtClean="0"/>
              <a:t>أوم</a:t>
            </a:r>
            <a:r>
              <a:rPr lang="ar-SA" dirty="0" smtClean="0"/>
              <a:t>.متر </a:t>
            </a:r>
            <a:r>
              <a:rPr lang="ar-SA" dirty="0" smtClean="0"/>
              <a:t>        </a:t>
            </a:r>
            <a:r>
              <a:rPr lang="ar-SA" dirty="0" smtClean="0"/>
              <a:t>,ويمكننا استخدام هذا التعريف للتعبير عن المقاومة :</a:t>
            </a:r>
          </a:p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وكل مادة أومية لها مقاومة نوعية خاصة بها تعتمد على خصائص المادة وعلى درجة الحرارة .</a:t>
            </a:r>
            <a:endParaRPr lang="ar-SA" dirty="0"/>
          </a:p>
        </p:txBody>
      </p:sp>
      <p:pic>
        <p:nvPicPr>
          <p:cNvPr id="6147" name="Picture 3" descr="C:\Users\VAIO\Pictures\My Scans\2012-04 (أبريل)\scan0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268760"/>
            <a:ext cx="4435747" cy="848270"/>
          </a:xfrm>
          <a:prstGeom prst="rect">
            <a:avLst/>
          </a:prstGeom>
          <a:noFill/>
        </p:spPr>
      </p:pic>
      <p:pic>
        <p:nvPicPr>
          <p:cNvPr id="6148" name="Picture 4" descr="C:\Users\VAIO\Pictures\My Scans\2012-04 (أبريل)\scan00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284984"/>
            <a:ext cx="5472608" cy="916089"/>
          </a:xfrm>
          <a:prstGeom prst="rect">
            <a:avLst/>
          </a:prstGeom>
          <a:noFill/>
        </p:spPr>
      </p:pic>
      <p:sp>
        <p:nvSpPr>
          <p:cNvPr id="6" name="مستطيل 5"/>
          <p:cNvSpPr/>
          <p:nvPr/>
        </p:nvSpPr>
        <p:spPr>
          <a:xfrm>
            <a:off x="5525156" y="2143116"/>
            <a:ext cx="11512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/>
              <a:t>Ω</a:t>
            </a:r>
            <a:r>
              <a:rPr lang="en-US" sz="3200" dirty="0" smtClean="0"/>
              <a:t>.m)</a:t>
            </a:r>
            <a:r>
              <a:rPr lang="ar-SA" sz="3200" dirty="0" smtClean="0"/>
              <a:t>)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354"/>
          </a:xfrm>
        </p:spPr>
        <p:txBody>
          <a:bodyPr>
            <a:normAutofit/>
          </a:bodyPr>
          <a:lstStyle/>
          <a:p>
            <a:r>
              <a:rPr lang="ar-SA" sz="3600" dirty="0" smtClean="0"/>
              <a:t>المواد الأومية تكون العلاقة بين فرق الجهد والتيار لها خطية لمدى واسع من فرق الجهد المطبق . ويكون ميل الجزء المستقيم من المنحنى يعطي قيمة </a:t>
            </a:r>
            <a:r>
              <a:rPr lang="en-US" sz="3600" dirty="0" smtClean="0"/>
              <a:t>1\R</a:t>
            </a:r>
            <a:r>
              <a:rPr lang="ar-SA" sz="3600" dirty="0" smtClean="0"/>
              <a:t> . والمواد غير الأومية تكون العلاقة بين التيار وفرق الجهد لها غير خطية .</a:t>
            </a:r>
            <a:endParaRPr lang="ar-SA" sz="3600" dirty="0"/>
          </a:p>
        </p:txBody>
      </p:sp>
      <p:pic>
        <p:nvPicPr>
          <p:cNvPr id="4" name="Content Placeholder 3" descr="scan00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918" y="3573016"/>
            <a:ext cx="8978578" cy="237626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r-SA" sz="2800" dirty="0" smtClean="0"/>
              <a:t>و الوصلة الثنائية والمصنعة من أشباه الموصلات تكون مقاومتها صغيرة للتيارات في اتجاه ( موجب </a:t>
            </a:r>
            <a:r>
              <a:rPr lang="en-US" sz="2800" dirty="0" smtClean="0"/>
              <a:t>V</a:t>
            </a:r>
            <a:r>
              <a:rPr lang="ar-SA" sz="2800" dirty="0" smtClean="0"/>
              <a:t>   ) وعالية للتيارات في الاتجاه العكسي ( سالب </a:t>
            </a:r>
            <a:r>
              <a:rPr lang="en-US" sz="2800" dirty="0" smtClean="0"/>
              <a:t>V</a:t>
            </a:r>
            <a:r>
              <a:rPr lang="ar-SA" sz="2800" dirty="0" smtClean="0"/>
              <a:t>   )</a:t>
            </a:r>
            <a:endParaRPr lang="ar-SA" sz="2800" dirty="0"/>
          </a:p>
        </p:txBody>
      </p:sp>
      <p:sp>
        <p:nvSpPr>
          <p:cNvPr id="4" name="Isosceles Triangle 3"/>
          <p:cNvSpPr/>
          <p:nvPr/>
        </p:nvSpPr>
        <p:spPr>
          <a:xfrm>
            <a:off x="3851920" y="1340768"/>
            <a:ext cx="199256" cy="304800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Isosceles Triangle 4"/>
          <p:cNvSpPr/>
          <p:nvPr/>
        </p:nvSpPr>
        <p:spPr>
          <a:xfrm>
            <a:off x="4788024" y="963960"/>
            <a:ext cx="199256" cy="304800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dirty="0"/>
          </a:p>
        </p:txBody>
      </p:sp>
      <p:pic>
        <p:nvPicPr>
          <p:cNvPr id="7170" name="Picture 2" descr="C:\Users\VAIO\Pictures\My Scans\2012-04 (أبريل)\scan0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86632"/>
            <a:ext cx="7344816" cy="4959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VAIO\Pictures\My Scans\2012-04 (أبريل)\scan00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97" y="764704"/>
            <a:ext cx="8987799" cy="19751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00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-10282"/>
            <a:ext cx="8136997" cy="6895666"/>
          </a:xfrm>
        </p:spPr>
      </p:pic>
      <p:sp>
        <p:nvSpPr>
          <p:cNvPr id="5" name="Rectangle 4"/>
          <p:cNvSpPr/>
          <p:nvPr/>
        </p:nvSpPr>
        <p:spPr>
          <a:xfrm>
            <a:off x="467544" y="5229200"/>
            <a:ext cx="3960440" cy="7200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VAIO\Pictures\My Scans\2012-04 (أبريل)\scan0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71771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372200" y="404664"/>
            <a:ext cx="2448272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3200" dirty="0" smtClean="0"/>
              <a:t>مثال </a:t>
            </a:r>
            <a:r>
              <a:rPr lang="en-US" sz="3200" dirty="0" smtClean="0"/>
              <a:t>18-1</a:t>
            </a:r>
            <a:endParaRPr lang="ar-SA" sz="3200" dirty="0"/>
          </a:p>
        </p:txBody>
      </p:sp>
      <p:pic>
        <p:nvPicPr>
          <p:cNvPr id="9" name="Content Placeholder 5" descr="scan003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3717032"/>
            <a:ext cx="8352928" cy="2399059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00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3198" y="360040"/>
            <a:ext cx="8791290" cy="4869160"/>
          </a:xfrm>
        </p:spPr>
      </p:pic>
      <p:sp>
        <p:nvSpPr>
          <p:cNvPr id="5" name="TextBox 4"/>
          <p:cNvSpPr txBox="1"/>
          <p:nvPr/>
        </p:nvSpPr>
        <p:spPr>
          <a:xfrm>
            <a:off x="6444208" y="404664"/>
            <a:ext cx="2520280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3200" dirty="0" smtClean="0"/>
              <a:t>مثال </a:t>
            </a:r>
            <a:r>
              <a:rPr lang="en-US" sz="3200" dirty="0" smtClean="0"/>
              <a:t>18-2</a:t>
            </a:r>
            <a:endParaRPr lang="ar-SA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00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467841" y="1419359"/>
            <a:ext cx="8208615" cy="4601928"/>
          </a:xfrm>
        </p:spPr>
      </p:pic>
      <p:sp>
        <p:nvSpPr>
          <p:cNvPr id="5" name="TextBox 4"/>
          <p:cNvSpPr txBox="1"/>
          <p:nvPr/>
        </p:nvSpPr>
        <p:spPr>
          <a:xfrm>
            <a:off x="6372200" y="404664"/>
            <a:ext cx="2448272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3200" dirty="0" smtClean="0"/>
              <a:t>مثال </a:t>
            </a:r>
            <a:r>
              <a:rPr lang="en-US" sz="3200" dirty="0" smtClean="0"/>
              <a:t>18-3</a:t>
            </a:r>
            <a:endParaRPr lang="ar-SA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525</Words>
  <Application>Microsoft Office PowerPoint</Application>
  <PresentationFormat>عرض على الشاشة (3:4)‏</PresentationFormat>
  <Paragraphs>63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المحاضرة السادسه التيار والمقاومة</vt:lpstr>
      <vt:lpstr>1- التيار الكهربي</vt:lpstr>
      <vt:lpstr>الشريحة 3</vt:lpstr>
      <vt:lpstr>الشريحة 4</vt:lpstr>
      <vt:lpstr>افرض أن التيار يسري في موصل مساحة مقطعه A . حجم جزء طوله  x  . (المنطقة الرمادية ) A    x . n تمثل عدد ناقلات الشحنة لوحدة الحجوم (كثافة ناقلات الشحنة) . اذاً عدد ناقلات الشحنة في المنطقة الرمادية هو   A   x . 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المواد الأومية تكون العلاقة بين فرق الجهد والتيار لها خطية لمدى واسع من فرق الجهد المطبق . ويكون ميل الجزء المستقيم من المنحنى يعطي قيمة 1\R . والمواد غير الأومية تكون العلاقة بين التيار وفرق الجهد لها غير خطية .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الخامسة التيار والمقاومة</dc:title>
  <dc:creator>VAIO</dc:creator>
  <cp:lastModifiedBy>user</cp:lastModifiedBy>
  <cp:revision>39</cp:revision>
  <dcterms:created xsi:type="dcterms:W3CDTF">2012-04-01T14:51:22Z</dcterms:created>
  <dcterms:modified xsi:type="dcterms:W3CDTF">2013-03-18T16:14:26Z</dcterms:modified>
</cp:coreProperties>
</file>