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4"/>
  </p:notesMasterIdLst>
  <p:sldIdLst>
    <p:sldId id="256" r:id="rId2"/>
    <p:sldId id="283" r:id="rId3"/>
    <p:sldId id="284" r:id="rId4"/>
    <p:sldId id="285" r:id="rId5"/>
    <p:sldId id="286" r:id="rId6"/>
    <p:sldId id="287" r:id="rId7"/>
    <p:sldId id="288" r:id="rId8"/>
    <p:sldId id="257" r:id="rId9"/>
    <p:sldId id="258" r:id="rId10"/>
    <p:sldId id="259" r:id="rId11"/>
    <p:sldId id="260" r:id="rId12"/>
    <p:sldId id="261" r:id="rId13"/>
    <p:sldId id="262" r:id="rId14"/>
    <p:sldId id="263" r:id="rId15"/>
    <p:sldId id="264" r:id="rId16"/>
    <p:sldId id="265" r:id="rId17"/>
    <p:sldId id="270" r:id="rId18"/>
    <p:sldId id="266" r:id="rId19"/>
    <p:sldId id="267" r:id="rId20"/>
    <p:sldId id="268" r:id="rId21"/>
    <p:sldId id="269" r:id="rId22"/>
    <p:sldId id="271" r:id="rId23"/>
    <p:sldId id="272" r:id="rId24"/>
    <p:sldId id="274" r:id="rId25"/>
    <p:sldId id="273" r:id="rId26"/>
    <p:sldId id="275" r:id="rId27"/>
    <p:sldId id="276" r:id="rId28"/>
    <p:sldId id="277" r:id="rId29"/>
    <p:sldId id="278" r:id="rId30"/>
    <p:sldId id="279" r:id="rId31"/>
    <p:sldId id="281" r:id="rId32"/>
    <p:sldId id="282"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69" d="100"/>
          <a:sy n="69" d="100"/>
        </p:scale>
        <p:origin x="-14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3B96A0C-FDEF-49F5-B5F7-779BBF6E2B46}" type="datetimeFigureOut">
              <a:rPr lang="ar-SA" smtClean="0"/>
              <a:t>07/05/34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06229F9-A788-44B6-A92E-FBB7ABF8BCA7}"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1937A24-6119-4449-B985-B6DD926A2FCF}" type="slidenum">
              <a:rPr lang="ar-SA" smtClean="0"/>
              <a:pPr/>
              <a:t>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37727216-8E70-4065-8D90-BDF5A294919E}" type="datetimeFigureOut">
              <a:rPr lang="ar-SA" smtClean="0"/>
              <a:pPr/>
              <a:t>07/05/34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7727216-8E70-4065-8D90-BDF5A294919E}" type="datetimeFigureOut">
              <a:rPr lang="ar-SA" smtClean="0"/>
              <a:pPr/>
              <a:t>07/05/34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727216-8E70-4065-8D90-BDF5A294919E}" type="datetimeFigureOut">
              <a:rPr lang="ar-SA" smtClean="0"/>
              <a:pPr/>
              <a:t>07/05/34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37727216-8E70-4065-8D90-BDF5A294919E}" type="datetimeFigureOut">
              <a:rPr lang="ar-SA" smtClean="0"/>
              <a:pPr/>
              <a:t>07/05/34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37727216-8E70-4065-8D90-BDF5A294919E}" type="datetimeFigureOut">
              <a:rPr lang="ar-SA" smtClean="0"/>
              <a:pPr/>
              <a:t>07/05/34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37727216-8E70-4065-8D90-BDF5A294919E}" type="datetimeFigureOut">
              <a:rPr lang="ar-SA" smtClean="0"/>
              <a:pPr/>
              <a:t>07/05/34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27216-8E70-4065-8D90-BDF5A294919E}" type="datetimeFigureOut">
              <a:rPr lang="ar-SA" smtClean="0"/>
              <a:pPr/>
              <a:t>07/05/34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7216-8E70-4065-8D90-BDF5A294919E}" type="datetimeFigureOut">
              <a:rPr lang="ar-SA" smtClean="0"/>
              <a:pPr/>
              <a:t>07/05/34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7216-8E70-4065-8D90-BDF5A294919E}" type="datetimeFigureOut">
              <a:rPr lang="ar-SA" smtClean="0"/>
              <a:pPr/>
              <a:t>07/05/34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7727216-8E70-4065-8D90-BDF5A294919E}" type="datetimeFigureOut">
              <a:rPr lang="ar-SA" smtClean="0"/>
              <a:pPr/>
              <a:t>07/05/34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37727216-8E70-4065-8D90-BDF5A294919E}" type="datetimeFigureOut">
              <a:rPr lang="ar-SA" smtClean="0"/>
              <a:pPr/>
              <a:t>07/05/34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4BAC52E-35FE-47F9-BE01-8BF0F297A8A2}"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7727216-8E70-4065-8D90-BDF5A294919E}" type="datetimeFigureOut">
              <a:rPr lang="ar-SA" smtClean="0"/>
              <a:pPr/>
              <a:t>07/05/34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4BAC52E-35FE-47F9-BE01-8BF0F297A8A2}"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0768"/>
            <a:ext cx="7846640" cy="3962871"/>
          </a:xfrm>
        </p:spPr>
        <p:txBody>
          <a:bodyPr>
            <a:noAutofit/>
          </a:bodyPr>
          <a:lstStyle/>
          <a:p>
            <a:r>
              <a:rPr lang="ar-SA" sz="13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rPr>
              <a:t>المحاضرة السابعة</a:t>
            </a:r>
            <a:endParaRPr lang="ar-SA" sz="13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Akhbar M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857488" y="2357430"/>
            <a:ext cx="5772136" cy="3429024"/>
          </a:xfrm>
        </p:spPr>
        <p:txBody>
          <a:bodyPr>
            <a:noAutofit/>
          </a:bodyPr>
          <a:lstStyle/>
          <a:p>
            <a:r>
              <a:rPr lang="ar-SA" sz="2800" dirty="0" smtClean="0">
                <a:cs typeface="Akhbar MT" pitchFamily="2" charset="-78"/>
              </a:rPr>
              <a:t>إذا استخدمت بطارية لإحداث تيار كهربي في موصل, تتحول الطاقة الكيميائية المختزنة في البطارية بشكل متصل إلى طاقة حركية لحاملات الشحنة. </a:t>
            </a:r>
            <a:r>
              <a:rPr lang="ar-SA" sz="2800" dirty="0" smtClean="0">
                <a:cs typeface="Akhbar MT" pitchFamily="2" charset="-78"/>
              </a:rPr>
              <a:t>سريعاً </a:t>
            </a:r>
            <a:r>
              <a:rPr lang="ar-SA" sz="2800" dirty="0" smtClean="0">
                <a:cs typeface="Akhbar MT" pitchFamily="2" charset="-78"/>
              </a:rPr>
              <a:t>ما تفقد هذه الطاقة الحركية نتيجة التصادم بين حاملات الشحنة والذرات التي تمثل الموصل, ويؤدي ذلك إلى زيادة درجة حرارة الموصل . وبتعبير آخر, تتحول الطاقة الكيميائية المختزنة في البطارية باستمرار إلى طاقة داخلية مصحوبة بزيادة في حرارة الموصل</a:t>
            </a:r>
            <a:r>
              <a:rPr lang="ar-SA" sz="2800" dirty="0" smtClean="0">
                <a:cs typeface="Akhbar MT" pitchFamily="2" charset="-78"/>
              </a:rPr>
              <a:t>.</a:t>
            </a:r>
            <a:r>
              <a:rPr lang="ar-SA" sz="2800" dirty="0" smtClean="0">
                <a:cs typeface="Akhbar MT" pitchFamily="2" charset="-78"/>
              </a:rPr>
              <a:t/>
            </a:r>
            <a:br>
              <a:rPr lang="ar-SA" sz="2800" dirty="0" smtClean="0">
                <a:cs typeface="Akhbar MT" pitchFamily="2" charset="-78"/>
              </a:rPr>
            </a:br>
            <a:r>
              <a:rPr lang="ar-SA" sz="2800" dirty="0" smtClean="0">
                <a:cs typeface="Akhbar MT" pitchFamily="2" charset="-78"/>
              </a:rPr>
              <a:t>وبينما </a:t>
            </a:r>
            <a:r>
              <a:rPr lang="ar-SA" sz="2800" dirty="0" smtClean="0">
                <a:cs typeface="Akhbar MT" pitchFamily="2" charset="-78"/>
              </a:rPr>
              <a:t>تنتقل الشحنة من </a:t>
            </a:r>
            <a:r>
              <a:rPr lang="en-US" sz="2800" dirty="0" smtClean="0">
                <a:cs typeface="Akhbar MT" pitchFamily="2" charset="-78"/>
              </a:rPr>
              <a:t>c</a:t>
            </a:r>
            <a:r>
              <a:rPr lang="ar-SA" sz="2800" dirty="0" smtClean="0">
                <a:cs typeface="Akhbar MT" pitchFamily="2" charset="-78"/>
              </a:rPr>
              <a:t> إلى </a:t>
            </a:r>
            <a:r>
              <a:rPr lang="en-US" sz="2800" dirty="0" smtClean="0">
                <a:cs typeface="Akhbar MT" pitchFamily="2" charset="-78"/>
              </a:rPr>
              <a:t>d</a:t>
            </a:r>
            <a:r>
              <a:rPr lang="ar-SA" sz="2800" dirty="0" smtClean="0">
                <a:cs typeface="Akhbar MT" pitchFamily="2" charset="-78"/>
              </a:rPr>
              <a:t> خلال المقاومة, تفقد هذا المقدار من طاقة الوضع الكهربي بتصادمها مع الذرات في المقاومة, وبذلك تنتج طاقة طاقة داخلية.</a:t>
            </a:r>
            <a:br>
              <a:rPr lang="ar-SA" sz="2800" dirty="0" smtClean="0">
                <a:cs typeface="Akhbar MT" pitchFamily="2" charset="-78"/>
              </a:rPr>
            </a:br>
            <a:endParaRPr lang="ar-SA" sz="2800" dirty="0">
              <a:cs typeface="Akhbar MT" pitchFamily="2" charset="-78"/>
            </a:endParaRPr>
          </a:p>
        </p:txBody>
      </p:sp>
      <p:pic>
        <p:nvPicPr>
          <p:cNvPr id="1026" name="Picture 2" descr="C:\Users\user\Pictures\لجلج\gggg.jpg"/>
          <p:cNvPicPr>
            <a:picLocks noChangeAspect="1" noChangeArrowheads="1"/>
          </p:cNvPicPr>
          <p:nvPr/>
        </p:nvPicPr>
        <p:blipFill>
          <a:blip r:embed="rId3" cstate="print"/>
          <a:srcRect/>
          <a:stretch>
            <a:fillRect/>
          </a:stretch>
        </p:blipFill>
        <p:spPr bwMode="auto">
          <a:xfrm>
            <a:off x="428596" y="1949543"/>
            <a:ext cx="2071702" cy="26224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مربع نص 4"/>
          <p:cNvSpPr txBox="1"/>
          <p:nvPr/>
        </p:nvSpPr>
        <p:spPr>
          <a:xfrm>
            <a:off x="285720" y="4845618"/>
            <a:ext cx="2286016" cy="369332"/>
          </a:xfrm>
          <a:prstGeom prst="rect">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ar-SA" b="1" dirty="0" smtClean="0"/>
              <a:t>شكل </a:t>
            </a:r>
            <a:r>
              <a:rPr lang="en-US" b="1" dirty="0" smtClean="0"/>
              <a:t>14.24</a:t>
            </a:r>
            <a:endParaRPr lang="ar-SA" b="1" dirty="0"/>
          </a:p>
        </p:txBody>
      </p:sp>
      <p:sp>
        <p:nvSpPr>
          <p:cNvPr id="6" name="Title 1"/>
          <p:cNvSpPr txBox="1">
            <a:spLocks/>
          </p:cNvSpPr>
          <p:nvPr/>
        </p:nvSpPr>
        <p:spPr>
          <a:xfrm>
            <a:off x="3923928" y="274638"/>
            <a:ext cx="4762872" cy="1143000"/>
          </a:xfrm>
          <a:prstGeom prst="rect">
            <a:avLst/>
          </a:prstGeom>
          <a:ln w="9525" cap="flat" cmpd="sng" algn="ctr">
            <a:solidFill>
              <a:schemeClr val="bg1">
                <a:lumMod val="50000"/>
              </a:schemeClr>
            </a:solidFill>
            <a:prstDash val="solid"/>
          </a:ln>
        </p:spPr>
        <p:style>
          <a:lnRef idx="1">
            <a:schemeClr val="dk1"/>
          </a:lnRef>
          <a:fillRef idx="2">
            <a:schemeClr val="dk1"/>
          </a:fillRef>
          <a:effectRef idx="1">
            <a:schemeClr val="dk1"/>
          </a:effectRef>
          <a:fontRef idx="minor">
            <a:schemeClr val="dk1"/>
          </a:fontRef>
        </p:style>
        <p:txBody>
          <a:bodyPr vert="horz" lIns="91440" tIns="45720" rIns="91440" bIns="45720" rtlCol="1" anchor="ctr">
            <a:normAutofit fontScale="90000"/>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all" spc="0" normalizeH="0" baseline="0" noProof="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n-lt"/>
                <a:ea typeface="+mn-ea"/>
                <a:cs typeface="+mn-cs"/>
              </a:rPr>
              <a:t>1- القوة الدافعة الكهربية :</a:t>
            </a:r>
            <a:endParaRPr kumimoji="0" lang="ar-SA" sz="4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Pictures\لجلج\jjjj.jpg"/>
          <p:cNvPicPr>
            <a:picLocks noChangeAspect="1" noChangeArrowheads="1"/>
          </p:cNvPicPr>
          <p:nvPr/>
        </p:nvPicPr>
        <p:blipFill>
          <a:blip r:embed="rId2" cstate="print"/>
          <a:srcRect/>
          <a:stretch>
            <a:fillRect/>
          </a:stretch>
        </p:blipFill>
        <p:spPr bwMode="auto">
          <a:xfrm>
            <a:off x="3214678" y="571480"/>
            <a:ext cx="5074262" cy="920059"/>
          </a:xfrm>
          <a:prstGeom prst="rect">
            <a:avLst/>
          </a:prstGeom>
          <a:noFill/>
        </p:spPr>
      </p:pic>
      <p:pic>
        <p:nvPicPr>
          <p:cNvPr id="2051" name="Picture 3" descr="C:\Users\user\Pictures\لجلج\uuuuu.jpg"/>
          <p:cNvPicPr>
            <a:picLocks noChangeAspect="1" noChangeArrowheads="1"/>
          </p:cNvPicPr>
          <p:nvPr/>
        </p:nvPicPr>
        <p:blipFill>
          <a:blip r:embed="rId3" cstate="print"/>
          <a:srcRect/>
          <a:stretch>
            <a:fillRect/>
          </a:stretch>
        </p:blipFill>
        <p:spPr bwMode="auto">
          <a:xfrm>
            <a:off x="684237" y="1920804"/>
            <a:ext cx="7745415" cy="1722510"/>
          </a:xfrm>
          <a:prstGeom prst="rect">
            <a:avLst/>
          </a:prstGeom>
          <a:noFill/>
        </p:spPr>
      </p:pic>
      <p:sp>
        <p:nvSpPr>
          <p:cNvPr id="6" name="مربع نص 5"/>
          <p:cNvSpPr txBox="1"/>
          <p:nvPr/>
        </p:nvSpPr>
        <p:spPr>
          <a:xfrm>
            <a:off x="5715008" y="3643314"/>
            <a:ext cx="285752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1">
            <a:spAutoFit/>
          </a:bodyPr>
          <a:lstStyle/>
          <a:p>
            <a:r>
              <a:rPr lang="ar-SA" sz="2400" dirty="0" smtClean="0">
                <a:cs typeface="Akhbar MT" pitchFamily="2" charset="-78"/>
              </a:rPr>
              <a:t>وتمد </a:t>
            </a:r>
            <a:r>
              <a:rPr lang="ar-SA" sz="2400" dirty="0" smtClean="0">
                <a:cs typeface="Akhbar MT" pitchFamily="2" charset="-78"/>
              </a:rPr>
              <a:t>البطارية المقاومة </a:t>
            </a:r>
            <a:r>
              <a:rPr lang="ar-SA" sz="2400" dirty="0" smtClean="0">
                <a:cs typeface="Akhbar MT" pitchFamily="2" charset="-78"/>
              </a:rPr>
              <a:t>بالقدرة.</a:t>
            </a:r>
            <a:endParaRPr lang="ar-SA" sz="2400" dirty="0">
              <a:cs typeface="Akhbar MT" pitchFamily="2" charset="-78"/>
            </a:endParaRPr>
          </a:p>
        </p:txBody>
      </p:sp>
      <p:sp>
        <p:nvSpPr>
          <p:cNvPr id="7" name="مربع نص 6"/>
          <p:cNvSpPr txBox="1"/>
          <p:nvPr/>
        </p:nvSpPr>
        <p:spPr>
          <a:xfrm>
            <a:off x="6215074" y="4214818"/>
            <a:ext cx="2571768" cy="461665"/>
          </a:xfrm>
          <a:prstGeom prst="rect">
            <a:avLst/>
          </a:prstGeom>
          <a:noFill/>
        </p:spPr>
        <p:txBody>
          <a:bodyPr wrap="square" rtlCol="1">
            <a:spAutoFit/>
          </a:bodyPr>
          <a:lstStyle/>
          <a:p>
            <a:r>
              <a:rPr lang="ar-SA" sz="2400" dirty="0" smtClean="0">
                <a:cs typeface="Akhbar MT" pitchFamily="2" charset="-78"/>
              </a:rPr>
              <a:t>بما أن                 إذن :</a:t>
            </a:r>
            <a:endParaRPr lang="ar-SA" sz="2400" dirty="0">
              <a:cs typeface="Akhbar MT" pitchFamily="2" charset="-78"/>
            </a:endParaRPr>
          </a:p>
        </p:txBody>
      </p:sp>
      <p:pic>
        <p:nvPicPr>
          <p:cNvPr id="2052" name="Picture 4" descr="C:\Users\user\Pictures\لجلج\aaa.jpg"/>
          <p:cNvPicPr>
            <a:picLocks noChangeAspect="1" noChangeArrowheads="1"/>
          </p:cNvPicPr>
          <p:nvPr/>
        </p:nvPicPr>
        <p:blipFill>
          <a:blip r:embed="rId4" cstate="print"/>
          <a:srcRect/>
          <a:stretch>
            <a:fillRect/>
          </a:stretch>
        </p:blipFill>
        <p:spPr bwMode="auto">
          <a:xfrm>
            <a:off x="7101110" y="4244982"/>
            <a:ext cx="1042790" cy="398464"/>
          </a:xfrm>
          <a:prstGeom prst="rect">
            <a:avLst/>
          </a:prstGeom>
          <a:noFill/>
        </p:spPr>
      </p:pic>
      <p:pic>
        <p:nvPicPr>
          <p:cNvPr id="2053" name="Picture 5" descr="C:\Users\user\Pictures\لجلج\sss.jpg"/>
          <p:cNvPicPr>
            <a:picLocks noChangeAspect="1" noChangeArrowheads="1"/>
          </p:cNvPicPr>
          <p:nvPr/>
        </p:nvPicPr>
        <p:blipFill>
          <a:blip r:embed="rId5" cstate="print"/>
          <a:srcRect/>
          <a:stretch>
            <a:fillRect/>
          </a:stretch>
        </p:blipFill>
        <p:spPr bwMode="auto">
          <a:xfrm>
            <a:off x="4500562" y="4155506"/>
            <a:ext cx="2000264" cy="658083"/>
          </a:xfrm>
          <a:prstGeom prst="rect">
            <a:avLst/>
          </a:prstGeom>
          <a:noFill/>
        </p:spPr>
      </p:pic>
      <p:sp>
        <p:nvSpPr>
          <p:cNvPr id="11" name="مربع نص 10"/>
          <p:cNvSpPr txBox="1"/>
          <p:nvPr/>
        </p:nvSpPr>
        <p:spPr>
          <a:xfrm>
            <a:off x="500034" y="5143512"/>
            <a:ext cx="8185787" cy="461665"/>
          </a:xfrm>
          <a:prstGeom prst="rect">
            <a:avLst/>
          </a:prstGeom>
          <a:noFill/>
        </p:spPr>
        <p:txBody>
          <a:bodyPr wrap="square" rtlCol="1">
            <a:spAutoFit/>
          </a:bodyPr>
          <a:lstStyle/>
          <a:p>
            <a:r>
              <a:rPr lang="ar-SA" sz="2400" dirty="0" smtClean="0">
                <a:cs typeface="Akhbar MT" pitchFamily="2" charset="-78"/>
              </a:rPr>
              <a:t>تكون وحدات القياس العالمية </a:t>
            </a:r>
            <a:r>
              <a:rPr lang="en-US" sz="2400" dirty="0" smtClean="0">
                <a:cs typeface="Akhbar MT" pitchFamily="2" charset="-78"/>
              </a:rPr>
              <a:t>(SI Unit) </a:t>
            </a:r>
            <a:r>
              <a:rPr lang="ar-SA" sz="2400" dirty="0" smtClean="0">
                <a:cs typeface="Akhbar MT" pitchFamily="2" charset="-78"/>
              </a:rPr>
              <a:t> للقدرة هي الواط  </a:t>
            </a:r>
            <a:r>
              <a:rPr lang="en-US" sz="2400" dirty="0" smtClean="0">
                <a:cs typeface="Akhbar MT" pitchFamily="2" charset="-78"/>
              </a:rPr>
              <a:t>Walt</a:t>
            </a:r>
            <a:r>
              <a:rPr lang="ar-SA" sz="2400" dirty="0" smtClean="0">
                <a:cs typeface="Akhbar MT" pitchFamily="2" charset="-78"/>
              </a:rPr>
              <a:t> </a:t>
            </a:r>
            <a:endParaRPr lang="ar-SA" sz="2400" dirty="0">
              <a:cs typeface="Akhbar MT"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2357430"/>
            <a:ext cx="8229600" cy="1143000"/>
          </a:xfrm>
        </p:spPr>
        <p:txBody>
          <a:bodyPr>
            <a:noAutofit/>
          </a:bodyPr>
          <a:lstStyle/>
          <a:p>
            <a:pPr algn="r"/>
            <a:r>
              <a:rPr lang="ar-SA" sz="2800" dirty="0" smtClean="0">
                <a:cs typeface="Akhbar MT" pitchFamily="2" charset="-78"/>
              </a:rPr>
              <a:t>نستطيع تعريف البطارية بأنها </a:t>
            </a:r>
            <a:r>
              <a:rPr lang="ar-SA" sz="2800" dirty="0" smtClean="0">
                <a:cs typeface="Akhbar MT" pitchFamily="2" charset="-78"/>
              </a:rPr>
              <a:t>الأداة التي </a:t>
            </a:r>
            <a:r>
              <a:rPr lang="ar-SA" sz="2800" dirty="0" smtClean="0">
                <a:cs typeface="Akhbar MT" pitchFamily="2" charset="-78"/>
              </a:rPr>
              <a:t>تمد بالطاقة </a:t>
            </a:r>
            <a:r>
              <a:rPr lang="ar-SA" sz="2800" dirty="0" smtClean="0">
                <a:cs typeface="Akhbar MT" pitchFamily="2" charset="-78"/>
              </a:rPr>
              <a:t>الكهربية تسمى ”مصدر“ أو قوة دفع كهربية, أو الاسم الأكثر شيوعاَ ”مصدر </a:t>
            </a:r>
            <a:r>
              <a:rPr lang="ar-SA" sz="2800" dirty="0" err="1" smtClean="0">
                <a:cs typeface="Akhbar MT" pitchFamily="2" charset="-78"/>
              </a:rPr>
              <a:t>ق</a:t>
            </a:r>
            <a:r>
              <a:rPr lang="ar-SA" sz="2800" dirty="0" smtClean="0">
                <a:cs typeface="Akhbar MT" pitchFamily="2" charset="-78"/>
              </a:rPr>
              <a:t> د </a:t>
            </a:r>
            <a:r>
              <a:rPr lang="ar-SA" sz="2800" dirty="0" err="1" smtClean="0">
                <a:cs typeface="Akhbar MT" pitchFamily="2" charset="-78"/>
              </a:rPr>
              <a:t>ك</a:t>
            </a:r>
            <a:r>
              <a:rPr lang="ar-SA" sz="2800" dirty="0" smtClean="0">
                <a:cs typeface="Akhbar MT" pitchFamily="2" charset="-78"/>
              </a:rPr>
              <a:t> </a:t>
            </a:r>
            <a:r>
              <a:rPr lang="en-US" sz="2800" dirty="0" smtClean="0">
                <a:cs typeface="Akhbar MT" pitchFamily="2" charset="-78"/>
              </a:rPr>
              <a:t>Emf Source</a:t>
            </a:r>
            <a:r>
              <a:rPr lang="ar-SA" sz="2800" dirty="0" smtClean="0">
                <a:cs typeface="Akhbar MT" pitchFamily="2" charset="-78"/>
              </a:rPr>
              <a:t>“. </a:t>
            </a:r>
            <a:r>
              <a:rPr lang="ar-SA" sz="2800" dirty="0">
                <a:cs typeface="Akhbar MT" pitchFamily="2" charset="-78"/>
              </a:rPr>
              <a:t/>
            </a:r>
            <a:br>
              <a:rPr lang="ar-SA" sz="2800" dirty="0">
                <a:cs typeface="Akhbar MT" pitchFamily="2" charset="-78"/>
              </a:rPr>
            </a:br>
            <a:r>
              <a:rPr lang="ar-SA" sz="2800" dirty="0" smtClean="0">
                <a:cs typeface="Akhbar MT" pitchFamily="2" charset="-78"/>
              </a:rPr>
              <a:t>(الجملة قوة دافعة كهربية هي اختيار سيء لأنها تصف فرق جهد مقدراً بالفلط وليس بالقوة)</a:t>
            </a:r>
            <a:br>
              <a:rPr lang="ar-SA" sz="2800" dirty="0" smtClean="0">
                <a:cs typeface="Akhbar MT" pitchFamily="2" charset="-78"/>
              </a:rPr>
            </a:br>
            <a:r>
              <a:rPr lang="ar-SA" sz="2800" dirty="0" smtClean="0">
                <a:cs typeface="Akhbar MT" pitchFamily="2" charset="-78"/>
              </a:rPr>
              <a:t>عندما نهمل المقاومة الداخلية للبطارية :</a:t>
            </a:r>
            <a:br>
              <a:rPr lang="ar-SA" sz="2800" dirty="0" smtClean="0">
                <a:cs typeface="Akhbar MT" pitchFamily="2" charset="-78"/>
              </a:rPr>
            </a:br>
            <a:r>
              <a:rPr lang="ar-SA" sz="2800" dirty="0">
                <a:cs typeface="Akhbar MT" pitchFamily="2" charset="-78"/>
              </a:rPr>
              <a:t/>
            </a:r>
            <a:br>
              <a:rPr lang="ar-SA" sz="2800" dirty="0">
                <a:cs typeface="Akhbar MT" pitchFamily="2" charset="-78"/>
              </a:rPr>
            </a:br>
            <a:r>
              <a:rPr lang="ar-SA" sz="2800" dirty="0" smtClean="0">
                <a:cs typeface="Akhbar MT" pitchFamily="2" charset="-78"/>
              </a:rPr>
              <a:t/>
            </a:r>
            <a:br>
              <a:rPr lang="ar-SA" sz="2800" dirty="0" smtClean="0">
                <a:cs typeface="Akhbar MT" pitchFamily="2" charset="-78"/>
              </a:rPr>
            </a:br>
            <a:r>
              <a:rPr lang="ar-SA" sz="2800" dirty="0" smtClean="0">
                <a:cs typeface="Akhbar MT" pitchFamily="2" charset="-78"/>
              </a:rPr>
              <a:t>وتكون القدرة :</a:t>
            </a:r>
            <a:endParaRPr lang="ar-SA" sz="2800" dirty="0">
              <a:cs typeface="Akhbar MT" pitchFamily="2" charset="-78"/>
            </a:endParaRPr>
          </a:p>
        </p:txBody>
      </p:sp>
      <p:pic>
        <p:nvPicPr>
          <p:cNvPr id="3074" name="Picture 2" descr="C:\Users\user\Pictures\لجلج\ffff.jpg"/>
          <p:cNvPicPr>
            <a:picLocks noChangeAspect="1" noChangeArrowheads="1"/>
          </p:cNvPicPr>
          <p:nvPr/>
        </p:nvPicPr>
        <p:blipFill>
          <a:blip r:embed="rId2" cstate="print"/>
          <a:srcRect/>
          <a:stretch>
            <a:fillRect/>
          </a:stretch>
        </p:blipFill>
        <p:spPr bwMode="auto">
          <a:xfrm>
            <a:off x="3571868" y="3643314"/>
            <a:ext cx="2273554" cy="460377"/>
          </a:xfrm>
          <a:prstGeom prst="rect">
            <a:avLst/>
          </a:prstGeom>
          <a:noFill/>
        </p:spPr>
      </p:pic>
      <p:pic>
        <p:nvPicPr>
          <p:cNvPr id="3075" name="Picture 3" descr="C:\Users\user\Pictures\لجلج\rrrr.jpg"/>
          <p:cNvPicPr>
            <a:picLocks noChangeAspect="1" noChangeArrowheads="1"/>
          </p:cNvPicPr>
          <p:nvPr/>
        </p:nvPicPr>
        <p:blipFill>
          <a:blip r:embed="rId3" cstate="print"/>
          <a:srcRect/>
          <a:stretch>
            <a:fillRect/>
          </a:stretch>
        </p:blipFill>
        <p:spPr bwMode="auto">
          <a:xfrm>
            <a:off x="4286248" y="4929198"/>
            <a:ext cx="1190449" cy="531815"/>
          </a:xfrm>
          <a:prstGeom prst="rect">
            <a:avLst/>
          </a:prstGeom>
          <a:noFill/>
        </p:spPr>
      </p:pic>
      <p:sp>
        <p:nvSpPr>
          <p:cNvPr id="5" name="مربع نص 4"/>
          <p:cNvSpPr txBox="1"/>
          <p:nvPr/>
        </p:nvSpPr>
        <p:spPr>
          <a:xfrm>
            <a:off x="4786314" y="4923550"/>
            <a:ext cx="1500198" cy="1077218"/>
          </a:xfrm>
          <a:prstGeom prst="rect">
            <a:avLst/>
          </a:prstGeom>
          <a:noFill/>
        </p:spPr>
        <p:txBody>
          <a:bodyPr wrap="square" rtlCol="1">
            <a:spAutoFit/>
          </a:bodyPr>
          <a:lstStyle/>
          <a:p>
            <a:r>
              <a:rPr lang="en-US" sz="3200" dirty="0" smtClean="0"/>
              <a:t>= I</a:t>
            </a:r>
            <a:r>
              <a:rPr lang="en-US" sz="3200" baseline="30000" dirty="0" smtClean="0"/>
              <a:t>2 </a:t>
            </a:r>
            <a:r>
              <a:rPr lang="en-US" sz="3200" dirty="0" smtClean="0"/>
              <a:t>R</a:t>
            </a:r>
            <a:endParaRPr lang="en-US" sz="3200" dirty="0" smtClean="0"/>
          </a:p>
          <a:p>
            <a:endParaRPr lang="ar-S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محتوى 5" descr="eeee.jpg"/>
          <p:cNvPicPr>
            <a:picLocks noGrp="1" noChangeAspect="1"/>
          </p:cNvPicPr>
          <p:nvPr>
            <p:ph idx="1"/>
          </p:nvPr>
        </p:nvPicPr>
        <p:blipFill>
          <a:blip r:embed="rId2" cstate="print"/>
          <a:stretch>
            <a:fillRect/>
          </a:stretch>
        </p:blipFill>
        <p:spPr>
          <a:xfrm>
            <a:off x="1000100" y="428604"/>
            <a:ext cx="7143800" cy="589254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user\Pictures\لجلج\www.jpg"/>
          <p:cNvPicPr>
            <a:picLocks noChangeAspect="1" noChangeArrowheads="1"/>
          </p:cNvPicPr>
          <p:nvPr/>
        </p:nvPicPr>
        <p:blipFill>
          <a:blip r:embed="rId2" cstate="print"/>
          <a:srcRect/>
          <a:stretch>
            <a:fillRect/>
          </a:stretch>
        </p:blipFill>
        <p:spPr bwMode="auto">
          <a:xfrm>
            <a:off x="1428728" y="2143116"/>
            <a:ext cx="4500594" cy="4134822"/>
          </a:xfrm>
          <a:prstGeom prst="rect">
            <a:avLst/>
          </a:prstGeom>
          <a:noFill/>
        </p:spPr>
      </p:pic>
      <p:pic>
        <p:nvPicPr>
          <p:cNvPr id="4098" name="Picture 2" descr="C:\Users\user\Pictures\لجلج\hhhh.jpg"/>
          <p:cNvPicPr>
            <a:picLocks noChangeAspect="1" noChangeArrowheads="1"/>
          </p:cNvPicPr>
          <p:nvPr/>
        </p:nvPicPr>
        <p:blipFill>
          <a:blip r:embed="rId3" cstate="print"/>
          <a:srcRect/>
          <a:stretch>
            <a:fillRect/>
          </a:stretch>
        </p:blipFill>
        <p:spPr bwMode="auto">
          <a:xfrm>
            <a:off x="3714744" y="1071546"/>
            <a:ext cx="4703784" cy="145580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user\Pictures\لجلج\vv.jpg"/>
          <p:cNvPicPr>
            <a:picLocks noChangeAspect="1" noChangeArrowheads="1"/>
          </p:cNvPicPr>
          <p:nvPr/>
        </p:nvPicPr>
        <p:blipFill>
          <a:blip r:embed="rId2" cstate="print"/>
          <a:srcRect/>
          <a:stretch>
            <a:fillRect/>
          </a:stretch>
        </p:blipFill>
        <p:spPr bwMode="auto">
          <a:xfrm>
            <a:off x="142844" y="428604"/>
            <a:ext cx="8905085" cy="2814651"/>
          </a:xfrm>
          <a:prstGeom prst="rect">
            <a:avLst/>
          </a:prstGeom>
          <a:noFill/>
        </p:spPr>
      </p:pic>
      <p:pic>
        <p:nvPicPr>
          <p:cNvPr id="5125" name="Picture 5" descr="C:\Users\user\Pictures\لجلج\oo.jpg"/>
          <p:cNvPicPr>
            <a:picLocks noChangeAspect="1" noChangeArrowheads="1"/>
          </p:cNvPicPr>
          <p:nvPr/>
        </p:nvPicPr>
        <p:blipFill>
          <a:blip r:embed="rId3" cstate="print"/>
          <a:srcRect/>
          <a:stretch>
            <a:fillRect/>
          </a:stretch>
        </p:blipFill>
        <p:spPr bwMode="auto">
          <a:xfrm>
            <a:off x="214282" y="3071810"/>
            <a:ext cx="8706817" cy="17859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42984"/>
            <a:ext cx="8229600" cy="4853136"/>
          </a:xfrm>
        </p:spPr>
        <p:txBody>
          <a:bodyPr>
            <a:noAutofit/>
          </a:bodyPr>
          <a:lstStyle/>
          <a:p>
            <a:pPr>
              <a:buNone/>
            </a:pPr>
            <a:endParaRPr lang="ar-SA" sz="4000" dirty="0" smtClean="0">
              <a:cs typeface="Akhbar MT" pitchFamily="2" charset="-78"/>
            </a:endParaRPr>
          </a:p>
          <a:p>
            <a:pPr>
              <a:buNone/>
            </a:pPr>
            <a:r>
              <a:rPr lang="ar-SA" sz="4000" dirty="0" smtClean="0">
                <a:cs typeface="Akhbar MT" pitchFamily="2" charset="-78"/>
              </a:rPr>
              <a:t>يمكن تصور </a:t>
            </a:r>
            <a:r>
              <a:rPr lang="ar-SA" sz="4000" dirty="0" err="1" smtClean="0">
                <a:cs typeface="Akhbar MT" pitchFamily="2" charset="-78"/>
              </a:rPr>
              <a:t>البطاريه</a:t>
            </a:r>
            <a:r>
              <a:rPr lang="ar-SA" sz="4000" dirty="0" smtClean="0">
                <a:cs typeface="Akhbar MT" pitchFamily="2" charset="-78"/>
              </a:rPr>
              <a:t> كمصدر للقوة الدافعة الكهربية </a:t>
            </a:r>
            <a:r>
              <a:rPr lang="en-US" sz="4000" dirty="0" smtClean="0">
                <a:cs typeface="Akhbar MT" pitchFamily="2" charset="-78"/>
              </a:rPr>
              <a:t>(</a:t>
            </a:r>
            <a:r>
              <a:rPr lang="en-US" sz="4000" dirty="0" err="1" smtClean="0">
                <a:cs typeface="Akhbar MT" pitchFamily="2" charset="-78"/>
              </a:rPr>
              <a:t>emf</a:t>
            </a:r>
            <a:r>
              <a:rPr lang="en-US" sz="4000" dirty="0" smtClean="0">
                <a:cs typeface="Akhbar MT" pitchFamily="2" charset="-78"/>
              </a:rPr>
              <a:t>)</a:t>
            </a:r>
            <a:r>
              <a:rPr lang="ar-SA" sz="4000" dirty="0" smtClean="0">
                <a:cs typeface="Akhbar MT" pitchFamily="2" charset="-78"/>
              </a:rPr>
              <a:t> </a:t>
            </a:r>
            <a:r>
              <a:rPr lang="ar-SA" sz="4000" dirty="0" err="1" smtClean="0">
                <a:cs typeface="Akhbar MT" pitchFamily="2" charset="-78"/>
              </a:rPr>
              <a:t>وكمضخه</a:t>
            </a:r>
            <a:r>
              <a:rPr lang="ar-SA" sz="4000" dirty="0" smtClean="0">
                <a:cs typeface="Akhbar MT" pitchFamily="2" charset="-78"/>
              </a:rPr>
              <a:t> للشحنات.وعند وجود فرق جهد كهربي بين طرفيها , يحرك المصدر الشحنات ”صاعدة“ من الجهد الأقل إلى الجهد الأعلى وتمثل القوة الدافعة الكهربية</a:t>
            </a:r>
            <a:r>
              <a:rPr lang="en-US" sz="4000" dirty="0" smtClean="0">
                <a:cs typeface="Akhbar MT" pitchFamily="2" charset="-78"/>
              </a:rPr>
              <a:t> </a:t>
            </a:r>
            <a:r>
              <a:rPr lang="en-US" sz="4000" dirty="0" smtClean="0">
                <a:cs typeface="Akhbar MT" pitchFamily="2" charset="-78"/>
              </a:rPr>
              <a:t> </a:t>
            </a:r>
            <a:r>
              <a:rPr lang="ar-SA" sz="4000" dirty="0" smtClean="0">
                <a:cs typeface="Akhbar MT" pitchFamily="2" charset="-78"/>
              </a:rPr>
              <a:t> </a:t>
            </a:r>
            <a:r>
              <a:rPr lang="ar-SA" sz="4000" dirty="0" smtClean="0">
                <a:cs typeface="Akhbar MT" pitchFamily="2" charset="-78"/>
              </a:rPr>
              <a:t>الشغل المبذول لوحدات الشحنات , ووحدتها هي الفولت .</a:t>
            </a:r>
          </a:p>
        </p:txBody>
      </p:sp>
      <p:sp>
        <p:nvSpPr>
          <p:cNvPr id="337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3379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142976" y="3643314"/>
            <a:ext cx="240291" cy="881068"/>
          </a:xfrm>
          <a:prstGeom prst="rect">
            <a:avLst/>
          </a:prstGeom>
          <a:noFill/>
        </p:spPr>
      </p:pic>
      <p:sp>
        <p:nvSpPr>
          <p:cNvPr id="33795" name="Rectangle 3"/>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91264" cy="5649491"/>
          </a:xfrm>
        </p:spPr>
        <p:txBody>
          <a:bodyPr>
            <a:normAutofit/>
          </a:bodyPr>
          <a:lstStyle/>
          <a:p>
            <a:pPr algn="ctr">
              <a:buNone/>
            </a:pPr>
            <a:r>
              <a:rPr lang="ar-SA" sz="3600" dirty="0">
                <a:cs typeface="Akhbar MT" pitchFamily="2" charset="-78"/>
              </a:rPr>
              <a:t>ا</a:t>
            </a:r>
            <a:r>
              <a:rPr lang="ar-SA" sz="3600" dirty="0" smtClean="0">
                <a:cs typeface="Akhbar MT" pitchFamily="2" charset="-78"/>
              </a:rPr>
              <a:t>فترض الدائرة الموضحة في الشكل </a:t>
            </a:r>
            <a:r>
              <a:rPr lang="en-US" sz="3600" dirty="0" smtClean="0">
                <a:cs typeface="Akhbar MT" pitchFamily="2" charset="-78"/>
              </a:rPr>
              <a:t>1.25</a:t>
            </a:r>
            <a:r>
              <a:rPr lang="ar-SA" sz="3600" dirty="0" smtClean="0">
                <a:cs typeface="Akhbar MT" pitchFamily="2" charset="-78"/>
              </a:rPr>
              <a:t> , إذا </a:t>
            </a:r>
            <a:r>
              <a:rPr lang="ar-SA" sz="3600" dirty="0">
                <a:cs typeface="Akhbar MT" pitchFamily="2" charset="-78"/>
              </a:rPr>
              <a:t>أ</a:t>
            </a:r>
            <a:r>
              <a:rPr lang="ar-SA" sz="3600" dirty="0" smtClean="0">
                <a:cs typeface="Akhbar MT" pitchFamily="2" charset="-78"/>
              </a:rPr>
              <a:t>هملنا المقاومة الداخلية للبطارية , يكون فرق الجهد خلالها مساوياً للقوة الدافعة الكهربية . على أي حال , ولأن أي بطارية حقيقية عادة لها مقاومة داخلية </a:t>
            </a:r>
            <a:r>
              <a:rPr lang="en-US" sz="3600" dirty="0" smtClean="0">
                <a:cs typeface="Akhbar MT" pitchFamily="2" charset="-78"/>
              </a:rPr>
              <a:t>r</a:t>
            </a:r>
            <a:r>
              <a:rPr lang="ar-SA" sz="3600" dirty="0" smtClean="0">
                <a:cs typeface="Akhbar MT" pitchFamily="2" charset="-78"/>
              </a:rPr>
              <a:t> </a:t>
            </a:r>
            <a:endParaRPr lang="ar-SA" sz="3600" dirty="0">
              <a:cs typeface="Akhbar MT" pitchFamily="2" charset="-78"/>
            </a:endParaRPr>
          </a:p>
        </p:txBody>
      </p:sp>
      <p:pic>
        <p:nvPicPr>
          <p:cNvPr id="1026" name="Picture 2" descr="C:\Users\VAIO\Pictures\My Scans\2012-04 (أبريل)\scan0042.jpg"/>
          <p:cNvPicPr>
            <a:picLocks noChangeAspect="1" noChangeArrowheads="1"/>
          </p:cNvPicPr>
          <p:nvPr/>
        </p:nvPicPr>
        <p:blipFill>
          <a:blip r:embed="rId2" cstate="print"/>
          <a:srcRect/>
          <a:stretch>
            <a:fillRect/>
          </a:stretch>
        </p:blipFill>
        <p:spPr bwMode="auto">
          <a:xfrm>
            <a:off x="2627784" y="2564904"/>
            <a:ext cx="3600400" cy="41460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2794322"/>
          </a:xfrm>
        </p:spPr>
        <p:txBody>
          <a:bodyPr/>
          <a:lstStyle/>
          <a:p>
            <a:r>
              <a:rPr lang="ar-SA" dirty="0" smtClean="0">
                <a:cs typeface="Akhbar MT" pitchFamily="2" charset="-78"/>
              </a:rPr>
              <a:t>افرض الدائرة الموضحة في الشكل </a:t>
            </a:r>
            <a:r>
              <a:rPr lang="en-US" dirty="0" smtClean="0">
                <a:cs typeface="Akhbar MT" pitchFamily="2" charset="-78"/>
              </a:rPr>
              <a:t>2.25</a:t>
            </a:r>
            <a:r>
              <a:rPr lang="ar-SA" dirty="0" smtClean="0">
                <a:cs typeface="Akhbar MT" pitchFamily="2" charset="-78"/>
              </a:rPr>
              <a:t> حيث تم تمثيل البطارية الموضحة بالشكل </a:t>
            </a:r>
            <a:r>
              <a:rPr lang="en-US" dirty="0" smtClean="0">
                <a:cs typeface="Akhbar MT" pitchFamily="2" charset="-78"/>
              </a:rPr>
              <a:t>1.25</a:t>
            </a:r>
            <a:r>
              <a:rPr lang="en-US" dirty="0">
                <a:cs typeface="Akhbar MT" pitchFamily="2" charset="-78"/>
              </a:rPr>
              <a:t> </a:t>
            </a:r>
            <a:r>
              <a:rPr lang="en-US" dirty="0" smtClean="0">
                <a:cs typeface="Akhbar MT" pitchFamily="2" charset="-78"/>
              </a:rPr>
              <a:t> </a:t>
            </a:r>
            <a:r>
              <a:rPr lang="ar-SA" dirty="0" smtClean="0">
                <a:cs typeface="Akhbar MT" pitchFamily="2" charset="-78"/>
              </a:rPr>
              <a:t>بمستطيل منقط يحتوي على قوة دافعية كهربية   على التوالي مع المقاومة الداخلية </a:t>
            </a:r>
            <a:r>
              <a:rPr lang="en-US" dirty="0" smtClean="0">
                <a:cs typeface="Akhbar MT" pitchFamily="2" charset="-78"/>
              </a:rPr>
              <a:t>r</a:t>
            </a:r>
            <a:r>
              <a:rPr lang="ar-SA" dirty="0" smtClean="0">
                <a:cs typeface="Akhbar MT" pitchFamily="2" charset="-78"/>
              </a:rPr>
              <a:t>.</a:t>
            </a:r>
            <a:endParaRPr lang="ar-SA" dirty="0">
              <a:cs typeface="Akhbar MT" pitchFamily="2" charset="-78"/>
            </a:endParaRPr>
          </a:p>
        </p:txBody>
      </p:sp>
      <p:pic>
        <p:nvPicPr>
          <p:cNvPr id="10" name="Content Placeholder 3" descr="scan0045.jpg"/>
          <p:cNvPicPr>
            <a:picLocks noChangeAspect="1"/>
          </p:cNvPicPr>
          <p:nvPr/>
        </p:nvPicPr>
        <p:blipFill>
          <a:blip r:embed="rId2" cstate="print"/>
          <a:stretch>
            <a:fillRect/>
          </a:stretch>
        </p:blipFill>
        <p:spPr>
          <a:xfrm>
            <a:off x="5292080" y="3429000"/>
            <a:ext cx="2700168" cy="2088232"/>
          </a:xfrm>
          <a:prstGeom prst="rect">
            <a:avLst/>
          </a:prstGeom>
          <a:ln>
            <a:noFill/>
          </a:ln>
          <a:effectLst>
            <a:outerShdw blurRad="292100" dist="139700" dir="2700000" algn="tl" rotWithShape="0">
              <a:srgbClr val="333333">
                <a:alpha val="65000"/>
              </a:srgbClr>
            </a:outerShdw>
          </a:effectLst>
        </p:spPr>
      </p:pic>
      <p:pic>
        <p:nvPicPr>
          <p:cNvPr id="11" name="Picture 2" descr="C:\Users\VAIO\Pictures\My Scans\2012-04 (أبريل)\scan0046.jpg"/>
          <p:cNvPicPr>
            <a:picLocks noChangeAspect="1" noChangeArrowheads="1"/>
          </p:cNvPicPr>
          <p:nvPr/>
        </p:nvPicPr>
        <p:blipFill>
          <a:blip r:embed="rId3" cstate="print"/>
          <a:srcRect/>
          <a:stretch>
            <a:fillRect/>
          </a:stretch>
        </p:blipFill>
        <p:spPr bwMode="auto">
          <a:xfrm>
            <a:off x="1187624" y="3573016"/>
            <a:ext cx="3168352" cy="1714232"/>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2843808" y="4941168"/>
            <a:ext cx="360040" cy="2880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5" name="Rectangle 3"/>
          <p:cNvSpPr>
            <a:spLocks noChangeArrowheads="1"/>
          </p:cNvSpPr>
          <p:nvPr/>
        </p:nvSpPr>
        <p:spPr bwMode="auto">
          <a:xfrm>
            <a:off x="0" y="762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13"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357554" y="1714488"/>
            <a:ext cx="214314" cy="6735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686800" cy="6453336"/>
          </a:xfrm>
        </p:spPr>
        <p:txBody>
          <a:bodyPr>
            <a:normAutofit/>
          </a:bodyPr>
          <a:lstStyle/>
          <a:p>
            <a:pPr>
              <a:buNone/>
            </a:pPr>
            <a:r>
              <a:rPr lang="ar-SA" sz="3600" dirty="0" smtClean="0">
                <a:cs typeface="Akhbar MT" pitchFamily="2" charset="-78"/>
              </a:rPr>
              <a:t>افرض </a:t>
            </a:r>
            <a:r>
              <a:rPr lang="ar-SA" sz="3600" dirty="0" err="1" smtClean="0">
                <a:cs typeface="Akhbar MT" pitchFamily="2" charset="-78"/>
              </a:rPr>
              <a:t>اننا</a:t>
            </a:r>
            <a:r>
              <a:rPr lang="ar-SA" sz="3600" dirty="0" smtClean="0">
                <a:cs typeface="Akhbar MT" pitchFamily="2" charset="-78"/>
              </a:rPr>
              <a:t> نتحرك خلال البطارية من </a:t>
            </a:r>
            <a:r>
              <a:rPr lang="en-US" sz="3600" dirty="0" smtClean="0">
                <a:cs typeface="Akhbar MT" pitchFamily="2" charset="-78"/>
              </a:rPr>
              <a:t>a</a:t>
            </a:r>
            <a:r>
              <a:rPr lang="ar-SA" sz="3600" dirty="0" smtClean="0">
                <a:cs typeface="Akhbar MT" pitchFamily="2" charset="-78"/>
              </a:rPr>
              <a:t> </a:t>
            </a:r>
            <a:r>
              <a:rPr lang="ar-SA" sz="3600" dirty="0" err="1" smtClean="0">
                <a:cs typeface="Akhbar MT" pitchFamily="2" charset="-78"/>
              </a:rPr>
              <a:t>الى</a:t>
            </a:r>
            <a:r>
              <a:rPr lang="ar-SA" sz="3600" dirty="0" smtClean="0">
                <a:cs typeface="Akhbar MT" pitchFamily="2" charset="-78"/>
              </a:rPr>
              <a:t> </a:t>
            </a:r>
            <a:r>
              <a:rPr lang="en-US" sz="3600" dirty="0" smtClean="0">
                <a:cs typeface="Akhbar MT" pitchFamily="2" charset="-78"/>
              </a:rPr>
              <a:t>b</a:t>
            </a:r>
            <a:r>
              <a:rPr lang="ar-SA" sz="3600" dirty="0" smtClean="0">
                <a:cs typeface="Akhbar MT" pitchFamily="2" charset="-78"/>
              </a:rPr>
              <a:t> ونقيس الجهد الكهربي عند مواضع مختلفة . وبالمرور من القطب السالب إلى الموجب يزداد الجهد بمقدار   . بينما , عندما نتحرك خلال المقاومة </a:t>
            </a:r>
            <a:r>
              <a:rPr lang="en-US" sz="3600" dirty="0" smtClean="0">
                <a:cs typeface="Akhbar MT" pitchFamily="2" charset="-78"/>
              </a:rPr>
              <a:t>r</a:t>
            </a:r>
            <a:r>
              <a:rPr lang="ar-SA" sz="3600" dirty="0" smtClean="0">
                <a:cs typeface="Akhbar MT" pitchFamily="2" charset="-78"/>
              </a:rPr>
              <a:t> , يقل الجهد بمقدار </a:t>
            </a:r>
            <a:r>
              <a:rPr lang="en-US" sz="3600" dirty="0" err="1" smtClean="0">
                <a:cs typeface="Akhbar MT" pitchFamily="2" charset="-78"/>
              </a:rPr>
              <a:t>Ir</a:t>
            </a:r>
            <a:r>
              <a:rPr lang="ar-SA" sz="3600" dirty="0" smtClean="0">
                <a:cs typeface="Akhbar MT" pitchFamily="2" charset="-78"/>
              </a:rPr>
              <a:t> حيث </a:t>
            </a:r>
            <a:r>
              <a:rPr lang="en-US" sz="3600" dirty="0" smtClean="0">
                <a:cs typeface="Akhbar MT" pitchFamily="2" charset="-78"/>
              </a:rPr>
              <a:t>I</a:t>
            </a:r>
            <a:r>
              <a:rPr lang="ar-SA" sz="3600" dirty="0" smtClean="0">
                <a:cs typeface="Akhbar MT" pitchFamily="2" charset="-78"/>
              </a:rPr>
              <a:t> هو شدة التيار في الدائرة .لذلك يكون جهد قطبي البطارية                         </a:t>
            </a:r>
          </a:p>
          <a:p>
            <a:pPr>
              <a:buNone/>
            </a:pPr>
            <a:r>
              <a:rPr lang="ar-SA" sz="3600" dirty="0">
                <a:cs typeface="Akhbar MT" pitchFamily="2" charset="-78"/>
              </a:rPr>
              <a:t> </a:t>
            </a:r>
            <a:r>
              <a:rPr lang="ar-SA" sz="3600" dirty="0" smtClean="0">
                <a:cs typeface="Akhbar MT" pitchFamily="2" charset="-78"/>
              </a:rPr>
              <a:t>                   </a:t>
            </a:r>
          </a:p>
          <a:p>
            <a:pPr>
              <a:buNone/>
            </a:pPr>
            <a:r>
              <a:rPr lang="ar-SA" sz="3600" dirty="0">
                <a:cs typeface="Akhbar MT" pitchFamily="2" charset="-78"/>
              </a:rPr>
              <a:t> </a:t>
            </a:r>
            <a:r>
              <a:rPr lang="ar-SA" sz="3600" dirty="0" smtClean="0">
                <a:cs typeface="Akhbar MT" pitchFamily="2" charset="-78"/>
              </a:rPr>
              <a:t>                    هو:</a:t>
            </a:r>
          </a:p>
          <a:p>
            <a:pPr>
              <a:buNone/>
            </a:pPr>
            <a:endParaRPr lang="ar-SA" sz="3600" dirty="0" smtClean="0">
              <a:cs typeface="Akhbar MT" pitchFamily="2" charset="-78"/>
            </a:endParaRPr>
          </a:p>
          <a:p>
            <a:pPr>
              <a:buNone/>
            </a:pPr>
            <a:r>
              <a:rPr lang="ar-SA" sz="3600" dirty="0" smtClean="0">
                <a:cs typeface="Akhbar MT" pitchFamily="2" charset="-78"/>
              </a:rPr>
              <a:t>ونلاحظ في هذه المعادلة أن    تكافئ جهد الدائرة المفتوحة – أي جهد القطبين عندما يكون التيار صفراً .</a:t>
            </a:r>
          </a:p>
          <a:p>
            <a:pPr>
              <a:buNone/>
            </a:pPr>
            <a:endParaRPr lang="ar-SA" sz="3600" dirty="0">
              <a:cs typeface="Akhbar MT" pitchFamily="2" charset="-78"/>
            </a:endParaRPr>
          </a:p>
        </p:txBody>
      </p:sp>
      <p:pic>
        <p:nvPicPr>
          <p:cNvPr id="3074" name="Picture 2" descr="C:\Users\VAIO\Pictures\My Scans\2012-04 (أبريل)\scan0043.jpg"/>
          <p:cNvPicPr>
            <a:picLocks noChangeAspect="1" noChangeArrowheads="1"/>
          </p:cNvPicPr>
          <p:nvPr/>
        </p:nvPicPr>
        <p:blipFill>
          <a:blip r:embed="rId2" cstate="print"/>
          <a:srcRect/>
          <a:stretch>
            <a:fillRect/>
          </a:stretch>
        </p:blipFill>
        <p:spPr bwMode="auto">
          <a:xfrm>
            <a:off x="4139952" y="2348880"/>
            <a:ext cx="2448272" cy="606928"/>
          </a:xfrm>
          <a:prstGeom prst="rect">
            <a:avLst/>
          </a:prstGeom>
          <a:noFill/>
        </p:spPr>
      </p:pic>
      <p:pic>
        <p:nvPicPr>
          <p:cNvPr id="3075" name="Picture 3" descr="C:\Users\VAIO\Pictures\My Scans\2012-04 (أبريل)\scan0044.jpg"/>
          <p:cNvPicPr>
            <a:picLocks noChangeAspect="1" noChangeArrowheads="1"/>
          </p:cNvPicPr>
          <p:nvPr/>
        </p:nvPicPr>
        <p:blipFill>
          <a:blip r:embed="rId3" cstate="print"/>
          <a:srcRect/>
          <a:stretch>
            <a:fillRect/>
          </a:stretch>
        </p:blipFill>
        <p:spPr bwMode="auto">
          <a:xfrm>
            <a:off x="3419872" y="3553621"/>
            <a:ext cx="2072109" cy="739475"/>
          </a:xfrm>
          <a:prstGeom prst="rect">
            <a:avLst/>
          </a:prstGeom>
          <a:noFill/>
        </p:spPr>
      </p:pic>
      <p:pic>
        <p:nvPicPr>
          <p:cNvPr id="8"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643702" y="1285860"/>
            <a:ext cx="214314" cy="673558"/>
          </a:xfrm>
          <a:prstGeom prst="rect">
            <a:avLst/>
          </a:prstGeom>
          <a:noFill/>
        </p:spPr>
      </p:pic>
      <p:pic>
        <p:nvPicPr>
          <p:cNvPr id="9"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500694" y="4929198"/>
            <a:ext cx="259775" cy="81643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Autofit/>
          </a:bodyPr>
          <a:lstStyle/>
          <a:p>
            <a:pPr algn="ctr">
              <a:buNone/>
            </a:pPr>
            <a:r>
              <a:rPr lang="ar-SA" sz="2800" dirty="0" smtClean="0">
                <a:cs typeface="Akhbar MT" pitchFamily="2" charset="-78"/>
              </a:rPr>
              <a:t>والقوة الدافعة الكهربية هي الجهد الذي يرمز للبطارية – فمثلاً , ق.د.ك لخلية جافة هو </a:t>
            </a:r>
            <a:r>
              <a:rPr lang="en-US" sz="2800" dirty="0" smtClean="0">
                <a:cs typeface="Akhbar MT" pitchFamily="2" charset="-78"/>
              </a:rPr>
              <a:t>1.5 V</a:t>
            </a:r>
            <a:r>
              <a:rPr lang="ar-SA" sz="2800" dirty="0" smtClean="0">
                <a:cs typeface="Akhbar MT" pitchFamily="2" charset="-78"/>
              </a:rPr>
              <a:t> . ويعتمد فرق الجهد الفعلي بين طرفي البطارية على التيار المار خلالهما كما هو موضح بالمعادلة </a:t>
            </a:r>
            <a:r>
              <a:rPr lang="en-US" sz="2800" dirty="0" smtClean="0">
                <a:cs typeface="Akhbar MT" pitchFamily="2" charset="-78"/>
              </a:rPr>
              <a:t>1.25</a:t>
            </a:r>
            <a:r>
              <a:rPr lang="ar-SA" sz="2800" dirty="0" smtClean="0">
                <a:cs typeface="Akhbar MT" pitchFamily="2" charset="-78"/>
              </a:rPr>
              <a:t>.</a:t>
            </a:r>
          </a:p>
          <a:p>
            <a:pPr algn="ctr">
              <a:buNone/>
            </a:pPr>
            <a:endParaRPr lang="ar-SA" sz="2800" dirty="0" smtClean="0">
              <a:cs typeface="Akhbar MT" pitchFamily="2" charset="-78"/>
            </a:endParaRPr>
          </a:p>
          <a:p>
            <a:pPr algn="ctr">
              <a:buNone/>
            </a:pPr>
            <a:endParaRPr lang="ar-SA" sz="2800" dirty="0">
              <a:cs typeface="Akhbar MT" pitchFamily="2" charset="-78"/>
            </a:endParaRPr>
          </a:p>
          <a:p>
            <a:pPr algn="ctr">
              <a:buNone/>
            </a:pPr>
            <a:endParaRPr lang="ar-SA" sz="2800" dirty="0" smtClean="0">
              <a:cs typeface="Akhbar MT" pitchFamily="2" charset="-78"/>
            </a:endParaRPr>
          </a:p>
          <a:p>
            <a:pPr algn="ctr">
              <a:buNone/>
            </a:pPr>
            <a:endParaRPr lang="ar-SA" sz="2800" dirty="0">
              <a:cs typeface="Akhbar MT" pitchFamily="2" charset="-78"/>
            </a:endParaRPr>
          </a:p>
          <a:p>
            <a:pPr algn="ctr">
              <a:buNone/>
            </a:pPr>
            <a:endParaRPr lang="ar-SA" sz="2800" dirty="0" smtClean="0">
              <a:cs typeface="Akhbar MT" pitchFamily="2" charset="-78"/>
            </a:endParaRPr>
          </a:p>
          <a:p>
            <a:pPr algn="ctr">
              <a:buNone/>
            </a:pPr>
            <a:endParaRPr lang="ar-SA" sz="2800" dirty="0">
              <a:cs typeface="Akhbar MT" pitchFamily="2" charset="-78"/>
            </a:endParaRPr>
          </a:p>
          <a:p>
            <a:pPr algn="ctr">
              <a:buNone/>
            </a:pPr>
            <a:r>
              <a:rPr lang="ar-SA" sz="2800" dirty="0" smtClean="0">
                <a:cs typeface="Akhbar MT" pitchFamily="2" charset="-78"/>
              </a:rPr>
              <a:t>وبفحص الدائرة </a:t>
            </a:r>
            <a:r>
              <a:rPr lang="en-US" sz="2800" dirty="0" smtClean="0">
                <a:cs typeface="Akhbar MT" pitchFamily="2" charset="-78"/>
              </a:rPr>
              <a:t>2.25a</a:t>
            </a:r>
            <a:r>
              <a:rPr lang="ar-SA" sz="2800" dirty="0" smtClean="0">
                <a:cs typeface="Akhbar MT" pitchFamily="2" charset="-78"/>
              </a:rPr>
              <a:t> نجد أن جهد القطبين </a:t>
            </a:r>
            <a:r>
              <a:rPr lang="en-US" sz="2800" dirty="0" smtClean="0">
                <a:cs typeface="Akhbar MT" pitchFamily="2" charset="-78"/>
              </a:rPr>
              <a:t>V</a:t>
            </a:r>
            <a:r>
              <a:rPr lang="ar-SA" sz="2800" dirty="0" smtClean="0">
                <a:cs typeface="Akhbar MT" pitchFamily="2" charset="-78"/>
              </a:rPr>
              <a:t>    يجب أن يساوي فرق الجهد على المقاومة الخارجية </a:t>
            </a:r>
            <a:r>
              <a:rPr lang="en-US" sz="2800" dirty="0" smtClean="0">
                <a:cs typeface="Akhbar MT" pitchFamily="2" charset="-78"/>
              </a:rPr>
              <a:t>R</a:t>
            </a:r>
            <a:r>
              <a:rPr lang="ar-SA" sz="2800" dirty="0" smtClean="0">
                <a:cs typeface="Akhbar MT" pitchFamily="2" charset="-78"/>
              </a:rPr>
              <a:t> , والتي تسمى عادة </a:t>
            </a:r>
            <a:r>
              <a:rPr lang="ar-SA" sz="2800" b="1" dirty="0" smtClean="0">
                <a:cs typeface="Akhbar MT" pitchFamily="2" charset="-78"/>
              </a:rPr>
              <a:t>بمقاومة الحمل</a:t>
            </a:r>
            <a:r>
              <a:rPr lang="ar-SA" sz="2800" dirty="0" smtClean="0">
                <a:cs typeface="Akhbar MT" pitchFamily="2" charset="-78"/>
              </a:rPr>
              <a:t> . ومقاومة الحمل يجب أن تكون عنصر مقاومة في دائرة بسيطة , كما هو موضح بالشكل </a:t>
            </a:r>
            <a:r>
              <a:rPr lang="en-US" sz="2800" dirty="0" smtClean="0">
                <a:cs typeface="Akhbar MT" pitchFamily="2" charset="-78"/>
              </a:rPr>
              <a:t>1.25</a:t>
            </a:r>
            <a:r>
              <a:rPr lang="ar-SA" sz="2800" dirty="0" smtClean="0">
                <a:cs typeface="Akhbar MT" pitchFamily="2" charset="-78"/>
              </a:rPr>
              <a:t> .</a:t>
            </a:r>
            <a:endParaRPr lang="ar-SA" sz="2800" dirty="0">
              <a:cs typeface="Akhbar MT" pitchFamily="2" charset="-78"/>
            </a:endParaRPr>
          </a:p>
        </p:txBody>
      </p:sp>
      <p:pic>
        <p:nvPicPr>
          <p:cNvPr id="4" name="Content Placeholder 3" descr="scan0045.jpg"/>
          <p:cNvPicPr>
            <a:picLocks noChangeAspect="1"/>
          </p:cNvPicPr>
          <p:nvPr/>
        </p:nvPicPr>
        <p:blipFill>
          <a:blip r:embed="rId2" cstate="print"/>
          <a:stretch>
            <a:fillRect/>
          </a:stretch>
        </p:blipFill>
        <p:spPr>
          <a:xfrm>
            <a:off x="5148064" y="2492896"/>
            <a:ext cx="2700168" cy="2088232"/>
          </a:xfrm>
          <a:prstGeom prst="rect">
            <a:avLst/>
          </a:prstGeom>
          <a:ln>
            <a:noFill/>
          </a:ln>
          <a:effectLst>
            <a:outerShdw blurRad="292100" dist="139700" dir="2700000" algn="tl" rotWithShape="0">
              <a:srgbClr val="333333">
                <a:alpha val="65000"/>
              </a:srgbClr>
            </a:outerShdw>
          </a:effectLst>
        </p:spPr>
      </p:pic>
      <p:pic>
        <p:nvPicPr>
          <p:cNvPr id="5" name="Picture 2" descr="C:\Users\VAIO\Pictures\My Scans\2012-04 (أبريل)\scan0046.jpg"/>
          <p:cNvPicPr>
            <a:picLocks noChangeAspect="1" noChangeArrowheads="1"/>
          </p:cNvPicPr>
          <p:nvPr/>
        </p:nvPicPr>
        <p:blipFill>
          <a:blip r:embed="rId3" cstate="print"/>
          <a:srcRect/>
          <a:stretch>
            <a:fillRect/>
          </a:stretch>
        </p:blipFill>
        <p:spPr bwMode="auto">
          <a:xfrm>
            <a:off x="1115616" y="2564904"/>
            <a:ext cx="3168352" cy="1714232"/>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2771800" y="3933056"/>
            <a:ext cx="360040" cy="2880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7" name="Isosceles Triangle 6"/>
          <p:cNvSpPr/>
          <p:nvPr/>
        </p:nvSpPr>
        <p:spPr>
          <a:xfrm>
            <a:off x="3779912" y="5013176"/>
            <a:ext cx="216024" cy="288032"/>
          </a:xfrm>
          <a:prstGeom prst="triangl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ar-S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435280" cy="6120680"/>
          </a:xfrm>
        </p:spPr>
        <p:txBody>
          <a:bodyPr/>
          <a:lstStyle/>
          <a:p>
            <a:pPr algn="ctr">
              <a:buNone/>
            </a:pPr>
            <a:r>
              <a:rPr lang="ar-SA" dirty="0" smtClean="0"/>
              <a:t>أو يمكن أن تكون مقاومة جهاز كهربي (مثل آلة تسخين الخبز , أو سخان كهربي أو مصباح كهربي ) متصل بالبطارية (أو في حالة الأجهزة المنزلية , تتصل بمصدر التيار الكهربائي ) .</a:t>
            </a:r>
          </a:p>
          <a:p>
            <a:pPr algn="ctr">
              <a:buNone/>
            </a:pPr>
            <a:endParaRPr lang="ar-SA" dirty="0"/>
          </a:p>
          <a:p>
            <a:pPr algn="ctr">
              <a:buNone/>
            </a:pPr>
            <a:r>
              <a:rPr lang="ar-SA" dirty="0" smtClean="0"/>
              <a:t>وتمثل المقاومة حملاً على البطارية لأن البطارية يجب أن تمد الجهاز  بالطاقة ليعمل . ويكون فرق الجهد عبر المقاومة هو  </a:t>
            </a:r>
          </a:p>
          <a:p>
            <a:pPr algn="ctr">
              <a:buNone/>
            </a:pPr>
            <a:r>
              <a:rPr lang="ar-SA" dirty="0"/>
              <a:t> </a:t>
            </a:r>
            <a:r>
              <a:rPr lang="ar-SA" dirty="0" smtClean="0"/>
              <a:t>          . وبمقارنة هذا التعبير الرياضي بالمعادلة </a:t>
            </a:r>
            <a:r>
              <a:rPr lang="en-US" dirty="0" smtClean="0"/>
              <a:t>1.25</a:t>
            </a:r>
            <a:r>
              <a:rPr lang="ar-SA" dirty="0" smtClean="0"/>
              <a:t> نجد أن :</a:t>
            </a:r>
          </a:p>
          <a:p>
            <a:pPr algn="ctr">
              <a:buNone/>
            </a:pPr>
            <a:endParaRPr lang="ar-SA" dirty="0"/>
          </a:p>
        </p:txBody>
      </p:sp>
      <p:pic>
        <p:nvPicPr>
          <p:cNvPr id="4098" name="Picture 2" descr="C:\Users\VAIO\Pictures\My Scans\2012-04 (أبريل)\scan0047.jpg"/>
          <p:cNvPicPr>
            <a:picLocks noChangeAspect="1" noChangeArrowheads="1"/>
          </p:cNvPicPr>
          <p:nvPr/>
        </p:nvPicPr>
        <p:blipFill>
          <a:blip r:embed="rId2" cstate="print"/>
          <a:srcRect/>
          <a:stretch>
            <a:fillRect/>
          </a:stretch>
        </p:blipFill>
        <p:spPr bwMode="auto">
          <a:xfrm>
            <a:off x="7208875" y="3717032"/>
            <a:ext cx="1539589" cy="520948"/>
          </a:xfrm>
          <a:prstGeom prst="rect">
            <a:avLst/>
          </a:prstGeom>
          <a:noFill/>
        </p:spPr>
      </p:pic>
      <p:pic>
        <p:nvPicPr>
          <p:cNvPr id="4100" name="Picture 4" descr="C:\Users\VAIO\Pictures\My Scans\2012-04 (أبريل)\scan0048.jpg"/>
          <p:cNvPicPr>
            <a:picLocks noChangeAspect="1" noChangeArrowheads="1"/>
          </p:cNvPicPr>
          <p:nvPr/>
        </p:nvPicPr>
        <p:blipFill>
          <a:blip r:embed="rId3" cstate="print"/>
          <a:srcRect/>
          <a:stretch>
            <a:fillRect/>
          </a:stretch>
        </p:blipFill>
        <p:spPr bwMode="auto">
          <a:xfrm>
            <a:off x="2195736" y="4683175"/>
            <a:ext cx="5040560" cy="1914177"/>
          </a:xfrm>
          <a:prstGeom prst="rect">
            <a:avLst/>
          </a:prstGeom>
          <a:ln>
            <a:noFill/>
          </a:ln>
          <a:effectLst>
            <a:softEdge rad="112500"/>
          </a:effectLst>
        </p:spPr>
      </p:pic>
      <p:sp>
        <p:nvSpPr>
          <p:cNvPr id="286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8675" name="Rectangle 3"/>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76664"/>
          </a:xfrm>
        </p:spPr>
        <p:txBody>
          <a:bodyPr/>
          <a:lstStyle/>
          <a:p>
            <a:pPr algn="ctr">
              <a:buNone/>
            </a:pPr>
            <a:r>
              <a:rPr lang="ar-SA" dirty="0" smtClean="0"/>
              <a:t>هذه المعادلة توضح أن التيار يعتمد على كل من مقاومة الحمل </a:t>
            </a:r>
            <a:r>
              <a:rPr lang="en-US" dirty="0" smtClean="0"/>
              <a:t>R</a:t>
            </a:r>
            <a:r>
              <a:rPr lang="ar-SA" dirty="0" smtClean="0"/>
              <a:t> خارج البطارية والمقاومة الداخلية </a:t>
            </a:r>
            <a:r>
              <a:rPr lang="en-US" dirty="0" smtClean="0"/>
              <a:t>r</a:t>
            </a:r>
            <a:r>
              <a:rPr lang="ar-SA" dirty="0" smtClean="0"/>
              <a:t> . فإذا كانت </a:t>
            </a:r>
            <a:r>
              <a:rPr lang="en-US" dirty="0" smtClean="0"/>
              <a:t>R</a:t>
            </a:r>
            <a:r>
              <a:rPr lang="ar-SA" dirty="0" smtClean="0"/>
              <a:t> أكبر كثيراً من </a:t>
            </a:r>
            <a:r>
              <a:rPr lang="en-US" dirty="0" smtClean="0"/>
              <a:t>r</a:t>
            </a:r>
            <a:r>
              <a:rPr lang="ar-SA" dirty="0" smtClean="0"/>
              <a:t> , فإنه يمكننا </a:t>
            </a:r>
            <a:r>
              <a:rPr lang="ar-SA" dirty="0" err="1" smtClean="0"/>
              <a:t>أهمال</a:t>
            </a:r>
            <a:r>
              <a:rPr lang="ar-SA" dirty="0" smtClean="0"/>
              <a:t> </a:t>
            </a:r>
            <a:r>
              <a:rPr lang="en-US" dirty="0" smtClean="0"/>
              <a:t>r</a:t>
            </a:r>
            <a:r>
              <a:rPr lang="ar-SA" dirty="0" smtClean="0"/>
              <a:t> .</a:t>
            </a:r>
          </a:p>
          <a:p>
            <a:pPr algn="ctr">
              <a:buNone/>
            </a:pPr>
            <a:endParaRPr lang="ar-SA" dirty="0" smtClean="0"/>
          </a:p>
          <a:p>
            <a:pPr algn="ctr">
              <a:buNone/>
            </a:pPr>
            <a:r>
              <a:rPr lang="ar-SA" dirty="0" smtClean="0"/>
              <a:t>فإذا ضربنا المعادلة </a:t>
            </a:r>
            <a:r>
              <a:rPr lang="en-US" dirty="0" smtClean="0"/>
              <a:t>2.25</a:t>
            </a:r>
            <a:r>
              <a:rPr lang="ar-SA" dirty="0" smtClean="0"/>
              <a:t> في التيار </a:t>
            </a:r>
            <a:r>
              <a:rPr lang="en-US" dirty="0" smtClean="0"/>
              <a:t>I</a:t>
            </a:r>
            <a:r>
              <a:rPr lang="ar-SA" dirty="0" smtClean="0"/>
              <a:t> , نحصل على :</a:t>
            </a:r>
          </a:p>
          <a:p>
            <a:pPr algn="ctr">
              <a:buNone/>
            </a:pPr>
            <a:endParaRPr lang="ar-SA" dirty="0"/>
          </a:p>
          <a:p>
            <a:pPr algn="ctr">
              <a:buNone/>
            </a:pPr>
            <a:endParaRPr lang="ar-SA" dirty="0" smtClean="0"/>
          </a:p>
          <a:p>
            <a:pPr algn="ctr">
              <a:buNone/>
            </a:pPr>
            <a:r>
              <a:rPr lang="ar-SA" dirty="0" smtClean="0"/>
              <a:t>و لأن القدرة             فإن المعادلة السابقة توضح أن القدرة الخارجة   </a:t>
            </a:r>
            <a:r>
              <a:rPr lang="en-US" dirty="0" smtClean="0"/>
              <a:t>I</a:t>
            </a:r>
            <a:r>
              <a:rPr lang="ar-SA" dirty="0" smtClean="0"/>
              <a:t> من البطارية إلى مقاومة الحمل هي </a:t>
            </a:r>
            <a:r>
              <a:rPr lang="en-US" dirty="0" smtClean="0"/>
              <a:t>I</a:t>
            </a:r>
            <a:r>
              <a:rPr lang="en-US" sz="1800" dirty="0" smtClean="0"/>
              <a:t>  </a:t>
            </a:r>
            <a:r>
              <a:rPr lang="en-US" dirty="0" smtClean="0"/>
              <a:t>R</a:t>
            </a:r>
            <a:r>
              <a:rPr lang="ar-SA" dirty="0" smtClean="0"/>
              <a:t> و إلى المقاومة الداخلية هو </a:t>
            </a:r>
            <a:r>
              <a:rPr lang="en-US" dirty="0" smtClean="0"/>
              <a:t>I r</a:t>
            </a:r>
            <a:r>
              <a:rPr lang="ar-SA" dirty="0" smtClean="0"/>
              <a:t> . عندما تكون </a:t>
            </a:r>
            <a:r>
              <a:rPr lang="en-US" dirty="0" smtClean="0"/>
              <a:t>r &lt;&lt; R</a:t>
            </a:r>
            <a:r>
              <a:rPr lang="ar-SA" dirty="0" smtClean="0"/>
              <a:t> فإن معظم القدرة المنطلقة من البطارية تتحول إلى مقاومة الحمل .</a:t>
            </a:r>
            <a:endParaRPr lang="ar-SA" dirty="0"/>
          </a:p>
        </p:txBody>
      </p:sp>
      <p:pic>
        <p:nvPicPr>
          <p:cNvPr id="5122" name="Picture 2" descr="C:\Users\VAIO\Pictures\My Scans\2012-04 (أبريل)\scan0049.jpg"/>
          <p:cNvPicPr>
            <a:picLocks noChangeAspect="1" noChangeArrowheads="1"/>
          </p:cNvPicPr>
          <p:nvPr/>
        </p:nvPicPr>
        <p:blipFill>
          <a:blip r:embed="rId2" cstate="print"/>
          <a:srcRect/>
          <a:stretch>
            <a:fillRect/>
          </a:stretch>
        </p:blipFill>
        <p:spPr bwMode="auto">
          <a:xfrm>
            <a:off x="2987824" y="3212976"/>
            <a:ext cx="3040954" cy="679251"/>
          </a:xfrm>
          <a:prstGeom prst="rect">
            <a:avLst/>
          </a:prstGeom>
          <a:noFill/>
        </p:spPr>
      </p:pic>
      <p:sp>
        <p:nvSpPr>
          <p:cNvPr id="5" name="TextBox 4"/>
          <p:cNvSpPr txBox="1"/>
          <p:nvPr/>
        </p:nvSpPr>
        <p:spPr>
          <a:xfrm>
            <a:off x="1643042" y="4859868"/>
            <a:ext cx="144016" cy="369332"/>
          </a:xfrm>
          <a:prstGeom prst="rect">
            <a:avLst/>
          </a:prstGeom>
          <a:noFill/>
        </p:spPr>
        <p:txBody>
          <a:bodyPr wrap="square" rtlCol="1">
            <a:spAutoFit/>
          </a:bodyPr>
          <a:lstStyle/>
          <a:p>
            <a:r>
              <a:rPr lang="en-US" dirty="0" smtClean="0"/>
              <a:t>2</a:t>
            </a:r>
            <a:endParaRPr lang="ar-SA" dirty="0"/>
          </a:p>
        </p:txBody>
      </p:sp>
      <p:sp>
        <p:nvSpPr>
          <p:cNvPr id="6" name="TextBox 5"/>
          <p:cNvSpPr txBox="1"/>
          <p:nvPr/>
        </p:nvSpPr>
        <p:spPr>
          <a:xfrm>
            <a:off x="5142364" y="5301208"/>
            <a:ext cx="144016" cy="369332"/>
          </a:xfrm>
          <a:prstGeom prst="rect">
            <a:avLst/>
          </a:prstGeom>
          <a:noFill/>
        </p:spPr>
        <p:txBody>
          <a:bodyPr wrap="square" rtlCol="1">
            <a:spAutoFit/>
          </a:bodyPr>
          <a:lstStyle/>
          <a:p>
            <a:r>
              <a:rPr lang="en-US" dirty="0" smtClean="0"/>
              <a:t>2</a:t>
            </a:r>
            <a:endParaRPr lang="ar-SA" dirty="0"/>
          </a:p>
        </p:txBody>
      </p:sp>
      <p:pic>
        <p:nvPicPr>
          <p:cNvPr id="5123" name="Picture 3" descr="C:\Users\VAIO\Pictures\My Scans\2012-04 (أبريل)\scan0051.jpg"/>
          <p:cNvPicPr>
            <a:picLocks noChangeAspect="1" noChangeArrowheads="1"/>
          </p:cNvPicPr>
          <p:nvPr/>
        </p:nvPicPr>
        <p:blipFill>
          <a:blip r:embed="rId3" cstate="print"/>
          <a:srcRect/>
          <a:stretch>
            <a:fillRect/>
          </a:stretch>
        </p:blipFill>
        <p:spPr bwMode="auto">
          <a:xfrm>
            <a:off x="5436096" y="4293096"/>
            <a:ext cx="1297037" cy="546684"/>
          </a:xfrm>
          <a:prstGeom prst="rect">
            <a:avLst/>
          </a:prstGeom>
          <a:noFill/>
        </p:spPr>
      </p:pic>
      <p:pic>
        <p:nvPicPr>
          <p:cNvPr id="8"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715140" y="4857760"/>
            <a:ext cx="217561" cy="6837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1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50.jpg"/>
          <p:cNvPicPr>
            <a:picLocks noGrp="1" noChangeAspect="1"/>
          </p:cNvPicPr>
          <p:nvPr>
            <p:ph idx="1"/>
          </p:nvPr>
        </p:nvPicPr>
        <p:blipFill>
          <a:blip r:embed="rId2" cstate="print"/>
          <a:stretch>
            <a:fillRect/>
          </a:stretch>
        </p:blipFill>
        <p:spPr>
          <a:xfrm>
            <a:off x="107504" y="2348880"/>
            <a:ext cx="8864616" cy="324036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52.jpg"/>
          <p:cNvPicPr>
            <a:picLocks noGrp="1" noChangeAspect="1"/>
          </p:cNvPicPr>
          <p:nvPr>
            <p:ph idx="1"/>
          </p:nvPr>
        </p:nvPicPr>
        <p:blipFill>
          <a:blip r:embed="rId2" cstate="print"/>
          <a:stretch>
            <a:fillRect/>
          </a:stretch>
        </p:blipFill>
        <p:spPr>
          <a:xfrm>
            <a:off x="395536" y="1063572"/>
            <a:ext cx="8391580" cy="4525668"/>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1340768"/>
            <a:ext cx="8229600" cy="4306490"/>
          </a:xfrm>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normAutofit/>
          </a:bodyPr>
          <a:lstStyle/>
          <a:p>
            <a:r>
              <a:rPr lang="ar-SA"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 المقاومات على التوالي والتوازي :</a:t>
            </a:r>
            <a:endParaRPr lang="ar-SA"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 المقاومات على التوالي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53.jpg"/>
          <p:cNvPicPr>
            <a:picLocks noGrp="1" noChangeAspect="1"/>
          </p:cNvPicPr>
          <p:nvPr>
            <p:ph idx="1"/>
          </p:nvPr>
        </p:nvPicPr>
        <p:blipFill>
          <a:blip r:embed="rId2" cstate="print"/>
          <a:stretch>
            <a:fillRect/>
          </a:stretch>
        </p:blipFill>
        <p:spPr>
          <a:xfrm>
            <a:off x="611560" y="1988840"/>
            <a:ext cx="2792322" cy="385355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923928" y="1916832"/>
            <a:ext cx="4680520" cy="2677656"/>
          </a:xfrm>
          <a:prstGeom prst="rect">
            <a:avLst/>
          </a:prstGeom>
          <a:noFill/>
        </p:spPr>
        <p:txBody>
          <a:bodyPr wrap="square" rtlCol="1">
            <a:spAutoFit/>
          </a:bodyPr>
          <a:lstStyle/>
          <a:p>
            <a:pPr algn="ctr"/>
            <a:r>
              <a:rPr lang="ar-SA" sz="2800" dirty="0" smtClean="0"/>
              <a:t>عند توصيل مقاومتين أو أكثر معاً كما في الشكل المجاور وكالمصابيح الكهربية في الشكل </a:t>
            </a:r>
            <a:r>
              <a:rPr lang="en-US" sz="2800" dirty="0" smtClean="0"/>
              <a:t>4.25b</a:t>
            </a:r>
            <a:r>
              <a:rPr lang="ar-SA" sz="2800" dirty="0" smtClean="0"/>
              <a:t> , يقال في هذه الحالة إنها موصلة على التوالي . ويوضح شكل </a:t>
            </a:r>
            <a:r>
              <a:rPr lang="en-US" sz="2800" dirty="0" smtClean="0"/>
              <a:t>4.25a</a:t>
            </a:r>
            <a:r>
              <a:rPr lang="ar-SA" sz="2800" dirty="0" smtClean="0"/>
              <a:t> رسما تخطيطياُ للدائرة التي تحتوي على هذه المصابيح .</a:t>
            </a:r>
          </a:p>
        </p:txBody>
      </p:sp>
      <p:sp>
        <p:nvSpPr>
          <p:cNvPr id="6" name="TextBox 5"/>
          <p:cNvSpPr txBox="1"/>
          <p:nvPr/>
        </p:nvSpPr>
        <p:spPr>
          <a:xfrm>
            <a:off x="3707904" y="5085184"/>
            <a:ext cx="5112568" cy="1200329"/>
          </a:xfrm>
          <a:prstGeom prst="rect">
            <a:avLst/>
          </a:prstGeom>
          <a:solidFill>
            <a:schemeClr val="bg2">
              <a:lumMod val="75000"/>
            </a:schemeClr>
          </a:solidFill>
        </p:spPr>
        <p:txBody>
          <a:bodyPr wrap="square" rtlCol="1">
            <a:spAutoFit/>
          </a:bodyPr>
          <a:lstStyle/>
          <a:p>
            <a:pPr algn="ctr"/>
            <a:r>
              <a:rPr lang="ar-SA" sz="2400" dirty="0" smtClean="0"/>
              <a:t>في حالة جمع المقاومات على التوالي , يكون التيار في المقاومتين متساوي لأن أي شحنة تمر خلال </a:t>
            </a:r>
            <a:r>
              <a:rPr lang="en-US" sz="2400" dirty="0" smtClean="0"/>
              <a:t>R1</a:t>
            </a:r>
            <a:r>
              <a:rPr lang="ar-SA" sz="2400" dirty="0" smtClean="0"/>
              <a:t> يجب أن تمر خلال </a:t>
            </a:r>
            <a:r>
              <a:rPr lang="en-US" sz="2400" dirty="0" smtClean="0"/>
              <a:t>R</a:t>
            </a:r>
            <a:r>
              <a:rPr lang="en-US" sz="1400" dirty="0" smtClean="0"/>
              <a:t>2</a:t>
            </a:r>
            <a:r>
              <a:rPr lang="ar-SA" sz="1400" dirty="0" smtClean="0"/>
              <a:t> .</a:t>
            </a:r>
            <a:endParaRPr lang="ar-SA"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284984"/>
            <a:ext cx="8291264" cy="3154362"/>
          </a:xfrm>
        </p:spPr>
        <p:txBody>
          <a:bodyPr>
            <a:normAutofit/>
          </a:bodyPr>
          <a:lstStyle/>
          <a:p>
            <a:r>
              <a:rPr lang="ar-SA" dirty="0" smtClean="0">
                <a:cs typeface="Akhbar MT" pitchFamily="2" charset="-78"/>
              </a:rPr>
              <a:t>ينقسم فرق الجهد المطبق خلال المجموعة على التوالي بين المقاومتين . ولأن الهبوط في الجهد (نقص الجهد الكهربي) من </a:t>
            </a:r>
            <a:r>
              <a:rPr lang="en-US" dirty="0" smtClean="0">
                <a:cs typeface="Akhbar MT" pitchFamily="2" charset="-78"/>
              </a:rPr>
              <a:t>a</a:t>
            </a:r>
            <a:r>
              <a:rPr lang="ar-SA" dirty="0" smtClean="0">
                <a:cs typeface="Akhbar MT" pitchFamily="2" charset="-78"/>
              </a:rPr>
              <a:t> إلى </a:t>
            </a:r>
            <a:r>
              <a:rPr lang="en-US" dirty="0" smtClean="0">
                <a:cs typeface="Akhbar MT" pitchFamily="2" charset="-78"/>
              </a:rPr>
              <a:t>b</a:t>
            </a:r>
            <a:r>
              <a:rPr lang="ar-SA" dirty="0" smtClean="0">
                <a:cs typeface="Akhbar MT" pitchFamily="2" charset="-78"/>
              </a:rPr>
              <a:t> يساوي </a:t>
            </a:r>
            <a:r>
              <a:rPr lang="en-US" dirty="0" smtClean="0">
                <a:cs typeface="Akhbar MT" pitchFamily="2" charset="-78"/>
              </a:rPr>
              <a:t>IR</a:t>
            </a:r>
            <a:r>
              <a:rPr lang="en-US" sz="2000" dirty="0" smtClean="0">
                <a:cs typeface="Akhbar MT" pitchFamily="2" charset="-78"/>
              </a:rPr>
              <a:t>1</a:t>
            </a:r>
            <a:r>
              <a:rPr lang="ar-SA" sz="2000" dirty="0" smtClean="0">
                <a:cs typeface="Akhbar MT" pitchFamily="2" charset="-78"/>
              </a:rPr>
              <a:t> </a:t>
            </a:r>
            <a:r>
              <a:rPr lang="ar-SA" dirty="0" smtClean="0">
                <a:cs typeface="Akhbar MT" pitchFamily="2" charset="-78"/>
              </a:rPr>
              <a:t>والهبوط في الجهد من </a:t>
            </a:r>
            <a:r>
              <a:rPr lang="en-US" dirty="0" smtClean="0">
                <a:cs typeface="Akhbar MT" pitchFamily="2" charset="-78"/>
              </a:rPr>
              <a:t>b</a:t>
            </a:r>
            <a:r>
              <a:rPr lang="ar-SA" dirty="0" smtClean="0">
                <a:cs typeface="Akhbar MT" pitchFamily="2" charset="-78"/>
              </a:rPr>
              <a:t> إلى </a:t>
            </a:r>
            <a:r>
              <a:rPr lang="en-US" dirty="0" smtClean="0">
                <a:cs typeface="Akhbar MT" pitchFamily="2" charset="-78"/>
              </a:rPr>
              <a:t>c</a:t>
            </a:r>
            <a:r>
              <a:rPr lang="ar-SA" dirty="0" smtClean="0">
                <a:cs typeface="Akhbar MT" pitchFamily="2" charset="-78"/>
              </a:rPr>
              <a:t> يساوي </a:t>
            </a:r>
            <a:r>
              <a:rPr lang="en-US" dirty="0" smtClean="0">
                <a:cs typeface="Akhbar MT" pitchFamily="2" charset="-78"/>
              </a:rPr>
              <a:t>IR</a:t>
            </a:r>
            <a:r>
              <a:rPr lang="en-US" sz="2000" dirty="0" smtClean="0">
                <a:cs typeface="Akhbar MT" pitchFamily="2" charset="-78"/>
              </a:rPr>
              <a:t>2</a:t>
            </a:r>
            <a:r>
              <a:rPr lang="ar-SA" sz="2000" dirty="0" smtClean="0">
                <a:cs typeface="Akhbar MT" pitchFamily="2" charset="-78"/>
              </a:rPr>
              <a:t> </a:t>
            </a:r>
            <a:r>
              <a:rPr lang="ar-SA" dirty="0" smtClean="0">
                <a:cs typeface="Akhbar MT" pitchFamily="2" charset="-78"/>
              </a:rPr>
              <a:t>. </a:t>
            </a:r>
            <a:endParaRPr lang="ar-SA" dirty="0">
              <a:cs typeface="Akhbar MT" pitchFamily="2" charset="-78"/>
            </a:endParaRPr>
          </a:p>
        </p:txBody>
      </p:sp>
      <p:pic>
        <p:nvPicPr>
          <p:cNvPr id="4" name="Content Placeholder 3" descr="scan0054.jpg"/>
          <p:cNvPicPr>
            <a:picLocks noGrp="1" noChangeAspect="1"/>
          </p:cNvPicPr>
          <p:nvPr>
            <p:ph idx="1"/>
          </p:nvPr>
        </p:nvPicPr>
        <p:blipFill>
          <a:blip r:embed="rId2" cstate="print"/>
          <a:stretch>
            <a:fillRect/>
          </a:stretch>
        </p:blipFill>
        <p:spPr>
          <a:xfrm>
            <a:off x="539552" y="393088"/>
            <a:ext cx="7992888" cy="303591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1797"/>
            <a:ext cx="8229600" cy="6081539"/>
          </a:xfrm>
        </p:spPr>
        <p:txBody>
          <a:bodyPr>
            <a:normAutofit fontScale="92500" lnSpcReduction="10000"/>
          </a:bodyPr>
          <a:lstStyle/>
          <a:p>
            <a:pPr>
              <a:buNone/>
            </a:pPr>
            <a:r>
              <a:rPr lang="ar-SA" dirty="0" smtClean="0"/>
              <a:t>ويكون الهبوط في الجهد من </a:t>
            </a:r>
            <a:r>
              <a:rPr lang="en-US" dirty="0" smtClean="0"/>
              <a:t>a</a:t>
            </a:r>
            <a:r>
              <a:rPr lang="ar-SA" dirty="0" smtClean="0"/>
              <a:t> إلى </a:t>
            </a:r>
            <a:r>
              <a:rPr lang="en-US" dirty="0" smtClean="0"/>
              <a:t>c</a:t>
            </a:r>
            <a:r>
              <a:rPr lang="ar-SA" dirty="0" smtClean="0"/>
              <a:t> هو :</a:t>
            </a:r>
          </a:p>
          <a:p>
            <a:pPr>
              <a:buNone/>
            </a:pPr>
            <a:endParaRPr lang="ar-SA" dirty="0"/>
          </a:p>
          <a:p>
            <a:pPr>
              <a:buNone/>
            </a:pPr>
            <a:endParaRPr lang="ar-SA" dirty="0" smtClean="0"/>
          </a:p>
          <a:p>
            <a:pPr>
              <a:buNone/>
            </a:pPr>
            <a:r>
              <a:rPr lang="ar-SA" dirty="0" smtClean="0"/>
              <a:t>وعلى ذلك يمكننا استبدال المقاومتين </a:t>
            </a:r>
            <a:r>
              <a:rPr lang="ar-SA" dirty="0" err="1" smtClean="0"/>
              <a:t>عى</a:t>
            </a:r>
            <a:r>
              <a:rPr lang="ar-SA" dirty="0" smtClean="0"/>
              <a:t> التوالي بمقاومة واحدة لها </a:t>
            </a:r>
            <a:r>
              <a:rPr lang="ar-SA" b="1" dirty="0" smtClean="0"/>
              <a:t>مقاومة مكافئة </a:t>
            </a:r>
            <a:r>
              <a:rPr lang="en-US" dirty="0" err="1" smtClean="0"/>
              <a:t>R</a:t>
            </a:r>
            <a:r>
              <a:rPr lang="en-US" sz="2000" dirty="0" err="1" smtClean="0"/>
              <a:t>eq</a:t>
            </a:r>
            <a:r>
              <a:rPr lang="ar-SA" sz="2000" dirty="0" smtClean="0"/>
              <a:t> </a:t>
            </a:r>
            <a:r>
              <a:rPr lang="ar-SA" dirty="0" smtClean="0"/>
              <a:t>, حيث :</a:t>
            </a:r>
          </a:p>
          <a:p>
            <a:pPr>
              <a:buNone/>
            </a:pPr>
            <a:endParaRPr lang="ar-SA" dirty="0"/>
          </a:p>
          <a:p>
            <a:pPr>
              <a:buNone/>
            </a:pPr>
            <a:r>
              <a:rPr lang="ar-SA" dirty="0" smtClean="0"/>
              <a:t>وتكون المقاومة المكافئة لعدة مقاومات أو أكثر متصلة على التوالي هي :</a:t>
            </a:r>
          </a:p>
          <a:p>
            <a:pPr>
              <a:buNone/>
            </a:pPr>
            <a:endParaRPr lang="ar-SA" dirty="0"/>
          </a:p>
          <a:p>
            <a:pPr>
              <a:buNone/>
            </a:pPr>
            <a:endParaRPr lang="ar-SA" dirty="0" smtClean="0"/>
          </a:p>
          <a:p>
            <a:pPr>
              <a:buNone/>
            </a:pPr>
            <a:r>
              <a:rPr lang="ar-SA" dirty="0" smtClean="0"/>
              <a:t>وتوضح هذه العلاقة أن المقاومة المكافئة تكون أكبر دائماً من أي المقاومات المنفردة .</a:t>
            </a:r>
          </a:p>
        </p:txBody>
      </p:sp>
      <p:pic>
        <p:nvPicPr>
          <p:cNvPr id="6146" name="Picture 2" descr="C:\Users\VAIO\Pictures\My Scans\2012-04 (أبريل)\scan0055.jpg"/>
          <p:cNvPicPr>
            <a:picLocks noChangeAspect="1" noChangeArrowheads="1"/>
          </p:cNvPicPr>
          <p:nvPr/>
        </p:nvPicPr>
        <p:blipFill>
          <a:blip r:embed="rId2" cstate="print"/>
          <a:srcRect/>
          <a:stretch>
            <a:fillRect/>
          </a:stretch>
        </p:blipFill>
        <p:spPr bwMode="auto">
          <a:xfrm>
            <a:off x="2195736" y="836712"/>
            <a:ext cx="4176464" cy="965397"/>
          </a:xfrm>
          <a:prstGeom prst="rect">
            <a:avLst/>
          </a:prstGeom>
          <a:ln>
            <a:noFill/>
          </a:ln>
          <a:effectLst>
            <a:softEdge rad="112500"/>
          </a:effectLst>
        </p:spPr>
      </p:pic>
      <p:pic>
        <p:nvPicPr>
          <p:cNvPr id="6147" name="Picture 3" descr="C:\Users\VAIO\Pictures\My Scans\2012-04 (أبريل)\scan0056.jpg"/>
          <p:cNvPicPr>
            <a:picLocks noChangeAspect="1" noChangeArrowheads="1"/>
          </p:cNvPicPr>
          <p:nvPr/>
        </p:nvPicPr>
        <p:blipFill>
          <a:blip r:embed="rId3" cstate="print"/>
          <a:srcRect/>
          <a:stretch>
            <a:fillRect/>
          </a:stretch>
        </p:blipFill>
        <p:spPr bwMode="auto">
          <a:xfrm>
            <a:off x="3779912" y="2564904"/>
            <a:ext cx="2119163" cy="842635"/>
          </a:xfrm>
          <a:prstGeom prst="rect">
            <a:avLst/>
          </a:prstGeom>
          <a:ln>
            <a:noFill/>
          </a:ln>
          <a:effectLst>
            <a:softEdge rad="112500"/>
          </a:effectLst>
        </p:spPr>
      </p:pic>
      <p:pic>
        <p:nvPicPr>
          <p:cNvPr id="6148" name="Picture 4" descr="C:\Users\VAIO\Pictures\My Scans\2012-04 (أبريل)\scan0057.jpg"/>
          <p:cNvPicPr>
            <a:picLocks noChangeAspect="1" noChangeArrowheads="1"/>
          </p:cNvPicPr>
          <p:nvPr/>
        </p:nvPicPr>
        <p:blipFill>
          <a:blip r:embed="rId4" cstate="print"/>
          <a:srcRect/>
          <a:stretch>
            <a:fillRect/>
          </a:stretch>
        </p:blipFill>
        <p:spPr bwMode="auto">
          <a:xfrm>
            <a:off x="2915816" y="4005064"/>
            <a:ext cx="3528392" cy="1023308"/>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701008"/>
          </a:xfrm>
        </p:spPr>
        <p:txBody>
          <a:bodyPr>
            <a:normAutofit/>
          </a:bodyPr>
          <a:lstStyle/>
          <a:p>
            <a:pPr>
              <a:buNone/>
            </a:pPr>
            <a:r>
              <a:rPr lang="ar-SA" dirty="0" smtClean="0"/>
              <a:t>أفرض أن مقاومتين متصلتين على التوازي , كما هو موضح بالشكل </a:t>
            </a:r>
            <a:r>
              <a:rPr lang="en-US" dirty="0" smtClean="0"/>
              <a:t>5.25</a:t>
            </a:r>
            <a:r>
              <a:rPr lang="ar-SA" dirty="0" smtClean="0"/>
              <a:t> . عندما يصل التيار </a:t>
            </a:r>
            <a:r>
              <a:rPr lang="en-US" dirty="0" smtClean="0"/>
              <a:t>I</a:t>
            </a:r>
            <a:r>
              <a:rPr lang="ar-SA" dirty="0" smtClean="0"/>
              <a:t> عند النقطة </a:t>
            </a:r>
            <a:r>
              <a:rPr lang="en-US" dirty="0" smtClean="0"/>
              <a:t>a</a:t>
            </a:r>
            <a:r>
              <a:rPr lang="ar-SA" dirty="0" smtClean="0"/>
              <a:t> (الوصلة) ينقسم إلى </a:t>
            </a:r>
            <a:r>
              <a:rPr lang="ar-SA" dirty="0" err="1" smtClean="0"/>
              <a:t>جزئين</a:t>
            </a:r>
            <a:r>
              <a:rPr lang="ar-SA" dirty="0" smtClean="0"/>
              <a:t>  </a:t>
            </a:r>
            <a:r>
              <a:rPr lang="en-US" dirty="0" smtClean="0"/>
              <a:t>I</a:t>
            </a:r>
            <a:r>
              <a:rPr lang="en-US" sz="2000" dirty="0" smtClean="0"/>
              <a:t>1</a:t>
            </a:r>
            <a:r>
              <a:rPr lang="ar-SA" sz="2000" dirty="0" smtClean="0"/>
              <a:t> </a:t>
            </a:r>
            <a:r>
              <a:rPr lang="ar-SA" dirty="0" smtClean="0"/>
              <a:t>يتدفق خلال </a:t>
            </a:r>
            <a:r>
              <a:rPr lang="en-US" dirty="0" smtClean="0"/>
              <a:t>R</a:t>
            </a:r>
            <a:r>
              <a:rPr lang="en-US" sz="2000" dirty="0" smtClean="0"/>
              <a:t>1</a:t>
            </a:r>
            <a:r>
              <a:rPr lang="ar-SA" sz="2000" dirty="0" smtClean="0"/>
              <a:t> </a:t>
            </a:r>
            <a:r>
              <a:rPr lang="ar-SA" dirty="0" smtClean="0"/>
              <a:t>و </a:t>
            </a:r>
            <a:r>
              <a:rPr lang="en-US" dirty="0" smtClean="0"/>
              <a:t>I</a:t>
            </a:r>
            <a:r>
              <a:rPr lang="en-US" sz="2000" dirty="0" smtClean="0"/>
              <a:t>2</a:t>
            </a:r>
            <a:r>
              <a:rPr lang="ar-SA" sz="2000" dirty="0" smtClean="0"/>
              <a:t> </a:t>
            </a:r>
            <a:r>
              <a:rPr lang="ar-SA" dirty="0" smtClean="0"/>
              <a:t>خلال </a:t>
            </a:r>
            <a:r>
              <a:rPr lang="en-US" dirty="0" smtClean="0"/>
              <a:t>R</a:t>
            </a:r>
            <a:r>
              <a:rPr lang="en-US" sz="2000" dirty="0" smtClean="0"/>
              <a:t>2</a:t>
            </a:r>
            <a:r>
              <a:rPr lang="ar-SA" sz="2000" dirty="0" smtClean="0"/>
              <a:t> . </a:t>
            </a:r>
            <a:r>
              <a:rPr lang="ar-SA" dirty="0" smtClean="0"/>
              <a:t>هذا التقسيم ينتج عنه تياراً في كل مقاومة منفردة أقل من التيار الخارج من البطارية . ولأن الشحنة محفوظة , فإن التيار </a:t>
            </a:r>
            <a:r>
              <a:rPr lang="en-US" dirty="0" smtClean="0"/>
              <a:t>I</a:t>
            </a:r>
            <a:r>
              <a:rPr lang="ar-SA" dirty="0" smtClean="0"/>
              <a:t> الداخل للنقطة </a:t>
            </a:r>
            <a:r>
              <a:rPr lang="en-US" dirty="0" smtClean="0"/>
              <a:t>a</a:t>
            </a:r>
            <a:r>
              <a:rPr lang="ar-SA" dirty="0" smtClean="0"/>
              <a:t> يجب أن يساوي التيار الكلي الخارج من هذه النقطة .</a:t>
            </a:r>
          </a:p>
        </p:txBody>
      </p:sp>
      <p:sp>
        <p:nvSpPr>
          <p:cNvPr id="4" name="Title 1"/>
          <p:cNvSpPr>
            <a:spLocks noGrp="1"/>
          </p:cNvSpPr>
          <p:nvPr>
            <p:ph type="title"/>
          </p:nvPr>
        </p:nvSpPr>
        <p:spPr>
          <a:xfrm>
            <a:off x="457200" y="274638"/>
            <a:ext cx="8229600" cy="1143000"/>
          </a:xfrm>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ب) المقاومات على التوازي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3779912" y="5373216"/>
            <a:ext cx="1944216" cy="707886"/>
          </a:xfrm>
          <a:prstGeom prst="rect">
            <a:avLst/>
          </a:prstGeom>
          <a:solidFill>
            <a:schemeClr val="bg2">
              <a:lumMod val="75000"/>
            </a:schemeClr>
          </a:solidFill>
        </p:spPr>
        <p:txBody>
          <a:bodyPr wrap="square" rtlCol="1">
            <a:spAutoFit/>
          </a:bodyPr>
          <a:lstStyle/>
          <a:p>
            <a:r>
              <a:rPr lang="en-US" sz="4000" b="1" dirty="0" smtClean="0"/>
              <a:t>I = I</a:t>
            </a:r>
            <a:r>
              <a:rPr lang="en-US" sz="2800" b="1" dirty="0" smtClean="0"/>
              <a:t>1 </a:t>
            </a:r>
            <a:r>
              <a:rPr lang="en-US" sz="4000" b="1" dirty="0" smtClean="0"/>
              <a:t>+ I</a:t>
            </a:r>
            <a:r>
              <a:rPr lang="en-US" sz="2800" b="1" dirty="0" smtClean="0"/>
              <a:t>2</a:t>
            </a:r>
            <a:endParaRPr lang="ar-SA" sz="4000" b="1"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58.jpg"/>
          <p:cNvPicPr>
            <a:picLocks noGrp="1" noChangeAspect="1"/>
          </p:cNvPicPr>
          <p:nvPr>
            <p:ph idx="1"/>
          </p:nvPr>
        </p:nvPicPr>
        <p:blipFill>
          <a:blip r:embed="rId2" cstate="print"/>
          <a:stretch>
            <a:fillRect/>
          </a:stretch>
        </p:blipFill>
        <p:spPr>
          <a:xfrm>
            <a:off x="467544" y="620688"/>
            <a:ext cx="8270508" cy="5544616"/>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552728"/>
          </a:xfrm>
        </p:spPr>
        <p:txBody>
          <a:bodyPr/>
          <a:lstStyle/>
          <a:p>
            <a:pPr>
              <a:buNone/>
            </a:pPr>
            <a:r>
              <a:rPr lang="ar-SA" dirty="0" smtClean="0"/>
              <a:t>كما نرى في الشكل </a:t>
            </a:r>
            <a:r>
              <a:rPr lang="en-US" dirty="0" smtClean="0"/>
              <a:t>5.25</a:t>
            </a:r>
            <a:r>
              <a:rPr lang="ar-SA" dirty="0" smtClean="0"/>
              <a:t> المقاومتين تتصل مباشرة بقطبي البطارية لذا , ” عند توصيل المقاومات على التوازي , يكون فرق الجهد خلالها متسواي ” , وبالتالي :</a:t>
            </a:r>
          </a:p>
          <a:p>
            <a:pPr>
              <a:buNone/>
            </a:pPr>
            <a:endParaRPr lang="ar-SA" dirty="0"/>
          </a:p>
          <a:p>
            <a:pPr>
              <a:buNone/>
            </a:pPr>
            <a:endParaRPr lang="ar-SA" dirty="0" smtClean="0"/>
          </a:p>
          <a:p>
            <a:pPr>
              <a:buNone/>
            </a:pPr>
            <a:endParaRPr lang="ar-SA" dirty="0"/>
          </a:p>
          <a:p>
            <a:pPr>
              <a:buNone/>
            </a:pPr>
            <a:r>
              <a:rPr lang="ar-SA" dirty="0" smtClean="0"/>
              <a:t>و من هذه النتيجة نجد أن المقاومة المكافئة لمقاومتين متصلتين على التوازي هي :</a:t>
            </a:r>
            <a:endParaRPr lang="ar-SA" dirty="0"/>
          </a:p>
        </p:txBody>
      </p:sp>
      <p:pic>
        <p:nvPicPr>
          <p:cNvPr id="7170" name="Picture 2" descr="C:\Users\VAIO\Pictures\My Scans\2012-04 (أبريل)\scan0059.jpg"/>
          <p:cNvPicPr>
            <a:picLocks noChangeAspect="1" noChangeArrowheads="1"/>
          </p:cNvPicPr>
          <p:nvPr/>
        </p:nvPicPr>
        <p:blipFill>
          <a:blip r:embed="rId2" cstate="print"/>
          <a:srcRect/>
          <a:stretch>
            <a:fillRect/>
          </a:stretch>
        </p:blipFill>
        <p:spPr bwMode="auto">
          <a:xfrm>
            <a:off x="1331640" y="2132856"/>
            <a:ext cx="6552728" cy="1008112"/>
          </a:xfrm>
          <a:prstGeom prst="rect">
            <a:avLst/>
          </a:prstGeom>
          <a:noFill/>
        </p:spPr>
      </p:pic>
      <p:pic>
        <p:nvPicPr>
          <p:cNvPr id="7171" name="Picture 3" descr="C:\Users\VAIO\Pictures\My Scans\2012-04 (أبريل)\scan0060.jpg"/>
          <p:cNvPicPr>
            <a:picLocks noChangeAspect="1" noChangeArrowheads="1"/>
          </p:cNvPicPr>
          <p:nvPr/>
        </p:nvPicPr>
        <p:blipFill>
          <a:blip r:embed="rId3" cstate="print"/>
          <a:srcRect/>
          <a:stretch>
            <a:fillRect/>
          </a:stretch>
        </p:blipFill>
        <p:spPr bwMode="auto">
          <a:xfrm>
            <a:off x="2339752" y="4063998"/>
            <a:ext cx="2376264" cy="2821386"/>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5165"/>
            <a:ext cx="8229600" cy="6126163"/>
          </a:xfrm>
        </p:spPr>
        <p:txBody>
          <a:bodyPr>
            <a:normAutofit lnSpcReduction="10000"/>
          </a:bodyPr>
          <a:lstStyle/>
          <a:p>
            <a:pPr algn="ctr">
              <a:buNone/>
            </a:pPr>
            <a:r>
              <a:rPr lang="ar-SA" dirty="0" smtClean="0"/>
              <a:t>ويعطي التعبير الرياضي التالي المقاومة المكافئة لثلاث مقاومات أو أكثر متصلة على التوازي :</a:t>
            </a:r>
          </a:p>
          <a:p>
            <a:pPr algn="ctr">
              <a:buNone/>
            </a:pPr>
            <a:endParaRPr lang="ar-SA" dirty="0"/>
          </a:p>
          <a:p>
            <a:pPr algn="ctr">
              <a:buNone/>
            </a:pPr>
            <a:endParaRPr lang="ar-SA" dirty="0" smtClean="0"/>
          </a:p>
          <a:p>
            <a:pPr algn="ctr">
              <a:buNone/>
            </a:pPr>
            <a:endParaRPr lang="ar-SA" dirty="0"/>
          </a:p>
          <a:p>
            <a:pPr algn="ctr">
              <a:buNone/>
            </a:pPr>
            <a:r>
              <a:rPr lang="ar-SA" dirty="0" smtClean="0"/>
              <a:t>ويمكننا أن نرى أن المقاومة المكافئة هي دائماً أقل من أصغر مقاومة في المجموعة .</a:t>
            </a:r>
          </a:p>
          <a:p>
            <a:pPr algn="ctr">
              <a:buNone/>
            </a:pPr>
            <a:endParaRPr lang="ar-SA" dirty="0"/>
          </a:p>
          <a:p>
            <a:pPr algn="ctr">
              <a:buNone/>
            </a:pPr>
            <a:r>
              <a:rPr lang="ar-SA" dirty="0" smtClean="0"/>
              <a:t>الدوائر المنزلية تتصل دائماً بحيث تكون الأجهزة متصلة غلى التوازي . ويعمل كل جهاز منفصلاً ولا يعتمد على بقية الأجهزة بحيث إذا أطفئ , تظل الباقية تعمل . بالإضافة إلى ذلك </a:t>
            </a:r>
            <a:r>
              <a:rPr lang="ar-SA" dirty="0"/>
              <a:t>,</a:t>
            </a:r>
            <a:r>
              <a:rPr lang="ar-SA" dirty="0" smtClean="0"/>
              <a:t> تعمل الأجهزة عند فرق جهد متساوي .</a:t>
            </a:r>
            <a:endParaRPr lang="ar-SA" dirty="0"/>
          </a:p>
        </p:txBody>
      </p:sp>
      <p:pic>
        <p:nvPicPr>
          <p:cNvPr id="8194" name="Picture 2" descr="C:\Users\VAIO\Pictures\My Scans\2012-04 (أبريل)\scan0061.jpg"/>
          <p:cNvPicPr>
            <a:picLocks noChangeAspect="1" noChangeArrowheads="1"/>
          </p:cNvPicPr>
          <p:nvPr/>
        </p:nvPicPr>
        <p:blipFill>
          <a:blip r:embed="rId2" cstate="print"/>
          <a:srcRect/>
          <a:stretch>
            <a:fillRect/>
          </a:stretch>
        </p:blipFill>
        <p:spPr bwMode="auto">
          <a:xfrm>
            <a:off x="467543" y="1628800"/>
            <a:ext cx="8434997" cy="79208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2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62.jpg"/>
          <p:cNvPicPr>
            <a:picLocks noGrp="1" noChangeAspect="1"/>
          </p:cNvPicPr>
          <p:nvPr>
            <p:ph idx="1"/>
          </p:nvPr>
        </p:nvPicPr>
        <p:blipFill>
          <a:blip r:embed="rId2" cstate="print"/>
          <a:stretch>
            <a:fillRect/>
          </a:stretch>
        </p:blipFill>
        <p:spPr>
          <a:xfrm>
            <a:off x="323528" y="1628800"/>
            <a:ext cx="8532440" cy="4609878"/>
          </a:xfrm>
        </p:spPr>
      </p:pic>
      <p:sp>
        <p:nvSpPr>
          <p:cNvPr id="5" name="Rectangle 4"/>
          <p:cNvSpPr/>
          <p:nvPr/>
        </p:nvSpPr>
        <p:spPr>
          <a:xfrm>
            <a:off x="251520" y="1556792"/>
            <a:ext cx="2808312" cy="50405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64.jpg"/>
          <p:cNvPicPr>
            <a:picLocks noGrp="1" noChangeAspect="1"/>
          </p:cNvPicPr>
          <p:nvPr>
            <p:ph idx="1"/>
          </p:nvPr>
        </p:nvPicPr>
        <p:blipFill>
          <a:blip r:embed="rId2" cstate="print"/>
          <a:stretch>
            <a:fillRect/>
          </a:stretch>
        </p:blipFill>
        <p:spPr>
          <a:xfrm>
            <a:off x="88417" y="770735"/>
            <a:ext cx="8948079" cy="4746497"/>
          </a:xfrm>
          <a:prstGeom prst="rect">
            <a:avLst/>
          </a:prstGeom>
          <a:ln>
            <a:noFill/>
          </a:ln>
          <a:effectLst>
            <a:softEdge rad="112500"/>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3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63.jpg"/>
          <p:cNvPicPr>
            <a:picLocks noGrp="1" noChangeAspect="1"/>
          </p:cNvPicPr>
          <p:nvPr>
            <p:ph idx="1"/>
          </p:nvPr>
        </p:nvPicPr>
        <p:blipFill>
          <a:blip r:embed="rId2" cstate="print"/>
          <a:stretch>
            <a:fillRect/>
          </a:stretch>
        </p:blipFill>
        <p:spPr>
          <a:xfrm>
            <a:off x="1403649" y="1367549"/>
            <a:ext cx="6198342" cy="5445827"/>
          </a:xfrm>
          <a:prstGeom prst="rect">
            <a:avLst/>
          </a:prstGeom>
          <a:ln>
            <a:noFill/>
          </a:ln>
          <a:effectLst>
            <a:softEdge rad="112500"/>
          </a:effectLst>
        </p:spPr>
      </p:pic>
      <p:sp>
        <p:nvSpPr>
          <p:cNvPr id="5" name="Rectangle 4"/>
          <p:cNvSpPr/>
          <p:nvPr/>
        </p:nvSpPr>
        <p:spPr>
          <a:xfrm>
            <a:off x="6228184" y="5157192"/>
            <a:ext cx="1512168" cy="43204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65.jpg"/>
          <p:cNvPicPr>
            <a:picLocks noGrp="1" noChangeAspect="1"/>
          </p:cNvPicPr>
          <p:nvPr>
            <p:ph idx="1"/>
          </p:nvPr>
        </p:nvPicPr>
        <p:blipFill>
          <a:blip r:embed="rId2" cstate="print"/>
          <a:stretch>
            <a:fillRect/>
          </a:stretch>
        </p:blipFill>
        <p:spPr>
          <a:xfrm>
            <a:off x="134589" y="692696"/>
            <a:ext cx="8901907" cy="4752528"/>
          </a:xfrm>
          <a:prstGeom prst="rect">
            <a:avLst/>
          </a:prstGeom>
          <a:ln>
            <a:noFill/>
          </a:ln>
          <a:effectLst>
            <a:softEdge rad="112500"/>
          </a:effectLst>
        </p:spPr>
      </p:pic>
      <p:sp>
        <p:nvSpPr>
          <p:cNvPr id="5" name="Rectangle 4"/>
          <p:cNvSpPr/>
          <p:nvPr/>
        </p:nvSpPr>
        <p:spPr>
          <a:xfrm>
            <a:off x="72008" y="4581128"/>
            <a:ext cx="1835696" cy="7200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4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69.jpg"/>
          <p:cNvPicPr>
            <a:picLocks noGrp="1" noChangeAspect="1"/>
          </p:cNvPicPr>
          <p:nvPr>
            <p:ph idx="1"/>
          </p:nvPr>
        </p:nvPicPr>
        <p:blipFill>
          <a:blip r:embed="rId2" cstate="print"/>
          <a:stretch>
            <a:fillRect/>
          </a:stretch>
        </p:blipFill>
        <p:spPr>
          <a:xfrm>
            <a:off x="1195216" y="1196752"/>
            <a:ext cx="6951267" cy="5616624"/>
          </a:xfrm>
          <a:prstGeom prst="rect">
            <a:avLst/>
          </a:prstGeom>
          <a:ln>
            <a:noFill/>
          </a:ln>
          <a:effectLst>
            <a:softEdge rad="1125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5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70.jpg"/>
          <p:cNvPicPr>
            <a:picLocks noGrp="1" noChangeAspect="1"/>
          </p:cNvPicPr>
          <p:nvPr>
            <p:ph idx="1"/>
          </p:nvPr>
        </p:nvPicPr>
        <p:blipFill>
          <a:blip r:embed="rId2" cstate="print"/>
          <a:stretch>
            <a:fillRect/>
          </a:stretch>
        </p:blipFill>
        <p:spPr>
          <a:xfrm>
            <a:off x="683568" y="1484784"/>
            <a:ext cx="7904640" cy="3156785"/>
          </a:xfrm>
        </p:spPr>
      </p:pic>
      <p:pic>
        <p:nvPicPr>
          <p:cNvPr id="9218" name="Picture 2" descr="C:\Users\VAIO\Pictures\My Scans\2012-04 (أبريل)\scan0071.jpg"/>
          <p:cNvPicPr>
            <a:picLocks noChangeAspect="1" noChangeArrowheads="1"/>
          </p:cNvPicPr>
          <p:nvPr/>
        </p:nvPicPr>
        <p:blipFill>
          <a:blip r:embed="rId3" cstate="print"/>
          <a:srcRect/>
          <a:stretch>
            <a:fillRect/>
          </a:stretch>
        </p:blipFill>
        <p:spPr bwMode="auto">
          <a:xfrm>
            <a:off x="755576" y="4566137"/>
            <a:ext cx="7783822" cy="1023103"/>
          </a:xfrm>
          <a:prstGeom prst="rect">
            <a:avLst/>
          </a:prstGeom>
          <a:ln>
            <a:noFill/>
          </a:ln>
          <a:effectLst>
            <a:softEdge rad="11250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a:lstStyle/>
          <a:p>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مثال 6 :</a:t>
            </a:r>
            <a:endPar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Content Placeholder 3" descr="scan0067.jpg"/>
          <p:cNvPicPr>
            <a:picLocks noGrp="1" noChangeAspect="1"/>
          </p:cNvPicPr>
          <p:nvPr>
            <p:ph idx="1"/>
          </p:nvPr>
        </p:nvPicPr>
        <p:blipFill>
          <a:blip r:embed="rId2" cstate="print"/>
          <a:stretch>
            <a:fillRect/>
          </a:stretch>
        </p:blipFill>
        <p:spPr>
          <a:xfrm>
            <a:off x="1259632" y="1484784"/>
            <a:ext cx="6336704" cy="5358193"/>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68.jpg"/>
          <p:cNvPicPr>
            <a:picLocks noGrp="1" noChangeAspect="1"/>
          </p:cNvPicPr>
          <p:nvPr>
            <p:ph idx="1"/>
          </p:nvPr>
        </p:nvPicPr>
        <p:blipFill>
          <a:blip r:embed="rId2" cstate="print"/>
          <a:stretch>
            <a:fillRect/>
          </a:stretch>
        </p:blipFill>
        <p:spPr>
          <a:xfrm>
            <a:off x="251520" y="37467"/>
            <a:ext cx="8534686" cy="6820533"/>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TotalTime>
  <Words>909</Words>
  <Application>Microsoft Office PowerPoint</Application>
  <PresentationFormat>عرض على الشاشة (3:4)‏</PresentationFormat>
  <Paragraphs>74</Paragraphs>
  <Slides>32</Slides>
  <Notes>1</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Office Theme</vt:lpstr>
      <vt:lpstr>المحاضرة السابعة</vt:lpstr>
      <vt:lpstr>إذا استخدمت بطارية لإحداث تيار كهربي في موصل, تتحول الطاقة الكيميائية المختزنة في البطارية بشكل متصل إلى طاقة حركية لحاملات الشحنة. سريعاً ما تفقد هذه الطاقة الحركية نتيجة التصادم بين حاملات الشحنة والذرات التي تمثل الموصل, ويؤدي ذلك إلى زيادة درجة حرارة الموصل . وبتعبير آخر, تتحول الطاقة الكيميائية المختزنة في البطارية باستمرار إلى طاقة داخلية مصحوبة بزيادة في حرارة الموصل. وبينما تنتقل الشحنة من c إلى d خلال المقاومة, تفقد هذا المقدار من طاقة الوضع الكهربي بتصادمها مع الذرات في المقاومة, وبذلك تنتج طاقة طاقة داخلية. </vt:lpstr>
      <vt:lpstr>الشريحة 3</vt:lpstr>
      <vt:lpstr>نستطيع تعريف البطارية بأنها الأداة التي تمد بالطاقة الكهربية تسمى ”مصدر“ أو قوة دفع كهربية, أو الاسم الأكثر شيوعاَ ”مصدر ق د ك Emf Source“.  (الجملة قوة دافعة كهربية هي اختيار سيء لأنها تصف فرق جهد مقدراً بالفلط وليس بالقوة) عندما نهمل المقاومة الداخلية للبطارية :   وتكون القدرة :</vt:lpstr>
      <vt:lpstr>الشريحة 5</vt:lpstr>
      <vt:lpstr>الشريحة 6</vt:lpstr>
      <vt:lpstr>الشريحة 7</vt:lpstr>
      <vt:lpstr>الشريحة 8</vt:lpstr>
      <vt:lpstr>الشريحة 9</vt:lpstr>
      <vt:lpstr>افرض الدائرة الموضحة في الشكل 2.25 حيث تم تمثيل البطارية الموضحة بالشكل 1.25  بمستطيل منقط يحتوي على قوة دافعية كهربية   على التوالي مع المقاومة الداخلية r.</vt:lpstr>
      <vt:lpstr>الشريحة 11</vt:lpstr>
      <vt:lpstr>الشريحة 12</vt:lpstr>
      <vt:lpstr>الشريحة 13</vt:lpstr>
      <vt:lpstr>الشريحة 14</vt:lpstr>
      <vt:lpstr>مثال 1 :</vt:lpstr>
      <vt:lpstr>الشريحة 16</vt:lpstr>
      <vt:lpstr>2- المقاومات على التوالي والتوازي :</vt:lpstr>
      <vt:lpstr>أ) المقاومات على التوالي :</vt:lpstr>
      <vt:lpstr>ينقسم فرق الجهد المطبق خلال المجموعة على التوالي بين المقاومتين . ولأن الهبوط في الجهد (نقص الجهد الكهربي) من a إلى b يساوي IR1 والهبوط في الجهد من b إلى c يساوي IR2 . </vt:lpstr>
      <vt:lpstr>الشريحة 20</vt:lpstr>
      <vt:lpstr>ب) المقاومات على التوازي :</vt:lpstr>
      <vt:lpstr>الشريحة 22</vt:lpstr>
      <vt:lpstr>الشريحة 23</vt:lpstr>
      <vt:lpstr>الشريحة 24</vt:lpstr>
      <vt:lpstr>مثال 2 :</vt:lpstr>
      <vt:lpstr>الشريحة 26</vt:lpstr>
      <vt:lpstr>مثال 3 :</vt:lpstr>
      <vt:lpstr>الشريحة 28</vt:lpstr>
      <vt:lpstr>مثال 4 :</vt:lpstr>
      <vt:lpstr>مثال 5 :</vt:lpstr>
      <vt:lpstr>مثال 6 :</vt:lpstr>
      <vt:lpstr>الشريحة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dc:title>
  <dc:creator>VAIO</dc:creator>
  <cp:lastModifiedBy>user</cp:lastModifiedBy>
  <cp:revision>16</cp:revision>
  <dcterms:created xsi:type="dcterms:W3CDTF">2012-04-14T15:30:45Z</dcterms:created>
  <dcterms:modified xsi:type="dcterms:W3CDTF">2013-03-18T16:15:27Z</dcterms:modified>
</cp:coreProperties>
</file>