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72" r:id="rId13"/>
    <p:sldId id="267" r:id="rId14"/>
    <p:sldId id="268" r:id="rId15"/>
    <p:sldId id="269" r:id="rId16"/>
    <p:sldId id="270" r:id="rId17"/>
    <p:sldId id="271"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78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D49C7BA-ECCF-41B3-A984-76093F02F7A7}" type="datetimeFigureOut">
              <a:rPr lang="ar-SA" smtClean="0"/>
              <a:pPr/>
              <a:t>02/06/34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C60A182-9ABD-4B6B-8EC1-EA1C52756D02}"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7C60A182-9ABD-4B6B-8EC1-EA1C52756D02}" type="slidenum">
              <a:rPr lang="ar-SA" smtClean="0"/>
              <a:pPr/>
              <a:t>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AF00099-A0E7-483E-A010-9A1673E4EB4D}" type="datetimeFigureOut">
              <a:rPr lang="ar-SA" smtClean="0"/>
              <a:pPr/>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AF00099-A0E7-483E-A010-9A1673E4EB4D}" type="datetimeFigureOut">
              <a:rPr lang="ar-SA" smtClean="0"/>
              <a:pPr/>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AF00099-A0E7-483E-A010-9A1673E4EB4D}" type="datetimeFigureOut">
              <a:rPr lang="ar-SA" smtClean="0"/>
              <a:pPr/>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AF00099-A0E7-483E-A010-9A1673E4EB4D}" type="datetimeFigureOut">
              <a:rPr lang="ar-SA" smtClean="0"/>
              <a:pPr/>
              <a:t>02/06/34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AF00099-A0E7-483E-A010-9A1673E4EB4D}" type="datetimeFigureOut">
              <a:rPr lang="ar-SA" smtClean="0"/>
              <a:pPr/>
              <a:t>02/06/34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AF00099-A0E7-483E-A010-9A1673E4EB4D}" type="datetimeFigureOut">
              <a:rPr lang="ar-SA" smtClean="0"/>
              <a:pPr/>
              <a:t>02/06/34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AF00099-A0E7-483E-A010-9A1673E4EB4D}" type="datetimeFigureOut">
              <a:rPr lang="ar-SA" smtClean="0"/>
              <a:pPr/>
              <a:t>02/06/34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AF00099-A0E7-483E-A010-9A1673E4EB4D}" type="datetimeFigureOut">
              <a:rPr lang="ar-SA" smtClean="0"/>
              <a:pPr/>
              <a:t>02/06/34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AF00099-A0E7-483E-A010-9A1673E4EB4D}" type="datetimeFigureOut">
              <a:rPr lang="ar-SA" smtClean="0"/>
              <a:pPr/>
              <a:t>02/06/34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AF00099-A0E7-483E-A010-9A1673E4EB4D}" type="datetimeFigureOut">
              <a:rPr lang="ar-SA" smtClean="0"/>
              <a:pPr/>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AF00099-A0E7-483E-A010-9A1673E4EB4D}" type="datetimeFigureOut">
              <a:rPr lang="ar-SA" smtClean="0"/>
              <a:pPr/>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E8EF174-7C07-434E-A04C-26DD10667CB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AF00099-A0E7-483E-A010-9A1673E4EB4D}" type="datetimeFigureOut">
              <a:rPr lang="ar-SA" smtClean="0"/>
              <a:pPr/>
              <a:t>02/06/34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E8EF174-7C07-434E-A04C-26DD10667CB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85786" y="2571744"/>
            <a:ext cx="7772400" cy="1470025"/>
          </a:xfrm>
        </p:spPr>
        <p:txBody>
          <a:bodyPr>
            <a:noAutofit/>
          </a:bodyPr>
          <a:lstStyle/>
          <a:p>
            <a:r>
              <a:rPr lang="ar-SA" sz="9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المحاضرة التاسعة</a:t>
            </a:r>
            <a:br>
              <a:rPr lang="ar-SA" sz="9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br>
            <a:r>
              <a:rPr lang="ar-SA" sz="9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المجالات المغناطيسية</a:t>
            </a:r>
            <a:endParaRPr lang="ar-SA" sz="9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28604"/>
            <a:ext cx="9144032" cy="868346"/>
          </a:xfrm>
          <a:solidFill>
            <a:schemeClr val="tx2">
              <a:lumMod val="60000"/>
              <a:lumOff val="40000"/>
            </a:schemeClr>
          </a:solidFill>
        </p:spPr>
        <p:txBody>
          <a:bodyPr>
            <a:normAutofit/>
          </a:bodyPr>
          <a:lstStyle/>
          <a:p>
            <a:r>
              <a:rPr lang="ar-SA"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مقدمة :</a:t>
            </a:r>
            <a:endParaRPr lang="ar-SA"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sp>
        <p:nvSpPr>
          <p:cNvPr id="3" name="عنصر نائب للمحتوى 2"/>
          <p:cNvSpPr>
            <a:spLocks noGrp="1"/>
          </p:cNvSpPr>
          <p:nvPr>
            <p:ph idx="1"/>
          </p:nvPr>
        </p:nvSpPr>
        <p:spPr>
          <a:xfrm>
            <a:off x="3857620" y="1600200"/>
            <a:ext cx="4829180" cy="5043510"/>
          </a:xfrm>
        </p:spPr>
        <p:txBody>
          <a:bodyPr>
            <a:normAutofit lnSpcReduction="10000"/>
          </a:bodyPr>
          <a:lstStyle/>
          <a:p>
            <a:pPr>
              <a:buNone/>
            </a:pPr>
            <a:r>
              <a:rPr lang="ar-SA" dirty="0" smtClean="0">
                <a:cs typeface="Akhbar MT" pitchFamily="2" charset="-78"/>
              </a:rPr>
              <a:t>كل مغناطيس مهما كان له قطبين يسمى الأول شمالياً والثاني جنوبياً. وتتجاذب الأقطاب المختلفة وتتنافر المتشابهة.</a:t>
            </a:r>
          </a:p>
          <a:p>
            <a:pPr>
              <a:buNone/>
            </a:pPr>
            <a:r>
              <a:rPr lang="ar-SA" dirty="0" smtClean="0">
                <a:cs typeface="Akhbar MT" pitchFamily="2" charset="-78"/>
              </a:rPr>
              <a:t>و اكتسبت الأقطاب أسماؤها بسبب الطريقة التي يسلكها المغناطيس في وجود الجاذبية الأرضية. فإذا علق مغناطيس حر الحركة أفقياً سيدور بحيث يشير أحد الأقطاب (الشمالي) جهة الشمال الجغرافي للأرض ويشير (الجنوبي) جهة الجنوب الجغرافي للأرض (وهي نفس فكرة البوصلة البسيطة).</a:t>
            </a:r>
            <a:endParaRPr lang="ar-SA" dirty="0">
              <a:cs typeface="Akhbar MT" pitchFamily="2" charset="-78"/>
            </a:endParaRPr>
          </a:p>
        </p:txBody>
      </p:sp>
      <p:pic>
        <p:nvPicPr>
          <p:cNvPr id="1027" name="Picture 3" descr="C:\Users\user\Pictures\لجلج\SPS.jpg"/>
          <p:cNvPicPr>
            <a:picLocks noChangeAspect="1" noChangeArrowheads="1"/>
          </p:cNvPicPr>
          <p:nvPr/>
        </p:nvPicPr>
        <p:blipFill>
          <a:blip r:embed="rId2" cstate="print"/>
          <a:srcRect/>
          <a:stretch>
            <a:fillRect/>
          </a:stretch>
        </p:blipFill>
        <p:spPr bwMode="auto">
          <a:xfrm>
            <a:off x="714348" y="1372414"/>
            <a:ext cx="3071834" cy="519985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28604"/>
            <a:ext cx="9144000" cy="868346"/>
          </a:xfrm>
          <a:solidFill>
            <a:schemeClr val="tx2">
              <a:lumMod val="60000"/>
              <a:lumOff val="40000"/>
            </a:schemeClr>
          </a:solidFill>
        </p:spPr>
        <p:txBody>
          <a:bodyPr>
            <a:normAutofit/>
          </a:bodyPr>
          <a:lstStyle/>
          <a:p>
            <a:r>
              <a:rPr lang="ar-SA"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1*المجال المغناطيسي :</a:t>
            </a:r>
            <a:endParaRPr lang="ar-SA"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sp>
        <p:nvSpPr>
          <p:cNvPr id="3" name="عنصر نائب للمحتوى 2"/>
          <p:cNvSpPr>
            <a:spLocks noGrp="1"/>
          </p:cNvSpPr>
          <p:nvPr>
            <p:ph idx="1"/>
          </p:nvPr>
        </p:nvSpPr>
        <p:spPr>
          <a:xfrm>
            <a:off x="3571868" y="1600200"/>
            <a:ext cx="5114932" cy="4829196"/>
          </a:xfrm>
        </p:spPr>
        <p:txBody>
          <a:bodyPr>
            <a:normAutofit lnSpcReduction="10000"/>
          </a:bodyPr>
          <a:lstStyle/>
          <a:p>
            <a:pPr>
              <a:buNone/>
            </a:pPr>
            <a:r>
              <a:rPr lang="ar-SA" dirty="0" smtClean="0">
                <a:cs typeface="Akhbar MT" pitchFamily="2" charset="-78"/>
              </a:rPr>
              <a:t>عرفنا أن المجال الكهربي يحيط بأي شحنة كهربية ساكنة أو متحركة. بالإضافة إلى ذلك فإن المنطقة المحيطة بأي شحنة كهربية متحركة تحتوي أيضاً على مجال مغناطيسي. يحيط المجال المغناطيسي أيضاً بأي مادة مغناطيسية.</a:t>
            </a:r>
          </a:p>
          <a:p>
            <a:pPr>
              <a:buNone/>
            </a:pPr>
            <a:r>
              <a:rPr lang="ar-SA" dirty="0" smtClean="0">
                <a:cs typeface="Akhbar MT" pitchFamily="2" charset="-78"/>
              </a:rPr>
              <a:t>وشاع استخدام الرمز </a:t>
            </a:r>
            <a:r>
              <a:rPr lang="en-US" dirty="0" smtClean="0">
                <a:cs typeface="Akhbar MT" pitchFamily="2" charset="-78"/>
              </a:rPr>
              <a:t>B</a:t>
            </a:r>
            <a:r>
              <a:rPr lang="ar-SA" dirty="0" smtClean="0">
                <a:cs typeface="Akhbar MT" pitchFamily="2" charset="-78"/>
              </a:rPr>
              <a:t> ليمثل المجال المغناطيسي. خطوط المجال خارج المغناطيس تبتعد عن القطب الشمالي وتقترب من القطب الجنوبي.</a:t>
            </a:r>
          </a:p>
        </p:txBody>
      </p:sp>
      <p:pic>
        <p:nvPicPr>
          <p:cNvPr id="2050" name="Picture 2" descr="C:\Users\user\Pictures\لجلج\RR.jpg"/>
          <p:cNvPicPr>
            <a:picLocks noChangeAspect="1" noChangeArrowheads="1"/>
          </p:cNvPicPr>
          <p:nvPr/>
        </p:nvPicPr>
        <p:blipFill>
          <a:blip r:embed="rId2" cstate="print"/>
          <a:srcRect/>
          <a:stretch>
            <a:fillRect/>
          </a:stretch>
        </p:blipFill>
        <p:spPr bwMode="auto">
          <a:xfrm>
            <a:off x="357158" y="1785926"/>
            <a:ext cx="3222869" cy="418027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582726"/>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يمكننا تعريف المجال المغناطيسي </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B</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 بدلالة القوة المغناطيسية </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F</a:t>
            </a:r>
            <a:r>
              <a:rPr lang="en-US" sz="3200" b="1" cap="all" baseline="-250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 التي يؤثر </a:t>
            </a:r>
            <a:r>
              <a:rPr lang="ar-SA"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بها</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 المجال على جسيم الاختبار. باستخدام جسم مشحون يتحرك بسرعة </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v</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 , وسنحصل على النتائج التالية :</a:t>
            </a:r>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endParaRPr>
          </a:p>
        </p:txBody>
      </p:sp>
      <p:sp>
        <p:nvSpPr>
          <p:cNvPr id="3" name="عنصر نائب للمحتوى 2"/>
          <p:cNvSpPr>
            <a:spLocks noGrp="1"/>
          </p:cNvSpPr>
          <p:nvPr>
            <p:ph idx="1"/>
          </p:nvPr>
        </p:nvSpPr>
        <p:spPr>
          <a:xfrm>
            <a:off x="428596" y="2000240"/>
            <a:ext cx="8229600" cy="4525963"/>
          </a:xfrm>
        </p:spPr>
        <p:txBody>
          <a:bodyPr>
            <a:normAutofit/>
          </a:bodyPr>
          <a:lstStyle/>
          <a:p>
            <a:r>
              <a:rPr lang="ar-SA" sz="2400" dirty="0" smtClean="0">
                <a:cs typeface="Akhbar MT" pitchFamily="2" charset="-78"/>
              </a:rPr>
              <a:t>مقدار </a:t>
            </a:r>
            <a:r>
              <a:rPr lang="en-US" sz="2400" dirty="0" smtClean="0"/>
              <a:t>F</a:t>
            </a:r>
            <a:r>
              <a:rPr lang="en-US" sz="2400" baseline="-25000" dirty="0" smtClean="0"/>
              <a:t>B</a:t>
            </a:r>
            <a:r>
              <a:rPr lang="ar-SA" sz="2400" baseline="-25000" dirty="0" smtClean="0"/>
              <a:t> </a:t>
            </a:r>
            <a:r>
              <a:rPr lang="ar-SA" sz="2400" dirty="0" smtClean="0">
                <a:cs typeface="Akhbar MT" pitchFamily="2" charset="-78"/>
              </a:rPr>
              <a:t>للقوة المغناطيسية المؤثرة على الجسيم تتناسب مع الشحنة </a:t>
            </a:r>
            <a:r>
              <a:rPr lang="en-US" sz="2400" dirty="0" smtClean="0">
                <a:cs typeface="Akhbar MT" pitchFamily="2" charset="-78"/>
              </a:rPr>
              <a:t>q</a:t>
            </a:r>
            <a:r>
              <a:rPr lang="ar-SA" sz="2400" dirty="0" smtClean="0">
                <a:cs typeface="Akhbar MT" pitchFamily="2" charset="-78"/>
              </a:rPr>
              <a:t> والسرعة </a:t>
            </a:r>
            <a:r>
              <a:rPr lang="en-US" sz="2400" dirty="0" smtClean="0">
                <a:cs typeface="Akhbar MT" pitchFamily="2" charset="-78"/>
              </a:rPr>
              <a:t>v</a:t>
            </a:r>
            <a:r>
              <a:rPr lang="ar-SA" sz="2400" dirty="0" smtClean="0">
                <a:cs typeface="Akhbar MT" pitchFamily="2" charset="-78"/>
              </a:rPr>
              <a:t> للجسيم.</a:t>
            </a:r>
          </a:p>
          <a:p>
            <a:r>
              <a:rPr lang="ar-SA" sz="2400" dirty="0" smtClean="0">
                <a:cs typeface="Akhbar MT" pitchFamily="2" charset="-78"/>
              </a:rPr>
              <a:t>مقدار واتجاه </a:t>
            </a:r>
            <a:r>
              <a:rPr lang="en-US" sz="2400" dirty="0" smtClean="0"/>
              <a:t>F</a:t>
            </a:r>
            <a:r>
              <a:rPr lang="en-US" sz="2400" baseline="-25000" dirty="0" smtClean="0"/>
              <a:t>B</a:t>
            </a:r>
            <a:r>
              <a:rPr lang="ar-SA" sz="2400" baseline="-25000" dirty="0" smtClean="0"/>
              <a:t> </a:t>
            </a:r>
            <a:r>
              <a:rPr lang="ar-SA" sz="2400" dirty="0" smtClean="0">
                <a:cs typeface="Akhbar MT" pitchFamily="2" charset="-78"/>
              </a:rPr>
              <a:t>يعتمد على سرعة الجسيم وعلى مقدار </a:t>
            </a:r>
            <a:r>
              <a:rPr lang="ar-SA" sz="2400" dirty="0" err="1" smtClean="0">
                <a:cs typeface="Akhbar MT" pitchFamily="2" charset="-78"/>
              </a:rPr>
              <a:t>و</a:t>
            </a:r>
            <a:r>
              <a:rPr lang="ar-SA" sz="2400" dirty="0" smtClean="0">
                <a:cs typeface="Akhbar MT" pitchFamily="2" charset="-78"/>
              </a:rPr>
              <a:t> </a:t>
            </a:r>
            <a:r>
              <a:rPr lang="ar-SA" sz="2400" dirty="0" err="1" smtClean="0">
                <a:cs typeface="Akhbar MT" pitchFamily="2" charset="-78"/>
              </a:rPr>
              <a:t>إتجاه</a:t>
            </a:r>
            <a:r>
              <a:rPr lang="ar-SA" sz="2400" dirty="0" smtClean="0">
                <a:cs typeface="Akhbar MT" pitchFamily="2" charset="-78"/>
              </a:rPr>
              <a:t> المجال المغناطيسي </a:t>
            </a:r>
            <a:r>
              <a:rPr lang="en-US" sz="2400" dirty="0" smtClean="0">
                <a:cs typeface="Akhbar MT" pitchFamily="2" charset="-78"/>
              </a:rPr>
              <a:t>B</a:t>
            </a:r>
            <a:r>
              <a:rPr lang="ar-SA" sz="2400" dirty="0" smtClean="0">
                <a:cs typeface="Akhbar MT" pitchFamily="2" charset="-78"/>
              </a:rPr>
              <a:t>.</a:t>
            </a:r>
          </a:p>
          <a:p>
            <a:r>
              <a:rPr lang="ar-SA" sz="2400" dirty="0" smtClean="0">
                <a:cs typeface="Akhbar MT" pitchFamily="2" charset="-78"/>
              </a:rPr>
              <a:t>عندما يتحرك جسيم مشحون موازياً لمتجه المجال المغناطيسي تكون القوة المغناطيسية المؤثرة على الجسيم صفراً.</a:t>
            </a:r>
          </a:p>
          <a:p>
            <a:r>
              <a:rPr lang="ar-SA" sz="2400" dirty="0" smtClean="0">
                <a:cs typeface="Akhbar MT" pitchFamily="2" charset="-78"/>
              </a:rPr>
              <a:t>عندما يكون متجه سرعة الجسيم يصنع زاوية </a:t>
            </a:r>
            <a:r>
              <a:rPr lang="en-US" sz="2400" dirty="0" smtClean="0">
                <a:cs typeface="Akhbar MT" pitchFamily="2" charset="-78"/>
              </a:rPr>
              <a:t>       0</a:t>
            </a:r>
            <a:r>
              <a:rPr lang="ar-SA" sz="2400" dirty="0" smtClean="0">
                <a:cs typeface="Akhbar MT" pitchFamily="2" charset="-78"/>
              </a:rPr>
              <a:t> مع المجال المغناطيسي, تؤثر القوة المغناطيسية في </a:t>
            </a:r>
            <a:r>
              <a:rPr lang="ar-SA" sz="2400" dirty="0">
                <a:cs typeface="Akhbar MT" pitchFamily="2" charset="-78"/>
              </a:rPr>
              <a:t>ا</a:t>
            </a:r>
            <a:r>
              <a:rPr lang="ar-SA" sz="2400" dirty="0" smtClean="0">
                <a:cs typeface="Akhbar MT" pitchFamily="2" charset="-78"/>
              </a:rPr>
              <a:t>تجاه عمودي على كل من </a:t>
            </a:r>
            <a:r>
              <a:rPr lang="en-US" sz="2400" dirty="0" smtClean="0">
                <a:cs typeface="Akhbar MT" pitchFamily="2" charset="-78"/>
              </a:rPr>
              <a:t>v</a:t>
            </a:r>
            <a:r>
              <a:rPr lang="ar-SA" sz="2400" dirty="0" smtClean="0">
                <a:cs typeface="Akhbar MT" pitchFamily="2" charset="-78"/>
              </a:rPr>
              <a:t> و </a:t>
            </a:r>
            <a:r>
              <a:rPr lang="en-US" sz="2400" dirty="0" smtClean="0">
                <a:cs typeface="Akhbar MT" pitchFamily="2" charset="-78"/>
              </a:rPr>
              <a:t>B</a:t>
            </a:r>
            <a:r>
              <a:rPr lang="ar-SA" sz="2400" dirty="0" smtClean="0">
                <a:cs typeface="Akhbar MT" pitchFamily="2" charset="-78"/>
              </a:rPr>
              <a:t> بحيث تكون </a:t>
            </a:r>
            <a:r>
              <a:rPr lang="en-US" sz="2400" dirty="0" smtClean="0"/>
              <a:t>F</a:t>
            </a:r>
            <a:r>
              <a:rPr lang="en-US" sz="2400" baseline="-25000" dirty="0" smtClean="0"/>
              <a:t>B</a:t>
            </a:r>
            <a:r>
              <a:rPr lang="ar-SA" sz="2400" baseline="-25000" dirty="0" smtClean="0"/>
              <a:t> </a:t>
            </a:r>
            <a:r>
              <a:rPr lang="ar-SA" sz="2400" dirty="0" smtClean="0">
                <a:cs typeface="Akhbar MT" pitchFamily="2" charset="-78"/>
              </a:rPr>
              <a:t>عمودية على المستوى المكون من </a:t>
            </a:r>
            <a:r>
              <a:rPr lang="en-US" sz="2400" dirty="0" smtClean="0">
                <a:cs typeface="Akhbar MT" pitchFamily="2" charset="-78"/>
              </a:rPr>
              <a:t>v</a:t>
            </a:r>
            <a:r>
              <a:rPr lang="ar-SA" sz="2400" dirty="0" smtClean="0">
                <a:cs typeface="Akhbar MT" pitchFamily="2" charset="-78"/>
              </a:rPr>
              <a:t> و </a:t>
            </a:r>
            <a:r>
              <a:rPr lang="en-US" sz="2400" dirty="0" smtClean="0">
                <a:cs typeface="Akhbar MT" pitchFamily="2" charset="-78"/>
              </a:rPr>
              <a:t>B</a:t>
            </a:r>
            <a:r>
              <a:rPr lang="ar-SA" sz="2400" dirty="0" smtClean="0">
                <a:cs typeface="Akhbar MT" pitchFamily="2" charset="-78"/>
              </a:rPr>
              <a:t> (شكل </a:t>
            </a:r>
            <a:r>
              <a:rPr lang="en-US" sz="2400" dirty="0" smtClean="0">
                <a:cs typeface="Akhbar MT" pitchFamily="2" charset="-78"/>
              </a:rPr>
              <a:t>3.26a</a:t>
            </a:r>
            <a:r>
              <a:rPr lang="ar-SA" sz="2400" dirty="0" smtClean="0">
                <a:cs typeface="Akhbar MT" pitchFamily="2" charset="-78"/>
              </a:rPr>
              <a:t>)</a:t>
            </a:r>
          </a:p>
          <a:p>
            <a:r>
              <a:rPr lang="ar-SA" sz="2400" dirty="0" smtClean="0">
                <a:cs typeface="Akhbar MT" pitchFamily="2" charset="-78"/>
              </a:rPr>
              <a:t>القوة المغناطيسية المؤثرة على شحنة موجبة تكون في عكس اتجاه القوة المغناطيسية المؤثرة شحنة سالبة تتحرك في نفس الاتجاه (شكل </a:t>
            </a:r>
            <a:r>
              <a:rPr lang="en-US" sz="2400" dirty="0" smtClean="0">
                <a:cs typeface="Akhbar MT" pitchFamily="2" charset="-78"/>
              </a:rPr>
              <a:t>3.26b</a:t>
            </a:r>
            <a:r>
              <a:rPr lang="ar-SA" sz="2400" dirty="0" smtClean="0">
                <a:cs typeface="Akhbar MT" pitchFamily="2" charset="-78"/>
              </a:rPr>
              <a:t>).</a:t>
            </a:r>
          </a:p>
          <a:p>
            <a:r>
              <a:rPr lang="ar-SA" sz="2400" dirty="0" smtClean="0">
                <a:cs typeface="Akhbar MT" pitchFamily="2" charset="-78"/>
              </a:rPr>
              <a:t>مقدار القوة المغناطيسية المؤثرة على جسيم مشحون يتناسب مع   </a:t>
            </a:r>
            <a:r>
              <a:rPr lang="en-US" sz="2400" dirty="0" smtClean="0">
                <a:cs typeface="Akhbar MT" pitchFamily="2" charset="-78"/>
              </a:rPr>
              <a:t>sin</a:t>
            </a:r>
            <a:r>
              <a:rPr lang="ar-SA" sz="2400" dirty="0" smtClean="0">
                <a:cs typeface="Akhbar MT" pitchFamily="2" charset="-78"/>
              </a:rPr>
              <a:t> حيث     هي الزاوية التي يصنعها متجه سرعة الجسيم مع اتجاه </a:t>
            </a:r>
            <a:r>
              <a:rPr lang="en-US" sz="2400" dirty="0" smtClean="0">
                <a:cs typeface="Akhbar MT" pitchFamily="2" charset="-78"/>
              </a:rPr>
              <a:t>B</a:t>
            </a:r>
            <a:r>
              <a:rPr lang="ar-SA" sz="2400" dirty="0" smtClean="0">
                <a:cs typeface="Akhbar MT" pitchFamily="2" charset="-78"/>
              </a:rPr>
              <a:t>.</a:t>
            </a:r>
            <a:endParaRPr lang="ar-SA" sz="2400" dirty="0">
              <a:cs typeface="Akhbar MT" pitchFamily="2" charset="-78"/>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075" name="Rectangle 3"/>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080"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079"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000496" y="3672730"/>
            <a:ext cx="500066" cy="47065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082" name="Picture 1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86116" y="5715016"/>
            <a:ext cx="145466" cy="400032"/>
          </a:xfrm>
          <a:prstGeom prst="rect">
            <a:avLst/>
          </a:prstGeom>
          <a:noFill/>
        </p:spPr>
      </p:pic>
      <p:pic>
        <p:nvPicPr>
          <p:cNvPr id="16" name="Picture 1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40518" y="5715016"/>
            <a:ext cx="145466" cy="40003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00298" y="714356"/>
            <a:ext cx="4900618" cy="542916"/>
          </a:xfrm>
          <a:solidFill>
            <a:schemeClr val="tx2">
              <a:lumMod val="60000"/>
              <a:lumOff val="40000"/>
            </a:schemeClr>
          </a:solidFill>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ctr">
              <a:buNone/>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F</a:t>
            </a:r>
            <a:r>
              <a:rPr lang="en-US" sz="3600" baseline="-25000" dirty="0">
                <a:ln w="18415" cmpd="sng">
                  <a:solidFill>
                    <a:srgbClr val="FFFFFF"/>
                  </a:solidFill>
                  <a:prstDash val="solid"/>
                </a:ln>
                <a:solidFill>
                  <a:srgbClr val="FFFFFF"/>
                </a:solidFill>
                <a:effectLst>
                  <a:outerShdw blurRad="63500" dir="3600000" algn="tl" rotWithShape="0">
                    <a:srgbClr val="000000">
                      <a:alpha val="70000"/>
                    </a:srgbClr>
                  </a:outerShdw>
                </a:effectLst>
              </a:rPr>
              <a:t>B</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 = qv x B</a:t>
            </a:r>
          </a:p>
          <a:p>
            <a:pPr algn="ctr">
              <a:buNone/>
            </a:pPr>
            <a:endPar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ell MT" pitchFamily="18" charset="0"/>
              <a:cs typeface="Akhbar MT" pitchFamily="2" charset="-78"/>
            </a:endParaRPr>
          </a:p>
        </p:txBody>
      </p:sp>
      <p:sp>
        <p:nvSpPr>
          <p:cNvPr id="4" name="عنوان 3"/>
          <p:cNvSpPr>
            <a:spLocks noGrp="1"/>
          </p:cNvSpPr>
          <p:nvPr>
            <p:ph type="title"/>
          </p:nvPr>
        </p:nvSpPr>
        <p:spPr>
          <a:xfrm>
            <a:off x="1200184" y="-24"/>
            <a:ext cx="8229600" cy="846158"/>
          </a:xfrm>
        </p:spPr>
        <p:txBody>
          <a:bodyPr>
            <a:normAutofit/>
          </a:bodyPr>
          <a:lstStyle/>
          <a:p>
            <a:r>
              <a:rPr lang="ar-SA" sz="3200" b="1" dirty="0" smtClean="0">
                <a:effectLst>
                  <a:outerShdw blurRad="38100" dist="38100" dir="2700000" algn="tl">
                    <a:srgbClr val="000000">
                      <a:alpha val="43137"/>
                    </a:srgbClr>
                  </a:outerShdw>
                </a:effectLst>
                <a:cs typeface="Akhbar MT" pitchFamily="2" charset="-78"/>
              </a:rPr>
              <a:t>يمكن تلخيص هذه المشاهدات بكتابة القوة المغناطيسية على صورة:</a:t>
            </a:r>
            <a:endParaRPr lang="ar-SA" sz="3200" b="1" dirty="0">
              <a:effectLst>
                <a:outerShdw blurRad="38100" dist="38100" dir="2700000" algn="tl">
                  <a:srgbClr val="000000">
                    <a:alpha val="43137"/>
                  </a:srgbClr>
                </a:outerShdw>
              </a:effectLst>
              <a:cs typeface="Akhbar MT" pitchFamily="2" charset="-78"/>
            </a:endParaRPr>
          </a:p>
        </p:txBody>
      </p:sp>
      <p:pic>
        <p:nvPicPr>
          <p:cNvPr id="17410" name="Picture 2" descr="C:\Users\user\Pictures\لجلج\YT.jpg"/>
          <p:cNvPicPr>
            <a:picLocks noChangeAspect="1" noChangeArrowheads="1"/>
          </p:cNvPicPr>
          <p:nvPr/>
        </p:nvPicPr>
        <p:blipFill>
          <a:blip r:embed="rId2" cstate="print"/>
          <a:srcRect/>
          <a:stretch>
            <a:fillRect/>
          </a:stretch>
        </p:blipFill>
        <p:spPr bwMode="auto">
          <a:xfrm>
            <a:off x="4857752" y="1357298"/>
            <a:ext cx="3786214" cy="2887395"/>
          </a:xfrm>
          <a:prstGeom prst="rect">
            <a:avLst/>
          </a:prstGeom>
          <a:noFill/>
        </p:spPr>
      </p:pic>
      <p:sp>
        <p:nvSpPr>
          <p:cNvPr id="6" name="مربع نص 5"/>
          <p:cNvSpPr txBox="1"/>
          <p:nvPr/>
        </p:nvSpPr>
        <p:spPr>
          <a:xfrm>
            <a:off x="3500430" y="3714752"/>
            <a:ext cx="1214446" cy="461665"/>
          </a:xfrm>
          <a:prstGeom prst="rect">
            <a:avLst/>
          </a:prstGeom>
          <a:solidFill>
            <a:schemeClr val="tx2">
              <a:lumMod val="60000"/>
              <a:lumOff val="40000"/>
            </a:schemeClr>
          </a:solidFill>
          <a:ln>
            <a:solidFill>
              <a:schemeClr val="tx2">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2400" b="1" dirty="0" smtClean="0">
                <a:effectLst>
                  <a:outerShdw blurRad="38100" dist="38100" dir="2700000" algn="tl">
                    <a:srgbClr val="000000">
                      <a:alpha val="43137"/>
                    </a:srgbClr>
                  </a:outerShdw>
                </a:effectLst>
                <a:cs typeface="Akhbar MT" pitchFamily="2" charset="-78"/>
              </a:rPr>
              <a:t>شكل </a:t>
            </a:r>
            <a:r>
              <a:rPr lang="en-US" sz="2400" b="1" dirty="0" smtClean="0">
                <a:effectLst>
                  <a:outerShdw blurRad="38100" dist="38100" dir="2700000" algn="tl">
                    <a:srgbClr val="000000">
                      <a:alpha val="43137"/>
                    </a:srgbClr>
                  </a:outerShdw>
                </a:effectLst>
                <a:cs typeface="Akhbar MT" pitchFamily="2" charset="-78"/>
              </a:rPr>
              <a:t>3.26</a:t>
            </a:r>
            <a:endParaRPr lang="ar-SA" sz="2400" b="1" dirty="0">
              <a:effectLst>
                <a:outerShdw blurRad="38100" dist="38100" dir="2700000" algn="tl">
                  <a:srgbClr val="000000">
                    <a:alpha val="43137"/>
                  </a:srgbClr>
                </a:outerShdw>
              </a:effectLst>
              <a:cs typeface="Akhbar MT" pitchFamily="2" charset="-78"/>
            </a:endParaRPr>
          </a:p>
        </p:txBody>
      </p:sp>
      <p:pic>
        <p:nvPicPr>
          <p:cNvPr id="17411" name="Picture 3" descr="C:\Users\user\Pictures\لجلج\HH.jpg"/>
          <p:cNvPicPr>
            <a:picLocks noChangeAspect="1" noChangeArrowheads="1"/>
          </p:cNvPicPr>
          <p:nvPr/>
        </p:nvPicPr>
        <p:blipFill>
          <a:blip r:embed="rId3" cstate="print"/>
          <a:srcRect/>
          <a:stretch>
            <a:fillRect/>
          </a:stretch>
        </p:blipFill>
        <p:spPr bwMode="auto">
          <a:xfrm>
            <a:off x="0" y="5072074"/>
            <a:ext cx="9144000" cy="1510231"/>
          </a:xfrm>
          <a:prstGeom prst="rect">
            <a:avLst/>
          </a:prstGeom>
          <a:noFill/>
        </p:spPr>
      </p:pic>
      <p:sp>
        <p:nvSpPr>
          <p:cNvPr id="8" name="مربع نص 7"/>
          <p:cNvSpPr txBox="1"/>
          <p:nvPr/>
        </p:nvSpPr>
        <p:spPr>
          <a:xfrm>
            <a:off x="4714876" y="4429132"/>
            <a:ext cx="4143404" cy="523220"/>
          </a:xfrm>
          <a:prstGeom prst="rect">
            <a:avLst/>
          </a:prstGeom>
          <a:noFill/>
        </p:spPr>
        <p:txBody>
          <a:bodyPr wrap="square" rtlCol="1">
            <a:spAutoFit/>
          </a:bodyPr>
          <a:lstStyle/>
          <a:p>
            <a:r>
              <a:rPr lang="ar-SA" sz="2800" b="1" dirty="0" smtClean="0">
                <a:effectLst>
                  <a:outerShdw blurRad="38100" dist="38100" dir="2700000" algn="tl">
                    <a:srgbClr val="000000">
                      <a:alpha val="43137"/>
                    </a:srgbClr>
                  </a:outerShdw>
                </a:effectLst>
                <a:cs typeface="Akhbar MT" pitchFamily="2" charset="-78"/>
              </a:rPr>
              <a:t>قيمة القوة المغناطيسية هي :</a:t>
            </a:r>
            <a:endParaRPr lang="ar-SA" sz="2800" b="1" dirty="0">
              <a:effectLst>
                <a:outerShdw blurRad="38100" dist="38100" dir="2700000" algn="tl">
                  <a:srgbClr val="000000">
                    <a:alpha val="43137"/>
                  </a:srgbClr>
                </a:outerShdw>
              </a:effectLst>
              <a:cs typeface="Akhbar MT"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وحدات المجال المغناطيسي في النظام </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(SI)</a:t>
            </a: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rPr>
              <a:t> تسمى ”تسلا“ :</a:t>
            </a:r>
            <a:endPar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Akhbar MT" pitchFamily="2" charset="-78"/>
            </a:endParaRPr>
          </a:p>
        </p:txBody>
      </p:sp>
      <p:sp>
        <p:nvSpPr>
          <p:cNvPr id="3" name="عنصر نائب للمحتوى 2"/>
          <p:cNvSpPr>
            <a:spLocks noGrp="1"/>
          </p:cNvSpPr>
          <p:nvPr>
            <p:ph idx="1"/>
          </p:nvPr>
        </p:nvSpPr>
        <p:spPr>
          <a:xfrm>
            <a:off x="457200" y="1600201"/>
            <a:ext cx="8686800" cy="432913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buNone/>
            </a:pPr>
            <a:r>
              <a:rPr lang="en-US" dirty="0" smtClean="0"/>
              <a:t>1T = </a:t>
            </a:r>
          </a:p>
          <a:p>
            <a:pPr algn="ctr">
              <a:buNone/>
            </a:pPr>
            <a:endParaRPr lang="en-US" dirty="0"/>
          </a:p>
          <a:p>
            <a:pPr algn="ctr">
              <a:buNone/>
            </a:pPr>
            <a:r>
              <a:rPr lang="en-US" dirty="0" smtClean="0"/>
              <a:t>1T = 1</a:t>
            </a:r>
            <a:endParaRPr lang="ar-SA" dirty="0" smtClean="0"/>
          </a:p>
          <a:p>
            <a:pPr algn="ctr">
              <a:buNone/>
            </a:pP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buNone/>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 الوحدات الغير قياسية هي جاوس (</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pPr algn="ctr">
              <a:buNone/>
            </a:pPr>
            <a:r>
              <a:rPr lang="en-US" dirty="0"/>
              <a:t>1 T =</a:t>
            </a:r>
            <a:r>
              <a:rPr lang="en-US" dirty="0" smtClean="0"/>
              <a:t>10</a:t>
            </a:r>
            <a:r>
              <a:rPr lang="en-US" baseline="30000" dirty="0" smtClean="0"/>
              <a:t>4</a:t>
            </a:r>
            <a:r>
              <a:rPr lang="en-US" dirty="0" smtClean="0"/>
              <a:t>G</a:t>
            </a:r>
            <a:endParaRPr lang="en-US" dirty="0"/>
          </a:p>
        </p:txBody>
      </p:sp>
      <p:sp>
        <p:nvSpPr>
          <p:cNvPr id="1843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843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4942" y="1571612"/>
            <a:ext cx="928694" cy="812607"/>
          </a:xfrm>
          <a:prstGeom prst="rect">
            <a:avLst/>
          </a:prstGeom>
          <a:noFill/>
        </p:spPr>
      </p:pic>
      <p:sp>
        <p:nvSpPr>
          <p:cNvPr id="18435" name="Rectangle 3"/>
          <p:cNvSpPr>
            <a:spLocks noChangeArrowheads="1"/>
          </p:cNvSpPr>
          <p:nvPr/>
        </p:nvSpPr>
        <p:spPr bwMode="auto">
          <a:xfrm>
            <a:off x="0" y="1123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843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843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57818" y="2698327"/>
            <a:ext cx="714380" cy="802111"/>
          </a:xfrm>
          <a:prstGeom prst="rect">
            <a:avLst/>
          </a:prstGeom>
          <a:noFill/>
        </p:spPr>
      </p:pic>
      <p:sp>
        <p:nvSpPr>
          <p:cNvPr id="18438" name="Rectangle 6"/>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96908"/>
          </a:xfrm>
          <a:solidFill>
            <a:schemeClr val="tx2">
              <a:lumMod val="40000"/>
              <a:lumOff val="60000"/>
            </a:schemeClr>
          </a:solidFill>
        </p:spPr>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مثال (26-1): حركة إلكترون في مجال </a:t>
            </a:r>
            <a:r>
              <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م</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غناطيسي</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pic>
        <p:nvPicPr>
          <p:cNvPr id="21507" name="Picture 3" descr="C:\Users\user\Pictures\لجلج\UU.jpg"/>
          <p:cNvPicPr>
            <a:picLocks noChangeAspect="1" noChangeArrowheads="1"/>
          </p:cNvPicPr>
          <p:nvPr/>
        </p:nvPicPr>
        <p:blipFill>
          <a:blip r:embed="rId2" cstate="print"/>
          <a:srcRect/>
          <a:stretch>
            <a:fillRect/>
          </a:stretch>
        </p:blipFill>
        <p:spPr bwMode="auto">
          <a:xfrm>
            <a:off x="428596" y="857232"/>
            <a:ext cx="8429684" cy="4037214"/>
          </a:xfrm>
          <a:prstGeom prst="rect">
            <a:avLst/>
          </a:prstGeom>
          <a:noFill/>
        </p:spPr>
      </p:pic>
      <p:pic>
        <p:nvPicPr>
          <p:cNvPr id="21508" name="Picture 4" descr="C:\Users\user\Pictures\لجلج\AA.jpg"/>
          <p:cNvPicPr>
            <a:picLocks noChangeAspect="1" noChangeArrowheads="1"/>
          </p:cNvPicPr>
          <p:nvPr/>
        </p:nvPicPr>
        <p:blipFill>
          <a:blip r:embed="rId3" cstate="print"/>
          <a:srcRect/>
          <a:stretch>
            <a:fillRect/>
          </a:stretch>
        </p:blipFill>
        <p:spPr bwMode="auto">
          <a:xfrm>
            <a:off x="428596" y="4786346"/>
            <a:ext cx="8429684" cy="207165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00042"/>
            <a:ext cx="9144000" cy="1011222"/>
          </a:xfrm>
          <a:solidFill>
            <a:schemeClr val="tx2">
              <a:lumMod val="60000"/>
              <a:lumOff val="40000"/>
            </a:schemeClr>
          </a:solidFill>
        </p:spPr>
        <p:txBody>
          <a:bodyPr>
            <a:normAutofit/>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2*القوة المغناطيسية التي تؤثر على موصل يحمل تيارا:</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sp>
        <p:nvSpPr>
          <p:cNvPr id="3" name="عنصر نائب للمحتوى 2"/>
          <p:cNvSpPr>
            <a:spLocks noGrp="1"/>
          </p:cNvSpPr>
          <p:nvPr>
            <p:ph idx="1"/>
          </p:nvPr>
        </p:nvSpPr>
        <p:spPr>
          <a:xfrm>
            <a:off x="285720" y="1714512"/>
            <a:ext cx="8229600" cy="4786322"/>
          </a:xfrm>
        </p:spPr>
        <p:txBody>
          <a:bodyPr>
            <a:normAutofit/>
          </a:bodyPr>
          <a:lstStyle/>
          <a:p>
            <a:pPr>
              <a:buNone/>
            </a:pPr>
            <a:r>
              <a:rPr lang="ar-SA" sz="3600" dirty="0" smtClean="0">
                <a:cs typeface="Akhbar MT" pitchFamily="2" charset="-78"/>
              </a:rPr>
              <a:t>عند مرور تيار في سلك فإن القوة الناتجة هي المجموع الإتجاهي للقوى المفردة الناتجة عن كل الشحنات المكونة للتيار.</a:t>
            </a:r>
          </a:p>
          <a:p>
            <a:pPr>
              <a:buNone/>
            </a:pPr>
            <a:r>
              <a:rPr lang="ar-SA" sz="3600" dirty="0" smtClean="0">
                <a:cs typeface="Akhbar MT" pitchFamily="2" charset="-78"/>
              </a:rPr>
              <a:t>فإذا اعتبرنا جزءاً من السلك مستقيماً طوله </a:t>
            </a:r>
            <a:r>
              <a:rPr lang="en-US" sz="3600" i="1" dirty="0" smtClean="0">
                <a:cs typeface="Akhbar MT" pitchFamily="2" charset="-78"/>
              </a:rPr>
              <a:t>L</a:t>
            </a:r>
            <a:r>
              <a:rPr lang="ar-SA" sz="3600" dirty="0" smtClean="0">
                <a:cs typeface="Akhbar MT" pitchFamily="2" charset="-78"/>
              </a:rPr>
              <a:t> ومساحة مقطعه </a:t>
            </a:r>
            <a:r>
              <a:rPr lang="en-US" sz="3600" i="1" dirty="0" smtClean="0">
                <a:cs typeface="Akhbar MT" pitchFamily="2" charset="-78"/>
              </a:rPr>
              <a:t>A</a:t>
            </a:r>
            <a:r>
              <a:rPr lang="ar-SA" sz="3600" i="1" dirty="0" smtClean="0">
                <a:cs typeface="Akhbar MT" pitchFamily="2" charset="-78"/>
              </a:rPr>
              <a:t> </a:t>
            </a:r>
            <a:r>
              <a:rPr lang="ar-SA" sz="3600" dirty="0" smtClean="0">
                <a:cs typeface="Akhbar MT" pitchFamily="2" charset="-78"/>
              </a:rPr>
              <a:t>ويحمل تياراً </a:t>
            </a:r>
            <a:r>
              <a:rPr lang="en-US" sz="3600" i="1" dirty="0" smtClean="0">
                <a:cs typeface="Akhbar MT" pitchFamily="2" charset="-78"/>
              </a:rPr>
              <a:t>I</a:t>
            </a:r>
            <a:r>
              <a:rPr lang="ar-SA" sz="3600" i="1" dirty="0" smtClean="0">
                <a:cs typeface="Akhbar MT" pitchFamily="2" charset="-78"/>
              </a:rPr>
              <a:t> </a:t>
            </a:r>
            <a:r>
              <a:rPr lang="ar-SA" sz="3600" dirty="0" smtClean="0">
                <a:cs typeface="Akhbar MT" pitchFamily="2" charset="-78"/>
              </a:rPr>
              <a:t>في مجال مغناطيسي منتظم </a:t>
            </a:r>
            <a:r>
              <a:rPr lang="en-US" sz="3600" dirty="0" smtClean="0">
                <a:cs typeface="Akhbar MT" pitchFamily="2" charset="-78"/>
              </a:rPr>
              <a:t>B</a:t>
            </a:r>
            <a:r>
              <a:rPr lang="ar-SA" sz="3600" dirty="0" smtClean="0">
                <a:cs typeface="Akhbar MT" pitchFamily="2" charset="-78"/>
              </a:rPr>
              <a:t>. القوة المغناطيسية المؤثرة على شحنة </a:t>
            </a:r>
            <a:r>
              <a:rPr lang="en-US" sz="3600" i="1" dirty="0" smtClean="0">
                <a:cs typeface="Akhbar MT" pitchFamily="2" charset="-78"/>
              </a:rPr>
              <a:t>q</a:t>
            </a:r>
            <a:r>
              <a:rPr lang="ar-SA" sz="3600" dirty="0" smtClean="0">
                <a:cs typeface="Akhbar MT" pitchFamily="2" charset="-78"/>
              </a:rPr>
              <a:t> تتحرك بسرعة تدفق </a:t>
            </a:r>
            <a:r>
              <a:rPr lang="en-US" sz="3600" dirty="0">
                <a:cs typeface="Akhbar MT" pitchFamily="2" charset="-78"/>
              </a:rPr>
              <a:t> v</a:t>
            </a:r>
            <a:r>
              <a:rPr lang="en-US" sz="3600" baseline="-25000" dirty="0">
                <a:cs typeface="Akhbar MT" pitchFamily="2" charset="-78"/>
              </a:rPr>
              <a:t>d</a:t>
            </a:r>
            <a:r>
              <a:rPr lang="en-US" sz="3600" dirty="0">
                <a:cs typeface="Akhbar MT" pitchFamily="2" charset="-78"/>
              </a:rPr>
              <a:t> </a:t>
            </a:r>
            <a:r>
              <a:rPr lang="ar-SA" sz="3600" dirty="0">
                <a:cs typeface="Akhbar MT" pitchFamily="2" charset="-78"/>
              </a:rPr>
              <a:t>هي </a:t>
            </a:r>
            <a:r>
              <a:rPr lang="en-US" sz="3600" i="1" dirty="0" smtClean="0">
                <a:cs typeface="Akhbar MT" pitchFamily="2" charset="-78"/>
              </a:rPr>
              <a:t>q</a:t>
            </a:r>
            <a:r>
              <a:rPr lang="en-US" sz="3600" dirty="0" smtClean="0">
                <a:cs typeface="Akhbar MT" pitchFamily="2" charset="-78"/>
              </a:rPr>
              <a:t>v</a:t>
            </a:r>
            <a:r>
              <a:rPr lang="en-US" sz="3600" baseline="-25000" dirty="0" smtClean="0">
                <a:cs typeface="Akhbar MT" pitchFamily="2" charset="-78"/>
              </a:rPr>
              <a:t>d</a:t>
            </a:r>
            <a:r>
              <a:rPr lang="en-US" sz="3600" dirty="0" smtClean="0">
                <a:cs typeface="Akhbar MT" pitchFamily="2" charset="-78"/>
              </a:rPr>
              <a:t>xB</a:t>
            </a:r>
            <a:r>
              <a:rPr lang="ar-SA" sz="3600" dirty="0" smtClean="0">
                <a:cs typeface="Akhbar MT" pitchFamily="2" charset="-78"/>
              </a:rPr>
              <a:t>. </a:t>
            </a:r>
          </a:p>
          <a:p>
            <a:pPr>
              <a:buNone/>
            </a:pPr>
            <a:r>
              <a:rPr lang="ar-SA" sz="3600" dirty="0" smtClean="0">
                <a:cs typeface="Akhbar MT" pitchFamily="2" charset="-78"/>
              </a:rPr>
              <a:t>نضرب هذه القوة في عدد الشحنات في هذا الجزء من السلك , ولأن حجم العنصر هو </a:t>
            </a:r>
            <a:r>
              <a:rPr lang="en-US" sz="3600" dirty="0" smtClean="0">
                <a:cs typeface="Akhbar MT" pitchFamily="2" charset="-78"/>
              </a:rPr>
              <a:t>LA</a:t>
            </a:r>
            <a:r>
              <a:rPr lang="ar-SA" sz="3600" dirty="0" smtClean="0">
                <a:cs typeface="Akhbar MT" pitchFamily="2" charset="-78"/>
              </a:rPr>
              <a:t> يكون عدد الشحنات فيه هو </a:t>
            </a:r>
            <a:r>
              <a:rPr lang="en-US" sz="3600" dirty="0" smtClean="0">
                <a:cs typeface="Akhbar MT" pitchFamily="2" charset="-78"/>
              </a:rPr>
              <a:t>nAL</a:t>
            </a:r>
            <a:r>
              <a:rPr lang="ar-SA" sz="3600" dirty="0" smtClean="0">
                <a:cs typeface="Akhbar MT" pitchFamily="2" charset="-78"/>
              </a:rPr>
              <a:t> حيث </a:t>
            </a:r>
            <a:r>
              <a:rPr lang="en-US" sz="3600" dirty="0" smtClean="0">
                <a:cs typeface="Akhbar MT" pitchFamily="2" charset="-78"/>
              </a:rPr>
              <a:t>n</a:t>
            </a:r>
            <a:r>
              <a:rPr lang="ar-SA" sz="3600" dirty="0" smtClean="0">
                <a:cs typeface="Akhbar MT" pitchFamily="2" charset="-78"/>
              </a:rPr>
              <a:t> هو عدد الشحنات في وحدة الحجوم.</a:t>
            </a:r>
          </a:p>
          <a:p>
            <a:pPr>
              <a:buNone/>
            </a:pPr>
            <a:endParaRPr lang="ar-SA" sz="3600" dirty="0">
              <a:cs typeface="Akhbar MT"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Pictures\لجلج\NN.jpg"/>
          <p:cNvPicPr>
            <a:picLocks noChangeAspect="1" noChangeArrowheads="1"/>
          </p:cNvPicPr>
          <p:nvPr/>
        </p:nvPicPr>
        <p:blipFill>
          <a:blip r:embed="rId2" cstate="print"/>
          <a:srcRect/>
          <a:stretch>
            <a:fillRect/>
          </a:stretch>
        </p:blipFill>
        <p:spPr bwMode="auto">
          <a:xfrm>
            <a:off x="285720" y="428604"/>
            <a:ext cx="8520390" cy="607223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1462"/>
            <a:ext cx="8229600" cy="1143000"/>
          </a:xfrm>
        </p:spPr>
        <p:txBody>
          <a:bodyPr/>
          <a:lstStyle/>
          <a:p>
            <a:pPr algn="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لإيجاد القوة المغناطيسية الكلية :</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sp>
        <p:nvSpPr>
          <p:cNvPr id="3" name="عنصر نائب للمحتوى 2"/>
          <p:cNvSpPr>
            <a:spLocks noGrp="1"/>
          </p:cNvSpPr>
          <p:nvPr>
            <p:ph idx="1"/>
          </p:nvPr>
        </p:nvSpPr>
        <p:spPr>
          <a:xfrm>
            <a:off x="4429124" y="785794"/>
            <a:ext cx="4300510" cy="1757362"/>
          </a:xfrm>
          <a:solidFill>
            <a:srgbClr val="FFF78F"/>
          </a:solidFill>
        </p:spPr>
        <p:txBody>
          <a:bodyPr/>
          <a:lstStyle/>
          <a:p>
            <a:pPr>
              <a:buNone/>
            </a:pPr>
            <a:r>
              <a:rPr lang="en-US" dirty="0"/>
              <a:t>F</a:t>
            </a:r>
            <a:r>
              <a:rPr lang="en-US" baseline="-25000" dirty="0"/>
              <a:t>B </a:t>
            </a:r>
            <a:r>
              <a:rPr lang="en-US" dirty="0"/>
              <a:t> = (qv</a:t>
            </a:r>
            <a:r>
              <a:rPr lang="en-US" baseline="-25000" dirty="0"/>
              <a:t>d</a:t>
            </a:r>
            <a:r>
              <a:rPr lang="en-US" dirty="0"/>
              <a:t> x B) </a:t>
            </a:r>
            <a:r>
              <a:rPr lang="en-US" dirty="0" smtClean="0"/>
              <a:t>nAL</a:t>
            </a:r>
            <a:endParaRPr lang="en-US" dirty="0"/>
          </a:p>
          <a:p>
            <a:pPr>
              <a:buNone/>
            </a:pP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التيار هو </a:t>
            </a:r>
            <a:r>
              <a:rPr lang="en-US" b="1" i="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 </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nqv</a:t>
            </a:r>
            <a:r>
              <a:rPr lang="en-US" b="1" baseline="-250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إذاً :</a:t>
            </a:r>
          </a:p>
          <a:p>
            <a:pPr>
              <a:buNone/>
            </a:pPr>
            <a:r>
              <a:rPr lang="en-US" dirty="0" smtClean="0"/>
              <a:t>= </a:t>
            </a:r>
            <a:r>
              <a:rPr lang="en-US" i="1" dirty="0" smtClean="0"/>
              <a:t>I</a:t>
            </a:r>
            <a:r>
              <a:rPr lang="en-US" dirty="0"/>
              <a:t> </a:t>
            </a:r>
            <a:r>
              <a:rPr lang="en-US" dirty="0" smtClean="0"/>
              <a:t>L x B</a:t>
            </a:r>
            <a:r>
              <a:rPr lang="ar-SA" dirty="0" smtClean="0"/>
              <a:t> </a:t>
            </a:r>
            <a:r>
              <a:rPr lang="en-US" dirty="0" smtClean="0"/>
              <a:t>F</a:t>
            </a:r>
            <a:r>
              <a:rPr lang="en-US" baseline="-25000" dirty="0" smtClean="0"/>
              <a:t>B</a:t>
            </a:r>
            <a:r>
              <a:rPr lang="ar-SA" baseline="-25000" dirty="0" smtClean="0"/>
              <a:t>  </a:t>
            </a:r>
            <a:endPar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None/>
            </a:pPr>
            <a:endParaRPr lang="en-US" dirty="0"/>
          </a:p>
          <a:p>
            <a:pPr>
              <a:buNone/>
            </a:pPr>
            <a:endParaRPr lang="ar-SA" dirty="0"/>
          </a:p>
        </p:txBody>
      </p:sp>
      <p:sp>
        <p:nvSpPr>
          <p:cNvPr id="4" name="مربع نص 3"/>
          <p:cNvSpPr txBox="1"/>
          <p:nvPr/>
        </p:nvSpPr>
        <p:spPr>
          <a:xfrm>
            <a:off x="4357686" y="2571744"/>
            <a:ext cx="4357718" cy="4031873"/>
          </a:xfrm>
          <a:prstGeom prst="rect">
            <a:avLst/>
          </a:prstGeom>
          <a:noFill/>
        </p:spPr>
        <p:txBody>
          <a:bodyPr wrap="square" rtlCol="1">
            <a:spAutoFit/>
          </a:bodyPr>
          <a:lstStyle/>
          <a:p>
            <a:r>
              <a:rPr lang="ar-SA" sz="3200" dirty="0" smtClean="0">
                <a:cs typeface="Akhbar MT" pitchFamily="2" charset="-78"/>
              </a:rPr>
              <a:t>هذه المعادلة تطبق فقط عندما يكون العنصر مستقيماً وفي مجال مغناطيسي منتظم.</a:t>
            </a:r>
          </a:p>
          <a:p>
            <a:r>
              <a:rPr lang="ar-SA" sz="3200" dirty="0" smtClean="0">
                <a:cs typeface="Akhbar MT" pitchFamily="2" charset="-78"/>
              </a:rPr>
              <a:t>إذا كان عنصر السلك شكله اختياري ومقطعه منتظم وفي مجال مغناطيسي كما بالشكل </a:t>
            </a:r>
            <a:r>
              <a:rPr lang="en-US" sz="3200" dirty="0" smtClean="0">
                <a:cs typeface="Akhbar MT" pitchFamily="2" charset="-78"/>
              </a:rPr>
              <a:t>8.26</a:t>
            </a:r>
            <a:endParaRPr lang="ar-SA" sz="3200" dirty="0" smtClean="0">
              <a:cs typeface="Akhbar MT" pitchFamily="2" charset="-78"/>
            </a:endParaRPr>
          </a:p>
          <a:p>
            <a:endParaRPr lang="ar-SA" sz="3200" dirty="0">
              <a:cs typeface="Akhbar MT" pitchFamily="2" charset="-78"/>
            </a:endParaRPr>
          </a:p>
          <a:p>
            <a:r>
              <a:rPr lang="ar-SA" sz="3200" dirty="0" smtClean="0">
                <a:cs typeface="Akhbar MT" pitchFamily="2" charset="-78"/>
              </a:rPr>
              <a:t>حيث </a:t>
            </a: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dF</a:t>
            </a:r>
            <a:r>
              <a:rPr kumimoji="0" lang="en-US" sz="3200" b="1" i="0" u="none" strike="noStrike" cap="none" normalizeH="0" baseline="-30000" dirty="0" smtClean="0">
                <a:ln>
                  <a:noFill/>
                </a:ln>
                <a:solidFill>
                  <a:schemeClr val="tx1"/>
                </a:solidFill>
                <a:effectLst/>
                <a:latin typeface="Calibri" pitchFamily="34" charset="0"/>
                <a:ea typeface="Calibri" pitchFamily="34" charset="0"/>
                <a:cs typeface="Arial" pitchFamily="34" charset="0"/>
              </a:rPr>
              <a:t>B</a:t>
            </a:r>
            <a:r>
              <a:rPr lang="ar-SA" sz="3200" dirty="0" smtClean="0">
                <a:cs typeface="Akhbar MT" pitchFamily="2" charset="-78"/>
              </a:rPr>
              <a:t> في اتجاه خارج الصفحة.</a:t>
            </a:r>
            <a:endParaRPr lang="ar-SA" sz="3200" dirty="0">
              <a:cs typeface="Akhbar MT" pitchFamily="2" charset="-78"/>
            </a:endParaRPr>
          </a:p>
        </p:txBody>
      </p:sp>
      <p:pic>
        <p:nvPicPr>
          <p:cNvPr id="6" name="Picture 2" descr="C:\Users\user\Pictures\لجلج\JJ.jpg"/>
          <p:cNvPicPr>
            <a:picLocks noChangeAspect="1" noChangeArrowheads="1"/>
          </p:cNvPicPr>
          <p:nvPr/>
        </p:nvPicPr>
        <p:blipFill>
          <a:blip r:embed="rId2" cstate="print"/>
          <a:srcRect/>
          <a:stretch>
            <a:fillRect/>
          </a:stretch>
        </p:blipFill>
        <p:spPr bwMode="auto">
          <a:xfrm>
            <a:off x="714348" y="1500174"/>
            <a:ext cx="3000396" cy="4749318"/>
          </a:xfrm>
          <a:prstGeom prst="rect">
            <a:avLst/>
          </a:prstGeom>
          <a:noFill/>
        </p:spPr>
      </p:pic>
      <p:sp>
        <p:nvSpPr>
          <p:cNvPr id="23555" name="Rectangle 3"/>
          <p:cNvSpPr>
            <a:spLocks noChangeArrowheads="1"/>
          </p:cNvSpPr>
          <p:nvPr/>
        </p:nvSpPr>
        <p:spPr bwMode="auto">
          <a:xfrm>
            <a:off x="5500694" y="5429264"/>
            <a:ext cx="2329484" cy="584775"/>
          </a:xfrm>
          <a:prstGeom prst="rect">
            <a:avLst/>
          </a:prstGeom>
          <a:solidFill>
            <a:srgbClr val="FFF78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dF</a:t>
            </a:r>
            <a:r>
              <a:rPr kumimoji="0" lang="en-US" sz="3200" b="1" i="0" u="none" strike="noStrike" cap="none" normalizeH="0" baseline="-30000" dirty="0" smtClean="0">
                <a:ln>
                  <a:noFill/>
                </a:ln>
                <a:solidFill>
                  <a:schemeClr val="tx1"/>
                </a:solidFill>
                <a:effectLst/>
                <a:latin typeface="Calibri" pitchFamily="34" charset="0"/>
                <a:ea typeface="Calibri" pitchFamily="34" charset="0"/>
                <a:cs typeface="Arial" pitchFamily="34" charset="0"/>
              </a:rPr>
              <a:t>B</a:t>
            </a: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 I ds x B</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مربع نص 6"/>
          <p:cNvSpPr txBox="1"/>
          <p:nvPr/>
        </p:nvSpPr>
        <p:spPr>
          <a:xfrm>
            <a:off x="4786314" y="2000240"/>
            <a:ext cx="1928826" cy="523220"/>
          </a:xfrm>
          <a:prstGeom prst="rect">
            <a:avLst/>
          </a:prstGeom>
          <a:noFill/>
        </p:spPr>
        <p:txBody>
          <a:bodyPr wrap="square" rtlCol="1">
            <a:spAutoFit/>
          </a:bodyPr>
          <a:lstStyle/>
          <a:p>
            <a:r>
              <a:rPr lang="ar-SA" sz="2800" dirty="0" smtClean="0">
                <a:cs typeface="Akhbar MT" pitchFamily="2" charset="-78"/>
              </a:rPr>
              <a:t>سلك مستقيم</a:t>
            </a:r>
            <a:endParaRPr lang="ar-SA" sz="2800" dirty="0">
              <a:cs typeface="Akhbar MT" pitchFamily="2" charset="-78"/>
            </a:endParaRPr>
          </a:p>
        </p:txBody>
      </p:sp>
      <p:sp>
        <p:nvSpPr>
          <p:cNvPr id="8" name="مربع نص 7"/>
          <p:cNvSpPr txBox="1"/>
          <p:nvPr/>
        </p:nvSpPr>
        <p:spPr>
          <a:xfrm>
            <a:off x="3571868" y="5500702"/>
            <a:ext cx="1928826" cy="523220"/>
          </a:xfrm>
          <a:prstGeom prst="rect">
            <a:avLst/>
          </a:prstGeom>
          <a:noFill/>
        </p:spPr>
        <p:txBody>
          <a:bodyPr wrap="square" rtlCol="1">
            <a:spAutoFit/>
          </a:bodyPr>
          <a:lstStyle/>
          <a:p>
            <a:r>
              <a:rPr lang="ar-SA" sz="2800" dirty="0" smtClean="0">
                <a:cs typeface="Akhbar MT" pitchFamily="2" charset="-78"/>
              </a:rPr>
              <a:t>سلك منحني</a:t>
            </a:r>
            <a:endParaRPr lang="ar-SA" sz="2800" dirty="0">
              <a:cs typeface="Akhbar MT"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142876"/>
            <a:ext cx="8329642" cy="6643710"/>
          </a:xfrm>
        </p:spPr>
        <p:txBody>
          <a:bodyPr>
            <a:normAutofit/>
          </a:bodyPr>
          <a:lstStyle/>
          <a:p>
            <a:pPr>
              <a:buNone/>
            </a:pPr>
            <a:r>
              <a:rPr lang="ar-SA" sz="2800" dirty="0" smtClean="0">
                <a:cs typeface="Akhbar MT" pitchFamily="2" charset="-78"/>
              </a:rPr>
              <a:t>القوة الكلية </a:t>
            </a:r>
            <a:r>
              <a:rPr lang="en-US" sz="2800" b="1" dirty="0" smtClean="0">
                <a:latin typeface="Calibri" pitchFamily="34" charset="0"/>
                <a:ea typeface="Calibri" pitchFamily="34" charset="0"/>
                <a:cs typeface="Arial" pitchFamily="34" charset="0"/>
              </a:rPr>
              <a:t>F</a:t>
            </a:r>
            <a:r>
              <a:rPr lang="en-US" sz="2800" b="1" baseline="-30000" dirty="0" smtClean="0">
                <a:latin typeface="Calibri" pitchFamily="34" charset="0"/>
                <a:ea typeface="Calibri" pitchFamily="34" charset="0"/>
                <a:cs typeface="Arial" pitchFamily="34" charset="0"/>
              </a:rPr>
              <a:t>B</a:t>
            </a:r>
            <a:r>
              <a:rPr lang="ar-SA" sz="2800" dirty="0" smtClean="0">
                <a:cs typeface="Akhbar MT" pitchFamily="2" charset="-78"/>
              </a:rPr>
              <a:t> على طول السلك :</a:t>
            </a:r>
          </a:p>
          <a:p>
            <a:pPr>
              <a:buNone/>
            </a:pPr>
            <a:endParaRPr lang="ar-SA" sz="2800" dirty="0" smtClean="0">
              <a:cs typeface="Akhbar MT" pitchFamily="2" charset="-78"/>
            </a:endParaRPr>
          </a:p>
          <a:p>
            <a:pPr>
              <a:buNone/>
            </a:pPr>
            <a:r>
              <a:rPr lang="ar-SA" sz="2800" dirty="0" smtClean="0">
                <a:cs typeface="Akhbar MT" pitchFamily="2" charset="-78"/>
              </a:rPr>
              <a:t>حيث </a:t>
            </a:r>
            <a:r>
              <a:rPr lang="en-US" sz="2800" dirty="0" smtClean="0">
                <a:cs typeface="Akhbar MT" pitchFamily="2" charset="-78"/>
              </a:rPr>
              <a:t>a</a:t>
            </a:r>
            <a:r>
              <a:rPr lang="ar-SA" sz="2800" dirty="0" smtClean="0">
                <a:cs typeface="Akhbar MT" pitchFamily="2" charset="-78"/>
              </a:rPr>
              <a:t> و </a:t>
            </a:r>
            <a:r>
              <a:rPr lang="en-US" sz="2800" dirty="0" smtClean="0">
                <a:cs typeface="Akhbar MT" pitchFamily="2" charset="-78"/>
              </a:rPr>
              <a:t>b</a:t>
            </a:r>
            <a:r>
              <a:rPr lang="ar-SA" sz="2800" dirty="0" smtClean="0">
                <a:cs typeface="Akhbar MT" pitchFamily="2" charset="-78"/>
              </a:rPr>
              <a:t> تمثلان نهاية السلك.</a:t>
            </a:r>
          </a:p>
          <a:p>
            <a:pPr>
              <a:buNone/>
            </a:pPr>
            <a:endParaRPr lang="ar-SA" sz="2800" dirty="0" smtClean="0">
              <a:cs typeface="Akhbar MT" pitchFamily="2" charset="-78"/>
            </a:endParaRPr>
          </a:p>
          <a:p>
            <a:pPr>
              <a:buNone/>
            </a:pP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الحالتين الخاصتين فيهما مقدار واتجاه المجال ثابتين :</a:t>
            </a:r>
          </a:p>
          <a:p>
            <a:pPr>
              <a:buNone/>
            </a:pP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الحالة الأولى : </a:t>
            </a:r>
            <a:r>
              <a:rPr lang="ar-SA" sz="2800" dirty="0" smtClean="0">
                <a:cs typeface="Akhbar MT" pitchFamily="2" charset="-78"/>
              </a:rPr>
              <a:t>سلك منحنى يحمل تيار </a:t>
            </a:r>
            <a:r>
              <a:rPr lang="en-US" sz="2800" i="1" dirty="0" smtClean="0">
                <a:cs typeface="Akhbar MT" pitchFamily="2" charset="-78"/>
              </a:rPr>
              <a:t>I</a:t>
            </a:r>
            <a:r>
              <a:rPr lang="ar-SA" sz="2800" i="1" dirty="0" smtClean="0">
                <a:cs typeface="Akhbar MT" pitchFamily="2" charset="-78"/>
              </a:rPr>
              <a:t>.</a:t>
            </a:r>
          </a:p>
          <a:p>
            <a:pPr>
              <a:buNone/>
            </a:pPr>
            <a:r>
              <a:rPr lang="en-US" sz="2800" dirty="0"/>
              <a:t>F</a:t>
            </a:r>
            <a:r>
              <a:rPr lang="en-US" sz="2800" baseline="-25000" dirty="0"/>
              <a:t>B</a:t>
            </a:r>
            <a:r>
              <a:rPr lang="en-US" sz="2800" dirty="0"/>
              <a:t> = I (           )  x </a:t>
            </a:r>
            <a:r>
              <a:rPr lang="en-US" sz="2800" dirty="0" smtClean="0"/>
              <a:t>B</a:t>
            </a:r>
            <a:endParaRPr lang="ar-SA" sz="2800" dirty="0" smtClean="0"/>
          </a:p>
          <a:p>
            <a:pPr>
              <a:buNone/>
            </a:pPr>
            <a:endParaRPr lang="ar-SA" sz="2800" dirty="0" smtClean="0">
              <a:cs typeface="Akhbar MT" pitchFamily="2" charset="-78"/>
            </a:endParaRPr>
          </a:p>
          <a:p>
            <a:pPr>
              <a:buNone/>
            </a:pPr>
            <a:r>
              <a:rPr lang="ar-SA" sz="2800" dirty="0" smtClean="0">
                <a:cs typeface="Akhbar MT" pitchFamily="2" charset="-78"/>
              </a:rPr>
              <a:t>و لكن المقدار         يمثل المجموع الإتجاهي لكل عناصر الطول من </a:t>
            </a:r>
            <a:r>
              <a:rPr lang="en-US" sz="2800" dirty="0" smtClean="0">
                <a:cs typeface="Akhbar MT" pitchFamily="2" charset="-78"/>
              </a:rPr>
              <a:t>a</a:t>
            </a:r>
            <a:r>
              <a:rPr lang="ar-SA" sz="2800" dirty="0" smtClean="0">
                <a:cs typeface="Akhbar MT" pitchFamily="2" charset="-78"/>
              </a:rPr>
              <a:t> إلى </a:t>
            </a:r>
            <a:r>
              <a:rPr lang="en-US" sz="2800" dirty="0" smtClean="0">
                <a:cs typeface="Akhbar MT" pitchFamily="2" charset="-78"/>
              </a:rPr>
              <a:t>b</a:t>
            </a:r>
            <a:r>
              <a:rPr lang="ar-SA" sz="2800" dirty="0" smtClean="0">
                <a:cs typeface="Akhbar MT" pitchFamily="2" charset="-78"/>
              </a:rPr>
              <a:t> . ومن قانون الجمع الإتجاهي يكون المجموع مساوياً للمتجه </a:t>
            </a:r>
            <a:r>
              <a:rPr lang="en-US" sz="2800" dirty="0" smtClean="0">
                <a:cs typeface="Akhbar MT" pitchFamily="2" charset="-78"/>
              </a:rPr>
              <a:t>L’</a:t>
            </a:r>
            <a:r>
              <a:rPr lang="ar-SA" sz="2800" dirty="0" smtClean="0">
                <a:cs typeface="Akhbar MT" pitchFamily="2" charset="-78"/>
              </a:rPr>
              <a:t> . بحيث يتجه من </a:t>
            </a:r>
            <a:r>
              <a:rPr lang="en-US" sz="2800" dirty="0" smtClean="0">
                <a:cs typeface="Akhbar MT" pitchFamily="2" charset="-78"/>
              </a:rPr>
              <a:t>a</a:t>
            </a:r>
            <a:r>
              <a:rPr lang="ar-SA" sz="2800" dirty="0" smtClean="0">
                <a:cs typeface="Akhbar MT" pitchFamily="2" charset="-78"/>
              </a:rPr>
              <a:t> إلى </a:t>
            </a:r>
            <a:r>
              <a:rPr lang="en-US" sz="2800" dirty="0" smtClean="0">
                <a:cs typeface="Akhbar MT" pitchFamily="2" charset="-78"/>
              </a:rPr>
              <a:t>b</a:t>
            </a:r>
            <a:r>
              <a:rPr lang="ar-SA" sz="2800" dirty="0" smtClean="0">
                <a:cs typeface="Akhbar MT" pitchFamily="2" charset="-78"/>
              </a:rPr>
              <a:t> .</a:t>
            </a:r>
          </a:p>
        </p:txBody>
      </p:sp>
      <p:sp>
        <p:nvSpPr>
          <p:cNvPr id="24578" name="Rectangle 2"/>
          <p:cNvSpPr>
            <a:spLocks noChangeArrowheads="1"/>
          </p:cNvSpPr>
          <p:nvPr/>
        </p:nvSpPr>
        <p:spPr bwMode="auto">
          <a:xfrm>
            <a:off x="5929322" y="188877"/>
            <a:ext cx="1500198"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mbria Math" pitchFamily="18" charset="0"/>
                <a:ea typeface="Calibri" pitchFamily="34" charset="0"/>
                <a:cs typeface="Arial" pitchFamily="34" charset="0"/>
              </a:rPr>
              <a:t/>
            </a:r>
            <a:br>
              <a:rPr kumimoji="0" lang="en-US" sz="2800" b="0" i="0" u="none" strike="noStrike" cap="none" normalizeH="0" baseline="0" dirty="0" smtClean="0">
                <a:ln>
                  <a:noFill/>
                </a:ln>
                <a:solidFill>
                  <a:schemeClr val="tx1"/>
                </a:solidFill>
                <a:effectLst/>
                <a:latin typeface="Cambria Math" pitchFamily="18" charset="0"/>
                <a:ea typeface="Calibri" pitchFamily="34" charset="0"/>
                <a:cs typeface="Arial" pitchFamily="34" charset="0"/>
              </a:rPr>
            </a:b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F</a:t>
            </a:r>
            <a:r>
              <a:rPr kumimoji="0" lang="en-US" sz="2800" b="0" i="0" u="none" strike="noStrike" cap="none" normalizeH="0" baseline="-30000" dirty="0" smtClean="0">
                <a:ln>
                  <a:noFill/>
                </a:ln>
                <a:solidFill>
                  <a:schemeClr val="tx1"/>
                </a:solidFill>
                <a:effectLst/>
                <a:latin typeface="Calibri" pitchFamily="34" charset="0"/>
                <a:ea typeface="Calibri" pitchFamily="34" charset="0"/>
                <a:cs typeface="Arial" pitchFamily="34" charset="0"/>
              </a:rPr>
              <a:t>B</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I</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457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358082" y="642918"/>
            <a:ext cx="1155997" cy="571504"/>
          </a:xfrm>
          <a:prstGeom prst="rect">
            <a:avLst/>
          </a:prstGeom>
          <a:noFill/>
        </p:spPr>
      </p:pic>
      <p:sp>
        <p:nvSpPr>
          <p:cNvPr id="24579" name="Rectangle 3"/>
          <p:cNvSpPr>
            <a:spLocks noChangeArrowheads="1"/>
          </p:cNvSpPr>
          <p:nvPr/>
        </p:nvSpPr>
        <p:spPr bwMode="auto">
          <a:xfrm>
            <a:off x="0" y="876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
            </a:r>
            <a:b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br>
            <a:r>
              <a:rPr kumimoji="0" lang="en-US" sz="1800" b="0" i="0" u="none" strike="noStrike" cap="none" normalizeH="0" baseline="0" smtClean="0">
                <a:ln>
                  <a:noFill/>
                </a:ln>
                <a:solidFill>
                  <a:schemeClr val="tx1"/>
                </a:solidFill>
                <a:effectLst/>
                <a:latin typeface="Calibri" pitchFamily="34" charset="0"/>
                <a:ea typeface="Calibri" pitchFamily="34" charset="0"/>
                <a:cs typeface="Arial" pitchFamily="34" charset="0"/>
              </a:rPr>
              <a:t/>
            </a:r>
            <a:br>
              <a:rPr kumimoji="0" lang="en-US" sz="1800" b="0" i="0" u="none" strike="noStrike" cap="none" normalizeH="0" baseline="0" smtClean="0">
                <a:ln>
                  <a:noFill/>
                </a:ln>
                <a:solidFill>
                  <a:schemeClr val="tx1"/>
                </a:solidFill>
                <a:effectLst/>
                <a:latin typeface="Calibri" pitchFamily="34" charset="0"/>
                <a:ea typeface="Calibri" pitchFamily="34" charset="0"/>
                <a:cs typeface="Arial" pitchFamily="34" charset="0"/>
              </a:rPr>
            </a:br>
            <a:r>
              <a:rPr kumimoji="0" lang="en-US" sz="1800" b="0" i="0" u="none" strike="noStrike" cap="none" normalizeH="0" baseline="0" smtClean="0">
                <a:ln>
                  <a:noFill/>
                </a:ln>
                <a:solidFill>
                  <a:schemeClr val="tx1"/>
                </a:solidFill>
                <a:effectLst/>
                <a:latin typeface="Calibri" pitchFamily="34" charset="0"/>
                <a:ea typeface="Calibri" pitchFamily="34" charset="0"/>
                <a:cs typeface="Arial" pitchFamily="34" charset="0"/>
              </a:rPr>
              <a:t/>
            </a:r>
            <a:br>
              <a:rPr kumimoji="0" lang="en-US" sz="1800" b="0" i="0" u="none" strike="noStrike" cap="none" normalizeH="0" baseline="0" smtClean="0">
                <a:ln>
                  <a:noFill/>
                </a:ln>
                <a:solidFill>
                  <a:schemeClr val="tx1"/>
                </a:solidFill>
                <a:effectLst/>
                <a:latin typeface="Calibri" pitchFamily="34" charset="0"/>
                <a:ea typeface="Calibri"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458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286644" y="3071810"/>
            <a:ext cx="628650" cy="809625"/>
          </a:xfrm>
          <a:prstGeom prst="rect">
            <a:avLst/>
          </a:prstGeom>
          <a:noFill/>
        </p:spPr>
      </p:pic>
      <p:sp>
        <p:nvSpPr>
          <p:cNvPr id="24584"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85" name="Rectangle 9"/>
          <p:cNvSpPr>
            <a:spLocks noChangeArrowheads="1"/>
          </p:cNvSpPr>
          <p:nvPr/>
        </p:nvSpPr>
        <p:spPr bwMode="auto">
          <a:xfrm>
            <a:off x="0" y="1152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pic>
        <p:nvPicPr>
          <p:cNvPr id="12"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929454" y="4071942"/>
            <a:ext cx="628650" cy="809625"/>
          </a:xfrm>
          <a:prstGeom prst="rect">
            <a:avLst/>
          </a:prstGeom>
          <a:noFill/>
        </p:spPr>
      </p:pic>
      <p:sp>
        <p:nvSpPr>
          <p:cNvPr id="15" name="مستطيل 14"/>
          <p:cNvSpPr/>
          <p:nvPr/>
        </p:nvSpPr>
        <p:spPr>
          <a:xfrm>
            <a:off x="4000496" y="5332413"/>
            <a:ext cx="4572000" cy="954107"/>
          </a:xfrm>
          <a:prstGeom prst="rect">
            <a:avLst/>
          </a:prstGeom>
        </p:spPr>
        <p:txBody>
          <a:bodyPr>
            <a:spAutoFit/>
          </a:bodyPr>
          <a:lstStyle/>
          <a:p>
            <a:pPr>
              <a:buNone/>
            </a:pPr>
            <a:r>
              <a:rPr lang="ar-SA" sz="2800" b="1" dirty="0" smtClean="0">
                <a:effectLst>
                  <a:outerShdw blurRad="38100" dist="38100" dir="2700000" algn="tl">
                    <a:srgbClr val="000000">
                      <a:alpha val="43137"/>
                    </a:srgbClr>
                  </a:outerShdw>
                </a:effectLst>
                <a:cs typeface="Akhbar MT" pitchFamily="2" charset="-78"/>
              </a:rPr>
              <a:t>ولذلك تختصر المعادلة لتكون :</a:t>
            </a:r>
          </a:p>
          <a:p>
            <a:pPr>
              <a:buNone/>
            </a:pPr>
            <a:r>
              <a:rPr lang="ar-SA" sz="2800" b="1" dirty="0" smtClean="0"/>
              <a:t>                             </a:t>
            </a:r>
            <a:r>
              <a:rPr lang="en-US" sz="2800" b="1" dirty="0" smtClean="0"/>
              <a:t>F</a:t>
            </a:r>
            <a:r>
              <a:rPr lang="en-US" sz="2800" b="1" baseline="-25000" dirty="0" smtClean="0"/>
              <a:t>B</a:t>
            </a:r>
            <a:r>
              <a:rPr lang="en-US" sz="2800" b="1" dirty="0" smtClean="0"/>
              <a:t> = </a:t>
            </a:r>
            <a:r>
              <a:rPr lang="en-US" sz="2800" b="1" i="1" dirty="0" smtClean="0"/>
              <a:t>I</a:t>
            </a:r>
            <a:r>
              <a:rPr lang="en-US" sz="2800" b="1" dirty="0" smtClean="0"/>
              <a:t>L</a:t>
            </a:r>
            <a:r>
              <a:rPr lang="en-US" sz="2800" dirty="0" smtClean="0"/>
              <a:t>' x B</a:t>
            </a:r>
          </a:p>
        </p:txBody>
      </p:sp>
      <p:pic>
        <p:nvPicPr>
          <p:cNvPr id="1026" name="Picture 2" descr="C:\Users\user\Documents\‫Scan0001 - نسخة.jpg"/>
          <p:cNvPicPr>
            <a:picLocks noChangeAspect="1" noChangeArrowheads="1"/>
          </p:cNvPicPr>
          <p:nvPr/>
        </p:nvPicPr>
        <p:blipFill>
          <a:blip r:embed="rId4" cstate="print"/>
          <a:srcRect/>
          <a:stretch>
            <a:fillRect/>
          </a:stretch>
        </p:blipFill>
        <p:spPr bwMode="auto">
          <a:xfrm>
            <a:off x="500034" y="500042"/>
            <a:ext cx="2393961" cy="3137314"/>
          </a:xfrm>
          <a:prstGeom prst="rect">
            <a:avLst/>
          </a:prstGeom>
          <a:noFill/>
        </p:spPr>
      </p:pic>
      <p:sp>
        <p:nvSpPr>
          <p:cNvPr id="13" name="مستطيل 12"/>
          <p:cNvSpPr/>
          <p:nvPr/>
        </p:nvSpPr>
        <p:spPr>
          <a:xfrm>
            <a:off x="478079" y="3214686"/>
            <a:ext cx="1334020"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ar-SA" sz="2400" b="1" dirty="0" smtClean="0">
                <a:cs typeface="Akhbar MT" pitchFamily="2" charset="-78"/>
              </a:rPr>
              <a:t>شكل </a:t>
            </a:r>
            <a:r>
              <a:rPr lang="ar-SA" sz="2400" b="1" dirty="0" smtClean="0">
                <a:cs typeface="Akhbar MT" pitchFamily="2" charset="-78"/>
              </a:rPr>
              <a:t>29-6 </a:t>
            </a:r>
            <a:r>
              <a:rPr lang="en-US" sz="2400" b="1" dirty="0" smtClean="0">
                <a:cs typeface="Akhbar MT" pitchFamily="2" charset="-78"/>
              </a:rPr>
              <a:t>a</a:t>
            </a:r>
            <a:endParaRPr lang="ar-SA" sz="2400" b="1" dirty="0">
              <a:cs typeface="Akhbar MT"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786050" y="1142984"/>
            <a:ext cx="6143652" cy="1077218"/>
          </a:xfrm>
          <a:prstGeom prst="rect">
            <a:avLst/>
          </a:prstGeom>
        </p:spPr>
        <p:txBody>
          <a:bodyPr wrap="square">
            <a:spAutoFit/>
          </a:bodyPr>
          <a:lstStyle/>
          <a:p>
            <a:pPr>
              <a:buNone/>
            </a:pPr>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الحالة الثانية </a:t>
            </a:r>
            <a:r>
              <a:rPr lang="ar-SA" sz="3200" dirty="0" smtClean="0">
                <a:cs typeface="Akhbar MT" pitchFamily="2" charset="-78"/>
              </a:rPr>
              <a:t>عندما تحمل دائرة مغلقة تيار </a:t>
            </a:r>
            <a:r>
              <a:rPr lang="en-US" sz="3200" dirty="0" smtClean="0">
                <a:cs typeface="Akhbar MT" pitchFamily="2" charset="-78"/>
              </a:rPr>
              <a:t>I</a:t>
            </a:r>
            <a:r>
              <a:rPr lang="ar-SA" sz="3200" b="1" dirty="0" smtClean="0">
                <a:cs typeface="Akhbar MT" pitchFamily="2" charset="-78"/>
              </a:rPr>
              <a:t>:</a:t>
            </a:r>
            <a:endParaRPr lang="en-US" sz="3200" b="1" dirty="0" smtClean="0">
              <a:effectLst>
                <a:outerShdw blurRad="38100" dist="38100" dir="2700000" algn="tl">
                  <a:srgbClr val="000000">
                    <a:alpha val="43137"/>
                  </a:srgbClr>
                </a:outerShdw>
              </a:effectLst>
              <a:cs typeface="Akhbar MT" pitchFamily="2" charset="-78"/>
            </a:endParaRPr>
          </a:p>
          <a:p>
            <a:pPr>
              <a:buNone/>
            </a:pPr>
            <a:r>
              <a:rPr lang="en-US" sz="3200" dirty="0" smtClean="0"/>
              <a:t>F</a:t>
            </a:r>
            <a:r>
              <a:rPr lang="en-US" sz="3200" baseline="-25000" dirty="0" smtClean="0"/>
              <a:t>B</a:t>
            </a:r>
            <a:r>
              <a:rPr lang="en-US" sz="3200" dirty="0" smtClean="0"/>
              <a:t> = </a:t>
            </a:r>
            <a:r>
              <a:rPr lang="en-US" sz="3200" i="1" dirty="0" smtClean="0"/>
              <a:t>I</a:t>
            </a:r>
            <a:r>
              <a:rPr lang="en-US" sz="3200" dirty="0" smtClean="0"/>
              <a:t> (       ) x B</a:t>
            </a:r>
            <a:endParaRPr lang="en-US" sz="3200" dirty="0"/>
          </a:p>
        </p:txBody>
      </p:sp>
      <p:pic>
        <p:nvPicPr>
          <p:cNvPr id="5" name="Picture 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500958" y="1643050"/>
            <a:ext cx="571500" cy="695325"/>
          </a:xfrm>
          <a:prstGeom prst="rect">
            <a:avLst/>
          </a:prstGeom>
          <a:noFill/>
        </p:spPr>
      </p:pic>
      <p:sp>
        <p:nvSpPr>
          <p:cNvPr id="6" name="مربع نص 5"/>
          <p:cNvSpPr txBox="1"/>
          <p:nvPr/>
        </p:nvSpPr>
        <p:spPr>
          <a:xfrm>
            <a:off x="0" y="3714752"/>
            <a:ext cx="9144000" cy="1261884"/>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rPr>
              <a:t>مجموع العناصر تمثل كثير أضلاع مغلق لذلك تكون المحصلة صفراً. أي أن </a:t>
            </a:r>
            <a:r>
              <a:rPr lang="en-US" sz="2400" b="1" dirty="0" smtClean="0">
                <a:effectLst>
                  <a:outerShdw blurRad="38100" dist="38100" dir="2700000" algn="tl">
                    <a:srgbClr val="000000">
                      <a:alpha val="43137"/>
                    </a:srgbClr>
                  </a:outerShdw>
                </a:effectLst>
              </a:rPr>
              <a:t>= 0</a:t>
            </a:r>
            <a:r>
              <a:rPr lang="ar-SA" sz="2400" b="1" dirty="0" smtClean="0">
                <a:effectLst>
                  <a:outerShdw blurRad="38100" dist="38100" dir="2700000" algn="tl">
                    <a:srgbClr val="000000">
                      <a:alpha val="43137"/>
                    </a:srgbClr>
                  </a:outerShdw>
                </a:effectLst>
              </a:rPr>
              <a:t> </a:t>
            </a:r>
          </a:p>
          <a:p>
            <a:endParaRPr lang="ar-SA" sz="2400" b="1" dirty="0" smtClean="0">
              <a:effectLst>
                <a:outerShdw blurRad="38100" dist="38100" dir="2700000" algn="tl">
                  <a:srgbClr val="000000">
                    <a:alpha val="43137"/>
                  </a:srgbClr>
                </a:outerShdw>
              </a:effectLst>
            </a:endParaRPr>
          </a:p>
          <a:p>
            <a:r>
              <a:rPr lang="ar-SA" sz="2400" b="1" dirty="0" smtClean="0">
                <a:effectLst>
                  <a:outerShdw blurRad="38100" dist="38100" dir="2700000" algn="tl">
                    <a:srgbClr val="000000">
                      <a:alpha val="43137"/>
                    </a:srgbClr>
                  </a:outerShdw>
                </a:effectLst>
              </a:rPr>
              <a:t>وهذا يعني أن </a:t>
            </a:r>
            <a:r>
              <a:rPr lang="en-US" sz="2800" b="1" dirty="0" smtClean="0"/>
              <a:t>F</a:t>
            </a:r>
            <a:r>
              <a:rPr lang="en-US" sz="2800" b="1" baseline="-25000" dirty="0" smtClean="0"/>
              <a:t>B</a:t>
            </a:r>
            <a:r>
              <a:rPr lang="en-US" sz="2800" b="1" dirty="0" smtClean="0"/>
              <a:t> = 0</a:t>
            </a:r>
            <a:r>
              <a:rPr lang="ar-SA" sz="2800" b="1" dirty="0" smtClean="0"/>
              <a:t>.</a:t>
            </a:r>
            <a:endParaRPr lang="ar-SA" sz="2400" b="1" dirty="0">
              <a:effectLst>
                <a:outerShdw blurRad="38100" dist="38100" dir="2700000" algn="tl">
                  <a:srgbClr val="000000">
                    <a:alpha val="43137"/>
                  </a:srgbClr>
                </a:outerShdw>
              </a:effectLst>
            </a:endParaRPr>
          </a:p>
        </p:txBody>
      </p:sp>
      <p:pic>
        <p:nvPicPr>
          <p:cNvPr id="7" name="Picture 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00034" y="3519494"/>
            <a:ext cx="747648" cy="909638"/>
          </a:xfrm>
          <a:prstGeom prst="rect">
            <a:avLst/>
          </a:prstGeom>
          <a:noFill/>
        </p:spPr>
      </p:pic>
      <p:pic>
        <p:nvPicPr>
          <p:cNvPr id="2050" name="Picture 2" descr="C:\Users\user\Documents\Scan0001.jpg"/>
          <p:cNvPicPr>
            <a:picLocks noChangeAspect="1" noChangeArrowheads="1"/>
          </p:cNvPicPr>
          <p:nvPr/>
        </p:nvPicPr>
        <p:blipFill>
          <a:blip r:embed="rId3" cstate="print"/>
          <a:srcRect/>
          <a:stretch>
            <a:fillRect/>
          </a:stretch>
        </p:blipFill>
        <p:spPr bwMode="auto">
          <a:xfrm>
            <a:off x="571472" y="285728"/>
            <a:ext cx="2977284" cy="2928958"/>
          </a:xfrm>
          <a:prstGeom prst="rect">
            <a:avLst/>
          </a:prstGeom>
          <a:noFill/>
        </p:spPr>
      </p:pic>
      <p:sp>
        <p:nvSpPr>
          <p:cNvPr id="8" name="مربع نص 7"/>
          <p:cNvSpPr txBox="1"/>
          <p:nvPr/>
        </p:nvSpPr>
        <p:spPr>
          <a:xfrm>
            <a:off x="1071538" y="2928934"/>
            <a:ext cx="150019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2400" b="1" dirty="0" smtClean="0">
                <a:cs typeface="Akhbar MT" pitchFamily="2" charset="-78"/>
              </a:rPr>
              <a:t>شكل 29-6 </a:t>
            </a:r>
            <a:r>
              <a:rPr lang="en-US" sz="2400" b="1" dirty="0" smtClean="0">
                <a:cs typeface="Akhbar MT" pitchFamily="2" charset="-78"/>
              </a:rPr>
              <a:t>b</a:t>
            </a:r>
            <a:endParaRPr lang="ar-SA" sz="2400" b="1" dirty="0">
              <a:cs typeface="Akhbar MT"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57256"/>
          </a:xfrm>
          <a:solidFill>
            <a:schemeClr val="tx2">
              <a:lumMod val="40000"/>
              <a:lumOff val="60000"/>
            </a:schemeClr>
          </a:solidFill>
        </p:spPr>
        <p:txBody>
          <a:bodyPr>
            <a:normAutofit/>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مثال (26-2): القوة المؤثرة على موصل نصف دائرة</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endParaRPr>
          </a:p>
        </p:txBody>
      </p:sp>
      <p:pic>
        <p:nvPicPr>
          <p:cNvPr id="26627" name="Picture 3" descr="C:\Users\user\Pictures\لجلج\vv.jpg"/>
          <p:cNvPicPr>
            <a:picLocks noChangeAspect="1" noChangeArrowheads="1"/>
          </p:cNvPicPr>
          <p:nvPr/>
        </p:nvPicPr>
        <p:blipFill>
          <a:blip r:embed="rId2" cstate="print"/>
          <a:srcRect/>
          <a:stretch>
            <a:fillRect/>
          </a:stretch>
        </p:blipFill>
        <p:spPr bwMode="auto">
          <a:xfrm>
            <a:off x="1571604" y="857232"/>
            <a:ext cx="6429388" cy="4000528"/>
          </a:xfrm>
          <a:prstGeom prst="rect">
            <a:avLst/>
          </a:prstGeom>
          <a:noFill/>
        </p:spPr>
      </p:pic>
      <p:pic>
        <p:nvPicPr>
          <p:cNvPr id="26629" name="Picture 5" descr="C:\Users\user\Pictures\لجلج\ll.jpg"/>
          <p:cNvPicPr>
            <a:picLocks noChangeAspect="1" noChangeArrowheads="1"/>
          </p:cNvPicPr>
          <p:nvPr/>
        </p:nvPicPr>
        <p:blipFill>
          <a:blip r:embed="rId3" cstate="print"/>
          <a:srcRect/>
          <a:stretch>
            <a:fillRect/>
          </a:stretch>
        </p:blipFill>
        <p:spPr bwMode="auto">
          <a:xfrm>
            <a:off x="1571604" y="4857760"/>
            <a:ext cx="6429389" cy="2000240"/>
          </a:xfrm>
          <a:prstGeom prst="rect">
            <a:avLst/>
          </a:prstGeom>
          <a:noFill/>
        </p:spPr>
      </p:pic>
      <p:pic>
        <p:nvPicPr>
          <p:cNvPr id="26630" name="Picture 6" descr="C:\Users\user\Pictures\لجلج\‫vv - نسخة.jpg"/>
          <p:cNvPicPr>
            <a:picLocks noChangeAspect="1" noChangeArrowheads="1"/>
          </p:cNvPicPr>
          <p:nvPr/>
        </p:nvPicPr>
        <p:blipFill>
          <a:blip r:embed="rId4" cstate="print"/>
          <a:srcRect/>
          <a:stretch>
            <a:fillRect/>
          </a:stretch>
        </p:blipFill>
        <p:spPr bwMode="auto">
          <a:xfrm>
            <a:off x="285720" y="1214422"/>
            <a:ext cx="2990646" cy="2357454"/>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 y="560390"/>
            <a:ext cx="9144032" cy="868346"/>
          </a:xfrm>
          <a:solidFill>
            <a:schemeClr val="tx2">
              <a:lumMod val="60000"/>
              <a:lumOff val="40000"/>
            </a:schemeClr>
          </a:solidFill>
        </p:spPr>
        <p:txBody>
          <a:bodyPr>
            <a:normAutofit/>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3*حركة جسيم مشحون في مجال مغناطيسي منتظم</a:t>
            </a:r>
            <a:endParaRPr lang="ar-SA" dirty="0">
              <a:cs typeface="Akhbar MT" pitchFamily="2" charset="-78"/>
            </a:endParaRPr>
          </a:p>
        </p:txBody>
      </p:sp>
      <p:sp>
        <p:nvSpPr>
          <p:cNvPr id="3" name="عنصر نائب للمحتوى 2"/>
          <p:cNvSpPr>
            <a:spLocks noGrp="1"/>
          </p:cNvSpPr>
          <p:nvPr>
            <p:ph idx="1"/>
          </p:nvPr>
        </p:nvSpPr>
        <p:spPr>
          <a:xfrm>
            <a:off x="4214810" y="1857364"/>
            <a:ext cx="4471990" cy="4525963"/>
          </a:xfrm>
        </p:spPr>
        <p:txBody>
          <a:bodyPr/>
          <a:lstStyle/>
          <a:p>
            <a:pPr>
              <a:buNone/>
            </a:pPr>
            <a:r>
              <a:rPr lang="ar-SA" dirty="0" smtClean="0">
                <a:cs typeface="Akhbar MT" pitchFamily="2" charset="-78"/>
              </a:rPr>
              <a:t>عندما يتحرك جسيم موجب الشحنة في مجال مغناطيسي منتظم بسرعة ابتدائية اتجاهها العمودي على هذا المجال , وبفرض أن اتجاه المجال لداخل الصفحة كما بالشكل </a:t>
            </a:r>
            <a:r>
              <a:rPr lang="en-US" dirty="0" smtClean="0">
                <a:cs typeface="Akhbar MT" pitchFamily="2" charset="-78"/>
              </a:rPr>
              <a:t>16.26</a:t>
            </a:r>
            <a:r>
              <a:rPr lang="ar-SA" dirty="0" smtClean="0">
                <a:cs typeface="Akhbar MT" pitchFamily="2" charset="-78"/>
              </a:rPr>
              <a:t> فإن الجسيم يتحرك في دائرة تقع في مستوى عمودي على المجال المغناطيسي.</a:t>
            </a:r>
            <a:endParaRPr lang="ar-SA" dirty="0">
              <a:cs typeface="Akhbar MT" pitchFamily="2" charset="-78"/>
            </a:endParaRPr>
          </a:p>
        </p:txBody>
      </p:sp>
      <p:pic>
        <p:nvPicPr>
          <p:cNvPr id="27650" name="Picture 2" descr="C:\Users\user\Pictures\لجلج\mm.jpg"/>
          <p:cNvPicPr>
            <a:picLocks noChangeAspect="1" noChangeArrowheads="1"/>
          </p:cNvPicPr>
          <p:nvPr/>
        </p:nvPicPr>
        <p:blipFill>
          <a:blip r:embed="rId2" cstate="print"/>
          <a:srcRect/>
          <a:stretch>
            <a:fillRect/>
          </a:stretch>
        </p:blipFill>
        <p:spPr bwMode="auto">
          <a:xfrm>
            <a:off x="325414" y="2039934"/>
            <a:ext cx="3817958" cy="381795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0"/>
            <a:ext cx="8229600" cy="6858000"/>
          </a:xfrm>
        </p:spPr>
        <p:txBody>
          <a:bodyPr>
            <a:normAutofit/>
          </a:bodyPr>
          <a:lstStyle/>
          <a:p>
            <a:pPr>
              <a:buNone/>
            </a:pPr>
            <a:r>
              <a:rPr lang="ar-SA" dirty="0" smtClean="0">
                <a:cs typeface="Akhbar MT" pitchFamily="2" charset="-78"/>
              </a:rPr>
              <a:t>القوة المغناطيسية </a:t>
            </a:r>
            <a:r>
              <a:rPr lang="ar-SA" dirty="0" smtClean="0">
                <a:latin typeface="Calibri" pitchFamily="34" charset="0"/>
                <a:cs typeface="Akhbar MT" pitchFamily="2" charset="-78"/>
              </a:rPr>
              <a:t>عمودية على على كل من </a:t>
            </a:r>
            <a:r>
              <a:rPr lang="en-US" dirty="0" smtClean="0">
                <a:latin typeface="Calibri" pitchFamily="34" charset="0"/>
                <a:cs typeface="Akhbar MT" pitchFamily="2" charset="-78"/>
              </a:rPr>
              <a:t>v</a:t>
            </a:r>
            <a:r>
              <a:rPr lang="ar-SA" dirty="0" smtClean="0">
                <a:latin typeface="Calibri" pitchFamily="34" charset="0"/>
                <a:cs typeface="Akhbar MT" pitchFamily="2" charset="-78"/>
              </a:rPr>
              <a:t> و </a:t>
            </a:r>
            <a:r>
              <a:rPr lang="en-US" dirty="0" smtClean="0">
                <a:latin typeface="Calibri" pitchFamily="34" charset="0"/>
                <a:cs typeface="Akhbar MT" pitchFamily="2" charset="-78"/>
              </a:rPr>
              <a:t>B</a:t>
            </a:r>
            <a:r>
              <a:rPr lang="ar-SA" dirty="0" smtClean="0">
                <a:latin typeface="Calibri" pitchFamily="34" charset="0"/>
                <a:cs typeface="Akhbar MT" pitchFamily="2" charset="-78"/>
              </a:rPr>
              <a:t> ومقدارها </a:t>
            </a:r>
            <a:r>
              <a:rPr lang="en-US" dirty="0" smtClean="0">
                <a:latin typeface="Calibri" pitchFamily="34" charset="0"/>
                <a:cs typeface="Akhbar MT" pitchFamily="2" charset="-78"/>
              </a:rPr>
              <a:t>qvB</a:t>
            </a:r>
            <a:r>
              <a:rPr lang="ar-SA" dirty="0" smtClean="0">
                <a:latin typeface="Calibri" pitchFamily="34" charset="0"/>
                <a:cs typeface="Akhbar MT" pitchFamily="2" charset="-78"/>
              </a:rPr>
              <a:t>. ولأن </a:t>
            </a:r>
            <a:r>
              <a:rPr lang="ar-SA" dirty="0" smtClean="0">
                <a:cs typeface="Akhbar MT" pitchFamily="2" charset="-78"/>
              </a:rPr>
              <a:t>تشير دائما إلى مركز الدائرة فإنها تغير فقط اتجاه </a:t>
            </a:r>
            <a:r>
              <a:rPr lang="en-US" dirty="0" smtClean="0">
                <a:cs typeface="Akhbar MT" pitchFamily="2" charset="-78"/>
              </a:rPr>
              <a:t>v</a:t>
            </a:r>
            <a:r>
              <a:rPr lang="ar-SA" dirty="0" smtClean="0">
                <a:cs typeface="Akhbar MT" pitchFamily="2" charset="-78"/>
              </a:rPr>
              <a:t> ولا تغير من مقدارها. ويكون الدوران عكس دوران عقارب الساعة إذا كانت الشحنة موجبة ومع دوران عقارب الساعة إذا كانت سالبة.وكمساواة هذه القوة المغناطيسية بالقوة القطرية اللازمة لحفظ الشحنة في مسار دائري , ينتج :</a:t>
            </a:r>
          </a:p>
          <a:p>
            <a:pPr>
              <a:buNone/>
            </a:pPr>
            <a:endParaRPr lang="ar-SA" dirty="0">
              <a:latin typeface="Calibri" pitchFamily="34" charset="0"/>
              <a:cs typeface="Akhbar MT" pitchFamily="2" charset="-78"/>
            </a:endParaRPr>
          </a:p>
          <a:p>
            <a:pPr>
              <a:buNone/>
            </a:pPr>
            <a:endParaRPr lang="ar-SA" dirty="0" smtClean="0">
              <a:latin typeface="Calibri" pitchFamily="34" charset="0"/>
              <a:cs typeface="Akhbar MT" pitchFamily="2" charset="-78"/>
            </a:endParaRPr>
          </a:p>
          <a:p>
            <a:pPr>
              <a:buNone/>
            </a:pPr>
            <a:endParaRPr lang="ar-SA" dirty="0">
              <a:latin typeface="Calibri" pitchFamily="34" charset="0"/>
              <a:cs typeface="Akhbar MT" pitchFamily="2" charset="-78"/>
            </a:endParaRPr>
          </a:p>
          <a:p>
            <a:pPr>
              <a:buNone/>
            </a:pPr>
            <a:r>
              <a:rPr lang="ar-SA" dirty="0" smtClean="0">
                <a:latin typeface="Calibri" pitchFamily="34" charset="0"/>
                <a:cs typeface="Akhbar MT" pitchFamily="2" charset="-78"/>
              </a:rPr>
              <a:t>والسرعة الزاوية :</a:t>
            </a:r>
          </a:p>
          <a:p>
            <a:pPr>
              <a:buNone/>
            </a:pPr>
            <a:endParaRPr lang="ar-SA" dirty="0">
              <a:latin typeface="Calibri" pitchFamily="34" charset="0"/>
              <a:cs typeface="Akhbar MT" pitchFamily="2" charset="-78"/>
            </a:endParaRPr>
          </a:p>
          <a:p>
            <a:pPr>
              <a:buNone/>
            </a:pPr>
            <a:r>
              <a:rPr lang="ar-SA" dirty="0" smtClean="0">
                <a:latin typeface="Calibri" pitchFamily="34" charset="0"/>
                <a:cs typeface="Akhbar MT" pitchFamily="2" charset="-78"/>
              </a:rPr>
              <a:t>زمن الدورة مساوياً المحيط مقسوماً على السرعة الخطية :</a:t>
            </a:r>
          </a:p>
        </p:txBody>
      </p:sp>
      <p:pic>
        <p:nvPicPr>
          <p:cNvPr id="28675" name="Picture 3" descr="C:\Users\user\Pictures\لجلج\qqq.jpg"/>
          <p:cNvPicPr>
            <a:picLocks noChangeAspect="1" noChangeArrowheads="1"/>
          </p:cNvPicPr>
          <p:nvPr/>
        </p:nvPicPr>
        <p:blipFill>
          <a:blip r:embed="rId2" cstate="print"/>
          <a:srcRect/>
          <a:stretch>
            <a:fillRect/>
          </a:stretch>
        </p:blipFill>
        <p:spPr bwMode="auto">
          <a:xfrm>
            <a:off x="3571868" y="2500306"/>
            <a:ext cx="2071702" cy="1832975"/>
          </a:xfrm>
          <a:prstGeom prst="rect">
            <a:avLst/>
          </a:prstGeom>
          <a:noFill/>
        </p:spPr>
      </p:pic>
      <p:pic>
        <p:nvPicPr>
          <p:cNvPr id="28676" name="Picture 4" descr="C:\Users\user\Pictures\لجلج\cccc.jpg"/>
          <p:cNvPicPr>
            <a:picLocks noChangeAspect="1" noChangeArrowheads="1"/>
          </p:cNvPicPr>
          <p:nvPr/>
        </p:nvPicPr>
        <p:blipFill>
          <a:blip r:embed="rId3" cstate="print"/>
          <a:srcRect/>
          <a:stretch>
            <a:fillRect/>
          </a:stretch>
        </p:blipFill>
        <p:spPr bwMode="auto">
          <a:xfrm>
            <a:off x="3571868" y="4500570"/>
            <a:ext cx="2000264" cy="925167"/>
          </a:xfrm>
          <a:prstGeom prst="rect">
            <a:avLst/>
          </a:prstGeom>
          <a:noFill/>
        </p:spPr>
      </p:pic>
      <p:pic>
        <p:nvPicPr>
          <p:cNvPr id="28677" name="Picture 5" descr="C:\Users\user\Pictures\لجلج\vvvv.jpg"/>
          <p:cNvPicPr>
            <a:picLocks noChangeAspect="1" noChangeArrowheads="1"/>
          </p:cNvPicPr>
          <p:nvPr/>
        </p:nvPicPr>
        <p:blipFill>
          <a:blip r:embed="rId4" cstate="print"/>
          <a:srcRect/>
          <a:stretch>
            <a:fillRect/>
          </a:stretch>
        </p:blipFill>
        <p:spPr bwMode="auto">
          <a:xfrm>
            <a:off x="2857488" y="5929330"/>
            <a:ext cx="3037728" cy="84455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39784"/>
          </a:xfrm>
          <a:solidFill>
            <a:schemeClr val="tx2">
              <a:lumMod val="60000"/>
              <a:lumOff val="40000"/>
            </a:schemeClr>
          </a:solidFill>
        </p:spPr>
        <p:txBody>
          <a:bodyPr>
            <a:normAutofit fontScale="90000"/>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مثال (26-4): حركة بروتون عمودياً على مجال مغناطيسي منتظم </a:t>
            </a:r>
            <a:endParaRPr lang="ar-SA" dirty="0">
              <a:cs typeface="Akhbar MT" pitchFamily="2" charset="-78"/>
            </a:endParaRPr>
          </a:p>
        </p:txBody>
      </p:sp>
      <p:pic>
        <p:nvPicPr>
          <p:cNvPr id="29698" name="Picture 2" descr="C:\Users\user\Pictures\لجلج\zz.jpg"/>
          <p:cNvPicPr>
            <a:picLocks noChangeAspect="1" noChangeArrowheads="1"/>
          </p:cNvPicPr>
          <p:nvPr/>
        </p:nvPicPr>
        <p:blipFill>
          <a:blip r:embed="rId2" cstate="print"/>
          <a:srcRect/>
          <a:stretch>
            <a:fillRect/>
          </a:stretch>
        </p:blipFill>
        <p:spPr bwMode="auto">
          <a:xfrm>
            <a:off x="0" y="1571612"/>
            <a:ext cx="9144000" cy="361768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57232"/>
          </a:xfrm>
          <a:solidFill>
            <a:schemeClr val="tx2">
              <a:lumMod val="60000"/>
              <a:lumOff val="40000"/>
            </a:schemeClr>
          </a:solidFill>
        </p:spPr>
        <p:txBody>
          <a:bodyPr>
            <a:normAutofit/>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khbar MT" pitchFamily="2" charset="-78"/>
              </a:rPr>
              <a:t>مثال (26-5): انحناء حزمة إلكترونية</a:t>
            </a:r>
            <a:endParaRPr lang="ar-SA" dirty="0">
              <a:cs typeface="Akhbar MT" pitchFamily="2" charset="-78"/>
            </a:endParaRPr>
          </a:p>
        </p:txBody>
      </p:sp>
      <p:pic>
        <p:nvPicPr>
          <p:cNvPr id="30722" name="Picture 2" descr="C:\Users\user\Pictures\لجلج\dfdf.jpg"/>
          <p:cNvPicPr>
            <a:picLocks noChangeAspect="1" noChangeArrowheads="1"/>
          </p:cNvPicPr>
          <p:nvPr/>
        </p:nvPicPr>
        <p:blipFill>
          <a:blip r:embed="rId2" cstate="print"/>
          <a:srcRect/>
          <a:stretch>
            <a:fillRect/>
          </a:stretch>
        </p:blipFill>
        <p:spPr bwMode="auto">
          <a:xfrm>
            <a:off x="642910" y="857232"/>
            <a:ext cx="7668527" cy="6000768"/>
          </a:xfrm>
          <a:prstGeom prst="rect">
            <a:avLst/>
          </a:prstGeom>
          <a:noFill/>
        </p:spPr>
      </p:pic>
      <p:sp>
        <p:nvSpPr>
          <p:cNvPr id="30724" name="Rectangle 4"/>
          <p:cNvSpPr>
            <a:spLocks noChangeArrowheads="1"/>
          </p:cNvSpPr>
          <p:nvPr/>
        </p:nvSpPr>
        <p:spPr bwMode="auto">
          <a:xfrm>
            <a:off x="4857752" y="2752810"/>
            <a:ext cx="2143140" cy="461665"/>
          </a:xfrm>
          <a:prstGeom prst="rect">
            <a:avLst/>
          </a:prstGeom>
          <a:solidFill>
            <a:schemeClr val="bg1">
              <a:lumMod val="9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ngsana New" pitchFamily="18" charset="-34"/>
                <a:ea typeface="Calibri" pitchFamily="34" charset="0"/>
                <a:cs typeface="Angsana New" pitchFamily="18" charset="-34"/>
              </a:rPr>
              <a:t>= - (-1.6 x 10</a:t>
            </a:r>
            <a:r>
              <a:rPr kumimoji="0" lang="en-US" sz="2400" b="0" i="0" u="none" strike="noStrike" cap="none" normalizeH="0" baseline="30000" dirty="0" smtClean="0">
                <a:ln>
                  <a:noFill/>
                </a:ln>
                <a:solidFill>
                  <a:schemeClr val="tx1"/>
                </a:solidFill>
                <a:effectLst/>
                <a:latin typeface="Angsana New" pitchFamily="18" charset="-34"/>
                <a:ea typeface="Calibri" pitchFamily="34" charset="0"/>
                <a:cs typeface="Angsana New" pitchFamily="18" charset="-34"/>
              </a:rPr>
              <a:t>-14</a:t>
            </a:r>
            <a:r>
              <a:rPr kumimoji="0" lang="en-US" sz="2400" b="0" i="0" u="none" strike="noStrike" cap="none" normalizeH="0" baseline="0" dirty="0" smtClean="0">
                <a:ln>
                  <a:noFill/>
                </a:ln>
                <a:solidFill>
                  <a:schemeClr val="tx1"/>
                </a:solidFill>
                <a:effectLst/>
                <a:latin typeface="Angsana New" pitchFamily="18" charset="-34"/>
                <a:ea typeface="Calibri" pitchFamily="34" charset="0"/>
                <a:cs typeface="Angsana New" pitchFamily="18" charset="-34"/>
              </a:rPr>
              <a:t>) </a:t>
            </a:r>
            <a:endParaRPr kumimoji="0" lang="en-US" sz="2000" b="0" i="0" u="none" strike="noStrike" cap="none" normalizeH="0" baseline="0" dirty="0" smtClean="0">
              <a:ln>
                <a:noFill/>
              </a:ln>
              <a:solidFill>
                <a:schemeClr val="tx1"/>
              </a:solidFill>
              <a:effectLst/>
              <a:latin typeface="Angsana New" pitchFamily="18" charset="-34"/>
              <a:cs typeface="Angsana New" pitchFamily="18" charset="-34"/>
            </a:endParaRPr>
          </a:p>
        </p:txBody>
      </p:sp>
      <p:pic>
        <p:nvPicPr>
          <p:cNvPr id="3072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357950" y="2857496"/>
            <a:ext cx="295275" cy="342900"/>
          </a:xfrm>
          <a:prstGeom prst="rect">
            <a:avLst/>
          </a:prstGeom>
          <a:noFill/>
        </p:spPr>
      </p:pic>
      <p:sp>
        <p:nvSpPr>
          <p:cNvPr id="30725" name="Rectangle 5"/>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4932</TotalTime>
  <Words>796</Words>
  <Application>Microsoft Office PowerPoint</Application>
  <PresentationFormat>عرض على الشاشة (3:4)‏</PresentationFormat>
  <Paragraphs>75</Paragraphs>
  <Slides>17</Slides>
  <Notes>1</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سمة Office</vt:lpstr>
      <vt:lpstr>المحاضرة التاسعة المجالات المغناطيسية</vt:lpstr>
      <vt:lpstr>مقدمة :</vt:lpstr>
      <vt:lpstr>1*المجال المغناطيسي :</vt:lpstr>
      <vt:lpstr>يمكننا تعريف المجال المغناطيسي B بدلالة القوة المغناطيسية FB التي يؤثر بها المجال على جسيم الاختبار. باستخدام جسم مشحون يتحرك بسرعة v , وسنحصل على النتائج التالية :</vt:lpstr>
      <vt:lpstr>يمكن تلخيص هذه المشاهدات بكتابة القوة المغناطيسية على صورة:</vt:lpstr>
      <vt:lpstr>وحدات المجال المغناطيسي في النظام (SI) تسمى ”تسلا“ :</vt:lpstr>
      <vt:lpstr>مثال (26-1): حركة إلكترون في مجال مغناطيسي</vt:lpstr>
      <vt:lpstr>2*القوة المغناطيسية التي تؤثر على موصل يحمل تيارا:</vt:lpstr>
      <vt:lpstr>الشريحة 9</vt:lpstr>
      <vt:lpstr>لإيجاد القوة المغناطيسية الكلية :</vt:lpstr>
      <vt:lpstr>الشريحة 11</vt:lpstr>
      <vt:lpstr>الشريحة 12</vt:lpstr>
      <vt:lpstr>مثال (26-2): القوة المؤثرة على موصل نصف دائرة</vt:lpstr>
      <vt:lpstr>3*حركة جسيم مشحون في مجال مغناطيسي منتظم</vt:lpstr>
      <vt:lpstr>الشريحة 15</vt:lpstr>
      <vt:lpstr>مثال (26-4): حركة بروتون عمودياً على مجال مغناطيسي منتظم </vt:lpstr>
      <vt:lpstr>مثال (26-5): انحناء حزمة إلكترونية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التاسعة المجالات المغناطيسية</dc:title>
  <dc:creator>user</dc:creator>
  <cp:lastModifiedBy>user</cp:lastModifiedBy>
  <cp:revision>39</cp:revision>
  <dcterms:created xsi:type="dcterms:W3CDTF">2013-03-24T14:43:24Z</dcterms:created>
  <dcterms:modified xsi:type="dcterms:W3CDTF">2013-04-12T20:27:49Z</dcterms:modified>
</cp:coreProperties>
</file>