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DC6FC84-C229-46B3-8E87-5BF944336F02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D7DA8D2-B2D9-4C15-A11B-16FF9F30978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DA8D2-B2D9-4C15-A11B-16FF9F30978F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DA8D2-B2D9-4C15-A11B-16FF9F30978F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DA8D2-B2D9-4C15-A11B-16FF9F30978F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321E9-AE49-4D42-A606-AC8D088FD1BB}" type="datetimeFigureOut">
              <a:rPr lang="ar-SA" smtClean="0"/>
              <a:pPr/>
              <a:t>03/06/34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8F2C-BE8B-4A8F-ABB5-4E218BBD57B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500175"/>
            <a:ext cx="7772400" cy="3643338"/>
          </a:xfrm>
        </p:spPr>
        <p:txBody>
          <a:bodyPr>
            <a:noAutofit/>
          </a:bodyPr>
          <a:lstStyle/>
          <a:p>
            <a:r>
              <a:rPr lang="ar-SA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المحاضرة العاشرة</a:t>
            </a:r>
            <a:br>
              <a:rPr lang="ar-SA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</a:br>
            <a:r>
              <a:rPr lang="ar-SA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مصادر المجال المغناطيسي</a:t>
            </a:r>
            <a:endParaRPr lang="ar-SA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785818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 algn="r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1*قانون بيو وسافار :</a:t>
            </a:r>
            <a:endParaRPr lang="ar-SA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600200"/>
            <a:ext cx="8686800" cy="5257800"/>
          </a:xfrm>
        </p:spPr>
        <p:txBody>
          <a:bodyPr/>
          <a:lstStyle/>
          <a:p>
            <a:pPr>
              <a:buNone/>
            </a:pPr>
            <a:r>
              <a:rPr lang="ar-SA" dirty="0" smtClean="0">
                <a:cs typeface="Akhbar MT" pitchFamily="2" charset="-78"/>
              </a:rPr>
              <a:t>أجرى العالمان بيو </a:t>
            </a:r>
            <a:r>
              <a:rPr lang="ar-SA" dirty="0" err="1" smtClean="0">
                <a:cs typeface="Akhbar MT" pitchFamily="2" charset="-78"/>
              </a:rPr>
              <a:t>و</a:t>
            </a:r>
            <a:r>
              <a:rPr lang="ar-SA" dirty="0" smtClean="0">
                <a:cs typeface="Akhbar MT" pitchFamily="2" charset="-78"/>
              </a:rPr>
              <a:t> سافار تجارب كمية على القوة المبذولة بواسطة تيار كهربي على مغناطيس قريب. وتمكنا من الحصول على تعبير رياضي يعطي المجال المغناطيسي </a:t>
            </a:r>
            <a:r>
              <a:rPr lang="en-US" dirty="0" smtClean="0">
                <a:cs typeface="Akhbar MT" pitchFamily="2" charset="-78"/>
              </a:rPr>
              <a:t>db</a:t>
            </a:r>
            <a:r>
              <a:rPr lang="ar-SA" dirty="0" smtClean="0">
                <a:cs typeface="Akhbar MT" pitchFamily="2" charset="-78"/>
              </a:rPr>
              <a:t> الناتج عن تيار موجود في عنصر الطول من السلك </a:t>
            </a:r>
            <a:r>
              <a:rPr lang="en-US" dirty="0" err="1" smtClean="0">
                <a:cs typeface="Akhbar MT" pitchFamily="2" charset="-78"/>
              </a:rPr>
              <a:t>ds</a:t>
            </a:r>
            <a:r>
              <a:rPr lang="ar-SA" dirty="0" smtClean="0">
                <a:cs typeface="Akhbar MT" pitchFamily="2" charset="-78"/>
              </a:rPr>
              <a:t> عند نقطة في الفراغ (</a:t>
            </a:r>
            <a:r>
              <a:rPr lang="en-US" dirty="0" smtClean="0">
                <a:cs typeface="Akhbar MT" pitchFamily="2" charset="-78"/>
              </a:rPr>
              <a:t>P</a:t>
            </a:r>
            <a:r>
              <a:rPr lang="ar-SA" dirty="0" smtClean="0">
                <a:cs typeface="Akhbar MT" pitchFamily="2" charset="-78"/>
              </a:rPr>
              <a:t>) ويعتمد على (شكل </a:t>
            </a:r>
            <a:r>
              <a:rPr lang="en-US" dirty="0" smtClean="0">
                <a:cs typeface="Akhbar MT" pitchFamily="2" charset="-78"/>
              </a:rPr>
              <a:t>1.27</a:t>
            </a:r>
            <a:r>
              <a:rPr lang="ar-SA" dirty="0" smtClean="0">
                <a:cs typeface="Akhbar MT" pitchFamily="2" charset="-78"/>
              </a:rPr>
              <a:t>) </a:t>
            </a:r>
            <a:r>
              <a:rPr lang="ar-SA" b="1" dirty="0" smtClean="0">
                <a:cs typeface="Akhbar MT" pitchFamily="2" charset="-78"/>
              </a:rPr>
              <a:t>:</a:t>
            </a:r>
            <a:endParaRPr lang="ar-SA" dirty="0" smtClean="0">
              <a:cs typeface="Akhbar MT" pitchFamily="2" charset="-78"/>
            </a:endParaRPr>
          </a:p>
          <a:p>
            <a:r>
              <a:rPr lang="ar-SA" dirty="0" smtClean="0">
                <a:cs typeface="Akhbar MT" pitchFamily="2" charset="-78"/>
              </a:rPr>
              <a:t>المتجه </a:t>
            </a:r>
            <a:r>
              <a:rPr lang="en-US" dirty="0" smtClean="0">
                <a:cs typeface="Akhbar MT" pitchFamily="2" charset="-78"/>
              </a:rPr>
              <a:t>dB</a:t>
            </a:r>
            <a:r>
              <a:rPr lang="ar-SA" dirty="0" smtClean="0">
                <a:cs typeface="Akhbar MT" pitchFamily="2" charset="-78"/>
              </a:rPr>
              <a:t> عمودي على كل من </a:t>
            </a:r>
            <a:r>
              <a:rPr lang="en-US" dirty="0" smtClean="0">
                <a:cs typeface="Akhbar MT" pitchFamily="2" charset="-78"/>
              </a:rPr>
              <a:t>ds</a:t>
            </a:r>
            <a:r>
              <a:rPr lang="ar-SA" dirty="0" smtClean="0">
                <a:cs typeface="Akhbar MT" pitchFamily="2" charset="-78"/>
              </a:rPr>
              <a:t> (التي تشير </a:t>
            </a:r>
            <a:r>
              <a:rPr lang="ar-SA" dirty="0">
                <a:cs typeface="Akhbar MT" pitchFamily="2" charset="-78"/>
              </a:rPr>
              <a:t>إ</a:t>
            </a:r>
            <a:r>
              <a:rPr lang="ar-SA" dirty="0" smtClean="0">
                <a:cs typeface="Akhbar MT" pitchFamily="2" charset="-78"/>
              </a:rPr>
              <a:t>لى اتجاه التيار) وعلى متجه الوحدة    الذي يتجه من </a:t>
            </a:r>
            <a:r>
              <a:rPr lang="en-US" dirty="0" smtClean="0">
                <a:cs typeface="Akhbar MT" pitchFamily="2" charset="-78"/>
              </a:rPr>
              <a:t>ds</a:t>
            </a:r>
            <a:r>
              <a:rPr lang="ar-SA" dirty="0" smtClean="0">
                <a:cs typeface="Akhbar MT" pitchFamily="2" charset="-78"/>
              </a:rPr>
              <a:t> إلى </a:t>
            </a:r>
            <a:r>
              <a:rPr lang="en-US" dirty="0" smtClean="0">
                <a:cs typeface="Akhbar MT" pitchFamily="2" charset="-78"/>
              </a:rPr>
              <a:t>P</a:t>
            </a:r>
            <a:r>
              <a:rPr lang="ar-SA" dirty="0" smtClean="0">
                <a:cs typeface="Akhbar MT" pitchFamily="2" charset="-78"/>
              </a:rPr>
              <a:t>.</a:t>
            </a:r>
          </a:p>
          <a:p>
            <a:r>
              <a:rPr lang="ar-SA" dirty="0" smtClean="0">
                <a:cs typeface="Akhbar MT" pitchFamily="2" charset="-78"/>
              </a:rPr>
              <a:t>مقدار </a:t>
            </a:r>
            <a:r>
              <a:rPr lang="en-US" dirty="0" smtClean="0">
                <a:cs typeface="Akhbar MT" pitchFamily="2" charset="-78"/>
              </a:rPr>
              <a:t>dB</a:t>
            </a:r>
            <a:r>
              <a:rPr lang="ar-SA" dirty="0" smtClean="0">
                <a:cs typeface="Akhbar MT" pitchFamily="2" charset="-78"/>
              </a:rPr>
              <a:t> يتناسب عكسياً مع </a:t>
            </a: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ar-SA" baseline="30000" dirty="0" smtClean="0"/>
              <a:t> </a:t>
            </a:r>
            <a:r>
              <a:rPr lang="ar-SA" dirty="0" smtClean="0">
                <a:cs typeface="Akhbar MT" pitchFamily="2" charset="-78"/>
              </a:rPr>
              <a:t>, حيث </a:t>
            </a:r>
            <a:r>
              <a:rPr lang="en-US" dirty="0" smtClean="0">
                <a:cs typeface="Akhbar MT" pitchFamily="2" charset="-78"/>
              </a:rPr>
              <a:t>r</a:t>
            </a:r>
            <a:r>
              <a:rPr lang="ar-SA" dirty="0" smtClean="0">
                <a:cs typeface="Akhbar MT" pitchFamily="2" charset="-78"/>
              </a:rPr>
              <a:t> هي المسافة بين </a:t>
            </a:r>
            <a:r>
              <a:rPr lang="en-US" dirty="0" smtClean="0">
                <a:cs typeface="Akhbar MT" pitchFamily="2" charset="-78"/>
              </a:rPr>
              <a:t>ds</a:t>
            </a:r>
            <a:r>
              <a:rPr lang="ar-SA" dirty="0" smtClean="0">
                <a:cs typeface="Akhbar MT" pitchFamily="2" charset="-78"/>
              </a:rPr>
              <a:t> و </a:t>
            </a:r>
            <a:r>
              <a:rPr lang="en-US" dirty="0" smtClean="0">
                <a:cs typeface="Akhbar MT" pitchFamily="2" charset="-78"/>
              </a:rPr>
              <a:t>P</a:t>
            </a:r>
            <a:r>
              <a:rPr lang="ar-SA" dirty="0" smtClean="0">
                <a:cs typeface="Akhbar MT" pitchFamily="2" charset="-78"/>
              </a:rPr>
              <a:t>.</a:t>
            </a:r>
          </a:p>
          <a:p>
            <a:r>
              <a:rPr lang="ar-SA" dirty="0" smtClean="0">
                <a:cs typeface="Akhbar MT" pitchFamily="2" charset="-78"/>
              </a:rPr>
              <a:t>مقدار مقدار </a:t>
            </a:r>
            <a:r>
              <a:rPr lang="en-US" dirty="0" smtClean="0">
                <a:cs typeface="Akhbar MT" pitchFamily="2" charset="-78"/>
              </a:rPr>
              <a:t>dB</a:t>
            </a:r>
            <a:r>
              <a:rPr lang="ar-SA" dirty="0" smtClean="0">
                <a:cs typeface="Akhbar MT" pitchFamily="2" charset="-78"/>
              </a:rPr>
              <a:t> يتناسب مع التيار ومقدار طول العنصر </a:t>
            </a:r>
            <a:r>
              <a:rPr lang="en-US" dirty="0" smtClean="0">
                <a:cs typeface="Akhbar MT" pitchFamily="2" charset="-78"/>
              </a:rPr>
              <a:t>ds</a:t>
            </a:r>
            <a:r>
              <a:rPr lang="ar-SA" dirty="0" smtClean="0">
                <a:cs typeface="Akhbar MT" pitchFamily="2" charset="-78"/>
              </a:rPr>
              <a:t>.</a:t>
            </a:r>
          </a:p>
          <a:p>
            <a:r>
              <a:rPr lang="ar-SA" dirty="0" smtClean="0">
                <a:cs typeface="Akhbar MT" pitchFamily="2" charset="-78"/>
              </a:rPr>
              <a:t>مقدار </a:t>
            </a:r>
            <a:r>
              <a:rPr lang="en-US" dirty="0" smtClean="0">
                <a:cs typeface="Akhbar MT" pitchFamily="2" charset="-78"/>
              </a:rPr>
              <a:t>dB</a:t>
            </a:r>
            <a:r>
              <a:rPr lang="ar-SA" dirty="0" smtClean="0">
                <a:cs typeface="Akhbar MT" pitchFamily="2" charset="-78"/>
              </a:rPr>
              <a:t> يتناسب مع </a:t>
            </a:r>
            <a:r>
              <a:rPr lang="en-US" dirty="0" smtClean="0">
                <a:cs typeface="Akhbar MT" pitchFamily="2" charset="-78"/>
              </a:rPr>
              <a:t>sin   </a:t>
            </a:r>
            <a:r>
              <a:rPr lang="ar-SA" dirty="0" smtClean="0">
                <a:cs typeface="Akhbar MT" pitchFamily="2" charset="-78"/>
              </a:rPr>
              <a:t>, حيث    هي الزاوية بين </a:t>
            </a:r>
            <a:r>
              <a:rPr lang="en-US" dirty="0" smtClean="0">
                <a:cs typeface="Akhbar MT" pitchFamily="2" charset="-78"/>
              </a:rPr>
              <a:t>ds</a:t>
            </a:r>
            <a:r>
              <a:rPr lang="ar-SA" dirty="0" smtClean="0">
                <a:cs typeface="Akhbar MT" pitchFamily="2" charset="-78"/>
              </a:rPr>
              <a:t> و   .</a:t>
            </a: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429520" y="4071942"/>
            <a:ext cx="2142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ȓ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71636" y="5857892"/>
            <a:ext cx="2142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ȓ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5929330"/>
            <a:ext cx="214314" cy="559598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5929330"/>
            <a:ext cx="214314" cy="5595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Pictures\لجلج\XX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3071810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0" y="4180344"/>
            <a:ext cx="914400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Akhbar MT" pitchFamily="2" charset="-78"/>
              </a:rPr>
              <a:t>حيث يتم أخذ التكامل على جميع توزيعات التيار . ويجب الاهتمام عند التعامل مع هذا التكامل حيث انه يؤخذ على حاصل ضرب اتجاهي لذلك فهو كمية متجهه.</a:t>
            </a:r>
          </a:p>
          <a:p>
            <a:r>
              <a:rPr lang="ar-SA" sz="2800" b="1" dirty="0" smtClean="0">
                <a:cs typeface="Akhbar MT" pitchFamily="2" charset="-78"/>
              </a:rPr>
              <a:t>وقانون بيو و سافار صالح للاستخدام في حالة حركة شحنات في الفراغ مثل الحزمة الالكترونية في أجهزة التلفزيون . وفي هذه الحالة تمثل </a:t>
            </a:r>
            <a:r>
              <a:rPr lang="en-US" sz="2800" b="1" dirty="0" smtClean="0">
                <a:cs typeface="Akhbar MT" pitchFamily="2" charset="-78"/>
              </a:rPr>
              <a:t>ds</a:t>
            </a:r>
            <a:r>
              <a:rPr lang="ar-SA" sz="2800" b="1" dirty="0" smtClean="0">
                <a:cs typeface="Akhbar MT" pitchFamily="2" charset="-78"/>
              </a:rPr>
              <a:t> طول عنصر صغير من الفراغ الذي تمر فيه الشحنات.</a:t>
            </a:r>
          </a:p>
          <a:p>
            <a:r>
              <a:rPr lang="ar-SA" sz="2800" b="1" dirty="0" smtClean="0">
                <a:cs typeface="Akhbar MT" pitchFamily="2" charset="-78"/>
              </a:rPr>
              <a:t>و يوجد تماثل بين قانون بيو- سافار وقانون </a:t>
            </a:r>
            <a:r>
              <a:rPr lang="ar-SA" sz="2800" b="1" dirty="0" err="1" smtClean="0">
                <a:cs typeface="Akhbar MT" pitchFamily="2" charset="-78"/>
              </a:rPr>
              <a:t>كولوم</a:t>
            </a:r>
            <a:r>
              <a:rPr lang="ar-SA" sz="2800" b="1" dirty="0" smtClean="0">
                <a:cs typeface="Akhbar MT" pitchFamily="2" charset="-78"/>
              </a:rPr>
              <a:t>.</a:t>
            </a:r>
            <a:endParaRPr lang="ar-SA" sz="2800" b="1" dirty="0">
              <a:cs typeface="Akhbar MT" pitchFamily="2" charset="-78"/>
            </a:endParaRPr>
          </a:p>
        </p:txBody>
      </p:sp>
      <p:pic>
        <p:nvPicPr>
          <p:cNvPr id="17411" name="Picture 3" descr="C:\Users\user\Pictures\لجلج\JJJKJ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3186649"/>
            <a:ext cx="2428892" cy="956731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شكل بيضاوي 5"/>
          <p:cNvSpPr/>
          <p:nvPr/>
        </p:nvSpPr>
        <p:spPr>
          <a:xfrm>
            <a:off x="4929190" y="71438"/>
            <a:ext cx="428628" cy="4286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مثال (27-1): المجال المغناطيسي المحيط بموصل رفيع مستقيم :</a:t>
            </a:r>
            <a:endParaRPr lang="ar-S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khbar MT" pitchFamily="2" charset="-78"/>
            </a:endParaRPr>
          </a:p>
        </p:txBody>
      </p:sp>
      <p:pic>
        <p:nvPicPr>
          <p:cNvPr id="18435" name="Picture 3" descr="C:\Users\user\Pictures\لجلج\q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7917781" cy="6143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Pictures\لجلج\mn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0"/>
            <a:ext cx="70522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Pictures\لجلج\utyo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" y="1857364"/>
            <a:ext cx="9144000" cy="3180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مثال (27-2) : المجال المغناطيسي الناشئ عن عنصر سلك منحني :</a:t>
            </a:r>
            <a:endParaRPr lang="ar-SA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khbar MT" pitchFamily="2" charset="-78"/>
            </a:endParaRPr>
          </a:p>
        </p:txBody>
      </p:sp>
      <p:pic>
        <p:nvPicPr>
          <p:cNvPr id="21506" name="Picture 2" descr="C:\Users\user\Pictures\لجلج\jhgfdssidirhorwelkndnfkbdxogujhe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785794"/>
            <a:ext cx="7500990" cy="6050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796908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 algn="r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2*قانون أمبير :</a:t>
            </a:r>
            <a:endParaRPr lang="ar-SA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643438" y="786640"/>
            <a:ext cx="4429124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Akhbar MT" pitchFamily="2" charset="-78"/>
              </a:rPr>
              <a:t>دل اكتشاف اورستد على أن الموصل الذي يحمل تياراً بسبب مجالاً مغناطيسياً ويوضح الشكل </a:t>
            </a:r>
            <a:r>
              <a:rPr lang="en-US" sz="2800" dirty="0" smtClean="0">
                <a:cs typeface="Akhbar MT" pitchFamily="2" charset="-78"/>
              </a:rPr>
              <a:t>8.27</a:t>
            </a:r>
            <a:r>
              <a:rPr lang="ar-SA" sz="2800" dirty="0" smtClean="0">
                <a:cs typeface="Akhbar MT" pitchFamily="2" charset="-78"/>
              </a:rPr>
              <a:t> كيفية بناء ذلك عملياً في حجرة الدراسة وذلك بوضع عدة بوصلات في مستوى أفقي بالقرب من سلك طويل موازي للرأسي. وعندما لا يمر تيار بالسلك, تشير كل البوصلات في </a:t>
            </a:r>
            <a:r>
              <a:rPr lang="ar-SA" sz="2800" dirty="0">
                <a:cs typeface="Akhbar MT" pitchFamily="2" charset="-78"/>
              </a:rPr>
              <a:t>ا</a:t>
            </a:r>
            <a:r>
              <a:rPr lang="ar-SA" sz="2800" dirty="0" smtClean="0">
                <a:cs typeface="Akhbar MT" pitchFamily="2" charset="-78"/>
              </a:rPr>
              <a:t>تجاه واحد (اتجاه الجاذبية الأرضية) كما هو متوقع </a:t>
            </a:r>
            <a:r>
              <a:rPr lang="en-US" sz="2800" dirty="0" smtClean="0">
                <a:cs typeface="Akhbar MT" pitchFamily="2" charset="-78"/>
              </a:rPr>
              <a:t>(a)</a:t>
            </a:r>
            <a:r>
              <a:rPr lang="ar-SA" sz="2800" dirty="0" smtClean="0">
                <a:cs typeface="Akhbar MT" pitchFamily="2" charset="-78"/>
              </a:rPr>
              <a:t>. وعند إمرار تيار ثابت قوي بالسلك , تنحرف الإبر المغناطيسية فتشير إلى المماس للدائرة , كما هو موضح بالشكل </a:t>
            </a:r>
            <a:r>
              <a:rPr lang="en-US" sz="2800" dirty="0" smtClean="0">
                <a:cs typeface="Akhbar MT" pitchFamily="2" charset="-78"/>
              </a:rPr>
              <a:t>(b)</a:t>
            </a:r>
            <a:r>
              <a:rPr lang="ar-SA" sz="2800" dirty="0" smtClean="0">
                <a:cs typeface="Akhbar MT" pitchFamily="2" charset="-78"/>
              </a:rPr>
              <a:t>. ويوضح ذلك أن اتجاه المجال المغناطيسي الناتج عن مرور تيار بالسلك يتفق مع قاعدة اليد اليمنى, وعند عكس التيار ينعكس اتجاه الإبر المغناطيسية.</a:t>
            </a:r>
          </a:p>
        </p:txBody>
      </p:sp>
      <p:pic>
        <p:nvPicPr>
          <p:cNvPr id="22533" name="Picture 5" descr="C:\Users\user\Pictures\لجلج\,,xdlskgjs;yj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857232"/>
            <a:ext cx="4768969" cy="600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Pictures\لجلج\;l;ojrehoijearhdkjnhboierjbbbdokn,dfgbjlk vkkdjkfhhhhfoo,mbbk;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489" y="0"/>
            <a:ext cx="915948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Pictures\لجلج\lknldzbvl;j;jogepkn,nmxnfb;pklj;skgpwl;gpawpgwq;gnsehjojjlsgki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0"/>
            <a:ext cx="8143900" cy="6107925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00364" y="6143644"/>
            <a:ext cx="56668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وحدة الفيض هي وبر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wb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)Weber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, حيث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1 wb= 1 T.m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2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346</Words>
  <Application>Microsoft Office PowerPoint</Application>
  <PresentationFormat>عرض على الشاشة (3:4)‏</PresentationFormat>
  <Paragraphs>20</Paragraphs>
  <Slides>10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المحاضرة العاشرة مصادر المجال المغناطيسي</vt:lpstr>
      <vt:lpstr>1*قانون بيو وسافار :</vt:lpstr>
      <vt:lpstr>الشريحة 3</vt:lpstr>
      <vt:lpstr>الشريحة 4</vt:lpstr>
      <vt:lpstr>الشريحة 5</vt:lpstr>
      <vt:lpstr>الشريحة 6</vt:lpstr>
      <vt:lpstr>مثال (27-2) : المجال المغناطيسي الناشئ عن عنصر سلك منحني :</vt:lpstr>
      <vt:lpstr>2*قانون أمبير :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47</cp:revision>
  <dcterms:created xsi:type="dcterms:W3CDTF">2013-03-27T17:54:54Z</dcterms:created>
  <dcterms:modified xsi:type="dcterms:W3CDTF">2013-04-13T15:21:07Z</dcterms:modified>
</cp:coreProperties>
</file>