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3.jpg" ContentType="image/gif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1" r:id="rId1"/>
  </p:sldMasterIdLst>
  <p:notesMasterIdLst>
    <p:notesMasterId r:id="rId49"/>
  </p:notes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92" r:id="rId21"/>
    <p:sldId id="290" r:id="rId22"/>
    <p:sldId id="291" r:id="rId23"/>
    <p:sldId id="274" r:id="rId24"/>
    <p:sldId id="275" r:id="rId25"/>
    <p:sldId id="276" r:id="rId26"/>
    <p:sldId id="277" r:id="rId27"/>
    <p:sldId id="278" r:id="rId28"/>
    <p:sldId id="303" r:id="rId29"/>
    <p:sldId id="289" r:id="rId30"/>
    <p:sldId id="280" r:id="rId31"/>
    <p:sldId id="293" r:id="rId32"/>
    <p:sldId id="295" r:id="rId33"/>
    <p:sldId id="294" r:id="rId34"/>
    <p:sldId id="296" r:id="rId35"/>
    <p:sldId id="297" r:id="rId36"/>
    <p:sldId id="298" r:id="rId37"/>
    <p:sldId id="300" r:id="rId38"/>
    <p:sldId id="301" r:id="rId39"/>
    <p:sldId id="309" r:id="rId40"/>
    <p:sldId id="302" r:id="rId41"/>
    <p:sldId id="283" r:id="rId42"/>
    <p:sldId id="305" r:id="rId43"/>
    <p:sldId id="304" r:id="rId44"/>
    <p:sldId id="306" r:id="rId45"/>
    <p:sldId id="307" r:id="rId46"/>
    <p:sldId id="308" r:id="rId47"/>
    <p:sldId id="279" r:id="rId4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133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8FA1BC-ADB4-4ED9-825C-D33E9BF7564E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8A3540A-099D-4E0C-A3E9-BFBF87A419B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6397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3540A-099D-4E0C-A3E9-BFBF87A419BC}" type="slidenum">
              <a:rPr lang="ar-SA" smtClean="0"/>
              <a:t>40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782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3540A-099D-4E0C-A3E9-BFBF87A419BC}" type="slidenum">
              <a:rPr lang="ar-SA" smtClean="0"/>
              <a:t>44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7825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CD317-6B0C-4FFA-8AA0-0C8BCB963C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0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BC2FCF8-4EBB-4E21-BA5D-73FCED3F5A6D}" type="datetimeFigureOut">
              <a:rPr lang="ar-SA" smtClean="0"/>
              <a:t>6/9/1434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E65EE40-AB7C-46D6-BDDC-7B4067D9D54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3" y="404663"/>
            <a:ext cx="7160431" cy="6058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40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7308304" cy="44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7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-27052" y="3644900"/>
            <a:ext cx="878205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spcBef>
                <a:spcPct val="50000"/>
              </a:spcBef>
              <a:defRPr/>
            </a:pPr>
            <a:r>
              <a:rPr lang="en-GB" sz="3600" dirty="0">
                <a:latin typeface="Arial" charset="0"/>
                <a:cs typeface="Arial" charset="0"/>
              </a:rPr>
              <a:t>Phylum : </a:t>
            </a:r>
            <a:r>
              <a:rPr lang="en-GB" sz="3600" dirty="0" err="1">
                <a:latin typeface="Arial" charset="0"/>
                <a:cs typeface="Arial" charset="0"/>
              </a:rPr>
              <a:t>Nemathelminthes</a:t>
            </a:r>
            <a:r>
              <a:rPr lang="en-GB" sz="3600" dirty="0">
                <a:latin typeface="Arial" charset="0"/>
                <a:cs typeface="Arial" charset="0"/>
              </a:rPr>
              <a:t/>
            </a:r>
            <a:br>
              <a:rPr lang="en-GB" sz="3600" dirty="0">
                <a:latin typeface="Arial" charset="0"/>
                <a:cs typeface="Arial" charset="0"/>
              </a:rPr>
            </a:br>
            <a:r>
              <a:rPr lang="en-GB" sz="3600" dirty="0">
                <a:latin typeface="Arial" charset="0"/>
                <a:cs typeface="Arial" charset="0"/>
              </a:rPr>
              <a:t>Class : Nematode</a:t>
            </a:r>
            <a:r>
              <a:rPr lang="ar-SA" sz="3600" dirty="0">
                <a:latin typeface="Arial" charset="0"/>
                <a:cs typeface="Arial" charset="0"/>
              </a:rPr>
              <a:t/>
            </a:r>
            <a:br>
              <a:rPr lang="ar-SA" sz="3600" dirty="0">
                <a:latin typeface="Arial" charset="0"/>
                <a:cs typeface="Arial" charset="0"/>
              </a:rPr>
            </a:br>
            <a:r>
              <a:rPr lang="en-GB" sz="3600" dirty="0">
                <a:latin typeface="Arial" charset="0"/>
                <a:cs typeface="Arial" charset="0"/>
              </a:rPr>
              <a:t>Order : </a:t>
            </a:r>
            <a:r>
              <a:rPr lang="en-GB" sz="3600" dirty="0" err="1">
                <a:latin typeface="Arial" charset="0"/>
                <a:cs typeface="Arial" charset="0"/>
              </a:rPr>
              <a:t>Spirurida</a:t>
            </a:r>
            <a:r>
              <a:rPr lang="en-GB" sz="3600" dirty="0">
                <a:latin typeface="Arial" charset="0"/>
                <a:cs typeface="Arial" charset="0"/>
              </a:rPr>
              <a:t/>
            </a:r>
            <a:br>
              <a:rPr lang="en-GB" sz="3600" dirty="0">
                <a:latin typeface="Arial" charset="0"/>
                <a:cs typeface="Arial" charset="0"/>
              </a:rPr>
            </a:br>
            <a:r>
              <a:rPr lang="en-GB" sz="3600" dirty="0">
                <a:latin typeface="Arial" charset="0"/>
                <a:cs typeface="Arial" charset="0"/>
              </a:rPr>
              <a:t> Family : </a:t>
            </a:r>
            <a:r>
              <a:rPr lang="en-GB" sz="3600" dirty="0" err="1">
                <a:latin typeface="Arial" charset="0"/>
                <a:cs typeface="Arial" charset="0"/>
              </a:rPr>
              <a:t>Onchocercidae</a:t>
            </a:r>
            <a:r>
              <a:rPr lang="en-GB" sz="3600" dirty="0">
                <a:latin typeface="Arial" charset="0"/>
                <a:cs typeface="Arial" charset="0"/>
              </a:rPr>
              <a:t> </a:t>
            </a:r>
            <a:br>
              <a:rPr lang="en-GB" sz="3600" dirty="0">
                <a:latin typeface="Arial" charset="0"/>
                <a:cs typeface="Arial" charset="0"/>
              </a:rPr>
            </a:br>
            <a:r>
              <a:rPr lang="en-GB" sz="3600" dirty="0">
                <a:latin typeface="Arial" charset="0"/>
                <a:cs typeface="Arial" charset="0"/>
              </a:rPr>
              <a:t/>
            </a:r>
            <a:br>
              <a:rPr lang="en-GB" sz="3600" dirty="0">
                <a:latin typeface="Arial" charset="0"/>
                <a:cs typeface="Arial" charset="0"/>
              </a:rPr>
            </a:br>
            <a:r>
              <a:rPr lang="en-GB" sz="3600" dirty="0">
                <a:latin typeface="Arial" charset="0"/>
                <a:cs typeface="Arial" charset="0"/>
              </a:rPr>
              <a:t>Ex. : </a:t>
            </a:r>
            <a:r>
              <a:rPr lang="en-US" sz="3600" u="sng" dirty="0" err="1">
                <a:latin typeface="Arial" charset="0"/>
                <a:cs typeface="Arial" charset="0"/>
              </a:rPr>
              <a:t>Onchocerca</a:t>
            </a:r>
            <a:r>
              <a:rPr lang="en-US" sz="3600" u="sng" dirty="0">
                <a:latin typeface="Arial" charset="0"/>
                <a:cs typeface="Arial" charset="0"/>
              </a:rPr>
              <a:t> </a:t>
            </a:r>
            <a:r>
              <a:rPr lang="en-US" sz="3600" dirty="0">
                <a:latin typeface="Arial" charset="0"/>
                <a:cs typeface="Arial" charset="0"/>
              </a:rPr>
              <a:t> </a:t>
            </a:r>
            <a:r>
              <a:rPr lang="en-US" sz="3600" u="sng" dirty="0">
                <a:latin typeface="Arial" charset="0"/>
                <a:cs typeface="Arial" charset="0"/>
              </a:rPr>
              <a:t>volvulus</a:t>
            </a:r>
            <a:endParaRPr lang="en-GB" sz="3600" u="sng" dirty="0">
              <a:latin typeface="Arial" charset="0"/>
              <a:ea typeface="Mangal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376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052736"/>
            <a:ext cx="784887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5210818" cy="34563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504" y="188640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1695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" descr="blackf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46300"/>
            <a:ext cx="3311525" cy="315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6" descr="blackf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2348880"/>
            <a:ext cx="3965508" cy="2591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611560" y="5536155"/>
            <a:ext cx="72728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4000" dirty="0">
                <a:latin typeface="Arial" charset="0"/>
                <a:ea typeface="Mangal" pitchFamily="2"/>
                <a:cs typeface="Mangal" pitchFamily="2"/>
              </a:rPr>
              <a:t>Black </a:t>
            </a:r>
            <a:r>
              <a:rPr lang="en-GB" sz="4000" dirty="0" smtClean="0">
                <a:latin typeface="Arial" charset="0"/>
                <a:ea typeface="Mangal" pitchFamily="2"/>
                <a:cs typeface="Mangal" pitchFamily="2"/>
              </a:rPr>
              <a:t>fly</a:t>
            </a:r>
            <a:r>
              <a:rPr lang="ar-SA" sz="4000" dirty="0">
                <a:latin typeface="Arial" charset="0"/>
                <a:ea typeface="Mangal" pitchFamily="2"/>
                <a:cs typeface="Mangal" pitchFamily="2"/>
              </a:rPr>
              <a:t> (</a:t>
            </a:r>
            <a:r>
              <a:rPr lang="ar-SA" sz="4000" i="1" dirty="0" smtClean="0">
                <a:latin typeface="Arial" charset="0"/>
                <a:ea typeface="Mangal" pitchFamily="2"/>
                <a:cs typeface="Mangal" pitchFamily="2"/>
              </a:rPr>
              <a:t>simulium</a:t>
            </a:r>
            <a:r>
              <a:rPr lang="ar-SA" sz="4000" dirty="0" smtClean="0">
                <a:latin typeface="Arial" charset="0"/>
                <a:ea typeface="Mangal" pitchFamily="2"/>
                <a:cs typeface="Mangal" pitchFamily="2"/>
              </a:rPr>
              <a:t>)</a:t>
            </a:r>
            <a:endParaRPr lang="en-GB" sz="4000" dirty="0">
              <a:latin typeface="Arial" charset="0"/>
              <a:ea typeface="Mangal" pitchFamily="2"/>
              <a:cs typeface="Mangal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47667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3851920" y="1124744"/>
            <a:ext cx="41764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atin typeface="Arial" pitchFamily="34" charset="0"/>
                <a:cs typeface="Arial" pitchFamily="34" charset="0"/>
              </a:rPr>
              <a:t>العائل الوسيط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O_volvulus_LifeCycl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087224" y="1543050"/>
            <a:ext cx="5481216" cy="4550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5220072" y="426626"/>
            <a:ext cx="2762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>
                <a:latin typeface="Arial" pitchFamily="34" charset="0"/>
                <a:cs typeface="Arial" pitchFamily="34" charset="0"/>
              </a:rPr>
              <a:t>دورة حيـــــــاة الطفيل</a:t>
            </a:r>
            <a:r>
              <a:rPr lang="ar-SA" sz="2800" dirty="0">
                <a:latin typeface="Arial" pitchFamily="34" charset="0"/>
                <a:cs typeface="Arial" pitchFamily="34" charset="0"/>
              </a:rPr>
              <a:t> 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241960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827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oncho"/>
          <p:cNvPicPr>
            <a:picLocks noGrp="1" noChangeAspect="1" noChangeArrowheads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547664" y="1916832"/>
            <a:ext cx="4696211" cy="3065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79512" y="218559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220072" y="663881"/>
            <a:ext cx="26196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4000" dirty="0">
                <a:latin typeface="Arial" pitchFamily="34" charset="0"/>
                <a:cs typeface="Arial" pitchFamily="34" charset="0"/>
              </a:rPr>
              <a:t>ال</a:t>
            </a:r>
            <a:r>
              <a:rPr lang="ar-SA" sz="4000" dirty="0">
                <a:latin typeface="Arial" pitchFamily="34" charset="0"/>
                <a:cs typeface="Arial" pitchFamily="34" charset="0"/>
              </a:rPr>
              <a:t>إ</a:t>
            </a:r>
            <a:r>
              <a:rPr lang="ar-AE" sz="4000" dirty="0">
                <a:latin typeface="Arial" pitchFamily="34" charset="0"/>
                <a:cs typeface="Arial" pitchFamily="34" charset="0"/>
              </a:rPr>
              <a:t>مراضيـــــــه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1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onchocerca_he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1" y="980728"/>
            <a:ext cx="3096155" cy="2751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458397" y="5877272"/>
            <a:ext cx="58330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Arial" charset="0"/>
                <a:cs typeface="Arial" charset="0"/>
              </a:rPr>
              <a:t>Nodules in many part of the body</a:t>
            </a:r>
            <a:endParaRPr lang="en-GB" sz="2800" dirty="0">
              <a:latin typeface="Arial" charset="0"/>
              <a:cs typeface="Arial" charset="0"/>
            </a:endParaRPr>
          </a:p>
        </p:txBody>
      </p:sp>
      <p:pic>
        <p:nvPicPr>
          <p:cNvPr id="8" name="Picture 4" descr="الآيه 04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2564892" y="3252756"/>
            <a:ext cx="3023616" cy="1560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Content Placeholder 4" descr="palpation_WHO_TDR_Crum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39850"/>
            <a:ext cx="2798763" cy="415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580112" y="2069259"/>
            <a:ext cx="576263" cy="287338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ar-SA"/>
          </a:p>
        </p:txBody>
      </p:sp>
      <p:sp>
        <p:nvSpPr>
          <p:cNvPr id="8195" name="Line 6"/>
          <p:cNvSpPr>
            <a:spLocks noChangeShapeType="1"/>
          </p:cNvSpPr>
          <p:nvPr/>
        </p:nvSpPr>
        <p:spPr bwMode="auto">
          <a:xfrm>
            <a:off x="467544" y="3509072"/>
            <a:ext cx="648072" cy="287338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263198" y="332656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653596" y="3961301"/>
            <a:ext cx="485087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364088" y="3555724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28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Img0076b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980728"/>
            <a:ext cx="3816424" cy="2862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Straight Arrow Connector 2"/>
          <p:cNvCxnSpPr/>
          <p:nvPr/>
        </p:nvCxnSpPr>
        <p:spPr>
          <a:xfrm>
            <a:off x="1518727" y="1484784"/>
            <a:ext cx="100811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3528" y="26064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212976"/>
            <a:ext cx="4521379" cy="330175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851920" y="3206485"/>
            <a:ext cx="100811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88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الآيه 04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2348880"/>
            <a:ext cx="2883379" cy="394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79512" y="188640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434068" y="836712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dirty="0">
                <a:latin typeface="Arial" charset="0"/>
                <a:cs typeface="Arial" charset="0"/>
              </a:rPr>
              <a:t>Blindness </a:t>
            </a:r>
            <a:r>
              <a:rPr lang="en-GB" b="1" dirty="0" err="1">
                <a:latin typeface="Arial" charset="0"/>
                <a:cs typeface="Arial" charset="0"/>
              </a:rPr>
              <a:t>cused</a:t>
            </a:r>
            <a:r>
              <a:rPr lang="en-GB" b="1" dirty="0"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en-GB" b="1" dirty="0">
                <a:latin typeface="Arial" charset="0"/>
                <a:cs typeface="Arial" charset="0"/>
              </a:rPr>
              <a:t>by </a:t>
            </a:r>
          </a:p>
          <a:p>
            <a:pPr algn="ctr">
              <a:defRPr/>
            </a:pPr>
            <a:r>
              <a:rPr lang="en-GB" b="1" dirty="0" err="1">
                <a:latin typeface="Arial" charset="0"/>
                <a:cs typeface="Arial" charset="0"/>
              </a:rPr>
              <a:t>Onchocerca</a:t>
            </a:r>
            <a:endParaRPr lang="en-GB" b="1" dirty="0"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8" t="4680" r="3639" b="45320"/>
          <a:stretch/>
        </p:blipFill>
        <p:spPr>
          <a:xfrm>
            <a:off x="3890024" y="752738"/>
            <a:ext cx="1414948" cy="12525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780928"/>
            <a:ext cx="4486476" cy="317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R 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3938587" cy="3938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ER 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482" y="1340768"/>
            <a:ext cx="2933700" cy="391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3848" y="5784691"/>
            <a:ext cx="3974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>
                <a:cs typeface="Mangal" pitchFamily="18" charset="0"/>
              </a:rPr>
              <a:t>Lizard or elephant skin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26064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436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الآيه 059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5720636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67544" y="26064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11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R 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268413"/>
            <a:ext cx="2955925" cy="440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ER 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68413"/>
            <a:ext cx="4984750" cy="432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332656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1039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R 007"/>
          <p:cNvPicPr>
            <a:picLocks noGrp="1" noChangeAspect="1" noChangeArrowheads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t="16388" r="52596"/>
          <a:stretch/>
        </p:blipFill>
        <p:spPr>
          <a:xfrm>
            <a:off x="889660" y="3203029"/>
            <a:ext cx="3106276" cy="2303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5127728" y="517322"/>
            <a:ext cx="2920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3600" dirty="0">
                <a:latin typeface="Arial" pitchFamily="34" charset="0"/>
                <a:cs typeface="Arial" pitchFamily="34" charset="0"/>
              </a:rPr>
              <a:t>تشخيص الإصابه 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332656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Onchocerca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u="sng" dirty="0">
                <a:latin typeface="Arial" charset="0"/>
                <a:cs typeface="Arial" charset="0"/>
              </a:rPr>
              <a:t>volvulus</a:t>
            </a:r>
            <a:endParaRPr lang="ar-SA" dirty="0"/>
          </a:p>
        </p:txBody>
      </p:sp>
      <p:pic>
        <p:nvPicPr>
          <p:cNvPr id="6" name="Picture 2" descr="ER 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4" t="16388" r="4401"/>
          <a:stretch/>
        </p:blipFill>
        <p:spPr>
          <a:xfrm>
            <a:off x="899592" y="836712"/>
            <a:ext cx="3096344" cy="236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ER 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2054353"/>
            <a:ext cx="4104456" cy="2667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Straight Arrow Connector 4"/>
          <p:cNvCxnSpPr/>
          <p:nvPr/>
        </p:nvCxnSpPr>
        <p:spPr>
          <a:xfrm>
            <a:off x="6588224" y="2636912"/>
            <a:ext cx="596399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84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61949" y="3573016"/>
            <a:ext cx="878205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anchor="b" anchorCtr="1"/>
          <a:lstStyle/>
          <a:p>
            <a:pPr algn="ctr">
              <a:spcBef>
                <a:spcPct val="50000"/>
              </a:spcBef>
              <a:defRPr/>
            </a:pPr>
            <a:r>
              <a:rPr lang="en-GB" sz="4000" dirty="0">
                <a:latin typeface="Arial" charset="0"/>
                <a:cs typeface="Arial" charset="0"/>
              </a:rPr>
              <a:t>Phylum : </a:t>
            </a:r>
            <a:r>
              <a:rPr lang="en-GB" sz="4000" dirty="0" err="1">
                <a:latin typeface="Arial" charset="0"/>
                <a:cs typeface="Arial" charset="0"/>
              </a:rPr>
              <a:t>Nemathelminthes</a:t>
            </a:r>
            <a:r>
              <a:rPr lang="en-GB" sz="4000" dirty="0">
                <a:latin typeface="Arial" charset="0"/>
                <a:cs typeface="Arial" charset="0"/>
              </a:rPr>
              <a:t/>
            </a:r>
            <a:br>
              <a:rPr lang="en-GB" sz="4000" dirty="0">
                <a:latin typeface="Arial" charset="0"/>
                <a:cs typeface="Arial" charset="0"/>
              </a:rPr>
            </a:br>
            <a:r>
              <a:rPr lang="en-GB" sz="4000" dirty="0">
                <a:latin typeface="Arial" charset="0"/>
                <a:cs typeface="Arial" charset="0"/>
              </a:rPr>
              <a:t>Class : Nematode</a:t>
            </a:r>
            <a:r>
              <a:rPr lang="ar-SA" sz="4000" dirty="0">
                <a:latin typeface="Arial" charset="0"/>
                <a:cs typeface="Arial" charset="0"/>
              </a:rPr>
              <a:t/>
            </a:r>
            <a:br>
              <a:rPr lang="ar-SA" sz="4000" dirty="0">
                <a:latin typeface="Arial" charset="0"/>
                <a:cs typeface="Arial" charset="0"/>
              </a:rPr>
            </a:br>
            <a:r>
              <a:rPr lang="en-GB" sz="4000" dirty="0">
                <a:latin typeface="Arial" charset="0"/>
                <a:cs typeface="Arial" charset="0"/>
              </a:rPr>
              <a:t>Order : </a:t>
            </a:r>
            <a:r>
              <a:rPr lang="en-GB" sz="4000" dirty="0" err="1">
                <a:latin typeface="Arial" charset="0"/>
                <a:cs typeface="Arial" charset="0"/>
              </a:rPr>
              <a:t>Spirurida</a:t>
            </a:r>
            <a:r>
              <a:rPr lang="en-GB" sz="4000" dirty="0">
                <a:latin typeface="Arial" charset="0"/>
                <a:cs typeface="Arial" charset="0"/>
              </a:rPr>
              <a:t/>
            </a:r>
            <a:br>
              <a:rPr lang="en-GB" sz="4000" dirty="0">
                <a:latin typeface="Arial" charset="0"/>
                <a:cs typeface="Arial" charset="0"/>
              </a:rPr>
            </a:br>
            <a:r>
              <a:rPr lang="en-GB" sz="4000" dirty="0">
                <a:latin typeface="Arial" charset="0"/>
                <a:cs typeface="Arial" charset="0"/>
              </a:rPr>
              <a:t> Family : </a:t>
            </a:r>
            <a:r>
              <a:rPr lang="en-GB" sz="4000" dirty="0" err="1">
                <a:latin typeface="Arial" charset="0"/>
                <a:cs typeface="Arial" charset="0"/>
              </a:rPr>
              <a:t>Filariidae</a:t>
            </a:r>
            <a:r>
              <a:rPr lang="en-GB" sz="4000" dirty="0">
                <a:latin typeface="Arial" charset="0"/>
                <a:cs typeface="Arial" charset="0"/>
              </a:rPr>
              <a:t/>
            </a:r>
            <a:br>
              <a:rPr lang="en-GB" sz="4000" dirty="0">
                <a:latin typeface="Arial" charset="0"/>
                <a:cs typeface="Arial" charset="0"/>
              </a:rPr>
            </a:br>
            <a:r>
              <a:rPr lang="en-GB" sz="4000" dirty="0">
                <a:latin typeface="Arial" charset="0"/>
                <a:cs typeface="Arial" charset="0"/>
              </a:rPr>
              <a:t/>
            </a:r>
            <a:br>
              <a:rPr lang="en-GB" sz="4000" dirty="0">
                <a:latin typeface="Arial" charset="0"/>
                <a:cs typeface="Arial" charset="0"/>
              </a:rPr>
            </a:br>
            <a:r>
              <a:rPr lang="en-GB" sz="4000" dirty="0">
                <a:latin typeface="Arial" charset="0"/>
                <a:cs typeface="Arial" charset="0"/>
              </a:rPr>
              <a:t>Ex. : </a:t>
            </a:r>
            <a:r>
              <a:rPr lang="en-US" sz="4000" u="sng" dirty="0" err="1">
                <a:latin typeface="Arial" charset="0"/>
                <a:cs typeface="Arial" charset="0"/>
              </a:rPr>
              <a:t>Wuchereria</a:t>
            </a:r>
            <a:r>
              <a:rPr lang="en-US" sz="4000" u="sng" dirty="0">
                <a:latin typeface="Arial" charset="0"/>
                <a:cs typeface="Arial" charset="0"/>
              </a:rPr>
              <a:t> </a:t>
            </a:r>
            <a:r>
              <a:rPr lang="en-US" sz="4000" dirty="0">
                <a:latin typeface="Arial" charset="0"/>
                <a:cs typeface="Arial" charset="0"/>
              </a:rPr>
              <a:t> </a:t>
            </a:r>
            <a:r>
              <a:rPr lang="en-GB" sz="4000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en-GB" sz="4000" u="sng" dirty="0">
              <a:latin typeface="Arial" charset="0"/>
              <a:ea typeface="Mangal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985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116427"/>
            <a:ext cx="78488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العائل النهائي: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302" y="1484784"/>
            <a:ext cx="3816982" cy="427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8" descr="الآيه 040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79" y="902372"/>
            <a:ext cx="4447494" cy="4341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5796136" y="256041"/>
            <a:ext cx="20297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Arial" charset="0"/>
                <a:cs typeface="Arial" charset="0"/>
              </a:rPr>
              <a:t>شكل الطفيل </a:t>
            </a:r>
            <a:endParaRPr lang="en-GB" sz="3600" b="1" dirty="0"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273" y="2060848"/>
            <a:ext cx="30861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3480" y="980728"/>
            <a:ext cx="25955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4400" dirty="0">
                <a:latin typeface="Arial" charset="0"/>
                <a:cs typeface="Arial" charset="0"/>
              </a:rPr>
              <a:t>العائل الوسيط</a:t>
            </a:r>
            <a:endParaRPr lang="en-GB" sz="4400" dirty="0"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332656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623" y="1750169"/>
            <a:ext cx="1967433" cy="1589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8" y="1750169"/>
            <a:ext cx="2295114" cy="1533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13" y="3501008"/>
            <a:ext cx="540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i="1" dirty="0" smtClean="0"/>
              <a:t>A</a:t>
            </a:r>
            <a:r>
              <a:rPr lang="ar-SA" i="1" dirty="0" smtClean="0"/>
              <a:t>nophles , Aedes ,Culex </a:t>
            </a:r>
            <a:endParaRPr lang="ar-SA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25" y="4101574"/>
            <a:ext cx="3019671" cy="21894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65" y="4051496"/>
            <a:ext cx="3077332" cy="223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 descr="wuchlifecycl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16" y="1412776"/>
            <a:ext cx="5640983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79512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220072" y="629980"/>
            <a:ext cx="2863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3600" dirty="0">
                <a:latin typeface="Arial" charset="0"/>
                <a:cs typeface="Arial" charset="0"/>
              </a:rPr>
              <a:t>دورة حياة الطفيل </a:t>
            </a:r>
            <a:endParaRPr lang="en-GB" sz="36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74" y="476672"/>
            <a:ext cx="5647395" cy="605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52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220072" y="629980"/>
            <a:ext cx="2863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3600" dirty="0">
                <a:latin typeface="Arial" charset="0"/>
                <a:cs typeface="Arial" charset="0"/>
              </a:rPr>
              <a:t>دورة حياة الطفيل </a:t>
            </a:r>
            <a:endParaRPr lang="en-GB" sz="3600" dirty="0"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7652056" cy="467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2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220072" y="629980"/>
            <a:ext cx="2863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3600" dirty="0">
                <a:latin typeface="Arial" charset="0"/>
                <a:cs typeface="Arial" charset="0"/>
              </a:rPr>
              <a:t>دورة حياة الطفيل </a:t>
            </a:r>
            <a:endParaRPr lang="en-GB" sz="3600" dirty="0"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" y="1772816"/>
            <a:ext cx="7950770" cy="441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5" descr="الآيه 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900" y="1557338"/>
            <a:ext cx="2962275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7" descr="الآيه 04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7726" y="2564904"/>
            <a:ext cx="3960514" cy="219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3636963" y="5805488"/>
            <a:ext cx="532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3600" dirty="0">
                <a:latin typeface="Arial" charset="0"/>
                <a:ea typeface="Mangal" pitchFamily="2"/>
                <a:cs typeface="Mangal" pitchFamily="2"/>
              </a:rPr>
              <a:t>Microfilaria in blood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64088" y="418610"/>
            <a:ext cx="24444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>
                <a:latin typeface="Arial" pitchFamily="34" charset="0"/>
                <a:cs typeface="Arial" pitchFamily="34" charset="0"/>
              </a:rPr>
              <a:t>التشخيص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260648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4019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5" descr="الآيه 04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479" y="1268760"/>
            <a:ext cx="5286328" cy="3659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1187624" y="5576569"/>
            <a:ext cx="6191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3200" b="1" dirty="0">
                <a:latin typeface="Arial" charset="0"/>
                <a:ea typeface="Mangal" pitchFamily="2"/>
                <a:cs typeface="Mangal" pitchFamily="2"/>
              </a:rPr>
              <a:t>Calcified  lymph nodes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88640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6012160" y="338753"/>
            <a:ext cx="23754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>
                <a:latin typeface="Arial" pitchFamily="34" charset="0"/>
                <a:cs typeface="Arial" pitchFamily="34" charset="0"/>
              </a:rPr>
              <a:t>الإمراضية</a:t>
            </a:r>
            <a:endParaRPr lang="ar-SA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الآيه 04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6999" y="1196752"/>
            <a:ext cx="3317663" cy="5067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79512" y="458324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4644008" y="2996952"/>
            <a:ext cx="35283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Urine </a:t>
            </a:r>
            <a:r>
              <a:rPr lang="en-US" sz="3200" b="1" dirty="0" smtClean="0"/>
              <a:t>Containing lymp</a:t>
            </a:r>
            <a:r>
              <a:rPr lang="en-US" sz="3200" b="1" dirty="0"/>
              <a:t>h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43183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9" name="Picture 7" descr="الآيه 04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755576" y="1469171"/>
            <a:ext cx="3133777" cy="428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51520" y="272840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364088" y="455848"/>
            <a:ext cx="2696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Elephantiasis</a:t>
            </a:r>
            <a:endParaRPr lang="en-GB" sz="32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267744" y="4869160"/>
            <a:ext cx="28803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2" descr="C:\Documents and Settings\user\Desktop\scet_03_img02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376339"/>
            <a:ext cx="2952328" cy="428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0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الآيه 04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340768"/>
            <a:ext cx="6913016" cy="4916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51520" y="404664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112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7884368" cy="591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10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237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latin typeface="Arial" charset="0"/>
                <a:cs typeface="Arial" charset="0"/>
              </a:rPr>
              <a:t>Wuchereria</a:t>
            </a:r>
            <a:r>
              <a:rPr lang="en-US" u="sng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GB" u="sng" dirty="0" err="1">
                <a:latin typeface="Arial" charset="0"/>
                <a:ea typeface="Mangal" pitchFamily="2"/>
                <a:cs typeface="Mangal" pitchFamily="2"/>
              </a:rPr>
              <a:t>bancrofti</a:t>
            </a: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16422"/>
            <a:ext cx="3568030" cy="5189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01154"/>
            <a:ext cx="3747630" cy="322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3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16632"/>
            <a:ext cx="7848872" cy="1584176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Phylum : </a:t>
            </a:r>
            <a:r>
              <a:rPr lang="en-US" sz="4800" b="1" dirty="0" err="1">
                <a:solidFill>
                  <a:srgbClr val="993366"/>
                </a:solidFill>
              </a:rPr>
              <a:t>Arthropoda</a:t>
            </a:r>
            <a:endParaRPr lang="en-US" sz="4800" b="1" dirty="0">
              <a:solidFill>
                <a:srgbClr val="99336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672861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7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548680"/>
            <a:ext cx="7848872" cy="1584176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marL="274320" indent="-274320" algn="r" rtl="1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r" rtl="1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r" rtl="1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r" rtl="1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r" rtl="1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r" rtl="1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r" rtl="1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FontTx/>
              <a:buNone/>
            </a:pPr>
            <a:r>
              <a:rPr lang="en-US" sz="4800" b="1" dirty="0" smtClean="0">
                <a:solidFill>
                  <a:srgbClr val="993366"/>
                </a:solidFill>
              </a:rPr>
              <a:t>Phylum : </a:t>
            </a:r>
            <a:r>
              <a:rPr lang="en-US" sz="4800" b="1" dirty="0" err="1" smtClean="0">
                <a:solidFill>
                  <a:srgbClr val="993366"/>
                </a:solidFill>
              </a:rPr>
              <a:t>Arthropoda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smtClean="0">
                <a:solidFill>
                  <a:srgbClr val="993366"/>
                </a:solidFill>
              </a:rPr>
              <a:t>Class :</a:t>
            </a:r>
            <a:r>
              <a:rPr lang="en-US" sz="4800" b="1" dirty="0" err="1" smtClean="0">
                <a:solidFill>
                  <a:srgbClr val="993366"/>
                </a:solidFill>
              </a:rPr>
              <a:t>Arachnida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err="1" smtClean="0">
                <a:solidFill>
                  <a:srgbClr val="993366"/>
                </a:solidFill>
              </a:rPr>
              <a:t>Order:Acarina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err="1" smtClean="0">
                <a:solidFill>
                  <a:srgbClr val="993366"/>
                </a:solidFill>
              </a:rPr>
              <a:t>Family:Sarcoptidae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000" b="1" dirty="0" smtClean="0">
                <a:solidFill>
                  <a:srgbClr val="993366"/>
                </a:solidFill>
              </a:rPr>
              <a:t>Ex :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Sarcoptes</a:t>
            </a:r>
            <a:r>
              <a:rPr lang="en-US" sz="4000" b="1" dirty="0" smtClean="0">
                <a:solidFill>
                  <a:srgbClr val="993366"/>
                </a:solidFill>
              </a:rPr>
              <a:t>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scabiei</a:t>
            </a:r>
            <a:r>
              <a:rPr lang="en-US" sz="4000" b="1" dirty="0" smtClean="0">
                <a:solidFill>
                  <a:srgbClr val="993366"/>
                </a:solidFill>
              </a:rPr>
              <a:t>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humani</a:t>
            </a:r>
            <a:r>
              <a:rPr lang="en-US" sz="4000" b="1" u="sng" dirty="0" smtClean="0">
                <a:solidFill>
                  <a:srgbClr val="993366"/>
                </a:solidFill>
              </a:rPr>
              <a:t> </a:t>
            </a:r>
            <a:endParaRPr lang="en-US" sz="4000" b="1" u="sng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857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2"/>
            <a:ext cx="7753144" cy="57606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332656"/>
            <a:ext cx="223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Sarcoptes</a:t>
            </a:r>
            <a:r>
              <a:rPr lang="en-US" b="1" dirty="0"/>
              <a:t>  </a:t>
            </a:r>
            <a:r>
              <a:rPr lang="en-US" b="1" i="1" dirty="0" err="1"/>
              <a:t>scabiei</a:t>
            </a:r>
            <a:r>
              <a:rPr lang="en-US" b="1" i="1" dirty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01870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58516"/>
            <a:ext cx="3707904" cy="2780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060848"/>
            <a:ext cx="3895515" cy="23762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332656"/>
            <a:ext cx="223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Sarcoptes</a:t>
            </a:r>
            <a:r>
              <a:rPr lang="en-US" b="1" dirty="0"/>
              <a:t>  </a:t>
            </a:r>
            <a:r>
              <a:rPr lang="en-US" b="1" i="1" dirty="0" err="1"/>
              <a:t>scabiei</a:t>
            </a:r>
            <a:r>
              <a:rPr lang="en-US" b="1" i="1" dirty="0"/>
              <a:t> 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4485988" y="1268760"/>
            <a:ext cx="2952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مكان التطفل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8539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2656"/>
            <a:ext cx="4824536" cy="6242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332656"/>
            <a:ext cx="223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Sarcoptes</a:t>
            </a:r>
            <a:r>
              <a:rPr lang="en-US" b="1" dirty="0"/>
              <a:t>  </a:t>
            </a:r>
            <a:r>
              <a:rPr lang="en-US" b="1" i="1" dirty="0" err="1"/>
              <a:t>scabiei</a:t>
            </a:r>
            <a:r>
              <a:rPr lang="en-US" b="1" i="1" dirty="0"/>
              <a:t> 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4653136"/>
            <a:ext cx="4320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4837802"/>
            <a:ext cx="4320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6309320"/>
            <a:ext cx="25922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دورةالحياة17 يوم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05071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223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Sarcoptes</a:t>
            </a:r>
            <a:r>
              <a:rPr lang="en-US" b="1" dirty="0"/>
              <a:t>  </a:t>
            </a:r>
            <a:r>
              <a:rPr lang="en-US" b="1" i="1" dirty="0" err="1"/>
              <a:t>scabiei</a:t>
            </a:r>
            <a:r>
              <a:rPr lang="en-US" b="1" i="1" dirty="0"/>
              <a:t> </a:t>
            </a:r>
            <a:endParaRPr lang="ar-S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4" y="3356992"/>
            <a:ext cx="3241250" cy="27066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24744"/>
            <a:ext cx="1584176" cy="19960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9491"/>
            <a:ext cx="4222732" cy="491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7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05162"/>
            <a:ext cx="4824536" cy="52170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04864"/>
            <a:ext cx="3029893" cy="22427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3366" y="188640"/>
            <a:ext cx="223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Sarcoptes</a:t>
            </a:r>
            <a:r>
              <a:rPr lang="en-US" b="1" dirty="0"/>
              <a:t>  </a:t>
            </a:r>
            <a:r>
              <a:rPr lang="en-US" b="1" i="1" dirty="0" err="1"/>
              <a:t>scabiei</a:t>
            </a:r>
            <a:r>
              <a:rPr lang="en-US" b="1" i="1" dirty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49446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98663"/>
            <a:ext cx="8229600" cy="4525962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993366"/>
                </a:solidFill>
              </a:rPr>
              <a:t>         </a:t>
            </a:r>
            <a:r>
              <a:rPr lang="en-US" sz="4800" b="1" dirty="0" smtClean="0">
                <a:solidFill>
                  <a:srgbClr val="993366"/>
                </a:solidFill>
              </a:rPr>
              <a:t>Class </a:t>
            </a:r>
            <a:r>
              <a:rPr lang="en-US" sz="4800" b="1" dirty="0">
                <a:solidFill>
                  <a:srgbClr val="993366"/>
                </a:solidFill>
              </a:rPr>
              <a:t>: </a:t>
            </a:r>
            <a:r>
              <a:rPr lang="en-US" sz="4800" b="1" dirty="0" err="1">
                <a:solidFill>
                  <a:srgbClr val="993366"/>
                </a:solidFill>
              </a:rPr>
              <a:t>Insecta</a:t>
            </a:r>
            <a:endParaRPr lang="en-US" sz="4800" b="1" dirty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Order : </a:t>
            </a:r>
            <a:r>
              <a:rPr lang="en-US" sz="4800" b="1" dirty="0" err="1" smtClean="0">
                <a:solidFill>
                  <a:srgbClr val="993366"/>
                </a:solidFill>
              </a:rPr>
              <a:t>Siphonaptera</a:t>
            </a:r>
            <a:r>
              <a:rPr lang="en-US" sz="4800" b="1" dirty="0" smtClean="0">
                <a:solidFill>
                  <a:srgbClr val="993366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en-US" sz="4000" b="1" dirty="0" smtClean="0">
                <a:solidFill>
                  <a:srgbClr val="993366"/>
                </a:solidFill>
              </a:rPr>
              <a:t>Ex :</a:t>
            </a:r>
            <a:r>
              <a:rPr lang="en-US" sz="4800" b="1" dirty="0" smtClean="0">
                <a:solidFill>
                  <a:srgbClr val="993366"/>
                </a:solidFill>
              </a:rPr>
              <a:t>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Pulex</a:t>
            </a:r>
            <a:r>
              <a:rPr lang="en-US" sz="4000" b="1" dirty="0" smtClean="0">
                <a:solidFill>
                  <a:srgbClr val="993366"/>
                </a:solidFill>
              </a:rPr>
              <a:t> 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irritans</a:t>
            </a:r>
            <a:endParaRPr lang="en-US" sz="4000" b="1" u="sng" dirty="0">
              <a:solidFill>
                <a:srgbClr val="9933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303" y="1213301"/>
            <a:ext cx="61427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Phylum : </a:t>
            </a:r>
            <a:r>
              <a:rPr lang="en-US" sz="4800" b="1" dirty="0" err="1">
                <a:solidFill>
                  <a:srgbClr val="993366"/>
                </a:solidFill>
              </a:rPr>
              <a:t>Arthropoda</a:t>
            </a:r>
            <a:endParaRPr lang="en-US" sz="4800" b="1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8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6408712" cy="30334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48" y="3410512"/>
            <a:ext cx="4032448" cy="28651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229" y="116632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Pulex</a:t>
            </a:r>
            <a:r>
              <a:rPr lang="en-US" b="1" dirty="0">
                <a:solidFill>
                  <a:srgbClr val="993366"/>
                </a:solidFill>
              </a:rPr>
              <a:t>  </a:t>
            </a:r>
            <a:r>
              <a:rPr lang="en-US" b="1" u="sng" dirty="0" err="1">
                <a:solidFill>
                  <a:srgbClr val="993366"/>
                </a:solidFill>
              </a:rPr>
              <a:t>irritans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6090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2736"/>
            <a:ext cx="6475658" cy="50405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260648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Pulex</a:t>
            </a:r>
            <a:r>
              <a:rPr lang="en-US" b="1" dirty="0">
                <a:solidFill>
                  <a:srgbClr val="993366"/>
                </a:solidFill>
              </a:rPr>
              <a:t>  </a:t>
            </a:r>
            <a:r>
              <a:rPr lang="en-US" b="1" u="sng" dirty="0" err="1">
                <a:solidFill>
                  <a:srgbClr val="993366"/>
                </a:solidFill>
              </a:rPr>
              <a:t>irritans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12243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-7302" y="1916832"/>
            <a:ext cx="8229600" cy="4525962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Class : </a:t>
            </a:r>
            <a:r>
              <a:rPr lang="en-US" sz="4800" b="1" dirty="0" err="1" smtClean="0">
                <a:solidFill>
                  <a:srgbClr val="993366"/>
                </a:solidFill>
              </a:rPr>
              <a:t>Insecta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err="1" smtClean="0">
                <a:solidFill>
                  <a:srgbClr val="993366"/>
                </a:solidFill>
              </a:rPr>
              <a:t>Order:Phthiraptera</a:t>
            </a:r>
            <a:endParaRPr lang="en-US" sz="4800" b="1" dirty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smtClean="0">
                <a:solidFill>
                  <a:srgbClr val="993366"/>
                </a:solidFill>
              </a:rPr>
              <a:t>suborder </a:t>
            </a:r>
            <a:r>
              <a:rPr lang="en-US" sz="4800" b="1" dirty="0">
                <a:solidFill>
                  <a:srgbClr val="993366"/>
                </a:solidFill>
              </a:rPr>
              <a:t>: </a:t>
            </a:r>
            <a:r>
              <a:rPr lang="en-US" sz="4800" b="1" dirty="0" err="1" smtClean="0">
                <a:solidFill>
                  <a:srgbClr val="993366"/>
                </a:solidFill>
              </a:rPr>
              <a:t>Anapleura</a:t>
            </a:r>
            <a:endParaRPr lang="en-US" sz="4800" b="1" dirty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000" b="1" dirty="0">
                <a:solidFill>
                  <a:srgbClr val="993366"/>
                </a:solidFill>
              </a:rPr>
              <a:t>Ex :</a:t>
            </a:r>
            <a:r>
              <a:rPr lang="en-US" sz="4800" b="1" dirty="0">
                <a:solidFill>
                  <a:srgbClr val="993366"/>
                </a:solidFill>
              </a:rPr>
              <a:t> </a:t>
            </a:r>
            <a:r>
              <a:rPr lang="en-US" sz="4000" b="1" u="sng" dirty="0" err="1">
                <a:solidFill>
                  <a:srgbClr val="993366"/>
                </a:solidFill>
              </a:rPr>
              <a:t>Pediculus</a:t>
            </a:r>
            <a:r>
              <a:rPr lang="en-US" sz="4000" b="1" dirty="0">
                <a:solidFill>
                  <a:srgbClr val="993366"/>
                </a:solidFill>
              </a:rPr>
              <a:t> </a:t>
            </a:r>
            <a:r>
              <a:rPr lang="en-US" sz="4000" b="1" u="sng" dirty="0" err="1">
                <a:solidFill>
                  <a:srgbClr val="993366"/>
                </a:solidFill>
              </a:rPr>
              <a:t>humanus</a:t>
            </a:r>
            <a:r>
              <a:rPr lang="en-US" sz="4000" b="1" dirty="0">
                <a:solidFill>
                  <a:srgbClr val="993366"/>
                </a:solidFill>
              </a:rPr>
              <a:t> </a:t>
            </a:r>
            <a:r>
              <a:rPr lang="en-US" sz="4000" b="1" u="sng" dirty="0" err="1">
                <a:solidFill>
                  <a:srgbClr val="993366"/>
                </a:solidFill>
              </a:rPr>
              <a:t>capitis</a:t>
            </a:r>
            <a:endParaRPr lang="en-US" sz="4000" b="1" u="sng" dirty="0">
              <a:solidFill>
                <a:srgbClr val="9933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1124744"/>
            <a:ext cx="61427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Phylum : </a:t>
            </a:r>
            <a:r>
              <a:rPr lang="en-US" sz="4800" b="1" dirty="0" err="1">
                <a:solidFill>
                  <a:srgbClr val="993366"/>
                </a:solidFill>
              </a:rPr>
              <a:t>Arthropoda</a:t>
            </a:r>
            <a:endParaRPr lang="en-US" sz="4800" b="1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3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38 10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764704"/>
            <a:ext cx="2710384" cy="4517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99" y="1138647"/>
            <a:ext cx="4533593" cy="1988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05" y="3406077"/>
            <a:ext cx="3612579" cy="31192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188640"/>
            <a:ext cx="3014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Pediculus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humanus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capitis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899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7058260" cy="50843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528" y="260648"/>
            <a:ext cx="3014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Pediculus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humanus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capitis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07939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39" y="476672"/>
            <a:ext cx="4510075" cy="302433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12976"/>
            <a:ext cx="4242420" cy="33734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3014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Pediculus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humanus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capitis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73517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-7302" y="1916832"/>
            <a:ext cx="8229600" cy="4525962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Class : </a:t>
            </a:r>
            <a:r>
              <a:rPr lang="en-US" sz="4800" b="1" dirty="0" err="1" smtClean="0">
                <a:solidFill>
                  <a:srgbClr val="993366"/>
                </a:solidFill>
              </a:rPr>
              <a:t>Insecta</a:t>
            </a:r>
            <a:endParaRPr lang="en-US" sz="4800" b="1" dirty="0" smtClean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err="1" smtClean="0">
                <a:solidFill>
                  <a:srgbClr val="993366"/>
                </a:solidFill>
              </a:rPr>
              <a:t>Order:Phthiraptera</a:t>
            </a:r>
            <a:endParaRPr lang="en-US" sz="4800" b="1" dirty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800" b="1" dirty="0" smtClean="0">
                <a:solidFill>
                  <a:srgbClr val="993366"/>
                </a:solidFill>
              </a:rPr>
              <a:t>suborder </a:t>
            </a:r>
            <a:r>
              <a:rPr lang="en-US" sz="4800" b="1" dirty="0">
                <a:solidFill>
                  <a:srgbClr val="993366"/>
                </a:solidFill>
              </a:rPr>
              <a:t>: </a:t>
            </a:r>
            <a:r>
              <a:rPr lang="en-US" sz="4800" b="1" dirty="0" err="1" smtClean="0">
                <a:solidFill>
                  <a:srgbClr val="993366"/>
                </a:solidFill>
              </a:rPr>
              <a:t>Mllophag</a:t>
            </a:r>
            <a:r>
              <a:rPr lang="en-US" sz="4800" b="1" dirty="0" err="1" smtClean="0">
                <a:solidFill>
                  <a:srgbClr val="993366"/>
                </a:solidFill>
              </a:rPr>
              <a:t>a</a:t>
            </a:r>
            <a:endParaRPr lang="en-US" sz="4800" b="1" dirty="0">
              <a:solidFill>
                <a:srgbClr val="993366"/>
              </a:solidFill>
            </a:endParaRPr>
          </a:p>
          <a:p>
            <a:pPr algn="ctr">
              <a:buFontTx/>
              <a:buNone/>
            </a:pPr>
            <a:r>
              <a:rPr lang="en-US" sz="4000" b="1" dirty="0">
                <a:solidFill>
                  <a:srgbClr val="993366"/>
                </a:solidFill>
              </a:rPr>
              <a:t>Ex :</a:t>
            </a:r>
            <a:r>
              <a:rPr lang="en-US" sz="4800" b="1" dirty="0">
                <a:solidFill>
                  <a:srgbClr val="993366"/>
                </a:solidFill>
              </a:rPr>
              <a:t>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Menopon</a:t>
            </a:r>
            <a:r>
              <a:rPr lang="en-US" sz="4000" b="1" dirty="0" smtClean="0">
                <a:solidFill>
                  <a:srgbClr val="993366"/>
                </a:solidFill>
              </a:rPr>
              <a:t> </a:t>
            </a:r>
            <a:r>
              <a:rPr lang="en-US" sz="4000" b="1" u="sng" dirty="0" err="1" smtClean="0">
                <a:solidFill>
                  <a:srgbClr val="993366"/>
                </a:solidFill>
              </a:rPr>
              <a:t>gallinae</a:t>
            </a:r>
            <a:endParaRPr lang="en-US" sz="4000" b="1" u="sng" dirty="0">
              <a:solidFill>
                <a:srgbClr val="9933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1124744"/>
            <a:ext cx="61427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4800" b="1" dirty="0">
                <a:solidFill>
                  <a:srgbClr val="993366"/>
                </a:solidFill>
              </a:rPr>
              <a:t>Phylum : </a:t>
            </a:r>
            <a:r>
              <a:rPr lang="en-US" sz="4800" b="1" dirty="0" err="1">
                <a:solidFill>
                  <a:srgbClr val="993366"/>
                </a:solidFill>
              </a:rPr>
              <a:t>Arthropoda</a:t>
            </a:r>
            <a:endParaRPr lang="en-US" sz="4800" b="1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0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052736"/>
            <a:ext cx="4150444" cy="56256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0182" y="260648"/>
            <a:ext cx="2060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Menopon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gallinae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97391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48580"/>
            <a:ext cx="3891892" cy="57210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7301" y="185010"/>
            <a:ext cx="2060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>
                <a:solidFill>
                  <a:srgbClr val="993366"/>
                </a:solidFill>
              </a:rPr>
              <a:t>Menopon</a:t>
            </a:r>
            <a:r>
              <a:rPr lang="en-US" b="1" dirty="0">
                <a:solidFill>
                  <a:srgbClr val="993366"/>
                </a:solidFill>
              </a:rPr>
              <a:t> </a:t>
            </a:r>
            <a:r>
              <a:rPr lang="en-US" b="1" u="sng" dirty="0" err="1">
                <a:solidFill>
                  <a:srgbClr val="993366"/>
                </a:solidFill>
              </a:rPr>
              <a:t>gallinae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814503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7648872" cy="22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112</TotalTime>
  <Words>213</Words>
  <Application>Microsoft Office PowerPoint</Application>
  <PresentationFormat>On-screen Show (4:3)</PresentationFormat>
  <Paragraphs>90</Paragraphs>
  <Slides>47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afaf</dc:creator>
  <cp:lastModifiedBy>ebtesam</cp:lastModifiedBy>
  <cp:revision>35</cp:revision>
  <dcterms:created xsi:type="dcterms:W3CDTF">2013-04-19T16:48:06Z</dcterms:created>
  <dcterms:modified xsi:type="dcterms:W3CDTF">2013-04-19T20:11:20Z</dcterms:modified>
</cp:coreProperties>
</file>