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عنوان، واثنان من المحتوى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E3BF2-4F9B-4E5D-81CE-AE5FA72C9B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39441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CD317-6B0C-4FFA-8AA0-0C8BCB963C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895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4097739-51E0-4AD6-BAD7-240C7C08E91F}" type="datetimeFigureOut">
              <a:rPr lang="ar-SA" smtClean="0"/>
              <a:pPr/>
              <a:t>22/07/34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8EFEC1-17B5-434A-8709-9F2F65AF99C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oultryhub.org/wp-content/uploads/2012/05/Helminths-Ascaridia-galli-in-SI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51520" y="4365104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spcBef>
                <a:spcPct val="50000"/>
              </a:spcBef>
              <a:defRPr/>
            </a:pP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Phylum : </a:t>
            </a:r>
            <a:r>
              <a:rPr lang="en-GB" sz="4600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Nemathelminthes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Class : Nematode</a:t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Family : </a:t>
            </a:r>
            <a:r>
              <a:rPr lang="ar-SA" sz="46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Ascarididae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Ex. : 1-  </a:t>
            </a:r>
            <a:r>
              <a:rPr lang="en-GB" sz="4600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sz="4600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sz="4600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endParaRPr lang="en-GB" sz="46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9002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988840"/>
            <a:ext cx="784887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  <a:endParaRPr lang="ar-SA" sz="2400" dirty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1196752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192644"/>
            <a:ext cx="2376264" cy="149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11560" y="4509120"/>
            <a:ext cx="7740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>
                <a:latin typeface="Arial" pitchFamily="34" charset="0"/>
                <a:cs typeface="Arial" pitchFamily="34" charset="0"/>
              </a:rPr>
              <a:t>____________________________________________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408" y="4878452"/>
            <a:ext cx="20882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rial" pitchFamily="34" charset="0"/>
                <a:cs typeface="Arial" pitchFamily="34" charset="0"/>
              </a:rPr>
              <a:t>  مضيف  ناقل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7" name="AutoShape 4" descr="data:image/jpeg;base64,/9j/4AAQSkZJRgABAQAAAQABAAD/2wCEAAkGBhQSERUUExQWFRMWGRwaGBgYGBkcHhoZHBceGRocHBwZHSYgHxwjGh8ZHy8gJCcpLCwtGCAxNTAqNSctLCkBCQoKDgwOGg8PGi8kHyQtLCwsLCwsLCwsLCwsLCwsLCwsLCwsLCwsLCwsLCwsLCwpLCwsLCwsLCwsLCwsLCwsLP/AABEIAMIBAwMBIgACEQEDEQH/xAAbAAACAwEBAQAAAAAAAAAAAAAEBQIDBgABB//EAEEQAAIBAgUDAgQDBgQEBgMBAAECEQMhAAQSMUEFIlETYQYycYFCkaEUI2KxwfAzUtHhcoKS8RUkQ6KywgdT0nP/xAAZAQADAQEBAAAAAAAAAAAAAAABAgMABAX/xAAvEQACAgICAQIFAgUFAAAAAAAAAQIRAyESMUEiUQQTMmFxgfAjobHR4RQzYpHB/9oADAMBAAIRAxEAPwD4eRiXpG+1vcf2ceC58YvNMsJYqAoAAtJE8Dk4xiGtYuL+Z3/T7zOPWKRbUPyN4+1ify98T/ZJBKnUdUAAGSIJ1bextvziunT9vPv9TjGJPTi6yVGxK8XFxcf7g+Mc5MRaJsbjfmPt4wQC4mmWhPuARvqvcggSJ9se1+mlSAbKyllJ3AvAYcEn+YP1FgJUFOmO1gNt455F5k4FzPJNmkCI4iP7/uGfTqIqlQukVCDOwBi99txP++IZrpjM6lBqJ/sT9t/piXNKWzAmRyHqI5VhrWOwzJU2JB2sYsfODauUKaHZVYFA/aJC3MyotaDIP15x2W6aadVpIBSNUHUIPFt+R+uD89S/dtvZDzc7kmY7hJJIgG5va4lk9SRqBcpQDLUZRpAUEOwF2sbzaPt974WAswIbfgnmBEat9o9tvrhj0iqzLU7dWlDP+VUF2sOTG/13JGF1YtJJB7jEcEWNjt4/PDxTtmDMnkKwDlRAQwxHjaZAkgHngx7Y8ASqdLsFafn9iQBYm9rzb3tfFnSKdb1P3aw6byDdZCkPey/W3HIw4630lE1VEF7a0BUsNSEkdpshnjYwLEYSUqezAWRp1MuLtqRk1JEsG8rbYif7Bw5ydFa6zDAAS9Kpci9ikxqWAdiOdtsRyZ9Oir1CAjEllG9PSe11K/UTe4I9saLJ5xY1gIwYyrklk1DeZOtQRJO8GFvZscmWW78mv2A6fTQgB0wUWCwdrgjUJ+wBgjgfafVFBRqgGl9QV7XB1CdU7GAwsZNgdyMMKnUACyGkgZQQANSqRGolAplh7Fp7gSovAdOhS0szsKSQRDf5SIjyBBDDe4Exjn87Fsz2SyYd3KgdvcUI1d+4KgcEav8ApjcwW+W6Wg78xU1KzwOzRAYwLniWFp43IuQqRp0qlOkCKVPVdyY9QmRxspJAjwDO5xTmadI1SlWtXqOW1d2pS5iYMnljM7wFvvi9WWsassozo0adYNgpBI06eAFncQNrkzIE6jkhXBYT+1BBCGBqDCWNrMQBP5njDD4n6iuXy6nQGqViGIm4WQZ+sxa8THFlGf1FdKPNZCNSKsRKD5P+AwLQTxhYcuzNiPJ9TOWSCJcsQyMbFbQIPykGb+0eZDztaWZaRYIbgEiRaWmN4kieY+uNRn+mGqqVqwVKxuztGhgR/lFywJC6gI/KRk81QCinUDFlY/QyDf8ASLTIkY68bi3YjB8oFZobQo95vsIBNh57oFt8aWlkGqQHl9IBBE+osGIg8AbcAAb4y3UI9RtIgTtM/wB/r9TvjSdLoVvTEVEIkwG8oswJt7WuYA9i+Xq0zF65qp6LIxSxI9SIhTcgjZSNgAAYMXEEJzmqNOGUtUdb90AAzJ7YNjJt77c4bUqxJOqmqkiJswIAvp1zJnYnUfF74X1Ph1ahmjUAUmwb8vmFrXk4lCSX1MwsqTUBYsSxPvcgXsPtc7z9YNyMaX+aQpAYmAT2hlEAyYP5XI8e1sl+zI6s6+o4jTpJ7ZmQx7RsRa/GxxVkMwICiA0GSYMmbQQsxAFttzacdDdxtGI1aTNLBJIOkjcAk8X3jSPYkSJvhhnMmVqUgY4FoNhewb2vtFyMDVKMUw6MY9TgQUmeee3Sb7X2vJmYyALK8iUAEbggCP8Aedr7YlOa7sL2Apn1AhwNQsdv9Mdgit0lGYkubnwv/wDWOwv8N9iWI6SAS3HHv4Fv7+uLfQJUmBJA3MEXiVE93v4x7maZLxAE7S1gPrbE1qzSJJuCFtN+Zbz44/THTfkYEp5cnkDc3YDYSdz443Owx78k8mLfQ82Pjj3xYFUGS0/T/eOJ/TFq5DVFiPJ4NzAAMXsbD38HBsBdSXXTpiAssQxjgC3N+TxfDXM9OAFEGDocg8DTI7iTsIG5tJxRl8toBXckggbQbhtxsRt4nnBmcTVqQEwFAiSYKkTYcCYnyMcsp710Eq6eQgeIAFSxj2O3kD7bjxadRQwhHQQGBSYJ3iG5I8bHFeYz9JiFCms/AkxzNzEmIvew9oI2X0kPRgrJOktAIgkrrnaxIMEDCqDfqYAXp2l2KltN5njSLkbfMYF5+3hrniKmXWOGKKLXF2JPMxHEWMHAHT+huGBYb7KGWeLgGxAm43wyOQPooLkGo/4ip2jcgjgzuI8GcNkcbWwA+Vyb0ErEDUlSjGteO8TJGxkQRNrTMXRplnJUEEA7SOIknzEX+/vjT1ahy5ADlbgWuVveRae2JuJ39h4/U1rkIaGqZiopKkKZX/LcapI9yQT4aOR9hsIX0lVFZmctDLLoAobuikmgAAsW2bT5ANsNchTiGVCg3+aIm2wa5vM++/OFVXpSs1BZB9NmBRgoYD8IaJkhhcT/ADOC8sPTqwEEGdakwBpvqXjTOq29wAfPLkal52BsLHZWXc0wTYn8LFRza0TFr4tBeoy+lp9PWWI20gwQP8xMTxuNr46vnQsNoTSVkETsVuBpbxcA/wBLUPnl1BV1Q22m4Inww8wOT/LEE20JY6z9P90aswiglSsnTUBMLEdu7AX2jzGMjmNeko6mnVqMrcyQoImGG8Ej3iPo46x19mCSYbZjyIvIsAoG3JtcnjLDNaausnXMSGv3QL3mZvvh8UXRSEW/BqlyNKolWq6CppRBSGmxbUAx1E+zDwJJO0YMyEuoD0SgBlBrBi0hbzfeFIieZGM1T+KtK6VRdMEAbRN5GkC9yT5i+ID4hqkFQogxxO0gQdxcfcxOGUJFvkzfgYdb6my1WNSnrVT2sJbSdWqGDElYYlryCTO0YhlevUSBoqaNXzgLpLAyTc8huQ1487qm6lUL69ALQBMC/wBfJhov49sSyld3OkqoWSY9NIvwIG3+pw7gqH+RP2LM5kTUYam/d0/ndrEvuQCdzsBHmbYj1HMI1MoFZWQdx+YKCTpQAx3k3YidzfcYIrh4HJX5ZkDVsGgWtvG04Q51SBoA0rMs7G7ty303AF9zh8W+yeTHKPaKel1dVSDBDb6iRfe0He33x1HMOh2GgltNhEi8D7xPmffHmTGoqolWBJBAAnmWMbAjk2niMW9bzYhUTaS0j8UxextcEQdo98dXcqJBGQqs9UqzzIjTfax4AESB+h98HUyrgj94oQyjLIYm26GQePysDgXJ01EVDPqtcEHc/wAomB52xZT6nL962IIYbFRuCANoF8c8027iZOi3OdPWtpYhdQgnQDDrGygsAkW7Y5MHYYX0snD2qds3Gk8jYhoG4UWngiYGHdTJ1FYgn5oFz8wHy6gTa3BHuPOJ0skIOoGd1IuDBBJPgAck2POJrM46G0xZRCoIG7MObjSSAsGPAab8eSBZUZyPFt/vFse18zSpIHFMs+4MQNgAw88i4MwPtfUqB3VCGLuu4EgcmwNr+B7c40rbT/ejAtPJkgH1KI9mqaT9xxj3BT5wTZDHtTpsPzInHmDv2FEtNJYEGGCwFMj8Pkfb/XAlCQwXVCsSGOkHexkciY/74tq9pEMS34tiAvv7+b+2IVcuoXVDDzsRyBt7wbgceZPWgnuVyYWooYxBktwQIPbbj+u3GGWXzH7toB0NupAPahDTe8zB1ASADaMBrnGULpjYS+5X6eDH6/ScDnNatRYkEQAfpYe8++BTkaxjmepemUMalOqNROoX3H98e2OzGYCKXtc9oAtMmYjg/X8J8XXZnOMzdtlDSADyVAmPeP1wTm3Uhg34gCCsAWMEf0jj7TheC0K2Q6hWSqBVVtLgQVJMk/wEC25NyNj9ME5HPtUEVA5jZ0WXXxYRNvP54XrQ0d1mp+w4Psdj9bSMN8ooQdi67XLGJgzIju9txvtzgyqqRhvlAHamTDdw7pBibS0/KwO/F/zmisRKcNpM6YAmdROxIiTO9ibCSRQo6qRIDfLIaCGIjaGAJEmZMTHGBKFd0MwZlXE2mFZdQjcbX2sQZnHClboVJt0j2t05WaFIKuWv811uGN5uRv4PiMAZTKehk3qEkMzLNpAkGwBOljxfydtJxaq1HIACAG4+UbSW+Y22ax8ReRhlS+FczVPpyDLzpNakAWDMs/PeGDDVe21je8ISqi6xS8gjAaUqQLhJ+UQSqsTYAGTqNz9xbEK3VVCPpOpmazd0qtwR4hrH20nycMKHwgzAMXoCTplq9ORCTeGNgBH1gYDXpfYYNMQEf5hqOohdI/iEksvABPGN8ryysfh0+2Lv2oldOkexAItcxv7n8ziGXLrZSV1AiQb7EHbg7HyDh/R6CSKffTBYA9zBYUmFJJ8hW9xAmJGPaHS6KKGesjEyNK6iwlRDWESNcxNzSYcyHUUiqxQXQgFKb8kT9xv/AK4tpdEdvlQ/NpH/ABEkqt+bMMaHLtlVJLB3ABgRpGoqAAIMxqLG/CoDucUP1eLLTprbkFzMFSZebmbnkgeMHoul7IW5X4fLAGwU3n2Kq2wk/JU1fRW8Yav8K1afzow8ypF+VvyDI+3g4inXK+wqMB3WEAdxLGwEXMn72xOhVaZLEnyST7D+n54nKUUh0pWGn4WVWCmvRmYPcSFggXgfeBwDg3pPw0I1KyuptImxESIYAxteIN/GFhzSKCSQABP2xueiZWKKe6gn6m/9/QY5p5EvAzlxXYizvw/7f2cZnrPQIUyLeMfU69UlYYaoiCd4UGFnxB/QYz3WqKVYpqNDGZYmwmwHcRALaRJNpO8WWLvpgWS16kfGc4oCMom2+0Hui53NuDgdUUqoJiI/9322Fz98Pet9INNjK89wPn/XCgFEJJnVupNx9x+fn6Y9GErR5+fDwdro8zJDESSG2Aj8OwEcc/WcM+kVodtcPoHa5MaTIiGJHE2/KcLpqLU1Eeob6iDOoHmbjB1PpyPqiIIB1yQABdoEmTE/kbY06qn0c+q+5oVzKlSIDCxBiIttItexB4uLkWBzlcEsswSTzIJvG2/AB5/mM2T00yKa61AidYJXknSkkg7zP12wIyKp1GRwDPhdh7W58jbHIsauwPRHKLLA/KoHym/09ibz5thrkTFZfUKJwWmYJncH2BBN4JFhi3IkVJkrJvsNOncWif8AMfaLecI806mSqzDFjFxcyNxO3BOwOK3ybtCjCpl1kyTudgFETaxUxb3OOwtbqDN3EEz/AAfbi2OweDDsBcngApJg7AH+n05xd0/LguodjJsoHud58X4wF6rNJJvb+gA/l+WGPw/RDVdU/JcAgGfIjb/tjqm6i2EtzdAqS8doMKBAJHcZgXI+bfiBtsvzR/FAlgPPjwf73w/68gWiumSA1/rHED5d4n/NF4JMU6Mv7K7ak1wrgCZKFogEyByTJ4xKM1Sb/BjN0wXcbbjiAPsOMPKHTC2WqVgC1NGAmNtRUWHG639x96MrlCqFgDqa0aSdAvLmJiRAH1ngHGiziClkfRptBqVFapJEkekrmL//ALF+2gDk4aclaQ1e4kp1CupZPzEKTFgLgTO0ST4CjyYY0chq1EsVVIOuBYhlEAbEhTIkj6zGCco9NKBLgS11kDVOkAEEj5Zkn2i9sJ+udad1UWUEmFDEgCYG5+0/w3nEU+TpE/wMhmdzSbQ0gAPp0kCwLqRENuGXa8gb47MTqAfsfmRIuJkEDmR7w3OM1TzrKp0wNJ4Pn6m4kTyMOcr1f1V0PpWoCIJ2a+ziCIBvMfWZwZ4wMYkKVqVAQEUE3B3EiJvuYieAd8Ryg106bxOskBVYMxjewuABeThWaLVC9ICSYMbHWDcEm39MN+l5f0TSFQgAXZY3JftUyBNhqkWgQTuuJv0r7lo55x8lgempaT8sg8i28Ebja4tvi6gtN17XU/cefrgat053DqGhYBtyszb3JAAO0AeRJvTeirTUjSy3/CJmBa7CJjUZ9tucSeSldll8Y12iw9PB9wN/ywLmaAXc7/ynBjdOibK4BsSumCSWALTpmAbNa0ECcD574ZVgPRLK19uWEkxfusdgZAiRI7kU2+2UXxyrURcMynDKZPBn+WI1MykE6xMTpEzH5bYnluoCmWWtTBKQpdIVvlGxEL73uRv7D54eo1N6TXnUDEsbwQQLHYExySecPx3sD+Mk10XqzAp2nuvBgFVAnUw4EX98F1Mi7Ui2oiN9IDlbTqKkzpj8QxXkaDem60ytbM1qhTXrY+mKg1ML3Y6UM+AWmeHz0SKNNTpfRpAJCsdIHY4VhI1sv/TFhIGEyPiyEs8mZfM9Iq1KaX/dkkFt4YANf8JBWCCDtfxjT5T4zOTRKbkV6agD1Ax1DwLqAbfyudiVGdzLVWdCi97CPTYXWJ7mWAZJJJgESZi+E1GqaVWrlzpJ2URK6gZZII8Tt+JQQcUUfmKn48CRySTs+h1f/wAh5dl7GlttJsRfmffDXpGS9RwGP+KNJN+RaPaY4P0O2Ph7KyV6hABVGOoWIiY2M/1x9c+EeoF6QmQyG07xNpB/rjTxLE1JHbjyuVoH+Jul+qpeO9IWp73gN48KfeN5x816jlLMp4uP6/p/LH274jpBapeJp1ln7OP/AKtPvbHynrWV0ubc3GGUuMjr4qeMz/Tq4LLTntYRvcNvvwDscGdTzAA+YF5BCqAAoAhBtc6bn7ck4DrItMrFm1RMn5ff8yIHAMzODPTpBy7sitN9UtBm5CD5jYmGgXjHU6bs8dqiXQ8mzVHqPISnJcEsLXJ97fnfFlVFzJDGRsEgEq1z2MPwm24ttIG+HHVa3q5eRqRaxHyUy3YnEKImTEEiLWiDhL03OHLtoYkJJAJQiTvsedhccnCK5b6YYsmX0nQJJtLERvLEiSBHj6nbmt3RWJUyTqBAI08kQZ+tvYXM4DqVx6WkEszNqi40gCwtuTLfSPfDDJdHq1BemUWe4kJM6DEaiNjeJBvbYY3FLsSS2AFQbljJx2L6rwSCswYntO1t5H8hjsb9+AWJ6OoGQfy8juH6xjQ5fNAg1ApV51OqiIM7jwJmY22wPTyrMpMFKjLqCiQNxBFrWvE8cWGCOh5WqzHWWJAEBge4RG8TAAAgXvtbByyTT+wbDET1AZHY4IYTfUSNNjzu3GzeMF0MwFNSnpgU0AC8tTaAwEt5g/iifF8e9OynqVwoN4AFtyBJJPJLc7mZ2wS6b1BpUqzFmADSEJDKsEAkk77QEk3McXLdGsS5zI+k7EMXptyRBLNMgiJsQwNpttthxVFNoaoCbfu1mJ7U0sIsoXu4Ijb2qoJp/eOENFmXQg+UEDShIuIKETNzBkicK871WsiBiwWoTABGyi32Hy/l7Ye3N6Fe9HnxBkqzvrKgAiFmB2+YAgAk2QbAe04R5tSp3luJBJF+DEf3xi7MdRqqwLsrM26xwfJAEfYyPbBlXrCIq2Aqx/6Zsh/zTMF9ttvrjsjyiv7DIIyPRqY0q8vWMMVO6jn+Y3ve2xxXm6pSq6qEAkqSFBJPMEAizWkRtbfHnR8yWLaOVhmi4BNyBfu/iJ9xfZhlOmFWhRNRTA2Ok6rlmkCN5OoRO/8AljJ8XchG9l9CitGoGLKHYaJNoa41agJB44mBaYihlLMGYgMQwnxAixmSADvbYg84Zr05Pw6WqRGpjKJYEuRpE2ncXjnFnTsiWQAFiysQS+nu/F3KWkEgGIJ42xzOXnyLegYEeoEeYY6Qwa317rEfeN7jfDWrWKKGJj5RrO4mLNAIIuBeeD/mAnnumstKnuG1e1wxJG/axGkgzsWPGJZHqNOrSdW0tUgqV+R5nStoj54tNixJi2JN2uhOxe2fqMCNNRz/AArTSmpIBA9SoSbXNzxN8Z2srF2CsVDNMBy23apDEkEi5n6iwxZlcyrs9Co4YIQtOoYVdM2WpaQJ0zft0tcbmnLUqlAkuFDaW0hSII+YQBxvfmd8dlOKoqlQvzPVGqSvdcksxJJN4Baf1+p+z34cooVWKnPabDS8XgEywNwREGTc4B6rSSmadVl1JVBBAYhkYcgxBmZuDsR5wWmVE0alMIKCn/GqSCYN5jcTO28HbDTqUNBuiXUemelmGqFmp02SGCG5lCCE0mdMDV9N7Ti/JZ9cuxW60XT59RbV29rKLwQQkcrB9sWZbMLVIWD8hf053XSSGEkMsxqiSJvAUxjspk1KaVEqVmCe5SIKtB8jeN/0xzOVKph7K1psJKN84lSJE8xMSPH19sB1unMAaxWKiBXKxbUvMDaP1i+JdPzzo/ouRoXsUxEanYyTvvb6COMN89lyFk82HgMIB+naBb+Eb8bk8cjK7M+nT2et6qkwwUjaGtDCQdww2/0xqfgrNH9ocM0lhJ33BI59ucJMzQK09QKqqiF9hMGbQTeL/mIAwd8JV4zFKSSSWmdrrYAee0z7afGHk+Ssti1JH07qNLXlVPKMV+zDUP11Y+a/EuS0kHzf9Y/sY+piDlqo8FDz7j+5xgfi8TRpmNi67Dghx/8AL9MJ3X4PWwvTX3/yfPOoUDqFwFaNW0mPrc/QeL8YoodP1m7qrMZBJJJk7eN/1OD8/l9RVpgLJJ+kH8zi7L9MUlpAI7jTm20NpJBtMmDMeAdsdUMnpWzzM0amy3qXTHLkrVVAoBQK8aBaNQFluTsBfjuGK6fSXLA1X1KEgsX1GQdWlR+gDc8CQMRqmhUoUmqShYsoadRVQN4EagCBaZuuFDvVy1VhPcD3QQysDBBkSCDOHiptaeyJoM0vprJX0KYgDRBqOIkSy6liQSZsSTa1qadeoEBFM0KYN6hQsxJby0ySQPlj7C2J5bMvXp+pSYI6yGTgzeYmdwL/AEBJtgOnnlqlnVFFQcEE7RJUEkA2kgiBsLYRebAwrNk6zpoStoLNT1GwuYx2FLUGm7X57EN/qTce+Ow/CP2FopyVd6jkmoyAeCfsAJxoslWKTYsPD3M8EaZIMQJ9ztGM9Uyi07GoJ9u6OOCRwP5+MEVq1UU2CVDUTkqzRtuymDMRc+4wckFPRjQDq2lwQJZTsCJE3IiB3EgTPviHT8zJUVSITUbA9+reYE+AQSdsZfI5bV3kSonVBMg+bAkf7Hxh/kaZanr06QhuLkneANrmD448nEJ4lDoDdFvVqWYayn90ypsQAGZZRTMSYG3Er96P/BxXLD1T6guwJAAIgHsJn2gTEfXDJ0Z8uE1BC6pUIsAQdSj5ubciLLcQMIcz8L1gNaAk+xB/Ir/UDBxtVTdGJZrorjUHcmmh2LWBvaWMrwdtp9pvyPw8j0kD6hMt6gFj7ElbWgi95Pm3r9JqLoWvqRiD8xYc3kmdxHjjzhgKur5xLr/6gmWJ3Lgghm9xBMnkzikptLsRyYJlqyUabuwCaiToUGTq+VImwCki5iJ53b0M4a1JUQmm1QF6hYAsaYkkEk9xiTeAxkm5GhZmqbEoQACxUdwvaZM7fNcGe2QOMc/XF9YIveXKpvpAGofNYaiTeWML4MTibXL8m76NC+aXtAlm2WLgR2gksupjM7jSALC9l+a6ZUamVptqzHqEbcwCdJvJuLAc+04s6f8AE3fmaVR/T0u7q8FXIDBdEtJDMIUWJsAbAyLVzPqU5XsVan7vSYIMSGkGdWpZ1cmdwBiDg4uwpUaXp3VBWypSrPrqGBvJIIMwJuAulo333IjCdgozC1gpaQxUq3aWUCbhRdlBsQJ1Cx5zXUfiOrUKSApEjtmSA1pvciAA25n2EaPIo1SgdVP03pqtS5tC9uqLwpkbiDoB5jGeN49vyGqM3m+jd3pIQurUyFjGsEDSv1mbtA4nEuk9crArTqotVA2kazcEmSQ1ytuQPth2csC/pyFJA9MkmdRIYwR2xqA2PHuTgenk6ZqIykh9WogkQ3dcAxZt5nFfnLjUh9Djqvw1Tdly62amZcOxtF3JaP8ADClRIAJifxDGap9SqmqQ9Wn6UkaG7QiiQNCtEWg6VaTF742fo6D6rxranDDVYwxmQPlIUaZMSLgXnGN6l1GvUrB1bQUBAUdo0g2VR7ztPuTOJ4JW+LAtoKXK6apr0n9QFQoAkwJUAKSNgBFhbxGD6OYLNqpMAA+lgsKwM20gCYPBA8ThZ0bq1arWVQqwBLggkTN1I1Wkz+eGubyopFjIVTOmT82xEmL8bzeSN8bJ3UgcWV9QNNgxAD6CpJAvIgQYO0zYi5I+guAZhpfY7/wWJBGoRJ0kwdx7iw3Scgddd7sSFIE/MGFyCLNpEg3GCcvRYhjdiZMggBoBU6J/ySL728C02ktIetA3VMurIdc6KNjcXqNcn3Ak2AF24AwPRf0c1Qi6GoApAYLezRqE/iv42wdXIU6RbShsDMALBkrY6gdzNh4EHM5nNlaqCSWDKxvsbWF4tH5nFcS5aHh2j71lB+5rD+FT/wC4Yw/xO0UNMSBUJ35KDiZ2G8fe8Y2uSq/u6u0FB/8ANfcf1xkPikasuI//AGtP/Qv+/wDeyLpfg9bF2/z/AOGDzKwp/v8Apin9vFNWBE9q7TJOpfHtq9rnyBgjOtCz4v8Alef0xmEcksZ33AF9O5jiwHJnF8EOStnD8V9YZ1NyP3I/w0clbEEagN7mBbbjFDU2JKzKKCuojZQ021AEX+hvHOPc5WFR5vMINuQgUnfecUVEJ3sIkTyJiRO+OyOkcYf8P5lqbO4LdouFIuu5+1uNpw3zVCjTqrWQxSrToZhERZpWYtIMXuwiMLenUSrNTphi1RhT+aAZ3Uhd/reOPOPa3XWCekqr6Sn5W8i2xFjzGJTi29Gsb9RDiqwTQVmxmf1JBP1i+Owro50soJ0yfKz/AEx2I8a8IOheuR1N2lgAblhEGdhBJY+wH+uJ+l6L7OGXfdWO9xvtsd9ucNFqalLtqXmKZN4iLNMSRJMxO3jAPVcr2qSuhjMCbgA31yLsTMXG3ygRjpUrdCdh3TsrSfU6JzJBJhfawE3P+/lxlMjpFye+0IIgqNyBebk2283xnOmdQrEikjHTBJCgeD8xMQJMEzG+9pe18yFR9DmnUKRIjS2xiTpIMDSTeQwHsebLBuVWCQn60a5KirbdUbtBZQ2xIiRN5I84LyVNymkEJE6oYMwvCjueBLQJsYCwDgXMp6tFHezr2Na/MEmeYC93i3gqMyjhivBNo5/v+uLxVqmarG7ZgSRUZiBsyzqFogNtt9RY4Oo9RdfmK+kJgkTq+jESZsNP0xTQ68xYpVKPaNbAhtr6Qo294nwdouoZsOCKanTPdImDcC0idhY27eDhJWvArVB1Su7LUespSnMgErrbyC1yNQkiZ3ETAwjo0T+10isxqSAJkXFjaZMz7zbEererqGupqRbLqAEHcjQhIBncz98H9ATS7PY+nJUz8xC8KZmCQfG+NuKsy9OxB1d9VZjvqY7f8R/L6Yb9BUHL1AGfUrhl0ASIB3mDzuL222OM3WW5+v8AXD34YrqDpD6XMxqPZqvc23jjnFMiqGisnaN90LJJUQN2iAVsoDEOoYyPOpfudt8WZUKcyZgI6qjslvnXQWMcatd/4hYixzqdQOWqCmwOmqZDU0CqCI7wyzqFz2+4m4EMQx1AsRIA3H23ANhMRsdTbY8ycWnfgi3QtzSVNTFVBVTBAAKlRppgg3I7p7g25jwMG0aCN+92fUHAsIaGB35Jidhb3xVVpgGnTXXrMx8pXc6g4m4JMWJt7i5GczKhZYjUN7ntA2udyf5j8tJvVBs89Qt6kiV7VQAxZYXVb+KbzBuLb4WH4aLMvegY2E2ibfePYTt5GB6ued6bPSgKgKOBBIVljVB4IB+h2ItHZro7NR9anPqLDMqj51kj1F0iJDSp9x9YrGPHzRRJjjJ5Faa6wysx+dQuomBa88ECLAEHzIMPiLJqT6zv2FVFRYM9wGkxEzK3IFoHzCBiv4frvmPnYNUg94uWMgQ0kS0xxuZNhOLM0gOmkQIYMSSTq1bgzqtYfKRN53jCO4z2UTo96Nk1WmhDk01cmQ3zSAoAO0GW8CFMxzWlarVILD0y0+nNwR99niLmN5iRitszpTSqsUpjgQoMbkmZNotvirMorV3BgFACpU9wlAbX2k7X3Pi+W22wsI6QiamEzoDSTYXuJWbzJmZHmL4V0+gOubXXTL02qAK0m17TAv54nDek8MWgFjAYGe5Y0w3tp1CYn9SDfhh/WqJpBIV+6TMAKWg/83Jwym420aG2fRKUClU99IH/AFT49vI++MP8U1exB/E5O38IHJPB3A+/GtztfQhk/wB8f374xHWKxqQDcJMDxJk/rfjCJ6PZxJ9/voy3WEJpmOL/AGAM4E6bk1SmzH5wjkxaBphRJj5pPkm4AkXeVqQBuY4+s2/rP9ziug9P02DOqIVCE+oV1KAe0dpO8ghQReDJGOjFP08TzvidzbM38OdNNesq30LLORMhQN5HvAB8kecG5PLrUZ6JMmgzPTawlQ3cl5sfmHju8nDT4QySLTzFVWQ6RAY6lCghhOs30keBqOw5xGktLLem7f4pVVA7hFyzOQBq3gDmxtIGLyybdfochT09fSqQJ1prNxqGuNTGB+JQFH8xE4zDakIM3NwQRMH6Gx/W2NtS6TTAYz3apWbhqekjVG38P57kYEPw4aiOENMVCBKmBqiJVX21A3jYhTJndYZ43sRM86TTUUU/d1WtMqVAuZtKE2234x2FtPpzgRLLBNriLnHYZqLfYQ3I5oCiGPcoNhHJHj8RHaIJ2YcTis5F67+mj/uliZDQzhbkBZPGwnC7JZgKh+bRqEKYOw7ibWtFx+sTjRZapDgywEiVBuY0kkNup9xOwMSBhJfw3on0ZH9mcd4lv+qbHn8h+Yw06p+9p03kAiQDN4Cg6eBaSfMk74O61S1KadKlUqESdbsxCKq6jokwBZiT7HCbp7k0aicgh1Ujcizb+FOwg35FsXT5JSHu9l3TOrGkXJUtTqWZSSs+6teGG43HmdsFZenXqU3Uf4cq8mBpMEoS/wAoETe3NwJBg+TUIocFAJLX7jcwLfLseBvOxAHnV+rFgNKwLlo2ZiQ0wBAYTsDzsuF03pfqb8DOn1cZRGFALUrkENUgsukmWCrbtgXbnYQLlWOsNoAc9xb1GYbm5NwAJYEkzJMNHEYro0mFRG1G5ImbSSR2iODMRyuIZ8AP3odQbuVe0AT+GJs30Ee84KiumHig/KVmrOSWXTpMBQJJHJAMrJi5ie20YM/ahSdZhQTBmw1MLA3iFi57fmIPOFuQ05ddZbvb5e2e0NupMiTbccfnPr+xDL3T8oncjt3hiwFjM/nbCuPqJuNugb4opguHhVY2IUEAwLHxYQDeZubzhX06uyVFZLsGB/IzidAPUASe0tHce0Mdrnb644funFmUgyZibHx/TmMWrVFUqVH0F2WqhIJI+ZUYwFERAbfzzF43lce5at6TBtRYgqv4tQULcsCJAOwFxGFeX9QZjW7BUMyrOCVkXvsBEkflGGdAqNLIDBmGkwT+Ekm4tMSOOdseVOLTqyco0WGBSEPAKGZuCy7LJ8iDBJjVfCDqLs5IqFRrJ1MYtO7Wud5j/tgjPUMy3qCkKnpuflsJUGwKmYbkbe22I5b4YzFQnUoQC8uZ2MCAtja97R9cPCFepseON+xb8M9OFMM4roR8rFlfR7hm0lYvH0P0nT9My9NEgSwLFqcWgtAZb3KyCJG4HkQFeT6RWSor1kavp2GrtG5BCWG5v9Nr4bo0f4qlb2WlTcKRxqdgB76VFpibQJZre7G4yKx09NT+kNBNEaWCjvmbxpuwNpEGWv8AhwqyFWk2Ypoupu6XduRu3afpe9453wyHVqIIRWKj5e5YCkmVmTIE8n6+2FGQyRTOO7SqFWIgiDJEC9rBlnbbi2JRt2n7aH4lvUeyr6Tg+iS3cYkw3bAAEg2EjzN+VfW82/qhoKKASDp06zybbzsINuCYuTmWqM7FRrpuyzNlkkASd1Mmx/3wxzOQLVqnqGo4lfToyQhWbz41EcAkwfaLQaVNjV4FJzNVkgalUASrgEjaYgTMxciTa9oxr/gjpXpo1U2NWIHhQIH5i/5fUw6d8LVK9Q1cyFppPZSSdt77bmZHNvlgAais6oPEYEpexfDi2K+t5kaY5F8Z6tRiCeRPH9Cf6fTDv0leatQ9i2C7Fm8WFhzNxaLGMKuo5qdTGPsI3sAI/LG2kejyUVXsZHPv/wCZQkApTBY7b/MbG2w/U4pbILWKh3daYB0hVZi5EkzpBFyfmgxNhG1x6bOYcMTDBm2BA0LJuYg22vwcNA7TSUMdOghmZgG3DdtrEGAI2iTucX+Zwqjx8kuTbOo0UpD0Rr9LUzimR2ywEA6iZAMDYzF43xVCu1MyTLAMQZEWXSB9iTexIsNz71Wu0GW1a+5Cdw0KGBteVX5uCJMWJuyyMTMaSJsfIU6SbQJsQ3t4GJOT79yJU7NT1yT26gpEjaDcRuARBgDfCjqmY0qsGApgAG3JAWdhN78nfBeczPYTfWGk2JM24HM84V5oLJZdgAQrnbmTAiZkx7xh8a3YKPWrVpM14Ph5n6/K0zuDJsRjzEavTqzHUtgQDHg6RI+xnHY6Kj9hbRflujVXPaVZFRmZiywqgXYQTewIXcwN98EU8zpdykE1CsBZgHTY37u2/wD2Ixyn0qRpH8X+IyzAEzAC7i/uDIxTWBUUkBJrFgQogoFMghj5tJj39sC+QoxpghXCOaMuLRJLKDwSx0iwFvxb2IA2fqiGDpUdh/6jQJjgKF2+pv8ArijPK9Ia+0oW0hJuy6EFgBaPM3LbWODzVqJVZaNVlVCbVAphbTZ4gXhg0WBneAEnSYKEYb1nAghFA1kG+nkSJAkm0zcxzGDqeUSkrK7KGGxIOgjYarS1zMCNu4GIxGtmWGtqbAGoSdcAaSo1kIBdRNt/yxXQzrVKa62taneNG8qSu0STJ3BMzJkV346HF9Cuwq3MzMiARKjbSLBbAWFvthmiKrElZiNQI3n5gCLltXkgiJA8Kc3QVWgsGKhg2kkAGLGSL7wVPv5xCpJFNWZlpwWAuY3Ege9ln29sVcbKBnoEFXemSpgrNx2sbWIsSCuxiT7HAdOpULyo70JqE6QbgySQQbDwfuMNWT93TIdhqQlwpg/OdGri5QH2mbxful9FrZqsaVJiRMqTAIAI7mv2gSDubmBqJwE67Mti7pFB61QKASskmB5+YIBbVG0CfoMfQOlfBZicyFmCNNnIH/EQQNyIv/TGk6R8LUslTAXuci9QgBmBInY2Ww7fb74jmaxYwAZubewkn6RJ+xxz5MnJ0Wji5C2n0TLUhCpGwNyZjYm8E4sVFAgDSCIMeDEj6SAftixaE3ZvqFMnjm4G5veCsEDBeW6co7nUKogd8kkzfSsgbBj4BEE92JceRfhCPYJliBIHGC6cz8pnxB+uLB1J1UCmSnnSAB8u0RMDuFzsV8YIpdarq0ioxvN4N9QPI8gf2caomaRFXjcfp/f9nBFIA3j+/wC/547LfEVYEatLabiRwAm8f/5r+vnBdHrKNCvRWwEEb2UAbid0SbjdsLKEX0wx14/mBtSU7j8xOKKvRaTbqpHuP6YdjL5cSdbRexBn8QH8l/6xinM1KX4ASY3JMTKwCJ2gOP8AmGJvHW7RRU3VMUUOhUBtTQfYeMNKGVRCAFVfqI4/0j88UnPsrdsKtpIExAUE38lZj6+bxpZsllZiSoABBvA0BSN/GofZTgcYryN8tsY1QSToMxedp+a4EzfS5jftI3AwNnOnKpmvUgG4Avq8ke3vHKnnAGZ6wykBbER3e/Y0gcHWuv6uw5wozeYJueNvpH+lsP6Uv3QYxa81/UM6xnBUVEUaadOQq2sTE6j5YiZFiZPnGM61nwWFEXY7xxYx9+dvHnF3W/iAUlYLd4sN4Nrb+8x9MZ34Y6jqrAVb1JGggANcmSSILQCYWRJiZAs6g5JzZDNkUVxiMaOcVO5nIYQ2uFKzYnUhNzqj5SZjYjFVNvUM6pDEkNe1Sw3YbXA2kQPqfOq5AVIekAHBYECFVtMCWBIAebtG8iQLgSoZRqbsDUGkxqIgkkIC2x4MiWMkb840lHja7PPbZflc8qRrErJsxtq3IMbAGYk/WxxVmB6d6VQ1B4PCkCQ0WF/rO9uaM1n0HqFRIZiZCwCwaBHIFyeBb2EhZgVUrBIOlAriICgFZJM+fJvb8tHE2zFtBlzFb00MPpIBPyzIgCdvrg/KdIhn9WmNTKEKd28CDIJF7Gw/FvhN1PohoVmcNFNDKsCFafmUDeCd1OxCm9jhtmut/tLCnUIR10+m8EknUNwPwiNxx5xVwpLj0B76JVW7j8wvsC9vay47BVbq5ViHTumT+5J3uDIbkGcdiVC7EozFdBoaowqLDc88r5/AZG8YLo5qus6qgewVDpJlYm0iI02gmYi1rK811qrqWlUZSBHdoUmIEQ0TpsDv5+mDFqFwCd1JB4awgex3ExvMx4rOLrodINyHUUcFmpoGRZV9JhRrB1Eja1tjdhzEVf8AjQVqhWkpQgjUVFyTqbmJgRpkxtOFY6mpovSAgkoZG+leIAjchjvsduWDBQNi2mJUcJEG48wSf57xvlpeBHE8p/G7OADRpOVsqlRsNpgdxCyt+DG1iNXdCqBqap6p1MgJGlQNKMZn5mmw2C7dwOEuZAWq4BkBjeYO8SL8cfTxi1849dizsC4UAkyCVUAcf5QAbDYHxGOngu0NxXaOrEISApeSJLGZ3jYBgDO03gY9yVB67ds60Fgo/CoJJteAJk8fyIp0BUCsNbMCCbbAAm/1gHxdtowy+GgUzFJtJWk/ZrsNX4CwBO9/540pUvuP4LKVL1qwRFIqPpWIF2gLpsO1QBvBtJPIx9f+FOg08nlyAdTmGqNq7tcASAVHYAIA8Ec2xlfgboq0ZqtJqOpCqeFmG+kkGPA35xo89n+4Io1u1za8mw0ndhsPtjgll9XFFccORPO1dZgESZ3IA2m82BwqrU9R0rOifG8TDESYMGLGB77m85nVKqZB+ZrjVeRqUngyP198NchkJi0niMLbO7UEAdOyfpzUO6xFpljOne1iNUcgEYVdb6wqHVUcAkRLHwABHmBFvpg342+JkylPQsNU3Cj3/EfbcL/LfHxTqHU6tSoWdizMb+fZbbfQWxXHCWXzSOdyUdvs3OZ+O6SzGo/RT9t44x5R/wDyBTKljqAEbgSZJ2g32nGHq5ddVhMqTZoi8AyV4+Y325EHEqGTZiaaIWvG0mZ0kxBgflxzjo/08KJvM/Y+g5X4/oECWInyp/oD7/kcOen/ABRl6k6aimBJvsL3vEDHyrLZMKGFQSo3K92mYM9pgx7mLn2I0vTOsZamwp0ELlxBYgA/K3iZveIHFsQy4lFem2ZZPsfSUzakb/3ef79scKoF5xj6+XLd7NLkKi9vZMGJIEyYF7iQT9VuXyA9ZmGo0mtB+ZDJEEAidJHFiMcq6KLMmbmvngJGA26wiLdgPqQOJxhG6WFFchiwgBA6iQ3+KwsYgADuv8wHOEFKgS5gwFGxImY3vxN5OLxxKSexvmr2PoHUviqkv4p9hf3325xnKvxLUr1AlMEKTcqZP97DgSfthI1I6RuV4Mj6m3zfyne2G3QOnmnUl4I0E7oYGhohjIi5i97bQRivyoRTbJzzOtAOephqa1A37tmKsCJ0OVkf5bECRJ/zWtiXTlp0alNz86tMAxq7rb/cWgflOK+l5P1axsIX8MmSxsODN76Znfxi3OU1etV00yxDHvJgBQQdR32HA8/bFf8Aic3Y0yOf9V6jLTDaFJlyD2DUwReBL6RYWBPknC/LBqlYgG7UyPEkiAAJv44w7yeSIoMxfSxgeoR6aCGBjg7qCDFyAdpxVQ0aalRaad8gm4nVeApYwunxBiPriDaV0KhQMi1OlIVterS8yCJBIPB2HP1F4xT1OiWrUzoksoELYmFABiAt5Bt9xvJPqltSaCFB16UkkAKSJltRX+9xiWfeaepHRSUJvYkSQwEgmY97Qb3g2g3ewtFXxBkS1JaliyAI5X/MLfQze95KnAORzwSmCyywUhLqIE3MRcmd9488GUuteitMgMRp0sARDCJPcbzq0kLsNNxviOcyfqp6irpUksYBuQBqgQB4tAvPBGGXVS6AiaZ5wAIYRaLf1/lxtjzC0M3AQgWGoLMCwn3jHY3yohLK1GAbiVYrvPbEi49ifywfVk0hETpAMmASPMx+GBefO20GoCq4UtpdirFjNyFsLcnjaefOLGqXAYL2EM0QAYMGbm0mOBEWuDgN2YU+gSpJKgWB0wRtIB0+3JO8+8ajJ5pUOnuBKalMixsrQTZQSAODAH/DjM1NK1WR50kmSAJU8Mom/Npvg7LKxOmoBpPymTE7jT77TbgT7vPoBZ8RZPSy1BTDLUBOruIDGbGI7gL+Zvgf4dyvqV6cqqovc7X+RZZrXmRImIve2NF0NVb1KBJdXUxYg+oARz+ISVtInxtgcZT9ky9TT3mqfngmKakGRcESeN/IEjEVl1x8gQqpUe4lT+7M9pMSPANxPufzJnDPpHSlqvSqU+3TGvbcE6TLC0xMe198Jnoy41VGKTeAIHHBiRb/AF5xsehZYJ26QO1ZntEkWJMgRfVJ4KybYXK2lp7KwjyfFGhPUjBK+wuZAjafvxAEiYxU1Qtv3EiDsQQII0+Oft9xiulRdjZW7d4G0dpmJGnj+4w0ynTyjEONJF7xaLfl/tjljDjtnoxjHGqRf0nKwZO52OCfij4rTIUNR/xSOxL2m2q3APHO3mEnX/jSnlVIoaa1bUFEXRTEmTaYHA/THzAdXetUd80xZaoILNJ0kglGUbhVJFlGxjF4Y3PZzZJk8z1D161Qs01HBLPqsY3aRsI4A2AEcYSV8qVjmeYt9j53x4DGkqDIkkz4vaBaB/Yx6mbYG953B2Nv7vjujHj0czdlmRpK76WPbFja3uf9rnbDnqWZagq6DpR1MQfB0sGMAkyPyIxXlemAaX0kK3aJiZJvE7kA6dhf6HE6tFmpMHRiiVdQVbnSU7oIBAgBTccXwjkmwFeU6ZVzBWKiwxVAAWudvG+xj3xd0/4WqpmFD9ndCtMRU/DvuNXI45EjGg6Z0GiCHUtUohVbS0SrHYutwx0kgR29w9pN/wDEqNdwHKUXVoUHeTNmDTPaNzBk2UQMcsviHdR6GoupdVYU01h1b5WlpCMDpvM9p7h/yiDIJIVXMGmWlFZmkuhFwSJ1IZBIJ0mxG4A5mRoQWo1gRWKQhse8SANQNg0EzP4xaJlZkzUqBk0Qwsj2lTJkEGNQkEHjeRJkQqtgovbPhwrMe0IdzERdtokkbn+HnGS/aCC0A9xuYix3tO0G31w8r0dQcUzLLcyLfxSffwPfbbCP/wANOsKTYwzGQAPvJnfxN8dOCKV2NY46L0161SdOlQRJ3Kr8w3MXMfNY6RffDDPUadRzT9QUVAMhQST3RAji/A+thIvyrimhp0JUC2prNO432Uknc8+9gasAEntYR3sbKYPgSDqFiN7W5xNylKd/9Cr3YcERWYUyQWBmQAdTRJlti0QJEXaCZ1Yh6QNqcTqkse5QdjLAkEgC2oxABF74l0fqwcgNZlB0lSYI2gPsJ8G0+N8D5rNVF76ZSopmVgB2XmASQSs7AWuYjCpSumZivrdSrq/eqxplQFYQ3dyVvAkkyBvA8YLZhTyqJUpsWqs0KAQbQEi20sxH/MMXHqFRURlKkPrLCFUwl5iSNu644sbiOylGtWf1AddI62QMRJAudQmZgAxJ535vb4q+hGCZvo2tE0MBUTUCWkEgNbYe/knf7C5l/wBpCBhpNPtKzeJJkSI5uZ4k3xblW0VCCCVKBWHk7tf8LbwQNvqTiGZqkSJDaZA32B4LQQCDzvyBMYaLa0ZsH6r0/wBJFQmmzADYjkmCI8i5nz9gz6dQY0G8FbQSflXSSrSTdt4P6WwjrZYTBBUEc/pczzv9MPShQ0EUgUmGmY+ZpuDB9wedwcGXVC+DMvm6hJJckzvP+uOw3pZBmGpVMGdmIG/0849w3zYew1gdY2UnkcCwt4BF5/OcPE6O1ZFawZ1aIKkFpEaj/wAIMxsT5BGFzUaYKlwSpEEKYMm0iREBhseI2O+j6ZlEXURr0lQe63eshgI4LMJn+QnEsk+KtAloR1OkCdVSTpnvgw+gDg3jSVM+5kHhbX6m6trmWZp1WKkC0AbEm8z59zjX0+qoG9HV3I5TaBp1LJI9wI9xbxjL5UClVIZQ9IMdSsBYjeZ28fyvGDim5XyQE/cedM6mK9MBECVKcsovp4DaZ2G0iTGr3w76hWBfT3AsoG66Ta/JJuSZj3FsZTPBkqK1J2VJPastFoAsbgjtNzvBnBWVzRqafXprZiVBJBncAwIEnx94xDLiv1rr+Y1WX1ayFz6Z0hiFqLpMMshpjiCo33JFjw9PUEoZfVTHcwdWKtZgfmAggERwbdtxhPSpinWLaCtMqbMZ0lhEKCO4Amw98WJWZsufU0oCRp1KwMKpna1ySJi5XffCd1Q8JuDtHZj4yePla/BO0mT2LaCbwLTgHqFbNVF1VqvpUCLKe3VHGgXN+Wtbe2E1brUHRSCztqAvP8J9z+cDbBOTptXFTU2kafmeY1G+mTJ343gY6VBxVlnmlMHyvXdFOqgSUaIJNwwYENHiJBHut/IOZzzMsMTxbaV32H878YtfplWiWDLErZolTfcNt5wvqnx+WOmMY9ok2x30To6ZinFMkZhT8pNmXiPBm3jYyNiDkstD6qk9rSQNzFzeCPN9hvcYJylQ0Up1RBaZAAg2i5sO35l9yGjbGhzwFQ0q1NJUmSAIM7tMTe1yeScTnNwe+mKL1rslRw1kDQBwLdpj7m0fi5nB7I1OhRqq5NyCQw1Hde+DqAZDpvMwOIOI9SyRKGFYqRuVA7QO0NP4gJBNphcKei9Yem+jSTSazAgmx5i1x/d74h9abXg3sa2i5pkOhX0mE2IMEi4lbXv+kRbFHW8slZdVNFDn5gBBUj8dt17p+02EjBYy49NtahUdYYNMiACpUk3vpEbiPqCuzubNMsqgpBiNrkcSSfHtEbTjii/Va7HWyebpEUVNaHemoIiAQDuGO7X5JtEe2A81mXZVcR6c3gRBg2ItKtHtvc3kr6xYNb8ZHYdXfJBghTJBIGx/D52ddFp/4lOrp1uD2rxBDjVHbIAMA+QMdEkox5AFtIf+dqBARqBsBa6gk7nn+c+wLrUlIJYKyHhrxJH4wZBIEXmOcQeporgHZmHbsdIPiNi2po9vfEK9f9yUCbuSNydMbRyL+OMBttp/gxXWzwSB3zfUW7ikAQbtF9r/AEvieWzBrlVVZm15SRqBQGdQgtBHi14wH0Sm7VJdVqAD0wWvpOqQVFgxA7byAG+mLMxUZXQiCjbhRENEmABuYtYbbDFpRV0uwcj3rC+n2F2lD5WSrLpECwEAnifpz6tDUgAlmWGEsVMnci0are4IJi98G1+m69RdjU7QG1QCGiBEGdjp0gm6kmYwD+ymk6hJM7b2I2JHiLTcHf3wFJVV7F2HZor+zMQDakyDY2LEn8gP532wjo5qpRpUmBhAZNpi9z/IYcEAqw1dqidrIuq5MkST3QhjcxBk4HTNrmMo9GwKsGp6rGO4kbRe+wMeTODFenfVmaosHp0m9YFeYAIIBvJNzBDEHT7WwjNb9+PUhwWkgATJvHgGTcTi/JiotFUUHWajsCJDSEBBFptH6mOcRzubapSSo4XVpCg2uFLf5bj7gkm8wYxaMKfuCh1mfgaqGBJLAwxEe0m4LCN+6+9xNsTzPSKi0hqQowqakLEhZBF7D8QBF+V/IHp2Yq06M66pLRpSWgJ5IiCDNr8HzIuymarsQKjsV0WBMwSDaN5/CPpfk4jJyXnoZ8fAfl8sAonWD4JFva442+2PcVVuoqDBVpAAsVgwIkQh333P1OPMR4XsnxFnWRAMW7j+hMY0+Ut6oGwauo9lFQwB7CBb2x2Ow0/9pfk0ujDdXcjNsQSCHmRvOrefOPeoMdSmb2/ljsdjt8R/Bn4GfT1s/spI9jp4w26IvYG/EWuedwN8djsc8vpCwEZlysFmiIiTtDDDOn+8JD94FIgBrgAUKrDfwQD9QMeY7C4vqQz7R87XfG5q0wMsqgAArUJEWJFaooJHmAo+ijxjsdjpzdDxM30Cs3rKmo6DusmD9RscGfFNFUqPoAXvYdoAtO1sdjsGX1mAKZ/cVPYIR7GRf63P54cdBqE5SrJJjVEnaApEfmfzx2OwnxH0fqgIa9GrtpqjUY1JaT/lOOzFBf2ygdIkqTMDe9/rj3HY4H9T/D/oMNM6JRgbgCwP1n+d8J+oNISb9q//AGx5jsc+Ix7kf8NzyNIn20PbHuSbv+jMv/L6bGPpIFvbHY7HW/pAyCmcwfam8e0UyR+uON8u5NyACDyDqx7jsADBC59QXP4f11E/mQD9sX1h/wCYI4Dn9C0Y7HY0uv0Auz1B+5qf8aj7Ttiik5/aHEmJmPe9/rjsdgvyUXRbkUHoVbC+Yv7wQRP0xXn3K5IFSQdbCRYwAIEjxj3HYuvr/f2FkIelVSzDUS0atzP4ffA+Z+amONCfqL48x2OwUY1fkqff9FMYllapKNJJ+bn2GOx2ITWgEFXHmOx2ARP/2Q=="/>
          <p:cNvSpPr>
            <a:spLocks noChangeAspect="1" noChangeArrowheads="1"/>
          </p:cNvSpPr>
          <p:nvPr/>
        </p:nvSpPr>
        <p:spPr bwMode="auto">
          <a:xfrm>
            <a:off x="9017000" y="-153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013176"/>
            <a:ext cx="2088232" cy="156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11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9792" y="332656"/>
            <a:ext cx="3528392" cy="791568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AE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شكل الطفيل</a:t>
            </a:r>
            <a:r>
              <a:rPr lang="ar-AE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3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7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946126068"/>
              </p:ext>
            </p:extLst>
          </p:nvPr>
        </p:nvGraphicFramePr>
        <p:xfrm>
          <a:off x="1733550" y="1981200"/>
          <a:ext cx="1485900" cy="1981200"/>
        </p:xfrm>
        <a:graphic>
          <a:graphicData uri="http://schemas.openxmlformats.org/presentationml/2006/ole">
            <p:oleObj spid="_x0000_s1026" name="Image" r:id="rId3" imgW="10628571" imgH="14171429" progId="">
              <p:embed/>
            </p:oleObj>
          </a:graphicData>
        </a:graphic>
      </p:graphicFrame>
      <p:pic>
        <p:nvPicPr>
          <p:cNvPr id="3076" name="Picture 6" descr="DSCN051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55976" y="2132856"/>
            <a:ext cx="4415855" cy="3312368"/>
          </a:xfrm>
          <a:noFill/>
          <a:ln w="38100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11" descr="ascaridia 2"/>
          <p:cNvPicPr>
            <a:picLocks noGrp="1" noChangeAspect="1" noChangeArrowheads="1"/>
          </p:cNvPicPr>
          <p:nvPr>
            <p:ph sz="half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15616" y="4149080"/>
            <a:ext cx="2304058" cy="1742420"/>
          </a:xfrm>
          <a:noFill/>
          <a:ln w="28575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067944" y="5661025"/>
            <a:ext cx="2809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cs typeface="Arial" charset="0"/>
              </a:rPr>
              <a:t>    Anterior  end  </a:t>
            </a:r>
          </a:p>
          <a:p>
            <a:pPr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cs typeface="Arial" charset="0"/>
              </a:rPr>
              <a:t>( Male + Female )</a:t>
            </a:r>
            <a:endParaRPr lang="en-GB" sz="24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88640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60099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38 137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92275" y="863600"/>
            <a:ext cx="5545138" cy="5373688"/>
          </a:xfr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4" y="188640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5473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DSCN0518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988840"/>
            <a:ext cx="3346450" cy="2509837"/>
          </a:xfrm>
          <a:noFill/>
          <a:ln w="38100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11" descr="ascaridia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04285" y="1556792"/>
            <a:ext cx="3051659" cy="3744540"/>
          </a:xfrm>
          <a:noFill/>
          <a:ln w="38100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013176"/>
            <a:ext cx="34563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Arial" charset="0"/>
                <a:cs typeface="Arial" charset="0"/>
              </a:rPr>
              <a:t>Male posterior end</a:t>
            </a:r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4947632" y="5445224"/>
            <a:ext cx="28083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2"/>
                </a:solidFill>
                <a:latin typeface="Arial" charset="0"/>
                <a:cs typeface="Arial" charset="0"/>
              </a:rPr>
              <a:t>Female posterior end</a:t>
            </a:r>
            <a:endParaRPr lang="en-GB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404664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08017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1484784"/>
            <a:ext cx="4873908" cy="44920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63688" y="766445"/>
            <a:ext cx="464511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L</a:t>
            </a:r>
            <a:r>
              <a:rPr lang="ar-SA" sz="3600" dirty="0" smtClean="0">
                <a:solidFill>
                  <a:schemeClr val="tx2"/>
                </a:solidFill>
              </a:rPr>
              <a:t>ife cycle</a:t>
            </a:r>
            <a:endParaRPr lang="ar-SA" sz="36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404664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6894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4420" y="803519"/>
            <a:ext cx="36724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atin typeface="Arial" pitchFamily="34" charset="0"/>
                <a:cs typeface="Arial" pitchFamily="34" charset="0"/>
              </a:rPr>
              <a:t>الإمراضية: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404664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Ascaridia</a:t>
            </a:r>
            <a:r>
              <a:rPr lang="en-GB" b="1" u="sng" dirty="0">
                <a:solidFill>
                  <a:schemeClr val="tx2"/>
                </a:solidFill>
                <a:latin typeface="Arial" charset="0"/>
                <a:cs typeface="Arial" charset="0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cs typeface="Arial" charset="0"/>
              </a:rPr>
              <a:t>galli</a:t>
            </a:r>
            <a:endParaRPr lang="ar-SA" dirty="0"/>
          </a:p>
        </p:txBody>
      </p:sp>
      <p:pic>
        <p:nvPicPr>
          <p:cNvPr id="3074" name="Picture 2" descr="http://www.poultryhub.org/wp-content/uploads/2012/05/Helminths-Ascaridia-galli-in-SI-275x18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9341" y="1140024"/>
            <a:ext cx="3570157" cy="23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36134" y="4070240"/>
            <a:ext cx="31683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>
                <a:latin typeface="Arial" pitchFamily="34" charset="0"/>
                <a:cs typeface="Arial" pitchFamily="34" charset="0"/>
              </a:rPr>
              <a:t>التهابات نزفية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>
                <a:latin typeface="Arial" pitchFamily="34" charset="0"/>
                <a:cs typeface="Arial" pitchFamily="34" charset="0"/>
              </a:rPr>
              <a:t>اسهال وفقر مدمم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 rot="5400000">
            <a:off x="4716016" y="3717032"/>
            <a:ext cx="792088" cy="16561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Down Arrow 5"/>
          <p:cNvSpPr/>
          <p:nvPr/>
        </p:nvSpPr>
        <p:spPr>
          <a:xfrm>
            <a:off x="2277108" y="3700993"/>
            <a:ext cx="216024" cy="8961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Down Arrow 7"/>
          <p:cNvSpPr/>
          <p:nvPr/>
        </p:nvSpPr>
        <p:spPr>
          <a:xfrm>
            <a:off x="1318732" y="3713791"/>
            <a:ext cx="216024" cy="8961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6730" y="4725144"/>
            <a:ext cx="1488182" cy="118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166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79512" y="3429000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spcBef>
                <a:spcPct val="50000"/>
              </a:spcBef>
              <a:defRPr/>
            </a:pP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Phylum : </a:t>
            </a:r>
            <a:r>
              <a:rPr lang="en-GB" sz="4600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Nemathelminthes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Class : Nematode</a:t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Family : </a:t>
            </a:r>
            <a:r>
              <a:rPr lang="en-GB" sz="4600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Heterakidae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Ex. : </a:t>
            </a:r>
            <a:r>
              <a:rPr lang="hi-IN" sz="4600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2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cs typeface="Arial" charset="0"/>
              </a:rPr>
              <a:t>-  </a:t>
            </a:r>
            <a:r>
              <a:rPr lang="en-GB" sz="4600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sz="4600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sz="4600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en-GB" sz="4600" b="1" dirty="0">
              <a:solidFill>
                <a:schemeClr val="tx2"/>
              </a:solidFill>
              <a:latin typeface="Arial" charset="0"/>
              <a:ea typeface="Mangal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125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98440"/>
            <a:ext cx="784887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____________________________________________</a:t>
            </a: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الوسيط: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784" y="692696"/>
            <a:ext cx="2159969" cy="252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260648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03467"/>
            <a:ext cx="2316088" cy="173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157192"/>
            <a:ext cx="2520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latin typeface="Arial" pitchFamily="34" charset="0"/>
                <a:cs typeface="Arial" pitchFamily="34" charset="0"/>
              </a:rPr>
              <a:t>دودة الارض مضيف ناقل</a:t>
            </a:r>
            <a:endParaRPr lang="ar-SA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5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xfrm>
            <a:off x="2411413" y="2349500"/>
            <a:ext cx="30353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smtClean="0"/>
              <a:t>شكل الطفيل</a:t>
            </a:r>
            <a:endParaRPr lang="en-GB" sz="4000" b="1" smtClean="0"/>
          </a:p>
        </p:txBody>
      </p:sp>
      <p:pic>
        <p:nvPicPr>
          <p:cNvPr id="29699" name="Picture 5" descr="38 13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051720" y="1124744"/>
            <a:ext cx="4700196" cy="5319152"/>
          </a:xfr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200" y="260648"/>
            <a:ext cx="22649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4000" b="1" dirty="0">
                <a:solidFill>
                  <a:schemeClr val="tx2"/>
                </a:solidFill>
                <a:latin typeface="Tahoma" pitchFamily="34" charset="0"/>
                <a:cs typeface="Arial" charset="0"/>
              </a:rPr>
              <a:t>شكل </a:t>
            </a:r>
            <a:r>
              <a:rPr lang="ar-SA" sz="4000" b="1" dirty="0" smtClean="0">
                <a:solidFill>
                  <a:schemeClr val="tx2"/>
                </a:solidFill>
                <a:latin typeface="Tahoma" pitchFamily="34" charset="0"/>
                <a:cs typeface="Arial" charset="0"/>
              </a:rPr>
              <a:t>الطفيل</a:t>
            </a:r>
            <a:endParaRPr lang="en-GB" sz="4000" b="1" dirty="0">
              <a:solidFill>
                <a:schemeClr val="tx2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260648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455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DSCN0609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959" y="1268760"/>
            <a:ext cx="3168352" cy="4226973"/>
          </a:xfrm>
          <a:noFill/>
          <a:ln w="38100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428728" y="5429264"/>
            <a:ext cx="316865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latin typeface="Arial" charset="0"/>
                <a:cs typeface="Arial" charset="0"/>
              </a:rPr>
              <a:t>    </a:t>
            </a:r>
            <a:r>
              <a:rPr lang="en-US" sz="2800" b="1" dirty="0">
                <a:solidFill>
                  <a:schemeClr val="tx2"/>
                </a:solidFill>
                <a:latin typeface="Arial" charset="0"/>
                <a:cs typeface="Arial" charset="0"/>
              </a:rPr>
              <a:t>Anterior  end  </a:t>
            </a:r>
          </a:p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cs typeface="Arial" charset="0"/>
              </a:rPr>
              <a:t>( Male + Female )</a:t>
            </a:r>
            <a:endParaRPr lang="en-GB" sz="28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332656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Heterakis</a:t>
            </a:r>
            <a:r>
              <a:rPr lang="en-GB" b="1" dirty="0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  </a:t>
            </a:r>
            <a:r>
              <a:rPr lang="en-GB" b="1" u="sng" dirty="0" err="1">
                <a:solidFill>
                  <a:schemeClr val="tx2"/>
                </a:solidFill>
                <a:latin typeface="Arial" charset="0"/>
                <a:ea typeface="Mangal" pitchFamily="2"/>
                <a:cs typeface="Mangal" pitchFamily="2"/>
              </a:rPr>
              <a:t>gallinae</a:t>
            </a:r>
            <a:endParaRPr lang="ar-SA" dirty="0"/>
          </a:p>
        </p:txBody>
      </p:sp>
      <p:pic>
        <p:nvPicPr>
          <p:cNvPr id="5" name="Picture 4" descr="DSCN0614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rot="10800000">
            <a:off x="5429256" y="1214422"/>
            <a:ext cx="3331748" cy="4320480"/>
          </a:xfrm>
          <a:noFill/>
          <a:ln w="38100">
            <a:solidFill>
              <a:srgbClr val="E3F6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5500694" y="5786454"/>
            <a:ext cx="2952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Male  posterior  end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668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88</Words>
  <Application>Microsoft Office PowerPoint</Application>
  <PresentationFormat>عرض على الشاشة (3:4)‏</PresentationFormat>
  <Paragraphs>43</Paragraphs>
  <Slides>11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3" baseType="lpstr">
      <vt:lpstr>Slipstream</vt:lpstr>
      <vt:lpstr>Image</vt:lpstr>
      <vt:lpstr>الشريحة 1</vt:lpstr>
      <vt:lpstr>الشريحة 2</vt:lpstr>
      <vt:lpstr>شكل الطفيل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شكل الطفيل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aaa</dc:creator>
  <cp:lastModifiedBy>aaa</cp:lastModifiedBy>
  <cp:revision>3</cp:revision>
  <dcterms:created xsi:type="dcterms:W3CDTF">2013-05-31T11:35:12Z</dcterms:created>
  <dcterms:modified xsi:type="dcterms:W3CDTF">2013-05-31T11:47:28Z</dcterms:modified>
</cp:coreProperties>
</file>