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88" r:id="rId1"/>
  </p:sldMasterIdLst>
  <p:sldIdLst>
    <p:sldId id="351" r:id="rId2"/>
    <p:sldId id="352" r:id="rId3"/>
    <p:sldId id="353" r:id="rId4"/>
    <p:sldId id="281" r:id="rId5"/>
    <p:sldId id="340" r:id="rId6"/>
    <p:sldId id="284" r:id="rId7"/>
    <p:sldId id="285" r:id="rId8"/>
    <p:sldId id="286" r:id="rId9"/>
    <p:sldId id="291" r:id="rId10"/>
    <p:sldId id="287" r:id="rId11"/>
    <p:sldId id="294" r:id="rId12"/>
    <p:sldId id="341" r:id="rId13"/>
    <p:sldId id="295" r:id="rId14"/>
    <p:sldId id="296" r:id="rId15"/>
    <p:sldId id="297" r:id="rId16"/>
    <p:sldId id="298" r:id="rId17"/>
    <p:sldId id="299" r:id="rId18"/>
    <p:sldId id="342" r:id="rId19"/>
    <p:sldId id="300" r:id="rId20"/>
    <p:sldId id="301" r:id="rId21"/>
    <p:sldId id="302" r:id="rId22"/>
    <p:sldId id="350" r:id="rId23"/>
    <p:sldId id="305" r:id="rId24"/>
    <p:sldId id="303" r:id="rId25"/>
    <p:sldId id="306" r:id="rId26"/>
    <p:sldId id="343" r:id="rId27"/>
    <p:sldId id="307" r:id="rId28"/>
    <p:sldId id="308" r:id="rId29"/>
    <p:sldId id="309" r:id="rId30"/>
    <p:sldId id="310" r:id="rId31"/>
    <p:sldId id="311" r:id="rId32"/>
    <p:sldId id="312" r:id="rId33"/>
    <p:sldId id="313" r:id="rId34"/>
    <p:sldId id="257" r:id="rId35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4380"/>
    <p:restoredTop sz="94660"/>
  </p:normalViewPr>
  <p:slideViewPr>
    <p:cSldViewPr>
      <p:cViewPr>
        <p:scale>
          <a:sx n="100" d="100"/>
          <a:sy n="100" d="100"/>
        </p:scale>
        <p:origin x="-516" y="6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6816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97739-51E0-4AD6-BAD7-240C7C08E91F}" type="datetimeFigureOut">
              <a:rPr lang="ar-SA" smtClean="0"/>
              <a:pPr/>
              <a:t>22/07/34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EFEC1-17B5-434A-8709-9F2F65AF99C9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97739-51E0-4AD6-BAD7-240C7C08E91F}" type="datetimeFigureOut">
              <a:rPr lang="ar-SA" smtClean="0"/>
              <a:pPr/>
              <a:t>22/07/34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EFEC1-17B5-434A-8709-9F2F65AF99C9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97739-51E0-4AD6-BAD7-240C7C08E91F}" type="datetimeFigureOut">
              <a:rPr lang="ar-SA" smtClean="0"/>
              <a:pPr/>
              <a:t>22/07/34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EFEC1-17B5-434A-8709-9F2F65AF99C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97739-51E0-4AD6-BAD7-240C7C08E91F}" type="datetimeFigureOut">
              <a:rPr lang="ar-SA" smtClean="0"/>
              <a:pPr/>
              <a:t>22/07/34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EFEC1-17B5-434A-8709-9F2F65AF99C9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97739-51E0-4AD6-BAD7-240C7C08E91F}" type="datetimeFigureOut">
              <a:rPr lang="ar-SA" smtClean="0"/>
              <a:pPr/>
              <a:t>22/07/34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EFEC1-17B5-434A-8709-9F2F65AF99C9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97739-51E0-4AD6-BAD7-240C7C08E91F}" type="datetimeFigureOut">
              <a:rPr lang="ar-SA" smtClean="0"/>
              <a:pPr/>
              <a:t>22/07/34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EFEC1-17B5-434A-8709-9F2F65AF99C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97739-51E0-4AD6-BAD7-240C7C08E91F}" type="datetimeFigureOut">
              <a:rPr lang="ar-SA" smtClean="0"/>
              <a:pPr/>
              <a:t>22/07/34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EFEC1-17B5-434A-8709-9F2F65AF99C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97739-51E0-4AD6-BAD7-240C7C08E91F}" type="datetimeFigureOut">
              <a:rPr lang="ar-SA" smtClean="0"/>
              <a:pPr/>
              <a:t>22/07/34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EFEC1-17B5-434A-8709-9F2F65AF99C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97739-51E0-4AD6-BAD7-240C7C08E91F}" type="datetimeFigureOut">
              <a:rPr lang="ar-SA" smtClean="0"/>
              <a:pPr/>
              <a:t>22/07/34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EFEC1-17B5-434A-8709-9F2F65AF99C9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97739-51E0-4AD6-BAD7-240C7C08E91F}" type="datetimeFigureOut">
              <a:rPr lang="ar-SA" smtClean="0"/>
              <a:pPr/>
              <a:t>22/07/34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EFEC1-17B5-434A-8709-9F2F65AF99C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97739-51E0-4AD6-BAD7-240C7C08E91F}" type="datetimeFigureOut">
              <a:rPr lang="ar-SA" smtClean="0"/>
              <a:pPr/>
              <a:t>22/07/34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EFEC1-17B5-434A-8709-9F2F65AF99C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BCD317-6B0C-4FFA-8AA0-0C8BCB963CE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948955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4097739-51E0-4AD6-BAD7-240C7C08E91F}" type="datetimeFigureOut">
              <a:rPr lang="ar-SA" smtClean="0"/>
              <a:pPr/>
              <a:t>22/07/34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08EFEC1-17B5-434A-8709-9F2F65AF99C9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1" r:id="rId12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1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22860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://www.google.com.sa/url?sa=i&amp;rct=j&amp;q=enterobius+life+cycle&amp;source=images&amp;cd=&amp;cad=rja&amp;docid=mtfFMZkkQ-WEJM&amp;tbnid=Ubmi9PMG1LzV9M:&amp;ved=&amp;url=http://www.stanford.edu/class/humbio103/ParaSites2006/Enterobius/diagnostic%20tests.htm&amp;ei=OtJVUau4NpCthQeRs4GABA&amp;psig=AFQjCNGJC5fDSZPmoTn3DDwSt21VRXFZdg&amp;ust=1364665275330999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98924" y="1325558"/>
            <a:ext cx="4354064" cy="47457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91680" y="617672"/>
            <a:ext cx="4968552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4000" dirty="0" smtClean="0">
                <a:solidFill>
                  <a:schemeClr val="tx2"/>
                </a:solidFill>
              </a:rPr>
              <a:t>Life cycle </a:t>
            </a:r>
            <a:endParaRPr lang="ar-SA" sz="4000" dirty="0">
              <a:solidFill>
                <a:schemeClr val="tx2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7504" y="116632"/>
            <a:ext cx="22108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u="sng" dirty="0" err="1">
                <a:solidFill>
                  <a:schemeClr val="tx2"/>
                </a:solidFill>
                <a:latin typeface="Arial" charset="0"/>
                <a:ea typeface="Mangal" pitchFamily="2"/>
                <a:cs typeface="Mangal" pitchFamily="2"/>
              </a:rPr>
              <a:t>Heterakis</a:t>
            </a:r>
            <a:r>
              <a:rPr lang="en-GB" b="1" dirty="0">
                <a:solidFill>
                  <a:schemeClr val="tx2"/>
                </a:solidFill>
                <a:latin typeface="Arial" charset="0"/>
                <a:ea typeface="Mangal" pitchFamily="2"/>
                <a:cs typeface="Mangal" pitchFamily="2"/>
              </a:rPr>
              <a:t>  </a:t>
            </a:r>
            <a:r>
              <a:rPr lang="en-GB" b="1" u="sng" dirty="0" err="1">
                <a:solidFill>
                  <a:schemeClr val="tx2"/>
                </a:solidFill>
                <a:latin typeface="Arial" charset="0"/>
                <a:ea typeface="Mangal" pitchFamily="2"/>
                <a:cs typeface="Mangal" pitchFamily="2"/>
              </a:rPr>
              <a:t>gallinae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3987136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23528" y="188640"/>
            <a:ext cx="22108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u="sng" dirty="0" err="1">
                <a:solidFill>
                  <a:schemeClr val="tx2"/>
                </a:solidFill>
                <a:latin typeface="Arial" charset="0"/>
                <a:ea typeface="Mangal" pitchFamily="2"/>
                <a:cs typeface="Mangal" pitchFamily="2"/>
              </a:rPr>
              <a:t>Heterakis</a:t>
            </a:r>
            <a:r>
              <a:rPr lang="en-GB" b="1" dirty="0">
                <a:solidFill>
                  <a:schemeClr val="tx2"/>
                </a:solidFill>
                <a:latin typeface="Arial" charset="0"/>
                <a:ea typeface="Mangal" pitchFamily="2"/>
                <a:cs typeface="Mangal" pitchFamily="2"/>
              </a:rPr>
              <a:t>  </a:t>
            </a:r>
            <a:r>
              <a:rPr lang="en-GB" b="1" u="sng" dirty="0" err="1">
                <a:solidFill>
                  <a:schemeClr val="tx2"/>
                </a:solidFill>
                <a:latin typeface="Arial" charset="0"/>
                <a:ea typeface="Mangal" pitchFamily="2"/>
                <a:cs typeface="Mangal" pitchFamily="2"/>
              </a:rPr>
              <a:t>gallinae</a:t>
            </a:r>
            <a:endParaRPr lang="ar-SA" dirty="0"/>
          </a:p>
        </p:txBody>
      </p:sp>
      <p:sp>
        <p:nvSpPr>
          <p:cNvPr id="4" name="TextBox 3"/>
          <p:cNvSpPr txBox="1"/>
          <p:nvPr/>
        </p:nvSpPr>
        <p:spPr>
          <a:xfrm>
            <a:off x="5286380" y="357166"/>
            <a:ext cx="3528392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dirty="0" smtClean="0">
                <a:latin typeface="Arial" pitchFamily="34" charset="0"/>
                <a:cs typeface="Arial" pitchFamily="34" charset="0"/>
              </a:rPr>
              <a:t>الإمراضية:</a:t>
            </a:r>
            <a:endParaRPr lang="ar-SA" sz="3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49376" y="1339027"/>
            <a:ext cx="3152775" cy="1947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00166" y="1071547"/>
            <a:ext cx="3114675" cy="2143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14942" y="3429000"/>
            <a:ext cx="3295302" cy="2502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2"/>
          <p:cNvSpPr txBox="1"/>
          <p:nvPr/>
        </p:nvSpPr>
        <p:spPr>
          <a:xfrm>
            <a:off x="5643570" y="6143644"/>
            <a:ext cx="259228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latin typeface="Arial" pitchFamily="34" charset="0"/>
                <a:cs typeface="Arial" pitchFamily="34" charset="0"/>
              </a:rPr>
              <a:t>مرض الرأس الأسود</a:t>
            </a:r>
            <a:endParaRPr lang="ar-SA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7224" y="3571876"/>
            <a:ext cx="3500462" cy="22040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1"/>
          <p:cNvSpPr txBox="1"/>
          <p:nvPr/>
        </p:nvSpPr>
        <p:spPr>
          <a:xfrm>
            <a:off x="1071538" y="6000768"/>
            <a:ext cx="273630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latin typeface="Arial" pitchFamily="34" charset="0"/>
                <a:cs typeface="Arial" pitchFamily="34" charset="0"/>
              </a:rPr>
              <a:t>التهاب كبدي معوي</a:t>
            </a:r>
            <a:endParaRPr lang="ar-SA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62296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32000" y="692696"/>
            <a:ext cx="5780360" cy="548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323528" y="188640"/>
            <a:ext cx="22108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u="sng" dirty="0" err="1">
                <a:solidFill>
                  <a:schemeClr val="tx2"/>
                </a:solidFill>
                <a:latin typeface="Arial" charset="0"/>
                <a:ea typeface="Mangal" pitchFamily="2"/>
                <a:cs typeface="Mangal" pitchFamily="2"/>
              </a:rPr>
              <a:t>Heterakis</a:t>
            </a:r>
            <a:r>
              <a:rPr lang="en-GB" b="1" dirty="0">
                <a:solidFill>
                  <a:schemeClr val="tx2"/>
                </a:solidFill>
                <a:latin typeface="Arial" charset="0"/>
                <a:ea typeface="Mangal" pitchFamily="2"/>
                <a:cs typeface="Mangal" pitchFamily="2"/>
              </a:rPr>
              <a:t>  </a:t>
            </a:r>
            <a:r>
              <a:rPr lang="en-GB" b="1" u="sng" dirty="0" err="1">
                <a:solidFill>
                  <a:schemeClr val="tx2"/>
                </a:solidFill>
                <a:latin typeface="Arial" charset="0"/>
                <a:ea typeface="Mangal" pitchFamily="2"/>
                <a:cs typeface="Mangal" pitchFamily="2"/>
              </a:rPr>
              <a:t>gallinae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2774932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7" name="Text Box 5"/>
          <p:cNvSpPr txBox="1">
            <a:spLocks noChangeArrowheads="1"/>
          </p:cNvSpPr>
          <p:nvPr/>
        </p:nvSpPr>
        <p:spPr bwMode="auto">
          <a:xfrm>
            <a:off x="323528" y="3860800"/>
            <a:ext cx="77724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anchor="b" anchorCtr="1"/>
          <a:lstStyle/>
          <a:p>
            <a:pPr algn="ctr">
              <a:spcBef>
                <a:spcPct val="50000"/>
              </a:spcBef>
              <a:defRPr/>
            </a:pPr>
            <a:r>
              <a:rPr lang="en-GB" sz="4400" b="1" dirty="0">
                <a:solidFill>
                  <a:schemeClr val="tx2"/>
                </a:solidFill>
                <a:latin typeface="Arial" charset="0"/>
                <a:cs typeface="Arial" charset="0"/>
              </a:rPr>
              <a:t>Phylum : </a:t>
            </a:r>
            <a:r>
              <a:rPr lang="en-GB" sz="4400" b="1" dirty="0" err="1">
                <a:solidFill>
                  <a:schemeClr val="tx2"/>
                </a:solidFill>
                <a:latin typeface="Arial" charset="0"/>
                <a:cs typeface="Arial" charset="0"/>
              </a:rPr>
              <a:t>Nemathelminthes</a:t>
            </a:r>
            <a:r>
              <a:rPr lang="en-GB" sz="4400" b="1" dirty="0">
                <a:solidFill>
                  <a:schemeClr val="tx2"/>
                </a:solidFill>
                <a:latin typeface="Arial" charset="0"/>
                <a:cs typeface="Arial" charset="0"/>
              </a:rPr>
              <a:t/>
            </a:r>
            <a:br>
              <a:rPr lang="en-GB" sz="4400" b="1" dirty="0">
                <a:solidFill>
                  <a:schemeClr val="tx2"/>
                </a:solidFill>
                <a:latin typeface="Arial" charset="0"/>
                <a:cs typeface="Arial" charset="0"/>
              </a:rPr>
            </a:br>
            <a:r>
              <a:rPr lang="en-GB" sz="4400" b="1" dirty="0">
                <a:solidFill>
                  <a:schemeClr val="tx2"/>
                </a:solidFill>
                <a:latin typeface="Arial" charset="0"/>
                <a:cs typeface="Arial" charset="0"/>
              </a:rPr>
              <a:t>Class : Nematode</a:t>
            </a:r>
            <a:br>
              <a:rPr lang="en-GB" sz="4400" b="1" dirty="0">
                <a:solidFill>
                  <a:schemeClr val="tx2"/>
                </a:solidFill>
                <a:latin typeface="Arial" charset="0"/>
                <a:cs typeface="Arial" charset="0"/>
              </a:rPr>
            </a:br>
            <a:r>
              <a:rPr lang="en-GB" sz="4400" b="1" dirty="0">
                <a:solidFill>
                  <a:schemeClr val="tx2"/>
                </a:solidFill>
                <a:latin typeface="Arial" charset="0"/>
                <a:cs typeface="Arial" charset="0"/>
              </a:rPr>
              <a:t>Family : </a:t>
            </a:r>
            <a:r>
              <a:rPr lang="en-US" sz="4400" b="1" dirty="0" err="1">
                <a:solidFill>
                  <a:schemeClr val="tx2"/>
                </a:solidFill>
                <a:latin typeface="Arial" charset="0"/>
                <a:cs typeface="Arial" charset="0"/>
              </a:rPr>
              <a:t>Oxyuridae</a:t>
            </a:r>
            <a:r>
              <a:rPr lang="en-GB" sz="4400" b="1" dirty="0">
                <a:solidFill>
                  <a:schemeClr val="tx2"/>
                </a:solidFill>
                <a:latin typeface="Arial" charset="0"/>
                <a:cs typeface="Arial" charset="0"/>
              </a:rPr>
              <a:t/>
            </a:r>
            <a:br>
              <a:rPr lang="en-GB" sz="4400" b="1" dirty="0">
                <a:solidFill>
                  <a:schemeClr val="tx2"/>
                </a:solidFill>
                <a:latin typeface="Arial" charset="0"/>
                <a:cs typeface="Arial" charset="0"/>
              </a:rPr>
            </a:br>
            <a:r>
              <a:rPr lang="en-GB" sz="4400" b="1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Ex. :</a:t>
            </a:r>
            <a:r>
              <a:rPr lang="en-GB" sz="4400" b="1" u="sng" dirty="0">
                <a:solidFill>
                  <a:schemeClr val="tx2"/>
                </a:solidFill>
                <a:latin typeface="Arial" charset="0"/>
                <a:ea typeface="Mangal" pitchFamily="2"/>
                <a:cs typeface="Mangal" pitchFamily="2"/>
              </a:rPr>
              <a:t/>
            </a:r>
            <a:br>
              <a:rPr lang="en-GB" sz="4400" b="1" u="sng" dirty="0">
                <a:solidFill>
                  <a:schemeClr val="tx2"/>
                </a:solidFill>
                <a:latin typeface="Arial" charset="0"/>
                <a:ea typeface="Mangal" pitchFamily="2"/>
                <a:cs typeface="Mangal" pitchFamily="2"/>
              </a:rPr>
            </a:br>
            <a:r>
              <a:rPr lang="en-GB" sz="4400" b="1" u="sng" dirty="0" smtClean="0">
                <a:solidFill>
                  <a:schemeClr val="tx2"/>
                </a:solidFill>
                <a:latin typeface="Arial" charset="0"/>
                <a:ea typeface="Mangal" pitchFamily="2"/>
                <a:cs typeface="Mangal" pitchFamily="2"/>
              </a:rPr>
              <a:t>1- </a:t>
            </a:r>
            <a:r>
              <a:rPr lang="en-GB" sz="4400" b="1" u="sng" dirty="0" err="1">
                <a:solidFill>
                  <a:schemeClr val="tx2"/>
                </a:solidFill>
                <a:latin typeface="Arial" charset="0"/>
                <a:ea typeface="Mangal" pitchFamily="2"/>
                <a:cs typeface="Mangal" pitchFamily="2"/>
              </a:rPr>
              <a:t>Enterobius</a:t>
            </a:r>
            <a:r>
              <a:rPr lang="en-GB" sz="4400" b="1" u="sng" dirty="0">
                <a:solidFill>
                  <a:schemeClr val="tx2"/>
                </a:solidFill>
                <a:latin typeface="Arial" charset="0"/>
                <a:ea typeface="Mangal" pitchFamily="2"/>
                <a:cs typeface="Mangal" pitchFamily="2"/>
              </a:rPr>
              <a:t> </a:t>
            </a:r>
            <a:r>
              <a:rPr lang="en-GB" sz="4400" b="1" u="sng" dirty="0" err="1">
                <a:solidFill>
                  <a:schemeClr val="tx2"/>
                </a:solidFill>
                <a:latin typeface="Arial" charset="0"/>
                <a:ea typeface="Mangal" pitchFamily="2"/>
                <a:cs typeface="Mangal" pitchFamily="2"/>
              </a:rPr>
              <a:t>vermicularis</a:t>
            </a:r>
            <a:endParaRPr lang="en-GB" sz="4400" b="1" dirty="0">
              <a:solidFill>
                <a:schemeClr val="tx2"/>
              </a:solidFill>
              <a:latin typeface="Arial" charset="0"/>
              <a:ea typeface="Mangal" pitchFamily="2"/>
              <a:cs typeface="Mangal" pitchFamily="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10329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3568" y="857002"/>
            <a:ext cx="7848872" cy="34163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>
                <a:latin typeface="Arial" pitchFamily="34" charset="0"/>
                <a:cs typeface="Arial" pitchFamily="34" charset="0"/>
              </a:rPr>
              <a:t>العائل النهائي: </a:t>
            </a:r>
          </a:p>
          <a:p>
            <a:endParaRPr lang="ar-SA" sz="2400" dirty="0" smtClean="0">
              <a:latin typeface="Arial" pitchFamily="34" charset="0"/>
              <a:cs typeface="Arial" pitchFamily="34" charset="0"/>
            </a:endParaRPr>
          </a:p>
          <a:p>
            <a:endParaRPr lang="ar-SA" sz="2400" dirty="0">
              <a:latin typeface="Arial" pitchFamily="34" charset="0"/>
              <a:cs typeface="Arial" pitchFamily="34" charset="0"/>
            </a:endParaRPr>
          </a:p>
          <a:p>
            <a:endParaRPr lang="ar-SA" sz="2400" dirty="0" smtClean="0">
              <a:latin typeface="Arial" pitchFamily="34" charset="0"/>
              <a:cs typeface="Arial" pitchFamily="34" charset="0"/>
            </a:endParaRPr>
          </a:p>
          <a:p>
            <a:endParaRPr lang="ar-SA" sz="2400" dirty="0">
              <a:latin typeface="Arial" pitchFamily="34" charset="0"/>
              <a:cs typeface="Arial" pitchFamily="34" charset="0"/>
            </a:endParaRPr>
          </a:p>
          <a:p>
            <a:endParaRPr lang="ar-SA" sz="2400" dirty="0" smtClean="0">
              <a:latin typeface="Arial" pitchFamily="34" charset="0"/>
              <a:cs typeface="Arial" pitchFamily="34" charset="0"/>
            </a:endParaRPr>
          </a:p>
          <a:p>
            <a:endParaRPr lang="ar-SA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ar-SA" sz="2400" dirty="0" smtClean="0">
                <a:latin typeface="Arial" pitchFamily="34" charset="0"/>
                <a:cs typeface="Arial" pitchFamily="34" charset="0"/>
              </a:rPr>
              <a:t>____________________________________________</a:t>
            </a:r>
            <a:endParaRPr lang="ar-SA" sz="2400" dirty="0">
              <a:latin typeface="Arial" pitchFamily="34" charset="0"/>
              <a:cs typeface="Arial" pitchFamily="34" charset="0"/>
            </a:endParaRPr>
          </a:p>
          <a:p>
            <a:r>
              <a:rPr lang="ar-SA" sz="2400" dirty="0" smtClean="0">
                <a:latin typeface="Arial" pitchFamily="34" charset="0"/>
                <a:cs typeface="Arial" pitchFamily="34" charset="0"/>
              </a:rPr>
              <a:t>العائل الوسيط:</a:t>
            </a:r>
            <a:endParaRPr lang="ar-SA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340768"/>
            <a:ext cx="304800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107504" y="404664"/>
            <a:ext cx="28135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u="sng" dirty="0" err="1">
                <a:solidFill>
                  <a:schemeClr val="tx2"/>
                </a:solidFill>
                <a:latin typeface="Arial" charset="0"/>
                <a:ea typeface="Mangal" pitchFamily="2"/>
                <a:cs typeface="Mangal" pitchFamily="2"/>
              </a:rPr>
              <a:t>Enterobius</a:t>
            </a:r>
            <a:r>
              <a:rPr lang="en-GB" b="1" u="sng" dirty="0">
                <a:solidFill>
                  <a:schemeClr val="tx2"/>
                </a:solidFill>
                <a:latin typeface="Arial" charset="0"/>
                <a:ea typeface="Mangal" pitchFamily="2"/>
                <a:cs typeface="Mangal" pitchFamily="2"/>
              </a:rPr>
              <a:t> </a:t>
            </a:r>
            <a:r>
              <a:rPr lang="en-GB" b="1" u="sng" dirty="0" err="1">
                <a:solidFill>
                  <a:schemeClr val="tx2"/>
                </a:solidFill>
                <a:latin typeface="Arial" charset="0"/>
                <a:ea typeface="Mangal" pitchFamily="2"/>
                <a:cs typeface="Mangal" pitchFamily="2"/>
              </a:rPr>
              <a:t>vermicularis</a:t>
            </a:r>
            <a:endParaRPr lang="ar-SA" dirty="0"/>
          </a:p>
        </p:txBody>
      </p:sp>
    </p:spTree>
    <p:extLst>
      <p:ext uri="{BB962C8B-B14F-4D97-AF65-F5344CB8AC3E}">
        <p14:creationId xmlns="" xmlns:p14="http://schemas.microsoft.com/office/powerpoint/2010/main" val="1829502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title"/>
          </p:nvPr>
        </p:nvSpPr>
        <p:spPr>
          <a:xfrm>
            <a:off x="1619672" y="548680"/>
            <a:ext cx="4557068" cy="936104"/>
          </a:xfrm>
          <a:effectLst>
            <a:outerShdw dist="107763" dir="81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ar-SA" sz="32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شكـــل الطفيل </a:t>
            </a:r>
            <a:endParaRPr lang="en-GB" sz="32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2291" name="Picture 6" descr="ent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924944"/>
            <a:ext cx="3346450" cy="2695751"/>
          </a:xfrm>
          <a:noFill/>
          <a:ln w="28575">
            <a:solidFill>
              <a:schemeClr val="bg2"/>
            </a:solidFill>
          </a:ln>
          <a:effectLst>
            <a:prstShdw prst="shdw13" dist="53882" dir="13500000">
              <a:srgbClr val="808080">
                <a:alpha val="50000"/>
              </a:srgbClr>
            </a:prst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7" descr="38 114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04048" y="1768086"/>
            <a:ext cx="3309938" cy="4679950"/>
          </a:xfrm>
          <a:noFill/>
          <a:ln w="28575">
            <a:solidFill>
              <a:schemeClr val="bg2"/>
            </a:solidFill>
          </a:ln>
          <a:effectLst>
            <a:prstShdw prst="shdw13" dist="53882" dir="13500000">
              <a:srgbClr val="808080">
                <a:alpha val="50000"/>
              </a:srgbClr>
            </a:prst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93" name="Line 8"/>
          <p:cNvSpPr>
            <a:spLocks noChangeShapeType="1"/>
          </p:cNvSpPr>
          <p:nvPr/>
        </p:nvSpPr>
        <p:spPr bwMode="auto">
          <a:xfrm>
            <a:off x="6084168" y="2204863"/>
            <a:ext cx="503238" cy="142875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SA"/>
          </a:p>
        </p:txBody>
      </p:sp>
      <p:sp>
        <p:nvSpPr>
          <p:cNvPr id="12294" name="Line 9"/>
          <p:cNvSpPr>
            <a:spLocks noChangeShapeType="1"/>
          </p:cNvSpPr>
          <p:nvPr/>
        </p:nvSpPr>
        <p:spPr bwMode="auto">
          <a:xfrm flipH="1">
            <a:off x="1115616" y="3501008"/>
            <a:ext cx="361950" cy="287338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SA"/>
          </a:p>
        </p:txBody>
      </p:sp>
      <p:sp>
        <p:nvSpPr>
          <p:cNvPr id="2" name="Rectangle 1"/>
          <p:cNvSpPr/>
          <p:nvPr/>
        </p:nvSpPr>
        <p:spPr>
          <a:xfrm>
            <a:off x="251520" y="188640"/>
            <a:ext cx="28135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u="sng" dirty="0" err="1">
                <a:solidFill>
                  <a:schemeClr val="tx2"/>
                </a:solidFill>
                <a:latin typeface="Arial" charset="0"/>
                <a:ea typeface="Mangal" pitchFamily="2"/>
                <a:cs typeface="Mangal" pitchFamily="2"/>
              </a:rPr>
              <a:t>Enterobius</a:t>
            </a:r>
            <a:r>
              <a:rPr lang="en-GB" b="1" u="sng" dirty="0">
                <a:solidFill>
                  <a:schemeClr val="tx2"/>
                </a:solidFill>
                <a:latin typeface="Arial" charset="0"/>
                <a:ea typeface="Mangal" pitchFamily="2"/>
                <a:cs typeface="Mangal" pitchFamily="2"/>
              </a:rPr>
              <a:t> </a:t>
            </a:r>
            <a:r>
              <a:rPr lang="en-GB" b="1" u="sng" dirty="0" err="1">
                <a:solidFill>
                  <a:schemeClr val="tx2"/>
                </a:solidFill>
                <a:latin typeface="Arial" charset="0"/>
                <a:ea typeface="Mangal" pitchFamily="2"/>
                <a:cs typeface="Mangal" pitchFamily="2"/>
              </a:rPr>
              <a:t>vermicularis</a:t>
            </a:r>
            <a:endParaRPr lang="ar-SA" dirty="0"/>
          </a:p>
        </p:txBody>
      </p:sp>
    </p:spTree>
    <p:extLst>
      <p:ext uri="{BB962C8B-B14F-4D97-AF65-F5344CB8AC3E}">
        <p14:creationId xmlns="" xmlns:p14="http://schemas.microsoft.com/office/powerpoint/2010/main" val="3871742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4" descr="pinworm20xova_scale_final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71600" y="1340768"/>
            <a:ext cx="3997349" cy="4249018"/>
          </a:xfrm>
          <a:noFill/>
          <a:ln w="28575">
            <a:solidFill>
              <a:srgbClr val="800000"/>
            </a:solidFill>
          </a:ln>
          <a:effectLst>
            <a:prstShdw prst="shdw13" dist="53882" dir="13500000">
              <a:srgbClr val="808080">
                <a:alpha val="50000"/>
              </a:srgbClr>
            </a:prst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6" descr="enterobius_egg_1"/>
          <p:cNvPicPr>
            <a:picLocks noGrp="1" noChangeAspect="1" noChangeArrowheads="1"/>
          </p:cNvPicPr>
          <p:nvPr>
            <p:ph sz="quarter" idx="14"/>
          </p:nvPr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375" t="2314" r="3548" b="2407"/>
          <a:stretch/>
        </p:blipFill>
        <p:spPr>
          <a:xfrm>
            <a:off x="5508104" y="1412776"/>
            <a:ext cx="3107161" cy="32894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51520" y="188640"/>
            <a:ext cx="28135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u="sng" dirty="0" err="1">
                <a:solidFill>
                  <a:schemeClr val="tx2"/>
                </a:solidFill>
                <a:latin typeface="Arial" charset="0"/>
                <a:ea typeface="Mangal" pitchFamily="2"/>
                <a:cs typeface="Mangal" pitchFamily="2"/>
              </a:rPr>
              <a:t>Enterobius</a:t>
            </a:r>
            <a:r>
              <a:rPr lang="en-GB" b="1" u="sng" dirty="0">
                <a:solidFill>
                  <a:schemeClr val="tx2"/>
                </a:solidFill>
                <a:latin typeface="Arial" charset="0"/>
                <a:ea typeface="Mangal" pitchFamily="2"/>
                <a:cs typeface="Mangal" pitchFamily="2"/>
              </a:rPr>
              <a:t> </a:t>
            </a:r>
            <a:r>
              <a:rPr lang="en-GB" b="1" u="sng" dirty="0" err="1">
                <a:solidFill>
                  <a:schemeClr val="tx2"/>
                </a:solidFill>
                <a:latin typeface="Arial" charset="0"/>
                <a:ea typeface="Mangal" pitchFamily="2"/>
                <a:cs typeface="Mangal" pitchFamily="2"/>
              </a:rPr>
              <a:t>vermicularis</a:t>
            </a:r>
            <a:endParaRPr lang="ar-SA" dirty="0"/>
          </a:p>
        </p:txBody>
      </p:sp>
    </p:spTree>
    <p:extLst>
      <p:ext uri="{BB962C8B-B14F-4D97-AF65-F5344CB8AC3E}">
        <p14:creationId xmlns="" xmlns:p14="http://schemas.microsoft.com/office/powerpoint/2010/main" val="3488783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100" name="Rectangle 4"/>
          <p:cNvSpPr>
            <a:spLocks noGrp="1" noChangeArrowheads="1"/>
          </p:cNvSpPr>
          <p:nvPr>
            <p:ph type="title"/>
          </p:nvPr>
        </p:nvSpPr>
        <p:spPr>
          <a:xfrm>
            <a:off x="2483768" y="764704"/>
            <a:ext cx="4824636" cy="651297"/>
          </a:xfrm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normAutofit fontScale="90000"/>
          </a:bodyPr>
          <a:lstStyle/>
          <a:p>
            <a:pPr marL="0" indent="0" eaLnBrk="1" hangingPunct="1">
              <a:buNone/>
              <a:defRPr/>
            </a:pPr>
            <a:r>
              <a:rPr lang="ar-AE" b="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دورة حياة الطفيل </a:t>
            </a:r>
            <a:endParaRPr lang="en-GB" b="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4340" name="Picture 8" descr="Enterobius_LifeCycle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79912" y="1412776"/>
            <a:ext cx="4538082" cy="5183857"/>
          </a:xfrm>
          <a:noFill/>
          <a:ln w="28575">
            <a:solidFill>
              <a:schemeClr val="bg2"/>
            </a:solidFill>
          </a:ln>
          <a:effectLst>
            <a:prstShdw prst="shdw13" dist="53882" dir="13500000">
              <a:srgbClr val="808080">
                <a:alpha val="50000"/>
              </a:srgbClr>
            </a:prst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9" name="Picture 7" descr="enterobius-life-cycle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99592" y="2060848"/>
            <a:ext cx="2096101" cy="4031952"/>
          </a:xfrm>
          <a:noFill/>
          <a:ln w="28575">
            <a:solidFill>
              <a:schemeClr val="bg2"/>
            </a:solidFill>
          </a:ln>
          <a:effectLst>
            <a:prstShdw prst="shdw13" dist="53882" dir="13500000">
              <a:srgbClr val="808080">
                <a:alpha val="50000"/>
              </a:srgbClr>
            </a:prst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07504" y="188640"/>
            <a:ext cx="28135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u="sng" dirty="0" err="1">
                <a:solidFill>
                  <a:schemeClr val="tx2"/>
                </a:solidFill>
                <a:latin typeface="Arial" charset="0"/>
                <a:ea typeface="Mangal" pitchFamily="2"/>
                <a:cs typeface="Mangal" pitchFamily="2"/>
              </a:rPr>
              <a:t>Enterobius</a:t>
            </a:r>
            <a:r>
              <a:rPr lang="en-GB" b="1" u="sng" dirty="0">
                <a:solidFill>
                  <a:schemeClr val="tx2"/>
                </a:solidFill>
                <a:latin typeface="Arial" charset="0"/>
                <a:ea typeface="Mangal" pitchFamily="2"/>
                <a:cs typeface="Mangal" pitchFamily="2"/>
              </a:rPr>
              <a:t> </a:t>
            </a:r>
            <a:r>
              <a:rPr lang="en-GB" b="1" u="sng" dirty="0" err="1">
                <a:solidFill>
                  <a:schemeClr val="tx2"/>
                </a:solidFill>
                <a:latin typeface="Arial" charset="0"/>
                <a:ea typeface="Mangal" pitchFamily="2"/>
                <a:cs typeface="Mangal" pitchFamily="2"/>
              </a:rPr>
              <a:t>vermicularis</a:t>
            </a:r>
            <a:endParaRPr lang="ar-SA" dirty="0"/>
          </a:p>
        </p:txBody>
      </p:sp>
    </p:spTree>
    <p:extLst>
      <p:ext uri="{BB962C8B-B14F-4D97-AF65-F5344CB8AC3E}">
        <p14:creationId xmlns="" xmlns:p14="http://schemas.microsoft.com/office/powerpoint/2010/main" val="3628374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628800"/>
            <a:ext cx="4536504" cy="327006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79512" y="260648"/>
            <a:ext cx="28135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u="sng" dirty="0" err="1">
                <a:solidFill>
                  <a:schemeClr val="tx2"/>
                </a:solidFill>
                <a:latin typeface="Arial" charset="0"/>
                <a:ea typeface="Mangal" pitchFamily="2"/>
                <a:cs typeface="Mangal" pitchFamily="2"/>
              </a:rPr>
              <a:t>Enterobius</a:t>
            </a:r>
            <a:r>
              <a:rPr lang="en-GB" b="1" u="sng" dirty="0">
                <a:solidFill>
                  <a:schemeClr val="tx2"/>
                </a:solidFill>
                <a:latin typeface="Arial" charset="0"/>
                <a:ea typeface="Mangal" pitchFamily="2"/>
                <a:cs typeface="Mangal" pitchFamily="2"/>
              </a:rPr>
              <a:t> </a:t>
            </a:r>
            <a:r>
              <a:rPr lang="en-GB" b="1" u="sng" dirty="0" err="1">
                <a:solidFill>
                  <a:schemeClr val="tx2"/>
                </a:solidFill>
                <a:latin typeface="Arial" charset="0"/>
                <a:ea typeface="Mangal" pitchFamily="2"/>
                <a:cs typeface="Mangal" pitchFamily="2"/>
              </a:rPr>
              <a:t>vermicularis</a:t>
            </a:r>
            <a:endParaRPr lang="ar-SA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628800"/>
            <a:ext cx="34290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Arrow Connector 4"/>
          <p:cNvCxnSpPr/>
          <p:nvPr/>
        </p:nvCxnSpPr>
        <p:spPr>
          <a:xfrm>
            <a:off x="5796136" y="3645024"/>
            <a:ext cx="576064" cy="5040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4017773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ChangeArrowheads="1"/>
          </p:cNvSpPr>
          <p:nvPr>
            <p:ph type="title"/>
          </p:nvPr>
        </p:nvSpPr>
        <p:spPr>
          <a:xfrm>
            <a:off x="2339752" y="332656"/>
            <a:ext cx="4248472" cy="638944"/>
          </a:xfrm>
        </p:spPr>
        <p:txBody>
          <a:bodyPr>
            <a:normAutofit fontScale="90000"/>
          </a:bodyPr>
          <a:lstStyle/>
          <a:p>
            <a:pPr marL="0" indent="0" eaLnBrk="1" hangingPunct="1">
              <a:buNone/>
              <a:defRPr/>
            </a:pPr>
            <a:r>
              <a:rPr lang="ar-SA" b="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تشخيص الإصابه </a:t>
            </a:r>
            <a:endParaRPr lang="en-GB" b="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2" name="Picture 2" descr="http://www.stanford.edu/class/humbio103/ParaSites2006/Enterobius/tape%20test.jpg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61261"/>
          <a:stretch/>
        </p:blipFill>
        <p:spPr bwMode="auto">
          <a:xfrm>
            <a:off x="611560" y="1376596"/>
            <a:ext cx="4423963" cy="14401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www.stanford.edu/class/humbio103/ParaSites2006/Enterobius/tape%20test.jpg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1774" t="51497" r="27429" b="10061"/>
          <a:stretch/>
        </p:blipFill>
        <p:spPr bwMode="auto">
          <a:xfrm>
            <a:off x="467544" y="3501008"/>
            <a:ext cx="2232660" cy="17678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20008" y="260648"/>
            <a:ext cx="28135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u="sng" dirty="0" err="1">
                <a:solidFill>
                  <a:schemeClr val="tx2"/>
                </a:solidFill>
                <a:latin typeface="Arial" charset="0"/>
                <a:ea typeface="Mangal" pitchFamily="2"/>
                <a:cs typeface="Mangal" pitchFamily="2"/>
              </a:rPr>
              <a:t>Enterobius</a:t>
            </a:r>
            <a:r>
              <a:rPr lang="en-GB" b="1" u="sng" dirty="0">
                <a:solidFill>
                  <a:schemeClr val="tx2"/>
                </a:solidFill>
                <a:latin typeface="Arial" charset="0"/>
                <a:ea typeface="Mangal" pitchFamily="2"/>
                <a:cs typeface="Mangal" pitchFamily="2"/>
              </a:rPr>
              <a:t> </a:t>
            </a:r>
            <a:r>
              <a:rPr lang="en-GB" b="1" u="sng" dirty="0" err="1">
                <a:solidFill>
                  <a:schemeClr val="tx2"/>
                </a:solidFill>
                <a:latin typeface="Arial" charset="0"/>
                <a:ea typeface="Mangal" pitchFamily="2"/>
                <a:cs typeface="Mangal" pitchFamily="2"/>
              </a:rPr>
              <a:t>vermicularis</a:t>
            </a:r>
            <a:endParaRPr lang="ar-SA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268760"/>
            <a:ext cx="2253145" cy="1830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3807693"/>
            <a:ext cx="5715000" cy="143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091481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3" name="Text Box 5"/>
          <p:cNvSpPr txBox="1">
            <a:spLocks noChangeArrowheads="1"/>
          </p:cNvSpPr>
          <p:nvPr/>
        </p:nvSpPr>
        <p:spPr bwMode="auto">
          <a:xfrm>
            <a:off x="685800" y="5157788"/>
            <a:ext cx="77724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anchor="b" anchorCtr="1"/>
          <a:lstStyle/>
          <a:p>
            <a:pPr algn="ctr">
              <a:lnSpc>
                <a:spcPct val="150000"/>
              </a:lnSpc>
              <a:spcBef>
                <a:spcPct val="50000"/>
              </a:spcBef>
              <a:defRPr/>
            </a:pPr>
            <a:r>
              <a:rPr lang="en-GB" sz="36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Phylum : </a:t>
            </a:r>
            <a:r>
              <a:rPr lang="en-GB" sz="36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Nemathelminthes</a:t>
            </a:r>
            <a:r>
              <a:rPr lang="en-GB" sz="36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/>
            </a:r>
            <a:br>
              <a:rPr lang="en-GB" sz="36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</a:br>
            <a:r>
              <a:rPr lang="en-GB" sz="36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Class : Nematode</a:t>
            </a:r>
            <a:r>
              <a:rPr lang="ar-SA" sz="36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/>
            </a:r>
            <a:br>
              <a:rPr lang="ar-SA" sz="36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</a:br>
            <a:r>
              <a:rPr lang="en-GB" sz="36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Order : </a:t>
            </a:r>
            <a:r>
              <a:rPr lang="en-GB" sz="36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Strongylida</a:t>
            </a:r>
            <a:r>
              <a:rPr lang="en-GB" sz="36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/>
            </a:r>
            <a:br>
              <a:rPr lang="en-GB" sz="36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</a:br>
            <a:r>
              <a:rPr lang="en-GB" sz="36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Family : </a:t>
            </a:r>
            <a:r>
              <a:rPr lang="en-US" sz="36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Strongylidae</a:t>
            </a:r>
            <a:r>
              <a:rPr lang="en-GB" sz="36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br>
              <a:rPr lang="en-GB" sz="36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</a:br>
            <a:r>
              <a:rPr lang="en-GB" sz="36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Ex. : </a:t>
            </a:r>
            <a:r>
              <a:rPr lang="en-US" sz="36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Mangal" pitchFamily="18" charset="0"/>
              </a:rPr>
              <a:t>1</a:t>
            </a:r>
            <a:r>
              <a:rPr lang="en-GB" sz="36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Mangal" pitchFamily="18" charset="0"/>
              </a:rPr>
              <a:t>- </a:t>
            </a:r>
            <a:r>
              <a:rPr lang="en-GB" sz="3600" u="sng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Mangal" pitchFamily="18" charset="0"/>
              </a:rPr>
              <a:t>Strongylus</a:t>
            </a:r>
            <a:r>
              <a:rPr lang="en-GB" sz="36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Mangal" pitchFamily="18" charset="0"/>
              </a:rPr>
              <a:t> </a:t>
            </a:r>
            <a:r>
              <a:rPr lang="en-GB" sz="3600" u="sng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Mangal" pitchFamily="18" charset="0"/>
              </a:rPr>
              <a:t>vulgaris</a:t>
            </a:r>
            <a:r>
              <a:rPr lang="en-GB" sz="36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Mangal" pitchFamily="18" charset="0"/>
              </a:rPr>
              <a:t/>
            </a:r>
            <a:br>
              <a:rPr lang="en-GB" sz="36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Mangal" pitchFamily="18" charset="0"/>
              </a:rPr>
            </a:br>
            <a:r>
              <a:rPr lang="en-GB" sz="3600" u="sng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Mangal" pitchFamily="18" charset="0"/>
              </a:rPr>
              <a:t/>
            </a:r>
            <a:br>
              <a:rPr lang="en-GB" sz="3600" u="sng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Mangal" pitchFamily="18" charset="0"/>
              </a:rPr>
            </a:br>
            <a:endParaRPr lang="en-GB" sz="3600" u="sng" dirty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Mangal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0417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9552" y="1484784"/>
            <a:ext cx="7848872" cy="304698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>
                <a:latin typeface="Arial" pitchFamily="34" charset="0"/>
                <a:cs typeface="Arial" pitchFamily="34" charset="0"/>
              </a:rPr>
              <a:t>العائل النهائي: </a:t>
            </a:r>
          </a:p>
          <a:p>
            <a:endParaRPr lang="ar-SA" sz="2400" dirty="0" smtClean="0">
              <a:latin typeface="Arial" pitchFamily="34" charset="0"/>
              <a:cs typeface="Arial" pitchFamily="34" charset="0"/>
            </a:endParaRPr>
          </a:p>
          <a:p>
            <a:endParaRPr lang="ar-SA" sz="2400" dirty="0">
              <a:latin typeface="Arial" pitchFamily="34" charset="0"/>
              <a:cs typeface="Arial" pitchFamily="34" charset="0"/>
            </a:endParaRPr>
          </a:p>
          <a:p>
            <a:endParaRPr lang="ar-SA" sz="2400" dirty="0">
              <a:latin typeface="Arial" pitchFamily="34" charset="0"/>
              <a:cs typeface="Arial" pitchFamily="34" charset="0"/>
            </a:endParaRPr>
          </a:p>
          <a:p>
            <a:endParaRPr lang="ar-SA" sz="2400" dirty="0" smtClean="0">
              <a:latin typeface="Arial" pitchFamily="34" charset="0"/>
              <a:cs typeface="Arial" pitchFamily="34" charset="0"/>
            </a:endParaRPr>
          </a:p>
          <a:p>
            <a:endParaRPr lang="ar-SA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ar-SA" sz="2400" dirty="0" smtClean="0">
                <a:latin typeface="Arial" pitchFamily="34" charset="0"/>
                <a:cs typeface="Arial" pitchFamily="34" charset="0"/>
              </a:rPr>
              <a:t>____________________________________________</a:t>
            </a:r>
            <a:endParaRPr lang="ar-SA" sz="2400" dirty="0">
              <a:latin typeface="Arial" pitchFamily="34" charset="0"/>
              <a:cs typeface="Arial" pitchFamily="34" charset="0"/>
            </a:endParaRPr>
          </a:p>
          <a:p>
            <a:r>
              <a:rPr lang="ar-SA" sz="2400" dirty="0" smtClean="0">
                <a:latin typeface="Arial" pitchFamily="34" charset="0"/>
                <a:cs typeface="Arial" pitchFamily="34" charset="0"/>
              </a:rPr>
              <a:t>العائل الوسيط:</a:t>
            </a:r>
            <a:endParaRPr lang="ar-SA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51520" y="476672"/>
            <a:ext cx="19864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u="sng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Mangal" pitchFamily="18" charset="0"/>
              </a:rPr>
              <a:t>Strongylus</a:t>
            </a:r>
            <a:r>
              <a:rPr lang="en-GB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Mangal" pitchFamily="18" charset="0"/>
              </a:rPr>
              <a:t> </a:t>
            </a:r>
            <a:r>
              <a:rPr lang="en-GB" u="sng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Mangal" pitchFamily="18" charset="0"/>
              </a:rPr>
              <a:t>vulgaris</a:t>
            </a:r>
            <a:endParaRPr lang="ar-SA" dirty="0"/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1428750"/>
            <a:ext cx="2664296" cy="23215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829502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8" name="Picture 6" descr="5 017"/>
          <p:cNvPicPr>
            <a:picLocks noGrp="1" noChangeAspect="1" noChangeArrowheads="1"/>
          </p:cNvPicPr>
          <p:nvPr>
            <p:ph sz="half" idx="4294967295"/>
          </p:nvPr>
        </p:nvPicPr>
        <p:blipFill rotWithShape="1">
          <a:blip r:embed="rId2"/>
          <a:srcRect l="68915" r="3500" b="20649"/>
          <a:stretch/>
        </p:blipFill>
        <p:spPr>
          <a:xfrm>
            <a:off x="4716016" y="1700808"/>
            <a:ext cx="3231272" cy="378206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319" name="Picture 7" descr="5 009"/>
          <p:cNvPicPr>
            <a:picLocks noGrp="1" noChangeAspect="1" noChangeArrowheads="1"/>
          </p:cNvPicPr>
          <p:nvPr>
            <p:ph sz="half" idx="4294967295"/>
          </p:nvPr>
        </p:nvPicPr>
        <p:blipFill rotWithShape="1">
          <a:blip r:embed="rId3"/>
          <a:srcRect r="67449"/>
          <a:stretch/>
        </p:blipFill>
        <p:spPr>
          <a:xfrm>
            <a:off x="1763688" y="1700808"/>
            <a:ext cx="2740577" cy="374441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Rectangle 1"/>
          <p:cNvSpPr/>
          <p:nvPr/>
        </p:nvSpPr>
        <p:spPr>
          <a:xfrm>
            <a:off x="251520" y="260648"/>
            <a:ext cx="19864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u="sng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Mangal" pitchFamily="18" charset="0"/>
              </a:rPr>
              <a:t>Strongylus</a:t>
            </a:r>
            <a:r>
              <a:rPr lang="en-GB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Mangal" pitchFamily="18" charset="0"/>
              </a:rPr>
              <a:t> </a:t>
            </a:r>
            <a:r>
              <a:rPr lang="en-GB" u="sng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Mangal" pitchFamily="18" charset="0"/>
              </a:rPr>
              <a:t>vulgaris</a:t>
            </a:r>
            <a:endParaRPr lang="ar-SA" dirty="0"/>
          </a:p>
        </p:txBody>
      </p:sp>
      <p:sp>
        <p:nvSpPr>
          <p:cNvPr id="4" name="TextBox 3"/>
          <p:cNvSpPr txBox="1"/>
          <p:nvPr/>
        </p:nvSpPr>
        <p:spPr>
          <a:xfrm>
            <a:off x="3635896" y="758607"/>
            <a:ext cx="4248472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4000" dirty="0" smtClean="0">
                <a:latin typeface="Arial" pitchFamily="34" charset="0"/>
                <a:cs typeface="Arial" pitchFamily="34" charset="0"/>
              </a:rPr>
              <a:t>شكل الطفيل</a:t>
            </a:r>
            <a:endParaRPr lang="ar-SA" sz="4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1979712" y="5505618"/>
            <a:ext cx="4176464" cy="984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800" b="1" dirty="0">
                <a:latin typeface="Arial" charset="0"/>
                <a:cs typeface="Arial" charset="0"/>
              </a:rPr>
              <a:t>    </a:t>
            </a:r>
            <a:r>
              <a:rPr lang="en-US" b="1" dirty="0">
                <a:solidFill>
                  <a:schemeClr val="tx2"/>
                </a:solidFill>
                <a:latin typeface="Arial" charset="0"/>
                <a:cs typeface="Arial" charset="0"/>
              </a:rPr>
              <a:t>Anterior  end  </a:t>
            </a:r>
          </a:p>
          <a:p>
            <a:pPr algn="ctr">
              <a:spcBef>
                <a:spcPct val="50000"/>
              </a:spcBef>
              <a:defRPr/>
            </a:pPr>
            <a:r>
              <a:rPr lang="en-US" b="1" dirty="0">
                <a:solidFill>
                  <a:schemeClr val="tx2"/>
                </a:solidFill>
                <a:latin typeface="Arial" charset="0"/>
                <a:cs typeface="Arial" charset="0"/>
              </a:rPr>
              <a:t>( Male + Female </a:t>
            </a:r>
            <a:r>
              <a:rPr lang="en-US" sz="2000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)</a:t>
            </a:r>
            <a:endParaRPr lang="en-GB" sz="2000" dirty="0">
              <a:solidFill>
                <a:schemeClr val="tx2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48124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 descr="5 011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611560" y="980728"/>
            <a:ext cx="5111750" cy="31527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342" name="Picture 6" descr="DSCN0521"/>
          <p:cNvPicPr>
            <a:picLocks noGrp="1" noChangeAspect="1" noChangeArrowheads="1"/>
          </p:cNvPicPr>
          <p:nvPr>
            <p:ph sz="half" idx="4294967295"/>
          </p:nvPr>
        </p:nvPicPr>
        <p:blipFill rotWithShape="1">
          <a:blip r:embed="rId3"/>
          <a:srcRect l="6002" t="14017" r="5893" b="16908"/>
          <a:stretch/>
        </p:blipFill>
        <p:spPr>
          <a:xfrm>
            <a:off x="5796136" y="1052736"/>
            <a:ext cx="2857500" cy="29870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345" name="Text Box 9"/>
          <p:cNvSpPr txBox="1">
            <a:spLocks noChangeArrowheads="1"/>
          </p:cNvSpPr>
          <p:nvPr/>
        </p:nvSpPr>
        <p:spPr bwMode="auto">
          <a:xfrm>
            <a:off x="900113" y="5013325"/>
            <a:ext cx="7056437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GB" sz="2000" dirty="0" err="1">
                <a:cs typeface="Mangal" pitchFamily="18" charset="0"/>
              </a:rPr>
              <a:t>Pos</a:t>
            </a:r>
            <a:r>
              <a:rPr lang="en-US" sz="2000" dirty="0" err="1"/>
              <a:t>terior</a:t>
            </a:r>
            <a:r>
              <a:rPr lang="en-US" sz="2000" dirty="0"/>
              <a:t>  end of male</a:t>
            </a:r>
          </a:p>
          <a:p>
            <a:pPr algn="ctr">
              <a:spcBef>
                <a:spcPct val="50000"/>
              </a:spcBef>
              <a:defRPr/>
            </a:pPr>
            <a:r>
              <a:rPr lang="en-US" sz="2000" dirty="0"/>
              <a:t>( </a:t>
            </a:r>
            <a:r>
              <a:rPr lang="en-US" sz="2000" dirty="0" err="1"/>
              <a:t>Copulatory</a:t>
            </a:r>
            <a:r>
              <a:rPr lang="en-US" sz="2000" dirty="0"/>
              <a:t> bursa )</a:t>
            </a:r>
          </a:p>
          <a:p>
            <a:pPr algn="ctr">
              <a:spcBef>
                <a:spcPct val="50000"/>
              </a:spcBef>
              <a:defRPr/>
            </a:pPr>
            <a:endParaRPr lang="en-GB" sz="3200" b="1" dirty="0">
              <a:solidFill>
                <a:srgbClr val="CC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79512" y="476672"/>
            <a:ext cx="19864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u="sng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Mangal" pitchFamily="18" charset="0"/>
              </a:rPr>
              <a:t>Strongylus</a:t>
            </a:r>
            <a:r>
              <a:rPr lang="en-GB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Mangal" pitchFamily="18" charset="0"/>
              </a:rPr>
              <a:t> </a:t>
            </a:r>
            <a:r>
              <a:rPr lang="en-GB" u="sng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Mangal" pitchFamily="18" charset="0"/>
              </a:rPr>
              <a:t>vulgaris</a:t>
            </a:r>
            <a:endParaRPr lang="ar-SA" dirty="0"/>
          </a:p>
        </p:txBody>
      </p:sp>
    </p:spTree>
    <p:extLst>
      <p:ext uri="{BB962C8B-B14F-4D97-AF65-F5344CB8AC3E}">
        <p14:creationId xmlns="" xmlns:p14="http://schemas.microsoft.com/office/powerpoint/2010/main" val="816633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4"/>
          <p:cNvSpPr>
            <a:spLocks noGrp="1" noChangeArrowheads="1"/>
          </p:cNvSpPr>
          <p:nvPr>
            <p:ph type="title"/>
          </p:nvPr>
        </p:nvSpPr>
        <p:spPr>
          <a:xfrm>
            <a:off x="4932040" y="557972"/>
            <a:ext cx="3754760" cy="648072"/>
          </a:xfrm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ar-SA" sz="36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دورة حياة الطفيل </a:t>
            </a:r>
            <a:endParaRPr lang="en-GB" sz="3600" b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4339" name="Picture 6" descr="de_strongylus_lifecycle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04048" y="2492896"/>
            <a:ext cx="3365034" cy="23687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Rectangle 1"/>
          <p:cNvSpPr/>
          <p:nvPr/>
        </p:nvSpPr>
        <p:spPr>
          <a:xfrm>
            <a:off x="107504" y="188640"/>
            <a:ext cx="19864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u="sng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Mangal" pitchFamily="18" charset="0"/>
              </a:rPr>
              <a:t>Strongylus</a:t>
            </a:r>
            <a:r>
              <a:rPr lang="en-GB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Mangal" pitchFamily="18" charset="0"/>
              </a:rPr>
              <a:t> </a:t>
            </a:r>
            <a:r>
              <a:rPr lang="en-GB" u="sng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Mangal" pitchFamily="18" charset="0"/>
              </a:rPr>
              <a:t>vulgaris</a:t>
            </a:r>
            <a:endParaRPr lang="ar-SA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281112"/>
            <a:ext cx="4095750" cy="429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637849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5177171" y="548680"/>
            <a:ext cx="3188569" cy="1143000"/>
          </a:xfrm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ar-SA" sz="4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الإمراضيــــــه</a:t>
            </a:r>
            <a:endParaRPr lang="en-GB" sz="4000" b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5363" name="Picture 4" descr="Strongiloides_equ1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15616" y="764704"/>
            <a:ext cx="3364184" cy="50181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364" name="Picture 7" descr="strongylusvulgaris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59312" y="1988840"/>
            <a:ext cx="3824287" cy="28384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3" name="Straight Arrow Connector 2"/>
          <p:cNvCxnSpPr/>
          <p:nvPr/>
        </p:nvCxnSpPr>
        <p:spPr>
          <a:xfrm>
            <a:off x="6084168" y="2348880"/>
            <a:ext cx="432048" cy="28803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6555432" y="3933056"/>
            <a:ext cx="432048" cy="28803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5364088" y="2645296"/>
            <a:ext cx="432048" cy="28803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323528" y="260648"/>
            <a:ext cx="19864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u="sng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Mangal" pitchFamily="18" charset="0"/>
              </a:rPr>
              <a:t>Strongylus</a:t>
            </a:r>
            <a:r>
              <a:rPr lang="en-GB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Mangal" pitchFamily="18" charset="0"/>
              </a:rPr>
              <a:t> </a:t>
            </a:r>
            <a:r>
              <a:rPr lang="en-GB" u="sng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Mangal" pitchFamily="18" charset="0"/>
              </a:rPr>
              <a:t>vulgaris</a:t>
            </a:r>
            <a:endParaRPr lang="ar-SA" dirty="0"/>
          </a:p>
        </p:txBody>
      </p:sp>
      <p:sp>
        <p:nvSpPr>
          <p:cNvPr id="2" name="TextBox 1"/>
          <p:cNvSpPr txBox="1"/>
          <p:nvPr/>
        </p:nvSpPr>
        <p:spPr>
          <a:xfrm>
            <a:off x="4716016" y="5157192"/>
            <a:ext cx="417646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latin typeface="Arial" pitchFamily="34" charset="0"/>
                <a:cs typeface="Arial" pitchFamily="34" charset="0"/>
              </a:rPr>
              <a:t>L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ar-SA" dirty="0" smtClean="0">
                <a:latin typeface="Arial" pitchFamily="34" charset="0"/>
                <a:cs typeface="Arial" pitchFamily="34" charset="0"/>
              </a:rPr>
              <a:t>                الشريان المساريقي الامامي </a:t>
            </a:r>
            <a:endParaRPr lang="ar-SA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7812360" y="5435996"/>
            <a:ext cx="396044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36009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331842" y="3356992"/>
            <a:ext cx="8782050" cy="1600200"/>
          </a:xfrm>
          <a:prstGeom prst="rect">
            <a:avLst/>
          </a:prstGeom>
          <a:noFill/>
          <a:ln>
            <a:noFill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b" anchorCtr="1"/>
          <a:lstStyle/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en-GB" sz="36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Phylum : </a:t>
            </a:r>
            <a:r>
              <a:rPr lang="en-GB" sz="36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Nemathelminthes</a:t>
            </a:r>
            <a:r>
              <a:rPr lang="en-GB" sz="36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en-GB" sz="3600" dirty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GB" sz="36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Class : Nematode</a:t>
            </a:r>
            <a:r>
              <a:rPr lang="ar-SA" sz="36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ar-SA" sz="3600" dirty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GB" sz="36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Order : </a:t>
            </a:r>
            <a:r>
              <a:rPr lang="en-GB" sz="36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Enoplida</a:t>
            </a:r>
            <a:r>
              <a:rPr lang="en-GB" sz="36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en-GB" sz="3600" dirty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GB" sz="36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Family : </a:t>
            </a:r>
            <a:r>
              <a:rPr lang="en-US" sz="36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Trichinellidae</a:t>
            </a:r>
            <a:r>
              <a:rPr lang="en-GB" sz="36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br>
              <a:rPr lang="en-GB" sz="3600" dirty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GB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Ex</a:t>
            </a:r>
            <a:r>
              <a:rPr lang="en-GB" sz="36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. : </a:t>
            </a:r>
            <a:r>
              <a:rPr lang="en-GB" sz="3600" u="sng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Trichinella</a:t>
            </a:r>
            <a:r>
              <a:rPr lang="en-GB" sz="36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 </a:t>
            </a:r>
            <a:r>
              <a:rPr lang="en-GB" sz="3600" u="sng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spiralis</a:t>
            </a:r>
            <a:r>
              <a:rPr lang="en-GB" sz="3600" u="sng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 </a:t>
            </a:r>
            <a:endParaRPr lang="en-GB" sz="3600" u="sng" dirty="0">
              <a:effectLst>
                <a:outerShdw blurRad="38100" dist="38100" dir="2700000" algn="tl">
                  <a:srgbClr val="000000"/>
                </a:outerShdw>
              </a:effectLst>
              <a:cs typeface="Mangal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42143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67544" y="1340768"/>
            <a:ext cx="7848872" cy="304698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>
                <a:latin typeface="Arial" pitchFamily="34" charset="0"/>
                <a:cs typeface="Arial" pitchFamily="34" charset="0"/>
              </a:rPr>
              <a:t>العائل النهائي: </a:t>
            </a:r>
          </a:p>
          <a:p>
            <a:endParaRPr lang="ar-SA" sz="2400" dirty="0">
              <a:latin typeface="Arial" pitchFamily="34" charset="0"/>
              <a:cs typeface="Arial" pitchFamily="34" charset="0"/>
            </a:endParaRPr>
          </a:p>
          <a:p>
            <a:endParaRPr lang="ar-SA" sz="2400" dirty="0" smtClean="0">
              <a:latin typeface="Arial" pitchFamily="34" charset="0"/>
              <a:cs typeface="Arial" pitchFamily="34" charset="0"/>
            </a:endParaRPr>
          </a:p>
          <a:p>
            <a:endParaRPr lang="ar-SA" sz="2400" dirty="0">
              <a:latin typeface="Arial" pitchFamily="34" charset="0"/>
              <a:cs typeface="Arial" pitchFamily="34" charset="0"/>
            </a:endParaRPr>
          </a:p>
          <a:p>
            <a:endParaRPr lang="ar-SA" sz="2400" dirty="0" smtClean="0">
              <a:latin typeface="Arial" pitchFamily="34" charset="0"/>
              <a:cs typeface="Arial" pitchFamily="34" charset="0"/>
            </a:endParaRPr>
          </a:p>
          <a:p>
            <a:endParaRPr lang="ar-SA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ar-SA" sz="2400" dirty="0" smtClean="0">
                <a:latin typeface="Arial" pitchFamily="34" charset="0"/>
                <a:cs typeface="Arial" pitchFamily="34" charset="0"/>
              </a:rPr>
              <a:t>____________________________________________</a:t>
            </a:r>
            <a:endParaRPr lang="ar-SA" sz="2400" dirty="0">
              <a:latin typeface="Arial" pitchFamily="34" charset="0"/>
              <a:cs typeface="Arial" pitchFamily="34" charset="0"/>
            </a:endParaRPr>
          </a:p>
          <a:p>
            <a:r>
              <a:rPr lang="ar-SA" sz="2400" dirty="0" smtClean="0">
                <a:latin typeface="Arial" pitchFamily="34" charset="0"/>
                <a:cs typeface="Arial" pitchFamily="34" charset="0"/>
              </a:rPr>
              <a:t>العائل الوسيط:</a:t>
            </a:r>
            <a:endParaRPr lang="ar-SA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412776"/>
            <a:ext cx="3024336" cy="22682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6632"/>
            <a:ext cx="2249487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829502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الآيه 031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15616" y="692696"/>
            <a:ext cx="5356845" cy="56836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012160" y="836712"/>
            <a:ext cx="259228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b="1" dirty="0">
                <a:latin typeface="Arial" pitchFamily="34" charset="0"/>
                <a:cs typeface="Arial" pitchFamily="34" charset="0"/>
              </a:rPr>
              <a:t>شكل الطفيل</a:t>
            </a:r>
            <a:r>
              <a:rPr lang="ar-SA" sz="3600" dirty="0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3" name="Rectangle 2"/>
          <p:cNvSpPr/>
          <p:nvPr/>
        </p:nvSpPr>
        <p:spPr>
          <a:xfrm>
            <a:off x="251520" y="188640"/>
            <a:ext cx="21966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u="sng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Trichinella</a:t>
            </a:r>
            <a:r>
              <a:rPr lang="en-GB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 </a:t>
            </a:r>
            <a:r>
              <a:rPr lang="en-GB" u="sng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spiralis</a:t>
            </a:r>
            <a:r>
              <a:rPr lang="en-GB" u="sng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endParaRPr lang="ar-SA" dirty="0"/>
          </a:p>
        </p:txBody>
      </p:sp>
    </p:spTree>
    <p:extLst>
      <p:ext uri="{BB962C8B-B14F-4D97-AF65-F5344CB8AC3E}">
        <p14:creationId xmlns="" xmlns:p14="http://schemas.microsoft.com/office/powerpoint/2010/main" val="1465871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trich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15616" y="1268760"/>
            <a:ext cx="6523787" cy="44083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79512" y="188640"/>
            <a:ext cx="21966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u="sng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Trichinella</a:t>
            </a:r>
            <a:r>
              <a:rPr lang="en-GB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 </a:t>
            </a:r>
            <a:r>
              <a:rPr lang="en-GB" u="sng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spiralis</a:t>
            </a:r>
            <a:r>
              <a:rPr lang="en-GB" u="sng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endParaRPr lang="ar-SA" dirty="0"/>
          </a:p>
        </p:txBody>
      </p:sp>
    </p:spTree>
    <p:extLst>
      <p:ext uri="{BB962C8B-B14F-4D97-AF65-F5344CB8AC3E}">
        <p14:creationId xmlns="" xmlns:p14="http://schemas.microsoft.com/office/powerpoint/2010/main" val="1017297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DSCN0478"/>
          <p:cNvPicPr>
            <a:picLocks noGrp="1" noChangeAspect="1" noChangeArrowheads="1"/>
          </p:cNvPicPr>
          <p:nvPr>
            <p:ph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02797" y="837684"/>
            <a:ext cx="6415088" cy="4813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1763713" y="5805488"/>
            <a:ext cx="6121400" cy="52322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dirty="0"/>
              <a:t>Larva in muscle </a:t>
            </a:r>
            <a:endParaRPr lang="en-GB" sz="2800" dirty="0"/>
          </a:p>
        </p:txBody>
      </p:sp>
      <p:sp>
        <p:nvSpPr>
          <p:cNvPr id="2" name="Rectangle 1"/>
          <p:cNvSpPr/>
          <p:nvPr/>
        </p:nvSpPr>
        <p:spPr>
          <a:xfrm>
            <a:off x="323528" y="332656"/>
            <a:ext cx="21966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u="sng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Trichinella</a:t>
            </a:r>
            <a:r>
              <a:rPr lang="en-GB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 </a:t>
            </a:r>
            <a:r>
              <a:rPr lang="en-GB" u="sng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spiralis</a:t>
            </a:r>
            <a:r>
              <a:rPr lang="en-GB" u="sng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endParaRPr lang="ar-SA" dirty="0"/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3635896" y="1844824"/>
            <a:ext cx="720080" cy="57606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252805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156176" y="476671"/>
            <a:ext cx="25683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SA" sz="3200" b="1" dirty="0">
                <a:latin typeface="Arial" pitchFamily="34" charset="0"/>
                <a:cs typeface="Arial" pitchFamily="34" charset="0"/>
              </a:rPr>
              <a:t>دورة حياة الطفيل</a:t>
            </a:r>
            <a:r>
              <a:rPr lang="ar-SA" sz="3200" dirty="0">
                <a:latin typeface="Arial" pitchFamily="34" charset="0"/>
                <a:cs typeface="Arial" pitchFamily="34" charset="0"/>
              </a:rPr>
              <a:t> </a:t>
            </a:r>
            <a:endParaRPr lang="en-GB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7504" y="188640"/>
            <a:ext cx="21966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u="sng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Trichinella</a:t>
            </a:r>
            <a:r>
              <a:rPr lang="en-GB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 </a:t>
            </a:r>
            <a:r>
              <a:rPr lang="en-GB" u="sng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spiralis</a:t>
            </a:r>
            <a:r>
              <a:rPr lang="en-GB" u="sng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endParaRPr lang="ar-SA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5849" y="769058"/>
            <a:ext cx="5024015" cy="5127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968640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Trichinella_LifeCycle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35696" y="1268760"/>
            <a:ext cx="5616302" cy="45007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5559693" y="476672"/>
            <a:ext cx="25683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SA" sz="3200" b="1" dirty="0">
                <a:latin typeface="Arial" pitchFamily="34" charset="0"/>
                <a:cs typeface="Arial" pitchFamily="34" charset="0"/>
              </a:rPr>
              <a:t>دورة حياة الطفيل</a:t>
            </a:r>
            <a:r>
              <a:rPr lang="ar-SA" sz="3200" dirty="0">
                <a:latin typeface="Arial" pitchFamily="34" charset="0"/>
                <a:cs typeface="Arial" pitchFamily="34" charset="0"/>
              </a:rPr>
              <a:t> </a:t>
            </a:r>
            <a:endParaRPr lang="en-GB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7504" y="188640"/>
            <a:ext cx="21966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u="sng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Trichinella</a:t>
            </a:r>
            <a:r>
              <a:rPr lang="en-GB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 </a:t>
            </a:r>
            <a:r>
              <a:rPr lang="en-GB" u="sng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spiralis</a:t>
            </a:r>
            <a:r>
              <a:rPr lang="en-GB" u="sng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endParaRPr lang="ar-SA" dirty="0"/>
          </a:p>
        </p:txBody>
      </p:sp>
    </p:spTree>
    <p:extLst>
      <p:ext uri="{BB962C8B-B14F-4D97-AF65-F5344CB8AC3E}">
        <p14:creationId xmlns="" xmlns:p14="http://schemas.microsoft.com/office/powerpoint/2010/main" val="1971554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8" name="Text Box 6"/>
          <p:cNvSpPr txBox="1">
            <a:spLocks noChangeArrowheads="1"/>
          </p:cNvSpPr>
          <p:nvPr/>
        </p:nvSpPr>
        <p:spPr bwMode="auto">
          <a:xfrm>
            <a:off x="5796136" y="476672"/>
            <a:ext cx="273630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AE" sz="3600" u="sng" dirty="0">
                <a:latin typeface="Arial" pitchFamily="34" charset="0"/>
                <a:cs typeface="Arial" pitchFamily="34" charset="0"/>
              </a:rPr>
              <a:t>الأمراضيــــــــه</a:t>
            </a:r>
            <a:endParaRPr lang="en-GB" sz="3600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23528" y="188640"/>
            <a:ext cx="21966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u="sng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Trichinella</a:t>
            </a:r>
            <a:r>
              <a:rPr lang="en-GB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 </a:t>
            </a:r>
            <a:r>
              <a:rPr lang="en-GB" u="sng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spiralis</a:t>
            </a:r>
            <a:r>
              <a:rPr lang="en-GB" u="sng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endParaRPr lang="ar-SA" dirty="0"/>
          </a:p>
        </p:txBody>
      </p:sp>
      <p:grpSp>
        <p:nvGrpSpPr>
          <p:cNvPr id="3" name="Group 2"/>
          <p:cNvGrpSpPr/>
          <p:nvPr/>
        </p:nvGrpSpPr>
        <p:grpSpPr>
          <a:xfrm>
            <a:off x="1979712" y="1599848"/>
            <a:ext cx="4127277" cy="3845376"/>
            <a:chOff x="467543" y="1895088"/>
            <a:chExt cx="3407197" cy="3430563"/>
          </a:xfrm>
        </p:grpSpPr>
        <p:pic>
          <p:nvPicPr>
            <p:cNvPr id="5" name="Picture 4" descr="ER 016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3863" t="7556" r="13948" b="57441"/>
            <a:stretch/>
          </p:blipFill>
          <p:spPr>
            <a:xfrm>
              <a:off x="467543" y="1895088"/>
              <a:ext cx="3407197" cy="2253992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5" descr="ER 016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74395"/>
            <a:stretch/>
          </p:blipFill>
          <p:spPr>
            <a:xfrm>
              <a:off x="467544" y="4149080"/>
              <a:ext cx="3384376" cy="117657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="" xmlns:p14="http://schemas.microsoft.com/office/powerpoint/2010/main" val="1590240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251520" y="3356992"/>
            <a:ext cx="8782050" cy="1600200"/>
          </a:xfrm>
          <a:prstGeom prst="rect">
            <a:avLst/>
          </a:prstGeom>
          <a:noFill/>
          <a:ln>
            <a:noFill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b" anchorCtr="1"/>
          <a:lstStyle/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en-GB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Phylum : </a:t>
            </a:r>
            <a:r>
              <a:rPr lang="en-GB" sz="32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Nemathelminthes</a:t>
            </a:r>
            <a:r>
              <a:rPr lang="en-GB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en-GB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GB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Class : Nematode</a:t>
            </a:r>
            <a:r>
              <a:rPr lang="ar-SA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ar-SA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GB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Order : </a:t>
            </a:r>
            <a:r>
              <a:rPr lang="en-GB" sz="32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Enoplida</a:t>
            </a:r>
            <a:r>
              <a:rPr lang="en-GB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en-GB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GB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Family : </a:t>
            </a:r>
            <a:r>
              <a:rPr lang="en-US" sz="32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Trich</a:t>
            </a:r>
            <a:r>
              <a:rPr lang="en-GB" sz="32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uridae</a:t>
            </a:r>
            <a:r>
              <a:rPr lang="en-GB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br>
              <a:rPr lang="en-GB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GB" sz="3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Ex</a:t>
            </a:r>
            <a:r>
              <a:rPr lang="en-GB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. : </a:t>
            </a:r>
            <a:r>
              <a:rPr lang="en-GB" sz="3200" u="sng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Trichuris</a:t>
            </a:r>
            <a:r>
              <a:rPr lang="en-GB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 </a:t>
            </a:r>
            <a:r>
              <a:rPr lang="en-GB" sz="3200" u="sng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trichura</a:t>
            </a:r>
            <a:r>
              <a:rPr lang="en-GB" sz="3200" u="sng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 </a:t>
            </a:r>
          </a:p>
        </p:txBody>
      </p:sp>
    </p:spTree>
    <p:extLst>
      <p:ext uri="{BB962C8B-B14F-4D97-AF65-F5344CB8AC3E}">
        <p14:creationId xmlns="" xmlns:p14="http://schemas.microsoft.com/office/powerpoint/2010/main" val="1997228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11560" y="1340768"/>
            <a:ext cx="7848872" cy="34163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>
                <a:latin typeface="Arial" pitchFamily="34" charset="0"/>
                <a:cs typeface="Arial" pitchFamily="34" charset="0"/>
              </a:rPr>
              <a:t>العائل النهائي: </a:t>
            </a:r>
          </a:p>
          <a:p>
            <a:endParaRPr lang="ar-SA" sz="2400" dirty="0" smtClean="0">
              <a:latin typeface="Arial" pitchFamily="34" charset="0"/>
              <a:cs typeface="Arial" pitchFamily="34" charset="0"/>
            </a:endParaRPr>
          </a:p>
          <a:p>
            <a:endParaRPr lang="ar-SA" sz="2400" dirty="0">
              <a:latin typeface="Arial" pitchFamily="34" charset="0"/>
              <a:cs typeface="Arial" pitchFamily="34" charset="0"/>
            </a:endParaRPr>
          </a:p>
          <a:p>
            <a:endParaRPr lang="ar-SA" sz="2400" dirty="0" smtClean="0">
              <a:latin typeface="Arial" pitchFamily="34" charset="0"/>
              <a:cs typeface="Arial" pitchFamily="34" charset="0"/>
            </a:endParaRPr>
          </a:p>
          <a:p>
            <a:endParaRPr lang="ar-SA" sz="2400" dirty="0">
              <a:latin typeface="Arial" pitchFamily="34" charset="0"/>
              <a:cs typeface="Arial" pitchFamily="34" charset="0"/>
            </a:endParaRPr>
          </a:p>
          <a:p>
            <a:endParaRPr lang="ar-SA" sz="2400" dirty="0" smtClean="0">
              <a:latin typeface="Arial" pitchFamily="34" charset="0"/>
              <a:cs typeface="Arial" pitchFamily="34" charset="0"/>
            </a:endParaRPr>
          </a:p>
          <a:p>
            <a:endParaRPr lang="ar-SA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ar-SA" sz="2400" dirty="0" smtClean="0">
                <a:latin typeface="Arial" pitchFamily="34" charset="0"/>
                <a:cs typeface="Arial" pitchFamily="34" charset="0"/>
              </a:rPr>
              <a:t>____________________________________________</a:t>
            </a:r>
            <a:endParaRPr lang="ar-SA" sz="2400" dirty="0">
              <a:latin typeface="Arial" pitchFamily="34" charset="0"/>
              <a:cs typeface="Arial" pitchFamily="34" charset="0"/>
            </a:endParaRPr>
          </a:p>
          <a:p>
            <a:r>
              <a:rPr lang="ar-SA" sz="2400" dirty="0" smtClean="0">
                <a:latin typeface="Arial" pitchFamily="34" charset="0"/>
                <a:cs typeface="Arial" pitchFamily="34" charset="0"/>
              </a:rPr>
              <a:t>العائل الوسيط:</a:t>
            </a:r>
            <a:endParaRPr lang="ar-SA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29502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Picture 3" descr="الآيه 032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63688" y="1435201"/>
            <a:ext cx="5489580" cy="48688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6588223" y="777430"/>
            <a:ext cx="221246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SA" sz="3600" b="1" dirty="0">
                <a:latin typeface="Arial" pitchFamily="34" charset="0"/>
                <a:cs typeface="Arial" pitchFamily="34" charset="0"/>
              </a:rPr>
              <a:t>شكــل الطفيل</a:t>
            </a:r>
            <a:r>
              <a:rPr lang="ar-SA" sz="3600" dirty="0">
                <a:latin typeface="Arial" pitchFamily="34" charset="0"/>
                <a:cs typeface="Arial" pitchFamily="34" charset="0"/>
              </a:rPr>
              <a:t> </a:t>
            </a:r>
            <a:endParaRPr lang="en-GB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23528" y="332656"/>
            <a:ext cx="20973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u="sng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Trichuris</a:t>
            </a:r>
            <a:r>
              <a:rPr lang="en-GB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 </a:t>
            </a:r>
            <a:r>
              <a:rPr lang="en-GB" u="sng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trichura</a:t>
            </a:r>
            <a:r>
              <a:rPr lang="en-GB" u="sng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endParaRPr lang="ar-SA" dirty="0"/>
          </a:p>
        </p:txBody>
      </p:sp>
    </p:spTree>
    <p:extLst>
      <p:ext uri="{BB962C8B-B14F-4D97-AF65-F5344CB8AC3E}">
        <p14:creationId xmlns="" xmlns:p14="http://schemas.microsoft.com/office/powerpoint/2010/main" val="2412664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Trichuris%20trichiura%20stichocytes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75118" y="1340768"/>
            <a:ext cx="5566834" cy="41764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1763713" y="5805488"/>
            <a:ext cx="5903912" cy="52322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800" dirty="0"/>
              <a:t>Cellular oesophagus </a:t>
            </a:r>
          </a:p>
        </p:txBody>
      </p:sp>
      <p:sp>
        <p:nvSpPr>
          <p:cNvPr id="3" name="Rectangle 2"/>
          <p:cNvSpPr/>
          <p:nvPr/>
        </p:nvSpPr>
        <p:spPr>
          <a:xfrm>
            <a:off x="539552" y="476672"/>
            <a:ext cx="20973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u="sng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Trichuris</a:t>
            </a:r>
            <a:r>
              <a:rPr lang="en-GB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 </a:t>
            </a:r>
            <a:r>
              <a:rPr lang="en-GB" u="sng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trichura</a:t>
            </a:r>
            <a:r>
              <a:rPr lang="en-GB" u="sng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endParaRPr lang="ar-SA" dirty="0"/>
          </a:p>
        </p:txBody>
      </p:sp>
    </p:spTree>
    <p:extLst>
      <p:ext uri="{BB962C8B-B14F-4D97-AF65-F5344CB8AC3E}">
        <p14:creationId xmlns="" xmlns:p14="http://schemas.microsoft.com/office/powerpoint/2010/main" val="900445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trichuris_adults"/>
          <p:cNvPicPr>
            <a:picLocks noGrp="1" noChangeAspect="1" noChangeArrowheads="1"/>
          </p:cNvPicPr>
          <p:nvPr>
            <p:ph/>
          </p:nvPr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801" t="3519" r="1871" b="2025"/>
          <a:stretch/>
        </p:blipFill>
        <p:spPr>
          <a:xfrm>
            <a:off x="617220" y="548639"/>
            <a:ext cx="8046720" cy="57759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679297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DSCN0494"/>
          <p:cNvPicPr>
            <a:picLocks noGrp="1" noChangeAspect="1" noChangeArrowheads="1"/>
          </p:cNvPicPr>
          <p:nvPr>
            <p:ph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79712" y="1484784"/>
            <a:ext cx="5465076" cy="41006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507" name="Line 3"/>
          <p:cNvSpPr>
            <a:spLocks noChangeShapeType="1"/>
          </p:cNvSpPr>
          <p:nvPr/>
        </p:nvSpPr>
        <p:spPr bwMode="auto">
          <a:xfrm>
            <a:off x="3131840" y="3366065"/>
            <a:ext cx="576262" cy="288925"/>
          </a:xfrm>
          <a:prstGeom prst="line">
            <a:avLst/>
          </a:prstGeom>
          <a:ln>
            <a:headEnd/>
            <a:tailEnd type="triangle" w="med" len="med"/>
          </a:ln>
          <a:ex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ar-SA"/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1331640" y="5805264"/>
            <a:ext cx="7416800" cy="646331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dirty="0"/>
              <a:t>Posterior  end  of  male </a:t>
            </a:r>
            <a:endParaRPr lang="en-GB" sz="3600" dirty="0"/>
          </a:p>
        </p:txBody>
      </p:sp>
      <p:sp>
        <p:nvSpPr>
          <p:cNvPr id="2" name="Rectangle 1"/>
          <p:cNvSpPr/>
          <p:nvPr/>
        </p:nvSpPr>
        <p:spPr>
          <a:xfrm>
            <a:off x="683568" y="476672"/>
            <a:ext cx="20973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u="sng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Trichuris</a:t>
            </a:r>
            <a:r>
              <a:rPr lang="en-GB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 </a:t>
            </a:r>
            <a:r>
              <a:rPr lang="en-GB" u="sng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trichura</a:t>
            </a:r>
            <a:r>
              <a:rPr lang="en-GB" u="sng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endParaRPr lang="ar-SA" dirty="0"/>
          </a:p>
        </p:txBody>
      </p:sp>
    </p:spTree>
    <p:extLst>
      <p:ext uri="{BB962C8B-B14F-4D97-AF65-F5344CB8AC3E}">
        <p14:creationId xmlns="" xmlns:p14="http://schemas.microsoft.com/office/powerpoint/2010/main" val="2182410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Trichuris,%20egg%20enhanced%20COLOR"/>
          <p:cNvPicPr>
            <a:picLocks noGrp="1" noChangeAspect="1" noChangeArrowheads="1"/>
          </p:cNvPicPr>
          <p:nvPr>
            <p:ph/>
          </p:nvPr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3305" t="10592" r="21917" b="19768"/>
          <a:stretch/>
        </p:blipFill>
        <p:spPr>
          <a:xfrm>
            <a:off x="1386839" y="1752600"/>
            <a:ext cx="4049257" cy="42289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084168" y="3415268"/>
            <a:ext cx="1296144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Egg</a:t>
            </a:r>
            <a:endParaRPr lang="ar-SA" sz="3200" dirty="0"/>
          </a:p>
        </p:txBody>
      </p:sp>
      <p:sp>
        <p:nvSpPr>
          <p:cNvPr id="3" name="Rectangle 2"/>
          <p:cNvSpPr/>
          <p:nvPr/>
        </p:nvSpPr>
        <p:spPr>
          <a:xfrm>
            <a:off x="539552" y="836712"/>
            <a:ext cx="20973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u="sng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Trichuris</a:t>
            </a:r>
            <a:r>
              <a:rPr lang="en-GB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 </a:t>
            </a:r>
            <a:r>
              <a:rPr lang="en-GB" u="sng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trichura</a:t>
            </a:r>
            <a:r>
              <a:rPr lang="en-GB" u="sng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endParaRPr lang="ar-SA" dirty="0"/>
          </a:p>
        </p:txBody>
      </p:sp>
    </p:spTree>
    <p:extLst>
      <p:ext uri="{BB962C8B-B14F-4D97-AF65-F5344CB8AC3E}">
        <p14:creationId xmlns="" xmlns:p14="http://schemas.microsoft.com/office/powerpoint/2010/main" val="70972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5" name="Picture 3" descr="Trichuris_LifeCycle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23728" y="1700808"/>
            <a:ext cx="5400451" cy="49213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6156176" y="980728"/>
            <a:ext cx="25683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AE" sz="3200" b="1" dirty="0">
                <a:latin typeface="Arial" pitchFamily="34" charset="0"/>
                <a:cs typeface="Arial" pitchFamily="34" charset="0"/>
              </a:rPr>
              <a:t>دورة حياة الطفيل</a:t>
            </a:r>
            <a:r>
              <a:rPr lang="ar-AE" sz="3200" dirty="0">
                <a:latin typeface="Arial" pitchFamily="34" charset="0"/>
                <a:cs typeface="Arial" pitchFamily="34" charset="0"/>
              </a:rPr>
              <a:t> </a:t>
            </a:r>
            <a:endParaRPr lang="en-GB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51520" y="332656"/>
            <a:ext cx="20973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u="sng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Trichuris</a:t>
            </a:r>
            <a:r>
              <a:rPr lang="en-GB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 </a:t>
            </a:r>
            <a:r>
              <a:rPr lang="en-GB" u="sng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trichura</a:t>
            </a:r>
            <a:r>
              <a:rPr lang="en-GB" u="sng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endParaRPr lang="ar-SA" dirty="0"/>
          </a:p>
        </p:txBody>
      </p:sp>
    </p:spTree>
    <p:extLst>
      <p:ext uri="{BB962C8B-B14F-4D97-AF65-F5344CB8AC3E}">
        <p14:creationId xmlns="" xmlns:p14="http://schemas.microsoft.com/office/powerpoint/2010/main" val="136308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2" name="Picture 4" descr="ER 014"/>
          <p:cNvPicPr>
            <a:picLocks noGrp="1" noChangeAspect="1" noChangeArrowheads="1"/>
          </p:cNvPicPr>
          <p:nvPr>
            <p:ph idx="4294967295"/>
          </p:nvPr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577" t="19569" r="11395" b="10527"/>
          <a:stretch/>
        </p:blipFill>
        <p:spPr>
          <a:xfrm>
            <a:off x="2106930" y="1658749"/>
            <a:ext cx="4930140" cy="3553331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2777" name="Text Box 9"/>
          <p:cNvSpPr txBox="1">
            <a:spLocks noChangeArrowheads="1"/>
          </p:cNvSpPr>
          <p:nvPr/>
        </p:nvSpPr>
        <p:spPr bwMode="auto">
          <a:xfrm>
            <a:off x="1547813" y="1268413"/>
            <a:ext cx="60483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ar-SA"/>
          </a:p>
        </p:txBody>
      </p:sp>
      <p:sp>
        <p:nvSpPr>
          <p:cNvPr id="2" name="Rectangle 1"/>
          <p:cNvSpPr/>
          <p:nvPr/>
        </p:nvSpPr>
        <p:spPr>
          <a:xfrm>
            <a:off x="5503637" y="665123"/>
            <a:ext cx="286969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AE" sz="4400" dirty="0" smtClean="0">
                <a:latin typeface="Arial" pitchFamily="34" charset="0"/>
                <a:cs typeface="Arial" pitchFamily="34" charset="0"/>
              </a:rPr>
              <a:t>ال</a:t>
            </a:r>
            <a:r>
              <a:rPr lang="ar-SA" sz="4400" dirty="0">
                <a:latin typeface="Arial" pitchFamily="34" charset="0"/>
                <a:cs typeface="Arial" pitchFamily="34" charset="0"/>
              </a:rPr>
              <a:t>إ</a:t>
            </a:r>
            <a:r>
              <a:rPr lang="ar-AE" sz="4400" dirty="0" smtClean="0">
                <a:latin typeface="Arial" pitchFamily="34" charset="0"/>
                <a:cs typeface="Arial" pitchFamily="34" charset="0"/>
              </a:rPr>
              <a:t>مراضيـــــــه</a:t>
            </a:r>
            <a:endParaRPr lang="en-GB" sz="4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95536" y="320437"/>
            <a:ext cx="20973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u="sng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Trichuris</a:t>
            </a:r>
            <a:r>
              <a:rPr lang="en-GB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 </a:t>
            </a:r>
            <a:r>
              <a:rPr lang="en-GB" u="sng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trichura</a:t>
            </a:r>
            <a:r>
              <a:rPr lang="en-GB" u="sng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endParaRPr lang="ar-SA" dirty="0"/>
          </a:p>
        </p:txBody>
      </p:sp>
    </p:spTree>
    <p:extLst>
      <p:ext uri="{BB962C8B-B14F-4D97-AF65-F5344CB8AC3E}">
        <p14:creationId xmlns="" xmlns:p14="http://schemas.microsoft.com/office/powerpoint/2010/main" val="3616236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404664"/>
            <a:ext cx="5424616" cy="609193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974671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262</TotalTime>
  <Words>164</Words>
  <Application>Microsoft Office PowerPoint</Application>
  <PresentationFormat>عرض على الشاشة (3:4)‏</PresentationFormat>
  <Paragraphs>90</Paragraphs>
  <Slides>34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34</vt:i4>
      </vt:variant>
    </vt:vector>
  </HeadingPairs>
  <TitlesOfParts>
    <vt:vector size="35" baseType="lpstr">
      <vt:lpstr>Slipstream</vt:lpstr>
      <vt:lpstr>الشريحة 1</vt:lpstr>
      <vt:lpstr>الشريحة 2</vt:lpstr>
      <vt:lpstr>الشريحة 3</vt:lpstr>
      <vt:lpstr>الشريحة 4</vt:lpstr>
      <vt:lpstr>الشريحة 5</vt:lpstr>
      <vt:lpstr>شكـــل الطفيل </vt:lpstr>
      <vt:lpstr>الشريحة 7</vt:lpstr>
      <vt:lpstr>دورة حياة الطفيل </vt:lpstr>
      <vt:lpstr>الشريحة 9</vt:lpstr>
      <vt:lpstr>تشخيص الإصابه </vt:lpstr>
      <vt:lpstr>الشريحة 11</vt:lpstr>
      <vt:lpstr>الشريحة 12</vt:lpstr>
      <vt:lpstr>الشريحة 13</vt:lpstr>
      <vt:lpstr>الشريحة 14</vt:lpstr>
      <vt:lpstr>دورة حياة الطفيل </vt:lpstr>
      <vt:lpstr>الإمراضيــــــه</vt:lpstr>
      <vt:lpstr>الشريحة 17</vt:lpstr>
      <vt:lpstr>الشريحة 18</vt:lpstr>
      <vt:lpstr>الشريحة 19</vt:lpstr>
      <vt:lpstr>الشريحة 20</vt:lpstr>
      <vt:lpstr>الشريحة 21</vt:lpstr>
      <vt:lpstr>الشريحة 22</vt:lpstr>
      <vt:lpstr>الشريحة 23</vt:lpstr>
      <vt:lpstr>الشريحة 24</vt:lpstr>
      <vt:lpstr>الشريحة 25</vt:lpstr>
      <vt:lpstr>الشريحة 26</vt:lpstr>
      <vt:lpstr>الشريحة 27</vt:lpstr>
      <vt:lpstr>الشريحة 28</vt:lpstr>
      <vt:lpstr>الشريحة 29</vt:lpstr>
      <vt:lpstr>الشريحة 30</vt:lpstr>
      <vt:lpstr>الشريحة 31</vt:lpstr>
      <vt:lpstr>الشريحة 32</vt:lpstr>
      <vt:lpstr>الشريحة 33</vt:lpstr>
      <vt:lpstr>الشريحة 34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afaf</dc:creator>
  <cp:lastModifiedBy>aaa</cp:lastModifiedBy>
  <cp:revision>82</cp:revision>
  <dcterms:created xsi:type="dcterms:W3CDTF">2013-03-20T17:09:48Z</dcterms:created>
  <dcterms:modified xsi:type="dcterms:W3CDTF">2013-05-31T11:47:17Z</dcterms:modified>
</cp:coreProperties>
</file>