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84" r:id="rId1"/>
  </p:sldMasterIdLst>
  <p:sldIdLst>
    <p:sldId id="256" r:id="rId2"/>
    <p:sldId id="257" r:id="rId3"/>
    <p:sldId id="258" r:id="rId4"/>
    <p:sldId id="259" r:id="rId5"/>
    <p:sldId id="266" r:id="rId6"/>
    <p:sldId id="267" r:id="rId7"/>
    <p:sldId id="268" r:id="rId8"/>
    <p:sldId id="271" r:id="rId9"/>
    <p:sldId id="269" r:id="rId10"/>
    <p:sldId id="265" r:id="rId11"/>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65" d="100"/>
          <a:sy n="65" d="100"/>
        </p:scale>
        <p:origin x="-1494"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ar-SA" smtClean="0"/>
              <a:t>انقر لتحرير نمط العنوان الرئيسي</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741996B5-80B5-4F26-A349-79815F5CA7A8}" type="datetimeFigureOut">
              <a:rPr lang="ar-SA" smtClean="0"/>
              <a:t>29/10/34</a:t>
            </a:fld>
            <a:endParaRPr lang="ar-SA"/>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ar-SA"/>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7FBDCE25-7FE9-4EDE-9584-D74E21395CDF}" type="slidenum">
              <a:rPr lang="ar-SA" smtClean="0"/>
              <a:t>‹#›</a:t>
            </a:fld>
            <a:endParaRPr lang="ar-SA"/>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Content Placeholder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10"/>
          </p:nvPr>
        </p:nvSpPr>
        <p:spPr/>
        <p:txBody>
          <a:bodyPr/>
          <a:lstStyle/>
          <a:p>
            <a:fld id="{741996B5-80B5-4F26-A349-79815F5CA7A8}" type="datetimeFigureOut">
              <a:rPr lang="ar-SA" smtClean="0"/>
              <a:t>29/10/34</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7FBDCE25-7FE9-4EDE-9584-D74E21395CDF}"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Date Placeholder 3"/>
          <p:cNvSpPr>
            <a:spLocks noGrp="1"/>
          </p:cNvSpPr>
          <p:nvPr>
            <p:ph type="dt" sz="half" idx="10"/>
          </p:nvPr>
        </p:nvSpPr>
        <p:spPr/>
        <p:txBody>
          <a:bodyPr/>
          <a:lstStyle/>
          <a:p>
            <a:fld id="{741996B5-80B5-4F26-A349-79815F5CA7A8}" type="datetimeFigureOut">
              <a:rPr lang="ar-SA" smtClean="0"/>
              <a:t>29/10/34</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7FBDCE25-7FE9-4EDE-9584-D74E21395CDF}"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5" name="Date Placeholder 4"/>
          <p:cNvSpPr>
            <a:spLocks noGrp="1"/>
          </p:cNvSpPr>
          <p:nvPr>
            <p:ph type="dt" sz="half" idx="10"/>
          </p:nvPr>
        </p:nvSpPr>
        <p:spPr/>
        <p:txBody>
          <a:bodyPr/>
          <a:lstStyle/>
          <a:p>
            <a:fld id="{741996B5-80B5-4F26-A349-79815F5CA7A8}" type="datetimeFigureOut">
              <a:rPr lang="ar-SA" smtClean="0"/>
              <a:t>29/10/34</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7FBDCE25-7FE9-4EDE-9584-D74E21395CDF}" type="slidenum">
              <a:rPr lang="ar-SA" smtClean="0"/>
              <a:t>‹#›</a:t>
            </a:fld>
            <a:endParaRPr lang="ar-SA"/>
          </a:p>
        </p:txBody>
      </p:sp>
      <p:sp>
        <p:nvSpPr>
          <p:cNvPr id="9" name="Content Placeholder 8"/>
          <p:cNvSpPr>
            <a:spLocks noGrp="1"/>
          </p:cNvSpPr>
          <p:nvPr>
            <p:ph sz="quarter" idx="13"/>
          </p:nvPr>
        </p:nvSpPr>
        <p:spPr>
          <a:xfrm>
            <a:off x="1042416" y="2313432"/>
            <a:ext cx="3419856" cy="3493008"/>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ar-SA" smtClean="0"/>
              <a:t>انقر لتحرير نمط العنوان الرئيسي</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7" name="Date Placeholder 6"/>
          <p:cNvSpPr>
            <a:spLocks noGrp="1"/>
          </p:cNvSpPr>
          <p:nvPr>
            <p:ph type="dt" sz="half" idx="10"/>
          </p:nvPr>
        </p:nvSpPr>
        <p:spPr/>
        <p:txBody>
          <a:bodyPr/>
          <a:lstStyle/>
          <a:p>
            <a:fld id="{741996B5-80B5-4F26-A349-79815F5CA7A8}" type="datetimeFigureOut">
              <a:rPr lang="ar-SA" smtClean="0"/>
              <a:t>29/10/34</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7FBDCE25-7FE9-4EDE-9584-D74E21395CDF}"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Date Placeholder 2"/>
          <p:cNvSpPr>
            <a:spLocks noGrp="1"/>
          </p:cNvSpPr>
          <p:nvPr>
            <p:ph type="dt" sz="half" idx="10"/>
          </p:nvPr>
        </p:nvSpPr>
        <p:spPr/>
        <p:txBody>
          <a:bodyPr/>
          <a:lstStyle/>
          <a:p>
            <a:fld id="{741996B5-80B5-4F26-A349-79815F5CA7A8}" type="datetimeFigureOut">
              <a:rPr lang="ar-SA" smtClean="0"/>
              <a:t>29/10/34</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7FBDCE25-7FE9-4EDE-9584-D74E21395CDF}"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41996B5-80B5-4F26-A349-79815F5CA7A8}" type="datetimeFigureOut">
              <a:rPr lang="ar-SA" smtClean="0"/>
              <a:t>29/10/34</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7FBDCE25-7FE9-4EDE-9584-D74E21395CDF}"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Date Placeholder 4"/>
          <p:cNvSpPr>
            <a:spLocks noGrp="1"/>
          </p:cNvSpPr>
          <p:nvPr>
            <p:ph type="dt" sz="half" idx="10"/>
          </p:nvPr>
        </p:nvSpPr>
        <p:spPr/>
        <p:txBody>
          <a:bodyPr/>
          <a:lstStyle/>
          <a:p>
            <a:fld id="{741996B5-80B5-4F26-A349-79815F5CA7A8}" type="datetimeFigureOut">
              <a:rPr lang="ar-SA" smtClean="0"/>
              <a:t>29/10/34</a:t>
            </a:fld>
            <a:endParaRPr lang="ar-SA"/>
          </a:p>
        </p:txBody>
      </p:sp>
      <p:sp>
        <p:nvSpPr>
          <p:cNvPr id="7" name="Slide Number Placeholder 6"/>
          <p:cNvSpPr>
            <a:spLocks noGrp="1"/>
          </p:cNvSpPr>
          <p:nvPr>
            <p:ph type="sldNum" sz="quarter" idx="12"/>
          </p:nvPr>
        </p:nvSpPr>
        <p:spPr/>
        <p:txBody>
          <a:bodyPr/>
          <a:lstStyle/>
          <a:p>
            <a:fld id="{7FBDCE25-7FE9-4EDE-9584-D74E21395CDF}" type="slidenum">
              <a:rPr lang="ar-SA" smtClean="0"/>
              <a:t>‹#›</a:t>
            </a:fld>
            <a:endParaRPr lang="ar-SA"/>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ar-SA"/>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ar-SA" smtClean="0"/>
              <a:t>انقر لتحرير نمط العنوان الرئيسي</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ar-SA" smtClean="0"/>
              <a:t>انقر لتحرير نمط العنوان الرئيسي</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ar-SA" smtClean="0"/>
              <a:t>انقر فوق الأيقونة لإضافة صورة</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Date Placeholder 4"/>
          <p:cNvSpPr>
            <a:spLocks noGrp="1"/>
          </p:cNvSpPr>
          <p:nvPr>
            <p:ph type="dt" sz="half" idx="10"/>
          </p:nvPr>
        </p:nvSpPr>
        <p:spPr/>
        <p:txBody>
          <a:bodyPr/>
          <a:lstStyle/>
          <a:p>
            <a:fld id="{741996B5-80B5-4F26-A349-79815F5CA7A8}" type="datetimeFigureOut">
              <a:rPr lang="ar-SA" smtClean="0"/>
              <a:t>29/10/34</a:t>
            </a:fld>
            <a:endParaRPr lang="ar-SA"/>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ar-SA"/>
          </a:p>
        </p:txBody>
      </p:sp>
      <p:sp>
        <p:nvSpPr>
          <p:cNvPr id="7" name="Slide Number Placeholder 6"/>
          <p:cNvSpPr>
            <a:spLocks noGrp="1"/>
          </p:cNvSpPr>
          <p:nvPr>
            <p:ph type="sldNum" sz="quarter" idx="12"/>
          </p:nvPr>
        </p:nvSpPr>
        <p:spPr/>
        <p:txBody>
          <a:bodyPr/>
          <a:lstStyle/>
          <a:p>
            <a:fld id="{7FBDCE25-7FE9-4EDE-9584-D74E21395CDF}"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3"/>
          <p:cNvSpPr>
            <a:spLocks noGrp="1"/>
          </p:cNvSpPr>
          <p:nvPr>
            <p:ph type="dt" sz="half" idx="10"/>
          </p:nvPr>
        </p:nvSpPr>
        <p:spPr/>
        <p:txBody>
          <a:bodyPr/>
          <a:lstStyle/>
          <a:p>
            <a:fld id="{741996B5-80B5-4F26-A349-79815F5CA7A8}" type="datetimeFigureOut">
              <a:rPr lang="ar-SA" smtClean="0"/>
              <a:t>29/10/34</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7FBDCE25-7FE9-4EDE-9584-D74E21395CDF}"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3"/>
          <p:cNvSpPr>
            <a:spLocks noGrp="1"/>
          </p:cNvSpPr>
          <p:nvPr>
            <p:ph type="dt" sz="half" idx="10"/>
          </p:nvPr>
        </p:nvSpPr>
        <p:spPr/>
        <p:txBody>
          <a:bodyPr/>
          <a:lstStyle/>
          <a:p>
            <a:fld id="{741996B5-80B5-4F26-A349-79815F5CA7A8}" type="datetimeFigureOut">
              <a:rPr lang="ar-SA" smtClean="0"/>
              <a:t>29/10/34</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7FBDCE25-7FE9-4EDE-9584-D74E21395CDF}"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741996B5-80B5-4F26-A349-79815F5CA7A8}" type="datetimeFigureOut">
              <a:rPr lang="ar-SA" smtClean="0"/>
              <a:t>29/10/34</a:t>
            </a:fld>
            <a:endParaRPr lang="ar-SA"/>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ar-SA"/>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7FBDCE25-7FE9-4EDE-9584-D74E21395CDF}"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1" eaLnBrk="1" latinLnBrk="0" hangingPunct="1">
        <a:spcBef>
          <a:spcPct val="0"/>
        </a:spcBef>
        <a:buNone/>
        <a:defRPr sz="4000" kern="1200">
          <a:solidFill>
            <a:schemeClr val="accent1"/>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274320" algn="r" defTabSz="914400" rtl="1"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r" defTabSz="914400" rtl="1"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r" defTabSz="914400" rtl="1"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r" defTabSz="914400" rtl="1"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r" defTabSz="914400" rtl="1"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r" defTabSz="914400" rtl="1"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r" defTabSz="914400" rtl="1"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r" defTabSz="914400" rtl="1"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r" defTabSz="914400" rtl="1"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png"/><Relationship Id="rId3" Type="http://schemas.openxmlformats.org/officeDocument/2006/relationships/image" Target="../media/image4.png"/><Relationship Id="rId7" Type="http://schemas.openxmlformats.org/officeDocument/2006/relationships/image" Target="../media/image8.png"/><Relationship Id="rId12" Type="http://schemas.openxmlformats.org/officeDocument/2006/relationships/image" Target="../media/image13.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5" Type="http://schemas.openxmlformats.org/officeDocument/2006/relationships/image" Target="../media/image1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 Id="rId1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683568" y="1052736"/>
            <a:ext cx="7772400" cy="1152127"/>
          </a:xfrm>
        </p:spPr>
        <p:txBody>
          <a:bodyPr/>
          <a:lstStyle/>
          <a:p>
            <a:r>
              <a:rPr lang="ar-SA" dirty="0" smtClean="0">
                <a:solidFill>
                  <a:schemeClr val="accent3"/>
                </a:solidFill>
              </a:rPr>
              <a:t>المحاضرة الأولى</a:t>
            </a:r>
            <a:endParaRPr lang="ar-SA" dirty="0">
              <a:solidFill>
                <a:schemeClr val="accent3"/>
              </a:solidFill>
            </a:endParaRPr>
          </a:p>
        </p:txBody>
      </p:sp>
      <p:sp>
        <p:nvSpPr>
          <p:cNvPr id="3" name="عنوان فرعي 2"/>
          <p:cNvSpPr>
            <a:spLocks noGrp="1"/>
          </p:cNvSpPr>
          <p:nvPr>
            <p:ph type="subTitle" idx="1"/>
          </p:nvPr>
        </p:nvSpPr>
        <p:spPr>
          <a:xfrm>
            <a:off x="1371600" y="2348880"/>
            <a:ext cx="6400800" cy="3289920"/>
          </a:xfrm>
        </p:spPr>
        <p:txBody>
          <a:bodyPr>
            <a:noAutofit/>
          </a:bodyPr>
          <a:lstStyle/>
          <a:p>
            <a:pPr marL="457200" indent="-457200" algn="r">
              <a:buFont typeface="Wingdings" pitchFamily="2" charset="2"/>
              <a:buChar char="v"/>
            </a:pPr>
            <a:r>
              <a:rPr lang="ar-SA" b="1" dirty="0" smtClean="0"/>
              <a:t>التعريف بالعقيدة</a:t>
            </a:r>
          </a:p>
          <a:p>
            <a:pPr marL="457200" indent="-457200" algn="r">
              <a:buFont typeface="Wingdings" pitchFamily="2" charset="2"/>
              <a:buChar char="v"/>
            </a:pPr>
            <a:endParaRPr lang="ar-SA" b="1" dirty="0" smtClean="0"/>
          </a:p>
          <a:p>
            <a:pPr marL="457200" indent="-457200" algn="r">
              <a:buFont typeface="Wingdings" pitchFamily="2" charset="2"/>
              <a:buChar char="v"/>
            </a:pPr>
            <a:r>
              <a:rPr lang="ar-SA" b="1" dirty="0" smtClean="0"/>
              <a:t>أهم مصطلحاتها </a:t>
            </a:r>
          </a:p>
          <a:p>
            <a:pPr marL="457200" indent="-457200" algn="r">
              <a:buFont typeface="Wingdings" pitchFamily="2" charset="2"/>
              <a:buChar char="v"/>
            </a:pPr>
            <a:endParaRPr lang="ar-SA" b="1" dirty="0" smtClean="0"/>
          </a:p>
          <a:p>
            <a:pPr marL="457200" indent="-457200" algn="r">
              <a:buFont typeface="Wingdings" pitchFamily="2" charset="2"/>
              <a:buChar char="v"/>
            </a:pPr>
            <a:r>
              <a:rPr lang="ar-SA" b="1" dirty="0" smtClean="0"/>
              <a:t>خصائصها </a:t>
            </a:r>
          </a:p>
          <a:p>
            <a:pPr marL="457200" indent="-457200" algn="r">
              <a:buFont typeface="Wingdings" pitchFamily="2" charset="2"/>
              <a:buChar char="v"/>
            </a:pPr>
            <a:endParaRPr lang="ar-SA" b="1" dirty="0" smtClean="0"/>
          </a:p>
          <a:p>
            <a:pPr marL="457200" indent="-457200" algn="r">
              <a:buFont typeface="Wingdings" pitchFamily="2" charset="2"/>
              <a:buChar char="v"/>
            </a:pPr>
            <a:r>
              <a:rPr lang="ar-SA" b="1" dirty="0" smtClean="0"/>
              <a:t>وسطية أهل السنة والجماعة فيها .</a:t>
            </a:r>
            <a:endParaRPr lang="ar-SA" b="1" dirty="0"/>
          </a:p>
        </p:txBody>
      </p:sp>
    </p:spTree>
    <p:extLst>
      <p:ext uri="{BB962C8B-B14F-4D97-AF65-F5344CB8AC3E}">
        <p14:creationId xmlns:p14="http://schemas.microsoft.com/office/powerpoint/2010/main" val="177664820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39552" y="620688"/>
            <a:ext cx="7992888" cy="5832648"/>
          </a:xfrm>
        </p:spPr>
        <p:txBody>
          <a:bodyPr>
            <a:normAutofit fontScale="85000" lnSpcReduction="10000"/>
          </a:bodyPr>
          <a:lstStyle/>
          <a:p>
            <a:pPr algn="just"/>
            <a:r>
              <a:rPr lang="ar-SA" dirty="0"/>
              <a:t>المسألة الأولى: بيان بعض المصطلحات العقدية، وتعريفها.</a:t>
            </a:r>
          </a:p>
          <a:p>
            <a:pPr algn="just"/>
            <a:r>
              <a:rPr lang="ar-SA" dirty="0" smtClean="0">
                <a:solidFill>
                  <a:schemeClr val="accent3"/>
                </a:solidFill>
              </a:rPr>
              <a:t>1-</a:t>
            </a:r>
            <a:r>
              <a:rPr lang="ar-SA" dirty="0" smtClean="0"/>
              <a:t> </a:t>
            </a:r>
            <a:r>
              <a:rPr lang="ar-SA" dirty="0">
                <a:solidFill>
                  <a:schemeClr val="accent3"/>
                </a:solidFill>
              </a:rPr>
              <a:t>فالعقيدة في اللغة: </a:t>
            </a:r>
            <a:r>
              <a:rPr lang="ar-SA" dirty="0"/>
              <a:t>مأخوذة من العقد، وهو الشد والربط والإيثاق والثبوت والإحكام.</a:t>
            </a:r>
          </a:p>
          <a:p>
            <a:pPr algn="just"/>
            <a:r>
              <a:rPr lang="ar-SA" dirty="0">
                <a:solidFill>
                  <a:schemeClr val="accent3"/>
                </a:solidFill>
              </a:rPr>
              <a:t>وفي الاصطلاح: </a:t>
            </a:r>
            <a:r>
              <a:rPr lang="ar-SA" dirty="0"/>
              <a:t>الإيمان الجازم بالله تعالى، وبما يجب له من التوحيد، والإيمان بملائكته وكتبه، ورسله، واليوم الآخر، والقدر خيره وشرِّه، وبما يتفرع عن هذه الأصول ويلحق بها مما هو من أصول الدين</a:t>
            </a:r>
            <a:r>
              <a:rPr lang="ar-SA" dirty="0" smtClean="0"/>
              <a:t>.</a:t>
            </a:r>
          </a:p>
          <a:p>
            <a:pPr algn="just"/>
            <a:r>
              <a:rPr lang="ar-SA" dirty="0" smtClean="0">
                <a:solidFill>
                  <a:schemeClr val="accent3"/>
                </a:solidFill>
              </a:rPr>
              <a:t>اسماء العقيدة: </a:t>
            </a:r>
            <a:r>
              <a:rPr lang="ar-SA" dirty="0" smtClean="0">
                <a:solidFill>
                  <a:schemeClr val="tx1"/>
                </a:solidFill>
              </a:rPr>
              <a:t>السنة – أصول الدين – الفقه الأكبر. </a:t>
            </a:r>
            <a:endParaRPr lang="ar-SA" dirty="0" smtClean="0">
              <a:solidFill>
                <a:schemeClr val="tx1"/>
              </a:solidFill>
            </a:endParaRPr>
          </a:p>
          <a:p>
            <a:pPr algn="just"/>
            <a:r>
              <a:rPr lang="ar-SA" dirty="0">
                <a:solidFill>
                  <a:schemeClr val="accent3"/>
                </a:solidFill>
              </a:rPr>
              <a:t>2- أهل السنة والجماعة:</a:t>
            </a:r>
          </a:p>
          <a:p>
            <a:pPr marL="68580" indent="0" algn="just">
              <a:buNone/>
            </a:pPr>
            <a:r>
              <a:rPr lang="ar-SA" dirty="0"/>
              <a:t>هم أصحاب رسول الله صلى الله عليه وسلم ومن تبعهم بإحسان إلى يوم القيامة.</a:t>
            </a:r>
          </a:p>
          <a:p>
            <a:pPr algn="just"/>
            <a:r>
              <a:rPr lang="ar-SA" dirty="0"/>
              <a:t>وهم: المتمسكون بالعقيدة الصحيحة التي كان عليها رسول الله صلى الله عليه وسلم واتفق عليها أصحابه رضي الله عنهم.</a:t>
            </a:r>
          </a:p>
          <a:p>
            <a:pPr algn="just"/>
            <a:r>
              <a:rPr lang="ar-SA" dirty="0"/>
              <a:t>وقد سُمُّوا "أهل السنة" لعملهم بمقتضى سنة النبي صلى الله عليه وسلم المبينة للقرآن، عملاً بقوله صلى الله عليه وسلم: " عليكم بسنتي وسنة الخلفاء الراشدين المهديين من بعدي، عضوا عليها بالنواجذ "، فهم يعلمون أن هدي النبي صلى الله عليه وسلم خير الهدي، فقدموه على هدي من سواه.</a:t>
            </a:r>
          </a:p>
          <a:p>
            <a:pPr algn="just"/>
            <a:r>
              <a:rPr lang="ar-SA" dirty="0"/>
              <a:t>وسُمُّوا "الجماعة" لأنهم اجتمعوا على اتباع سنة النبي صلى الله عليه </a:t>
            </a:r>
            <a:r>
              <a:rPr lang="ar-SA" dirty="0" smtClean="0"/>
              <a:t>وسلم</a:t>
            </a:r>
            <a:r>
              <a:rPr lang="ar-SA" dirty="0"/>
              <a:t>.</a:t>
            </a:r>
          </a:p>
        </p:txBody>
      </p:sp>
    </p:spTree>
    <p:extLst>
      <p:ext uri="{BB962C8B-B14F-4D97-AF65-F5344CB8AC3E}">
        <p14:creationId xmlns:p14="http://schemas.microsoft.com/office/powerpoint/2010/main" val="14587163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 calcmode="lin" valueType="num">
                                      <p:cBhvr additive="base">
                                        <p:cTn id="3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3">
                                            <p:txEl>
                                              <p:pRg st="6" end="6"/>
                                            </p:txEl>
                                          </p:spTgt>
                                        </p:tgtEl>
                                        <p:attrNameLst>
                                          <p:attrName>style.visibility</p:attrName>
                                        </p:attrNameLst>
                                      </p:cBhvr>
                                      <p:to>
                                        <p:strVal val="visible"/>
                                      </p:to>
                                    </p:set>
                                    <p:anim calcmode="lin" valueType="num">
                                      <p:cBhvr additive="base">
                                        <p:cTn id="4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3">
                                            <p:txEl>
                                              <p:pRg st="7" end="7"/>
                                            </p:txEl>
                                          </p:spTgt>
                                        </p:tgtEl>
                                        <p:attrNameLst>
                                          <p:attrName>style.visibility</p:attrName>
                                        </p:attrNameLst>
                                      </p:cBhvr>
                                      <p:to>
                                        <p:strVal val="visible"/>
                                      </p:to>
                                    </p:set>
                                    <p:anim calcmode="lin" valueType="num">
                                      <p:cBhvr additive="base">
                                        <p:cTn id="4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nodeType="clickEffect">
                                  <p:stCondLst>
                                    <p:cond delay="0"/>
                                  </p:stCondLst>
                                  <p:childTnLst>
                                    <p:set>
                                      <p:cBhvr>
                                        <p:cTn id="52" dur="1" fill="hold">
                                          <p:stCondLst>
                                            <p:cond delay="0"/>
                                          </p:stCondLst>
                                        </p:cTn>
                                        <p:tgtEl>
                                          <p:spTgt spid="3">
                                            <p:txEl>
                                              <p:pRg st="8" end="8"/>
                                            </p:txEl>
                                          </p:spTgt>
                                        </p:tgtEl>
                                        <p:attrNameLst>
                                          <p:attrName>style.visibility</p:attrName>
                                        </p:attrNameLst>
                                      </p:cBhvr>
                                      <p:to>
                                        <p:strVal val="visible"/>
                                      </p:to>
                                    </p:set>
                                    <p:anim calcmode="lin" valueType="num">
                                      <p:cBhvr additive="base">
                                        <p:cTn id="53"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611560" y="476672"/>
            <a:ext cx="7848872" cy="5976664"/>
          </a:xfrm>
        </p:spPr>
        <p:txBody>
          <a:bodyPr/>
          <a:lstStyle/>
          <a:p>
            <a:pPr algn="just"/>
            <a:r>
              <a:rPr lang="ar-SA" dirty="0" smtClean="0">
                <a:solidFill>
                  <a:schemeClr val="accent3"/>
                </a:solidFill>
              </a:rPr>
              <a:t>3- </a:t>
            </a:r>
            <a:r>
              <a:rPr lang="ar-SA" dirty="0">
                <a:solidFill>
                  <a:schemeClr val="accent3"/>
                </a:solidFill>
              </a:rPr>
              <a:t>السلف:</a:t>
            </a:r>
          </a:p>
          <a:p>
            <a:pPr algn="just"/>
            <a:r>
              <a:rPr lang="ar-SA" dirty="0"/>
              <a:t>السلف في اللغة: الجماعة المتقدمون: يقال: سلَف يسلُف أي مضى، وسلَفُ الإنسان: آباؤه المتقدمون.</a:t>
            </a:r>
          </a:p>
          <a:p>
            <a:pPr algn="just"/>
            <a:r>
              <a:rPr lang="ar-SA" dirty="0"/>
              <a:t>وفي الاصطلاح: هم أصحاب النبي صلى الله عليه وسلم ومن تبعهم وسار على طريقتهم من أئمة الدين من أهل القرون الثلاثة المفضلة</a:t>
            </a:r>
            <a:r>
              <a:rPr lang="ar-SA" dirty="0" smtClean="0"/>
              <a:t>.</a:t>
            </a:r>
          </a:p>
          <a:p>
            <a:pPr algn="just"/>
            <a:r>
              <a:rPr lang="ar-SA" dirty="0">
                <a:solidFill>
                  <a:schemeClr val="accent3"/>
                </a:solidFill>
              </a:rPr>
              <a:t>4- الخَلَف:</a:t>
            </a:r>
          </a:p>
          <a:p>
            <a:pPr algn="just"/>
            <a:r>
              <a:rPr lang="ar-SA" dirty="0"/>
              <a:t>الخلف في اللغة: المتأخر، وكل من يجيء بعد من مضى.</a:t>
            </a:r>
          </a:p>
          <a:p>
            <a:pPr algn="just"/>
            <a:r>
              <a:rPr lang="ar-SA" dirty="0"/>
              <a:t>وفي الاصطلاح: من خالف طريقة النبي صلى الله عليه وسلم وأصحابه في باب العقائد كالخوارج والرافضة، وكأهل الكلام الذين قدموا العقل البشري على النصوص الشرعية: كالجهمية والمعتزلة والأشاعرة والقدرية </a:t>
            </a:r>
            <a:r>
              <a:rPr lang="ar-SA" dirty="0" smtClean="0"/>
              <a:t>وغيرهم</a:t>
            </a:r>
            <a:r>
              <a:rPr lang="ar-SA" dirty="0"/>
              <a:t>.</a:t>
            </a:r>
          </a:p>
        </p:txBody>
      </p:sp>
    </p:spTree>
    <p:extLst>
      <p:ext uri="{BB962C8B-B14F-4D97-AF65-F5344CB8AC3E}">
        <p14:creationId xmlns:p14="http://schemas.microsoft.com/office/powerpoint/2010/main" val="3066521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fade">
                                      <p:cBhvr>
                                        <p:cTn id="26" dur="1000"/>
                                        <p:tgtEl>
                                          <p:spTgt spid="3">
                                            <p:txEl>
                                              <p:pRg st="3" end="3"/>
                                            </p:txEl>
                                          </p:spTgt>
                                        </p:tgtEl>
                                      </p:cBhvr>
                                    </p:animEffect>
                                    <p:anim calcmode="lin" valueType="num">
                                      <p:cBhvr>
                                        <p:cTn id="27"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fade">
                                      <p:cBhvr>
                                        <p:cTn id="31" dur="1000"/>
                                        <p:tgtEl>
                                          <p:spTgt spid="3">
                                            <p:txEl>
                                              <p:pRg st="4" end="4"/>
                                            </p:txEl>
                                          </p:spTgt>
                                        </p:tgtEl>
                                      </p:cBhvr>
                                    </p:animEffect>
                                    <p:anim calcmode="lin" valueType="num">
                                      <p:cBhvr>
                                        <p:cTn id="3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nodeType="clickEffect">
                                  <p:stCondLst>
                                    <p:cond delay="0"/>
                                  </p:stCondLst>
                                  <p:childTnLst>
                                    <p:set>
                                      <p:cBhvr>
                                        <p:cTn id="37" dur="1" fill="hold">
                                          <p:stCondLst>
                                            <p:cond delay="0"/>
                                          </p:stCondLst>
                                        </p:cTn>
                                        <p:tgtEl>
                                          <p:spTgt spid="3">
                                            <p:txEl>
                                              <p:pRg st="5" end="5"/>
                                            </p:txEl>
                                          </p:spTgt>
                                        </p:tgtEl>
                                        <p:attrNameLst>
                                          <p:attrName>style.visibility</p:attrName>
                                        </p:attrNameLst>
                                      </p:cBhvr>
                                      <p:to>
                                        <p:strVal val="visible"/>
                                      </p:to>
                                    </p:set>
                                    <p:animEffect transition="in" filter="fade">
                                      <p:cBhvr>
                                        <p:cTn id="38" dur="1000"/>
                                        <p:tgtEl>
                                          <p:spTgt spid="3">
                                            <p:txEl>
                                              <p:pRg st="5" end="5"/>
                                            </p:txEl>
                                          </p:spTgt>
                                        </p:tgtEl>
                                      </p:cBhvr>
                                    </p:animEffect>
                                    <p:anim calcmode="lin" valueType="num">
                                      <p:cBhvr>
                                        <p:cTn id="3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0"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611560" y="476672"/>
            <a:ext cx="7848872" cy="5976664"/>
          </a:xfrm>
        </p:spPr>
        <p:txBody>
          <a:bodyPr>
            <a:normAutofit fontScale="85000" lnSpcReduction="20000"/>
          </a:bodyPr>
          <a:lstStyle/>
          <a:p>
            <a:pPr marL="68580" indent="0" algn="just">
              <a:buNone/>
            </a:pPr>
            <a:r>
              <a:rPr lang="ar-SA" dirty="0"/>
              <a:t> </a:t>
            </a:r>
            <a:endParaRPr lang="ar-SA" dirty="0" smtClean="0"/>
          </a:p>
          <a:p>
            <a:pPr marL="68580" indent="0" algn="just">
              <a:buNone/>
            </a:pPr>
            <a:r>
              <a:rPr lang="ar-SA" dirty="0" smtClean="0">
                <a:solidFill>
                  <a:schemeClr val="accent3"/>
                </a:solidFill>
              </a:rPr>
              <a:t>خصائص </a:t>
            </a:r>
            <a:r>
              <a:rPr lang="ar-SA" dirty="0">
                <a:solidFill>
                  <a:schemeClr val="accent3"/>
                </a:solidFill>
              </a:rPr>
              <a:t>العقيدة الإسلامية.</a:t>
            </a:r>
          </a:p>
          <a:p>
            <a:pPr marL="68580" indent="0" algn="just">
              <a:buNone/>
            </a:pPr>
            <a:r>
              <a:rPr lang="ar-SA" dirty="0"/>
              <a:t>الخصائص: جمع خصيصة.</a:t>
            </a:r>
          </a:p>
          <a:p>
            <a:pPr marL="68580" indent="0" algn="just">
              <a:buNone/>
            </a:pPr>
            <a:r>
              <a:rPr lang="ar-SA" dirty="0" smtClean="0"/>
              <a:t>والخصيصة</a:t>
            </a:r>
            <a:r>
              <a:rPr lang="ar-SA" dirty="0"/>
              <a:t>: هي الصفة الحسنة التي يتميّز بها الشيء ولا يشاركه فيها غيره.</a:t>
            </a:r>
          </a:p>
          <a:p>
            <a:pPr marL="68580" indent="0" algn="just">
              <a:buNone/>
            </a:pPr>
            <a:r>
              <a:rPr lang="ar-SA" dirty="0"/>
              <a:t>وخصائص العقيدة الإسلامية كثيرة، نكتفي بذكر ثلاث منها:</a:t>
            </a:r>
          </a:p>
          <a:p>
            <a:pPr marL="68580" indent="0" algn="just">
              <a:buNone/>
            </a:pPr>
            <a:r>
              <a:rPr lang="ar-SA" dirty="0">
                <a:solidFill>
                  <a:schemeClr val="accent3"/>
                </a:solidFill>
              </a:rPr>
              <a:t>1- أنها عقيدة غيبية:</a:t>
            </a:r>
          </a:p>
          <a:p>
            <a:pPr marL="68580" indent="0" algn="just">
              <a:buNone/>
            </a:pPr>
            <a:r>
              <a:rPr lang="ar-SA" dirty="0"/>
              <a:t>الغيب: ما غاب عن الحس، فلا يدرك بشيء من الحواس </a:t>
            </a:r>
            <a:r>
              <a:rPr lang="ar-SA" dirty="0" smtClean="0"/>
              <a:t>الخمس</a:t>
            </a:r>
            <a:r>
              <a:rPr lang="ar-SA" dirty="0"/>
              <a:t>: السمع والبصر واللمس والشم والذوق</a:t>
            </a:r>
            <a:r>
              <a:rPr lang="ar-SA" dirty="0" smtClean="0"/>
              <a:t>.</a:t>
            </a:r>
          </a:p>
          <a:p>
            <a:pPr marL="68580" indent="0" algn="just">
              <a:buNone/>
            </a:pPr>
            <a:r>
              <a:rPr lang="ar-SA" dirty="0"/>
              <a:t>وقد أثنى الله تعالى على الذين يؤمنون بالغيب، فقال سبحانه وتعالى في صدر سورة البقرة: {الم ذَلِكَ الْكِتَابُ لا رَيْبَ فِيهِ هُدىً لِلْمُتَّقِينَ الَّذِينَ يُؤْمِنُونَ بِالْغَيْبِ} </a:t>
            </a:r>
            <a:endParaRPr lang="ar-SA" dirty="0" smtClean="0"/>
          </a:p>
          <a:p>
            <a:pPr marL="68580" indent="0" algn="just">
              <a:buNone/>
            </a:pPr>
            <a:r>
              <a:rPr lang="ar-SA" dirty="0" smtClean="0">
                <a:solidFill>
                  <a:schemeClr val="accent3"/>
                </a:solidFill>
              </a:rPr>
              <a:t>2- </a:t>
            </a:r>
            <a:r>
              <a:rPr lang="ar-SA" dirty="0">
                <a:solidFill>
                  <a:schemeClr val="accent3"/>
                </a:solidFill>
              </a:rPr>
              <a:t>أنها عقيدة توقيفية:</a:t>
            </a:r>
          </a:p>
          <a:p>
            <a:pPr marL="68580" indent="0" algn="just">
              <a:buNone/>
            </a:pPr>
            <a:r>
              <a:rPr lang="ar-SA" dirty="0">
                <a:solidFill>
                  <a:schemeClr val="tx1"/>
                </a:solidFill>
              </a:rPr>
              <a:t>فعقيدة الإسلام موقوفة على كتاب الله، وما صح من سنة رسوله محمد بن عبد الله صلى الله عليه وسلم فليست محلاً للاجتهاد، لأن مصادرها توقيفية.</a:t>
            </a:r>
          </a:p>
          <a:p>
            <a:pPr marL="68580" indent="0" algn="just">
              <a:buNone/>
            </a:pPr>
            <a:r>
              <a:rPr lang="ar-SA" dirty="0">
                <a:solidFill>
                  <a:schemeClr val="tx1"/>
                </a:solidFill>
              </a:rPr>
              <a:t>فإن العقل يعتبر مؤيداً للنصوص الشرعية في باب العقائد وغيرها، وليس مصدراً مستقلاً للعقيدة. فلا يجوز أن يستقل بالنظر في أمور الغيب، ولا فيما لا يحيط به علماً، والبشر لا يحيطون علماً بالله ولا بصفاته، كما قال تعالى: {وَلا يُحِيطُونَ بِهِ عِلْماً} [طه: 110] .</a:t>
            </a:r>
          </a:p>
          <a:p>
            <a:pPr marL="68580" indent="0" algn="just">
              <a:buNone/>
            </a:pPr>
            <a:endParaRPr lang="ar-SA" dirty="0"/>
          </a:p>
        </p:txBody>
      </p:sp>
    </p:spTree>
    <p:extLst>
      <p:ext uri="{BB962C8B-B14F-4D97-AF65-F5344CB8AC3E}">
        <p14:creationId xmlns:p14="http://schemas.microsoft.com/office/powerpoint/2010/main" val="2028442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par>
                                <p:cTn id="18" presetID="22" presetClass="entr" presetSubtype="4" fill="hold" nodeType="with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wipe(down)">
                                      <p:cBhvr>
                                        <p:cTn id="20" dur="500"/>
                                        <p:tgtEl>
                                          <p:spTgt spid="3">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wipe(down)">
                                      <p:cBhvr>
                                        <p:cTn id="25" dur="500"/>
                                        <p:tgtEl>
                                          <p:spTgt spid="3">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nodeType="clickEffect">
                                  <p:stCondLst>
                                    <p:cond delay="0"/>
                                  </p:stCondLst>
                                  <p:childTnLst>
                                    <p:set>
                                      <p:cBhvr>
                                        <p:cTn id="29" dur="1" fill="hold">
                                          <p:stCondLst>
                                            <p:cond delay="0"/>
                                          </p:stCondLst>
                                        </p:cTn>
                                        <p:tgtEl>
                                          <p:spTgt spid="3">
                                            <p:txEl>
                                              <p:pRg st="5" end="5"/>
                                            </p:txEl>
                                          </p:spTgt>
                                        </p:tgtEl>
                                        <p:attrNameLst>
                                          <p:attrName>style.visibility</p:attrName>
                                        </p:attrNameLst>
                                      </p:cBhvr>
                                      <p:to>
                                        <p:strVal val="visible"/>
                                      </p:to>
                                    </p:set>
                                    <p:animEffect transition="in" filter="barn(inVertical)">
                                      <p:cBhvr>
                                        <p:cTn id="30" dur="500"/>
                                        <p:tgtEl>
                                          <p:spTgt spid="3">
                                            <p:txEl>
                                              <p:pRg st="5" end="5"/>
                                            </p:txEl>
                                          </p:spTgt>
                                        </p:tgtEl>
                                      </p:cBhvr>
                                    </p:animEffect>
                                  </p:childTnLst>
                                </p:cTn>
                              </p:par>
                              <p:par>
                                <p:cTn id="31" presetID="16" presetClass="entr" presetSubtype="21" fill="hold" nodeType="with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Effect transition="in" filter="barn(inVertical)">
                                      <p:cBhvr>
                                        <p:cTn id="33" dur="500"/>
                                        <p:tgtEl>
                                          <p:spTgt spid="3">
                                            <p:txEl>
                                              <p:pRg st="6" end="6"/>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4" fill="hold" nodeType="clickEffect">
                                  <p:stCondLst>
                                    <p:cond delay="0"/>
                                  </p:stCondLst>
                                  <p:childTnLst>
                                    <p:set>
                                      <p:cBhvr>
                                        <p:cTn id="37" dur="1" fill="hold">
                                          <p:stCondLst>
                                            <p:cond delay="0"/>
                                          </p:stCondLst>
                                        </p:cTn>
                                        <p:tgtEl>
                                          <p:spTgt spid="3">
                                            <p:txEl>
                                              <p:pRg st="7" end="7"/>
                                            </p:txEl>
                                          </p:spTgt>
                                        </p:tgtEl>
                                        <p:attrNameLst>
                                          <p:attrName>style.visibility</p:attrName>
                                        </p:attrNameLst>
                                      </p:cBhvr>
                                      <p:to>
                                        <p:strVal val="visible"/>
                                      </p:to>
                                    </p:set>
                                    <p:animEffect transition="in" filter="wipe(down)">
                                      <p:cBhvr>
                                        <p:cTn id="38" dur="500"/>
                                        <p:tgtEl>
                                          <p:spTgt spid="3">
                                            <p:txEl>
                                              <p:pRg st="7" end="7"/>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4" fill="hold" nodeType="clickEffect">
                                  <p:stCondLst>
                                    <p:cond delay="0"/>
                                  </p:stCondLst>
                                  <p:childTnLst>
                                    <p:set>
                                      <p:cBhvr>
                                        <p:cTn id="42" dur="1" fill="hold">
                                          <p:stCondLst>
                                            <p:cond delay="0"/>
                                          </p:stCondLst>
                                        </p:cTn>
                                        <p:tgtEl>
                                          <p:spTgt spid="3">
                                            <p:txEl>
                                              <p:pRg st="8" end="8"/>
                                            </p:txEl>
                                          </p:spTgt>
                                        </p:tgtEl>
                                        <p:attrNameLst>
                                          <p:attrName>style.visibility</p:attrName>
                                        </p:attrNameLst>
                                      </p:cBhvr>
                                      <p:to>
                                        <p:strVal val="visible"/>
                                      </p:to>
                                    </p:set>
                                    <p:animEffect transition="in" filter="wipe(down)">
                                      <p:cBhvr>
                                        <p:cTn id="43" dur="500"/>
                                        <p:tgtEl>
                                          <p:spTgt spid="3">
                                            <p:txEl>
                                              <p:pRg st="8" end="8"/>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4" fill="hold" nodeType="clickEffect">
                                  <p:stCondLst>
                                    <p:cond delay="0"/>
                                  </p:stCondLst>
                                  <p:childTnLst>
                                    <p:set>
                                      <p:cBhvr>
                                        <p:cTn id="47" dur="1" fill="hold">
                                          <p:stCondLst>
                                            <p:cond delay="0"/>
                                          </p:stCondLst>
                                        </p:cTn>
                                        <p:tgtEl>
                                          <p:spTgt spid="3">
                                            <p:txEl>
                                              <p:pRg st="9" end="9"/>
                                            </p:txEl>
                                          </p:spTgt>
                                        </p:tgtEl>
                                        <p:attrNameLst>
                                          <p:attrName>style.visibility</p:attrName>
                                        </p:attrNameLst>
                                      </p:cBhvr>
                                      <p:to>
                                        <p:strVal val="visible"/>
                                      </p:to>
                                    </p:set>
                                    <p:animEffect transition="in" filter="wipe(down)">
                                      <p:cBhvr>
                                        <p:cTn id="48" dur="500"/>
                                        <p:tgtEl>
                                          <p:spTgt spid="3">
                                            <p:txEl>
                                              <p:pRg st="9" end="9"/>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4" fill="hold" nodeType="clickEffect">
                                  <p:stCondLst>
                                    <p:cond delay="0"/>
                                  </p:stCondLst>
                                  <p:childTnLst>
                                    <p:set>
                                      <p:cBhvr>
                                        <p:cTn id="52" dur="1" fill="hold">
                                          <p:stCondLst>
                                            <p:cond delay="0"/>
                                          </p:stCondLst>
                                        </p:cTn>
                                        <p:tgtEl>
                                          <p:spTgt spid="3">
                                            <p:txEl>
                                              <p:pRg st="10" end="10"/>
                                            </p:txEl>
                                          </p:spTgt>
                                        </p:tgtEl>
                                        <p:attrNameLst>
                                          <p:attrName>style.visibility</p:attrName>
                                        </p:attrNameLst>
                                      </p:cBhvr>
                                      <p:to>
                                        <p:strVal val="visible"/>
                                      </p:to>
                                    </p:set>
                                    <p:animEffect transition="in" filter="wipe(down)">
                                      <p:cBhvr>
                                        <p:cTn id="53"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9552" y="476672"/>
            <a:ext cx="7920880" cy="5904656"/>
          </a:xfrm>
        </p:spPr>
        <p:txBody>
          <a:bodyPr/>
          <a:lstStyle/>
          <a:p>
            <a:endParaRPr lang="ar-SA" dirty="0" smtClean="0"/>
          </a:p>
          <a:p>
            <a:pPr marL="68580" indent="0">
              <a:buNone/>
            </a:pPr>
            <a:endParaRPr lang="ar-SA" dirty="0"/>
          </a:p>
          <a:p>
            <a:pPr algn="ctr"/>
            <a:r>
              <a:rPr lang="ar-AE" b="1" dirty="0" smtClean="0">
                <a:solidFill>
                  <a:srgbClr val="0070C0"/>
                </a:solidFill>
              </a:rPr>
              <a:t>وسطية أهل </a:t>
            </a:r>
            <a:r>
              <a:rPr lang="ar-SA" b="1" dirty="0" smtClean="0">
                <a:solidFill>
                  <a:srgbClr val="0070C0"/>
                </a:solidFill>
              </a:rPr>
              <a:t>السنة </a:t>
            </a:r>
            <a:r>
              <a:rPr lang="ar-AE" b="1" dirty="0" smtClean="0">
                <a:solidFill>
                  <a:srgbClr val="0070C0"/>
                </a:solidFill>
              </a:rPr>
              <a:t>والجماعة بين فرق الضلال.</a:t>
            </a:r>
          </a:p>
          <a:p>
            <a:pPr marL="68580" indent="0">
              <a:buNone/>
            </a:pPr>
            <a:endParaRPr lang="ar-AE"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95613" y="2060848"/>
            <a:ext cx="3520603" cy="21602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49419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barn(inVertical)">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3074"/>
                                        </p:tgtEl>
                                        <p:attrNameLst>
                                          <p:attrName>style.visibility</p:attrName>
                                        </p:attrNameLst>
                                      </p:cBhvr>
                                      <p:to>
                                        <p:strVal val="visible"/>
                                      </p:to>
                                    </p:set>
                                    <p:animEffect transition="in" filter="wheel(1)">
                                      <p:cBhvr>
                                        <p:cTn id="12" dur="20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53072" y="600456"/>
            <a:ext cx="7920880" cy="5832648"/>
          </a:xfrm>
        </p:spPr>
        <p:txBody>
          <a:bodyPr/>
          <a:lstStyle/>
          <a:p>
            <a:r>
              <a:rPr lang="ar-AE" dirty="0"/>
              <a:t>الأصل </a:t>
            </a:r>
            <a:r>
              <a:rPr lang="ar-AE" dirty="0" smtClean="0"/>
              <a:t>ال</a:t>
            </a:r>
            <a:r>
              <a:rPr lang="ar-SA" dirty="0" smtClean="0"/>
              <a:t>أول</a:t>
            </a:r>
            <a:r>
              <a:rPr lang="ar-AE" dirty="0" smtClean="0"/>
              <a:t>: </a:t>
            </a:r>
            <a:r>
              <a:rPr lang="ar-AE" dirty="0"/>
              <a:t>باب أسماء الله وصفاته</a:t>
            </a:r>
          </a:p>
          <a:p>
            <a:pPr marL="68580" indent="0">
              <a:buNone/>
            </a:pPr>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72200" y="908720"/>
            <a:ext cx="2011363" cy="974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67944" y="981371"/>
            <a:ext cx="1470025" cy="927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88348" y="908720"/>
            <a:ext cx="1865313" cy="933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4"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18596" y="1962044"/>
            <a:ext cx="1968500" cy="506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5"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43275" y="2468457"/>
            <a:ext cx="6340475" cy="12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6" name="Picture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85327" y="2441469"/>
            <a:ext cx="158750" cy="554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7" name="Picture 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418522" y="2468457"/>
            <a:ext cx="15875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8" name="Picture 1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62904" y="2474807"/>
            <a:ext cx="15875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9" name="Picture 1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990002" y="2924613"/>
            <a:ext cx="1390650"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60" name="Picture 1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950129" y="2962170"/>
            <a:ext cx="1384300" cy="500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61" name="Picture 13"/>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16352" y="2924251"/>
            <a:ext cx="1603375"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62" name="Picture 14"/>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819345" y="3441776"/>
            <a:ext cx="1890713" cy="768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63" name="Picture 15"/>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749310" y="3516780"/>
            <a:ext cx="1944687" cy="536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64" name="Picture 16"/>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832692" y="3462233"/>
            <a:ext cx="2176463" cy="768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1115615" y="4230583"/>
            <a:ext cx="6689689" cy="710585"/>
          </a:xfrm>
          <a:prstGeom prst="rect">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AE" dirty="0"/>
              <a:t>الممثلة :يضربون لله الأمثال، كقول بعضهم: "يد الله كيدي" و"سمع الله كسمعي" تعالى الله عما يقولون علواً كبيراً.</a:t>
            </a:r>
          </a:p>
        </p:txBody>
      </p:sp>
      <p:pic>
        <p:nvPicPr>
          <p:cNvPr id="2065" name="Picture 17"/>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44874" y="5085184"/>
            <a:ext cx="7480300" cy="121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57689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050"/>
                                        </p:tgtEl>
                                        <p:attrNameLst>
                                          <p:attrName>style.visibility</p:attrName>
                                        </p:attrNameLst>
                                      </p:cBhvr>
                                      <p:to>
                                        <p:strVal val="visible"/>
                                      </p:to>
                                    </p:set>
                                    <p:animEffect transition="in" filter="wipe(down)">
                                      <p:cBhvr>
                                        <p:cTn id="12" dur="500"/>
                                        <p:tgtEl>
                                          <p:spTgt spid="205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2052"/>
                                        </p:tgtEl>
                                        <p:attrNameLst>
                                          <p:attrName>style.visibility</p:attrName>
                                        </p:attrNameLst>
                                      </p:cBhvr>
                                      <p:to>
                                        <p:strVal val="visible"/>
                                      </p:to>
                                    </p:set>
                                    <p:animEffect transition="in" filter="wipe(down)">
                                      <p:cBhvr>
                                        <p:cTn id="17" dur="500"/>
                                        <p:tgtEl>
                                          <p:spTgt spid="205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2051"/>
                                        </p:tgtEl>
                                        <p:attrNameLst>
                                          <p:attrName>style.visibility</p:attrName>
                                        </p:attrNameLst>
                                      </p:cBhvr>
                                      <p:to>
                                        <p:strVal val="visible"/>
                                      </p:to>
                                    </p:set>
                                    <p:animEffect transition="in" filter="wipe(down)">
                                      <p:cBhvr>
                                        <p:cTn id="22" dur="500"/>
                                        <p:tgtEl>
                                          <p:spTgt spid="2051"/>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2054"/>
                                        </p:tgtEl>
                                        <p:attrNameLst>
                                          <p:attrName>style.visibility</p:attrName>
                                        </p:attrNameLst>
                                      </p:cBhvr>
                                      <p:to>
                                        <p:strVal val="visible"/>
                                      </p:to>
                                    </p:set>
                                    <p:animEffect transition="in" filter="wipe(down)">
                                      <p:cBhvr>
                                        <p:cTn id="27" dur="500"/>
                                        <p:tgtEl>
                                          <p:spTgt spid="2054"/>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2059"/>
                                        </p:tgtEl>
                                        <p:attrNameLst>
                                          <p:attrName>style.visibility</p:attrName>
                                        </p:attrNameLst>
                                      </p:cBhvr>
                                      <p:to>
                                        <p:strVal val="visible"/>
                                      </p:to>
                                    </p:set>
                                    <p:animEffect transition="in" filter="wipe(down)">
                                      <p:cBhvr>
                                        <p:cTn id="32" dur="500"/>
                                        <p:tgtEl>
                                          <p:spTgt spid="2059"/>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2060"/>
                                        </p:tgtEl>
                                        <p:attrNameLst>
                                          <p:attrName>style.visibility</p:attrName>
                                        </p:attrNameLst>
                                      </p:cBhvr>
                                      <p:to>
                                        <p:strVal val="visible"/>
                                      </p:to>
                                    </p:set>
                                    <p:animEffect transition="in" filter="wipe(down)">
                                      <p:cBhvr>
                                        <p:cTn id="37" dur="500"/>
                                        <p:tgtEl>
                                          <p:spTgt spid="2060"/>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nodeType="clickEffect">
                                  <p:stCondLst>
                                    <p:cond delay="0"/>
                                  </p:stCondLst>
                                  <p:childTnLst>
                                    <p:set>
                                      <p:cBhvr>
                                        <p:cTn id="41" dur="1" fill="hold">
                                          <p:stCondLst>
                                            <p:cond delay="0"/>
                                          </p:stCondLst>
                                        </p:cTn>
                                        <p:tgtEl>
                                          <p:spTgt spid="2061"/>
                                        </p:tgtEl>
                                        <p:attrNameLst>
                                          <p:attrName>style.visibility</p:attrName>
                                        </p:attrNameLst>
                                      </p:cBhvr>
                                      <p:to>
                                        <p:strVal val="visible"/>
                                      </p:to>
                                    </p:set>
                                    <p:animEffect transition="in" filter="wipe(down)">
                                      <p:cBhvr>
                                        <p:cTn id="42" dur="500"/>
                                        <p:tgtEl>
                                          <p:spTgt spid="2061"/>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nodeType="clickEffect">
                                  <p:stCondLst>
                                    <p:cond delay="0"/>
                                  </p:stCondLst>
                                  <p:childTnLst>
                                    <p:set>
                                      <p:cBhvr>
                                        <p:cTn id="46" dur="1" fill="hold">
                                          <p:stCondLst>
                                            <p:cond delay="0"/>
                                          </p:stCondLst>
                                        </p:cTn>
                                        <p:tgtEl>
                                          <p:spTgt spid="2062"/>
                                        </p:tgtEl>
                                        <p:attrNameLst>
                                          <p:attrName>style.visibility</p:attrName>
                                        </p:attrNameLst>
                                      </p:cBhvr>
                                      <p:to>
                                        <p:strVal val="visible"/>
                                      </p:to>
                                    </p:set>
                                    <p:animEffect transition="in" filter="wipe(down)">
                                      <p:cBhvr>
                                        <p:cTn id="47" dur="500"/>
                                        <p:tgtEl>
                                          <p:spTgt spid="2062"/>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nodeType="clickEffect">
                                  <p:stCondLst>
                                    <p:cond delay="0"/>
                                  </p:stCondLst>
                                  <p:childTnLst>
                                    <p:set>
                                      <p:cBhvr>
                                        <p:cTn id="51" dur="1" fill="hold">
                                          <p:stCondLst>
                                            <p:cond delay="0"/>
                                          </p:stCondLst>
                                        </p:cTn>
                                        <p:tgtEl>
                                          <p:spTgt spid="2063"/>
                                        </p:tgtEl>
                                        <p:attrNameLst>
                                          <p:attrName>style.visibility</p:attrName>
                                        </p:attrNameLst>
                                      </p:cBhvr>
                                      <p:to>
                                        <p:strVal val="visible"/>
                                      </p:to>
                                    </p:set>
                                    <p:animEffect transition="in" filter="wipe(down)">
                                      <p:cBhvr>
                                        <p:cTn id="52" dur="500"/>
                                        <p:tgtEl>
                                          <p:spTgt spid="2063"/>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nodeType="clickEffect">
                                  <p:stCondLst>
                                    <p:cond delay="0"/>
                                  </p:stCondLst>
                                  <p:childTnLst>
                                    <p:set>
                                      <p:cBhvr>
                                        <p:cTn id="56" dur="1" fill="hold">
                                          <p:stCondLst>
                                            <p:cond delay="0"/>
                                          </p:stCondLst>
                                        </p:cTn>
                                        <p:tgtEl>
                                          <p:spTgt spid="2064"/>
                                        </p:tgtEl>
                                        <p:attrNameLst>
                                          <p:attrName>style.visibility</p:attrName>
                                        </p:attrNameLst>
                                      </p:cBhvr>
                                      <p:to>
                                        <p:strVal val="visible"/>
                                      </p:to>
                                    </p:set>
                                    <p:animEffect transition="in" filter="wipe(down)">
                                      <p:cBhvr>
                                        <p:cTn id="57" dur="500"/>
                                        <p:tgtEl>
                                          <p:spTgt spid="2064"/>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grpId="0" nodeType="clickEffect">
                                  <p:stCondLst>
                                    <p:cond delay="0"/>
                                  </p:stCondLst>
                                  <p:childTnLst>
                                    <p:set>
                                      <p:cBhvr>
                                        <p:cTn id="61" dur="1" fill="hold">
                                          <p:stCondLst>
                                            <p:cond delay="0"/>
                                          </p:stCondLst>
                                        </p:cTn>
                                        <p:tgtEl>
                                          <p:spTgt spid="4"/>
                                        </p:tgtEl>
                                        <p:attrNameLst>
                                          <p:attrName>style.visibility</p:attrName>
                                        </p:attrNameLst>
                                      </p:cBhvr>
                                      <p:to>
                                        <p:strVal val="visible"/>
                                      </p:to>
                                    </p:set>
                                    <p:animEffect transition="in" filter="wipe(down)">
                                      <p:cBhvr>
                                        <p:cTn id="62" dur="500"/>
                                        <p:tgtEl>
                                          <p:spTgt spid="4"/>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nodeType="clickEffect">
                                  <p:stCondLst>
                                    <p:cond delay="0"/>
                                  </p:stCondLst>
                                  <p:childTnLst>
                                    <p:set>
                                      <p:cBhvr>
                                        <p:cTn id="66" dur="1" fill="hold">
                                          <p:stCondLst>
                                            <p:cond delay="0"/>
                                          </p:stCondLst>
                                        </p:cTn>
                                        <p:tgtEl>
                                          <p:spTgt spid="2065"/>
                                        </p:tgtEl>
                                        <p:attrNameLst>
                                          <p:attrName>style.visibility</p:attrName>
                                        </p:attrNameLst>
                                      </p:cBhvr>
                                      <p:to>
                                        <p:strVal val="visible"/>
                                      </p:to>
                                    </p:set>
                                    <p:animEffect transition="in" filter="wipe(down)">
                                      <p:cBhvr>
                                        <p:cTn id="67" dur="500"/>
                                        <p:tgtEl>
                                          <p:spTgt spid="20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9552" y="620688"/>
            <a:ext cx="7992888" cy="5760640"/>
          </a:xfrm>
        </p:spPr>
        <p:txBody>
          <a:bodyPr>
            <a:normAutofit/>
          </a:bodyPr>
          <a:lstStyle/>
          <a:p>
            <a:r>
              <a:rPr lang="ar-AE" dirty="0" smtClean="0"/>
              <a:t>الأصل الثا</a:t>
            </a:r>
            <a:r>
              <a:rPr lang="ar-SA" dirty="0" err="1" smtClean="0"/>
              <a:t>ني</a:t>
            </a:r>
            <a:r>
              <a:rPr lang="ar-AE" dirty="0" smtClean="0"/>
              <a:t>: </a:t>
            </a:r>
            <a:r>
              <a:rPr lang="ar-AE" dirty="0"/>
              <a:t>باب القضاء </a:t>
            </a:r>
            <a:r>
              <a:rPr lang="ar-AE" dirty="0" smtClean="0"/>
              <a:t>والقدر</a:t>
            </a:r>
            <a:endParaRPr lang="ar-SA" dirty="0" smtClean="0"/>
          </a:p>
          <a:p>
            <a:endParaRPr lang="ar-SA" dirty="0"/>
          </a:p>
          <a:p>
            <a:endParaRPr lang="ar-SA" dirty="0" smtClean="0"/>
          </a:p>
          <a:p>
            <a:endParaRPr lang="ar-SA" dirty="0"/>
          </a:p>
          <a:p>
            <a:endParaRPr lang="ar-SA" dirty="0" smtClean="0"/>
          </a:p>
          <a:p>
            <a:endParaRPr lang="ar-SA" dirty="0"/>
          </a:p>
          <a:p>
            <a:endParaRPr lang="ar-SA" dirty="0" smtClean="0"/>
          </a:p>
          <a:p>
            <a:endParaRPr lang="ar-SA" dirty="0"/>
          </a:p>
          <a:p>
            <a:endParaRPr lang="ar-SA" dirty="0" smtClean="0"/>
          </a:p>
          <a:p>
            <a:endParaRPr lang="ar-SA" dirty="0"/>
          </a:p>
          <a:p>
            <a:endParaRPr lang="ar-SA" dirty="0" smtClean="0"/>
          </a:p>
          <a:p>
            <a:endParaRPr lang="ar-SA" dirty="0" smtClean="0">
              <a:solidFill>
                <a:srgbClr val="002060"/>
              </a:solidFill>
            </a:endParaRPr>
          </a:p>
          <a:p>
            <a:pPr marL="68580" indent="0">
              <a:buNone/>
            </a:pPr>
            <a:endParaRPr lang="ar-AE"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60232" y="1268760"/>
            <a:ext cx="1816100" cy="1169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75856" y="1159915"/>
            <a:ext cx="2736304" cy="15121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1600" y="1268760"/>
            <a:ext cx="1743075" cy="1169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1"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0445" y="2852936"/>
            <a:ext cx="7735887" cy="338437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t="100000" r="100000"/>
            </a:path>
            <a:tileRect l="-100000" b="-100000"/>
          </a:gradFill>
          <a:ln>
            <a:solidFill>
              <a:schemeClr val="accent1">
                <a:lumMod val="20000"/>
                <a:lumOff val="80000"/>
              </a:schemeClr>
            </a:solidFill>
          </a:ln>
          <a:effectLst/>
        </p:spPr>
      </p:pic>
    </p:spTree>
    <p:extLst>
      <p:ext uri="{BB962C8B-B14F-4D97-AF65-F5344CB8AC3E}">
        <p14:creationId xmlns:p14="http://schemas.microsoft.com/office/powerpoint/2010/main" val="1481554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098"/>
                                        </p:tgtEl>
                                        <p:attrNameLst>
                                          <p:attrName>style.visibility</p:attrName>
                                        </p:attrNameLst>
                                      </p:cBhvr>
                                      <p:to>
                                        <p:strVal val="visible"/>
                                      </p:to>
                                    </p:set>
                                    <p:animEffect transition="in" filter="fade">
                                      <p:cBhvr>
                                        <p:cTn id="12" dur="500"/>
                                        <p:tgtEl>
                                          <p:spTgt spid="409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100"/>
                                        </p:tgtEl>
                                        <p:attrNameLst>
                                          <p:attrName>style.visibility</p:attrName>
                                        </p:attrNameLst>
                                      </p:cBhvr>
                                      <p:to>
                                        <p:strVal val="visible"/>
                                      </p:to>
                                    </p:set>
                                    <p:animEffect transition="in" filter="fade">
                                      <p:cBhvr>
                                        <p:cTn id="17" dur="500"/>
                                        <p:tgtEl>
                                          <p:spTgt spid="410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099"/>
                                        </p:tgtEl>
                                        <p:attrNameLst>
                                          <p:attrName>style.visibility</p:attrName>
                                        </p:attrNameLst>
                                      </p:cBhvr>
                                      <p:to>
                                        <p:strVal val="visible"/>
                                      </p:to>
                                    </p:set>
                                    <p:animEffect transition="in" filter="fade">
                                      <p:cBhvr>
                                        <p:cTn id="22" dur="500"/>
                                        <p:tgtEl>
                                          <p:spTgt spid="40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611560" y="692696"/>
            <a:ext cx="7560840" cy="5616624"/>
          </a:xfrm>
        </p:spPr>
        <p:txBody>
          <a:bodyPr/>
          <a:lstStyle/>
          <a:p>
            <a:r>
              <a:rPr lang="ar-SA" dirty="0">
                <a:solidFill>
                  <a:schemeClr val="accent6"/>
                </a:solidFill>
              </a:rPr>
              <a:t>ماهي ثمرا ت وفوائد الإيمان بالقضاء والقدر؟</a:t>
            </a:r>
          </a:p>
          <a:p>
            <a:r>
              <a:rPr lang="ar-SA" dirty="0"/>
              <a:t>تكميل الإيمان بالله تعالى </a:t>
            </a:r>
            <a:r>
              <a:rPr lang="ar-SA" dirty="0" smtClean="0"/>
              <a:t>.</a:t>
            </a:r>
          </a:p>
          <a:p>
            <a:r>
              <a:rPr lang="ar-SA" dirty="0" smtClean="0"/>
              <a:t> </a:t>
            </a:r>
            <a:r>
              <a:rPr lang="ar-SA" dirty="0">
                <a:solidFill>
                  <a:schemeClr val="accent2">
                    <a:lumMod val="75000"/>
                  </a:schemeClr>
                </a:solidFill>
              </a:rPr>
              <a:t>استكمال أركان الإيمان </a:t>
            </a:r>
            <a:r>
              <a:rPr lang="ar-SA" dirty="0" smtClean="0">
                <a:solidFill>
                  <a:schemeClr val="accent2">
                    <a:lumMod val="75000"/>
                  </a:schemeClr>
                </a:solidFill>
              </a:rPr>
              <a:t>.</a:t>
            </a:r>
          </a:p>
          <a:p>
            <a:pPr marL="68580" indent="0">
              <a:buNone/>
            </a:pPr>
            <a:endParaRPr lang="ar-SA" dirty="0" smtClean="0"/>
          </a:p>
          <a:p>
            <a:pPr marL="68580" indent="0">
              <a:buNone/>
            </a:pPr>
            <a:endParaRPr lang="ar-SA" dirty="0"/>
          </a:p>
          <a:p>
            <a:pPr marL="68580" indent="0">
              <a:buNone/>
            </a:pPr>
            <a:endParaRPr lang="ar-SA" dirty="0" smtClean="0"/>
          </a:p>
          <a:p>
            <a:pPr marL="68580" indent="0">
              <a:buNone/>
            </a:pPr>
            <a:endParaRPr lang="ar-SA" dirty="0"/>
          </a:p>
          <a:p>
            <a:pPr marL="68580" indent="0">
              <a:buNone/>
            </a:pPr>
            <a:endParaRPr lang="ar-SA" dirty="0" smtClean="0"/>
          </a:p>
          <a:p>
            <a:r>
              <a:rPr lang="ar-SA" dirty="0" smtClean="0">
                <a:solidFill>
                  <a:srgbClr val="7030A0"/>
                </a:solidFill>
              </a:rPr>
              <a:t>أن </a:t>
            </a:r>
            <a:r>
              <a:rPr lang="ar-SA" dirty="0">
                <a:solidFill>
                  <a:srgbClr val="7030A0"/>
                </a:solidFill>
              </a:rPr>
              <a:t>يعيش الإنسان في حياة سعيدة.</a:t>
            </a:r>
          </a:p>
          <a:p>
            <a:endParaRPr lang="ar-SA"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83470" y="4797152"/>
            <a:ext cx="2592288" cy="15121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6016" y="2204864"/>
            <a:ext cx="2818735" cy="1728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09264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nodeType="clickEffect">
                                  <p:stCondLst>
                                    <p:cond delay="0"/>
                                  </p:stCondLst>
                                  <p:childTnLst>
                                    <p:set>
                                      <p:cBhvr>
                                        <p:cTn id="21" dur="1" fill="hold">
                                          <p:stCondLst>
                                            <p:cond delay="0"/>
                                          </p:stCondLst>
                                        </p:cTn>
                                        <p:tgtEl>
                                          <p:spTgt spid="2051"/>
                                        </p:tgtEl>
                                        <p:attrNameLst>
                                          <p:attrName>style.visibility</p:attrName>
                                        </p:attrNameLst>
                                      </p:cBhvr>
                                      <p:to>
                                        <p:strVal val="visible"/>
                                      </p:to>
                                    </p:set>
                                    <p:animEffect transition="in" filter="wheel(1)">
                                      <p:cBhvr>
                                        <p:cTn id="22" dur="2000"/>
                                        <p:tgtEl>
                                          <p:spTgt spid="2051"/>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Effect transition="in" filter="wipe(down)">
                                      <p:cBhvr>
                                        <p:cTn id="27" dur="500"/>
                                        <p:tgtEl>
                                          <p:spTgt spid="3">
                                            <p:txEl>
                                              <p:pRg st="8" end="8"/>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nodeType="clickEffect">
                                  <p:stCondLst>
                                    <p:cond delay="0"/>
                                  </p:stCondLst>
                                  <p:childTnLst>
                                    <p:set>
                                      <p:cBhvr>
                                        <p:cTn id="31" dur="1" fill="hold">
                                          <p:stCondLst>
                                            <p:cond delay="0"/>
                                          </p:stCondLst>
                                        </p:cTn>
                                        <p:tgtEl>
                                          <p:spTgt spid="2050"/>
                                        </p:tgtEl>
                                        <p:attrNameLst>
                                          <p:attrName>style.visibility</p:attrName>
                                        </p:attrNameLst>
                                      </p:cBhvr>
                                      <p:to>
                                        <p:strVal val="visible"/>
                                      </p:to>
                                    </p:set>
                                    <p:animEffect transition="in" filter="wheel(1)">
                                      <p:cBhvr>
                                        <p:cTn id="32" dur="20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9552" y="548680"/>
            <a:ext cx="7992888" cy="5760640"/>
          </a:xfrm>
        </p:spPr>
        <p:txBody>
          <a:bodyPr/>
          <a:lstStyle/>
          <a:p>
            <a:r>
              <a:rPr lang="ar-AE" dirty="0"/>
              <a:t>الأصل </a:t>
            </a:r>
            <a:r>
              <a:rPr lang="ar-AE" dirty="0" smtClean="0"/>
              <a:t>ال</a:t>
            </a:r>
            <a:r>
              <a:rPr lang="ar-SA" dirty="0" smtClean="0"/>
              <a:t>ثالث</a:t>
            </a:r>
            <a:r>
              <a:rPr lang="ar-AE" dirty="0" smtClean="0"/>
              <a:t>: </a:t>
            </a:r>
            <a:r>
              <a:rPr lang="ar-AE" dirty="0"/>
              <a:t>باب الوعد </a:t>
            </a:r>
            <a:r>
              <a:rPr lang="ar-AE" dirty="0" smtClean="0"/>
              <a:t>والوعيد</a:t>
            </a:r>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smtClean="0"/>
          </a:p>
          <a:p>
            <a:pPr marL="68580" indent="0">
              <a:buNone/>
            </a:pPr>
            <a:endParaRPr lang="en-US" dirty="0"/>
          </a:p>
          <a:p>
            <a:r>
              <a:rPr lang="ar-AE" dirty="0"/>
              <a:t>أما أهل السنة والجماعة فيرون أن المسلم إذا ارتكب معصية من الكبائر لا يخرج من الإسلام</a:t>
            </a:r>
            <a:r>
              <a:rPr lang="ar-AE" dirty="0" smtClean="0"/>
              <a:t>.</a:t>
            </a:r>
            <a:endParaRPr lang="en-US" dirty="0" smtClean="0"/>
          </a:p>
          <a:p>
            <a:r>
              <a:rPr lang="ar-AE" dirty="0"/>
              <a:t>فالإيمان عند أهل السنة: قول باللسان واعتقاد بالقلب، وعمل بالجوارح، يزيد بالطاعة، وينقص بالمعصية.</a:t>
            </a:r>
          </a:p>
          <a:p>
            <a:pPr marL="68580" indent="0">
              <a:buNone/>
            </a:pPr>
            <a:endParaRPr lang="ar-AE" dirty="0"/>
          </a:p>
        </p:txBody>
      </p:sp>
      <p:pic>
        <p:nvPicPr>
          <p:cNvPr id="512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16216" y="1412776"/>
            <a:ext cx="1858963" cy="2755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47864" y="1604863"/>
            <a:ext cx="2779713" cy="2371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5"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1600" y="1471538"/>
            <a:ext cx="1920875" cy="2749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5823492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5123"/>
                                        </p:tgtEl>
                                        <p:attrNameLst>
                                          <p:attrName>style.visibility</p:attrName>
                                        </p:attrNameLst>
                                      </p:cBhvr>
                                      <p:to>
                                        <p:strVal val="visible"/>
                                      </p:to>
                                    </p:set>
                                    <p:animEffect transition="in" filter="circle(in)">
                                      <p:cBhvr>
                                        <p:cTn id="12" dur="2000"/>
                                        <p:tgtEl>
                                          <p:spTgt spid="5123"/>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5125"/>
                                        </p:tgtEl>
                                        <p:attrNameLst>
                                          <p:attrName>style.visibility</p:attrName>
                                        </p:attrNameLst>
                                      </p:cBhvr>
                                      <p:to>
                                        <p:strVal val="visible"/>
                                      </p:to>
                                    </p:set>
                                    <p:animEffect transition="in" filter="circle(in)">
                                      <p:cBhvr>
                                        <p:cTn id="17" dur="2000"/>
                                        <p:tgtEl>
                                          <p:spTgt spid="5125"/>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5124"/>
                                        </p:tgtEl>
                                        <p:attrNameLst>
                                          <p:attrName>style.visibility</p:attrName>
                                        </p:attrNameLst>
                                      </p:cBhvr>
                                      <p:to>
                                        <p:strVal val="visible"/>
                                      </p:to>
                                    </p:set>
                                    <p:animEffect transition="in" filter="circle(in)">
                                      <p:cBhvr>
                                        <p:cTn id="22" dur="2000"/>
                                        <p:tgtEl>
                                          <p:spTgt spid="5124"/>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animEffect transition="in" filter="circle(in)">
                                      <p:cBhvr>
                                        <p:cTn id="27" dur="2000"/>
                                        <p:tgtEl>
                                          <p:spTgt spid="3">
                                            <p:txEl>
                                              <p:pRg st="9" end="9"/>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nodeType="clickEffect">
                                  <p:stCondLst>
                                    <p:cond delay="0"/>
                                  </p:stCondLst>
                                  <p:childTnLst>
                                    <p:set>
                                      <p:cBhvr>
                                        <p:cTn id="31" dur="1" fill="hold">
                                          <p:stCondLst>
                                            <p:cond delay="0"/>
                                          </p:stCondLst>
                                        </p:cTn>
                                        <p:tgtEl>
                                          <p:spTgt spid="3">
                                            <p:txEl>
                                              <p:pRg st="10" end="10"/>
                                            </p:txEl>
                                          </p:spTgt>
                                        </p:tgtEl>
                                        <p:attrNameLst>
                                          <p:attrName>style.visibility</p:attrName>
                                        </p:attrNameLst>
                                      </p:cBhvr>
                                      <p:to>
                                        <p:strVal val="visible"/>
                                      </p:to>
                                    </p:set>
                                    <p:animEffect transition="in" filter="circle(in)">
                                      <p:cBhvr>
                                        <p:cTn id="32" dur="20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611560" y="836712"/>
            <a:ext cx="7920880" cy="5571981"/>
          </a:xfrm>
        </p:spPr>
        <p:txBody>
          <a:bodyPr>
            <a:normAutofit lnSpcReduction="10000"/>
          </a:bodyPr>
          <a:lstStyle/>
          <a:p>
            <a:pPr algn="just"/>
            <a:r>
              <a:rPr lang="ar-SA" b="1" dirty="0"/>
              <a:t>الأصل </a:t>
            </a:r>
            <a:r>
              <a:rPr lang="ar-SA" b="1" dirty="0" smtClean="0"/>
              <a:t>الرابع: </a:t>
            </a:r>
            <a:r>
              <a:rPr lang="ar-SA" b="1" dirty="0"/>
              <a:t>باب أصحاب النبي صلى الله عليه </a:t>
            </a:r>
            <a:r>
              <a:rPr lang="ar-SA" b="1" dirty="0" smtClean="0"/>
              <a:t>وسلم</a:t>
            </a:r>
          </a:p>
          <a:p>
            <a:pPr algn="just"/>
            <a:endParaRPr lang="ar-SA" dirty="0" smtClean="0"/>
          </a:p>
          <a:p>
            <a:pPr algn="just"/>
            <a:r>
              <a:rPr lang="ar-SA" dirty="0" smtClean="0"/>
              <a:t>فالغلاة غلوا </a:t>
            </a:r>
            <a:r>
              <a:rPr lang="ar-SA" dirty="0"/>
              <a:t>في حق آل البيت كعلي بن أبي طالب وأولاده </a:t>
            </a:r>
            <a:r>
              <a:rPr lang="ar-SA" dirty="0" smtClean="0"/>
              <a:t>رضي </a:t>
            </a:r>
            <a:r>
              <a:rPr lang="ar-SA" dirty="0"/>
              <a:t>الله عنهم </a:t>
            </a:r>
            <a:r>
              <a:rPr lang="ar-SA" dirty="0" smtClean="0"/>
              <a:t>وجفوا </a:t>
            </a:r>
            <a:r>
              <a:rPr lang="ar-SA" dirty="0"/>
              <a:t>في حق أكثر الصحابة، فَسَبُّوهم، وقالوا: إنهم كفار</a:t>
            </a:r>
            <a:r>
              <a:rPr lang="ar-SA" dirty="0" smtClean="0"/>
              <a:t>.</a:t>
            </a:r>
          </a:p>
          <a:p>
            <a:pPr algn="just"/>
            <a:endParaRPr lang="ar-SA" dirty="0" smtClean="0"/>
          </a:p>
          <a:p>
            <a:pPr algn="just"/>
            <a:r>
              <a:rPr lang="ar-SA" dirty="0"/>
              <a:t>والخوارج جفوا في حق علي - رضي الله عنه - فكفروه، وكفّروا معاوية بن أبي سفيان - رضي الله عنهما - وكفروا كل من لم يكن على طريقتهم</a:t>
            </a:r>
            <a:r>
              <a:rPr lang="ar-SA" dirty="0" smtClean="0"/>
              <a:t>.</a:t>
            </a:r>
          </a:p>
          <a:p>
            <a:pPr algn="just"/>
            <a:endParaRPr lang="ar-SA" dirty="0" smtClean="0"/>
          </a:p>
          <a:p>
            <a:pPr algn="just"/>
            <a:r>
              <a:rPr lang="ar-SA" dirty="0">
                <a:solidFill>
                  <a:schemeClr val="accent1">
                    <a:lumMod val="50000"/>
                  </a:schemeClr>
                </a:solidFill>
              </a:rPr>
              <a:t>أما أهل السنة والجماعة فيحبون جميع أصحاب النبي صلى الله عليه وسلم، ويترضَون عنهم، ويرون أنهم أفضل هذه الأمة بعد نبيها صلى الله عليه وسلم، ويرون أن لهم حقين، حق الإسلام، وحق القرابة من رسول الله صلى الله عليه وسلم، فيوالونهم، ويترضون عنهم.</a:t>
            </a:r>
            <a:endParaRPr lang="ar-SA" dirty="0" smtClean="0">
              <a:solidFill>
                <a:schemeClr val="accent1">
                  <a:lumMod val="50000"/>
                </a:schemeClr>
              </a:solidFill>
            </a:endParaRPr>
          </a:p>
          <a:p>
            <a:endParaRPr lang="ar-SA" dirty="0"/>
          </a:p>
        </p:txBody>
      </p:sp>
    </p:spTree>
    <p:extLst>
      <p:ext uri="{BB962C8B-B14F-4D97-AF65-F5344CB8AC3E}">
        <p14:creationId xmlns:p14="http://schemas.microsoft.com/office/powerpoint/2010/main" val="1398851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أوستن">
  <a:themeElements>
    <a:clrScheme name="أوستن">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أوستن">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أوستن">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930</TotalTime>
  <Words>711</Words>
  <Application>Microsoft Office PowerPoint</Application>
  <PresentationFormat>عرض على الشاشة (3:4)‏</PresentationFormat>
  <Paragraphs>77</Paragraphs>
  <Slides>10</Slides>
  <Notes>0</Notes>
  <HiddenSlides>1</HiddenSlides>
  <MMClips>0</MMClips>
  <ScaleCrop>false</ScaleCrop>
  <HeadingPairs>
    <vt:vector size="4" baseType="variant">
      <vt:variant>
        <vt:lpstr>نسق</vt:lpstr>
      </vt:variant>
      <vt:variant>
        <vt:i4>1</vt:i4>
      </vt:variant>
      <vt:variant>
        <vt:lpstr>عناوين الشرائح</vt:lpstr>
      </vt:variant>
      <vt:variant>
        <vt:i4>10</vt:i4>
      </vt:variant>
    </vt:vector>
  </HeadingPairs>
  <TitlesOfParts>
    <vt:vector size="11" baseType="lpstr">
      <vt:lpstr>أوستن</vt:lpstr>
      <vt:lpstr>المحاضرة الأولى</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الأولى</dc:title>
  <dc:creator>c.c.s</dc:creator>
  <cp:lastModifiedBy>c.c.s</cp:lastModifiedBy>
  <cp:revision>71</cp:revision>
  <dcterms:created xsi:type="dcterms:W3CDTF">2013-08-31T02:47:52Z</dcterms:created>
  <dcterms:modified xsi:type="dcterms:W3CDTF">2013-09-04T02:42:34Z</dcterms:modified>
</cp:coreProperties>
</file>