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60" r:id="rId5"/>
    <p:sldId id="261" r:id="rId6"/>
    <p:sldId id="263" r:id="rId7"/>
    <p:sldId id="262" r:id="rId8"/>
    <p:sldId id="264" r:id="rId9"/>
    <p:sldId id="266" r:id="rId10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2BB575C0-6206-46F4-AA7D-DF63A3992757}" type="datetimeFigureOut">
              <a:rPr lang="ar-SA" smtClean="0"/>
              <a:t>12/11/34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19B8EC4-B906-45AC-AB11-97CAA62D1B4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99536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9B8EC4-B906-45AC-AB11-97CAA62D1B45}" type="slidenum">
              <a:rPr lang="ar-SA" smtClean="0"/>
              <a:t>3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544755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عنوان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2" name="عنوان فرعي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20FA7F-00C5-4926-9ED5-79FCE57BEFB4}" type="datetimeFigureOut">
              <a:rPr lang="ar-SA" smtClean="0"/>
              <a:t>12/11/34</a:t>
            </a:fld>
            <a:endParaRPr lang="ar-SA"/>
          </a:p>
        </p:txBody>
      </p:sp>
      <p:sp>
        <p:nvSpPr>
          <p:cNvPr id="20" name="عنصر نائب للتذييل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10" name="عنصر نائب لرقم الشريحة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E37AD2-B025-492C-9736-153C2D5D20D0}" type="slidenum">
              <a:rPr lang="ar-SA" smtClean="0"/>
              <a:t>‹#›</a:t>
            </a:fld>
            <a:endParaRPr lang="ar-SA"/>
          </a:p>
        </p:txBody>
      </p:sp>
      <p:sp>
        <p:nvSpPr>
          <p:cNvPr id="8" name="شكل بيضاوي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20FA7F-00C5-4926-9ED5-79FCE57BEFB4}" type="datetimeFigureOut">
              <a:rPr lang="ar-SA" smtClean="0"/>
              <a:t>12/11/34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E37AD2-B025-492C-9736-153C2D5D20D0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20FA7F-00C5-4926-9ED5-79FCE57BEFB4}" type="datetimeFigureOut">
              <a:rPr lang="ar-SA" smtClean="0"/>
              <a:t>12/11/34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E37AD2-B025-492C-9736-153C2D5D20D0}" type="slidenum">
              <a:rPr lang="ar-SA" smtClean="0"/>
              <a:t>‹#›</a:t>
            </a:fld>
            <a:endParaRPr lang="ar-SA"/>
          </a:p>
        </p:txBody>
      </p:sp>
      <p:sp>
        <p:nvSpPr>
          <p:cNvPr id="10" name="مستطيل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20FA7F-00C5-4926-9ED5-79FCE57BEFB4}" type="datetimeFigureOut">
              <a:rPr lang="ar-SA" smtClean="0"/>
              <a:t>12/11/34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E37AD2-B025-492C-9736-153C2D5D20D0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20FA7F-00C5-4926-9ED5-79FCE57BEFB4}" type="datetimeFigureOut">
              <a:rPr lang="ar-SA" smtClean="0"/>
              <a:t>12/11/34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E37AD2-B025-492C-9736-153C2D5D20D0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20FA7F-00C5-4926-9ED5-79FCE57BEFB4}" type="datetimeFigureOut">
              <a:rPr lang="ar-SA" smtClean="0"/>
              <a:t>12/11/34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E37AD2-B025-492C-9736-153C2D5D20D0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20FA7F-00C5-4926-9ED5-79FCE57BEFB4}" type="datetimeFigureOut">
              <a:rPr lang="ar-SA" smtClean="0"/>
              <a:t>12/11/34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E37AD2-B025-492C-9736-153C2D5D20D0}" type="slidenum">
              <a:rPr lang="ar-SA" smtClean="0"/>
              <a:t>‹#›</a:t>
            </a:fld>
            <a:endParaRPr lang="ar-SA"/>
          </a:p>
        </p:txBody>
      </p:sp>
      <p:sp>
        <p:nvSpPr>
          <p:cNvPr id="6" name="مستطيل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20FA7F-00C5-4926-9ED5-79FCE57BEFB4}" type="datetimeFigureOut">
              <a:rPr lang="ar-SA" smtClean="0"/>
              <a:t>12/11/34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E37AD2-B025-492C-9736-153C2D5D20D0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20FA7F-00C5-4926-9ED5-79FCE57BEFB4}" type="datetimeFigureOut">
              <a:rPr lang="ar-SA" smtClean="0"/>
              <a:t>12/11/34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E37AD2-B025-492C-9736-153C2D5D20D0}" type="slidenum">
              <a:rPr lang="ar-SA" smtClean="0"/>
              <a:t>‹#›</a:t>
            </a:fld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  <p:sp>
        <p:nvSpPr>
          <p:cNvPr id="9" name="مخطط انسيابي: معالجة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مخطط انسيابي: معالجة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20FA7F-00C5-4926-9ED5-79FCE57BEFB4}" type="datetimeFigureOut">
              <a:rPr lang="ar-SA" smtClean="0"/>
              <a:t>12/11/34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E37AD2-B025-492C-9736-153C2D5D20D0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20FA7F-00C5-4926-9ED5-79FCE57BEFB4}" type="datetimeFigureOut">
              <a:rPr lang="ar-SA" smtClean="0"/>
              <a:t>12/11/34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E37AD2-B025-492C-9736-153C2D5D20D0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دائري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دائرة مجوفة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عنصر نائب للعنوان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صر نائب للنص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4" name="عنصر نائب للتاريخ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9420FA7F-00C5-4926-9ED5-79FCE57BEFB4}" type="datetimeFigureOut">
              <a:rPr lang="ar-SA" smtClean="0"/>
              <a:t>12/11/34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ar-SA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18E37AD2-B025-492C-9736-153C2D5D20D0}" type="slidenum">
              <a:rPr lang="ar-SA" smtClean="0"/>
              <a:t>‹#›</a:t>
            </a:fld>
            <a:endParaRPr lang="ar-SA"/>
          </a:p>
        </p:txBody>
      </p:sp>
      <p:sp>
        <p:nvSpPr>
          <p:cNvPr id="15" name="مستطيل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1196753"/>
            <a:ext cx="7772400" cy="1224135"/>
          </a:xfrm>
        </p:spPr>
        <p:txBody>
          <a:bodyPr>
            <a:normAutofit/>
          </a:bodyPr>
          <a:lstStyle/>
          <a:p>
            <a:pPr algn="ctr"/>
            <a:r>
              <a:rPr lang="ar-SA" sz="5400" dirty="0" smtClean="0"/>
              <a:t>المحاضرة الثانية  </a:t>
            </a:r>
            <a:endParaRPr lang="ar-SA" sz="5400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475656" y="2708920"/>
            <a:ext cx="6400800" cy="2520280"/>
          </a:xfrm>
        </p:spPr>
        <p:txBody>
          <a:bodyPr>
            <a:normAutofit/>
          </a:bodyPr>
          <a:lstStyle/>
          <a:p>
            <a:pPr marL="0" algn="r"/>
            <a:r>
              <a:rPr lang="ar-SA" sz="2800" b="1" dirty="0" smtClean="0">
                <a:solidFill>
                  <a:schemeClr val="accent3">
                    <a:lumMod val="75000"/>
                  </a:schemeClr>
                </a:solidFill>
              </a:rPr>
              <a:t>مراتب </a:t>
            </a:r>
            <a:r>
              <a:rPr lang="ar-SA" sz="2800" b="1" dirty="0">
                <a:solidFill>
                  <a:schemeClr val="accent3">
                    <a:lumMod val="75000"/>
                  </a:schemeClr>
                </a:solidFill>
              </a:rPr>
              <a:t>الدين الإسلامي : الإسلام - الإيمان - الإحسان .</a:t>
            </a:r>
          </a:p>
          <a:p>
            <a:pPr algn="r"/>
            <a:r>
              <a:rPr lang="ar-SA" sz="2800" b="1" dirty="0">
                <a:solidFill>
                  <a:schemeClr val="accent3">
                    <a:lumMod val="75000"/>
                  </a:schemeClr>
                </a:solidFill>
              </a:rPr>
              <a:t>	الإسلام وإطلاقاته وأركانه .</a:t>
            </a:r>
          </a:p>
          <a:p>
            <a:pPr algn="r"/>
            <a:r>
              <a:rPr lang="ar-SA" sz="2800" b="1" dirty="0">
                <a:solidFill>
                  <a:schemeClr val="accent3">
                    <a:lumMod val="75000"/>
                  </a:schemeClr>
                </a:solidFill>
              </a:rPr>
              <a:t>	الإيمان وإطلاقاته وأركانه .</a:t>
            </a:r>
          </a:p>
          <a:p>
            <a:pPr algn="r"/>
            <a:r>
              <a:rPr lang="ar-SA" sz="2800" b="1" dirty="0">
                <a:solidFill>
                  <a:schemeClr val="accent3">
                    <a:lumMod val="75000"/>
                  </a:schemeClr>
                </a:solidFill>
              </a:rPr>
              <a:t>الإحسان ومقاماته .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21404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043608" y="0"/>
            <a:ext cx="8100392" cy="6669360"/>
          </a:xfrm>
        </p:spPr>
        <p:txBody>
          <a:bodyPr>
            <a:normAutofit/>
          </a:bodyPr>
          <a:lstStyle/>
          <a:p>
            <a:pPr algn="r" rtl="1">
              <a:buFont typeface="Wingdings" pitchFamily="2" charset="2"/>
              <a:buChar char="v"/>
            </a:pPr>
            <a:r>
              <a:rPr lang="ar-SA" b="1" dirty="0">
                <a:solidFill>
                  <a:schemeClr val="accent1"/>
                </a:solidFill>
              </a:rPr>
              <a:t>الإسلام :</a:t>
            </a:r>
          </a:p>
          <a:p>
            <a:pPr algn="r" rtl="1">
              <a:buFont typeface="Wingdings" pitchFamily="2" charset="2"/>
              <a:buChar char="v"/>
            </a:pPr>
            <a:r>
              <a:rPr lang="ar-SA" sz="2800" dirty="0" smtClean="0"/>
              <a:t>لإطلاق لفظ الإسلام في الشرع حالتان:</a:t>
            </a:r>
          </a:p>
          <a:p>
            <a:pPr marL="596646" indent="-514350" algn="just" rtl="1">
              <a:buFont typeface="+mj-lt"/>
              <a:buAutoNum type="arabicPeriod"/>
            </a:pPr>
            <a:r>
              <a:rPr lang="ar-SA" sz="2800" dirty="0" smtClean="0"/>
              <a:t>أن يطلق على الإفراد غير مقترن بذكر الإيمان، فهو حينئذ يراد به الدين كله أصوله وفروعه، من اعتقادات وأقوال وأفعال،  كما قال </a:t>
            </a:r>
            <a:r>
              <a:rPr lang="ar-SA" sz="2800" dirty="0"/>
              <a:t>تعالى:(إِنَّ الدِّينَ عِنْدَ اللَّهِ </a:t>
            </a:r>
            <a:r>
              <a:rPr lang="ar-SA" sz="2800" dirty="0" smtClean="0"/>
              <a:t>الْإِسْلَامُ)</a:t>
            </a:r>
          </a:p>
          <a:p>
            <a:pPr marL="596646" indent="-514350" algn="just" rtl="1">
              <a:buFont typeface="+mj-lt"/>
              <a:buAutoNum type="arabicPeriod"/>
            </a:pPr>
            <a:r>
              <a:rPr lang="ar-SA" sz="2800" dirty="0" smtClean="0"/>
              <a:t>أن يذكر الإسلام مقروناً بذكر الإيمان، فيراد به حينئذ جميع الأعمال والأقوال الظاهرة، كما في قوله </a:t>
            </a:r>
            <a:r>
              <a:rPr lang="ar-SA" sz="2800" dirty="0"/>
              <a:t>تعالى</a:t>
            </a:r>
            <a:r>
              <a:rPr lang="ar-SA" sz="2800" dirty="0" smtClean="0"/>
              <a:t>:(قَالَتِ </a:t>
            </a:r>
            <a:r>
              <a:rPr lang="ar-SA" sz="2800" dirty="0"/>
              <a:t>الْأَعْرَابُ آمَنَّا قُل لَّمْ تُؤْمِنُوا وَلَكِن قُولُوا أَسْلَمْنَا وَلَمَّا يَدْخُلِ الْإِيمَانُ فِي </a:t>
            </a:r>
            <a:r>
              <a:rPr lang="ar-SA" sz="2800" dirty="0" smtClean="0"/>
              <a:t>قُلُوبِكُمْ</a:t>
            </a:r>
            <a:r>
              <a:rPr lang="ar-SA" sz="2800" dirty="0" smtClean="0"/>
              <a:t>)</a:t>
            </a:r>
            <a:endParaRPr lang="ar-SA" sz="2800" dirty="0" smtClean="0"/>
          </a:p>
          <a:p>
            <a:pPr algn="just" rtl="1">
              <a:buFont typeface="Wingdings" pitchFamily="2" charset="2"/>
              <a:buChar char="v"/>
            </a:pPr>
            <a:r>
              <a:rPr lang="ar-SA" b="1" dirty="0" smtClean="0">
                <a:solidFill>
                  <a:schemeClr val="accent1"/>
                </a:solidFill>
              </a:rPr>
              <a:t>أركان الإسلام </a:t>
            </a:r>
            <a:r>
              <a:rPr lang="ar-SA" b="1" dirty="0" smtClean="0">
                <a:solidFill>
                  <a:schemeClr val="accent1"/>
                </a:solidFill>
              </a:rPr>
              <a:t>:</a:t>
            </a:r>
          </a:p>
          <a:p>
            <a:pPr marL="82296" indent="0" algn="just" rtl="1">
              <a:buNone/>
            </a:pPr>
            <a:endParaRPr lang="ar-SA" b="1" dirty="0" smtClean="0">
              <a:solidFill>
                <a:schemeClr val="accent1"/>
              </a:solidFill>
            </a:endParaRP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293096"/>
            <a:ext cx="6336704" cy="2564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9577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043608" y="116632"/>
            <a:ext cx="7890080" cy="6624736"/>
          </a:xfrm>
        </p:spPr>
        <p:txBody>
          <a:bodyPr>
            <a:normAutofit fontScale="77500" lnSpcReduction="20000"/>
          </a:bodyPr>
          <a:lstStyle/>
          <a:p>
            <a:pPr algn="r" rtl="1">
              <a:buFont typeface="Wingdings" pitchFamily="2" charset="2"/>
              <a:buChar char="v"/>
            </a:pPr>
            <a:r>
              <a:rPr lang="ar-SA" sz="4100" b="1" dirty="0" smtClean="0">
                <a:solidFill>
                  <a:srgbClr val="0070C0"/>
                </a:solidFill>
              </a:rPr>
              <a:t>الإيمان :</a:t>
            </a:r>
          </a:p>
          <a:p>
            <a:pPr marL="82296" indent="0" algn="r" rtl="1">
              <a:buNone/>
            </a:pPr>
            <a:r>
              <a:rPr lang="ar-SA" sz="3600" dirty="0" smtClean="0"/>
              <a:t>للفظ </a:t>
            </a:r>
            <a:r>
              <a:rPr lang="ar-SA" sz="3600" dirty="0" smtClean="0">
                <a:solidFill>
                  <a:srgbClr val="002060"/>
                </a:solidFill>
              </a:rPr>
              <a:t>الإيمان</a:t>
            </a:r>
            <a:r>
              <a:rPr lang="ar-SA" sz="3600" dirty="0" smtClean="0"/>
              <a:t> في الشرع إطلاقان:</a:t>
            </a:r>
          </a:p>
          <a:p>
            <a:pPr marL="82296" indent="0" algn="just" rtl="1">
              <a:buNone/>
            </a:pPr>
            <a:r>
              <a:rPr lang="ar-SA" sz="3600" dirty="0" smtClean="0"/>
              <a:t>1- أن يطلق على الأفراد، فيذكر غير مقترن بذكر الإسلام, فيراد به حين</a:t>
            </a:r>
            <a:r>
              <a:rPr lang="ar-SA" sz="3600" dirty="0"/>
              <a:t>ئذ: الدين كاملأ (الاعتقادات, والأقوال, والأعمال).</a:t>
            </a:r>
          </a:p>
          <a:p>
            <a:pPr marL="82296" indent="0" algn="just" rtl="1">
              <a:buNone/>
            </a:pPr>
            <a:r>
              <a:rPr lang="ar-SA" sz="3600" dirty="0"/>
              <a:t> قال تعالى</a:t>
            </a:r>
            <a:r>
              <a:rPr lang="ar-SA" sz="3600" dirty="0">
                <a:sym typeface="Wingdings" pitchFamily="2" charset="2"/>
              </a:rPr>
              <a:t>:﴿</a:t>
            </a:r>
            <a:r>
              <a:rPr lang="ar-SA" sz="3600" dirty="0">
                <a:sym typeface="Wingdings" pitchFamily="2" charset="2"/>
              </a:rPr>
              <a:t>إِنَّمَا الْمُؤْمِنُونَ الَّذِينَ إِذَا ذُكِرَ اللَّهُ وَجِلَتْ قُلُوبُهُمْ وَإِذَا تُلِيَتْ عَلَيْهِمْ آَيَاتُهُ زَادَتْهُمْ إِيمَاناً وَعَلَى رَبِّهِمْ يَتَوَكَّلُونَ </a:t>
            </a:r>
            <a:r>
              <a:rPr lang="ar-SA" sz="2300" dirty="0">
                <a:sym typeface="Wingdings" pitchFamily="2" charset="2"/>
              </a:rPr>
              <a:t>(2) </a:t>
            </a:r>
            <a:r>
              <a:rPr lang="ar-SA" sz="3600" dirty="0">
                <a:sym typeface="Wingdings" pitchFamily="2" charset="2"/>
              </a:rPr>
              <a:t>الَّذِينَ يُقِيمُونَ الصَّلَاةَ وَمِمَّا رَزَقْنَاهُمْ يُنْفِقُونَ</a:t>
            </a:r>
            <a:r>
              <a:rPr lang="ar-SA" sz="2300" dirty="0">
                <a:sym typeface="Wingdings" pitchFamily="2" charset="2"/>
              </a:rPr>
              <a:t> (3) </a:t>
            </a:r>
            <a:r>
              <a:rPr lang="ar-SA" sz="3600" dirty="0">
                <a:sym typeface="Wingdings" pitchFamily="2" charset="2"/>
              </a:rPr>
              <a:t>أُولَئِكَ هُمُ الْمُؤْمِنُونَ حَقّاً لَهُمْ دَرَجَاتٌ عِنْدَ رَبِّهِمْ وَمَغْفِرَةٌ وَرِزْقٌ كَرِيمٌ</a:t>
            </a:r>
            <a:r>
              <a:rPr lang="ar-SA" sz="2300" dirty="0">
                <a:sym typeface="Wingdings" pitchFamily="2" charset="2"/>
              </a:rPr>
              <a:t>(4</a:t>
            </a:r>
            <a:r>
              <a:rPr lang="ar-SA" sz="2300" dirty="0" smtClean="0">
                <a:sym typeface="Wingdings" pitchFamily="2" charset="2"/>
              </a:rPr>
              <a:t>)</a:t>
            </a:r>
            <a:r>
              <a:rPr lang="ar-SA" sz="3100" dirty="0" smtClean="0">
                <a:sym typeface="Wingdings" pitchFamily="2" charset="2"/>
              </a:rPr>
              <a:t> )</a:t>
            </a:r>
            <a:endParaRPr lang="ar-SA" sz="3100" dirty="0">
              <a:sym typeface="Wingdings" pitchFamily="2" charset="2"/>
            </a:endParaRPr>
          </a:p>
          <a:p>
            <a:pPr algn="just" rtl="1">
              <a:buFont typeface="Wingdings" pitchFamily="2" charset="2"/>
              <a:buChar char="v"/>
            </a:pPr>
            <a:r>
              <a:rPr lang="ar-SA" sz="3600" dirty="0" smtClean="0">
                <a:sym typeface="Wingdings" pitchFamily="2" charset="2"/>
              </a:rPr>
              <a:t>الإيمان</a:t>
            </a:r>
            <a:r>
              <a:rPr lang="ar-SA" sz="3600" dirty="0">
                <a:sym typeface="Wingdings" pitchFamily="2" charset="2"/>
              </a:rPr>
              <a:t>: قول باللسان، واعتقاد بالجنان، وعمل بالجوارح </a:t>
            </a:r>
            <a:r>
              <a:rPr lang="ar-SA" sz="3600" dirty="0" smtClean="0">
                <a:sym typeface="Wingdings" pitchFamily="2" charset="2"/>
              </a:rPr>
              <a:t>.</a:t>
            </a:r>
            <a:endParaRPr lang="ar-SA" sz="3600" dirty="0">
              <a:sym typeface="Wingdings" pitchFamily="2" charset="2"/>
            </a:endParaRPr>
          </a:p>
          <a:p>
            <a:pPr marL="82296" indent="0" algn="just" rtl="1">
              <a:buNone/>
            </a:pPr>
            <a:r>
              <a:rPr lang="ar-SA" sz="3600" dirty="0">
                <a:sym typeface="Wingdings" pitchFamily="2" charset="2"/>
              </a:rPr>
              <a:t>2- أن يطلق الإيمان مقروناً بذكر الإسلام، فحينئذ يفسر الإيمان بالاعتقادات الباطنة، قال تعالى</a:t>
            </a:r>
            <a:r>
              <a:rPr lang="ar-SA" sz="3600" dirty="0">
                <a:sym typeface="Wingdings" pitchFamily="2" charset="2"/>
              </a:rPr>
              <a:t>:(وَالْعَصْرِ </a:t>
            </a:r>
            <a:r>
              <a:rPr lang="ar-SA" sz="3100" dirty="0">
                <a:sym typeface="Wingdings" pitchFamily="2" charset="2"/>
              </a:rPr>
              <a:t>*</a:t>
            </a:r>
            <a:r>
              <a:rPr lang="ar-SA" sz="3600" dirty="0">
                <a:sym typeface="Wingdings" pitchFamily="2" charset="2"/>
              </a:rPr>
              <a:t> إِنَّ الإِنسَانَ لَفِي خُسْرٍ </a:t>
            </a:r>
            <a:r>
              <a:rPr lang="ar-SA" sz="2300" dirty="0">
                <a:sym typeface="Wingdings" pitchFamily="2" charset="2"/>
              </a:rPr>
              <a:t>* </a:t>
            </a:r>
            <a:r>
              <a:rPr lang="ar-SA" sz="3600" dirty="0">
                <a:sym typeface="Wingdings" pitchFamily="2" charset="2"/>
              </a:rPr>
              <a:t>إِلاَّ الَّذِينَ آمَنُوا وَعَمِلُوا الصَّالِحَاتِ وَتَوَاصَوْا بِالْحَقِّ وَتَوَاصَوْا </a:t>
            </a:r>
            <a:r>
              <a:rPr lang="ar-SA" sz="3600" dirty="0" smtClean="0">
                <a:sym typeface="Wingdings" pitchFamily="2" charset="2"/>
              </a:rPr>
              <a:t>بِالصَّبْرِ) .</a:t>
            </a:r>
          </a:p>
          <a:p>
            <a:pPr marL="82296" indent="0" algn="just" rtl="1">
              <a:buNone/>
            </a:pPr>
            <a:endParaRPr lang="ar-SA" sz="2800" dirty="0">
              <a:sym typeface="Wingdings" pitchFamily="2" charset="2"/>
            </a:endParaRPr>
          </a:p>
          <a:p>
            <a:pPr marL="82296" indent="0" algn="r" rtl="1">
              <a:buNone/>
            </a:pPr>
            <a:endParaRPr lang="ar-SA" dirty="0" smtClean="0">
              <a:sym typeface="Wingdings" pitchFamily="2" charset="2"/>
            </a:endParaRPr>
          </a:p>
          <a:p>
            <a:pPr marL="82296" indent="0" algn="r" rtl="1">
              <a:buNone/>
            </a:pPr>
            <a:endParaRPr lang="ar-SA" dirty="0" smtClean="0">
              <a:sym typeface="Wingdings" pitchFamily="2" charset="2"/>
            </a:endParaRPr>
          </a:p>
          <a:p>
            <a:pPr marL="82296" indent="0" algn="r" rtl="1">
              <a:buNone/>
            </a:pPr>
            <a:r>
              <a:rPr lang="ar-SA" dirty="0" smtClean="0">
                <a:sym typeface="Wingdings" pitchFamily="2" charset="2"/>
              </a:rPr>
              <a:t> </a:t>
            </a:r>
            <a:r>
              <a:rPr lang="ar-SA" sz="3600" b="1" dirty="0">
                <a:solidFill>
                  <a:srgbClr val="0070C0"/>
                </a:solidFill>
                <a:sym typeface="Wingdings" pitchFamily="2" charset="2"/>
              </a:rPr>
              <a:t>اولاً: الإيمان </a:t>
            </a:r>
            <a:r>
              <a:rPr lang="ar-SA" sz="3600" b="1" dirty="0">
                <a:solidFill>
                  <a:srgbClr val="0070C0"/>
                </a:solidFill>
                <a:sym typeface="Wingdings" pitchFamily="2" charset="2"/>
              </a:rPr>
              <a:t>بالله تعالى:</a:t>
            </a:r>
          </a:p>
          <a:p>
            <a:pPr marL="82296" indent="0" algn="r" rtl="1">
              <a:buNone/>
            </a:pPr>
            <a:r>
              <a:rPr lang="ar-SA" dirty="0">
                <a:sym typeface="Wingdings" pitchFamily="2" charset="2"/>
              </a:rPr>
              <a:t>يشمل توحيد الربوبية وألوهية وأسماء والصفات.</a:t>
            </a:r>
          </a:p>
          <a:p>
            <a:pPr marL="82296" indent="0" algn="r" rtl="1">
              <a:buNone/>
            </a:pPr>
            <a:endParaRPr lang="ar-SA" dirty="0" smtClean="0">
              <a:sym typeface="Wingdings" pitchFamily="2" charset="2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5429" y="4759920"/>
            <a:ext cx="4245043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3634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043608" y="188640"/>
            <a:ext cx="7930128" cy="6552728"/>
          </a:xfrm>
        </p:spPr>
        <p:txBody>
          <a:bodyPr>
            <a:normAutofit fontScale="92500" lnSpcReduction="20000"/>
          </a:bodyPr>
          <a:lstStyle/>
          <a:p>
            <a:pPr marL="82296" indent="0" algn="r" rtl="1">
              <a:buNone/>
            </a:pPr>
            <a:r>
              <a:rPr lang="ar-SA" b="1" dirty="0">
                <a:solidFill>
                  <a:srgbClr val="0070C0"/>
                </a:solidFill>
              </a:rPr>
              <a:t>ثانياً الإيمان </a:t>
            </a:r>
            <a:r>
              <a:rPr lang="ar-SA" b="1" dirty="0" smtClean="0">
                <a:solidFill>
                  <a:srgbClr val="0070C0"/>
                </a:solidFill>
              </a:rPr>
              <a:t>بملائكة الله تعالى:</a:t>
            </a:r>
          </a:p>
          <a:p>
            <a:pPr marL="82296" indent="0" algn="just" rtl="1">
              <a:buNone/>
            </a:pPr>
            <a:r>
              <a:rPr lang="ar-SA" sz="2800" dirty="0" smtClean="0"/>
              <a:t>1- الإيمان بوجودهم، وأنهم أجسام نورانية، وأنهم عباد مكرمون، كما قال تعالى رداً على من زعم أن الملائكة بنات له </a:t>
            </a:r>
            <a:r>
              <a:rPr lang="ar-SA" sz="2800" dirty="0"/>
              <a:t>تعالى </a:t>
            </a:r>
            <a:r>
              <a:rPr lang="ar-SA" sz="2800" dirty="0" smtClean="0"/>
              <a:t>:(وَقَالُوا </a:t>
            </a:r>
            <a:r>
              <a:rPr lang="ar-SA" sz="2800" dirty="0"/>
              <a:t>اتَّخَذَ الرَّحْمَنُ وَلَدًا سُبْحَانَهُ بَلْ عِبَادٌ مُكْرَمُونَ </a:t>
            </a:r>
            <a:r>
              <a:rPr lang="ar-SA" sz="2400" dirty="0"/>
              <a:t>* </a:t>
            </a:r>
            <a:r>
              <a:rPr lang="ar-SA" sz="2800" dirty="0"/>
              <a:t>لَا يَسْبِقُونَهُ بِالْقَوْلِ وَهُمْ بِأَمْرِهِ يَعْمَلُونَ </a:t>
            </a:r>
            <a:r>
              <a:rPr lang="ar-SA" sz="2400" dirty="0"/>
              <a:t>* </a:t>
            </a:r>
            <a:r>
              <a:rPr lang="ar-SA" sz="2800" dirty="0"/>
              <a:t>يَعْلَمُ مَا بَيْنَ أَيْدِيهِمْ وَمَا خَلْفَهُمْ وَلَا يَشْفَعُونَ إِلَّا لِمَنِ ارْتَضَى وَهُمْ مِنْ خَشْيَتِهِ </a:t>
            </a:r>
            <a:r>
              <a:rPr lang="ar-SA" sz="2800" dirty="0" smtClean="0"/>
              <a:t>مُشْفِقُونَ).</a:t>
            </a:r>
          </a:p>
          <a:p>
            <a:pPr marL="82296" indent="0" algn="just" rtl="1">
              <a:buNone/>
            </a:pPr>
            <a:endParaRPr lang="ar-SA" sz="2800" dirty="0" smtClean="0"/>
          </a:p>
          <a:p>
            <a:pPr marL="82296" indent="0" algn="just" rtl="1">
              <a:buNone/>
            </a:pPr>
            <a:r>
              <a:rPr lang="ar-SA" sz="2800" dirty="0" smtClean="0"/>
              <a:t>2-الإيمان بمن علمنا اسمه منهم، جبريل وميكائيل ورضوان، ومن لم نعلم اسمه نؤمن بهم إجمالاً، ونؤمن أيضاً بأن عددهم كثير جداً.</a:t>
            </a:r>
          </a:p>
          <a:p>
            <a:pPr marL="82296" indent="0" algn="just" rtl="1">
              <a:buNone/>
            </a:pPr>
            <a:endParaRPr lang="ar-SA" sz="2800" dirty="0" smtClean="0"/>
          </a:p>
          <a:p>
            <a:pPr marL="82296" indent="0" algn="just" rtl="1">
              <a:buNone/>
            </a:pPr>
            <a:r>
              <a:rPr lang="ar-SA" sz="2800" dirty="0" smtClean="0"/>
              <a:t>3- الإيمان بما علمنا من </a:t>
            </a:r>
            <a:r>
              <a:rPr lang="ar-SA" sz="2800" dirty="0"/>
              <a:t>صفات الملائكة، قال تعالى</a:t>
            </a:r>
            <a:r>
              <a:rPr lang="ar-SA" sz="2800" dirty="0" smtClean="0"/>
              <a:t>: (</a:t>
            </a:r>
            <a:r>
              <a:rPr lang="ar-SA" sz="2800" dirty="0"/>
              <a:t>الْحَمْدُ لِلَّهِ فَاطِرِ السَّمَاوَاتِ وَالْأَرْضِ جَاعِلِ الْمَلَائِكَةِ رُسُلًا أُولِي أَجْنِحَةٍ </a:t>
            </a:r>
            <a:r>
              <a:rPr lang="ar-SA" sz="2800" dirty="0" err="1"/>
              <a:t>مَثْنَىٰ</a:t>
            </a:r>
            <a:r>
              <a:rPr lang="ar-SA" sz="2800" dirty="0"/>
              <a:t> وَثُلَاثَ </a:t>
            </a:r>
            <a:r>
              <a:rPr lang="ar-SA" sz="2800" dirty="0" smtClean="0"/>
              <a:t>وَرُبَاعَ). </a:t>
            </a:r>
          </a:p>
          <a:p>
            <a:pPr marL="82296" indent="0" algn="just" rtl="1">
              <a:buNone/>
            </a:pPr>
            <a:r>
              <a:rPr lang="ar-SA" sz="2800" dirty="0" smtClean="0"/>
              <a:t>وقد يتحول الملك بأمر الله تعالى إلى هيئة رجل، عندما ارسل الله تعالى جبريل عليه السلام إلى مريم رضي الله عنها (</a:t>
            </a:r>
            <a:r>
              <a:rPr lang="ar-SA" sz="2800" dirty="0"/>
              <a:t>فَأَرْسَلْنَا إِلَيْهَا رُوحَنَا فَتَمَثَّلَ لَهَا بَشَرًا </a:t>
            </a:r>
            <a:r>
              <a:rPr lang="ar-SA" sz="2800" dirty="0" smtClean="0"/>
              <a:t>سَوِيًّا)، كما جاء جبريل على صورة رجل إلي النبي صلى الله عليه وسلم .</a:t>
            </a:r>
          </a:p>
          <a:p>
            <a:pPr marL="82296" indent="0" algn="r" rtl="1">
              <a:buNone/>
            </a:pPr>
            <a:r>
              <a:rPr lang="ar-SA" dirty="0" smtClean="0"/>
              <a:t> </a:t>
            </a:r>
          </a:p>
          <a:p>
            <a:pPr marL="82296" indent="0" algn="r" rtl="1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990602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043608" y="116632"/>
            <a:ext cx="7930128" cy="6624736"/>
          </a:xfrm>
        </p:spPr>
        <p:txBody>
          <a:bodyPr>
            <a:normAutofit fontScale="85000" lnSpcReduction="20000"/>
          </a:bodyPr>
          <a:lstStyle/>
          <a:p>
            <a:pPr marL="82296" indent="0" algn="just" rtl="1">
              <a:buNone/>
            </a:pPr>
            <a:r>
              <a:rPr lang="ar-SA" dirty="0" smtClean="0"/>
              <a:t>4- الإيمان بما علمنا من أعمال الملائكة عليهم السلام، ومن الأعمال الموكلة إلى بعض الملائكة عليهم السلام:</a:t>
            </a:r>
          </a:p>
          <a:p>
            <a:pPr algn="just" rtl="1">
              <a:buFont typeface="Wingdings" pitchFamily="2" charset="2"/>
              <a:buChar char="Ø"/>
            </a:pPr>
            <a:r>
              <a:rPr lang="ar-SA" dirty="0" smtClean="0"/>
              <a:t>جبريل – وحي الله تعالى.   إسرافيل – النفخ في الصور.</a:t>
            </a:r>
          </a:p>
          <a:p>
            <a:pPr algn="just" rtl="1">
              <a:buFont typeface="Wingdings" pitchFamily="2" charset="2"/>
              <a:buChar char="Ø"/>
            </a:pPr>
            <a:r>
              <a:rPr lang="ar-SA" dirty="0" smtClean="0"/>
              <a:t>أوكل إلى بعضهم – عمارة السماوات – حفظ أعمال العباد وتسجيلها – قبض الأرواح – خزانة الجنة  والنار .</a:t>
            </a:r>
          </a:p>
          <a:p>
            <a:pPr marL="82296" indent="0" algn="just" rtl="1">
              <a:buNone/>
            </a:pPr>
            <a:endParaRPr lang="ar-SA" dirty="0" smtClean="0"/>
          </a:p>
          <a:p>
            <a:pPr marL="82296" indent="0" algn="just" rtl="1">
              <a:buNone/>
            </a:pPr>
            <a:r>
              <a:rPr lang="ar-SA" b="1" dirty="0" smtClean="0">
                <a:solidFill>
                  <a:srgbClr val="0070C0"/>
                </a:solidFill>
              </a:rPr>
              <a:t>ثالثاً: الإيمان بكتب الله تعالى:</a:t>
            </a:r>
          </a:p>
          <a:p>
            <a:pPr marL="82296" indent="0" algn="just" rtl="1">
              <a:buNone/>
            </a:pPr>
            <a:r>
              <a:rPr lang="ar-SA" dirty="0" smtClean="0"/>
              <a:t>1- الإيمان بأنه تعالى أنزل إلى كل نبي ورسول كتاباً، كما قال تعالى</a:t>
            </a:r>
            <a:r>
              <a:rPr lang="ar-SA" dirty="0">
                <a:sym typeface="Wingdings" pitchFamily="2" charset="2"/>
              </a:rPr>
              <a:t>:(لَقَدْ أَرْسَلْنَا رُسُلَنَا بِالْبَيِّنَاتِ وَأَنْزَلْنَا مَعَهُمُ الْكِتَابَ وَالْمِيزَانَ لِيَقُومَ النَّاسُ </a:t>
            </a:r>
            <a:r>
              <a:rPr lang="ar-SA" dirty="0" smtClean="0">
                <a:sym typeface="Wingdings" pitchFamily="2" charset="2"/>
              </a:rPr>
              <a:t>بِالْقِسْطِ).</a:t>
            </a:r>
          </a:p>
          <a:p>
            <a:pPr marL="82296" indent="0" algn="just" rtl="1">
              <a:buNone/>
            </a:pPr>
            <a:r>
              <a:rPr lang="ar-SA" dirty="0" smtClean="0">
                <a:sym typeface="Wingdings" pitchFamily="2" charset="2"/>
              </a:rPr>
              <a:t> 2- الإيمان بما علمنا اسمه من كتب الله تعالى التي أنزلها على رسوله باسمه</a:t>
            </a:r>
            <a:r>
              <a:rPr lang="ar-SA" dirty="0">
                <a:sym typeface="Wingdings" pitchFamily="2" charset="2"/>
              </a:rPr>
              <a:t>: </a:t>
            </a:r>
            <a:endParaRPr lang="ar-SA" dirty="0" smtClean="0">
              <a:sym typeface="Wingdings" pitchFamily="2" charset="2"/>
            </a:endParaRPr>
          </a:p>
          <a:p>
            <a:pPr marL="82296" indent="0" algn="just" rtl="1">
              <a:buNone/>
            </a:pPr>
            <a:r>
              <a:rPr lang="ar-SA" dirty="0" smtClean="0">
                <a:solidFill>
                  <a:srgbClr val="7030A0"/>
                </a:solidFill>
                <a:sym typeface="Wingdings" pitchFamily="2" charset="2"/>
              </a:rPr>
              <a:t>محمد </a:t>
            </a:r>
            <a:r>
              <a:rPr lang="ar-SA" dirty="0">
                <a:solidFill>
                  <a:srgbClr val="7030A0"/>
                </a:solidFill>
                <a:sym typeface="Wingdings" pitchFamily="2" charset="2"/>
              </a:rPr>
              <a:t>صلى الله عليه </a:t>
            </a:r>
            <a:r>
              <a:rPr lang="ar-SA" dirty="0" smtClean="0">
                <a:solidFill>
                  <a:srgbClr val="7030A0"/>
                </a:solidFill>
                <a:sym typeface="Wingdings" pitchFamily="2" charset="2"/>
              </a:rPr>
              <a:t>وسلم ...... القرآن الكريم</a:t>
            </a:r>
          </a:p>
          <a:p>
            <a:pPr marL="82296" indent="0" algn="just" rtl="1">
              <a:buNone/>
            </a:pPr>
            <a:r>
              <a:rPr lang="ar-SA" dirty="0" smtClean="0">
                <a:solidFill>
                  <a:srgbClr val="7030A0"/>
                </a:solidFill>
                <a:sym typeface="Wingdings" pitchFamily="2" charset="2"/>
              </a:rPr>
              <a:t>موسى عليه السلام ............... التوراة.</a:t>
            </a:r>
          </a:p>
          <a:p>
            <a:pPr marL="82296" indent="0" algn="just" rtl="1">
              <a:buNone/>
            </a:pPr>
            <a:r>
              <a:rPr lang="ar-SA" dirty="0" smtClean="0">
                <a:solidFill>
                  <a:srgbClr val="7030A0"/>
                </a:solidFill>
                <a:sym typeface="Wingdings" pitchFamily="2" charset="2"/>
              </a:rPr>
              <a:t>عيسى عليه السلام................. الإنجيل.</a:t>
            </a:r>
          </a:p>
          <a:p>
            <a:pPr marL="82296" indent="0" algn="just" rtl="1">
              <a:buNone/>
            </a:pPr>
            <a:r>
              <a:rPr lang="ar-SA" dirty="0" smtClean="0">
                <a:solidFill>
                  <a:srgbClr val="7030A0"/>
                </a:solidFill>
                <a:sym typeface="Wingdings" pitchFamily="2" charset="2"/>
              </a:rPr>
              <a:t>داود عليه السلام..................الزبور.</a:t>
            </a:r>
          </a:p>
          <a:p>
            <a:pPr marL="82296" indent="0" algn="just" rtl="1">
              <a:buNone/>
            </a:pPr>
            <a:r>
              <a:rPr lang="ar-SA" dirty="0" smtClean="0">
                <a:solidFill>
                  <a:srgbClr val="7030A0"/>
                </a:solidFill>
                <a:sym typeface="Wingdings" pitchFamily="2" charset="2"/>
              </a:rPr>
              <a:t>إبراهيم عليه السلام...............الصحف.</a:t>
            </a:r>
          </a:p>
          <a:p>
            <a:pPr marL="82296" indent="0" algn="just" rtl="1">
              <a:buNone/>
            </a:pPr>
            <a:endParaRPr lang="ar-SA" u="sng" dirty="0" smtClean="0">
              <a:solidFill>
                <a:srgbClr val="7030A0"/>
              </a:solidFill>
            </a:endParaRPr>
          </a:p>
          <a:p>
            <a:pPr marL="82296" indent="0" algn="r" rtl="1">
              <a:buNone/>
            </a:pPr>
            <a:endParaRPr lang="ar-SA" dirty="0" smtClean="0"/>
          </a:p>
        </p:txBody>
      </p:sp>
    </p:spTree>
    <p:extLst>
      <p:ext uri="{BB962C8B-B14F-4D97-AF65-F5344CB8AC3E}">
        <p14:creationId xmlns:p14="http://schemas.microsoft.com/office/powerpoint/2010/main" val="561895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043608" y="116632"/>
            <a:ext cx="7890080" cy="6624736"/>
          </a:xfrm>
        </p:spPr>
        <p:txBody>
          <a:bodyPr>
            <a:normAutofit fontScale="92500"/>
          </a:bodyPr>
          <a:lstStyle/>
          <a:p>
            <a:pPr marL="82296" indent="0" algn="just" rtl="1">
              <a:buNone/>
            </a:pPr>
            <a:r>
              <a:rPr lang="ar-SA" dirty="0" smtClean="0"/>
              <a:t>3</a:t>
            </a:r>
            <a:r>
              <a:rPr lang="ar-SA" sz="2800" dirty="0" smtClean="0"/>
              <a:t>- يجب أن نصدق بأن كل ما ثبت أنه من كلام </a:t>
            </a:r>
            <a:r>
              <a:rPr lang="ar-SA" sz="2800" dirty="0"/>
              <a:t>الله </a:t>
            </a:r>
            <a:r>
              <a:rPr lang="ar-SA" sz="2800" dirty="0" smtClean="0"/>
              <a:t>تعالى الذي أنزله في كتبه حق، قد دخل التحريف جميع الكتب ماعدا القرآن الكريم لأن الله تعهد </a:t>
            </a:r>
            <a:r>
              <a:rPr lang="ar-SA" sz="2800" dirty="0"/>
              <a:t>بحفظه قال جل </a:t>
            </a:r>
            <a:r>
              <a:rPr lang="ar-SA" sz="2800" dirty="0" smtClean="0"/>
              <a:t>وعلا (</a:t>
            </a:r>
            <a:r>
              <a:rPr lang="ar-SA" sz="2800" dirty="0"/>
              <a:t>إِنَّا نَحْنُ نَزَّلْنَا الذِّكْرَ وَإِنَّا لَهُ </a:t>
            </a:r>
            <a:r>
              <a:rPr lang="ar-SA" sz="2800" dirty="0" smtClean="0"/>
              <a:t>لَحَافِظُونَ).</a:t>
            </a:r>
          </a:p>
          <a:p>
            <a:pPr marL="82296" indent="0" algn="just" rtl="1">
              <a:buNone/>
            </a:pPr>
            <a:r>
              <a:rPr lang="ar-SA" sz="2800" dirty="0" smtClean="0"/>
              <a:t>4- أنه يجب على كل أمة أن تعمل بالكتاب الذي أنزله الله إليها.</a:t>
            </a:r>
          </a:p>
          <a:p>
            <a:pPr marL="82296" indent="0" algn="just" rtl="1">
              <a:buNone/>
            </a:pPr>
            <a:endParaRPr lang="ar-SA" sz="2800" dirty="0" smtClean="0"/>
          </a:p>
          <a:p>
            <a:pPr marL="82296" indent="0" algn="just" rtl="1">
              <a:buNone/>
            </a:pPr>
            <a:r>
              <a:rPr lang="ar-SA" b="1" dirty="0" smtClean="0">
                <a:solidFill>
                  <a:srgbClr val="0070C0"/>
                </a:solidFill>
              </a:rPr>
              <a:t>رابعاً الإيمان بالرسل :</a:t>
            </a:r>
          </a:p>
          <a:p>
            <a:pPr marL="82296" indent="0" algn="just" rtl="1">
              <a:buNone/>
            </a:pPr>
            <a:r>
              <a:rPr lang="ar-SA" sz="2800" dirty="0" smtClean="0"/>
              <a:t>1- </a:t>
            </a:r>
            <a:r>
              <a:rPr lang="ar-SA" sz="2800" dirty="0"/>
              <a:t>الإيمان بأن الله تعالى بعث في كل أمة رسولاً، قال تعالى: (وَلَقَدْ بَعَثْنَا فِي كُلِّ أُمَّةٍ رَسُولًا أَنِ اعْبُدُوا اللَّهَ وَاجْتَنِبُوا </a:t>
            </a:r>
            <a:r>
              <a:rPr lang="ar-SA" sz="2800" dirty="0" smtClean="0"/>
              <a:t>الطَّاغُوتَ).</a:t>
            </a:r>
          </a:p>
          <a:p>
            <a:pPr marL="82296" indent="0" algn="just" rtl="1">
              <a:buNone/>
            </a:pPr>
            <a:r>
              <a:rPr lang="ar-SA" sz="2800" dirty="0" smtClean="0"/>
              <a:t>2- الإيمان بمن ذكرت لنا أسمائهم من رسل الله وأنبيائه، كأولي العزم من الرسل، ومن لم يذكر اسمه منهم نؤمن بهم على وجه الإجمال، كما قال </a:t>
            </a:r>
            <a:r>
              <a:rPr lang="ar-SA" sz="2800" dirty="0"/>
              <a:t>تعالى:(لَقَدْ أَرْسَلْنَا رُسُلًا مِنْ قَبْلِكَ مِنْهُمْ مَنْ قَصَصْنَا عَلَيْكَ وَمِنْهُمْ مَنْ لَمْ نَقْصُصْ </a:t>
            </a:r>
            <a:r>
              <a:rPr lang="ar-SA" sz="2800" dirty="0" smtClean="0"/>
              <a:t>عَلَيْكَ).</a:t>
            </a:r>
          </a:p>
          <a:p>
            <a:pPr marL="82296" indent="0" algn="just" rtl="1">
              <a:buNone/>
            </a:pPr>
            <a:r>
              <a:rPr lang="ar-SA" sz="2800" dirty="0" smtClean="0"/>
              <a:t>3- أن عقيدة رسل الله تعالى واحدة، أما شرائعهم فمختلفة في تفصيلات أحكامها، كما قال تعالى</a:t>
            </a:r>
            <a:r>
              <a:rPr lang="ar-SA" sz="2800" dirty="0">
                <a:sym typeface="Wingdings" pitchFamily="2" charset="2"/>
              </a:rPr>
              <a:t>:﴿ لِكُلٍّ جَعَلْنَا مِنْكُمْ شِرْعَةً وَمِنْهَاجًا ﴾ </a:t>
            </a:r>
            <a:r>
              <a:rPr lang="ar-SA" sz="2000" dirty="0">
                <a:sym typeface="Wingdings" pitchFamily="2" charset="2"/>
              </a:rPr>
              <a:t>[المائدة: 48]. </a:t>
            </a:r>
            <a:endParaRPr lang="ar-SA" sz="2800" dirty="0" smtClean="0"/>
          </a:p>
          <a:p>
            <a:pPr marL="82296" indent="0" algn="just" rtl="1">
              <a:buNone/>
            </a:pPr>
            <a:endParaRPr lang="ar-SA" sz="2800" dirty="0"/>
          </a:p>
          <a:p>
            <a:pPr marL="82296" indent="0" algn="r" rtl="1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281691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971600" y="188640"/>
            <a:ext cx="7890080" cy="6669360"/>
          </a:xfrm>
        </p:spPr>
        <p:txBody>
          <a:bodyPr>
            <a:normAutofit lnSpcReduction="10000"/>
          </a:bodyPr>
          <a:lstStyle/>
          <a:p>
            <a:pPr marL="82296" indent="0" algn="r" rtl="1">
              <a:buNone/>
            </a:pPr>
            <a:r>
              <a:rPr lang="ar-SA" b="1" dirty="0" smtClean="0">
                <a:solidFill>
                  <a:srgbClr val="0070C0"/>
                </a:solidFill>
              </a:rPr>
              <a:t>خامساً الإيمان باليوم الآخر: </a:t>
            </a:r>
            <a:r>
              <a:rPr lang="ar-SA" sz="2800" dirty="0" smtClean="0"/>
              <a:t>وهو يتضمن أموراً أهمها:</a:t>
            </a:r>
          </a:p>
          <a:p>
            <a:pPr marL="82296" indent="0" algn="just" rtl="1">
              <a:buNone/>
            </a:pPr>
            <a:r>
              <a:rPr lang="ar-SA" sz="2800" dirty="0" smtClean="0"/>
              <a:t>1- فتنة القبر: بسؤال الملكين للميت في قبره عن دينه، وربه، ورسوله. </a:t>
            </a:r>
          </a:p>
          <a:p>
            <a:pPr marL="82296" indent="0" algn="just" rtl="1">
              <a:buNone/>
            </a:pPr>
            <a:r>
              <a:rPr lang="ar-SA" sz="2800" dirty="0" smtClean="0"/>
              <a:t>2- نعيم القبر وعذابه: ويكون على الروح والبدن.</a:t>
            </a:r>
          </a:p>
          <a:p>
            <a:pPr marL="82296" indent="0" algn="just" rtl="1">
              <a:buNone/>
            </a:pPr>
            <a:r>
              <a:rPr lang="ar-SA" sz="2800" dirty="0" smtClean="0"/>
              <a:t>3- النفخ في الصور لقيام الساعة.</a:t>
            </a:r>
          </a:p>
          <a:p>
            <a:pPr marL="82296" indent="0" algn="just" rtl="1">
              <a:buNone/>
            </a:pPr>
            <a:r>
              <a:rPr lang="ar-SA" sz="2800" dirty="0"/>
              <a:t>4- البعث: قال تعالى</a:t>
            </a:r>
            <a:r>
              <a:rPr lang="ar-SA" sz="2800" dirty="0" smtClean="0"/>
              <a:t>:(وَنُفِخَ </a:t>
            </a:r>
            <a:r>
              <a:rPr lang="ar-SA" sz="2800" dirty="0"/>
              <a:t>فِي الصُّورِ فَإِذَا هُمْ مِنَ الْأَجْدَاثِ إِلَى رَبِّهِمْ يَنْسِلُونَ </a:t>
            </a:r>
            <a:r>
              <a:rPr lang="ar-SA" sz="2000" dirty="0"/>
              <a:t>*</a:t>
            </a:r>
            <a:r>
              <a:rPr lang="ar-SA" sz="2800" dirty="0"/>
              <a:t> قَالُوا يَا وَيْلَنَا مَنْ بَعَثَنَا مِنْ مَرْقَدِنَا هَذَا مَا وَعَدَ الرَّحْمَنُ وَصَدَقَ الْمُرْسَلُونَ </a:t>
            </a:r>
            <a:r>
              <a:rPr lang="ar-SA" sz="2000" dirty="0"/>
              <a:t>*</a:t>
            </a:r>
            <a:r>
              <a:rPr lang="ar-SA" sz="2800" dirty="0"/>
              <a:t> إِنْ كَانَتْ إِلَّا صَيْحَةً وَاحِدَةً فَإِذَا هُمْ جَمِيعٌ لَدَيْنَا </a:t>
            </a:r>
            <a:r>
              <a:rPr lang="ar-SA" sz="2800" dirty="0" smtClean="0"/>
              <a:t>مُحْضَرُونَ).</a:t>
            </a:r>
          </a:p>
          <a:p>
            <a:pPr marL="82296" indent="0" algn="just" rtl="1">
              <a:buNone/>
            </a:pPr>
            <a:r>
              <a:rPr lang="ar-SA" sz="2800" dirty="0" smtClean="0"/>
              <a:t>5- الحساب: ويشمل أموراً كثيرة، أهمها:</a:t>
            </a:r>
          </a:p>
          <a:p>
            <a:pPr algn="just" rtl="1">
              <a:buFont typeface="Wingdings" pitchFamily="2" charset="2"/>
              <a:buChar char="§"/>
            </a:pPr>
            <a:r>
              <a:rPr lang="ar-SA" sz="2800" dirty="0" smtClean="0"/>
              <a:t>الميزان ، كما قال </a:t>
            </a:r>
            <a:r>
              <a:rPr lang="ar-SA" sz="2800" dirty="0"/>
              <a:t>تعالى:(وَنَضَعُ الْمَوَازِينَ الْقِسْطَ لِيَوْمِ الْقِيَامَةِ فَلَا تُظْلَمُ نَفْسٌ شَيْئًا ۖ وَإِنْ كَانَ مِثْقَالَ حَبَّةٍ مِنْ خَرْدَلٍ أَتَيْنَا بِهَا ۗ </a:t>
            </a:r>
            <a:r>
              <a:rPr lang="ar-SA" sz="2800" dirty="0" err="1"/>
              <a:t>وَكَفَىٰ</a:t>
            </a:r>
            <a:r>
              <a:rPr lang="ar-SA" sz="2800" dirty="0"/>
              <a:t> بِنَا </a:t>
            </a:r>
            <a:r>
              <a:rPr lang="ar-SA" sz="2800" dirty="0" smtClean="0"/>
              <a:t>حَاسِبِينَ).</a:t>
            </a:r>
          </a:p>
          <a:p>
            <a:pPr algn="just" rtl="1">
              <a:buFont typeface="Wingdings" pitchFamily="2" charset="2"/>
              <a:buChar char="§"/>
            </a:pPr>
            <a:r>
              <a:rPr lang="ar-SA" sz="2800" dirty="0"/>
              <a:t>إعطاء الكتب، والعرض، قال تعالى: </a:t>
            </a:r>
            <a:r>
              <a:rPr lang="ar-SA" sz="2800" dirty="0" smtClean="0"/>
              <a:t>(يَوْمَئِذٍ </a:t>
            </a:r>
            <a:r>
              <a:rPr lang="ar-SA" sz="2800" dirty="0"/>
              <a:t>تُعْرَضُونَ لا تَخْفَى مِنكُمْ خَافِيَةٌ</a:t>
            </a:r>
            <a:r>
              <a:rPr lang="ar-SA" sz="2800" dirty="0" smtClean="0"/>
              <a:t>* أَمَّا </a:t>
            </a:r>
            <a:r>
              <a:rPr lang="ar-SA" sz="2800" dirty="0"/>
              <a:t>مَنْ أُوتِيَ كِتَابَهُ بِيَمِينِهِ فَيَقُولُ هَاؤُمُ اقْرَؤُوا </a:t>
            </a:r>
            <a:r>
              <a:rPr lang="ar-SA" sz="2800" dirty="0" smtClean="0"/>
              <a:t>كِتَابِيَهْ).</a:t>
            </a:r>
            <a:endParaRPr lang="ar-SA" sz="2800" dirty="0"/>
          </a:p>
          <a:p>
            <a:pPr marL="82296" indent="0" algn="just" rtl="1">
              <a:buNone/>
            </a:pPr>
            <a:endParaRPr lang="ar-SA" sz="2800" dirty="0"/>
          </a:p>
          <a:p>
            <a:pPr marL="82296" indent="0" algn="just" rtl="1">
              <a:buNone/>
            </a:pP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3589022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8933688" cy="6858000"/>
          </a:xfrm>
        </p:spPr>
        <p:txBody>
          <a:bodyPr>
            <a:normAutofit fontScale="92500" lnSpcReduction="10000"/>
          </a:bodyPr>
          <a:lstStyle/>
          <a:p>
            <a:pPr algn="just" rtl="1">
              <a:buFont typeface="Wingdings" pitchFamily="2" charset="2"/>
              <a:buChar char="§"/>
            </a:pPr>
            <a:r>
              <a:rPr lang="ar-SA" sz="2800" b="1" dirty="0" smtClean="0">
                <a:solidFill>
                  <a:srgbClr val="0070C0"/>
                </a:solidFill>
              </a:rPr>
              <a:t>الشفاعة : </a:t>
            </a:r>
            <a:r>
              <a:rPr lang="ar-SA" sz="2800" dirty="0" smtClean="0"/>
              <a:t>يأذن الله تعالى يوم القيامة للقرآن، وللأنبياء، وللملائكة، وللشهداء، وللمؤمنين، ولأطفالهم، أن يشفعوا لبعض الموحدين. ولمحمد صلى الله عليه وسلم شفاعات متعددة:</a:t>
            </a:r>
          </a:p>
          <a:p>
            <a:pPr marL="82296" indent="0" algn="just" rtl="1">
              <a:buNone/>
            </a:pPr>
            <a:r>
              <a:rPr lang="ar-SA" sz="2800" dirty="0" smtClean="0"/>
              <a:t>1-الشفاعة العظمى.</a:t>
            </a:r>
          </a:p>
          <a:p>
            <a:pPr marL="82296" indent="0" algn="just" rtl="1">
              <a:buNone/>
            </a:pPr>
            <a:r>
              <a:rPr lang="ar-SA" sz="2800" dirty="0" smtClean="0"/>
              <a:t>2- شفاعته في أهل الجنة أن يدخلوا الجنة .</a:t>
            </a:r>
          </a:p>
          <a:p>
            <a:pPr marL="82296" indent="0" algn="just" rtl="1">
              <a:buNone/>
            </a:pPr>
            <a:r>
              <a:rPr lang="ar-SA" sz="2800" dirty="0" smtClean="0"/>
              <a:t>3- شفاعته في فيمن استحق النار أن لا يدخلها.</a:t>
            </a:r>
          </a:p>
          <a:p>
            <a:pPr marL="82296" indent="0" algn="just" rtl="1">
              <a:buNone/>
            </a:pPr>
            <a:r>
              <a:rPr lang="ar-SA" sz="2800" dirty="0" smtClean="0"/>
              <a:t>4- شفاعته في دخل النار من الموحدين أن يخرج منها.</a:t>
            </a:r>
          </a:p>
          <a:p>
            <a:pPr marL="82296" indent="0" algn="just" rtl="1">
              <a:buNone/>
            </a:pPr>
            <a:r>
              <a:rPr lang="ar-SA" sz="2800" dirty="0" smtClean="0"/>
              <a:t>5- شفاعته في بعض الكفار من أهل النار أن يخفف عذابه </a:t>
            </a:r>
            <a:r>
              <a:rPr lang="ar-SA" sz="2400" dirty="0" smtClean="0"/>
              <a:t>(أبي طالب).</a:t>
            </a:r>
          </a:p>
          <a:p>
            <a:pPr algn="just" rtl="1">
              <a:buFont typeface="Wingdings" pitchFamily="2" charset="2"/>
              <a:buChar char="§"/>
            </a:pPr>
            <a:r>
              <a:rPr lang="ar-SA" sz="2800" dirty="0" smtClean="0"/>
              <a:t>نعيم يوم القيامة وعذابه: </a:t>
            </a:r>
          </a:p>
          <a:p>
            <a:pPr algn="just" rtl="1">
              <a:buFont typeface="Wingdings" pitchFamily="2" charset="2"/>
              <a:buChar char="§"/>
            </a:pPr>
            <a:r>
              <a:rPr lang="ar-SA" sz="2800" dirty="0" smtClean="0"/>
              <a:t>القصاص بين الخلائق:</a:t>
            </a:r>
          </a:p>
          <a:p>
            <a:pPr algn="just" rtl="1">
              <a:buFont typeface="Wingdings" pitchFamily="2" charset="2"/>
              <a:buChar char="§"/>
            </a:pPr>
            <a:r>
              <a:rPr lang="ar-SA" sz="2800" dirty="0" smtClean="0"/>
              <a:t>نصب الصراط على متن جهنم:</a:t>
            </a:r>
          </a:p>
          <a:p>
            <a:pPr algn="just" rtl="1">
              <a:buFont typeface="Wingdings" pitchFamily="2" charset="2"/>
              <a:buChar char="§"/>
            </a:pPr>
            <a:r>
              <a:rPr lang="ar-SA" sz="2800" dirty="0" smtClean="0"/>
              <a:t>رؤية المؤمنين لربهم جل وعلا في موقف القيامة:</a:t>
            </a:r>
          </a:p>
          <a:p>
            <a:pPr marL="82296" indent="0" algn="just" rtl="1">
              <a:buNone/>
            </a:pPr>
            <a:r>
              <a:rPr lang="ar-SA" sz="2800" b="1" dirty="0">
                <a:solidFill>
                  <a:srgbClr val="0070C0"/>
                </a:solidFill>
              </a:rPr>
              <a:t>6-الإيمان بالجنة والنار</a:t>
            </a:r>
            <a:r>
              <a:rPr lang="ar-SA" sz="2800" b="1" dirty="0" smtClean="0">
                <a:solidFill>
                  <a:srgbClr val="0070C0"/>
                </a:solidFill>
              </a:rPr>
              <a:t>: </a:t>
            </a:r>
            <a:r>
              <a:rPr lang="ar-SA" sz="2800" dirty="0" smtClean="0"/>
              <a:t>فيجب </a:t>
            </a:r>
            <a:r>
              <a:rPr lang="ar-SA" sz="2800" dirty="0"/>
              <a:t>على المسلم أن يؤمن بالجنة والنار</a:t>
            </a:r>
            <a:r>
              <a:rPr lang="ar-SA" sz="2800" dirty="0" smtClean="0"/>
              <a:t>.</a:t>
            </a:r>
          </a:p>
          <a:p>
            <a:pPr marL="82296" indent="0" algn="just" rtl="1">
              <a:buNone/>
            </a:pPr>
            <a:r>
              <a:rPr lang="ar-SA" sz="2800" b="1" dirty="0">
                <a:solidFill>
                  <a:srgbClr val="0070C0"/>
                </a:solidFill>
              </a:rPr>
              <a:t>سادساً الإيمان بالقدر خيره وشره: </a:t>
            </a:r>
          </a:p>
          <a:p>
            <a:pPr marL="82296" indent="0" algn="just" rtl="1">
              <a:buNone/>
            </a:pPr>
            <a:r>
              <a:rPr lang="ar-SA" sz="2800" dirty="0"/>
              <a:t>فيجب على العبد أن يؤمن بأن كل ما وقع في هذا الكون من خير أو شر كله بتقدير الله تعالى. </a:t>
            </a:r>
            <a:endParaRPr lang="ar-SA" sz="2800" dirty="0"/>
          </a:p>
          <a:p>
            <a:pPr algn="just" rtl="1">
              <a:buFont typeface="Wingdings" pitchFamily="2" charset="2"/>
              <a:buChar char="§"/>
            </a:pPr>
            <a:endParaRPr lang="ar-SA" sz="2800" dirty="0" smtClean="0"/>
          </a:p>
          <a:p>
            <a:pPr algn="just" rtl="1">
              <a:buFont typeface="Wingdings" pitchFamily="2" charset="2"/>
              <a:buChar char="§"/>
            </a:pP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2248483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971600" y="116632"/>
            <a:ext cx="7962088" cy="6741368"/>
          </a:xfrm>
        </p:spPr>
        <p:txBody>
          <a:bodyPr>
            <a:normAutofit/>
          </a:bodyPr>
          <a:lstStyle/>
          <a:p>
            <a:pPr algn="just" rtl="1">
              <a:buFont typeface="Wingdings" pitchFamily="2" charset="2"/>
              <a:buChar char="v"/>
            </a:pPr>
            <a:r>
              <a:rPr lang="ar-SA" sz="3600" b="1" dirty="0" smtClean="0">
                <a:solidFill>
                  <a:srgbClr val="7030A0"/>
                </a:solidFill>
              </a:rPr>
              <a:t>الإحسان:</a:t>
            </a:r>
          </a:p>
          <a:p>
            <a:pPr marL="82296" indent="0" algn="just" rtl="1">
              <a:buNone/>
            </a:pPr>
            <a:r>
              <a:rPr lang="ar-SA" sz="2800" dirty="0" smtClean="0"/>
              <a:t>الإحسان في الاصطلاح: تحسين الظاهر والباطن .</a:t>
            </a:r>
          </a:p>
          <a:p>
            <a:pPr marL="82296" indent="0" algn="just" rtl="1">
              <a:buNone/>
            </a:pPr>
            <a:r>
              <a:rPr lang="ar-SA" sz="2800" dirty="0" smtClean="0"/>
              <a:t>والإحسان درجتان ومقامان: </a:t>
            </a:r>
          </a:p>
          <a:p>
            <a:pPr algn="just" rtl="1">
              <a:buFont typeface="Wingdings" pitchFamily="2" charset="2"/>
              <a:buChar char="§"/>
            </a:pPr>
            <a:r>
              <a:rPr lang="ar-SA" sz="2800" dirty="0" smtClean="0"/>
              <a:t>المقام الأول: مقام </a:t>
            </a:r>
            <a:r>
              <a:rPr lang="ar-SA" sz="2800" dirty="0"/>
              <a:t>المشاهدة " أن تعبد الله كأنك </a:t>
            </a:r>
            <a:r>
              <a:rPr lang="ar-SA" sz="2800" dirty="0" smtClean="0"/>
              <a:t>تراه، </a:t>
            </a:r>
            <a:r>
              <a:rPr lang="ar-SA" sz="2800" dirty="0"/>
              <a:t>فإن لم تكن تراه ، فإنه يراك " </a:t>
            </a:r>
            <a:r>
              <a:rPr lang="ar-SA" sz="2800" dirty="0" smtClean="0"/>
              <a:t> وهذه هي أعلى مرتبتي  الإحسان .</a:t>
            </a:r>
          </a:p>
          <a:p>
            <a:pPr algn="just" rtl="1">
              <a:buFont typeface="Wingdings" pitchFamily="2" charset="2"/>
              <a:buChar char="§"/>
            </a:pPr>
            <a:r>
              <a:rPr lang="ar-SA" sz="2800" dirty="0" smtClean="0"/>
              <a:t>المقام الثاني: مقام الإخلاص، وهو أن يعمل العبد على استحضار مشاهدة  الله له. </a:t>
            </a:r>
            <a:endParaRPr lang="ar-SA" sz="2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92624"/>
            <a:ext cx="9144000" cy="3140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0965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انقلاب">
  <a:themeElements>
    <a:clrScheme name="انقلاب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انقلاب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انقلاب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447</TotalTime>
  <Words>1035</Words>
  <Application>Microsoft Office PowerPoint</Application>
  <PresentationFormat>عرض على الشاشة (3:4)‏</PresentationFormat>
  <Paragraphs>75</Paragraphs>
  <Slides>9</Slides>
  <Notes>1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0" baseType="lpstr">
      <vt:lpstr>انقلاب</vt:lpstr>
      <vt:lpstr>المحاضرة الثانية 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المحاضرة الثالثة </dc:title>
  <dc:creator>ebtihaj altyb eneel</dc:creator>
  <cp:lastModifiedBy>ebtihaj altyb eneel</cp:lastModifiedBy>
  <cp:revision>52</cp:revision>
  <dcterms:created xsi:type="dcterms:W3CDTF">2013-08-28T19:52:07Z</dcterms:created>
  <dcterms:modified xsi:type="dcterms:W3CDTF">2013-09-16T01:49:55Z</dcterms:modified>
</cp:coreProperties>
</file>