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btihaj altyb eneel" initials="eae"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CAB6DDD4-D703-4999-AACB-75F36BBC2C6D}" type="datetimeFigureOut">
              <a:rPr lang="ar-SA" smtClean="0"/>
              <a:t>24/11/34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CAB6DDD4-D703-4999-AACB-75F36BBC2C6D}" type="datetimeFigureOut">
              <a:rPr lang="ar-SA" smtClean="0"/>
              <a:t>24/11/34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CAB6DDD4-D703-4999-AACB-75F36BBC2C6D}" type="datetimeFigureOut">
              <a:rPr lang="ar-SA" smtClean="0"/>
              <a:t>24/11/34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CAB6DDD4-D703-4999-AACB-75F36BBC2C6D}" type="datetimeFigureOut">
              <a:rPr lang="ar-SA" smtClean="0"/>
              <a:t>24/11/34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CAB6DDD4-D703-4999-AACB-75F36BBC2C6D}" type="datetimeFigureOut">
              <a:rPr lang="ar-SA" smtClean="0"/>
              <a:t>24/11/34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CAB6DDD4-D703-4999-AACB-75F36BBC2C6D}" type="datetimeFigureOut">
              <a:rPr lang="ar-SA" smtClean="0"/>
              <a:t>24/11/34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B6DDD4-D703-4999-AACB-75F36BBC2C6D}" type="datetimeFigureOut">
              <a:rPr lang="ar-SA" smtClean="0"/>
              <a:t>24/11/34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CAB6DDD4-D703-4999-AACB-75F36BBC2C6D}" type="datetimeFigureOut">
              <a:rPr lang="ar-SA" smtClean="0"/>
              <a:t>24/11/34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A88D473-3855-4651-95D1-6E2388B86D15}" type="slidenum">
              <a:rPr lang="ar-SA" smtClean="0"/>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8" name="Date Placeholder 7"/>
          <p:cNvSpPr>
            <a:spLocks noGrp="1"/>
          </p:cNvSpPr>
          <p:nvPr>
            <p:ph type="dt" sz="half" idx="10"/>
          </p:nvPr>
        </p:nvSpPr>
        <p:spPr/>
        <p:txBody>
          <a:bodyPr/>
          <a:lstStyle/>
          <a:p>
            <a:fld id="{CAB6DDD4-D703-4999-AACB-75F36BBC2C6D}" type="datetimeFigureOut">
              <a:rPr lang="ar-SA" smtClean="0"/>
              <a:t>24/11/34</a:t>
            </a:fld>
            <a:endParaRPr lang="ar-SA"/>
          </a:p>
        </p:txBody>
      </p:sp>
      <p:sp>
        <p:nvSpPr>
          <p:cNvPr id="9" name="Slide Number Placeholder 8"/>
          <p:cNvSpPr>
            <a:spLocks noGrp="1"/>
          </p:cNvSpPr>
          <p:nvPr>
            <p:ph type="sldNum" sz="quarter" idx="11"/>
          </p:nvPr>
        </p:nvSpPr>
        <p:spPr/>
        <p:txBody>
          <a:bodyPr/>
          <a:lstStyle/>
          <a:p>
            <a:fld id="{1A88D473-3855-4651-95D1-6E2388B86D15}" type="slidenum">
              <a:rPr lang="ar-SA" smtClean="0"/>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CAB6DDD4-D703-4999-AACB-75F36BBC2C6D}" type="datetimeFigureOut">
              <a:rPr lang="ar-SA" smtClean="0"/>
              <a:t>24/11/34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CAB6DDD4-D703-4999-AACB-75F36BBC2C6D}" type="datetimeFigureOut">
              <a:rPr lang="ar-SA" smtClean="0"/>
              <a:t>24/11/34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A88D473-3855-4651-95D1-6E2388B86D15}"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A88D473-3855-4651-95D1-6E2388B86D15}" type="slidenum">
              <a:rPr lang="ar-SA" smtClean="0"/>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AB6DDD4-D703-4999-AACB-75F36BBC2C6D}" type="datetimeFigureOut">
              <a:rPr lang="ar-SA" smtClean="0"/>
              <a:t>24/11/34</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0"/>
            <a:ext cx="8458200" cy="2276872"/>
          </a:xfrm>
          <a:solidFill>
            <a:srgbClr val="002060"/>
          </a:solidFill>
        </p:spPr>
        <p:txBody>
          <a:bodyPr/>
          <a:lstStyle/>
          <a:p>
            <a:pPr algn="ctr"/>
            <a:r>
              <a:rPr lang="ar-SA" sz="6000" b="1" dirty="0">
                <a:solidFill>
                  <a:schemeClr val="accent6">
                    <a:lumMod val="75000"/>
                  </a:schemeClr>
                </a:solidFill>
              </a:rPr>
              <a:t>المحاضرة الثالثة</a:t>
            </a:r>
          </a:p>
        </p:txBody>
      </p:sp>
      <p:sp>
        <p:nvSpPr>
          <p:cNvPr id="3" name="عنوان فرعي 2"/>
          <p:cNvSpPr>
            <a:spLocks noGrp="1"/>
          </p:cNvSpPr>
          <p:nvPr>
            <p:ph type="subTitle" idx="1"/>
          </p:nvPr>
        </p:nvSpPr>
        <p:spPr>
          <a:xfrm>
            <a:off x="0" y="2249714"/>
            <a:ext cx="8460432" cy="4608286"/>
          </a:xfrm>
          <a:solidFill>
            <a:schemeClr val="tx2">
              <a:lumMod val="60000"/>
              <a:lumOff val="40000"/>
            </a:schemeClr>
          </a:solidFill>
        </p:spPr>
        <p:txBody>
          <a:bodyPr>
            <a:normAutofit/>
          </a:bodyPr>
          <a:lstStyle/>
          <a:p>
            <a:pPr marL="457200" indent="-457200" algn="r">
              <a:buFont typeface="Wingdings" pitchFamily="2" charset="2"/>
              <a:buChar char="q"/>
            </a:pPr>
            <a:endParaRPr lang="ar-SA" sz="2800" b="1" dirty="0" smtClean="0">
              <a:solidFill>
                <a:srgbClr val="002060"/>
              </a:solidFill>
            </a:endParaRPr>
          </a:p>
          <a:p>
            <a:pPr marL="457200" indent="-457200" algn="r">
              <a:buFont typeface="Wingdings" pitchFamily="2" charset="2"/>
              <a:buChar char="v"/>
            </a:pPr>
            <a:r>
              <a:rPr lang="ar-SA" sz="2800" b="1" dirty="0" smtClean="0">
                <a:solidFill>
                  <a:srgbClr val="002060"/>
                </a:solidFill>
              </a:rPr>
              <a:t>- توحيد الربوبية، وتوحيد الألوهية: </a:t>
            </a:r>
          </a:p>
          <a:p>
            <a:pPr marL="457200" indent="-457200" algn="r">
              <a:buFont typeface="Wingdings" pitchFamily="2" charset="2"/>
              <a:buChar char="v"/>
            </a:pPr>
            <a:r>
              <a:rPr lang="ar-SA" sz="2800" b="1" dirty="0" smtClean="0">
                <a:solidFill>
                  <a:srgbClr val="002060"/>
                </a:solidFill>
              </a:rPr>
              <a:t>- معناهما</a:t>
            </a:r>
          </a:p>
          <a:p>
            <a:pPr marL="457200" indent="-457200" algn="r">
              <a:buFont typeface="Wingdings" pitchFamily="2" charset="2"/>
              <a:buChar char="v"/>
            </a:pPr>
            <a:r>
              <a:rPr lang="ar-SA" sz="2800" b="1" dirty="0" smtClean="0">
                <a:solidFill>
                  <a:srgbClr val="002060"/>
                </a:solidFill>
              </a:rPr>
              <a:t>- وبيان ما يشتمل عليه كل منهما</a:t>
            </a:r>
          </a:p>
          <a:p>
            <a:pPr marL="457200" indent="-457200" algn="r">
              <a:buFont typeface="Wingdings" pitchFamily="2" charset="2"/>
              <a:buChar char="v"/>
            </a:pPr>
            <a:r>
              <a:rPr lang="ar-SA" sz="2800" b="1" dirty="0" smtClean="0">
                <a:solidFill>
                  <a:srgbClr val="002060"/>
                </a:solidFill>
              </a:rPr>
              <a:t>- شهادة أن لا إله إلا الله : </a:t>
            </a:r>
          </a:p>
          <a:p>
            <a:pPr marL="457200" indent="-457200" algn="r">
              <a:buFont typeface="Wingdings" pitchFamily="2" charset="2"/>
              <a:buChar char="v"/>
            </a:pPr>
            <a:r>
              <a:rPr lang="ar-SA" sz="2800" b="1" dirty="0" smtClean="0">
                <a:solidFill>
                  <a:srgbClr val="002060"/>
                </a:solidFill>
              </a:rPr>
              <a:t>- معناها ، وشروطها ، وأركانها ، ونواقضها.</a:t>
            </a:r>
          </a:p>
          <a:p>
            <a:pPr marL="457200" indent="-457200" algn="r">
              <a:buFont typeface="Wingdings" pitchFamily="2" charset="2"/>
              <a:buChar char="v"/>
            </a:pPr>
            <a:r>
              <a:rPr lang="ar-SA" sz="2800" b="1" dirty="0" smtClean="0">
                <a:solidFill>
                  <a:srgbClr val="002060"/>
                </a:solidFill>
              </a:rPr>
              <a:t>- العبادة :تعريفها ، وأنواعها ، وشروطها ، وأركانها .</a:t>
            </a:r>
          </a:p>
          <a:p>
            <a:pPr algn="r"/>
            <a:endParaRPr lang="ar-SA" dirty="0"/>
          </a:p>
        </p:txBody>
      </p:sp>
    </p:spTree>
    <p:extLst>
      <p:ext uri="{BB962C8B-B14F-4D97-AF65-F5344CB8AC3E}">
        <p14:creationId xmlns:p14="http://schemas.microsoft.com/office/powerpoint/2010/main" val="37144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barn(inVertical)">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barn(inVertical)">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460432" cy="1988840"/>
          </a:xfrm>
          <a:solidFill>
            <a:schemeClr val="accent3">
              <a:lumMod val="60000"/>
              <a:lumOff val="40000"/>
            </a:schemeClr>
          </a:solidFill>
        </p:spPr>
        <p:txBody>
          <a:bodyPr/>
          <a:lstStyle/>
          <a:p>
            <a:pPr algn="ctr"/>
            <a:r>
              <a:rPr lang="ar-SA" b="1" dirty="0">
                <a:solidFill>
                  <a:srgbClr val="002060"/>
                </a:solidFill>
              </a:rPr>
              <a:t>توحيد </a:t>
            </a:r>
            <a:r>
              <a:rPr lang="ar-SA" b="1" dirty="0" smtClean="0">
                <a:solidFill>
                  <a:srgbClr val="002060"/>
                </a:solidFill>
              </a:rPr>
              <a:t>الربوبية </a:t>
            </a:r>
            <a:endParaRPr lang="ar-SA" b="1" dirty="0">
              <a:solidFill>
                <a:srgbClr val="002060"/>
              </a:solidFill>
            </a:endParaRPr>
          </a:p>
        </p:txBody>
      </p:sp>
      <p:sp>
        <p:nvSpPr>
          <p:cNvPr id="3" name="عنصر نائب للمحتوى 2"/>
          <p:cNvSpPr>
            <a:spLocks noGrp="1"/>
          </p:cNvSpPr>
          <p:nvPr>
            <p:ph idx="1"/>
          </p:nvPr>
        </p:nvSpPr>
        <p:spPr>
          <a:xfrm>
            <a:off x="0" y="1988840"/>
            <a:ext cx="8460432" cy="4869160"/>
          </a:xfrm>
          <a:solidFill>
            <a:schemeClr val="accent3">
              <a:lumMod val="60000"/>
              <a:lumOff val="40000"/>
            </a:schemeClr>
          </a:solidFill>
        </p:spPr>
        <p:txBody>
          <a:bodyPr>
            <a:normAutofit/>
          </a:bodyPr>
          <a:lstStyle/>
          <a:p>
            <a:pPr marL="0" indent="0" algn="just">
              <a:buNone/>
            </a:pPr>
            <a:r>
              <a:rPr lang="ar-SA" sz="3200" b="1" dirty="0">
                <a:solidFill>
                  <a:srgbClr val="002060"/>
                </a:solidFill>
              </a:rPr>
              <a:t>توحيد </a:t>
            </a:r>
            <a:r>
              <a:rPr lang="ar-SA" sz="3200" b="1" dirty="0" smtClean="0">
                <a:solidFill>
                  <a:srgbClr val="002060"/>
                </a:solidFill>
              </a:rPr>
              <a:t>الربوبية</a:t>
            </a:r>
            <a:r>
              <a:rPr lang="ar-SA" sz="3200" b="1" dirty="0">
                <a:solidFill>
                  <a:srgbClr val="002060"/>
                </a:solidFill>
              </a:rPr>
              <a:t> </a:t>
            </a:r>
            <a:r>
              <a:rPr lang="ar-SA" sz="3200" b="1" dirty="0" smtClean="0">
                <a:solidFill>
                  <a:srgbClr val="002060"/>
                </a:solidFill>
              </a:rPr>
              <a:t>هو</a:t>
            </a:r>
            <a:r>
              <a:rPr lang="ar-SA" sz="3200" dirty="0" smtClean="0"/>
              <a:t>: الإيمان بوجود الله، وأنه الخالق الرازق المدبر لكل شيء وحده لا شريك  له. ويشمل على ما يلي:</a:t>
            </a:r>
          </a:p>
          <a:p>
            <a:pPr marL="0" indent="0" algn="just">
              <a:buNone/>
            </a:pPr>
            <a:r>
              <a:rPr lang="ar-SA" sz="3200" dirty="0" smtClean="0"/>
              <a:t>1- الإيمان بوجود الله تعالى.</a:t>
            </a:r>
          </a:p>
          <a:p>
            <a:pPr marL="0" indent="0" algn="just">
              <a:buNone/>
            </a:pPr>
            <a:endParaRPr lang="ar-SA" sz="3200" dirty="0" smtClean="0"/>
          </a:p>
          <a:p>
            <a:pPr marL="0" indent="0" algn="just">
              <a:buNone/>
            </a:pPr>
            <a:r>
              <a:rPr lang="ar-SA" sz="3200" dirty="0" smtClean="0"/>
              <a:t>2- الإقرار بأن الله تعالى خالق كل شيء، ومالكه، ورازقه، قال تعالي</a:t>
            </a:r>
            <a:r>
              <a:rPr lang="ar-SA" sz="3200" dirty="0">
                <a:sym typeface="Wingdings" pitchFamily="2" charset="2"/>
              </a:rPr>
              <a:t>:(الْحَمْدُ لِلَّهِ رَبِّ الْعَالَمِينَ)</a:t>
            </a:r>
            <a:r>
              <a:rPr lang="ar-SA" sz="3200" dirty="0"/>
              <a:t> كقوله : (أَلَا لَهُ الْخَلْقُ وَالْأَمْرُ </a:t>
            </a:r>
            <a:r>
              <a:rPr lang="ar-SA" sz="3200" dirty="0" smtClean="0"/>
              <a:t>) </a:t>
            </a:r>
          </a:p>
          <a:p>
            <a:pPr marL="0" indent="0" algn="just">
              <a:buNone/>
            </a:pPr>
            <a:endParaRPr lang="ar-SA" sz="32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9752"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Effect transition="in" filter="wheel(1)">
                                      <p:cBhvr>
                                        <p:cTn id="14" dur="2000"/>
                                        <p:tgtEl>
                                          <p:spTgt spid="205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1000"/>
                                        <p:tgtEl>
                                          <p:spTgt spid="3">
                                            <p:bg/>
                                          </p:spTgt>
                                        </p:tgtEl>
                                      </p:cBhvr>
                                    </p:animEffect>
                                    <p:anim calcmode="lin" valueType="num">
                                      <p:cBhvr>
                                        <p:cTn id="20" dur="1000" fill="hold"/>
                                        <p:tgtEl>
                                          <p:spTgt spid="3">
                                            <p:bg/>
                                          </p:spTgt>
                                        </p:tgtEl>
                                        <p:attrNameLst>
                                          <p:attrName>ppt_x</p:attrName>
                                        </p:attrNameLst>
                                      </p:cBhvr>
                                      <p:tavLst>
                                        <p:tav tm="0">
                                          <p:val>
                                            <p:strVal val="#ppt_x"/>
                                          </p:val>
                                        </p:tav>
                                        <p:tav tm="100000">
                                          <p:val>
                                            <p:strVal val="#ppt_x"/>
                                          </p:val>
                                        </p:tav>
                                      </p:tavLst>
                                    </p:anim>
                                    <p:anim calcmode="lin" valueType="num">
                                      <p:cBhvr>
                                        <p:cTn id="21"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1000"/>
                                        <p:tgtEl>
                                          <p:spTgt spid="3">
                                            <p:txEl>
                                              <p:pRg st="0" end="0"/>
                                            </p:txEl>
                                          </p:spTgt>
                                        </p:tgtEl>
                                      </p:cBhvr>
                                    </p:animEffect>
                                    <p:anim calcmode="lin" valueType="num">
                                      <p:cBhvr>
                                        <p:cTn id="2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1000"/>
                                        <p:tgtEl>
                                          <p:spTgt spid="3">
                                            <p:txEl>
                                              <p:pRg st="1" end="1"/>
                                            </p:txEl>
                                          </p:spTgt>
                                        </p:tgtEl>
                                      </p:cBhvr>
                                    </p:animEffect>
                                    <p:anim calcmode="lin" valueType="num">
                                      <p:cBhvr>
                                        <p:cTn id="3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6292" y="0"/>
            <a:ext cx="8460432" cy="1628800"/>
          </a:xfrm>
          <a:solidFill>
            <a:schemeClr val="accent3">
              <a:lumMod val="60000"/>
              <a:lumOff val="40000"/>
            </a:schemeClr>
          </a:solidFill>
        </p:spPr>
        <p:txBody>
          <a:bodyPr/>
          <a:lstStyle/>
          <a:p>
            <a:pPr algn="r"/>
            <a:r>
              <a:rPr lang="ar-SA" sz="4400" b="1" dirty="0" smtClean="0">
                <a:solidFill>
                  <a:srgbClr val="002060"/>
                </a:solidFill>
              </a:rPr>
              <a:t>              توحيد الألوهية</a:t>
            </a:r>
            <a:endParaRPr lang="ar-SA" sz="4400" b="1" dirty="0">
              <a:solidFill>
                <a:srgbClr val="002060"/>
              </a:solidFill>
            </a:endParaRPr>
          </a:p>
        </p:txBody>
      </p:sp>
      <p:sp>
        <p:nvSpPr>
          <p:cNvPr id="3" name="عنصر نائب للمحتوى 2"/>
          <p:cNvSpPr>
            <a:spLocks noGrp="1"/>
          </p:cNvSpPr>
          <p:nvPr>
            <p:ph idx="1"/>
          </p:nvPr>
        </p:nvSpPr>
        <p:spPr>
          <a:xfrm>
            <a:off x="0" y="1600200"/>
            <a:ext cx="8460432" cy="5257800"/>
          </a:xfrm>
          <a:solidFill>
            <a:schemeClr val="accent3">
              <a:lumMod val="60000"/>
              <a:lumOff val="40000"/>
            </a:schemeClr>
          </a:solidFill>
        </p:spPr>
        <p:txBody>
          <a:bodyPr>
            <a:normAutofit lnSpcReduction="10000"/>
          </a:bodyPr>
          <a:lstStyle/>
          <a:p>
            <a:pPr marL="114300" indent="0" algn="just">
              <a:buNone/>
            </a:pPr>
            <a:r>
              <a:rPr lang="ar-SA" sz="3200" b="1" dirty="0" smtClean="0">
                <a:solidFill>
                  <a:srgbClr val="002060"/>
                </a:solidFill>
              </a:rPr>
              <a:t>توحيد الألوهية: </a:t>
            </a:r>
            <a:r>
              <a:rPr lang="ar-SA" sz="3200" dirty="0" smtClean="0"/>
              <a:t>هو إفراد الله بالعبادة.</a:t>
            </a:r>
          </a:p>
          <a:p>
            <a:pPr marL="114300" indent="0" algn="just">
              <a:buNone/>
            </a:pPr>
            <a:r>
              <a:rPr lang="ar-SA" sz="3200" dirty="0"/>
              <a:t>ويسمى باعتبار إضافته إلى الله تعالى بـ "توحيد الألوهية"، ويسمى باعتبار إضافته إلى الخلق بـ "توحيد العبادة"، و "توحيد العبودية" و"توحيد الله بأفعال العباد"، </a:t>
            </a:r>
            <a:r>
              <a:rPr lang="ar-SA" sz="3200" dirty="0" smtClean="0"/>
              <a:t>لأنه </a:t>
            </a:r>
            <a:r>
              <a:rPr lang="ar-SA" sz="3200" dirty="0"/>
              <a:t>مبني على إخلاص القصد في جميع العبادات، بإرادة وجه الله تعالى</a:t>
            </a:r>
            <a:r>
              <a:rPr lang="ar-SA" sz="3200" dirty="0" smtClean="0"/>
              <a:t>.</a:t>
            </a:r>
          </a:p>
          <a:p>
            <a:pPr marL="114300" indent="0" algn="just">
              <a:buNone/>
            </a:pPr>
            <a:r>
              <a:rPr lang="ar-SA" sz="3200" b="1" dirty="0">
                <a:solidFill>
                  <a:srgbClr val="002060"/>
                </a:solidFill>
              </a:rPr>
              <a:t>هذا التوحيد من أجله </a:t>
            </a:r>
            <a:r>
              <a:rPr lang="ar-SA" sz="3200" b="1" dirty="0" smtClean="0">
                <a:solidFill>
                  <a:srgbClr val="002060"/>
                </a:solidFill>
              </a:rPr>
              <a:t>:</a:t>
            </a:r>
          </a:p>
          <a:p>
            <a:pPr algn="just">
              <a:buFont typeface="Wingdings" pitchFamily="2" charset="2"/>
              <a:buChar char="§"/>
            </a:pPr>
            <a:r>
              <a:rPr lang="ar-SA" sz="3200" dirty="0" smtClean="0"/>
              <a:t>خلق </a:t>
            </a:r>
            <a:r>
              <a:rPr lang="ar-SA" sz="3200" dirty="0"/>
              <a:t>الله الجن والإنس، كما قال تعالى: {وَمَا خَلَقْتُ الْجِنَّ وَالْأِنْسَ إِلَّا لِيَعْبُدُونِ} </a:t>
            </a:r>
            <a:r>
              <a:rPr lang="ar-SA" dirty="0"/>
              <a:t>[الذاريات: 56] </a:t>
            </a:r>
            <a:r>
              <a:rPr lang="ar-SA" dirty="0" smtClean="0"/>
              <a:t>.</a:t>
            </a:r>
          </a:p>
          <a:p>
            <a:pPr algn="just">
              <a:buFont typeface="Wingdings" pitchFamily="2" charset="2"/>
              <a:buChar char="§"/>
            </a:pPr>
            <a:r>
              <a:rPr lang="ar-SA" sz="3200" dirty="0" smtClean="0"/>
              <a:t> أرسل </a:t>
            </a:r>
            <a:r>
              <a:rPr lang="ar-SA" sz="3200" dirty="0"/>
              <a:t>الله الرسل وأنزل الكتب، كما قال تعالى: {وَمَا أَرْسَلْنَا مِنْ قَبْلِكَ مِنْ رَسُولٍ إِلَّا نُوحِي إِلَيْهِ أَنَّهُ لا إِلَهَ إِلَّا أَنَا فَاعْبُدُونِ} </a:t>
            </a:r>
            <a:r>
              <a:rPr lang="ar-SA" dirty="0"/>
              <a:t>[الأنبياء: 25]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59832" cy="2060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489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wheel(1)">
                                      <p:cBhvr>
                                        <p:cTn id="14" dur="2000"/>
                                        <p:tgtEl>
                                          <p:spTgt spid="10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additive="base">
                                        <p:cTn id="1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 calcmode="lin" valueType="num">
                                      <p:cBhvr additive="base">
                                        <p:cTn id="4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460432" cy="6858000"/>
          </a:xfrm>
          <a:solidFill>
            <a:schemeClr val="accent3">
              <a:lumMod val="60000"/>
              <a:lumOff val="40000"/>
            </a:schemeClr>
          </a:solidFill>
        </p:spPr>
        <p:txBody>
          <a:bodyPr>
            <a:normAutofit lnSpcReduction="10000"/>
          </a:bodyPr>
          <a:lstStyle/>
          <a:p>
            <a:pPr marL="114300" indent="0">
              <a:buNone/>
            </a:pPr>
            <a:endParaRPr lang="ar-SA" dirty="0" smtClean="0"/>
          </a:p>
          <a:p>
            <a:pPr marL="114300" indent="0">
              <a:buNone/>
            </a:pPr>
            <a:endParaRPr lang="ar-SA" dirty="0" smtClean="0"/>
          </a:p>
          <a:p>
            <a:pPr marL="114300" indent="0" algn="just">
              <a:buNone/>
            </a:pPr>
            <a:endParaRPr lang="ar-SA" sz="3600" b="1" dirty="0" smtClean="0">
              <a:solidFill>
                <a:srgbClr val="002060"/>
              </a:solidFill>
            </a:endParaRPr>
          </a:p>
          <a:p>
            <a:pPr algn="just">
              <a:buFont typeface="Wingdings" pitchFamily="2" charset="2"/>
              <a:buChar char="v"/>
            </a:pPr>
            <a:r>
              <a:rPr lang="ar-SA" sz="3600" b="1" dirty="0" smtClean="0">
                <a:solidFill>
                  <a:srgbClr val="002060"/>
                </a:solidFill>
              </a:rPr>
              <a:t>وهو </a:t>
            </a:r>
            <a:r>
              <a:rPr lang="ar-SA" sz="3600" b="1" dirty="0">
                <a:solidFill>
                  <a:srgbClr val="002060"/>
                </a:solidFill>
              </a:rPr>
              <a:t>أول دعوة الرسل وآخرها، </a:t>
            </a:r>
            <a:r>
              <a:rPr lang="ar-SA" sz="3600" dirty="0"/>
              <a:t>كما قال سبحانه {وَلَقَدْ بَعَثْنَا فِي كُلِّ أُمَّةٍ رَسُولاً أَنِ اعْبُدُوا اللَّهَ وَاجْتَنِبُوا الطَّاغُوتَ} [النحل: 36] ، ومن أجله قامت الخصومة </a:t>
            </a:r>
            <a:r>
              <a:rPr lang="ar-SA" sz="3600" dirty="0" smtClean="0"/>
              <a:t>بين </a:t>
            </a:r>
            <a:r>
              <a:rPr lang="ar-SA" sz="3600" dirty="0"/>
              <a:t>الأنبياء </a:t>
            </a:r>
            <a:r>
              <a:rPr lang="ar-SA" sz="3600" dirty="0" smtClean="0"/>
              <a:t>وأممهم.</a:t>
            </a:r>
          </a:p>
          <a:p>
            <a:pPr algn="just">
              <a:buFont typeface="Wingdings" pitchFamily="2" charset="2"/>
              <a:buChar char="v"/>
            </a:pPr>
            <a:r>
              <a:rPr lang="ar-SA" sz="3600" dirty="0"/>
              <a:t>هو حقيقة دين الإسلام، وهو يتضمن أنواع التوحيد</a:t>
            </a:r>
            <a:r>
              <a:rPr lang="ar-SA" sz="3600" dirty="0" smtClean="0"/>
              <a:t>.</a:t>
            </a:r>
          </a:p>
          <a:p>
            <a:pPr algn="just">
              <a:buFont typeface="Wingdings" pitchFamily="2" charset="2"/>
              <a:buChar char="v"/>
            </a:pPr>
            <a:r>
              <a:rPr lang="ar-SA" sz="3600" dirty="0"/>
              <a:t> </a:t>
            </a:r>
            <a:r>
              <a:rPr lang="ar-SA" sz="3600" dirty="0" smtClean="0"/>
              <a:t>إن </a:t>
            </a:r>
            <a:r>
              <a:rPr lang="ar-SA" sz="3600" dirty="0"/>
              <a:t>من عبد الله تعالى وحده، وآمن بأنه المستحق وحده للعبادة، دل ذلك على أنه مؤمن بربوبيته وبأسمائه </a:t>
            </a:r>
            <a:r>
              <a:rPr lang="ar-SA" sz="3600" dirty="0" smtClean="0"/>
              <a:t>وصفاته.</a:t>
            </a:r>
          </a:p>
          <a:p>
            <a:pPr algn="just">
              <a:buFont typeface="Wingdings" pitchFamily="2" charset="2"/>
              <a:buChar char="v"/>
            </a:pPr>
            <a:r>
              <a:rPr lang="ar-SA" sz="3600" dirty="0"/>
              <a:t>ومع أهمية هذا التوحيد فقد جحده أكثر </a:t>
            </a:r>
            <a:r>
              <a:rPr lang="ar-SA" sz="3600" dirty="0" smtClean="0"/>
              <a:t>الخلق.</a:t>
            </a:r>
            <a:endParaRPr lang="ar-SA" sz="36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9270"/>
            <a:ext cx="4981575" cy="1249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340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heel(1)">
                                      <p:cBhvr>
                                        <p:cTn id="7" dur="20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dow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460432" cy="1417638"/>
          </a:xfrm>
          <a:solidFill>
            <a:schemeClr val="accent3">
              <a:lumMod val="60000"/>
              <a:lumOff val="40000"/>
            </a:schemeClr>
          </a:solidFill>
        </p:spPr>
        <p:txBody>
          <a:bodyPr/>
          <a:lstStyle/>
          <a:p>
            <a:pPr algn="r"/>
            <a:r>
              <a:rPr lang="ar-SA" b="1" dirty="0" smtClean="0">
                <a:solidFill>
                  <a:srgbClr val="002060"/>
                </a:solidFill>
              </a:rPr>
              <a:t>        شهادة </a:t>
            </a:r>
            <a:r>
              <a:rPr lang="ar-SA" b="1" dirty="0">
                <a:solidFill>
                  <a:srgbClr val="002060"/>
                </a:solidFill>
              </a:rPr>
              <a:t>"لا إله إلا الله"</a:t>
            </a:r>
          </a:p>
        </p:txBody>
      </p:sp>
      <p:sp>
        <p:nvSpPr>
          <p:cNvPr id="3" name="عنصر نائب للمحتوى 2"/>
          <p:cNvSpPr>
            <a:spLocks noGrp="1"/>
          </p:cNvSpPr>
          <p:nvPr>
            <p:ph idx="1"/>
          </p:nvPr>
        </p:nvSpPr>
        <p:spPr>
          <a:xfrm>
            <a:off x="0" y="1412776"/>
            <a:ext cx="8460432" cy="5445224"/>
          </a:xfrm>
          <a:solidFill>
            <a:schemeClr val="accent3">
              <a:lumMod val="60000"/>
              <a:lumOff val="40000"/>
            </a:schemeClr>
          </a:solidFill>
        </p:spPr>
        <p:txBody>
          <a:bodyPr>
            <a:normAutofit/>
          </a:bodyPr>
          <a:lstStyle/>
          <a:p>
            <a:pPr algn="just">
              <a:buFont typeface="Wingdings" pitchFamily="2" charset="2"/>
              <a:buChar char="v"/>
            </a:pPr>
            <a:r>
              <a:rPr lang="ar-SA" sz="3600" b="1" dirty="0">
                <a:solidFill>
                  <a:srgbClr val="002060"/>
                </a:solidFill>
              </a:rPr>
              <a:t>معناها، وفضلها</a:t>
            </a:r>
            <a:r>
              <a:rPr lang="ar-SA" sz="3600" dirty="0">
                <a:solidFill>
                  <a:srgbClr val="002060"/>
                </a:solidFill>
              </a:rPr>
              <a:t>:</a:t>
            </a:r>
          </a:p>
          <a:p>
            <a:pPr algn="just">
              <a:buFont typeface="Wingdings" pitchFamily="2" charset="2"/>
              <a:buChar char="v"/>
            </a:pPr>
            <a:r>
              <a:rPr lang="ar-SA" sz="3600" dirty="0"/>
              <a:t>معنى شهادة "لا إله إلا الله" إجمالاً: لا معبود بحق إلا الله تعالى</a:t>
            </a:r>
            <a:r>
              <a:rPr lang="ar-SA" sz="3600" dirty="0" smtClean="0"/>
              <a:t>.</a:t>
            </a:r>
          </a:p>
          <a:p>
            <a:pPr algn="just">
              <a:buFont typeface="Wingdings" pitchFamily="2" charset="2"/>
              <a:buChar char="v"/>
            </a:pPr>
            <a:r>
              <a:rPr lang="ar-SA" sz="3600" dirty="0"/>
              <a:t>فهذه الكلمة العظيمة تشتمل على ركنين أساسين:</a:t>
            </a:r>
          </a:p>
          <a:p>
            <a:pPr algn="just">
              <a:buFont typeface="Wingdings" pitchFamily="2" charset="2"/>
              <a:buChar char="v"/>
            </a:pPr>
            <a:r>
              <a:rPr lang="ar-SA" sz="3600" dirty="0"/>
              <a:t>الأول: "النفي"، وهو نفي الإلهية عن كل ما سوى الله تعالى، ويدل عليه كلمة: </a:t>
            </a:r>
            <a:r>
              <a:rPr lang="ar-SA" sz="3600" b="1" dirty="0">
                <a:solidFill>
                  <a:srgbClr val="002060"/>
                </a:solidFill>
              </a:rPr>
              <a:t>"لا إله</a:t>
            </a:r>
            <a:r>
              <a:rPr lang="ar-SA" sz="3600" b="1" dirty="0" smtClean="0">
                <a:solidFill>
                  <a:srgbClr val="002060"/>
                </a:solidFill>
              </a:rPr>
              <a:t>".</a:t>
            </a:r>
            <a:endParaRPr lang="ar-SA" sz="3600" b="1" dirty="0">
              <a:solidFill>
                <a:srgbClr val="002060"/>
              </a:solidFill>
            </a:endParaRPr>
          </a:p>
          <a:p>
            <a:pPr algn="just">
              <a:buFont typeface="Wingdings" pitchFamily="2" charset="2"/>
              <a:buChar char="v"/>
            </a:pPr>
            <a:r>
              <a:rPr lang="ar-SA" sz="3600" dirty="0"/>
              <a:t>الثاني: "الإثبات"، وهو إثبات الإلهية لله تعالى، ويدل عليه كلمة </a:t>
            </a:r>
            <a:r>
              <a:rPr lang="ar-SA" sz="3600" b="1" dirty="0">
                <a:solidFill>
                  <a:srgbClr val="002060"/>
                </a:solidFill>
              </a:rPr>
              <a:t>"إلا الله"</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2915816"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566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wheel(1)">
                                      <p:cBhvr>
                                        <p:cTn id="13" dur="2000"/>
                                        <p:tgtEl>
                                          <p:spTgt spid="51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wipe(down)">
                                      <p:cBhvr>
                                        <p:cTn id="18" dur="500"/>
                                        <p:tgtEl>
                                          <p:spTgt spid="3">
                                            <p:bg/>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wipe(down)">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wipe(down)">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wipe(down)">
                                      <p:cBhvr>
                                        <p:cTn id="38" dur="5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down)">
                                      <p:cBhvr>
                                        <p:cTn id="4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846043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723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heel(1)">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460432" cy="1628800"/>
          </a:xfrm>
          <a:solidFill>
            <a:schemeClr val="accent3">
              <a:lumMod val="60000"/>
              <a:lumOff val="40000"/>
            </a:schemeClr>
          </a:solidFill>
        </p:spPr>
        <p:txBody>
          <a:bodyPr/>
          <a:lstStyle/>
          <a:p>
            <a:pPr algn="r"/>
            <a:r>
              <a:rPr lang="ar-SA" b="1" dirty="0" smtClean="0">
                <a:solidFill>
                  <a:srgbClr val="C00000"/>
                </a:solidFill>
              </a:rPr>
              <a:t>     شروط لا إله إلا الله</a:t>
            </a:r>
            <a:endParaRPr lang="ar-SA" b="1" dirty="0">
              <a:solidFill>
                <a:srgbClr val="C00000"/>
              </a:solidFill>
            </a:endParaRPr>
          </a:p>
        </p:txBody>
      </p:sp>
      <p:sp>
        <p:nvSpPr>
          <p:cNvPr id="3" name="عنصر نائب للمحتوى 2"/>
          <p:cNvSpPr>
            <a:spLocks noGrp="1"/>
          </p:cNvSpPr>
          <p:nvPr>
            <p:ph idx="1"/>
          </p:nvPr>
        </p:nvSpPr>
        <p:spPr>
          <a:xfrm>
            <a:off x="-1" y="1556792"/>
            <a:ext cx="8445227" cy="5370782"/>
          </a:xfrm>
          <a:solidFill>
            <a:schemeClr val="accent3">
              <a:lumMod val="60000"/>
              <a:lumOff val="40000"/>
            </a:schemeClr>
          </a:solidFill>
        </p:spPr>
        <p:txBody>
          <a:bodyPr>
            <a:normAutofit/>
          </a:bodyPr>
          <a:lstStyle/>
          <a:p>
            <a:pPr marL="114300" indent="0" algn="just">
              <a:buNone/>
            </a:pPr>
            <a:r>
              <a:rPr lang="ar-SA" sz="3200" b="1" dirty="0">
                <a:solidFill>
                  <a:srgbClr val="C00000"/>
                </a:solidFill>
              </a:rPr>
              <a:t>الشرط الأول:</a:t>
            </a:r>
            <a:r>
              <a:rPr lang="ar-SA" sz="3200" dirty="0"/>
              <a:t> العلم بمعناها الذي تدل عليه، فيعلم أنه لا أحد يستحق العبادة إلا الله تعالى. قال تعالى: {فَاعْلَمْ أَنَّهُ لا إِلَهَ إِلَّا اللَّهُ} </a:t>
            </a:r>
            <a:r>
              <a:rPr lang="ar-SA" sz="2400" dirty="0"/>
              <a:t>[محمد: 19] </a:t>
            </a:r>
            <a:r>
              <a:rPr lang="ar-SA" sz="2400" dirty="0" smtClean="0"/>
              <a:t>.</a:t>
            </a:r>
          </a:p>
          <a:p>
            <a:pPr marL="114300" indent="0" algn="just">
              <a:buNone/>
            </a:pPr>
            <a:r>
              <a:rPr lang="ar-SA" sz="3200" b="1" dirty="0">
                <a:solidFill>
                  <a:srgbClr val="C00000"/>
                </a:solidFill>
              </a:rPr>
              <a:t>الشرط الثاني: </a:t>
            </a:r>
            <a:r>
              <a:rPr lang="ar-SA" sz="3200" dirty="0"/>
              <a:t>اليقين المنافي للشك، </a:t>
            </a:r>
            <a:r>
              <a:rPr lang="ar-SA" sz="3200" dirty="0" smtClean="0"/>
              <a:t>قال </a:t>
            </a:r>
            <a:r>
              <a:rPr lang="ar-SA" sz="3200" dirty="0"/>
              <a:t>تعالى: {إِنَّمَا الْمُؤْمِنُونَ الَّذِينَ آمَنُوا بِاللَّهِ وَرَسُولِهِ ثُمَّ لَمْ يَرْتَابُوا وَجَاهَدُوا بِأَمْوَالِهِمْ وَأَنْفُسِهِمْ فِي سَبِيلِ اللَّهِ </a:t>
            </a:r>
            <a:r>
              <a:rPr lang="ar-SA" sz="3200" dirty="0" smtClean="0"/>
              <a:t>أُولَئِكَ </a:t>
            </a:r>
            <a:r>
              <a:rPr lang="ar-SA" sz="3200" dirty="0"/>
              <a:t>هُمُ الصَّادِقُونَ} </a:t>
            </a:r>
            <a:r>
              <a:rPr lang="ar-SA" sz="2000" dirty="0"/>
              <a:t>[الحجرات: 15] </a:t>
            </a:r>
            <a:r>
              <a:rPr lang="ar-SA" sz="2000" dirty="0" smtClean="0"/>
              <a:t>.</a:t>
            </a:r>
          </a:p>
          <a:p>
            <a:pPr marL="114300" indent="0" algn="just">
              <a:buNone/>
            </a:pPr>
            <a:endParaRPr lang="ar-SA" sz="2000" dirty="0" smtClean="0"/>
          </a:p>
          <a:p>
            <a:pPr marL="114300" indent="0" algn="just">
              <a:buNone/>
            </a:pPr>
            <a:r>
              <a:rPr lang="ar-SA" sz="3200" b="1" dirty="0">
                <a:solidFill>
                  <a:srgbClr val="C00000"/>
                </a:solidFill>
              </a:rPr>
              <a:t>الشرط الثالث: </a:t>
            </a:r>
            <a:r>
              <a:rPr lang="ar-SA" sz="3200" dirty="0"/>
              <a:t>القبول المنافي للرد، </a:t>
            </a:r>
            <a:r>
              <a:rPr lang="ar-SA" sz="3200" dirty="0" smtClean="0"/>
              <a:t>قال </a:t>
            </a:r>
            <a:r>
              <a:rPr lang="ar-SA" sz="3200" dirty="0"/>
              <a:t>الله تعالى عن المشركين: {إِنَّهُمْ كَانُوا إِذَا قِيلَ لَهُمْ لا إِلَهَ إِلَّا اللَّهُ يَسْتَكْبِرُونَ وَيَقُولُونَ أَإِنَّا </a:t>
            </a:r>
            <a:r>
              <a:rPr lang="ar-SA" sz="3200" dirty="0" err="1" smtClean="0"/>
              <a:t>لَتَارِكُو</a:t>
            </a:r>
            <a:r>
              <a:rPr lang="ar-SA" sz="3200" dirty="0" smtClean="0"/>
              <a:t> </a:t>
            </a:r>
            <a:r>
              <a:rPr lang="ar-SA" sz="3200" dirty="0"/>
              <a:t>آلِهَتِنَا لِشَاعِرٍ مَجْنُونٍ} </a:t>
            </a:r>
            <a:r>
              <a:rPr lang="ar-SA" sz="2000" dirty="0"/>
              <a:t>[الصافات: 35، 36] </a:t>
            </a:r>
            <a:r>
              <a:rPr lang="ar-SA" sz="3200" dirty="0"/>
              <a:t>.</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2555776" cy="162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603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barn(inVertical)">
                                      <p:cBhvr>
                                        <p:cTn id="12" dur="5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wipe(down)">
                                      <p:cBhvr>
                                        <p:cTn id="17" dur="5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down)">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down)">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3200"/>
            <a:ext cx="8460432" cy="6854800"/>
          </a:xfrm>
          <a:solidFill>
            <a:schemeClr val="accent3">
              <a:lumMod val="60000"/>
              <a:lumOff val="40000"/>
            </a:schemeClr>
          </a:solidFill>
        </p:spPr>
        <p:txBody>
          <a:bodyPr>
            <a:normAutofit/>
          </a:bodyPr>
          <a:lstStyle/>
          <a:p>
            <a:pPr marL="114300" indent="0">
              <a:buNone/>
            </a:pPr>
            <a:endParaRPr lang="ar-SA" sz="3200" b="1" dirty="0" smtClean="0">
              <a:solidFill>
                <a:srgbClr val="C00000"/>
              </a:solidFill>
            </a:endParaRPr>
          </a:p>
          <a:p>
            <a:pPr marL="114300" indent="0">
              <a:buNone/>
            </a:pPr>
            <a:endParaRPr lang="ar-SA" sz="3200" b="1" dirty="0" smtClean="0">
              <a:solidFill>
                <a:srgbClr val="C00000"/>
              </a:solidFill>
            </a:endParaRPr>
          </a:p>
          <a:p>
            <a:pPr marL="114300" indent="0" algn="just">
              <a:buNone/>
            </a:pPr>
            <a:r>
              <a:rPr lang="ar-SA" sz="3200" b="1" dirty="0" smtClean="0">
                <a:solidFill>
                  <a:srgbClr val="C00000"/>
                </a:solidFill>
              </a:rPr>
              <a:t>الشرط </a:t>
            </a:r>
            <a:r>
              <a:rPr lang="ar-SA" sz="3200" b="1" dirty="0">
                <a:solidFill>
                  <a:srgbClr val="C00000"/>
                </a:solidFill>
              </a:rPr>
              <a:t>الرابع: </a:t>
            </a:r>
            <a:r>
              <a:rPr lang="ar-SA" sz="3200" dirty="0"/>
              <a:t>الانقياد المنافي للترك، فينقاد بجوارحه، قال الله تعالى: {وَمَنْ يُسْلِمْ وَجْهَهُ إِلَى اللَّهِ وَهُوَ مُحْسِنٌ فَقَدِ اسْتَمْسَكَ بِالْعُرْوَةِ الْوُثْقَى} </a:t>
            </a:r>
            <a:r>
              <a:rPr lang="ar-SA" sz="2000" dirty="0"/>
              <a:t>[لقمان: 22</a:t>
            </a:r>
            <a:r>
              <a:rPr lang="ar-SA" sz="2000" dirty="0" smtClean="0"/>
              <a:t>].</a:t>
            </a:r>
          </a:p>
          <a:p>
            <a:pPr marL="114300" indent="0" algn="just">
              <a:buNone/>
            </a:pPr>
            <a:endParaRPr lang="ar-SA" sz="2000" dirty="0"/>
          </a:p>
          <a:p>
            <a:pPr marL="114300" indent="0" algn="just">
              <a:buNone/>
            </a:pPr>
            <a:endParaRPr lang="ar-SA" sz="2000" dirty="0" smtClean="0"/>
          </a:p>
          <a:p>
            <a:pPr marL="114300" indent="0" algn="just">
              <a:buNone/>
            </a:pPr>
            <a:r>
              <a:rPr lang="ar-SA" sz="3200" b="1" dirty="0">
                <a:solidFill>
                  <a:srgbClr val="C00000"/>
                </a:solidFill>
              </a:rPr>
              <a:t>الشرط الخامس: </a:t>
            </a:r>
            <a:r>
              <a:rPr lang="ar-SA" sz="3200" dirty="0"/>
              <a:t>الصدق المنافي للكذب، وهو أن يقول هذه الكلمة صدقاً من قلبه، يوافق قلبُه لسانه. قال الله تعالى: {الم أَحَسِبَ النَّاسُ أَنْ يُتْرَكُوا أَنْ يَقُولُوا آمَنَّا وَهُمْ لا يُفْتَنُونَ وَلَقَدْ فَتَنَّا الَّذِينَ مِنْ قَبْلِهِمْ فَلَيَعْلَمَنَّ اللَّهُ الَّذِينَ صَدَقُوا وَلَيَعْلَمَنَّ الْكَاذِبِينَ} </a:t>
            </a:r>
            <a:r>
              <a:rPr lang="ar-SA" sz="2400" dirty="0"/>
              <a:t>[</a:t>
            </a:r>
            <a:r>
              <a:rPr lang="ar-SA" sz="2400" dirty="0" smtClean="0"/>
              <a:t>العنكبوت: </a:t>
            </a:r>
            <a:r>
              <a:rPr lang="ar-SA" sz="2400" dirty="0"/>
              <a:t>1- 3] </a:t>
            </a:r>
            <a:r>
              <a:rPr lang="ar-SA" sz="2400" dirty="0" smtClean="0"/>
              <a:t>.</a:t>
            </a:r>
          </a:p>
        </p:txBody>
      </p:sp>
    </p:spTree>
    <p:extLst>
      <p:ext uri="{BB962C8B-B14F-4D97-AF65-F5344CB8AC3E}">
        <p14:creationId xmlns:p14="http://schemas.microsoft.com/office/powerpoint/2010/main" val="46737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460432" cy="6858000"/>
          </a:xfrm>
          <a:solidFill>
            <a:schemeClr val="accent3">
              <a:lumMod val="60000"/>
              <a:lumOff val="40000"/>
            </a:schemeClr>
          </a:solidFill>
        </p:spPr>
        <p:txBody>
          <a:bodyPr/>
          <a:lstStyle/>
          <a:p>
            <a:pPr marL="114300" indent="0">
              <a:buNone/>
            </a:pPr>
            <a:endParaRPr lang="ar-SA" dirty="0" smtClean="0"/>
          </a:p>
          <a:p>
            <a:pPr marL="114300" indent="0">
              <a:buNone/>
            </a:pPr>
            <a:endParaRPr lang="ar-SA" dirty="0" smtClean="0"/>
          </a:p>
          <a:p>
            <a:pPr marL="114300" indent="0" algn="just">
              <a:buNone/>
            </a:pPr>
            <a:r>
              <a:rPr lang="ar-SA" sz="3200" b="1" dirty="0">
                <a:solidFill>
                  <a:srgbClr val="C00000"/>
                </a:solidFill>
              </a:rPr>
              <a:t>الشرط السادس: </a:t>
            </a:r>
            <a:r>
              <a:rPr lang="ar-SA" sz="3200" dirty="0"/>
              <a:t>الإخلاص المنافي للشرك. فلابد من تصفية العمل بصالح النية عن جميع شوائب الشرك. قال الله تعالى: {فَاعْبُدِ اللَّهَ مُخْلِصاً لَهُ الدِّينَ} </a:t>
            </a:r>
            <a:r>
              <a:rPr lang="ar-SA" dirty="0"/>
              <a:t>[الزمر: 2] .</a:t>
            </a:r>
          </a:p>
          <a:p>
            <a:pPr marL="114300" indent="0">
              <a:buNone/>
            </a:pPr>
            <a:endParaRPr lang="ar-SA" dirty="0" smtClean="0"/>
          </a:p>
          <a:p>
            <a:pPr marL="114300" indent="0">
              <a:buNone/>
            </a:pPr>
            <a:endParaRPr lang="ar-SA" dirty="0" smtClean="0"/>
          </a:p>
          <a:p>
            <a:pPr marL="114300" indent="0" algn="just">
              <a:buNone/>
            </a:pPr>
            <a:r>
              <a:rPr lang="ar-SA" sz="3200" b="1" dirty="0" smtClean="0">
                <a:solidFill>
                  <a:srgbClr val="C00000"/>
                </a:solidFill>
              </a:rPr>
              <a:t>الشرط </a:t>
            </a:r>
            <a:r>
              <a:rPr lang="ar-SA" sz="3200" b="1" dirty="0">
                <a:solidFill>
                  <a:srgbClr val="C00000"/>
                </a:solidFill>
              </a:rPr>
              <a:t>السابع: </a:t>
            </a:r>
            <a:r>
              <a:rPr lang="ar-SA" sz="3200" dirty="0"/>
              <a:t>المحبة. فلابد أن يحب المسلم هذه الكلمة ويحب ما دلت عليه، ويحب أهلها العاملين بها الملتزمين لشروطها، ويبغض ما ناقض ذلك. قال تعالى: {وَمِنَ النَّاسِ مَنْ يَتَّخِذُ مِنْ دُونِ اللَّهِ أَنْدَاداً يُحِبُّونَهُمْ كَحُبِّ اللَّهِ وَالَّذِينَ آمَنُوا أَشَدُّ حُبّاً لِلَّهِ} </a:t>
            </a:r>
            <a:r>
              <a:rPr lang="ar-SA" sz="2000" dirty="0"/>
              <a:t>[</a:t>
            </a:r>
            <a:r>
              <a:rPr lang="ar-SA" sz="2000" dirty="0" err="1"/>
              <a:t>البقره</a:t>
            </a:r>
            <a:r>
              <a:rPr lang="ar-SA" sz="2000" dirty="0"/>
              <a:t>: 165] </a:t>
            </a:r>
            <a:r>
              <a:rPr lang="ar-SA" sz="2000" dirty="0" smtClean="0"/>
              <a:t>.</a:t>
            </a:r>
          </a:p>
          <a:p>
            <a:pPr marL="114300" indent="0" algn="just">
              <a:buNone/>
            </a:pPr>
            <a:endParaRPr lang="ar-SA" sz="2000" dirty="0"/>
          </a:p>
        </p:txBody>
      </p:sp>
    </p:spTree>
    <p:extLst>
      <p:ext uri="{BB962C8B-B14F-4D97-AF65-F5344CB8AC3E}">
        <p14:creationId xmlns:p14="http://schemas.microsoft.com/office/powerpoint/2010/main" val="93001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460432" cy="6858000"/>
          </a:xfrm>
          <a:solidFill>
            <a:schemeClr val="accent3">
              <a:lumMod val="60000"/>
              <a:lumOff val="40000"/>
            </a:schemeClr>
          </a:solidFill>
        </p:spPr>
        <p:txBody>
          <a:bodyPr/>
          <a:lstStyle/>
          <a:p>
            <a:pPr marL="114300" indent="0">
              <a:buNone/>
            </a:pPr>
            <a:endParaRPr lang="ar-SA" dirty="0" smtClean="0"/>
          </a:p>
          <a:p>
            <a:pPr marL="114300" indent="0">
              <a:buNone/>
            </a:pPr>
            <a:endParaRPr lang="ar-SA" dirty="0"/>
          </a:p>
          <a:p>
            <a:pPr marL="114300" indent="0">
              <a:buNone/>
            </a:pPr>
            <a:endParaRPr lang="ar-SA" dirty="0" smtClean="0"/>
          </a:p>
          <a:p>
            <a:pPr marL="114300" indent="0">
              <a:buNone/>
            </a:pPr>
            <a:endParaRPr lang="ar-SA" dirty="0"/>
          </a:p>
          <a:p>
            <a:pPr marL="114300" indent="0">
              <a:buNone/>
            </a:pPr>
            <a:endParaRPr lang="ar-SA" dirty="0" smtClean="0"/>
          </a:p>
          <a:p>
            <a:pPr marL="114300" indent="0">
              <a:buNone/>
            </a:pPr>
            <a:endParaRPr lang="ar-SA" dirty="0"/>
          </a:p>
          <a:p>
            <a:pPr marL="114300" indent="0">
              <a:buNone/>
            </a:pPr>
            <a:endParaRPr lang="ar-SA" dirty="0" smtClean="0"/>
          </a:p>
          <a:p>
            <a:pPr marL="114300" indent="0">
              <a:buNone/>
            </a:pPr>
            <a:endParaRPr lang="ar-SA" dirty="0" smtClean="0"/>
          </a:p>
          <a:p>
            <a:pPr marL="114300" indent="0">
              <a:buNone/>
            </a:pPr>
            <a:endParaRPr lang="ar-SA" dirty="0"/>
          </a:p>
          <a:p>
            <a:pPr marL="114300" indent="0" algn="just">
              <a:buNone/>
            </a:pPr>
            <a:r>
              <a:rPr lang="ar-SA" sz="3600" dirty="0" smtClean="0"/>
              <a:t>فمن </a:t>
            </a:r>
            <a:r>
              <a:rPr lang="ar-SA" sz="3600" dirty="0"/>
              <a:t>قال </a:t>
            </a:r>
            <a:r>
              <a:rPr lang="ar-SA" sz="3600" b="1" dirty="0">
                <a:solidFill>
                  <a:srgbClr val="C00000"/>
                </a:solidFill>
              </a:rPr>
              <a:t>"لا إله إلا الله" </a:t>
            </a:r>
            <a:r>
              <a:rPr lang="ar-SA" sz="3600" dirty="0"/>
              <a:t>ولكنه أبغض ما دلت عليه من عبادة الله وحده لا شريك الله </a:t>
            </a:r>
            <a:r>
              <a:rPr lang="ar-SA" sz="3600" b="1" dirty="0">
                <a:solidFill>
                  <a:srgbClr val="C00000"/>
                </a:solidFill>
              </a:rPr>
              <a:t>فليس بمسلم</a:t>
            </a:r>
            <a:r>
              <a:rPr lang="ar-SA" sz="3600" dirty="0"/>
              <a:t>، كما قال تعالى: {ذَلِكَ بِأَنَّهُمْ كَرِهُوا مَا أَنْزَلَ اللَّهُ فَأَحْبَطَ أَعْمَالَهُمْ} </a:t>
            </a:r>
            <a:r>
              <a:rPr lang="ar-SA" sz="2800" dirty="0"/>
              <a:t>[محمد: 9]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476672"/>
            <a:ext cx="4392488" cy="252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909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heel(1)">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circle(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circle(in)">
                                      <p:cBhvr>
                                        <p:cTn id="1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460432" cy="1417638"/>
          </a:xfrm>
          <a:solidFill>
            <a:schemeClr val="accent3">
              <a:lumMod val="60000"/>
              <a:lumOff val="40000"/>
            </a:schemeClr>
          </a:solidFill>
        </p:spPr>
        <p:txBody>
          <a:bodyPr/>
          <a:lstStyle/>
          <a:p>
            <a:pPr algn="ctr"/>
            <a:r>
              <a:rPr lang="ar-SA" b="1" dirty="0">
                <a:solidFill>
                  <a:srgbClr val="002060"/>
                </a:solidFill>
              </a:rPr>
              <a:t>نواقض "لا إله إلا الله</a:t>
            </a:r>
            <a:r>
              <a:rPr lang="ar-SA" b="1" dirty="0" smtClean="0">
                <a:solidFill>
                  <a:srgbClr val="002060"/>
                </a:solidFill>
              </a:rPr>
              <a:t>"</a:t>
            </a:r>
            <a:endParaRPr lang="ar-SA" b="1" dirty="0">
              <a:solidFill>
                <a:srgbClr val="002060"/>
              </a:solidFill>
            </a:endParaRPr>
          </a:p>
        </p:txBody>
      </p:sp>
      <p:sp>
        <p:nvSpPr>
          <p:cNvPr id="3" name="عنصر نائب للمحتوى 2"/>
          <p:cNvSpPr>
            <a:spLocks noGrp="1"/>
          </p:cNvSpPr>
          <p:nvPr>
            <p:ph idx="1"/>
          </p:nvPr>
        </p:nvSpPr>
        <p:spPr>
          <a:xfrm>
            <a:off x="0" y="1340768"/>
            <a:ext cx="8460432" cy="5517232"/>
          </a:xfrm>
          <a:solidFill>
            <a:schemeClr val="accent3">
              <a:lumMod val="60000"/>
              <a:lumOff val="40000"/>
            </a:schemeClr>
          </a:solidFill>
        </p:spPr>
        <p:txBody>
          <a:bodyPr>
            <a:normAutofit/>
          </a:bodyPr>
          <a:lstStyle/>
          <a:p>
            <a:pPr algn="just">
              <a:buFontTx/>
              <a:buChar char="-"/>
            </a:pPr>
            <a:r>
              <a:rPr lang="ar-SA" sz="3600" dirty="0" smtClean="0"/>
              <a:t>نواقض </a:t>
            </a:r>
            <a:r>
              <a:rPr lang="ar-SA" sz="3600" dirty="0"/>
              <a:t>"لا إله إلا الله"، وتسمى "نواقض الإسلام" و"نواقض التوحيد" وهي الخصال التي تحصل بها الردة عن دين الإسلام، فهي </a:t>
            </a:r>
            <a:r>
              <a:rPr lang="ar-SA" sz="3600" dirty="0" smtClean="0"/>
              <a:t>كثيرة.</a:t>
            </a:r>
          </a:p>
          <a:p>
            <a:pPr algn="just">
              <a:buFontTx/>
              <a:buChar char="-"/>
            </a:pPr>
            <a:r>
              <a:rPr lang="ar-SA" sz="3600" b="1" dirty="0" smtClean="0">
                <a:solidFill>
                  <a:srgbClr val="002060"/>
                </a:solidFill>
              </a:rPr>
              <a:t>هذه </a:t>
            </a:r>
            <a:r>
              <a:rPr lang="ar-SA" sz="3600" b="1" dirty="0">
                <a:solidFill>
                  <a:srgbClr val="002060"/>
                </a:solidFill>
              </a:rPr>
              <a:t>النواقض تجتمع في ثلاثة نواقض رئيسة</a:t>
            </a:r>
            <a:r>
              <a:rPr lang="ar-SA" sz="3600" b="1" dirty="0" smtClean="0">
                <a:solidFill>
                  <a:srgbClr val="002060"/>
                </a:solidFill>
              </a:rPr>
              <a:t>، هي:</a:t>
            </a:r>
          </a:p>
          <a:p>
            <a:pPr marL="857250" indent="-742950" algn="just">
              <a:buFont typeface="+mj-lt"/>
              <a:buAutoNum type="arabicPeriod"/>
            </a:pPr>
            <a:r>
              <a:rPr lang="ar-SA" sz="3600" dirty="0" smtClean="0"/>
              <a:t> </a:t>
            </a:r>
            <a:r>
              <a:rPr lang="ar-SA" sz="3600" dirty="0"/>
              <a:t>الشرك </a:t>
            </a:r>
            <a:r>
              <a:rPr lang="ar-SA" sz="3600" dirty="0" smtClean="0"/>
              <a:t>الأكبر </a:t>
            </a:r>
          </a:p>
          <a:p>
            <a:pPr marL="857250" indent="-742950" algn="just">
              <a:buFont typeface="+mj-lt"/>
              <a:buAutoNum type="arabicPeriod"/>
            </a:pPr>
            <a:r>
              <a:rPr lang="ar-SA" sz="3600" dirty="0" smtClean="0"/>
              <a:t>الكفر الأكبر </a:t>
            </a:r>
          </a:p>
          <a:p>
            <a:pPr marL="857250" indent="-742950" algn="just">
              <a:buFont typeface="+mj-lt"/>
              <a:buAutoNum type="arabicPeriod"/>
            </a:pPr>
            <a:r>
              <a:rPr lang="ar-SA" sz="3600" dirty="0" smtClean="0"/>
              <a:t>النفاق </a:t>
            </a:r>
            <a:r>
              <a:rPr lang="ar-SA" sz="3600" dirty="0"/>
              <a:t>الأكبر </a:t>
            </a:r>
            <a:r>
              <a:rPr lang="ar-SA" sz="3600" dirty="0" smtClean="0"/>
              <a:t>(الاعتقادي). </a:t>
            </a:r>
            <a:endParaRPr lang="ar-SA" sz="3600" dirty="0"/>
          </a:p>
        </p:txBody>
      </p:sp>
    </p:spTree>
    <p:extLst>
      <p:ext uri="{BB962C8B-B14F-4D97-AF65-F5344CB8AC3E}">
        <p14:creationId xmlns:p14="http://schemas.microsoft.com/office/powerpoint/2010/main" val="212671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1000"/>
                                        <p:tgtEl>
                                          <p:spTgt spid="3">
                                            <p:txEl>
                                              <p:pRg st="4" end="4"/>
                                            </p:txEl>
                                          </p:spTgt>
                                        </p:tgtEl>
                                      </p:cBhvr>
                                    </p:animEffect>
                                    <p:anim calcmode="lin" valueType="num">
                                      <p:cBhvr>
                                        <p:cTn id="5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460432" cy="1340767"/>
          </a:xfrm>
          <a:solidFill>
            <a:schemeClr val="accent3">
              <a:lumMod val="60000"/>
              <a:lumOff val="40000"/>
            </a:schemeClr>
          </a:solidFill>
        </p:spPr>
        <p:txBody>
          <a:bodyPr/>
          <a:lstStyle/>
          <a:p>
            <a:pPr algn="ctr"/>
            <a:r>
              <a:rPr lang="ar-SA" sz="5400" b="1" dirty="0">
                <a:solidFill>
                  <a:srgbClr val="002060"/>
                </a:solidFill>
              </a:rPr>
              <a:t> العبادة</a:t>
            </a:r>
          </a:p>
        </p:txBody>
      </p:sp>
      <p:sp>
        <p:nvSpPr>
          <p:cNvPr id="3" name="عنصر نائب للمحتوى 2"/>
          <p:cNvSpPr>
            <a:spLocks noGrp="1"/>
          </p:cNvSpPr>
          <p:nvPr>
            <p:ph idx="1"/>
          </p:nvPr>
        </p:nvSpPr>
        <p:spPr>
          <a:xfrm>
            <a:off x="17038" y="1268760"/>
            <a:ext cx="8443394" cy="5589240"/>
          </a:xfrm>
          <a:solidFill>
            <a:schemeClr val="accent3">
              <a:lumMod val="60000"/>
              <a:lumOff val="40000"/>
            </a:schemeClr>
          </a:solidFill>
        </p:spPr>
        <p:txBody>
          <a:bodyPr>
            <a:noAutofit/>
          </a:bodyPr>
          <a:lstStyle/>
          <a:p>
            <a:pPr marL="114300" indent="0" algn="just">
              <a:buNone/>
            </a:pPr>
            <a:r>
              <a:rPr lang="ar-SA" sz="3200" b="1" dirty="0">
                <a:solidFill>
                  <a:srgbClr val="002060"/>
                </a:solidFill>
              </a:rPr>
              <a:t>تعريف العبادة وبيان شمولها:</a:t>
            </a:r>
          </a:p>
          <a:p>
            <a:pPr marL="114300" indent="0" algn="just">
              <a:buNone/>
            </a:pPr>
            <a:r>
              <a:rPr lang="ar-SA" sz="3200" dirty="0"/>
              <a:t>عرَّف شيخ الإسلام ابن تيمية العبادة بقوله: هي اسم جامع لكل ما يحبه الله </a:t>
            </a:r>
            <a:r>
              <a:rPr lang="ar-SA" sz="3200" dirty="0" err="1"/>
              <a:t>ويرضاه</a:t>
            </a:r>
            <a:r>
              <a:rPr lang="ar-SA" sz="3200" dirty="0"/>
              <a:t> من الأقوال والأفعال الظاهرة والباطنة.</a:t>
            </a:r>
          </a:p>
          <a:p>
            <a:pPr marL="114300" indent="0" algn="just">
              <a:buNone/>
            </a:pPr>
            <a:r>
              <a:rPr lang="ar-SA" sz="3200" dirty="0"/>
              <a:t>وهذا يدل على شمول العبادة، فهي تشمل:</a:t>
            </a:r>
          </a:p>
          <a:p>
            <a:pPr marL="114300" indent="0" algn="just">
              <a:buNone/>
            </a:pPr>
            <a:r>
              <a:rPr lang="ar-SA" sz="3200" dirty="0"/>
              <a:t>أولاً: العبادات </a:t>
            </a:r>
            <a:r>
              <a:rPr lang="ar-SA" sz="3200" dirty="0" smtClean="0"/>
              <a:t>المحضة  </a:t>
            </a:r>
            <a:r>
              <a:rPr lang="ar-SA" sz="3200" dirty="0"/>
              <a:t>ثانياً: العبادات غير المحضة</a:t>
            </a:r>
            <a:r>
              <a:rPr lang="ar-SA" sz="3200" dirty="0" smtClean="0"/>
              <a:t>.</a:t>
            </a:r>
          </a:p>
          <a:p>
            <a:pPr marL="114300" indent="0" algn="just">
              <a:buNone/>
            </a:pPr>
            <a:endParaRPr lang="ar-SA" sz="3200" dirty="0"/>
          </a:p>
          <a:p>
            <a:pPr marL="114300" indent="0" algn="just">
              <a:buNone/>
            </a:pPr>
            <a:r>
              <a:rPr lang="ar-SA" sz="3200" b="1" dirty="0">
                <a:solidFill>
                  <a:srgbClr val="002060"/>
                </a:solidFill>
              </a:rPr>
              <a:t>أولاً: العبادات </a:t>
            </a:r>
            <a:r>
              <a:rPr lang="ar-SA" sz="3200" b="1" dirty="0" smtClean="0">
                <a:solidFill>
                  <a:srgbClr val="002060"/>
                </a:solidFill>
              </a:rPr>
              <a:t>المحضة. </a:t>
            </a:r>
            <a:r>
              <a:rPr lang="ar-SA" sz="3200" dirty="0"/>
              <a:t>وهي الأعمال والأقوال التي هي عبادات من أصل مشروعيتها، والتي دل الدليل من النصوص أو غيرها على تحريم صرفها لغير الله تعالى.</a:t>
            </a:r>
          </a:p>
        </p:txBody>
      </p:sp>
    </p:spTree>
    <p:extLst>
      <p:ext uri="{BB962C8B-B14F-4D97-AF65-F5344CB8AC3E}">
        <p14:creationId xmlns:p14="http://schemas.microsoft.com/office/powerpoint/2010/main" val="312511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wipe(down)">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down)">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down)">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down)">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514184" cy="6858000"/>
          </a:xfrm>
          <a:solidFill>
            <a:schemeClr val="accent3">
              <a:lumMod val="60000"/>
              <a:lumOff val="4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114300" indent="0" algn="ctr">
              <a:buNone/>
            </a:pPr>
            <a:r>
              <a:rPr lang="ar-SA" sz="4800" b="1" dirty="0" smtClean="0">
                <a:solidFill>
                  <a:srgbClr val="00B050"/>
                </a:solidFill>
              </a:rPr>
              <a:t>العبادات المحضة</a:t>
            </a:r>
            <a:endParaRPr lang="ar-SA" sz="4800" b="1" dirty="0">
              <a:solidFill>
                <a:srgbClr val="00B050"/>
              </a:solidFill>
            </a:endParaRPr>
          </a:p>
        </p:txBody>
      </p:sp>
      <p:cxnSp>
        <p:nvCxnSpPr>
          <p:cNvPr id="5" name="رابط مستقيم 4"/>
          <p:cNvCxnSpPr/>
          <p:nvPr/>
        </p:nvCxnSpPr>
        <p:spPr>
          <a:xfrm>
            <a:off x="467544" y="836712"/>
            <a:ext cx="7704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a:off x="8172400" y="836712"/>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a:off x="467544" y="836712"/>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a:off x="5508104" y="836712"/>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a:off x="2987824" y="836712"/>
            <a:ext cx="0"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موجة 19"/>
          <p:cNvSpPr/>
          <p:nvPr/>
        </p:nvSpPr>
        <p:spPr>
          <a:xfrm>
            <a:off x="6876256" y="1268761"/>
            <a:ext cx="1490464" cy="1225190"/>
          </a:xfrm>
          <a:prstGeom prst="wave">
            <a:avLst>
              <a:gd name="adj1" fmla="val 12500"/>
              <a:gd name="adj2" fmla="val 3895"/>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002060"/>
                </a:solidFill>
              </a:rPr>
              <a:t>العبادات </a:t>
            </a:r>
            <a:r>
              <a:rPr lang="ar-SA" sz="2800" b="1" dirty="0" smtClean="0">
                <a:solidFill>
                  <a:srgbClr val="002060"/>
                </a:solidFill>
              </a:rPr>
              <a:t>القلبية</a:t>
            </a:r>
            <a:endParaRPr lang="ar-SA" sz="2800" b="1" dirty="0">
              <a:solidFill>
                <a:srgbClr val="002060"/>
              </a:solidFill>
            </a:endParaRPr>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0534" y="1339716"/>
            <a:ext cx="1348446" cy="1154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مستطيل 23"/>
          <p:cNvSpPr/>
          <p:nvPr/>
        </p:nvSpPr>
        <p:spPr>
          <a:xfrm>
            <a:off x="4700534" y="1484785"/>
            <a:ext cx="1348446" cy="954107"/>
          </a:xfrm>
          <a:prstGeom prst="rect">
            <a:avLst/>
          </a:prstGeom>
        </p:spPr>
        <p:txBody>
          <a:bodyPr wrap="square">
            <a:spAutoFit/>
          </a:bodyPr>
          <a:lstStyle/>
          <a:p>
            <a:r>
              <a:rPr lang="ar-SA" sz="2800" b="1" dirty="0">
                <a:solidFill>
                  <a:srgbClr val="002060"/>
                </a:solidFill>
              </a:rPr>
              <a:t>العبادات </a:t>
            </a:r>
            <a:endParaRPr lang="ar-SA" sz="2800" b="1" dirty="0" smtClean="0">
              <a:solidFill>
                <a:srgbClr val="002060"/>
              </a:solidFill>
            </a:endParaRPr>
          </a:p>
          <a:p>
            <a:r>
              <a:rPr lang="ar-SA" sz="2800" b="1" dirty="0" smtClean="0">
                <a:solidFill>
                  <a:srgbClr val="002060"/>
                </a:solidFill>
              </a:rPr>
              <a:t>القولية</a:t>
            </a:r>
            <a:endParaRPr lang="ar-SA" sz="2800" b="1" dirty="0">
              <a:solidFill>
                <a:srgbClr val="002060"/>
              </a:solidFill>
            </a:endParaRPr>
          </a:p>
        </p:txBody>
      </p:sp>
      <p:pic>
        <p:nvPicPr>
          <p:cNvPr id="922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7648" y="1339716"/>
            <a:ext cx="1473494"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 name="موجة 9215"/>
          <p:cNvSpPr/>
          <p:nvPr/>
        </p:nvSpPr>
        <p:spPr>
          <a:xfrm>
            <a:off x="236982" y="1339716"/>
            <a:ext cx="1310682" cy="1154235"/>
          </a:xfrm>
          <a:prstGeom prst="wav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002060"/>
                </a:solidFill>
              </a:rPr>
              <a:t>العبادات </a:t>
            </a:r>
            <a:r>
              <a:rPr lang="ar-SA" sz="2800" b="1" dirty="0" smtClean="0">
                <a:solidFill>
                  <a:srgbClr val="002060"/>
                </a:solidFill>
              </a:rPr>
              <a:t>المالية</a:t>
            </a:r>
            <a:endParaRPr lang="ar-SA" sz="2800" b="1" dirty="0">
              <a:solidFill>
                <a:srgbClr val="002060"/>
              </a:solidFill>
            </a:endParaRPr>
          </a:p>
        </p:txBody>
      </p:sp>
      <p:sp>
        <p:nvSpPr>
          <p:cNvPr id="9217" name="مستطيل 9216"/>
          <p:cNvSpPr/>
          <p:nvPr/>
        </p:nvSpPr>
        <p:spPr>
          <a:xfrm>
            <a:off x="2411760" y="1484785"/>
            <a:ext cx="1369382" cy="954107"/>
          </a:xfrm>
          <a:prstGeom prst="rect">
            <a:avLst/>
          </a:prstGeom>
        </p:spPr>
        <p:txBody>
          <a:bodyPr wrap="square">
            <a:spAutoFit/>
          </a:bodyPr>
          <a:lstStyle/>
          <a:p>
            <a:r>
              <a:rPr lang="ar-SA" sz="2800" b="1" dirty="0">
                <a:solidFill>
                  <a:srgbClr val="002060"/>
                </a:solidFill>
              </a:rPr>
              <a:t>العبادات </a:t>
            </a:r>
            <a:endParaRPr lang="ar-SA" sz="2800" b="1" dirty="0" smtClean="0">
              <a:solidFill>
                <a:srgbClr val="002060"/>
              </a:solidFill>
            </a:endParaRPr>
          </a:p>
          <a:p>
            <a:r>
              <a:rPr lang="ar-SA" sz="2800" b="1" dirty="0" smtClean="0">
                <a:solidFill>
                  <a:srgbClr val="002060"/>
                </a:solidFill>
              </a:rPr>
              <a:t>البدنية</a:t>
            </a:r>
            <a:endParaRPr lang="ar-SA" sz="2800" b="1" dirty="0">
              <a:solidFill>
                <a:srgbClr val="002060"/>
              </a:solidFill>
            </a:endParaRPr>
          </a:p>
        </p:txBody>
      </p:sp>
      <p:sp>
        <p:nvSpPr>
          <p:cNvPr id="9238" name="مضلع اثنا عشري 9237"/>
          <p:cNvSpPr/>
          <p:nvPr/>
        </p:nvSpPr>
        <p:spPr>
          <a:xfrm>
            <a:off x="6732240" y="2857344"/>
            <a:ext cx="1728192" cy="2083824"/>
          </a:xfrm>
          <a:prstGeom prst="dodec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2400" b="1" dirty="0" smtClean="0">
                <a:solidFill>
                  <a:srgbClr val="002060"/>
                </a:solidFill>
              </a:rPr>
              <a:t>1- قول       القلب</a:t>
            </a:r>
          </a:p>
          <a:p>
            <a:r>
              <a:rPr lang="ar-SA" sz="2400" b="1" dirty="0" smtClean="0">
                <a:solidFill>
                  <a:srgbClr val="002060"/>
                </a:solidFill>
              </a:rPr>
              <a:t>2-عمل القلب</a:t>
            </a:r>
            <a:endParaRPr lang="ar-SA" sz="2400" b="1" dirty="0">
              <a:solidFill>
                <a:srgbClr val="002060"/>
              </a:solidFill>
            </a:endParaRPr>
          </a:p>
        </p:txBody>
      </p:sp>
      <p:pic>
        <p:nvPicPr>
          <p:cNvPr id="924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982" y="2748524"/>
            <a:ext cx="1670722" cy="219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42"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2748524"/>
            <a:ext cx="1872208" cy="219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3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2756098"/>
            <a:ext cx="1872208" cy="218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46" name="مستطيل 9245"/>
          <p:cNvSpPr/>
          <p:nvPr/>
        </p:nvSpPr>
        <p:spPr>
          <a:xfrm>
            <a:off x="2307649" y="2857344"/>
            <a:ext cx="1328247" cy="1631216"/>
          </a:xfrm>
          <a:prstGeom prst="rect">
            <a:avLst/>
          </a:prstGeom>
        </p:spPr>
        <p:txBody>
          <a:bodyPr wrap="square">
            <a:spAutoFit/>
          </a:bodyPr>
          <a:lstStyle/>
          <a:p>
            <a:r>
              <a:rPr lang="ar-SA" sz="2000" b="1" dirty="0">
                <a:solidFill>
                  <a:srgbClr val="002060"/>
                </a:solidFill>
              </a:rPr>
              <a:t>الصلاة </a:t>
            </a:r>
            <a:r>
              <a:rPr lang="ar-SA" sz="2000" b="1" dirty="0" smtClean="0">
                <a:solidFill>
                  <a:srgbClr val="002060"/>
                </a:solidFill>
              </a:rPr>
              <a:t>والسجود والصوم </a:t>
            </a:r>
          </a:p>
          <a:p>
            <a:r>
              <a:rPr lang="ar-SA" sz="2000" b="1" dirty="0" smtClean="0">
                <a:solidFill>
                  <a:srgbClr val="002060"/>
                </a:solidFill>
              </a:rPr>
              <a:t>والحج</a:t>
            </a:r>
          </a:p>
          <a:p>
            <a:r>
              <a:rPr lang="ar-SA" sz="2000" b="1" dirty="0" smtClean="0">
                <a:solidFill>
                  <a:srgbClr val="002060"/>
                </a:solidFill>
              </a:rPr>
              <a:t>والطواف</a:t>
            </a:r>
            <a:endParaRPr lang="ar-SA" sz="2000" b="1" dirty="0">
              <a:solidFill>
                <a:srgbClr val="002060"/>
              </a:solidFill>
            </a:endParaRPr>
          </a:p>
        </p:txBody>
      </p:sp>
      <p:sp>
        <p:nvSpPr>
          <p:cNvPr id="9247" name="مستطيل 9246"/>
          <p:cNvSpPr/>
          <p:nvPr/>
        </p:nvSpPr>
        <p:spPr>
          <a:xfrm>
            <a:off x="236983" y="3068960"/>
            <a:ext cx="1310682" cy="1323439"/>
          </a:xfrm>
          <a:prstGeom prst="rect">
            <a:avLst/>
          </a:prstGeom>
        </p:spPr>
        <p:txBody>
          <a:bodyPr wrap="square">
            <a:spAutoFit/>
          </a:bodyPr>
          <a:lstStyle/>
          <a:p>
            <a:r>
              <a:rPr lang="ar-SA" sz="2000" b="1" dirty="0" smtClean="0">
                <a:solidFill>
                  <a:srgbClr val="002060"/>
                </a:solidFill>
              </a:rPr>
              <a:t>الزكاة</a:t>
            </a:r>
          </a:p>
          <a:p>
            <a:r>
              <a:rPr lang="ar-SA" sz="2000" b="1" dirty="0" smtClean="0">
                <a:solidFill>
                  <a:srgbClr val="002060"/>
                </a:solidFill>
              </a:rPr>
              <a:t>والصدقة</a:t>
            </a:r>
          </a:p>
          <a:p>
            <a:r>
              <a:rPr lang="ar-SA" sz="2000" b="1" dirty="0" smtClean="0">
                <a:solidFill>
                  <a:srgbClr val="002060"/>
                </a:solidFill>
              </a:rPr>
              <a:t>والذبح </a:t>
            </a:r>
          </a:p>
          <a:p>
            <a:r>
              <a:rPr lang="ar-SA" sz="2000" b="1" dirty="0" smtClean="0">
                <a:solidFill>
                  <a:srgbClr val="002060"/>
                </a:solidFill>
              </a:rPr>
              <a:t>والنذر</a:t>
            </a:r>
            <a:endParaRPr lang="ar-SA" sz="2000" b="1" dirty="0">
              <a:solidFill>
                <a:srgbClr val="002060"/>
              </a:solidFill>
            </a:endParaRPr>
          </a:p>
        </p:txBody>
      </p:sp>
      <p:sp>
        <p:nvSpPr>
          <p:cNvPr id="33" name="مستطيل 32"/>
          <p:cNvSpPr/>
          <p:nvPr/>
        </p:nvSpPr>
        <p:spPr>
          <a:xfrm>
            <a:off x="4499992" y="3105835"/>
            <a:ext cx="1800200" cy="461665"/>
          </a:xfrm>
          <a:prstGeom prst="rect">
            <a:avLst/>
          </a:prstGeom>
        </p:spPr>
        <p:txBody>
          <a:bodyPr wrap="square">
            <a:spAutoFit/>
          </a:bodyPr>
          <a:lstStyle/>
          <a:p>
            <a:endParaRPr lang="ar-SA" sz="2400" b="1" dirty="0">
              <a:solidFill>
                <a:srgbClr val="002060"/>
              </a:solidFill>
            </a:endParaRPr>
          </a:p>
        </p:txBody>
      </p:sp>
      <p:cxnSp>
        <p:nvCxnSpPr>
          <p:cNvPr id="4" name="رابط كسهم مستقيم 3"/>
          <p:cNvCxnSpPr>
            <a:stCxn id="9238" idx="5"/>
          </p:cNvCxnSpPr>
          <p:nvPr/>
        </p:nvCxnSpPr>
        <p:spPr>
          <a:xfrm flipH="1">
            <a:off x="5508104" y="4941168"/>
            <a:ext cx="1856686"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7563792" y="4941168"/>
            <a:ext cx="0" cy="9221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6217344" y="5798909"/>
            <a:ext cx="1778496" cy="914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002060"/>
                </a:solidFill>
              </a:rPr>
              <a:t>اعتقادية</a:t>
            </a:r>
            <a:endParaRPr lang="ar-SA" sz="2800" b="1" dirty="0">
              <a:solidFill>
                <a:srgbClr val="002060"/>
              </a:solidFill>
            </a:endParaRPr>
          </a:p>
        </p:txBody>
      </p:sp>
      <p:sp>
        <p:nvSpPr>
          <p:cNvPr id="16" name="شكل بيضاوي 15"/>
          <p:cNvSpPr/>
          <p:nvPr/>
        </p:nvSpPr>
        <p:spPr>
          <a:xfrm>
            <a:off x="3275856" y="5161249"/>
            <a:ext cx="2509361" cy="1404156"/>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rgbClr val="002060"/>
                </a:solidFill>
              </a:rPr>
              <a:t>الإخلاص</a:t>
            </a:r>
          </a:p>
          <a:p>
            <a:pPr algn="ctr"/>
            <a:r>
              <a:rPr lang="ar-SA" sz="2000" b="1" dirty="0">
                <a:solidFill>
                  <a:srgbClr val="002060"/>
                </a:solidFill>
              </a:rPr>
              <a:t>ومحبة </a:t>
            </a:r>
            <a:r>
              <a:rPr lang="ar-SA" sz="2000" b="1" dirty="0" smtClean="0">
                <a:solidFill>
                  <a:srgbClr val="002060"/>
                </a:solidFill>
              </a:rPr>
              <a:t>الله تعالى</a:t>
            </a:r>
            <a:endParaRPr lang="ar-SA" sz="2000" b="1" dirty="0">
              <a:solidFill>
                <a:srgbClr val="002060"/>
              </a:solidFill>
            </a:endParaRPr>
          </a:p>
          <a:p>
            <a:pPr algn="ctr"/>
            <a:r>
              <a:rPr lang="ar-SA" sz="2000" b="1" dirty="0">
                <a:solidFill>
                  <a:srgbClr val="002060"/>
                </a:solidFill>
              </a:rPr>
              <a:t>والرجاء لثوابه والخوف </a:t>
            </a:r>
          </a:p>
        </p:txBody>
      </p:sp>
      <p:sp>
        <p:nvSpPr>
          <p:cNvPr id="28" name="مستطيل 27"/>
          <p:cNvSpPr/>
          <p:nvPr/>
        </p:nvSpPr>
        <p:spPr>
          <a:xfrm>
            <a:off x="4788024" y="3244334"/>
            <a:ext cx="1260956" cy="1569660"/>
          </a:xfrm>
          <a:prstGeom prst="rect">
            <a:avLst/>
          </a:prstGeom>
        </p:spPr>
        <p:txBody>
          <a:bodyPr wrap="square">
            <a:spAutoFit/>
          </a:bodyPr>
          <a:lstStyle/>
          <a:p>
            <a:r>
              <a:rPr lang="ar-SA" sz="2400" b="1" dirty="0">
                <a:solidFill>
                  <a:srgbClr val="002060"/>
                </a:solidFill>
              </a:rPr>
              <a:t>نطق بكلمة التوحيد</a:t>
            </a:r>
            <a:r>
              <a:rPr lang="ar-SA" sz="2400" b="1" dirty="0" smtClean="0">
                <a:solidFill>
                  <a:srgbClr val="002060"/>
                </a:solidFill>
              </a:rPr>
              <a:t>،</a:t>
            </a:r>
          </a:p>
          <a:p>
            <a:r>
              <a:rPr lang="ar-SA" sz="2400" b="1" dirty="0" smtClean="0">
                <a:solidFill>
                  <a:srgbClr val="002060"/>
                </a:solidFill>
              </a:rPr>
              <a:t>قراءة </a:t>
            </a:r>
            <a:r>
              <a:rPr lang="ar-SA" sz="2400" b="1" dirty="0">
                <a:solidFill>
                  <a:srgbClr val="002060"/>
                </a:solidFill>
              </a:rPr>
              <a:t>القرآن</a:t>
            </a:r>
          </a:p>
        </p:txBody>
      </p:sp>
    </p:spTree>
    <p:extLst>
      <p:ext uri="{BB962C8B-B14F-4D97-AF65-F5344CB8AC3E}">
        <p14:creationId xmlns:p14="http://schemas.microsoft.com/office/powerpoint/2010/main" val="193572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heel(1)">
                                      <p:cBhvr>
                                        <p:cTn id="21" dur="20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heel(1)">
                                      <p:cBhvr>
                                        <p:cTn id="26" dur="20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9217"/>
                                        </p:tgtEl>
                                        <p:attrNameLst>
                                          <p:attrName>style.visibility</p:attrName>
                                        </p:attrNameLst>
                                      </p:cBhvr>
                                      <p:to>
                                        <p:strVal val="visible"/>
                                      </p:to>
                                    </p:set>
                                    <p:animEffect transition="in" filter="wheel(1)">
                                      <p:cBhvr>
                                        <p:cTn id="31" dur="2000"/>
                                        <p:tgtEl>
                                          <p:spTgt spid="9217"/>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9216"/>
                                        </p:tgtEl>
                                        <p:attrNameLst>
                                          <p:attrName>style.visibility</p:attrName>
                                        </p:attrNameLst>
                                      </p:cBhvr>
                                      <p:to>
                                        <p:strVal val="visible"/>
                                      </p:to>
                                    </p:set>
                                    <p:animEffect transition="in" filter="wheel(1)">
                                      <p:cBhvr>
                                        <p:cTn id="36" dur="2000"/>
                                        <p:tgtEl>
                                          <p:spTgt spid="9216"/>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9238"/>
                                        </p:tgtEl>
                                        <p:attrNameLst>
                                          <p:attrName>style.visibility</p:attrName>
                                        </p:attrNameLst>
                                      </p:cBhvr>
                                      <p:to>
                                        <p:strVal val="visible"/>
                                      </p:to>
                                    </p:set>
                                    <p:animEffect transition="in" filter="wheel(1)">
                                      <p:cBhvr>
                                        <p:cTn id="41" dur="2000"/>
                                        <p:tgtEl>
                                          <p:spTgt spid="9238"/>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20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heel(1)">
                                      <p:cBhvr>
                                        <p:cTn id="51" dur="20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heel(1)">
                                      <p:cBhvr>
                                        <p:cTn id="56" dur="20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childTnLst>
                                    <p:set>
                                      <p:cBhvr>
                                        <p:cTn id="60" dur="1" fill="hold">
                                          <p:stCondLst>
                                            <p:cond delay="0"/>
                                          </p:stCondLst>
                                        </p:cTn>
                                        <p:tgtEl>
                                          <p:spTgt spid="9246"/>
                                        </p:tgtEl>
                                        <p:attrNameLst>
                                          <p:attrName>style.visibility</p:attrName>
                                        </p:attrNameLst>
                                      </p:cBhvr>
                                      <p:to>
                                        <p:strVal val="visible"/>
                                      </p:to>
                                    </p:set>
                                    <p:animEffect transition="in" filter="wheel(1)">
                                      <p:cBhvr>
                                        <p:cTn id="61" dur="2000"/>
                                        <p:tgtEl>
                                          <p:spTgt spid="9246"/>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9247"/>
                                        </p:tgtEl>
                                        <p:attrNameLst>
                                          <p:attrName>style.visibility</p:attrName>
                                        </p:attrNameLst>
                                      </p:cBhvr>
                                      <p:to>
                                        <p:strVal val="visible"/>
                                      </p:to>
                                    </p:set>
                                    <p:animEffect transition="in" filter="wheel(1)">
                                      <p:cBhvr>
                                        <p:cTn id="66" dur="2000"/>
                                        <p:tgtEl>
                                          <p:spTgt spid="9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0" grpId="0" animBg="1"/>
      <p:bldP spid="24" grpId="0"/>
      <p:bldP spid="9216" grpId="0" animBg="1"/>
      <p:bldP spid="9217" grpId="0"/>
      <p:bldP spid="9238" grpId="0" animBg="1"/>
      <p:bldP spid="9246" grpId="0"/>
      <p:bldP spid="9247" grpId="0"/>
      <p:bldP spid="14" grpId="0" animBg="1"/>
      <p:bldP spid="16" grpId="0" animBg="1"/>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532440" cy="1398786"/>
          </a:xfrm>
          <a:solidFill>
            <a:schemeClr val="accent3">
              <a:lumMod val="60000"/>
              <a:lumOff val="40000"/>
            </a:schemeClr>
          </a:solidFill>
        </p:spPr>
        <p:txBody>
          <a:bodyPr/>
          <a:lstStyle/>
          <a:p>
            <a:pPr algn="ctr"/>
            <a:r>
              <a:rPr lang="ar-SA" b="1" dirty="0">
                <a:solidFill>
                  <a:srgbClr val="002060"/>
                </a:solidFill>
              </a:rPr>
              <a:t>العبادات غير المحضة </a:t>
            </a:r>
          </a:p>
        </p:txBody>
      </p:sp>
      <p:sp>
        <p:nvSpPr>
          <p:cNvPr id="3" name="عنصر نائب للمحتوى 2"/>
          <p:cNvSpPr>
            <a:spLocks noGrp="1"/>
          </p:cNvSpPr>
          <p:nvPr>
            <p:ph idx="1"/>
          </p:nvPr>
        </p:nvSpPr>
        <p:spPr>
          <a:xfrm>
            <a:off x="0" y="1196752"/>
            <a:ext cx="8460432" cy="5661248"/>
          </a:xfrm>
          <a:solidFill>
            <a:schemeClr val="accent3">
              <a:lumMod val="60000"/>
              <a:lumOff val="40000"/>
            </a:schemeClr>
          </a:solidFill>
        </p:spPr>
        <p:txBody>
          <a:bodyPr>
            <a:normAutofit lnSpcReduction="10000"/>
          </a:bodyPr>
          <a:lstStyle/>
          <a:p>
            <a:pPr marL="114300" indent="0" algn="just">
              <a:buNone/>
            </a:pPr>
            <a:r>
              <a:rPr lang="ar-SA" sz="3200" b="1" dirty="0">
                <a:solidFill>
                  <a:srgbClr val="002060"/>
                </a:solidFill>
              </a:rPr>
              <a:t>ثانياً: العبادات غير المحضة: </a:t>
            </a:r>
            <a:r>
              <a:rPr lang="ar-SA" sz="3200" dirty="0"/>
              <a:t>وهي الأعمال والأقوال التي ليست عبادات من أصل مشروعيتها، ولكنها تتحول بالنية الصالحة إلى عبادات</a:t>
            </a:r>
            <a:r>
              <a:rPr lang="ar-SA" sz="3200" dirty="0" smtClean="0"/>
              <a:t>.</a:t>
            </a:r>
            <a:r>
              <a:rPr lang="ar-SA" sz="3200" dirty="0"/>
              <a:t> ويدخل في العبادات غير المحضة ما يلي</a:t>
            </a:r>
            <a:r>
              <a:rPr lang="ar-SA" sz="3200" dirty="0" smtClean="0"/>
              <a:t>:</a:t>
            </a:r>
            <a:endParaRPr lang="ar-SA" sz="3200" dirty="0"/>
          </a:p>
          <a:p>
            <a:pPr marL="114300" indent="0" algn="just">
              <a:buNone/>
            </a:pPr>
            <a:r>
              <a:rPr lang="ar-SA" sz="3200" b="1" dirty="0" smtClean="0">
                <a:solidFill>
                  <a:srgbClr val="002060"/>
                </a:solidFill>
              </a:rPr>
              <a:t>1- </a:t>
            </a:r>
            <a:r>
              <a:rPr lang="ar-SA" sz="3200" b="1" dirty="0">
                <a:solidFill>
                  <a:srgbClr val="002060"/>
                </a:solidFill>
              </a:rPr>
              <a:t>فعل الواجبات والمندوبات التي ليست في الأصل من العبادات: </a:t>
            </a:r>
            <a:r>
              <a:rPr lang="ar-SA" sz="3200" dirty="0"/>
              <a:t>ومن </a:t>
            </a:r>
            <a:r>
              <a:rPr lang="ar-SA" sz="3200" dirty="0" smtClean="0"/>
              <a:t>ذلك: </a:t>
            </a:r>
            <a:r>
              <a:rPr lang="ar-SA" sz="3200" dirty="0"/>
              <a:t>النفقة على النفس أو على الزوجة </a:t>
            </a:r>
            <a:r>
              <a:rPr lang="ar-SA" sz="3200" dirty="0" smtClean="0"/>
              <a:t>والأولاد.</a:t>
            </a:r>
          </a:p>
          <a:p>
            <a:pPr marL="114300" indent="0" algn="just">
              <a:buNone/>
            </a:pPr>
            <a:endParaRPr lang="ar-SA" sz="3200" dirty="0" smtClean="0"/>
          </a:p>
          <a:p>
            <a:pPr marL="114300" indent="0" algn="just">
              <a:buNone/>
            </a:pPr>
            <a:r>
              <a:rPr lang="ar-SA" sz="3200" b="1" dirty="0">
                <a:solidFill>
                  <a:srgbClr val="002060"/>
                </a:solidFill>
              </a:rPr>
              <a:t>2- ترك المحرمات ابتغاء وجه الله تعالى: </a:t>
            </a:r>
            <a:r>
              <a:rPr lang="ar-SA" sz="3200" dirty="0"/>
              <a:t>ومن ذلك ترك الربا، وترك السرقة، وترك الغش </a:t>
            </a:r>
            <a:r>
              <a:rPr lang="ar-SA" sz="3200" dirty="0" smtClean="0"/>
              <a:t>وغيرها.</a:t>
            </a:r>
          </a:p>
          <a:p>
            <a:pPr marL="114300" indent="0" algn="just">
              <a:buNone/>
            </a:pPr>
            <a:endParaRPr lang="ar-SA" sz="3200" dirty="0" smtClean="0"/>
          </a:p>
          <a:p>
            <a:pPr marL="114300" indent="0" algn="just">
              <a:buNone/>
            </a:pPr>
            <a:r>
              <a:rPr lang="ar-SA" sz="3200" b="1" dirty="0"/>
              <a:t> </a:t>
            </a:r>
            <a:r>
              <a:rPr lang="ar-SA" sz="3200" b="1" dirty="0">
                <a:solidFill>
                  <a:srgbClr val="002060"/>
                </a:solidFill>
              </a:rPr>
              <a:t>3- فعل المباحات ابتغاء وجه الله تعالى: </a:t>
            </a:r>
            <a:r>
              <a:rPr lang="ar-SA" sz="3200" dirty="0"/>
              <a:t>ومن ذلك: النوم، والأكل، والبيع والشراء، وغيرها من أنواع </a:t>
            </a:r>
            <a:r>
              <a:rPr lang="ar-SA" sz="3200" dirty="0" smtClean="0"/>
              <a:t>التكسب.</a:t>
            </a:r>
            <a:endParaRPr lang="ar-SA" sz="3200" dirty="0"/>
          </a:p>
        </p:txBody>
      </p:sp>
    </p:spTree>
    <p:extLst>
      <p:ext uri="{BB962C8B-B14F-4D97-AF65-F5344CB8AC3E}">
        <p14:creationId xmlns:p14="http://schemas.microsoft.com/office/powerpoint/2010/main" val="291224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5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460432" cy="1700808"/>
          </a:xfrm>
          <a:solidFill>
            <a:schemeClr val="accent1">
              <a:lumMod val="60000"/>
              <a:lumOff val="40000"/>
            </a:schemeClr>
          </a:solidFill>
        </p:spPr>
        <p:txBody>
          <a:bodyPr/>
          <a:lstStyle/>
          <a:p>
            <a:pPr algn="ctr"/>
            <a:r>
              <a:rPr lang="ar-SA" b="1" dirty="0">
                <a:solidFill>
                  <a:srgbClr val="C00000"/>
                </a:solidFill>
              </a:rPr>
              <a:t>أصول العبادة</a:t>
            </a:r>
            <a:r>
              <a:rPr lang="ar-SA" dirty="0"/>
              <a:t/>
            </a:r>
            <a:br>
              <a:rPr lang="ar-SA" dirty="0"/>
            </a:br>
            <a:endParaRPr lang="ar-SA" dirty="0"/>
          </a:p>
        </p:txBody>
      </p:sp>
      <p:sp>
        <p:nvSpPr>
          <p:cNvPr id="3" name="عنصر نائب للمحتوى 2"/>
          <p:cNvSpPr>
            <a:spLocks noGrp="1"/>
          </p:cNvSpPr>
          <p:nvPr>
            <p:ph idx="1"/>
          </p:nvPr>
        </p:nvSpPr>
        <p:spPr>
          <a:xfrm>
            <a:off x="0" y="980728"/>
            <a:ext cx="8460432" cy="5877272"/>
          </a:xfrm>
          <a:solidFill>
            <a:schemeClr val="accent1">
              <a:lumMod val="60000"/>
              <a:lumOff val="40000"/>
            </a:schemeClr>
          </a:solidFill>
        </p:spPr>
        <p:txBody>
          <a:bodyPr>
            <a:normAutofit lnSpcReduction="10000"/>
          </a:bodyPr>
          <a:lstStyle/>
          <a:p>
            <a:pPr marL="114300" indent="0" algn="just">
              <a:buNone/>
            </a:pPr>
            <a:r>
              <a:rPr lang="ar-SA" sz="2800" dirty="0"/>
              <a:t> </a:t>
            </a:r>
            <a:r>
              <a:rPr lang="ar-SA" sz="3200" b="1" dirty="0">
                <a:solidFill>
                  <a:srgbClr val="C00000"/>
                </a:solidFill>
              </a:rPr>
              <a:t>أصول العبادة:</a:t>
            </a:r>
          </a:p>
          <a:p>
            <a:pPr marL="114300" indent="0" algn="just">
              <a:buNone/>
            </a:pPr>
            <a:r>
              <a:rPr lang="ar-SA" sz="2800" dirty="0"/>
              <a:t>عبادة الله تبارك وتعالى يجب أن ترتكز على أصول </a:t>
            </a:r>
            <a:r>
              <a:rPr lang="ar-SA" sz="2800" dirty="0" smtClean="0"/>
              <a:t>ثلاثة:</a:t>
            </a:r>
          </a:p>
          <a:p>
            <a:pPr marL="114300" indent="0" algn="just">
              <a:buNone/>
            </a:pPr>
            <a:r>
              <a:rPr lang="ar-SA" sz="3200" b="1" dirty="0">
                <a:solidFill>
                  <a:srgbClr val="C00000"/>
                </a:solidFill>
              </a:rPr>
              <a:t>الأصل الأول: المحبة لله تعالى.</a:t>
            </a:r>
          </a:p>
          <a:p>
            <a:pPr marL="114300" indent="0" algn="just">
              <a:buNone/>
            </a:pPr>
            <a:r>
              <a:rPr lang="ar-SA" sz="2800" dirty="0"/>
              <a:t>هذا الأصل هو أهم أصول العبادة، فالمحبة هي أصل العبادة، </a:t>
            </a:r>
            <a:r>
              <a:rPr lang="ar-SA" sz="2800" dirty="0" smtClean="0"/>
              <a:t>قال </a:t>
            </a:r>
            <a:r>
              <a:rPr lang="ar-SA" sz="2800" dirty="0"/>
              <a:t>الله تعالى: {قُلْ إِنْ كَانَ آبَاؤُكُمْ وَأَبْنَاؤُكُمْ وَإِخْوَانُكُمْ وَأَزْوَاجُكُمْ وَعَشِيرَتُكُمْ وَأَمْوَالٌ اقْتَرَفْتُمُوهَا وَتِجَارَةٌ تَخْشَوْنَ كَسَادَهَا وَمَسَاكِنُ تَرْضَوْنَهَا أَحَبَّ إِلَيْكُمْ مِنَ اللَّهِ وَرَسُولِهِ وَجِهَادٍ فِي سَبِيلِهِ فَتَرَبَّصُوا حَتَّى يَأْتِيَ اللَّهُ بِأَمْرِهِ وَاللَّهُ لا يَهْدِي الْقَوْمَ </a:t>
            </a:r>
            <a:r>
              <a:rPr lang="ar-SA" sz="2800" dirty="0" smtClean="0"/>
              <a:t>الْفَاِقِينَ</a:t>
            </a:r>
            <a:r>
              <a:rPr lang="ar-SA" sz="2800" dirty="0"/>
              <a:t>} </a:t>
            </a:r>
            <a:r>
              <a:rPr lang="ar-SA" sz="1800" dirty="0"/>
              <a:t>[التوبة: 24] </a:t>
            </a:r>
            <a:r>
              <a:rPr lang="ar-SA" sz="2800" dirty="0" smtClean="0"/>
              <a:t>.</a:t>
            </a:r>
          </a:p>
          <a:p>
            <a:pPr marL="114300" indent="0" algn="just">
              <a:buNone/>
            </a:pPr>
            <a:r>
              <a:rPr lang="ar-SA" sz="3200" b="1" dirty="0">
                <a:solidFill>
                  <a:srgbClr val="C00000"/>
                </a:solidFill>
              </a:rPr>
              <a:t>الأصل الثاني: الخوف من الله </a:t>
            </a:r>
            <a:r>
              <a:rPr lang="ar-SA" sz="3200" b="1" dirty="0" smtClean="0">
                <a:solidFill>
                  <a:srgbClr val="C00000"/>
                </a:solidFill>
              </a:rPr>
              <a:t>تعالى. </a:t>
            </a:r>
          </a:p>
          <a:p>
            <a:pPr marL="114300" indent="0" algn="just">
              <a:buNone/>
            </a:pPr>
            <a:r>
              <a:rPr lang="ar-SA" sz="2800" dirty="0" smtClean="0"/>
              <a:t>الخوف </a:t>
            </a:r>
            <a:r>
              <a:rPr lang="ar-SA" sz="2800" dirty="0"/>
              <a:t>هو: تألم القلب بسبب توقع مكروه.</a:t>
            </a:r>
          </a:p>
          <a:p>
            <a:pPr marL="114300" indent="0" algn="just">
              <a:buNone/>
            </a:pPr>
            <a:r>
              <a:rPr lang="ar-SA" sz="2800" dirty="0" smtClean="0"/>
              <a:t>فيجب على المسلم أن يعبد الله تعالى خوفاً من عقوبته، كما </a:t>
            </a:r>
            <a:r>
              <a:rPr lang="ar-SA" sz="2800" dirty="0"/>
              <a:t>قال تعالى: {فَلا تَخَافُوهُمْ وَخَافُونِ إِنْ كُنْتُمْ مُؤْمِنِينَ} </a:t>
            </a:r>
            <a:r>
              <a:rPr lang="ar-SA" sz="1700" dirty="0"/>
              <a:t>[آل عمران: 175] </a:t>
            </a:r>
            <a:r>
              <a:rPr lang="ar-SA" sz="2800" dirty="0"/>
              <a:t>، وقال سبحانه: {فَلا تَخْشَوُا النَّاسَ وَاخْشَوْنِ} </a:t>
            </a:r>
            <a:r>
              <a:rPr lang="ar-SA" sz="1900" dirty="0"/>
              <a:t>[المائدة: 44] </a:t>
            </a:r>
            <a:r>
              <a:rPr lang="ar-SA" sz="2800" dirty="0"/>
              <a:t>، وقال: {وَإِيَّايَ فَارْهَبُونِ} </a:t>
            </a:r>
            <a:r>
              <a:rPr lang="ar-SA" sz="2000" dirty="0"/>
              <a:t>[البقرة: 40] </a:t>
            </a:r>
            <a:r>
              <a:rPr lang="ar-SA" sz="2800" dirty="0" smtClean="0"/>
              <a:t>.</a:t>
            </a:r>
            <a:endParaRPr lang="ar-SA" sz="2800" dirty="0"/>
          </a:p>
        </p:txBody>
      </p:sp>
    </p:spTree>
    <p:extLst>
      <p:ext uri="{BB962C8B-B14F-4D97-AF65-F5344CB8AC3E}">
        <p14:creationId xmlns:p14="http://schemas.microsoft.com/office/powerpoint/2010/main" val="164172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1000"/>
                                        <p:tgtEl>
                                          <p:spTgt spid="3">
                                            <p:txEl>
                                              <p:pRg st="4" end="4"/>
                                            </p:txEl>
                                          </p:spTgt>
                                        </p:tgtEl>
                                      </p:cBhvr>
                                    </p:animEffect>
                                    <p:anim calcmode="lin" valueType="num">
                                      <p:cBhvr>
                                        <p:cTn id="5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1000"/>
                                        <p:tgtEl>
                                          <p:spTgt spid="3">
                                            <p:txEl>
                                              <p:pRg st="5" end="5"/>
                                            </p:txEl>
                                          </p:spTgt>
                                        </p:tgtEl>
                                      </p:cBhvr>
                                    </p:animEffect>
                                    <p:anim calcmode="lin" valueType="num">
                                      <p:cBhvr>
                                        <p:cTn id="5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Effect transition="in" filter="fade">
                                      <p:cBhvr>
                                        <p:cTn id="63" dur="1000"/>
                                        <p:tgtEl>
                                          <p:spTgt spid="3">
                                            <p:txEl>
                                              <p:pRg st="6" end="6"/>
                                            </p:txEl>
                                          </p:spTgt>
                                        </p:tgtEl>
                                      </p:cBhvr>
                                    </p:animEffect>
                                    <p:anim calcmode="lin" valueType="num">
                                      <p:cBhvr>
                                        <p:cTn id="6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460432" cy="6858000"/>
          </a:xfrm>
          <a:solidFill>
            <a:schemeClr val="accent1">
              <a:lumMod val="60000"/>
              <a:lumOff val="40000"/>
            </a:schemeClr>
          </a:solidFill>
        </p:spPr>
        <p:txBody>
          <a:bodyPr>
            <a:normAutofit/>
          </a:bodyPr>
          <a:lstStyle/>
          <a:p>
            <a:pPr marL="114300" indent="0" algn="just">
              <a:buNone/>
            </a:pPr>
            <a:endParaRPr lang="ar-SA" sz="2800" dirty="0" smtClean="0"/>
          </a:p>
          <a:p>
            <a:pPr marL="114300" indent="0" algn="just">
              <a:buNone/>
            </a:pPr>
            <a:r>
              <a:rPr lang="ar-SA" sz="3200" b="1" dirty="0">
                <a:solidFill>
                  <a:srgbClr val="C00000"/>
                </a:solidFill>
              </a:rPr>
              <a:t>والخوف من الله تعالى ينشأ عند العبد من عدة أمور، أهمها:</a:t>
            </a:r>
          </a:p>
          <a:p>
            <a:pPr marL="114300" indent="0" algn="just">
              <a:buNone/>
            </a:pPr>
            <a:r>
              <a:rPr lang="ar-SA" sz="2800" dirty="0"/>
              <a:t>1- معرفته بالله تعالى وبصفاته، فمن كان بالله أعرف كان منه أخوف.</a:t>
            </a:r>
          </a:p>
          <a:p>
            <a:pPr marL="114300" indent="0" algn="just">
              <a:buNone/>
            </a:pPr>
            <a:r>
              <a:rPr lang="ar-SA" sz="2800" dirty="0"/>
              <a:t>2- تصديقه بأن الله تعالى توعد من عصاه بترك الواجبات أو بفعل المحرمات بالعقوبة.</a:t>
            </a:r>
          </a:p>
          <a:p>
            <a:pPr marL="114300" indent="0" algn="just">
              <a:buNone/>
            </a:pPr>
            <a:r>
              <a:rPr lang="ar-SA" sz="2800" dirty="0"/>
              <a:t>3- معرفته لشدة عقوبة الله تعالى لمن </a:t>
            </a:r>
            <a:r>
              <a:rPr lang="ar-SA" sz="2800" dirty="0" smtClean="0"/>
              <a:t>عصاه</a:t>
            </a:r>
            <a:endParaRPr lang="ar-SA" sz="2800" dirty="0"/>
          </a:p>
          <a:p>
            <a:pPr marL="114300" indent="0" algn="just">
              <a:buNone/>
            </a:pPr>
            <a:r>
              <a:rPr lang="ar-SA" sz="3200" b="1" dirty="0">
                <a:solidFill>
                  <a:srgbClr val="C00000"/>
                </a:solidFill>
              </a:rPr>
              <a:t>الأصل الثالث: </a:t>
            </a:r>
            <a:r>
              <a:rPr lang="ar-SA" sz="3200" b="1" dirty="0" smtClean="0">
                <a:solidFill>
                  <a:srgbClr val="C00000"/>
                </a:solidFill>
              </a:rPr>
              <a:t>الرجاء</a:t>
            </a:r>
            <a:r>
              <a:rPr lang="ar-SA" sz="2800" dirty="0" smtClean="0"/>
              <a:t>:</a:t>
            </a:r>
            <a:endParaRPr lang="ar-SA" sz="2800" dirty="0"/>
          </a:p>
          <a:p>
            <a:pPr marL="114300" indent="0" algn="just">
              <a:buNone/>
            </a:pPr>
            <a:r>
              <a:rPr lang="ar-SA" sz="2800" dirty="0"/>
              <a:t>الرجاء هو: الطمع في ثواب الله ومغفرته، وانتظار رحمته.</a:t>
            </a:r>
          </a:p>
          <a:p>
            <a:pPr marL="114300" indent="0" algn="just">
              <a:buNone/>
            </a:pPr>
            <a:r>
              <a:rPr lang="ar-SA" sz="2800" dirty="0"/>
              <a:t>فيجب على المسلم أن يعبد الله رغبة في ثوابه، وأن يتوب إليه عند الوقوع في الذنب رجاء لمغفرته، كما قال تعالى: {وَادْعُوهُ خَوْفاً وَطَمَعاً} </a:t>
            </a:r>
            <a:r>
              <a:rPr lang="ar-SA" sz="1800" dirty="0"/>
              <a:t>[الأعراف: 56] </a:t>
            </a:r>
            <a:r>
              <a:rPr lang="ar-SA" sz="2800" dirty="0"/>
              <a:t>، وقال سبحانه: {أَمَّنْ هُوَ قَانِتٌ آنَاءَ اللَّيْلِ سَاجِداً وَقَائِماً يَحْذَرُ الْآخِرَةَ وَيَرْجُو رَحْمَةَ رَبِّهِ} </a:t>
            </a:r>
            <a:r>
              <a:rPr lang="ar-SA" sz="1800" dirty="0"/>
              <a:t>[الزمر: 9] </a:t>
            </a:r>
            <a:endParaRPr lang="ar-SA" sz="1800" dirty="0" smtClean="0"/>
          </a:p>
        </p:txBody>
      </p:sp>
    </p:spTree>
    <p:extLst>
      <p:ext uri="{BB962C8B-B14F-4D97-AF65-F5344CB8AC3E}">
        <p14:creationId xmlns:p14="http://schemas.microsoft.com/office/powerpoint/2010/main" val="32588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8460432" cy="6858000"/>
          </a:xfrm>
          <a:solidFill>
            <a:schemeClr val="accent1">
              <a:lumMod val="60000"/>
              <a:lumOff val="40000"/>
            </a:schemeClr>
          </a:solidFill>
        </p:spPr>
        <p:txBody>
          <a:bodyPr>
            <a:normAutofit lnSpcReduction="10000"/>
          </a:bodyPr>
          <a:lstStyle/>
          <a:p>
            <a:pPr marL="114300" indent="0" algn="just">
              <a:buNone/>
            </a:pPr>
            <a:endParaRPr lang="ar-SA" sz="2800" dirty="0" smtClean="0"/>
          </a:p>
          <a:p>
            <a:pPr marL="114300" indent="0" algn="just">
              <a:buNone/>
            </a:pPr>
            <a:endParaRPr lang="ar-SA" sz="3200" b="1" dirty="0" smtClean="0">
              <a:solidFill>
                <a:srgbClr val="C00000"/>
              </a:solidFill>
            </a:endParaRPr>
          </a:p>
          <a:p>
            <a:pPr marL="114300" indent="0" algn="just">
              <a:buNone/>
            </a:pPr>
            <a:endParaRPr lang="ar-SA" sz="3200" b="1" dirty="0" smtClean="0">
              <a:solidFill>
                <a:srgbClr val="C00000"/>
              </a:solidFill>
            </a:endParaRPr>
          </a:p>
          <a:p>
            <a:pPr marL="114300" indent="0" algn="just">
              <a:buNone/>
            </a:pPr>
            <a:endParaRPr lang="ar-SA" sz="3200" b="1" dirty="0">
              <a:solidFill>
                <a:srgbClr val="C00000"/>
              </a:solidFill>
            </a:endParaRPr>
          </a:p>
          <a:p>
            <a:pPr marL="114300" indent="0" algn="just">
              <a:buNone/>
            </a:pPr>
            <a:endParaRPr lang="ar-SA" sz="3200" b="1" dirty="0">
              <a:solidFill>
                <a:srgbClr val="C00000"/>
              </a:solidFill>
            </a:endParaRPr>
          </a:p>
          <a:p>
            <a:pPr marL="114300" indent="0" algn="just">
              <a:buNone/>
            </a:pPr>
            <a:r>
              <a:rPr lang="ar-SA" sz="3200" b="1" dirty="0" smtClean="0">
                <a:solidFill>
                  <a:srgbClr val="C00000"/>
                </a:solidFill>
              </a:rPr>
              <a:t>والرجاء </a:t>
            </a:r>
            <a:r>
              <a:rPr lang="ar-SA" sz="3200" b="1" dirty="0">
                <a:solidFill>
                  <a:srgbClr val="C00000"/>
                </a:solidFill>
              </a:rPr>
              <a:t>ثلاثة أنواع: "اثنان محمودان، والثالث مذموم"، وهي:</a:t>
            </a:r>
          </a:p>
          <a:p>
            <a:pPr marL="114300" indent="0" algn="just">
              <a:buNone/>
            </a:pPr>
            <a:r>
              <a:rPr lang="ar-SA" sz="2800" dirty="0"/>
              <a:t>1- رجاء من أطاع الله في أن يتقبل الله عمله، وأن يثيبه عليه بالفوز بالجنة والنجاة من النار.</a:t>
            </a:r>
          </a:p>
          <a:p>
            <a:pPr marL="114300" indent="0" algn="just">
              <a:buNone/>
            </a:pPr>
            <a:r>
              <a:rPr lang="ar-SA" sz="2800" dirty="0"/>
              <a:t>2- رجاء من أذنب ذنوباً ثم تاب منها في أن يغفر الله ذنوبه وأن يعفو عنها.</a:t>
            </a:r>
          </a:p>
          <a:p>
            <a:pPr marL="114300" indent="0" algn="just">
              <a:buNone/>
            </a:pPr>
            <a:r>
              <a:rPr lang="ar-SA" sz="2800" dirty="0"/>
              <a:t>3- رجاء من هو متماد في التفريط في الواجبات واقع في المحرمات، مصر عليها، ومع ذلك يرجو رحمة الله، فهذا هو "الغرور" و"التمني" و "الرجاء الكاذب".</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1651"/>
            <a:ext cx="503956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901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dow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ipe(down)">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جاور">
  <a:themeElements>
    <a:clrScheme name="تجاور">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جاور">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1421</TotalTime>
  <Words>1350</Words>
  <Application>Microsoft Office PowerPoint</Application>
  <PresentationFormat>عرض على الشاشة (3:4)‏</PresentationFormat>
  <Paragraphs>126</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تجاور</vt:lpstr>
      <vt:lpstr>المحاضرة الثالثة</vt:lpstr>
      <vt:lpstr>توحيد الربوبية </vt:lpstr>
      <vt:lpstr>              توحيد الألوهية</vt:lpstr>
      <vt:lpstr>عرض تقديمي في PowerPoint</vt:lpstr>
      <vt:lpstr>        شهادة "لا إله إلا الله"</vt:lpstr>
      <vt:lpstr>عرض تقديمي في PowerPoint</vt:lpstr>
      <vt:lpstr>     شروط لا إله إلا الله</vt:lpstr>
      <vt:lpstr>عرض تقديمي في PowerPoint</vt:lpstr>
      <vt:lpstr>عرض تقديمي في PowerPoint</vt:lpstr>
      <vt:lpstr>عرض تقديمي في PowerPoint</vt:lpstr>
      <vt:lpstr>نواقض "لا إله إلا الله"</vt:lpstr>
      <vt:lpstr> العبادة</vt:lpstr>
      <vt:lpstr>عرض تقديمي في PowerPoint</vt:lpstr>
      <vt:lpstr>العبادات غير المحضة </vt:lpstr>
      <vt:lpstr>أصول العبادة </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dc:title>
  <dc:creator>ebtihaj altyb eneel</dc:creator>
  <cp:lastModifiedBy>ebtihaj altyb eneel</cp:lastModifiedBy>
  <cp:revision>51</cp:revision>
  <dcterms:created xsi:type="dcterms:W3CDTF">2013-09-21T01:56:51Z</dcterms:created>
  <dcterms:modified xsi:type="dcterms:W3CDTF">2013-09-28T19:41:48Z</dcterms:modified>
</cp:coreProperties>
</file>