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3" r:id="rId2"/>
    <p:sldId id="284" r:id="rId3"/>
    <p:sldId id="257" r:id="rId4"/>
    <p:sldId id="258" r:id="rId5"/>
    <p:sldId id="259" r:id="rId6"/>
    <p:sldId id="280" r:id="rId7"/>
    <p:sldId id="281" r:id="rId8"/>
    <p:sldId id="285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8D4B10B-2F17-4DAE-8CA0-D3CA460BF1B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FE8CEAE-4DB2-48F2-A986-A62F641D7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676400"/>
            <a:ext cx="6858000" cy="1344168"/>
          </a:xfrm>
        </p:spPr>
        <p:txBody>
          <a:bodyPr>
            <a:noAutofit/>
          </a:bodyPr>
          <a:lstStyle/>
          <a:p>
            <a:pPr algn="ctr"/>
            <a:r>
              <a:rPr lang="ar-SA" sz="5400" b="1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النظام الاقتصادي في الإسلام</a:t>
            </a:r>
            <a:endParaRPr lang="en-US" sz="5400" b="1" dirty="0" smtClean="0"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3733800"/>
            <a:ext cx="5114778" cy="1101248"/>
          </a:xfrm>
        </p:spPr>
        <p:txBody>
          <a:bodyPr>
            <a:normAutofit/>
          </a:bodyPr>
          <a:lstStyle/>
          <a:p>
            <a:pPr marR="45720">
              <a:buClr>
                <a:schemeClr val="accent3"/>
              </a:buClr>
              <a:buSzPct val="95000"/>
            </a:pPr>
            <a:r>
              <a:rPr lang="ar-SA" sz="4400" dirty="0" smtClean="0">
                <a:solidFill>
                  <a:schemeClr val="tx1"/>
                </a:solidFill>
              </a:rPr>
              <a:t>د/ جهاد عمران البشير</a:t>
            </a:r>
            <a:endParaRPr lang="en-US" sz="4400" dirty="0" smtClean="0">
              <a:solidFill>
                <a:schemeClr val="tx1"/>
              </a:solidFill>
            </a:endParaRPr>
          </a:p>
          <a:p>
            <a:pPr marR="45720">
              <a:buClr>
                <a:schemeClr val="accent3"/>
              </a:buClr>
              <a:buSzPct val="95000"/>
            </a:pPr>
            <a:endParaRPr lang="en-US" sz="4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النظام الاقتصادي في الإسلام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None/>
            </a:pPr>
            <a:r>
              <a:rPr lang="ar-SA" b="1" u="sng" dirty="0" smtClean="0">
                <a:solidFill>
                  <a:schemeClr val="accent6"/>
                </a:solidFill>
              </a:rPr>
              <a:t>أولاً: مفهوم الاقتصاد في اللغة والاصطلاح الشرعي:</a:t>
            </a:r>
            <a:endParaRPr lang="en-US" b="1" u="sng" dirty="0" smtClean="0">
              <a:solidFill>
                <a:schemeClr val="accent6"/>
              </a:solidFill>
            </a:endParaRPr>
          </a:p>
          <a:p>
            <a:pPr algn="just" rtl="1">
              <a:buNone/>
            </a:pPr>
            <a:r>
              <a:rPr lang="ar-SA" dirty="0" smtClean="0"/>
              <a:t>الاقتصاد لغةً: التوسط والاعتدال واستقامة الطريق.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الدليل قوله تعالى:  {وَاقْصِدْ فِي مَشْيِكَ}</a:t>
            </a:r>
            <a:endParaRPr lang="en-US" dirty="0" smtClean="0"/>
          </a:p>
          <a:p>
            <a:pPr algn="just" rtl="1">
              <a:buNone/>
            </a:pPr>
            <a:r>
              <a:rPr lang="ar-SA" dirty="0" smtClean="0"/>
              <a:t>تعريف العلماء لمصطلح علم الاقتصاد اصطلاحاً:</a:t>
            </a:r>
            <a:endParaRPr lang="en-US" dirty="0" smtClean="0"/>
          </a:p>
          <a:p>
            <a:pPr marL="0" marR="45720" indent="0" algn="just" rtl="1">
              <a:lnSpc>
                <a:spcPct val="90000"/>
              </a:lnSpc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sz="3000" dirty="0" smtClean="0"/>
              <a:t>(رتبة بين رتبتين ومنزلة بين منزلتين والمنازل ثلاث: التقصير في جلب المصالح والإسراف في جلبها والاقتصاد بينها).</a:t>
            </a:r>
            <a:endParaRPr lang="en-US" sz="3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57200"/>
            <a:ext cx="7620000" cy="5668963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r>
              <a:rPr lang="ar-SA" b="1" u="sng" dirty="0" smtClean="0"/>
              <a:t>ثانياً: تعريف </a:t>
            </a:r>
            <a:r>
              <a:rPr lang="ar-SA" b="1" u="sng" dirty="0"/>
              <a:t>النظام الاقتصادي الإسلامي</a:t>
            </a:r>
            <a:r>
              <a:rPr lang="ar-SA" dirty="0"/>
              <a:t>:</a:t>
            </a:r>
            <a:endParaRPr lang="en-US" dirty="0"/>
          </a:p>
          <a:p>
            <a:pPr algn="just" rtl="1">
              <a:buNone/>
            </a:pPr>
            <a:r>
              <a:rPr lang="ar-SA" dirty="0">
                <a:solidFill>
                  <a:schemeClr val="accent3"/>
                </a:solidFill>
              </a:rPr>
              <a:t>تعريف كلمة نظام</a:t>
            </a:r>
            <a:r>
              <a:rPr lang="ar-SA" dirty="0"/>
              <a:t>:</a:t>
            </a:r>
            <a:endParaRPr lang="en-US" dirty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dirty="0"/>
              <a:t>مجموعة </a:t>
            </a:r>
            <a:r>
              <a:rPr lang="ar-SA" dirty="0" smtClean="0"/>
              <a:t>القواعد </a:t>
            </a:r>
            <a:r>
              <a:rPr lang="ar-SA" dirty="0"/>
              <a:t>والأحكام </a:t>
            </a:r>
            <a:r>
              <a:rPr lang="ar-SA" dirty="0" smtClean="0"/>
              <a:t>التي تنظم </a:t>
            </a:r>
            <a:r>
              <a:rPr lang="ar-SA" dirty="0"/>
              <a:t>جانباً معيناً من جوانب الحياة الإنسانية يصطلح المجتمع على وجوب احترامها وتنفيذها.</a:t>
            </a:r>
            <a:endParaRPr lang="en-US" dirty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dirty="0">
                <a:solidFill>
                  <a:schemeClr val="accent3"/>
                </a:solidFill>
              </a:rPr>
              <a:t>تعريف النظام الاقتصادي الإسلامي بحسب الجانب الذي ينظر إليه المعرف:</a:t>
            </a:r>
            <a:endParaRPr lang="en-US" dirty="0">
              <a:solidFill>
                <a:schemeClr val="accent3"/>
              </a:solidFill>
            </a:endParaRPr>
          </a:p>
          <a:p>
            <a:pPr algn="just" rtl="1">
              <a:buNone/>
            </a:pPr>
            <a:r>
              <a:rPr lang="ar-SA" dirty="0"/>
              <a:t>1/ بالنظر إلى أصوله.</a:t>
            </a:r>
            <a:endParaRPr lang="en-US" dirty="0"/>
          </a:p>
          <a:p>
            <a:pPr algn="just" rtl="1">
              <a:buNone/>
            </a:pPr>
            <a:r>
              <a:rPr lang="ar-SA" dirty="0"/>
              <a:t>2/ بالنظر إلى غايته وهدفه.</a:t>
            </a:r>
            <a:endParaRPr lang="en-US" dirty="0"/>
          </a:p>
          <a:p>
            <a:pPr algn="just" rtl="1">
              <a:buNone/>
            </a:pPr>
            <a:r>
              <a:rPr lang="ar-SA" dirty="0"/>
              <a:t>3/ بالنظر إلى حقيقته </a:t>
            </a:r>
            <a:r>
              <a:rPr lang="ar-SA" dirty="0" smtClean="0"/>
              <a:t>وجوهره:</a:t>
            </a:r>
            <a:endParaRPr lang="en-US" dirty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u="sng" dirty="0">
                <a:solidFill>
                  <a:srgbClr val="7030A0"/>
                </a:solidFill>
              </a:rPr>
              <a:t>هو مجموعة الأحكام والسياسات الشرعية التي يقوم عليها المال وتصرف الإنسان فيه.</a:t>
            </a:r>
            <a:endParaRPr lang="en-US" u="sng" dirty="0">
              <a:solidFill>
                <a:srgbClr val="7030A0"/>
              </a:solidFill>
            </a:endParaRPr>
          </a:p>
          <a:p>
            <a:pPr algn="just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57200"/>
            <a:ext cx="7620000" cy="5668963"/>
          </a:xfrm>
        </p:spPr>
        <p:txBody>
          <a:bodyPr>
            <a:normAutofit fontScale="92500" lnSpcReduction="10000"/>
          </a:bodyPr>
          <a:lstStyle/>
          <a:p>
            <a:pPr algn="just" rtl="1">
              <a:buNone/>
            </a:pPr>
            <a:r>
              <a:rPr lang="ar-SA" i="1" u="sng" dirty="0" smtClean="0">
                <a:solidFill>
                  <a:schemeClr val="accent5"/>
                </a:solidFill>
              </a:rPr>
              <a:t>(1) شرح التعريف</a:t>
            </a:r>
            <a:r>
              <a:rPr lang="en-US" i="1" u="sng" dirty="0" smtClean="0">
                <a:solidFill>
                  <a:schemeClr val="accent5"/>
                </a:solidFill>
              </a:rPr>
              <a:t>:</a:t>
            </a:r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b="1" dirty="0" smtClean="0">
                <a:solidFill>
                  <a:schemeClr val="accent6"/>
                </a:solidFill>
              </a:rPr>
              <a:t>مجموعة الأحكام: </a:t>
            </a:r>
            <a:r>
              <a:rPr lang="ar-SA" dirty="0" smtClean="0"/>
              <a:t>الحكم الشرعي ما نص عليه الشارع مما يتعلق بأحكام المكلفين على وجه الطلب والتخيير.</a:t>
            </a:r>
            <a:endParaRPr lang="en-US" dirty="0" smtClean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b="1" dirty="0" smtClean="0">
                <a:solidFill>
                  <a:schemeClr val="accent6"/>
                </a:solidFill>
              </a:rPr>
              <a:t>الأحكام التكليفية: </a:t>
            </a:r>
            <a:r>
              <a:rPr lang="ar-SA" dirty="0" smtClean="0"/>
              <a:t>الوجوب – الندب – الحرمة – الكراهة – الإباحة.</a:t>
            </a:r>
            <a:endParaRPr lang="en-US" dirty="0" smtClean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i="1" u="sng" dirty="0" smtClean="0">
                <a:solidFill>
                  <a:schemeClr val="accent5"/>
                </a:solidFill>
              </a:rPr>
              <a:t>(2) السياسة الشرعية: </a:t>
            </a:r>
            <a:r>
              <a:rPr lang="ar-SA" dirty="0"/>
              <a:t>ما يفعله ولي الأمر أو تسنه الدولة من نظم ولوائح تنظم أحوال المجتمع.</a:t>
            </a:r>
            <a:endParaRPr lang="en-US" dirty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i="1" u="sng" dirty="0" smtClean="0">
                <a:solidFill>
                  <a:schemeClr val="accent5"/>
                </a:solidFill>
              </a:rPr>
              <a:t>(3) تعريف المال:</a:t>
            </a:r>
            <a:r>
              <a:rPr lang="ar-SA" dirty="0"/>
              <a:t> يقصد به ما له منفعة مقصودة مباحة وله قيمة مادية بين الناس كالمال النقدي والعيني. ويعرف في علم الاقتصاد بالمواد الإنتاجية</a:t>
            </a:r>
            <a:r>
              <a:rPr lang="ar-SA" dirty="0" smtClean="0"/>
              <a:t>.</a:t>
            </a:r>
            <a:endParaRPr lang="en-US" dirty="0" smtClean="0"/>
          </a:p>
          <a:p>
            <a:pPr marL="0" marR="45720" indent="0" algn="just" rtl="1">
              <a:spcBef>
                <a:spcPct val="20000"/>
              </a:spcBef>
              <a:buClr>
                <a:schemeClr val="accent3"/>
              </a:buClr>
              <a:buSzPct val="95000"/>
              <a:buNone/>
            </a:pPr>
            <a:r>
              <a:rPr lang="ar-SA" i="1" u="sng" dirty="0" smtClean="0">
                <a:solidFill>
                  <a:schemeClr val="accent5"/>
                </a:solidFill>
              </a:rPr>
              <a:t>(4) تصرف الإنسان فيه:</a:t>
            </a:r>
            <a:r>
              <a:rPr lang="ar-SA" dirty="0" smtClean="0"/>
              <a:t> تصرف الإنسان في المال كالإنفاق والبيع ونحو ذلك من التصرفات.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57200"/>
            <a:ext cx="7696200" cy="5668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2800" b="1" u="sng" dirty="0" smtClean="0">
                <a:solidFill>
                  <a:schemeClr val="accent6"/>
                </a:solidFill>
              </a:rPr>
              <a:t>ثالثاً: العلاقة بين النظام الاقتصادي الإسلامي والعلوم المشابهة:</a:t>
            </a:r>
          </a:p>
          <a:p>
            <a:pPr marL="0" indent="0" algn="just" rtl="1">
              <a:buNone/>
            </a:pPr>
            <a:r>
              <a:rPr lang="ar-SA" sz="3000" b="1" dirty="0" smtClean="0"/>
              <a:t>النظام الاقتصادي الإسلامي وفقه المعاملات:</a:t>
            </a:r>
          </a:p>
          <a:p>
            <a:pPr marL="0" indent="0" algn="just" rtl="1">
              <a:buNone/>
            </a:pPr>
            <a:r>
              <a:rPr lang="ar-SA" sz="3000" dirty="0" smtClean="0"/>
              <a:t>هو أحد فروع علم الفقه ويقصد به (العلم الذي يهتم بدراسة الأحكام الشرعية العملية من أدلتها التفصيلية).</a:t>
            </a:r>
          </a:p>
          <a:p>
            <a:pPr marL="0" indent="0" algn="just" rtl="1">
              <a:buNone/>
            </a:pPr>
            <a:r>
              <a:rPr lang="ar-SA" sz="3000" u="sng" dirty="0" smtClean="0"/>
              <a:t>يشمل</a:t>
            </a:r>
            <a:r>
              <a:rPr lang="ar-SA" sz="3000" dirty="0" smtClean="0"/>
              <a:t>:</a:t>
            </a:r>
            <a:endParaRPr lang="en-US" sz="3000" dirty="0" smtClean="0"/>
          </a:p>
          <a:p>
            <a:pPr marL="0" indent="0" algn="just" rtl="1">
              <a:buNone/>
            </a:pPr>
            <a:r>
              <a:rPr lang="ar-SA" sz="3000" dirty="0" smtClean="0"/>
              <a:t> 1/ أحكام العبادات – فقه العبادات (الصلاة – الزكاة – الصوم).</a:t>
            </a:r>
          </a:p>
          <a:p>
            <a:pPr marL="0" indent="0" algn="just" rtl="1">
              <a:buNone/>
            </a:pPr>
            <a:r>
              <a:rPr lang="ar-SA" sz="3000" dirty="0" smtClean="0"/>
              <a:t>2/ أحكام المعاملات المالية – فقه المعاملات المالية (أحكام النكاح – الحدود – الجنايات).</a:t>
            </a:r>
          </a:p>
          <a:p>
            <a:pPr marL="0" indent="0" algn="just" rtl="1">
              <a:buNone/>
            </a:pPr>
            <a:r>
              <a:rPr lang="ar-SA" sz="3000" dirty="0" smtClean="0"/>
              <a:t>3/ له صلة وثيقة بعلم الفقه (الزكاة في علم العبادات). العقود والتصرفات المالية كعقد البيع الإجارة والرهن.</a:t>
            </a:r>
          </a:p>
          <a:p>
            <a:pPr marL="0" indent="0" algn="just" rtl="1">
              <a:buNone/>
            </a:pP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77500" lnSpcReduction="20000"/>
          </a:bodyPr>
          <a:lstStyle/>
          <a:p>
            <a:pPr marL="0" indent="0" algn="just" rtl="1">
              <a:buNone/>
            </a:pPr>
            <a:r>
              <a:rPr lang="ar-SA" sz="3000" b="1" u="sng" dirty="0" smtClean="0">
                <a:solidFill>
                  <a:schemeClr val="accent6"/>
                </a:solidFill>
              </a:rPr>
              <a:t>الفروق بينهم:</a:t>
            </a:r>
          </a:p>
          <a:p>
            <a:pPr marL="0" indent="0" algn="just" rtl="1">
              <a:buNone/>
            </a:pPr>
            <a:r>
              <a:rPr lang="ar-SA" sz="3000" b="1" dirty="0" smtClean="0">
                <a:solidFill>
                  <a:schemeClr val="accent3"/>
                </a:solidFill>
              </a:rPr>
              <a:t>النظام الاقتصادي		    	  فقه المعاملات</a:t>
            </a:r>
          </a:p>
          <a:p>
            <a:pPr marL="0" indent="0" algn="just" rtl="1">
              <a:buNone/>
            </a:pPr>
            <a:r>
              <a:rPr lang="ar-SA" sz="3000" dirty="0" smtClean="0"/>
              <a:t>1/ أعم وأشمل		    	1/  خاص بالمعاملات المالية</a:t>
            </a:r>
          </a:p>
          <a:p>
            <a:pPr marL="0" indent="0" algn="just" rtl="1">
              <a:buNone/>
            </a:pPr>
            <a:r>
              <a:rPr lang="ar-SA" sz="3000" dirty="0" smtClean="0"/>
              <a:t>2/ يدرس النظريات العامة		2/   يدرس الأحكام الشرعية العملية</a:t>
            </a:r>
          </a:p>
          <a:p>
            <a:pPr marL="0" indent="0" algn="just" rtl="1">
              <a:buNone/>
            </a:pPr>
            <a:r>
              <a:rPr lang="ar-SA" sz="3000" dirty="0" smtClean="0"/>
              <a:t>بالمال والعلاقات المالية	     </a:t>
            </a:r>
            <a:r>
              <a:rPr lang="en-US" sz="3000" dirty="0" smtClean="0"/>
              <a:t>          </a:t>
            </a:r>
            <a:r>
              <a:rPr lang="ar-SA" sz="3000" dirty="0" smtClean="0"/>
              <a:t>في التعامل المالي بين الأفراد</a:t>
            </a:r>
          </a:p>
          <a:p>
            <a:pPr marL="0" indent="0" algn="just" rtl="1">
              <a:buNone/>
            </a:pPr>
            <a:r>
              <a:rPr lang="ar-SA" sz="3000" dirty="0" smtClean="0"/>
              <a:t>الحرية الاقتصادية – التكافل</a:t>
            </a:r>
          </a:p>
          <a:p>
            <a:pPr marL="0" indent="0" algn="just" rtl="1">
              <a:buNone/>
            </a:pPr>
            <a:r>
              <a:rPr lang="ar-SA" sz="3000" dirty="0" smtClean="0"/>
              <a:t>الإنتاج – التوزيع – التداول</a:t>
            </a:r>
          </a:p>
          <a:p>
            <a:pPr marL="0" indent="0" algn="just" rtl="1">
              <a:buNone/>
            </a:pPr>
            <a:endParaRPr lang="ar-SA" sz="3000" dirty="0" smtClean="0"/>
          </a:p>
          <a:p>
            <a:pPr marL="0" indent="0" algn="just" rtl="1">
              <a:buNone/>
            </a:pPr>
            <a:r>
              <a:rPr lang="ar-SA" sz="3000" b="1" u="sng" dirty="0" smtClean="0"/>
              <a:t>العلاقة بين النظام الاقتصادي الإسلامي وعلم الاقتصاد:</a:t>
            </a:r>
          </a:p>
          <a:p>
            <a:pPr marL="0" indent="0" algn="just" rtl="1">
              <a:buNone/>
            </a:pPr>
            <a:r>
              <a:rPr lang="ar-SA" sz="3000" dirty="0" smtClean="0">
                <a:solidFill>
                  <a:schemeClr val="accent3"/>
                </a:solidFill>
              </a:rPr>
              <a:t>علم الاقتصاد:</a:t>
            </a:r>
          </a:p>
          <a:p>
            <a:pPr marL="0" indent="0" algn="just" rtl="1">
              <a:buNone/>
            </a:pPr>
            <a:r>
              <a:rPr lang="ar-SA" sz="3000" dirty="0" smtClean="0"/>
              <a:t>أ/ أحد العلوم الاجتماعية التي تهتم بدراسة كيفية توزيع الموارد الاقتصادية.</a:t>
            </a:r>
          </a:p>
          <a:p>
            <a:pPr marL="0" indent="0" algn="just" rtl="1">
              <a:buNone/>
            </a:pPr>
            <a:r>
              <a:rPr lang="ar-SA" sz="3000" dirty="0" smtClean="0"/>
              <a:t>ينقسم علم الاقتصادي إلى فرعين رئيسيين:</a:t>
            </a:r>
          </a:p>
          <a:p>
            <a:pPr marL="0" indent="0" algn="just" rtl="1">
              <a:buNone/>
            </a:pPr>
            <a:r>
              <a:rPr lang="ar-SA" sz="3000" u="sng" smtClean="0">
                <a:solidFill>
                  <a:schemeClr val="accent3"/>
                </a:solidFill>
              </a:rPr>
              <a:t>الاقتصاد الكلي: </a:t>
            </a:r>
            <a:r>
              <a:rPr lang="ar-SA" sz="3000" smtClean="0"/>
              <a:t>يهتم بدراسة مشاكل الاقتصاد كلياً.</a:t>
            </a:r>
          </a:p>
          <a:p>
            <a:pPr marL="0" indent="0" algn="just" rtl="1">
              <a:buNone/>
            </a:pPr>
            <a:r>
              <a:rPr lang="ar-SA" sz="3000" smtClean="0"/>
              <a:t>من مباحث القسم: تحديد مستوى الدخل القومي – الإنتاج القومي – الإنفاق الحكومي.</a:t>
            </a:r>
          </a:p>
          <a:p>
            <a:pPr marL="0" indent="0" algn="just" rtl="1">
              <a:buNone/>
            </a:pP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57200"/>
            <a:ext cx="7696200" cy="5791200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000" u="sng" dirty="0" smtClean="0">
                <a:solidFill>
                  <a:schemeClr val="accent3"/>
                </a:solidFill>
              </a:rPr>
              <a:t>الاقتصاد الكلي: </a:t>
            </a:r>
            <a:r>
              <a:rPr lang="ar-SA" sz="3000" dirty="0" smtClean="0"/>
              <a:t>يهتم بدراسة مشاكل الاقتصاد كلياً.</a:t>
            </a:r>
          </a:p>
          <a:p>
            <a:pPr marL="0" indent="0" algn="just" rtl="1">
              <a:buNone/>
            </a:pPr>
            <a:r>
              <a:rPr lang="ar-SA" sz="3000" dirty="0" smtClean="0"/>
              <a:t>من مباحث القسم: تحديد مستوى الدخل القومي – الإنتاج القومي – الإنفاق الحكومي.</a:t>
            </a:r>
          </a:p>
          <a:p>
            <a:pPr marL="0" indent="0" algn="just" rtl="1">
              <a:buNone/>
            </a:pPr>
            <a:r>
              <a:rPr lang="ar-SA" sz="3000" u="sng" dirty="0" smtClean="0">
                <a:solidFill>
                  <a:schemeClr val="accent3"/>
                </a:solidFill>
              </a:rPr>
              <a:t>الاقتصاد الجزئي: </a:t>
            </a:r>
            <a:r>
              <a:rPr lang="ar-SA" sz="3000" dirty="0" smtClean="0"/>
              <a:t>يهتم بدراسة مشاكل الوحدات الاقتصادية الفردية.</a:t>
            </a:r>
          </a:p>
          <a:p>
            <a:pPr marL="0" indent="0" algn="just" rtl="1">
              <a:buNone/>
            </a:pPr>
            <a:r>
              <a:rPr lang="ar-SA" sz="3000" dirty="0" smtClean="0"/>
              <a:t>من مباحث القسم: نظرية العرض والطلب – نظرية سلوك المستهلك – نظرية الإنتاج والتكاليف.</a:t>
            </a:r>
          </a:p>
          <a:p>
            <a:pPr marL="0" indent="0" algn="just" rtl="1">
              <a:buNone/>
            </a:pPr>
            <a:r>
              <a:rPr lang="ar-SA" sz="3000" dirty="0" smtClean="0"/>
              <a:t>				</a:t>
            </a:r>
          </a:p>
          <a:p>
            <a:pPr marL="0" indent="0" algn="just" rtl="1">
              <a:buNone/>
            </a:pP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الفروق بينهم: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3939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علم الاقتصاد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dirty="0" smtClean="0"/>
                        <a:t>النظام الاقتصادي</a:t>
                      </a:r>
                      <a:endParaRPr lang="en-US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1/ يقوم على دراسة الظواهر الاقتصادية وتفسير أحداثها على أساس الاستقراء-الملاحظة - الاستنتاج العلمي</a:t>
                      </a:r>
                    </a:p>
                    <a:p>
                      <a:pPr algn="just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1800" dirty="0" smtClean="0"/>
                        <a:t>1/يقوم على تفسير الحياة الاقتصادية</a:t>
                      </a:r>
                      <a:endParaRPr lang="en-US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2/ الاقتصاد لا يتأثر بفكرة العدالة لتأثره بمفهوم العدالة الاجتماعية</a:t>
                      </a:r>
                    </a:p>
                    <a:p>
                      <a:pPr algn="just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1800" dirty="0" smtClean="0"/>
                        <a:t>2/ يتأثر بعوامل غير اقتصادية</a:t>
                      </a:r>
                      <a:endParaRPr lang="en-US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3/  يوجد تفاوت أقل بين الأنظمة لأنه متعلق بالظواهر الاقتصادية (العرض – الطلب – التكاليف –الإنتاج)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SA" sz="1800" dirty="0" smtClean="0"/>
                        <a:t>3/ تتفاوت فيه المجتمعات والحضارات تبعاً لمبادئه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57200"/>
            <a:ext cx="7696200" cy="5668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000" u="sng" dirty="0" smtClean="0">
                <a:solidFill>
                  <a:schemeClr val="accent3"/>
                </a:solidFill>
              </a:rPr>
              <a:t>أما الاقتصاد التحليلي الإسلامي</a:t>
            </a:r>
            <a:r>
              <a:rPr lang="ar-SA" sz="3000" dirty="0" smtClean="0"/>
              <a:t>: له استقلالية في أدوات البحث التي تتفق مع عقيدته وشريعته.</a:t>
            </a:r>
          </a:p>
          <a:p>
            <a:pPr marL="0" indent="0" algn="just" rtl="1">
              <a:buNone/>
            </a:pPr>
            <a:r>
              <a:rPr lang="ar-SA" sz="3000" b="1" u="sng" dirty="0" smtClean="0"/>
              <a:t>أهمية النظام الاقتصادي الإسلامي:</a:t>
            </a:r>
          </a:p>
          <a:p>
            <a:pPr marL="0" indent="0" algn="just" rtl="1">
              <a:buNone/>
            </a:pPr>
            <a:r>
              <a:rPr lang="ar-SA" sz="3000" dirty="0" smtClean="0"/>
              <a:t>أهميته:</a:t>
            </a:r>
          </a:p>
          <a:p>
            <a:pPr marL="0" indent="0" algn="just" rtl="1">
              <a:buNone/>
            </a:pPr>
            <a:r>
              <a:rPr lang="ar-SA" sz="3000" dirty="0" smtClean="0"/>
              <a:t>أ/ المنهج الذي ترتبط به عقائدياً شعوب العالم الإسلامي.</a:t>
            </a:r>
          </a:p>
          <a:p>
            <a:pPr marL="0" indent="0" algn="just" rtl="1">
              <a:buNone/>
            </a:pPr>
            <a:r>
              <a:rPr lang="ar-SA" sz="3000" dirty="0" smtClean="0"/>
              <a:t>ب/ المساهمة في خطة التنمية أكثر فاعلية والبعد عن الانحراف أو الاستغلال لأنها تتحول إلى عبادة.</a:t>
            </a:r>
          </a:p>
          <a:p>
            <a:pPr marL="0" indent="0" algn="just" rtl="1">
              <a:buNone/>
            </a:pPr>
            <a:r>
              <a:rPr lang="ar-SA" sz="3000" dirty="0" smtClean="0"/>
              <a:t>ج/ التطبيق يؤدي إلى الوحدة الاقتصادية وهي مدخل هام إلى الوحدة السياسية.</a:t>
            </a:r>
          </a:p>
          <a:p>
            <a:pPr marL="0" indent="0" algn="just" rtl="1">
              <a:buNone/>
            </a:pPr>
            <a:r>
              <a:rPr lang="ar-SA" sz="3000" dirty="0" smtClean="0"/>
              <a:t>د/ أسلوب كامل للحياة يحقق كافة المزايا ويتجنب كافة المساوئ.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84</TotalTime>
  <Words>538</Words>
  <Application>Microsoft Office PowerPoint</Application>
  <PresentationFormat>عرض على الشاشة (3:4)‏</PresentationFormat>
  <Paragraphs>64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Solstice</vt:lpstr>
      <vt:lpstr>النظام الاقتصادي في الإسلام</vt:lpstr>
      <vt:lpstr>النظام الاقتصادي في الإسلام </vt:lpstr>
      <vt:lpstr>الشريحة 3</vt:lpstr>
      <vt:lpstr>الشريحة 4</vt:lpstr>
      <vt:lpstr>الشريحة 5</vt:lpstr>
      <vt:lpstr>الشريحة 6</vt:lpstr>
      <vt:lpstr>الشريحة 7</vt:lpstr>
      <vt:lpstr>الفروق بينهم: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 </dc:title>
  <dc:creator>MH</dc:creator>
  <cp:lastModifiedBy>SONY</cp:lastModifiedBy>
  <cp:revision>14</cp:revision>
  <dcterms:created xsi:type="dcterms:W3CDTF">2013-08-14T03:14:43Z</dcterms:created>
  <dcterms:modified xsi:type="dcterms:W3CDTF">2013-09-12T14:58:25Z</dcterms:modified>
</cp:coreProperties>
</file>