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4" r:id="rId2"/>
    <p:sldId id="259" r:id="rId3"/>
    <p:sldId id="260" r:id="rId4"/>
    <p:sldId id="295" r:id="rId5"/>
    <p:sldId id="262" r:id="rId6"/>
    <p:sldId id="263" r:id="rId7"/>
    <p:sldId id="296" r:id="rId8"/>
    <p:sldId id="297" r:id="rId9"/>
    <p:sldId id="298" r:id="rId10"/>
    <p:sldId id="299" r:id="rId11"/>
    <p:sldId id="30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D4B10B-2F17-4DAE-8CA0-D3CA460BF1B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sa/url?sa=i&amp;rct=j&amp;q=&amp;esrc=s&amp;frm=1&amp;source=images&amp;cd=&amp;cad=rja&amp;docid=3oeQ5eWO_qpURM&amp;tbnid=i9iUVVLuWqMWwM:&amp;ved=0CAUQjRw&amp;url=http%3A%2F%2Fvb.ta7a.com%2Ft702969%2F&amp;ei=FR5HUvWMCcjPhAeEoIGQAQ&amp;psig=AFQjCNFENy4YqGfPcd8N5lh4iEDVd0Sn8A&amp;ust=1380478780441069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indent="0" algn="ctr" rtl="1"/>
            <a:r>
              <a:rPr lang="ar-SA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 أسس </a:t>
            </a:r>
            <a:r>
              <a:rPr lang="ar-SA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النظام </a:t>
            </a:r>
            <a:r>
              <a:rPr lang="ar-SA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الاقتصادي   </a:t>
            </a:r>
            <a:endParaRPr lang="en-US" sz="54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657600"/>
            <a:ext cx="3657600" cy="2743200"/>
          </a:xfrm>
        </p:spPr>
        <p:txBody>
          <a:bodyPr>
            <a:normAutofit/>
          </a:bodyPr>
          <a:lstStyle/>
          <a:p>
            <a:pPr marR="45720" algn="ctr">
              <a:buClr>
                <a:schemeClr val="accent3"/>
              </a:buClr>
              <a:buSzPct val="95000"/>
            </a:pPr>
            <a:r>
              <a:rPr lang="ar-SA" sz="3600" dirty="0" smtClean="0">
                <a:solidFill>
                  <a:schemeClr val="tx1"/>
                </a:solidFill>
              </a:rPr>
              <a:t>د</a:t>
            </a:r>
            <a:r>
              <a:rPr lang="ar-SA" sz="3600" dirty="0" smtClean="0">
                <a:solidFill>
                  <a:schemeClr val="tx1"/>
                </a:solidFill>
              </a:rPr>
              <a:t>/ جهاد عمران </a:t>
            </a:r>
            <a:r>
              <a:rPr lang="ar-SA" sz="3600" dirty="0" smtClean="0">
                <a:solidFill>
                  <a:schemeClr val="tx1"/>
                </a:solidFill>
              </a:rPr>
              <a:t>الب</a:t>
            </a:r>
            <a:r>
              <a:rPr lang="ar-SA" sz="3600" dirty="0" smtClean="0"/>
              <a:t>شير 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pic>
        <p:nvPicPr>
          <p:cNvPr id="18435" name="Picture 3" descr="C:\Users\SONY\Desktop\mon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4419601"/>
            <a:ext cx="47625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10000"/>
          </a:bodyPr>
          <a:lstStyle/>
          <a:p>
            <a:pPr marL="0" indent="0" algn="ctr" rtl="1">
              <a:buNone/>
            </a:pPr>
            <a:r>
              <a:rPr lang="ar-SA" sz="3600" b="1" dirty="0" smtClean="0"/>
              <a:t>أسس النظام الاقتصادي</a:t>
            </a:r>
            <a:endParaRPr lang="en-US" sz="3600" b="1" dirty="0"/>
          </a:p>
          <a:p>
            <a:pPr marL="0" indent="0" algn="just" rtl="1">
              <a:buNone/>
            </a:pPr>
            <a:r>
              <a:rPr lang="ar-SA" sz="3000" dirty="0" smtClean="0"/>
              <a:t>: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dirty="0" smtClean="0"/>
              <a:t>أن </a:t>
            </a:r>
            <a:r>
              <a:rPr lang="ar-SA" sz="3000" dirty="0"/>
              <a:t>يكون لك حق التصرف في </a:t>
            </a:r>
            <a:r>
              <a:rPr lang="ar-SA" sz="3000" dirty="0" smtClean="0"/>
              <a:t>الشيء (الشيء </a:t>
            </a:r>
            <a:r>
              <a:rPr lang="ar-SA" sz="3000" dirty="0"/>
              <a:t>أصبح ملكك</a:t>
            </a:r>
            <a:r>
              <a:rPr lang="ar-SA" sz="3000" dirty="0" smtClean="0"/>
              <a:t>)</a:t>
            </a:r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2"/>
                </a:solidFill>
              </a:rPr>
              <a:t>تعريف التملك: </a:t>
            </a:r>
          </a:p>
          <a:p>
            <a:pPr marL="0" indent="0" algn="just" rtl="1">
              <a:buNone/>
            </a:pPr>
            <a:r>
              <a:rPr lang="ar-SA" sz="3000" dirty="0" smtClean="0"/>
              <a:t>هو الاستئثار بالشيء والرغبة في الاستحواذ.</a:t>
            </a:r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2"/>
                </a:solidFill>
              </a:rPr>
              <a:t>تعريف الملكية في </a:t>
            </a:r>
            <a:r>
              <a:rPr lang="ar-SA" sz="3000" b="1" u="sng" dirty="0" smtClean="0">
                <a:solidFill>
                  <a:schemeClr val="accent2"/>
                </a:solidFill>
              </a:rPr>
              <a:t> النظام الاقتصاد </a:t>
            </a:r>
            <a:r>
              <a:rPr lang="ar-SA" sz="3000" b="1" u="sng" dirty="0" smtClean="0">
                <a:solidFill>
                  <a:schemeClr val="accent2"/>
                </a:solidFill>
              </a:rPr>
              <a:t>الإسلامي:</a:t>
            </a:r>
            <a:endParaRPr lang="en-US" sz="3000" b="1" u="sng" dirty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3000" dirty="0" smtClean="0"/>
              <a:t>هي </a:t>
            </a:r>
            <a:r>
              <a:rPr lang="ar-SA" sz="3000" dirty="0"/>
              <a:t>الاستحواذ على </a:t>
            </a:r>
            <a:r>
              <a:rPr lang="ar-SA" sz="3000" dirty="0" smtClean="0"/>
              <a:t>الشيء.</a:t>
            </a:r>
            <a:endParaRPr lang="ar-SA" sz="3000" dirty="0"/>
          </a:p>
          <a:p>
            <a:pPr marL="0" indent="0" algn="just" rtl="1">
              <a:buNone/>
            </a:pPr>
            <a:r>
              <a:rPr lang="ar-SA" sz="3000" dirty="0" smtClean="0">
                <a:solidFill>
                  <a:schemeClr val="accent6"/>
                </a:solidFill>
              </a:rPr>
              <a:t>الدليل </a:t>
            </a:r>
            <a:r>
              <a:rPr lang="ar-SA" sz="3000" dirty="0">
                <a:solidFill>
                  <a:schemeClr val="accent6"/>
                </a:solidFill>
              </a:rPr>
              <a:t>من الكتاب</a:t>
            </a:r>
            <a:r>
              <a:rPr lang="ar-SA" sz="3000" dirty="0"/>
              <a:t>: </a:t>
            </a:r>
            <a:r>
              <a:rPr lang="ar-SA" sz="3000" dirty="0" smtClean="0"/>
              <a:t>(</a:t>
            </a:r>
            <a:r>
              <a:rPr lang="ar-LB" sz="2800" b="1" dirty="0" smtClean="0"/>
              <a:t>زُيِّنَ لِلنَّاسِ حُبُّ الشَّهَوَاتِ مِنَ النِّسَاء وَالْبَنِينَ وَالْقَنَاطِيرِ الْمُقَنطَرَةِ مِنَ الذَّهَبِ وَالْفِضَّةِ وَالْخَيْلِ الْمُسَوَّمَةِ وَالأَنْعَامِ وَالْحَرْثِ ذَلِكَ مَتَاعُ الْحَيَاةِ الدُّنْيَا وَاللّهُ عِندَهُ حُسْنُ الْمَآبِ</a:t>
            </a:r>
            <a:r>
              <a:rPr lang="ar-SA" sz="3000" dirty="0" smtClean="0"/>
              <a:t>).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dirty="0">
                <a:solidFill>
                  <a:schemeClr val="accent6"/>
                </a:solidFill>
              </a:rPr>
              <a:t>من السنة </a:t>
            </a:r>
            <a:r>
              <a:rPr lang="ar-SA" sz="3000" dirty="0"/>
              <a:t>(لو كان لابن آدم واديان من مال لابتغى وادياً ثالثاً ولا يملأ جوف ابن آدم إلا التراب).</a:t>
            </a: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5715000" y="914400"/>
            <a:ext cx="2895600" cy="609600"/>
          </a:xfrm>
          <a:prstGeom prst="horizontalScrol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/>
              <a:t>الملكية في الاقتصاد الإسلامي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endParaRPr lang="en-US" sz="3000" dirty="0"/>
          </a:p>
          <a:p>
            <a:pPr marL="514350" indent="-514350" algn="just" rtl="1">
              <a:buAutoNum type="arabicParenBoth"/>
            </a:pPr>
            <a:r>
              <a:rPr lang="ar-SA" sz="3000" dirty="0" smtClean="0"/>
              <a:t>الملكية </a:t>
            </a:r>
            <a:r>
              <a:rPr lang="ar-SA" sz="3000" dirty="0"/>
              <a:t>العامة   </a:t>
            </a:r>
            <a:endParaRPr lang="ar-SA" sz="3000" dirty="0" smtClean="0"/>
          </a:p>
          <a:p>
            <a:pPr marL="514350" indent="-514350" algn="just" rtl="1">
              <a:buAutoNum type="arabicParenBoth"/>
            </a:pPr>
            <a:r>
              <a:rPr lang="ar-SA" sz="3000" dirty="0" smtClean="0"/>
              <a:t>ملكية </a:t>
            </a:r>
            <a:r>
              <a:rPr lang="ar-SA" sz="3000" dirty="0"/>
              <a:t>الدولة  </a:t>
            </a:r>
            <a:endParaRPr lang="ar-SA" sz="3000" dirty="0" smtClean="0"/>
          </a:p>
          <a:p>
            <a:pPr marL="514350" indent="-514350" algn="just" rtl="1">
              <a:buAutoNum type="arabicParenBoth"/>
            </a:pPr>
            <a:r>
              <a:rPr lang="ar-SA" sz="3000" dirty="0" smtClean="0"/>
              <a:t>الملكية </a:t>
            </a:r>
            <a:r>
              <a:rPr lang="ar-SA" sz="3000" dirty="0"/>
              <a:t>الخاصة.</a:t>
            </a:r>
            <a:endParaRPr lang="en-US" sz="3000" dirty="0"/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2"/>
                </a:solidFill>
              </a:rPr>
              <a:t>تعريف </a:t>
            </a:r>
            <a:r>
              <a:rPr lang="ar-SA" sz="3000" b="1" u="sng" dirty="0">
                <a:solidFill>
                  <a:schemeClr val="accent2"/>
                </a:solidFill>
              </a:rPr>
              <a:t>الملكية العامة: </a:t>
            </a:r>
            <a:endParaRPr lang="ar-SA" sz="30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3000" dirty="0" smtClean="0"/>
              <a:t>ما </a:t>
            </a:r>
            <a:r>
              <a:rPr lang="ar-SA" sz="3000" dirty="0"/>
              <a:t>أوجده الله تعالى بما يملكه عموم الأمة دون </a:t>
            </a:r>
            <a:r>
              <a:rPr lang="ar-SA" sz="3000" dirty="0" smtClean="0"/>
              <a:t>اختصار </a:t>
            </a:r>
            <a:r>
              <a:rPr lang="ar-SA" sz="3000" dirty="0"/>
              <a:t>أحد بعينه به. </a:t>
            </a:r>
            <a:endParaRPr lang="ar-SA" sz="3000" dirty="0" smtClean="0"/>
          </a:p>
          <a:p>
            <a:pPr marL="0" indent="0" algn="just" rtl="1">
              <a:buNone/>
            </a:pPr>
            <a:r>
              <a:rPr lang="ar-SA" sz="3000" dirty="0" smtClean="0"/>
              <a:t>مثال (الأنهار </a:t>
            </a:r>
            <a:r>
              <a:rPr lang="ar-SA" sz="3000" dirty="0"/>
              <a:t>- المراعي - الآبار - البحار – الطرق – </a:t>
            </a:r>
            <a:r>
              <a:rPr lang="ar-SA" sz="3000" dirty="0" smtClean="0"/>
              <a:t>الكورنيش).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b="1" u="sng" dirty="0">
                <a:solidFill>
                  <a:schemeClr val="accent2"/>
                </a:solidFill>
              </a:rPr>
              <a:t>إقرار الملكية العامة: </a:t>
            </a:r>
            <a:endParaRPr lang="ar-SA" sz="30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3000" dirty="0" smtClean="0"/>
              <a:t>أقرت </a:t>
            </a:r>
            <a:r>
              <a:rPr lang="ar-SA" sz="3000" dirty="0"/>
              <a:t>الملكية العامة ملكاً لعامة الناس دون النظر للأفراد. </a:t>
            </a:r>
            <a:endParaRPr lang="ar-SA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b="1" dirty="0" smtClean="0">
                <a:solidFill>
                  <a:srgbClr val="0070C0"/>
                </a:solidFill>
              </a:rPr>
              <a:t>الدليل</a:t>
            </a:r>
            <a:r>
              <a:rPr lang="ar-SA" sz="3000" dirty="0"/>
              <a:t>: </a:t>
            </a:r>
            <a:r>
              <a:rPr lang="ar-SA" sz="3000" dirty="0" smtClean="0"/>
              <a:t> </a:t>
            </a:r>
            <a:r>
              <a:rPr lang="ar-SA" sz="3000" dirty="0"/>
              <a:t>قول ابن عباس رضي الله عنه أن النبي صلى الله عليه وسلم قال: (المسلمون شركاء في ثلاث: الماء، الكلأ، النار).</a:t>
            </a: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5715000" y="304800"/>
            <a:ext cx="2667000" cy="685800"/>
          </a:xfrm>
          <a:prstGeom prst="horizontalScrol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أنواع الملكية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609600"/>
            <a:ext cx="8229600" cy="9448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عن الصعب بن </a:t>
            </a:r>
            <a:r>
              <a:rPr lang="ar-SA" sz="2800" dirty="0" err="1" smtClean="0"/>
              <a:t>جثامة</a:t>
            </a:r>
            <a:r>
              <a:rPr lang="ar-SA" sz="2800" dirty="0" smtClean="0"/>
              <a:t> رضي الله عنه أن الرسول صلى الله عليه </a:t>
            </a:r>
            <a:endParaRPr lang="ar-SA" sz="2800" dirty="0" smtClean="0"/>
          </a:p>
          <a:p>
            <a:pPr algn="r" rtl="1">
              <a:buNone/>
            </a:pPr>
            <a:r>
              <a:rPr lang="ar-SA" sz="2800" dirty="0" smtClean="0"/>
              <a:t>وسلم </a:t>
            </a:r>
            <a:r>
              <a:rPr lang="ar-SA" sz="2800" dirty="0" smtClean="0"/>
              <a:t>قال: (لا حمى إلا لله ورسوله</a:t>
            </a:r>
            <a:r>
              <a:rPr lang="ar-SA" sz="2800" dirty="0" smtClean="0"/>
              <a:t>).</a:t>
            </a:r>
          </a:p>
          <a:p>
            <a:pPr algn="r" rtl="1">
              <a:buNone/>
            </a:pPr>
            <a:endParaRPr lang="ar-SA" sz="2800" dirty="0" smtClean="0"/>
          </a:p>
          <a:p>
            <a:pPr marL="0" indent="0" algn="just" rtl="1">
              <a:buNone/>
            </a:pPr>
            <a:endParaRPr lang="ar-SA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ثبوت المصلحة العامة.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تعلق </a:t>
            </a:r>
            <a:r>
              <a:rPr lang="ar-SA" sz="2800" dirty="0" smtClean="0"/>
              <a:t>الملكية العامة بمصالح عموم الناس.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الملكية العامة مقررة بحكم الله تعالى ورسوله صلى الله عليه وسلم لعموم الأمة.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الملكية </a:t>
            </a:r>
            <a:r>
              <a:rPr lang="ar-SA" sz="2800" dirty="0" smtClean="0"/>
              <a:t>العامة دائمة ومستقرة بدوام واستقرار مصلحة عموم المسلمين.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الحق </a:t>
            </a:r>
            <a:r>
              <a:rPr lang="ar-SA" sz="2800" dirty="0" smtClean="0"/>
              <a:t>في الملكية العامة حق مستقر للجماعة.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زوال </a:t>
            </a:r>
            <a:r>
              <a:rPr lang="ar-SA" sz="2800" dirty="0" smtClean="0"/>
              <a:t>المصلحة من الملكية العامة تصبح ملكية دولة.</a:t>
            </a:r>
            <a:endParaRPr lang="en-US" sz="2800" dirty="0" smtClean="0"/>
          </a:p>
          <a:p>
            <a:pPr marL="0" indent="0" algn="just" rtl="1">
              <a:buNone/>
            </a:pPr>
            <a:endParaRPr lang="en-US" sz="2800" dirty="0" smtClean="0"/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endParaRPr lang="en-US" sz="2800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تمرير أفقي 3"/>
          <p:cNvSpPr/>
          <p:nvPr/>
        </p:nvSpPr>
        <p:spPr>
          <a:xfrm>
            <a:off x="6019800" y="1676400"/>
            <a:ext cx="2514600" cy="6858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000" b="1" u="sng" dirty="0" smtClean="0"/>
              <a:t>خصائص الملكية العامة</a:t>
            </a:r>
            <a:r>
              <a:rPr lang="ar-SA" dirty="0" smtClean="0"/>
              <a:t>: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SA" sz="3000" dirty="0" smtClean="0"/>
              <a:t>: </a:t>
            </a:r>
            <a:endParaRPr lang="en-US" sz="3000" dirty="0" smtClean="0"/>
          </a:p>
          <a:p>
            <a:pPr marL="0" indent="0" algn="just" rtl="1">
              <a:buNone/>
            </a:pPr>
            <a:endParaRPr lang="ar-SA" sz="30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2"/>
                </a:solidFill>
              </a:rPr>
              <a:t>التعريف</a:t>
            </a:r>
            <a:r>
              <a:rPr lang="ar-SA" sz="3000" b="1" u="sng" dirty="0">
                <a:solidFill>
                  <a:schemeClr val="accent2"/>
                </a:solidFill>
              </a:rPr>
              <a:t>: </a:t>
            </a:r>
            <a:endParaRPr lang="en-US" sz="30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3000" dirty="0" smtClean="0"/>
              <a:t>هي </a:t>
            </a:r>
            <a:r>
              <a:rPr lang="ar-SA" sz="3000" dirty="0"/>
              <a:t>الملكية التي تكون للدولة </a:t>
            </a:r>
            <a:r>
              <a:rPr lang="ar-SA" sz="3000" dirty="0" smtClean="0"/>
              <a:t>ومواردها </a:t>
            </a:r>
            <a:r>
              <a:rPr lang="ar-SA" sz="3000" dirty="0" smtClean="0"/>
              <a:t>لبيت </a:t>
            </a:r>
            <a:r>
              <a:rPr lang="ar-SA" sz="3000" dirty="0"/>
              <a:t>مال المسلمين أو وزارة المالية.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u="sng" dirty="0">
                <a:solidFill>
                  <a:schemeClr val="accent2"/>
                </a:solidFill>
              </a:rPr>
              <a:t>تعريف بيت المال أو وزارة المالية</a:t>
            </a:r>
            <a:r>
              <a:rPr lang="ar-SA" sz="3000" dirty="0">
                <a:solidFill>
                  <a:schemeClr val="accent2"/>
                </a:solidFill>
              </a:rPr>
              <a:t>:</a:t>
            </a:r>
            <a:endParaRPr lang="en-US" sz="3000" dirty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3000" dirty="0"/>
              <a:t>هو الجهة التي تختص بكل ما لا يعرف مالكه أو يعين له مالك</a:t>
            </a:r>
            <a:r>
              <a:rPr lang="ar-SA" sz="3000" dirty="0" smtClean="0"/>
              <a:t>.</a:t>
            </a:r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موارد ملكية الدولة</a:t>
            </a:r>
            <a:r>
              <a:rPr lang="ar-SA" sz="2800" b="1" u="sng" dirty="0" smtClean="0">
                <a:solidFill>
                  <a:schemeClr val="accent2"/>
                </a:solidFill>
              </a:rPr>
              <a:t>: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rgbClr val="00B050"/>
                </a:solidFill>
              </a:rPr>
              <a:t>المعادن</a:t>
            </a:r>
            <a:r>
              <a:rPr lang="ar-SA" sz="2800" dirty="0" smtClean="0">
                <a:solidFill>
                  <a:srgbClr val="00B050"/>
                </a:solidFill>
              </a:rPr>
              <a:t>: </a:t>
            </a:r>
            <a:r>
              <a:rPr lang="ar-SA" sz="2800" dirty="0" smtClean="0"/>
              <a:t>(كالبترول والذهب والفضة). 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rgbClr val="00B050"/>
                </a:solidFill>
              </a:rPr>
              <a:t>الزكاة</a:t>
            </a:r>
            <a:r>
              <a:rPr lang="ar-SA" sz="2800" dirty="0" smtClean="0">
                <a:solidFill>
                  <a:srgbClr val="00B050"/>
                </a:solidFill>
              </a:rPr>
              <a:t>: </a:t>
            </a:r>
            <a:r>
              <a:rPr lang="ar-SA" sz="2800" dirty="0" smtClean="0"/>
              <a:t>(الأنعام–عروض التجارة – النقدية – </a:t>
            </a:r>
            <a:r>
              <a:rPr lang="ar-SA" sz="2800" dirty="0" err="1" smtClean="0"/>
              <a:t>الزروع</a:t>
            </a:r>
            <a:r>
              <a:rPr lang="ar-SA" sz="2800" dirty="0" smtClean="0"/>
              <a:t> – الفيء).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</a:t>
            </a:r>
            <a:r>
              <a:rPr lang="ar-SA" sz="2800" dirty="0" smtClean="0">
                <a:solidFill>
                  <a:srgbClr val="00B050"/>
                </a:solidFill>
              </a:rPr>
              <a:t>لخراج</a:t>
            </a:r>
            <a:r>
              <a:rPr lang="ar-SA" sz="2800" dirty="0" smtClean="0"/>
              <a:t>: (مقدار معين من المال يوضع على الأرض الزراعية).</a:t>
            </a:r>
            <a:endParaRPr lang="en-US" sz="2800" dirty="0" smtClean="0"/>
          </a:p>
          <a:p>
            <a:pPr marL="0" indent="0" algn="just" rtl="1">
              <a:buNone/>
            </a:pPr>
            <a:endParaRPr lang="ar-SA" sz="28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endParaRPr lang="ar-SA" sz="28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endParaRPr lang="ar-SA" sz="2800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endParaRPr lang="en-US" sz="3000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endParaRPr lang="ar-SA" sz="3000" b="1" dirty="0" smtClean="0"/>
          </a:p>
          <a:p>
            <a:pPr marL="0" indent="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6248400" y="762000"/>
            <a:ext cx="2286000" cy="762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 </a:t>
            </a:r>
            <a:r>
              <a:rPr lang="ar-SA" sz="2800" b="1" dirty="0" smtClean="0"/>
              <a:t>ملكية الدولة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rgbClr val="00B050"/>
                </a:solidFill>
              </a:rPr>
              <a:t>الفيء</a:t>
            </a:r>
            <a:r>
              <a:rPr lang="ar-SA" sz="3000" dirty="0" smtClean="0">
                <a:solidFill>
                  <a:srgbClr val="00B050"/>
                </a:solidFill>
              </a:rPr>
              <a:t>: </a:t>
            </a:r>
            <a:r>
              <a:rPr lang="ar-SA" sz="3000" dirty="0" smtClean="0"/>
              <a:t>(هو كل مال وصل إلى المسلمين من الكفار بغير قتال).</a:t>
            </a:r>
            <a:endParaRPr lang="en-US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rgbClr val="00B050"/>
                </a:solidFill>
              </a:rPr>
              <a:t>الجزية</a:t>
            </a:r>
            <a:r>
              <a:rPr lang="ar-SA" sz="3000" dirty="0"/>
              <a:t>: (هي ما يضرب على الأشخاص الذين لم يدخلوا الإسلام </a:t>
            </a:r>
            <a:r>
              <a:rPr lang="ar-SA" sz="3000" dirty="0" smtClean="0"/>
              <a:t>          نظير </a:t>
            </a:r>
            <a:r>
              <a:rPr lang="ar-SA" sz="3000" dirty="0"/>
              <a:t>على دينهم وحمايتهم</a:t>
            </a:r>
            <a:r>
              <a:rPr lang="ar-SA" sz="3000" dirty="0" smtClean="0"/>
              <a:t>).</a:t>
            </a:r>
            <a:endParaRPr lang="en-US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rgbClr val="00B050"/>
                </a:solidFill>
              </a:rPr>
              <a:t>الغنائم</a:t>
            </a:r>
            <a:r>
              <a:rPr lang="ar-SA" sz="3000" dirty="0" smtClean="0">
                <a:solidFill>
                  <a:srgbClr val="00B050"/>
                </a:solidFill>
              </a:rPr>
              <a:t>: </a:t>
            </a:r>
            <a:r>
              <a:rPr lang="ar-SA" sz="3000" dirty="0" smtClean="0"/>
              <a:t>(خمس الغنائم يؤخذ لبيت مال المسلمين).</a:t>
            </a:r>
            <a:endParaRPr lang="en-US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err="1" smtClean="0">
                <a:solidFill>
                  <a:srgbClr val="00B050"/>
                </a:solidFill>
              </a:rPr>
              <a:t>العشور</a:t>
            </a:r>
            <a:r>
              <a:rPr lang="ar-SA" sz="3000" dirty="0"/>
              <a:t>: (ما يؤخذ من تجار أهل الذمة </a:t>
            </a:r>
            <a:r>
              <a:rPr lang="ar-SA" sz="3000" dirty="0" smtClean="0"/>
              <a:t>والحربيين </a:t>
            </a:r>
            <a:r>
              <a:rPr lang="ar-SA" sz="3000" dirty="0"/>
              <a:t>لقاء السماح لهم </a:t>
            </a:r>
            <a:r>
              <a:rPr lang="ar-SA" sz="3000" dirty="0" smtClean="0"/>
              <a:t> </a:t>
            </a:r>
            <a:r>
              <a:rPr lang="ar-SA" sz="3000" dirty="0" smtClean="0"/>
              <a:t>   </a:t>
            </a:r>
            <a:r>
              <a:rPr lang="ar-SA" sz="3000" dirty="0" smtClean="0"/>
              <a:t>بدخول </a:t>
            </a:r>
            <a:r>
              <a:rPr lang="ar-SA" sz="3000" dirty="0"/>
              <a:t>بلاد المسلمين للتجارة، مثال الجمارك).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rgbClr val="00B050"/>
                </a:solidFill>
              </a:rPr>
              <a:t>اللقطات </a:t>
            </a:r>
            <a:r>
              <a:rPr lang="ar-SA" sz="3000" dirty="0">
                <a:solidFill>
                  <a:srgbClr val="00B050"/>
                </a:solidFill>
              </a:rPr>
              <a:t>وتركات المسلمين وديات </a:t>
            </a:r>
            <a:r>
              <a:rPr lang="ar-SA" sz="3000" dirty="0" smtClean="0">
                <a:solidFill>
                  <a:srgbClr val="00B050"/>
                </a:solidFill>
              </a:rPr>
              <a:t>القتلى.</a:t>
            </a:r>
            <a:endParaRPr lang="en-US" sz="3000" dirty="0" smtClean="0">
              <a:solidFill>
                <a:srgbClr val="00B050"/>
              </a:solidFill>
            </a:endParaRP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rgbClr val="00B050"/>
                </a:solidFill>
              </a:rPr>
              <a:t>الأوقاف</a:t>
            </a:r>
            <a:r>
              <a:rPr lang="ar-SA" sz="3000" dirty="0" smtClean="0">
                <a:solidFill>
                  <a:srgbClr val="00B050"/>
                </a:solidFill>
              </a:rPr>
              <a:t>: </a:t>
            </a:r>
            <a:r>
              <a:rPr lang="ar-SA" sz="3000" dirty="0" smtClean="0"/>
              <a:t>(الخيرية)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rgbClr val="00B050"/>
                </a:solidFill>
              </a:rPr>
              <a:t>الضرائب</a:t>
            </a:r>
            <a:r>
              <a:rPr lang="ar-SA" sz="3000" dirty="0"/>
              <a:t>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91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endParaRPr lang="ar-SA" sz="2400" u="sng" dirty="0" smtClean="0"/>
          </a:p>
          <a:p>
            <a:pPr marL="0" indent="0" algn="just" rtl="1">
              <a:buNone/>
            </a:pPr>
            <a:endParaRPr lang="ar-SA" sz="2400" u="sng" dirty="0" smtClean="0"/>
          </a:p>
          <a:p>
            <a:pPr marL="0" indent="0" algn="just" rtl="1">
              <a:buNone/>
            </a:pPr>
            <a:r>
              <a:rPr lang="ar-SA" sz="2400" b="1" u="sng" dirty="0" smtClean="0">
                <a:solidFill>
                  <a:schemeClr val="accent2"/>
                </a:solidFill>
              </a:rPr>
              <a:t>تعريف </a:t>
            </a:r>
            <a:r>
              <a:rPr lang="ar-SA" sz="2400" b="1" u="sng" dirty="0" smtClean="0">
                <a:solidFill>
                  <a:schemeClr val="accent2"/>
                </a:solidFill>
              </a:rPr>
              <a:t>الملكية الخاصة</a:t>
            </a:r>
            <a:r>
              <a:rPr lang="ar-SA" sz="2400" b="1" dirty="0" smtClean="0">
                <a:solidFill>
                  <a:schemeClr val="accent2"/>
                </a:solidFill>
              </a:rPr>
              <a:t>: </a:t>
            </a:r>
            <a:endParaRPr lang="ar-SA" sz="2400" b="1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2400" dirty="0" smtClean="0"/>
              <a:t>ما </a:t>
            </a:r>
            <a:r>
              <a:rPr lang="ar-SA" sz="2400" dirty="0" smtClean="0"/>
              <a:t>كانت لفرد أو لمجموعة من الأفراد </a:t>
            </a:r>
            <a:r>
              <a:rPr lang="ar-SA" sz="2400" dirty="0" smtClean="0"/>
              <a:t>على سبيل الاشتراك وله حق التصرف </a:t>
            </a:r>
            <a:r>
              <a:rPr lang="ar-SA" sz="2400" dirty="0" smtClean="0"/>
              <a:t>بمنافعها في محلها. مثال: المسكن – </a:t>
            </a:r>
            <a:r>
              <a:rPr lang="ar-SA" sz="2400" dirty="0" smtClean="0"/>
              <a:t>المركبة.</a:t>
            </a:r>
            <a:endParaRPr lang="ar-SA" sz="24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400" dirty="0" smtClean="0"/>
              <a:t> </a:t>
            </a:r>
            <a:r>
              <a:rPr lang="ar-SA" sz="2400" dirty="0" smtClean="0"/>
              <a:t>أمر معروف من الدين بالضرورة.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400" dirty="0" smtClean="0"/>
              <a:t>الإقرار لمعنى ما </a:t>
            </a:r>
            <a:r>
              <a:rPr lang="ar-SA" sz="2400" dirty="0" smtClean="0"/>
              <a:t>شرعه الإسلام من أنظمة (الزكاة – </a:t>
            </a:r>
            <a:r>
              <a:rPr lang="ar-SA" sz="2400" dirty="0" err="1" smtClean="0"/>
              <a:t>التمليكات</a:t>
            </a:r>
            <a:r>
              <a:rPr lang="ar-SA" sz="2400" dirty="0" smtClean="0"/>
              <a:t>– الإرث).</a:t>
            </a:r>
            <a:endParaRPr lang="en-US" sz="2400" dirty="0" smtClean="0"/>
          </a:p>
          <a:p>
            <a:pPr marL="0" indent="0" algn="just" rtl="1">
              <a:buNone/>
            </a:pPr>
            <a:endParaRPr lang="ar-SA" sz="2400" u="sng" dirty="0" smtClean="0"/>
          </a:p>
          <a:p>
            <a:pPr marL="0" indent="0" algn="just" rtl="1">
              <a:buNone/>
            </a:pPr>
            <a:r>
              <a:rPr lang="ar-SA" sz="2400" b="1" u="sng" dirty="0" smtClean="0">
                <a:solidFill>
                  <a:schemeClr val="accent2"/>
                </a:solidFill>
              </a:rPr>
              <a:t>إقرار </a:t>
            </a:r>
            <a:r>
              <a:rPr lang="ar-SA" sz="2400" b="1" u="sng" dirty="0" smtClean="0">
                <a:solidFill>
                  <a:schemeClr val="accent2"/>
                </a:solidFill>
              </a:rPr>
              <a:t>الملكية الخاصة</a:t>
            </a:r>
            <a:r>
              <a:rPr lang="ar-SA" sz="2400" b="1" dirty="0" smtClean="0">
                <a:solidFill>
                  <a:schemeClr val="accent2"/>
                </a:solidFill>
              </a:rPr>
              <a:t>: </a:t>
            </a:r>
          </a:p>
          <a:p>
            <a:pPr marL="0" indent="0" algn="just" rtl="1">
              <a:buNone/>
            </a:pPr>
            <a:r>
              <a:rPr lang="ar-SA" sz="2400" u="sng" dirty="0" smtClean="0">
                <a:solidFill>
                  <a:srgbClr val="00B050"/>
                </a:solidFill>
              </a:rPr>
              <a:t>الدليل من الشريعة الإسلامية</a:t>
            </a:r>
            <a:r>
              <a:rPr lang="ar-SA" sz="2400" dirty="0" smtClean="0">
                <a:solidFill>
                  <a:schemeClr val="accent2"/>
                </a:solidFill>
              </a:rPr>
              <a:t>:</a:t>
            </a:r>
            <a:endParaRPr lang="en-US" sz="2400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2400" dirty="0" smtClean="0"/>
              <a:t>من القرآن الكريم: </a:t>
            </a:r>
            <a:r>
              <a:rPr lang="ar-SA" sz="2000" dirty="0" smtClean="0"/>
              <a:t>{وَإِن تُبْتُمْ فَلَكُمْ رُؤُوسُ أَمْوَالِكُمْ لاَ تَظْلِمُونَ وَلاَ تُظْلَمُونَ}</a:t>
            </a:r>
            <a:r>
              <a:rPr lang="ar-SA" sz="2400" dirty="0" smtClean="0"/>
              <a:t>.</a:t>
            </a:r>
            <a:endParaRPr lang="en-US" sz="2400" dirty="0" smtClean="0"/>
          </a:p>
          <a:p>
            <a:pPr marL="0" indent="0" algn="just" rtl="1">
              <a:buNone/>
            </a:pPr>
            <a:r>
              <a:rPr lang="ar-SA" sz="2400" u="sng" dirty="0" smtClean="0">
                <a:solidFill>
                  <a:srgbClr val="00B050"/>
                </a:solidFill>
              </a:rPr>
              <a:t>من السنة</a:t>
            </a:r>
            <a:r>
              <a:rPr lang="ar-SA" sz="2400" dirty="0" smtClean="0">
                <a:solidFill>
                  <a:srgbClr val="00B050"/>
                </a:solidFill>
              </a:rPr>
              <a:t>: </a:t>
            </a:r>
            <a:r>
              <a:rPr lang="ar-SA" sz="2400" dirty="0" smtClean="0"/>
              <a:t>عن أبي بكرة رضي الله عنه أن النبي صلى الله عليه وسلم قال في حجة الوداع: (فإن دماءكم وأموالكم، وأعراضكم عليكم حرام كحرمة يومكم هذا في بلدكم هذا في شهركم هذا).</a:t>
            </a:r>
            <a:endParaRPr lang="en-US" sz="2400" dirty="0"/>
          </a:p>
        </p:txBody>
      </p:sp>
      <p:sp>
        <p:nvSpPr>
          <p:cNvPr id="4" name="تمرير أفقي 3"/>
          <p:cNvSpPr/>
          <p:nvPr/>
        </p:nvSpPr>
        <p:spPr>
          <a:xfrm>
            <a:off x="6324600" y="762000"/>
            <a:ext cx="2286000" cy="762000"/>
          </a:xfrm>
          <a:prstGeom prst="horizontalScrol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400" b="1" dirty="0" smtClean="0"/>
              <a:t>الملكية الخاصة: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65836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0" indent="0"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خصائص الملكية الخاصة</a:t>
            </a:r>
            <a:r>
              <a:rPr lang="ar-SA" sz="2800" dirty="0" smtClean="0"/>
              <a:t>: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لا حد لما يتملكه الإنسان.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الملكية </a:t>
            </a:r>
            <a:r>
              <a:rPr lang="ar-SA" sz="2800" dirty="0" smtClean="0"/>
              <a:t>الخاصة حق كامل في المنافع.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الملكية </a:t>
            </a:r>
            <a:r>
              <a:rPr lang="ar-SA" sz="2800" dirty="0" smtClean="0"/>
              <a:t>الخاصة تمكن صاحبها من التصرف فيما يشاء.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الملكية </a:t>
            </a:r>
            <a:r>
              <a:rPr lang="ar-SA" sz="2800" dirty="0" smtClean="0"/>
              <a:t>الخاصة تعتبر حقاً دائما لصاحبها.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الملكية الخاصة تخول لصاحبها حق التبرع.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تؤدي </a:t>
            </a:r>
            <a:r>
              <a:rPr lang="ar-SA" sz="2800" dirty="0" smtClean="0"/>
              <a:t>إلى النمو الاقتصادي دون خوف أو ضرر.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لها </a:t>
            </a:r>
            <a:r>
              <a:rPr lang="ar-SA" sz="2800" dirty="0" smtClean="0"/>
              <a:t>مصالح معتبرة أخرى (حق </a:t>
            </a:r>
            <a:r>
              <a:rPr lang="ar-SA" sz="2800" dirty="0" smtClean="0"/>
              <a:t>الشفعة </a:t>
            </a:r>
            <a:r>
              <a:rPr lang="ar-SA" sz="2800" dirty="0" smtClean="0"/>
              <a:t>– والمصلحة العامة).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411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en-US" sz="28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أولاً</a:t>
            </a:r>
            <a:r>
              <a:rPr lang="ar-SA" sz="2800" b="1" dirty="0" smtClean="0">
                <a:solidFill>
                  <a:srgbClr val="00B050"/>
                </a:solidFill>
              </a:rPr>
              <a:t>: </a:t>
            </a:r>
            <a:r>
              <a:rPr lang="ar-SA" sz="2800" dirty="0" smtClean="0"/>
              <a:t>توجد في </a:t>
            </a:r>
            <a:r>
              <a:rPr lang="ar-SA" sz="2800" u="sng" dirty="0" smtClean="0"/>
              <a:t>أدواتها الناقلة </a:t>
            </a:r>
            <a:r>
              <a:rPr lang="ar-SA" sz="2800" dirty="0" smtClean="0"/>
              <a:t>: وسيلة </a:t>
            </a:r>
            <a:r>
              <a:rPr lang="ar-SA" sz="2800" dirty="0" smtClean="0"/>
              <a:t>تداول الأموال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(البيع – الإجارة – السلم – الوصية – الإرث – الهبة).</a:t>
            </a:r>
            <a:endParaRPr lang="en-US" sz="2800" dirty="0" smtClean="0"/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ثانياً</a:t>
            </a:r>
            <a:r>
              <a:rPr lang="ar-SA" sz="2800" dirty="0" smtClean="0"/>
              <a:t>: </a:t>
            </a:r>
            <a:r>
              <a:rPr lang="ar-SA" sz="2800" u="sng" dirty="0" smtClean="0"/>
              <a:t>أدوات المنع وحفظها </a:t>
            </a:r>
            <a:r>
              <a:rPr lang="ar-SA" sz="2800" dirty="0" smtClean="0"/>
              <a:t>(تحريم السرقة – الربا – النصب).</a:t>
            </a:r>
            <a:endParaRPr lang="en-US" sz="2800" dirty="0" smtClean="0"/>
          </a:p>
          <a:p>
            <a:pPr marL="0" indent="0" algn="just" rtl="1">
              <a:buNone/>
            </a:pPr>
            <a:r>
              <a:rPr lang="ar-SA" sz="2800" b="1" u="sng" dirty="0" smtClean="0"/>
              <a:t>ثالثاً: </a:t>
            </a:r>
            <a:r>
              <a:rPr lang="ar-SA" sz="2800" u="sng" dirty="0" smtClean="0"/>
              <a:t>شرع ما يحفظ ويوثق حق صاحبها </a:t>
            </a:r>
            <a:r>
              <a:rPr lang="ar-SA" sz="2800" dirty="0" smtClean="0"/>
              <a:t>(الكتابة – الشهادة – الرهن – الضمان – الكفالة).</a:t>
            </a:r>
            <a:endParaRPr lang="en-US" sz="2800" dirty="0" smtClean="0"/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أهمية الإقرار في هذه الأمور</a:t>
            </a:r>
            <a:r>
              <a:rPr lang="ar-SA" sz="2800" dirty="0" smtClean="0"/>
              <a:t>: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تحقيق حاجة الإنسان.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عمارة </a:t>
            </a:r>
            <a:r>
              <a:rPr lang="ar-SA" sz="2800" dirty="0" smtClean="0"/>
              <a:t>الأرض واستغلال مواردها.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err="1" smtClean="0"/>
              <a:t>اعداد</a:t>
            </a:r>
            <a:r>
              <a:rPr lang="ar-SA" sz="2800" dirty="0" smtClean="0"/>
              <a:t> القوة 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البذل </a:t>
            </a:r>
            <a:r>
              <a:rPr lang="ar-SA" sz="2800" dirty="0" smtClean="0"/>
              <a:t>والإنفاق في أوجه البر.</a:t>
            </a:r>
            <a:endParaRPr lang="en-US" sz="2800" dirty="0" smtClean="0"/>
          </a:p>
          <a:p>
            <a:pPr algn="r" rtl="1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4" name="تمرير أفقي 3"/>
          <p:cNvSpPr/>
          <p:nvPr/>
        </p:nvSpPr>
        <p:spPr>
          <a:xfrm>
            <a:off x="6096000" y="457200"/>
            <a:ext cx="2362200" cy="685800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u="sng" dirty="0" smtClean="0">
                <a:solidFill>
                  <a:schemeClr val="bg1"/>
                </a:solidFill>
              </a:rPr>
              <a:t>أهمية الملكية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65836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0" indent="0"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الأسباب المشروعة للملكية الخاصة:</a:t>
            </a:r>
            <a:endParaRPr lang="en-US" sz="2800" b="1" u="sng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r>
              <a:rPr lang="ar-SA" sz="2800" dirty="0" smtClean="0"/>
              <a:t>حصرت الأسباب المحرمة للتملك وقسمت الأسباب المشروعة للتملك منها: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القسم الأول: هو التملك مقابل عوض (البيع – الإجارة – السلم).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القسم </a:t>
            </a:r>
            <a:r>
              <a:rPr lang="ar-SA" sz="2800" dirty="0" smtClean="0"/>
              <a:t>الثاني: التملك بغير عوض (الوصية – الهبة – الميراث).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dirty="0" smtClean="0"/>
              <a:t>القسم الثالث: التملك بالاستيلاء (إحراز المباح – إحياء الموات – الصيد – الاحتطاب).</a:t>
            </a: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609600" y="685801"/>
            <a:ext cx="2212848" cy="491196"/>
          </a:xfrm>
        </p:spPr>
        <p:txBody>
          <a:bodyPr/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2"/>
          </p:nvPr>
        </p:nvSpPr>
        <p:spPr>
          <a:xfrm>
            <a:off x="609600" y="304800"/>
            <a:ext cx="2209800" cy="4703305"/>
          </a:xfrm>
        </p:spPr>
        <p:txBody>
          <a:bodyPr>
            <a:noAutofit/>
          </a:bodyPr>
          <a:lstStyle/>
          <a:p>
            <a:pPr algn="ctr"/>
            <a:r>
              <a:rPr lang="ar-SA" sz="5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وصلي اللهم على نبينا محمد واله وصحبه وسلم </a:t>
            </a:r>
            <a:endParaRPr lang="en-US" sz="5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 descr="http://up.ta7a.com/t7/dxx87273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3438" b="3438"/>
          <a:stretch>
            <a:fillRect/>
          </a:stretch>
        </p:blipFill>
        <p:spPr bwMode="auto">
          <a:xfrm rot="420000">
            <a:off x="3124069" y="451368"/>
            <a:ext cx="5519796" cy="5228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294</TotalTime>
  <Words>747</Words>
  <Application>Microsoft Office PowerPoint</Application>
  <PresentationFormat>عرض على الشاشة (3:4)‏</PresentationFormat>
  <Paragraphs>103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تدفق</vt:lpstr>
      <vt:lpstr>  أسس النظام الاقتصادي   </vt:lpstr>
      <vt:lpstr>الشريحة 2</vt:lpstr>
      <vt:lpstr>الشريحة 3</vt:lpstr>
      <vt:lpstr>-</vt:lpstr>
      <vt:lpstr>الشريحة 5</vt:lpstr>
      <vt:lpstr>الشريحة 6</vt:lpstr>
      <vt:lpstr>-</vt:lpstr>
      <vt:lpstr>-</vt:lpstr>
      <vt:lpstr>-</vt:lpstr>
      <vt:lpstr>-</vt:lpstr>
      <vt:lpstr>-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 </dc:title>
  <dc:creator>MH</dc:creator>
  <cp:lastModifiedBy>SONY</cp:lastModifiedBy>
  <cp:revision>39</cp:revision>
  <dcterms:created xsi:type="dcterms:W3CDTF">2013-08-14T03:14:43Z</dcterms:created>
  <dcterms:modified xsi:type="dcterms:W3CDTF">2013-09-28T18:22:34Z</dcterms:modified>
</cp:coreProperties>
</file>