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4"/>
  </p:notesMasterIdLst>
  <p:sldIdLst>
    <p:sldId id="265" r:id="rId2"/>
    <p:sldId id="310" r:id="rId3"/>
    <p:sldId id="257" r:id="rId4"/>
    <p:sldId id="258" r:id="rId5"/>
    <p:sldId id="260" r:id="rId6"/>
    <p:sldId id="259" r:id="rId7"/>
    <p:sldId id="270" r:id="rId8"/>
    <p:sldId id="262" r:id="rId9"/>
    <p:sldId id="264" r:id="rId10"/>
    <p:sldId id="266" r:id="rId11"/>
    <p:sldId id="268" r:id="rId12"/>
    <p:sldId id="263" r:id="rId13"/>
    <p:sldId id="283" r:id="rId14"/>
    <p:sldId id="284" r:id="rId15"/>
    <p:sldId id="273" r:id="rId16"/>
    <p:sldId id="267" r:id="rId17"/>
    <p:sldId id="313" r:id="rId18"/>
    <p:sldId id="316" r:id="rId19"/>
    <p:sldId id="320" r:id="rId20"/>
    <p:sldId id="329" r:id="rId21"/>
    <p:sldId id="321" r:id="rId22"/>
    <p:sldId id="271" r:id="rId23"/>
    <p:sldId id="307" r:id="rId24"/>
    <p:sldId id="330" r:id="rId25"/>
    <p:sldId id="269" r:id="rId26"/>
    <p:sldId id="308" r:id="rId27"/>
    <p:sldId id="309" r:id="rId28"/>
    <p:sldId id="311" r:id="rId29"/>
    <p:sldId id="279" r:id="rId30"/>
    <p:sldId id="312" r:id="rId31"/>
    <p:sldId id="317" r:id="rId32"/>
    <p:sldId id="277" r:id="rId33"/>
    <p:sldId id="278" r:id="rId34"/>
    <p:sldId id="325" r:id="rId35"/>
    <p:sldId id="285" r:id="rId36"/>
    <p:sldId id="280" r:id="rId37"/>
    <p:sldId id="288" r:id="rId38"/>
    <p:sldId id="314" r:id="rId39"/>
    <p:sldId id="318" r:id="rId40"/>
    <p:sldId id="324" r:id="rId41"/>
    <p:sldId id="323" r:id="rId42"/>
    <p:sldId id="289" r:id="rId43"/>
    <p:sldId id="305" r:id="rId44"/>
    <p:sldId id="291" r:id="rId45"/>
    <p:sldId id="304" r:id="rId46"/>
    <p:sldId id="290" r:id="rId47"/>
    <p:sldId id="298" r:id="rId48"/>
    <p:sldId id="292" r:id="rId49"/>
    <p:sldId id="281" r:id="rId50"/>
    <p:sldId id="293" r:id="rId51"/>
    <p:sldId id="294" r:id="rId52"/>
    <p:sldId id="299" r:id="rId53"/>
    <p:sldId id="295" r:id="rId54"/>
    <p:sldId id="327" r:id="rId55"/>
    <p:sldId id="326" r:id="rId56"/>
    <p:sldId id="300" r:id="rId57"/>
    <p:sldId id="328" r:id="rId58"/>
    <p:sldId id="261" r:id="rId59"/>
    <p:sldId id="296" r:id="rId60"/>
    <p:sldId id="297" r:id="rId61"/>
    <p:sldId id="301" r:id="rId62"/>
    <p:sldId id="302"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A86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FE7BFAF-7C32-4F06-B992-CA3F3238EBA5}" type="datetimeFigureOut">
              <a:rPr lang="ar-SA" smtClean="0"/>
              <a:pPr/>
              <a:t>26/12/34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094649E-374F-44E8-9F86-48168C7BCD36}" type="slidenum">
              <a:rPr lang="ar-SA" smtClean="0"/>
              <a:pPr/>
              <a:t>‹#›</a:t>
            </a:fld>
            <a:endParaRPr lang="ar-SA"/>
          </a:p>
        </p:txBody>
      </p:sp>
    </p:spTree>
    <p:extLst>
      <p:ext uri="{BB962C8B-B14F-4D97-AF65-F5344CB8AC3E}">
        <p14:creationId xmlns:p14="http://schemas.microsoft.com/office/powerpoint/2010/main" xmlns="" val="417629294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5094649E-374F-44E8-9F86-48168C7BCD36}" type="slidenum">
              <a:rPr lang="ar-SA" smtClean="0"/>
              <a:pPr/>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1"/>
      </p:bgRef>
    </p:bg>
    <p:spTree>
      <p:nvGrpSpPr>
        <p:cNvPr id="1" name=""/>
        <p:cNvGrpSpPr/>
        <p:nvPr/>
      </p:nvGrpSpPr>
      <p:grpSpPr>
        <a:xfrm>
          <a:off x="0" y="0"/>
          <a:ext cx="0" cy="0"/>
          <a:chOff x="0" y="0"/>
          <a:chExt cx="0" cy="0"/>
        </a:xfrm>
      </p:grpSpPr>
      <p:sp>
        <p:nvSpPr>
          <p:cNvPr id="8" name="Titel 7"/>
          <p:cNvSpPr>
            <a:spLocks noGrp="1"/>
          </p:cNvSpPr>
          <p:nvPr>
            <p:ph type="ctrTitle"/>
          </p:nvPr>
        </p:nvSpPr>
        <p:spPr>
          <a:xfrm>
            <a:off x="2286000" y="3124200"/>
            <a:ext cx="6172200" cy="1894362"/>
          </a:xfrm>
        </p:spPr>
        <p:txBody>
          <a:bodyPr/>
          <a:lstStyle>
            <a:lvl1pPr>
              <a:defRPr b="1"/>
            </a:lvl1pPr>
          </a:lstStyle>
          <a:p>
            <a:r>
              <a:rPr kumimoji="0" lang="de-DE" smtClean="0"/>
              <a:t>Titelmasterformat durch Klicken bearbeiten</a:t>
            </a:r>
            <a:endParaRPr kumimoji="0" lang="en-US"/>
          </a:p>
        </p:txBody>
      </p:sp>
      <p:sp>
        <p:nvSpPr>
          <p:cNvPr id="9" name="Untertitel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pPr/>
              <a:t>10/30/2013</a:t>
            </a:fld>
            <a:endParaRPr lang="en-US" dirty="0"/>
          </a:p>
        </p:txBody>
      </p:sp>
      <p:sp>
        <p:nvSpPr>
          <p:cNvPr id="17" name="Fußzeilenplatzhalter 16"/>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Rechteck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hteck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hteck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hteck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Gerade Verbindung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Gerade Verbindung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Gerade Verbindung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Gerade Verbindung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Gerade Verbindung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Gerade Verbindung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hteck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Foliennummernplatzhalter 28"/>
          <p:cNvSpPr>
            <a:spLocks noGrp="1"/>
          </p:cNvSpPr>
          <p:nvPr>
            <p:ph type="sldNum" sz="quarter" idx="12"/>
          </p:nvPr>
        </p:nvSpPr>
        <p:spPr bwMode="auto">
          <a:xfrm>
            <a:off x="1325544" y="4928702"/>
            <a:ext cx="609600" cy="517524"/>
          </a:xfrm>
        </p:spPr>
        <p:txBody>
          <a:bodyPr/>
          <a:lstStyle/>
          <a:p>
            <a:fld id="{2BBB5E19-F10A-4C2F-BF6F-11C513378A2E}"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8" name="Inhaltsplatzhalter 7"/>
          <p:cNvSpPr>
            <a:spLocks noGrp="1"/>
          </p:cNvSpPr>
          <p:nvPr>
            <p:ph sz="quarter" idx="1"/>
          </p:nvPr>
        </p:nvSpPr>
        <p:spPr>
          <a:xfrm>
            <a:off x="457200" y="1600200"/>
            <a:ext cx="7467600" cy="4873752"/>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7" name="Datumsplatzhalter 6"/>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10/30/2013</a:t>
            </a:fld>
            <a:endParaRPr lang="en-US"/>
          </a:p>
        </p:txBody>
      </p:sp>
      <p:sp>
        <p:nvSpPr>
          <p:cNvPr id="9" name="Foliennummernplatzhalter 8"/>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a:t>
            </a:fld>
            <a:endParaRPr kumimoji="0" lang="en-US"/>
          </a:p>
        </p:txBody>
      </p:sp>
      <p:sp>
        <p:nvSpPr>
          <p:cNvPr id="10" name="Fußzeilenplatzhalter 9"/>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2286000" y="2895600"/>
            <a:ext cx="6172200" cy="2053590"/>
          </a:xfrm>
        </p:spPr>
        <p:txBody>
          <a:bodyPr/>
          <a:lstStyle>
            <a:lvl1pPr algn="l">
              <a:buNone/>
              <a:defRPr sz="3000" b="1" cap="small" baseline="0"/>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Textmasterformate durch Klicken bearbeiten</a:t>
            </a:r>
          </a:p>
        </p:txBody>
      </p:sp>
      <p:sp>
        <p:nvSpPr>
          <p:cNvPr id="4" name="Datumsplatzhalter 3"/>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pPr/>
              <a:t>10/30/2013</a:t>
            </a:fld>
            <a:endParaRPr lang="en-US"/>
          </a:p>
        </p:txBody>
      </p:sp>
      <p:sp>
        <p:nvSpPr>
          <p:cNvPr id="5" name="Fußzeilenplatzhalter 4"/>
          <p:cNvSpPr>
            <a:spLocks noGrp="1"/>
          </p:cNvSpPr>
          <p:nvPr>
            <p:ph type="ftr" sz="quarter" idx="11"/>
          </p:nvPr>
        </p:nvSpPr>
        <p:spPr bwMode="auto">
          <a:xfrm rot="5400000">
            <a:off x="7077456" y="4178808"/>
            <a:ext cx="3657600" cy="384048"/>
          </a:xfrm>
        </p:spPr>
        <p:txBody>
          <a:bodyPr/>
          <a:lstStyle/>
          <a:p>
            <a:endParaRPr kumimoji="0" lang="en-US"/>
          </a:p>
        </p:txBody>
      </p:sp>
      <p:sp>
        <p:nvSpPr>
          <p:cNvPr id="9" name="Rechteck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hteck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hteck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hteck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Gerade Verbindung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Gerade Verbindung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Gerade Verbindung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Gerade Verbindung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Gerade Verbindung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hteck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Gerade Verbindung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Foliennummernplatzhalter 5"/>
          <p:cNvSpPr>
            <a:spLocks noGrp="1"/>
          </p:cNvSpPr>
          <p:nvPr>
            <p:ph type="sldNum" sz="quarter" idx="12"/>
          </p:nvPr>
        </p:nvSpPr>
        <p:spPr bwMode="auto">
          <a:xfrm>
            <a:off x="1340616" y="4928702"/>
            <a:ext cx="609600" cy="517524"/>
          </a:xfrm>
        </p:spPr>
        <p:txBody>
          <a:bodyPr/>
          <a:lstStyle/>
          <a:p>
            <a:fld id="{2BBB5E19-F10A-4C2F-BF6F-11C513378A2E}"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p:txBody>
          <a:bodyPr/>
          <a:lstStyle/>
          <a:p>
            <a:fld id="{E6F9B8CD-342D-4579-98EC-A8FD6B7370E1}" type="datetimeFigureOut">
              <a:rPr lang="en-US" smtClean="0"/>
              <a:pPr/>
              <a:t>10/30/2013</a:t>
            </a:fld>
            <a:endParaRPr lang="en-US"/>
          </a:p>
        </p:txBody>
      </p:sp>
      <p:sp>
        <p:nvSpPr>
          <p:cNvPr id="6" name="Fußzeilenplatzhalter 5"/>
          <p:cNvSpPr>
            <a:spLocks noGrp="1"/>
          </p:cNvSpPr>
          <p:nvPr>
            <p:ph type="ftr" sz="quarter" idx="11"/>
          </p:nvPr>
        </p:nvSpPr>
        <p:spPr/>
        <p:txBody>
          <a:bodyPr/>
          <a:lstStyle/>
          <a:p>
            <a:endParaRPr kumimoji="0" lang="en-US"/>
          </a:p>
        </p:txBody>
      </p:sp>
      <p:sp>
        <p:nvSpPr>
          <p:cNvPr id="7" name="Foliennummernplatzhalter 6"/>
          <p:cNvSpPr>
            <a:spLocks noGrp="1"/>
          </p:cNvSpPr>
          <p:nvPr>
            <p:ph type="sldNum" sz="quarter" idx="12"/>
          </p:nvPr>
        </p:nvSpPr>
        <p:spPr/>
        <p:txBody>
          <a:bodyPr/>
          <a:lstStyle/>
          <a:p>
            <a:fld id="{2BBB5E19-F10A-4C2F-BF6F-11C513378A2E}" type="slidenum">
              <a:rPr kumimoji="0" lang="en-US" smtClean="0"/>
              <a:pPr/>
              <a:t>‹#›</a:t>
            </a:fld>
            <a:endParaRPr kumimoji="0" lang="en-US"/>
          </a:p>
        </p:txBody>
      </p:sp>
      <p:sp>
        <p:nvSpPr>
          <p:cNvPr id="9" name="Inhaltsplatzhalter 8"/>
          <p:cNvSpPr>
            <a:spLocks noGrp="1"/>
          </p:cNvSpPr>
          <p:nvPr>
            <p:ph sz="quarter" idx="1"/>
          </p:nvPr>
        </p:nvSpPr>
        <p:spPr>
          <a:xfrm>
            <a:off x="457200" y="1600200"/>
            <a:ext cx="3657600" cy="4572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1" name="Inhaltsplatzhalter 10"/>
          <p:cNvSpPr>
            <a:spLocks noGrp="1"/>
          </p:cNvSpPr>
          <p:nvPr>
            <p:ph sz="quarter" idx="2"/>
          </p:nvPr>
        </p:nvSpPr>
        <p:spPr>
          <a:xfrm>
            <a:off x="4270248" y="1600200"/>
            <a:ext cx="3657600" cy="4572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7543800" cy="1143000"/>
          </a:xfrm>
        </p:spPr>
        <p:txBody>
          <a:bodyPr anchor="b"/>
          <a:lstStyle>
            <a:lvl1pPr>
              <a:defRPr/>
            </a:lvl1pPr>
          </a:lstStyle>
          <a:p>
            <a:r>
              <a:rPr kumimoji="0" lang="de-DE" smtClean="0"/>
              <a:t>Titelmasterformat durch Klicken bearbeiten</a:t>
            </a:r>
            <a:endParaRPr kumimoji="0" lang="en-US"/>
          </a:p>
        </p:txBody>
      </p:sp>
      <p:sp>
        <p:nvSpPr>
          <p:cNvPr id="7" name="Datumsplatzhalter 6"/>
          <p:cNvSpPr>
            <a:spLocks noGrp="1"/>
          </p:cNvSpPr>
          <p:nvPr>
            <p:ph type="dt" sz="half" idx="10"/>
          </p:nvPr>
        </p:nvSpPr>
        <p:spPr/>
        <p:txBody>
          <a:bodyPr/>
          <a:lstStyle/>
          <a:p>
            <a:fld id="{E6F9B8CD-342D-4579-98EC-A8FD6B7370E1}" type="datetimeFigureOut">
              <a:rPr lang="en-US" smtClean="0"/>
              <a:pPr/>
              <a:t>10/30/2013</a:t>
            </a:fld>
            <a:endParaRPr lang="en-US"/>
          </a:p>
        </p:txBody>
      </p:sp>
      <p:sp>
        <p:nvSpPr>
          <p:cNvPr id="8" name="Fußzeilenplatzhalter 7"/>
          <p:cNvSpPr>
            <a:spLocks noGrp="1"/>
          </p:cNvSpPr>
          <p:nvPr>
            <p:ph type="ftr" sz="quarter" idx="11"/>
          </p:nvPr>
        </p:nvSpPr>
        <p:spPr/>
        <p:txBody>
          <a:bodyPr/>
          <a:lstStyle/>
          <a:p>
            <a:endParaRPr kumimoji="0" lang="en-US"/>
          </a:p>
        </p:txBody>
      </p:sp>
      <p:sp>
        <p:nvSpPr>
          <p:cNvPr id="9" name="Foliennummernplatzhalter 8"/>
          <p:cNvSpPr>
            <a:spLocks noGrp="1"/>
          </p:cNvSpPr>
          <p:nvPr>
            <p:ph type="sldNum" sz="quarter" idx="12"/>
          </p:nvPr>
        </p:nvSpPr>
        <p:spPr/>
        <p:txBody>
          <a:bodyPr/>
          <a:lstStyle/>
          <a:p>
            <a:fld id="{2BBB5E19-F10A-4C2F-BF6F-11C513378A2E}" type="slidenum">
              <a:rPr kumimoji="0" lang="en-US" smtClean="0"/>
              <a:pPr/>
              <a:t>‹#›</a:t>
            </a:fld>
            <a:endParaRPr kumimoji="0" lang="en-US"/>
          </a:p>
        </p:txBody>
      </p:sp>
      <p:sp>
        <p:nvSpPr>
          <p:cNvPr id="11" name="Inhaltsplatzhalter 10"/>
          <p:cNvSpPr>
            <a:spLocks noGrp="1"/>
          </p:cNvSpPr>
          <p:nvPr>
            <p:ph sz="quarter" idx="2"/>
          </p:nvPr>
        </p:nvSpPr>
        <p:spPr>
          <a:xfrm>
            <a:off x="457200" y="2362200"/>
            <a:ext cx="3657600" cy="38862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3" name="Inhaltsplatzhalter 12"/>
          <p:cNvSpPr>
            <a:spLocks noGrp="1"/>
          </p:cNvSpPr>
          <p:nvPr>
            <p:ph sz="quarter" idx="4"/>
          </p:nvPr>
        </p:nvSpPr>
        <p:spPr>
          <a:xfrm>
            <a:off x="4371975" y="2362200"/>
            <a:ext cx="3657600" cy="38862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Textplatzhalt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de-DE" smtClean="0"/>
              <a:t>Textmasterformate durch Klicken bearbeiten</a:t>
            </a:r>
          </a:p>
        </p:txBody>
      </p:sp>
      <p:sp>
        <p:nvSpPr>
          <p:cNvPr id="14" name="Textplatzhalt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de-DE" smtClean="0"/>
              <a:t>Textmasterformate durch Klicken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6" name="Datumsplatzhalter 5"/>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10/30/2013</a:t>
            </a:fld>
            <a:endParaRPr lang="en-US"/>
          </a:p>
        </p:txBody>
      </p:sp>
      <p:sp>
        <p:nvSpPr>
          <p:cNvPr id="7" name="Foliennummernplatzhalter 6"/>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a:t>
            </a:fld>
            <a:endParaRPr kumimoji="0" lang="en-US"/>
          </a:p>
        </p:txBody>
      </p:sp>
      <p:sp>
        <p:nvSpPr>
          <p:cNvPr id="8" name="Fußzeilenplatzhalter 7"/>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6F9B8CD-342D-4579-98EC-A8FD6B7370E1}" type="datetimeFigureOut">
              <a:rPr lang="en-US" smtClean="0"/>
              <a:pPr/>
              <a:t>10/30/2013</a:t>
            </a:fld>
            <a:endParaRPr lang="en-US"/>
          </a:p>
        </p:txBody>
      </p:sp>
      <p:sp>
        <p:nvSpPr>
          <p:cNvPr id="3" name="Fußzeilenplatzhalter 2"/>
          <p:cNvSpPr>
            <a:spLocks noGrp="1"/>
          </p:cNvSpPr>
          <p:nvPr>
            <p:ph type="ftr" sz="quarter" idx="11"/>
          </p:nvPr>
        </p:nvSpPr>
        <p:spPr/>
        <p:txBody>
          <a:bodyPr/>
          <a:lstStyle/>
          <a:p>
            <a:endParaRPr kumimoji="0" lang="en-US"/>
          </a:p>
        </p:txBody>
      </p:sp>
      <p:sp>
        <p:nvSpPr>
          <p:cNvPr id="4" name="Foliennummernplatzhalter 3"/>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el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Textmasterformate durch Klicken bearbeiten</a:t>
            </a:r>
          </a:p>
        </p:txBody>
      </p:sp>
      <p:sp>
        <p:nvSpPr>
          <p:cNvPr id="8" name="Gerade Verbindung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Gerade Verbindung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Gerade Verbindung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hteck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Gerade Verbindung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nhaltsplatzhalter 17"/>
          <p:cNvSpPr>
            <a:spLocks noGrp="1"/>
          </p:cNvSpPr>
          <p:nvPr>
            <p:ph sz="quarter" idx="1"/>
          </p:nvPr>
        </p:nvSpPr>
        <p:spPr>
          <a:xfrm>
            <a:off x="304800" y="274320"/>
            <a:ext cx="5638800" cy="6327648"/>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1" name="Datumsplatzhalter 20"/>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10/30/2013</a:t>
            </a:fld>
            <a:endParaRPr lang="en-US" dirty="0"/>
          </a:p>
        </p:txBody>
      </p:sp>
      <p:sp>
        <p:nvSpPr>
          <p:cNvPr id="22" name="Foliennummernplatzhalter 21"/>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a:t>
            </a:fld>
            <a:endParaRPr kumimoji="0" lang="en-US"/>
          </a:p>
        </p:txBody>
      </p:sp>
      <p:sp>
        <p:nvSpPr>
          <p:cNvPr id="23" name="Fußzeilenplatzhalter 22"/>
          <p:cNvSpPr>
            <a:spLocks noGrp="1"/>
          </p:cNvSpPr>
          <p:nvPr>
            <p:ph type="ftr" sz="quarter" idx="16"/>
          </p:nvPr>
        </p:nvSpPr>
        <p:spPr/>
        <p:txBody>
          <a:bodyPr rtlCol="0"/>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9" name="Gerade Verbindung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el 1"/>
          <p:cNvSpPr>
            <a:spLocks noGrp="1"/>
          </p:cNvSpPr>
          <p:nvPr>
            <p:ph type="title"/>
          </p:nvPr>
        </p:nvSpPr>
        <p:spPr>
          <a:xfrm rot="5400000">
            <a:off x="3350133" y="3200400"/>
            <a:ext cx="6309360" cy="457200"/>
          </a:xfrm>
        </p:spPr>
        <p:txBody>
          <a:bodyPr anchor="b"/>
          <a:lstStyle>
            <a:lvl1pPr algn="l">
              <a:buNone/>
              <a:defRPr sz="2000" b="1"/>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de-DE" smtClean="0"/>
              <a:t>Textmasterformate durch Klicken bearbeiten</a:t>
            </a:r>
          </a:p>
        </p:txBody>
      </p:sp>
      <p:sp>
        <p:nvSpPr>
          <p:cNvPr id="10" name="Gerade Verbindung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hteck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Gerade Verbindung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Gerade Verbindung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Gerade Verbindung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umsplatzhalter 16"/>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10/30/2013</a:t>
            </a:fld>
            <a:endParaRPr lang="en-US"/>
          </a:p>
        </p:txBody>
      </p:sp>
      <p:sp>
        <p:nvSpPr>
          <p:cNvPr id="18" name="Foliennummernplatzhalter 17"/>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a:t>
            </a:fld>
            <a:endParaRPr kumimoji="0" lang="en-US"/>
          </a:p>
        </p:txBody>
      </p:sp>
      <p:sp>
        <p:nvSpPr>
          <p:cNvPr id="21" name="Fußzeilenplatzhalter 20"/>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E6F9B8CD-342D-4579-98EC-A8FD6B7370E1}" type="datetimeFigureOut">
              <a:rPr lang="en-US" smtClean="0"/>
              <a:pPr/>
              <a:t>10/30/2013</a:t>
            </a:fld>
            <a:endParaRPr lang="en-US"/>
          </a:p>
        </p:txBody>
      </p:sp>
      <p:sp>
        <p:nvSpPr>
          <p:cNvPr id="5" name="Fußzeilenplatzhalter 4"/>
          <p:cNvSpPr>
            <a:spLocks noGrp="1"/>
          </p:cNvSpPr>
          <p:nvPr>
            <p:ph type="ftr" sz="quarter" idx="11"/>
          </p:nvPr>
        </p:nvSpPr>
        <p:spPr/>
        <p:txBody>
          <a:bodyPr/>
          <a:lstStyle/>
          <a:p>
            <a:endParaRPr kumimoji="0" lang="en-US"/>
          </a:p>
        </p:txBody>
      </p:sp>
      <p:sp>
        <p:nvSpPr>
          <p:cNvPr id="6" name="Foliennummernplatzhalt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9"/>
            <a:ext cx="1676400" cy="5851525"/>
          </a:xfrm>
        </p:spPr>
        <p:txBody>
          <a:bodyPr vert="eaVer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E6F9B8CD-342D-4579-98EC-A8FD6B7370E1}" type="datetimeFigureOut">
              <a:rPr lang="en-US" smtClean="0"/>
              <a:pPr/>
              <a:t>10/30/2013</a:t>
            </a:fld>
            <a:endParaRPr lang="en-US"/>
          </a:p>
        </p:txBody>
      </p:sp>
      <p:sp>
        <p:nvSpPr>
          <p:cNvPr id="5" name="Fußzeilenplatzhalter 4"/>
          <p:cNvSpPr>
            <a:spLocks noGrp="1"/>
          </p:cNvSpPr>
          <p:nvPr>
            <p:ph type="ftr" sz="quarter" idx="11"/>
          </p:nvPr>
        </p:nvSpPr>
        <p:spPr/>
        <p:txBody>
          <a:bodyPr/>
          <a:lstStyle/>
          <a:p>
            <a:endParaRPr kumimoji="0" lang="en-US"/>
          </a:p>
        </p:txBody>
      </p:sp>
      <p:sp>
        <p:nvSpPr>
          <p:cNvPr id="6" name="Foliennummernplatzhalt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Gerade Verbindung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elplatzhalter 21"/>
          <p:cNvSpPr>
            <a:spLocks noGrp="1"/>
          </p:cNvSpPr>
          <p:nvPr>
            <p:ph type="title"/>
          </p:nvPr>
        </p:nvSpPr>
        <p:spPr>
          <a:xfrm>
            <a:off x="457200" y="274638"/>
            <a:ext cx="7467600" cy="1143000"/>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de-DE" smtClean="0"/>
              <a:t>Textmasterformate durch Klicken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
        <p:nvSpPr>
          <p:cNvPr id="14" name="Datumsplatzhalt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10/30/2013</a:t>
            </a:fld>
            <a:endParaRPr lang="en-US" dirty="0">
              <a:solidFill>
                <a:schemeClr val="tx2"/>
              </a:solidFill>
            </a:endParaRPr>
          </a:p>
        </p:txBody>
      </p:sp>
      <p:sp>
        <p:nvSpPr>
          <p:cNvPr id="3" name="Fußzeilenplatzhalt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Gerade Verbindung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Gerade Verbindung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hteck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Gerade Verbindung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Foliennummernplatzhalt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1.istockphoto.com/file_thumbview_approve/2013788/2/istockphoto_2013788_confused_monkey.jpg"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1187450" y="1125538"/>
            <a:ext cx="6629400" cy="2209800"/>
          </a:xfrm>
          <a:prstGeom prst="rect">
            <a:avLst/>
          </a:prstGeom>
          <a:noFill/>
          <a:ln w="9525">
            <a:noFill/>
            <a:miter lim="800000"/>
            <a:headEnd/>
            <a:tailEnd/>
          </a:ln>
          <a:effectLst>
            <a:outerShdw dist="45791" dir="2021404" algn="ctr" rotWithShape="0">
              <a:schemeClr val="bg2"/>
            </a:outerShdw>
          </a:effectLst>
        </p:spPr>
        <p:txBody>
          <a:bodyPr anchor="ctr"/>
          <a:lstStyle/>
          <a:p>
            <a:pPr algn="ctr">
              <a:defRPr/>
            </a:pPr>
            <a:r>
              <a:rPr lang="ar-SA" sz="4800" dirty="0">
                <a:solidFill>
                  <a:srgbClr val="FF0000"/>
                </a:solidFill>
                <a:latin typeface="Tahoma" pitchFamily="34" charset="0"/>
                <a:cs typeface="Tahoma" pitchFamily="34" charset="0"/>
              </a:rPr>
              <a:t>الكيمياء الحيوية</a:t>
            </a:r>
            <a:r>
              <a:rPr lang="ar-EG" sz="4800" dirty="0">
                <a:solidFill>
                  <a:srgbClr val="FF0000"/>
                </a:solidFill>
                <a:latin typeface="Tahoma" pitchFamily="34" charset="0"/>
                <a:cs typeface="Tahoma" pitchFamily="34" charset="0"/>
              </a:rPr>
              <a:t/>
            </a:r>
            <a:br>
              <a:rPr lang="ar-EG" sz="4800" dirty="0">
                <a:solidFill>
                  <a:srgbClr val="FF0000"/>
                </a:solidFill>
                <a:latin typeface="Tahoma" pitchFamily="34" charset="0"/>
                <a:cs typeface="Tahoma" pitchFamily="34" charset="0"/>
              </a:rPr>
            </a:br>
            <a:r>
              <a:rPr lang="ar-SA" sz="4800" dirty="0">
                <a:solidFill>
                  <a:srgbClr val="FF0000"/>
                </a:solidFill>
                <a:latin typeface="Tahoma" pitchFamily="34" charset="0"/>
                <a:cs typeface="Tahoma" pitchFamily="34" charset="0"/>
              </a:rPr>
              <a:t> </a:t>
            </a:r>
            <a:r>
              <a:rPr lang="en-US" sz="4800" dirty="0">
                <a:solidFill>
                  <a:srgbClr val="FF0000"/>
                </a:solidFill>
                <a:latin typeface="Tahoma" pitchFamily="34" charset="0"/>
                <a:cs typeface="Tahoma" pitchFamily="34" charset="0"/>
              </a:rPr>
              <a:t>Biochemistry</a:t>
            </a:r>
          </a:p>
        </p:txBody>
      </p:sp>
      <p:sp>
        <p:nvSpPr>
          <p:cNvPr id="9223" name="Text Box 7"/>
          <p:cNvSpPr txBox="1">
            <a:spLocks noChangeArrowheads="1"/>
          </p:cNvSpPr>
          <p:nvPr/>
        </p:nvSpPr>
        <p:spPr bwMode="auto">
          <a:xfrm>
            <a:off x="1403648" y="3429000"/>
            <a:ext cx="6858000" cy="1600200"/>
          </a:xfrm>
          <a:prstGeom prst="rect">
            <a:avLst/>
          </a:prstGeom>
          <a:noFill/>
          <a:ln w="9525">
            <a:noFill/>
            <a:miter lim="800000"/>
            <a:headEnd/>
            <a:tailEnd/>
          </a:ln>
        </p:spPr>
        <p:txBody>
          <a:bodyPr/>
          <a:lstStyle/>
          <a:p>
            <a:pPr algn="ctr">
              <a:buClr>
                <a:schemeClr val="folHlink"/>
              </a:buClr>
              <a:buSzPct val="90000"/>
              <a:buFont typeface="Wingdings" pitchFamily="2" charset="2"/>
              <a:buNone/>
              <a:defRPr/>
            </a:pPr>
            <a:r>
              <a:rPr lang="ar-EG" sz="5400" dirty="0" smtClean="0">
                <a:solidFill>
                  <a:srgbClr val="0070C0"/>
                </a:solidFill>
              </a:rPr>
              <a:t>الليبيدات أو الدهون </a:t>
            </a:r>
            <a:endParaRPr lang="en-US" sz="5400" b="1" dirty="0">
              <a:solidFill>
                <a:srgbClr val="0070C0"/>
              </a:solidFill>
              <a:latin typeface="Tahoma" pitchFamily="34" charset="0"/>
              <a:cs typeface="Tahoma"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lt">
                                    <p:tmPct val="10000"/>
                                  </p:iterate>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stCondLst>
                                            <p:cond delay="0"/>
                                          </p:stCondLst>
                                        </p:cTn>
                                        <p:tgtEl>
                                          <p:spTgt spid="9220"/>
                                        </p:tgtEl>
                                        <p:attrNameLst>
                                          <p:attrName>ppt_x</p:attrName>
                                        </p:attrNameLst>
                                      </p:cBhvr>
                                      <p:tavLst>
                                        <p:tav tm="0">
                                          <p:val>
                                            <p:strVal val="0-#ppt_w/2"/>
                                          </p:val>
                                        </p:tav>
                                        <p:tav tm="100000">
                                          <p:val>
                                            <p:strVal val="#ppt_x"/>
                                          </p:val>
                                        </p:tav>
                                      </p:tavLst>
                                    </p:anim>
                                    <p:anim calcmode="lin" valueType="num">
                                      <p:cBhvr additive="base">
                                        <p:cTn id="8" dur="500" fill="hold">
                                          <p:stCondLst>
                                            <p:cond delay="0"/>
                                          </p:stCondLst>
                                        </p:cTn>
                                        <p:tgtEl>
                                          <p:spTgt spid="922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iterate type="lt">
                                    <p:tmPct val="5000"/>
                                  </p:iterate>
                                  <p:childTnLst>
                                    <p:set>
                                      <p:cBhvr>
                                        <p:cTn id="12" dur="1" fill="hold">
                                          <p:stCondLst>
                                            <p:cond delay="0"/>
                                          </p:stCondLst>
                                        </p:cTn>
                                        <p:tgtEl>
                                          <p:spTgt spid="9223"/>
                                        </p:tgtEl>
                                        <p:attrNameLst>
                                          <p:attrName>style.visibility</p:attrName>
                                        </p:attrNameLst>
                                      </p:cBhvr>
                                      <p:to>
                                        <p:strVal val="visible"/>
                                      </p:to>
                                    </p:set>
                                    <p:anim calcmode="lin" valueType="num">
                                      <p:cBhvr>
                                        <p:cTn id="13" dur="1000" fill="hold"/>
                                        <p:tgtEl>
                                          <p:spTgt spid="9223"/>
                                        </p:tgtEl>
                                        <p:attrNameLst>
                                          <p:attrName>ppt_w</p:attrName>
                                        </p:attrNameLst>
                                      </p:cBhvr>
                                      <p:tavLst>
                                        <p:tav tm="0">
                                          <p:val>
                                            <p:fltVal val="0"/>
                                          </p:val>
                                        </p:tav>
                                        <p:tav tm="100000">
                                          <p:val>
                                            <p:strVal val="#ppt_w"/>
                                          </p:val>
                                        </p:tav>
                                      </p:tavLst>
                                    </p:anim>
                                    <p:anim calcmode="lin" valueType="num">
                                      <p:cBhvr>
                                        <p:cTn id="14" dur="1000" fill="hold"/>
                                        <p:tgtEl>
                                          <p:spTgt spid="9223"/>
                                        </p:tgtEl>
                                        <p:attrNameLst>
                                          <p:attrName>ppt_h</p:attrName>
                                        </p:attrNameLst>
                                      </p:cBhvr>
                                      <p:tavLst>
                                        <p:tav tm="0">
                                          <p:val>
                                            <p:fltVal val="0"/>
                                          </p:val>
                                        </p:tav>
                                        <p:tav tm="100000">
                                          <p:val>
                                            <p:strVal val="#ppt_h"/>
                                          </p:val>
                                        </p:tav>
                                      </p:tavLst>
                                    </p:anim>
                                    <p:anim calcmode="lin" valueType="num">
                                      <p:cBhvr>
                                        <p:cTn id="15" dur="1000" fill="hold"/>
                                        <p:tgtEl>
                                          <p:spTgt spid="9223"/>
                                        </p:tgtEl>
                                        <p:attrNameLst>
                                          <p:attrName>style.rotation</p:attrName>
                                        </p:attrNameLst>
                                      </p:cBhvr>
                                      <p:tavLst>
                                        <p:tav tm="0">
                                          <p:val>
                                            <p:fltVal val="90"/>
                                          </p:val>
                                        </p:tav>
                                        <p:tav tm="100000">
                                          <p:val>
                                            <p:fltVal val="0"/>
                                          </p:val>
                                        </p:tav>
                                      </p:tavLst>
                                    </p:anim>
                                    <p:animEffect transition="in" filter="fade">
                                      <p:cBhvr>
                                        <p:cTn id="16" dur="1000"/>
                                        <p:tgtEl>
                                          <p:spTgt spid="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P spid="92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28604"/>
            <a:ext cx="8115328" cy="6045348"/>
          </a:xfrm>
        </p:spPr>
        <p:txBody>
          <a:bodyPr>
            <a:normAutofit lnSpcReduction="10000"/>
          </a:bodyPr>
          <a:lstStyle/>
          <a:p>
            <a:pPr>
              <a:buNone/>
            </a:pPr>
            <a:r>
              <a:rPr lang="ar-SA" b="1" u="sng" dirty="0" smtClean="0">
                <a:solidFill>
                  <a:srgbClr val="FF0000"/>
                </a:solidFill>
              </a:rPr>
              <a:t>فهرس</a:t>
            </a:r>
          </a:p>
          <a:p>
            <a:r>
              <a:rPr lang="ar-SA" b="1" u="sng" dirty="0">
                <a:solidFill>
                  <a:srgbClr val="FF0000"/>
                </a:solidFill>
              </a:rPr>
              <a:t>- مصادر وخواص الدهون - </a:t>
            </a:r>
            <a:r>
              <a:rPr lang="ar-EG" b="1" u="sng" dirty="0" smtClean="0">
                <a:solidFill>
                  <a:srgbClr val="FF0000"/>
                </a:solidFill>
              </a:rPr>
              <a:t>أهميه </a:t>
            </a:r>
            <a:r>
              <a:rPr lang="ar-SA" b="1" u="sng" dirty="0" smtClean="0">
                <a:solidFill>
                  <a:srgbClr val="FF0000"/>
                </a:solidFill>
              </a:rPr>
              <a:t>(وظائف) </a:t>
            </a:r>
            <a:r>
              <a:rPr lang="ar-EG" b="1" u="sng" dirty="0" smtClean="0">
                <a:solidFill>
                  <a:srgbClr val="FF0000"/>
                </a:solidFill>
              </a:rPr>
              <a:t>الدهون </a:t>
            </a:r>
            <a:r>
              <a:rPr lang="ar-EG" b="1" u="sng" dirty="0" err="1" smtClean="0">
                <a:solidFill>
                  <a:srgbClr val="FF0000"/>
                </a:solidFill>
              </a:rPr>
              <a:t>الحيويه</a:t>
            </a:r>
            <a:endParaRPr lang="ar-SA" b="1" u="sng" dirty="0" smtClean="0">
              <a:solidFill>
                <a:srgbClr val="FF0000"/>
              </a:solidFill>
            </a:endParaRPr>
          </a:p>
          <a:p>
            <a:pPr>
              <a:buNone/>
            </a:pPr>
            <a:r>
              <a:rPr lang="ar-SA" sz="2800" b="1" u="sng" dirty="0" smtClean="0">
                <a:solidFill>
                  <a:srgbClr val="FF0000"/>
                </a:solidFill>
                <a:latin typeface="Bernard MT Condensed" pitchFamily="18" charset="0"/>
                <a:cs typeface="Arabic Transparent" pitchFamily="2" charset="-78"/>
              </a:rPr>
              <a:t>2- </a:t>
            </a:r>
            <a:r>
              <a:rPr lang="ar-EG" sz="2800" b="1" u="sng" dirty="0" smtClean="0">
                <a:solidFill>
                  <a:srgbClr val="FF0000"/>
                </a:solidFill>
                <a:latin typeface="Bernard MT Condensed" pitchFamily="18" charset="0"/>
                <a:cs typeface="Arabic Transparent" pitchFamily="2" charset="-78"/>
              </a:rPr>
              <a:t>تقسيم الدهون</a:t>
            </a:r>
            <a:r>
              <a:rPr lang="ar-SA" sz="2800" b="1" u="sng" dirty="0" smtClean="0">
                <a:solidFill>
                  <a:srgbClr val="FF0000"/>
                </a:solidFill>
                <a:latin typeface="Bernard MT Condensed" pitchFamily="18" charset="0"/>
                <a:cs typeface="Arabic Transparent" pitchFamily="2" charset="-78"/>
              </a:rPr>
              <a:t> ومكوناتها :</a:t>
            </a:r>
          </a:p>
          <a:p>
            <a:pPr>
              <a:buNone/>
            </a:pPr>
            <a:r>
              <a:rPr lang="ar-SA" dirty="0" smtClean="0">
                <a:latin typeface="Bernard MT Condensed" pitchFamily="18" charset="0"/>
                <a:cs typeface="Al-Hadith1" pitchFamily="2" charset="-78"/>
              </a:rPr>
              <a:t>2. 1 - دهون </a:t>
            </a:r>
            <a:r>
              <a:rPr lang="ar-SA" dirty="0" err="1" smtClean="0">
                <a:latin typeface="Bernard MT Condensed" pitchFamily="18" charset="0"/>
                <a:cs typeface="Al-Hadith1" pitchFamily="2" charset="-78"/>
              </a:rPr>
              <a:t>بسيطه</a:t>
            </a:r>
            <a:r>
              <a:rPr lang="ar-SA" dirty="0" smtClean="0">
                <a:latin typeface="Bernard MT Condensed" pitchFamily="18" charset="0"/>
                <a:cs typeface="Al-Hadith1" pitchFamily="2" charset="-78"/>
              </a:rPr>
              <a:t>- مركبه - مشتقه</a:t>
            </a:r>
            <a:endParaRPr lang="ar-SA" u="sng" dirty="0" smtClean="0"/>
          </a:p>
          <a:p>
            <a:pPr>
              <a:buNone/>
            </a:pPr>
            <a:r>
              <a:rPr lang="ar-SA" dirty="0" smtClean="0"/>
              <a:t>2.2 - </a:t>
            </a:r>
            <a:r>
              <a:rPr lang="ar-EG" dirty="0" err="1" smtClean="0"/>
              <a:t>الاحماض</a:t>
            </a:r>
            <a:r>
              <a:rPr lang="ar-EG" dirty="0" smtClean="0"/>
              <a:t> </a:t>
            </a:r>
            <a:r>
              <a:rPr lang="ar-EG" dirty="0" err="1" smtClean="0"/>
              <a:t>الدهنيه</a:t>
            </a:r>
            <a:r>
              <a:rPr lang="ar-SA" dirty="0" smtClean="0"/>
              <a:t>: تقسيمها </a:t>
            </a:r>
            <a:r>
              <a:rPr lang="ar-SA" dirty="0" err="1" smtClean="0"/>
              <a:t>الاحماض</a:t>
            </a:r>
            <a:r>
              <a:rPr lang="ar-SA" dirty="0" smtClean="0"/>
              <a:t> </a:t>
            </a:r>
            <a:r>
              <a:rPr lang="ar-SA" dirty="0" err="1" smtClean="0"/>
              <a:t>الدهنيه</a:t>
            </a:r>
            <a:r>
              <a:rPr lang="ar-SA" dirty="0" smtClean="0"/>
              <a:t> </a:t>
            </a:r>
            <a:r>
              <a:rPr lang="ar-SA" dirty="0" err="1" smtClean="0"/>
              <a:t>المشبعه</a:t>
            </a:r>
            <a:r>
              <a:rPr lang="ar-SA" dirty="0" smtClean="0"/>
              <a:t> والغير مشبعه مع </a:t>
            </a:r>
            <a:r>
              <a:rPr lang="ar-SA" dirty="0" err="1" smtClean="0"/>
              <a:t>امثله</a:t>
            </a:r>
            <a:r>
              <a:rPr lang="ar-SA" dirty="0" smtClean="0"/>
              <a:t>- تسميه </a:t>
            </a:r>
            <a:r>
              <a:rPr lang="ar-SA" dirty="0" err="1" smtClean="0"/>
              <a:t>الاحماض</a:t>
            </a:r>
            <a:r>
              <a:rPr lang="ar-SA" dirty="0" smtClean="0"/>
              <a:t> </a:t>
            </a:r>
            <a:r>
              <a:rPr lang="ar-SA" dirty="0" err="1" smtClean="0"/>
              <a:t>الدهنيه</a:t>
            </a:r>
            <a:r>
              <a:rPr lang="ar-SA" dirty="0" smtClean="0"/>
              <a:t>-  </a:t>
            </a:r>
            <a:r>
              <a:rPr lang="ar-SA" dirty="0" err="1" smtClean="0"/>
              <a:t>الاحماض</a:t>
            </a:r>
            <a:r>
              <a:rPr lang="ar-SA" dirty="0" smtClean="0"/>
              <a:t> </a:t>
            </a:r>
            <a:r>
              <a:rPr lang="ar-SA" dirty="0" err="1" smtClean="0"/>
              <a:t>الدهنيه</a:t>
            </a:r>
            <a:r>
              <a:rPr lang="ar-SA" dirty="0" smtClean="0"/>
              <a:t> </a:t>
            </a:r>
            <a:r>
              <a:rPr lang="ar-SA" dirty="0" err="1" smtClean="0"/>
              <a:t>الاساسيه</a:t>
            </a:r>
            <a:endParaRPr lang="ar-SA" dirty="0" smtClean="0"/>
          </a:p>
          <a:p>
            <a:pPr>
              <a:buNone/>
            </a:pPr>
            <a:r>
              <a:rPr lang="ar-SA" dirty="0" smtClean="0"/>
              <a:t>3.2. </a:t>
            </a:r>
            <a:r>
              <a:rPr lang="ar-SA" dirty="0" err="1" smtClean="0"/>
              <a:t>الكحولات</a:t>
            </a:r>
            <a:endParaRPr lang="ar-SA" dirty="0" smtClean="0"/>
          </a:p>
          <a:p>
            <a:pPr>
              <a:buNone/>
            </a:pPr>
            <a:r>
              <a:rPr lang="ar-SA" sz="2800" b="1" u="sng" dirty="0" smtClean="0">
                <a:solidFill>
                  <a:srgbClr val="FF0000"/>
                </a:solidFill>
              </a:rPr>
              <a:t>3- الدهون والزيوت:</a:t>
            </a:r>
          </a:p>
          <a:p>
            <a:pPr>
              <a:buNone/>
            </a:pPr>
            <a:r>
              <a:rPr lang="ar-SA" dirty="0" smtClean="0">
                <a:solidFill>
                  <a:srgbClr val="FF0000"/>
                </a:solidFill>
              </a:rPr>
              <a:t>1.3</a:t>
            </a:r>
            <a:r>
              <a:rPr lang="ar-SA" dirty="0" smtClean="0"/>
              <a:t>- التركيب </a:t>
            </a:r>
            <a:r>
              <a:rPr lang="ar-SA" dirty="0" err="1" smtClean="0"/>
              <a:t>الكيميائى</a:t>
            </a:r>
            <a:endParaRPr lang="ar-SA" dirty="0" smtClean="0"/>
          </a:p>
          <a:p>
            <a:pPr>
              <a:buNone/>
            </a:pPr>
            <a:r>
              <a:rPr lang="ar-SA" dirty="0" smtClean="0"/>
              <a:t>3. 2 - الخواص </a:t>
            </a:r>
            <a:r>
              <a:rPr lang="ar-SA" dirty="0" err="1" smtClean="0"/>
              <a:t>الفزيائيه</a:t>
            </a:r>
            <a:r>
              <a:rPr lang="ar-SA" dirty="0" smtClean="0"/>
              <a:t> </a:t>
            </a:r>
            <a:r>
              <a:rPr lang="ar-SA" dirty="0" err="1" smtClean="0"/>
              <a:t>والكيميائيه</a:t>
            </a:r>
            <a:endParaRPr lang="en-US" dirty="0" smtClean="0"/>
          </a:p>
          <a:p>
            <a:r>
              <a:rPr lang="ar-SA" dirty="0" smtClean="0"/>
              <a:t>3.3 </a:t>
            </a:r>
            <a:r>
              <a:rPr lang="ar-SA" dirty="0" err="1" smtClean="0"/>
              <a:t>الانواع</a:t>
            </a:r>
            <a:r>
              <a:rPr lang="ar-SA" dirty="0" smtClean="0"/>
              <a:t>: </a:t>
            </a:r>
            <a:r>
              <a:rPr lang="ar-SA" dirty="0" err="1" smtClean="0"/>
              <a:t>الجليسريدات</a:t>
            </a:r>
            <a:r>
              <a:rPr lang="ar-SA" dirty="0" smtClean="0"/>
              <a:t> </a:t>
            </a:r>
            <a:r>
              <a:rPr lang="ar-SA" dirty="0" err="1" smtClean="0"/>
              <a:t>الثلاثيه</a:t>
            </a:r>
            <a:r>
              <a:rPr lang="ar-SA" dirty="0" smtClean="0"/>
              <a:t>     -     الدهون </a:t>
            </a:r>
            <a:r>
              <a:rPr lang="ar-SA" dirty="0" err="1" smtClean="0"/>
              <a:t>المركبه</a:t>
            </a:r>
            <a:r>
              <a:rPr lang="ar-SA" dirty="0" smtClean="0"/>
              <a:t>– </a:t>
            </a:r>
          </a:p>
          <a:p>
            <a:endParaRPr lang="ar-SA" dirty="0" smtClean="0"/>
          </a:p>
          <a:p>
            <a:r>
              <a:rPr lang="ar-SA" dirty="0" smtClean="0"/>
              <a:t>الدهون </a:t>
            </a:r>
            <a:r>
              <a:rPr lang="ar-SA" dirty="0" err="1" smtClean="0"/>
              <a:t>المشتقه</a:t>
            </a:r>
            <a:r>
              <a:rPr lang="ar-SA" dirty="0" smtClean="0"/>
              <a:t> المواد </a:t>
            </a:r>
            <a:r>
              <a:rPr lang="ar-SA" dirty="0" err="1" smtClean="0"/>
              <a:t>التى</a:t>
            </a:r>
            <a:r>
              <a:rPr lang="ar-SA" dirty="0" smtClean="0"/>
              <a:t> تصاحب </a:t>
            </a:r>
            <a:r>
              <a:rPr lang="ar-SA" dirty="0" err="1" smtClean="0"/>
              <a:t>الليبيدات</a:t>
            </a:r>
            <a:r>
              <a:rPr lang="ar-SA" dirty="0" smtClean="0"/>
              <a:t> </a:t>
            </a:r>
            <a:r>
              <a:rPr lang="ar-SA" dirty="0" err="1" smtClean="0"/>
              <a:t>فى</a:t>
            </a:r>
            <a:r>
              <a:rPr lang="ar-SA" dirty="0" smtClean="0"/>
              <a:t> </a:t>
            </a:r>
            <a:r>
              <a:rPr lang="ar-SA" dirty="0" err="1" smtClean="0"/>
              <a:t>الطبيعه</a:t>
            </a:r>
            <a:r>
              <a:rPr lang="ar-SA" dirty="0" smtClean="0"/>
              <a:t>:</a:t>
            </a:r>
          </a:p>
          <a:p>
            <a:r>
              <a:rPr lang="ar-EG" b="1" dirty="0" err="1" smtClean="0">
                <a:solidFill>
                  <a:srgbClr val="FF0000"/>
                </a:solidFill>
              </a:rPr>
              <a:t>الستيرويدات</a:t>
            </a:r>
            <a:endParaRPr lang="ar-SA" b="1" dirty="0" smtClean="0">
              <a:solidFill>
                <a:srgbClr val="FF0000"/>
              </a:solidFill>
            </a:endParaRPr>
          </a:p>
          <a:p>
            <a:endParaRPr lang="ar-SA" dirty="0"/>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0"/>
            <a:ext cx="7467600" cy="908720"/>
          </a:xfrm>
        </p:spPr>
        <p:txBody>
          <a:bodyPr>
            <a:normAutofit fontScale="90000"/>
          </a:bodyPr>
          <a:lstStyle/>
          <a:p>
            <a:pPr algn="r"/>
            <a:r>
              <a:rPr lang="ar-SA" sz="3600" b="1" u="sng" dirty="0" smtClean="0"/>
              <a:t>3- كيمياء الدهون-</a:t>
            </a:r>
            <a:r>
              <a:rPr lang="ar-SA" sz="3600" dirty="0" smtClean="0"/>
              <a:t> </a:t>
            </a:r>
            <a:r>
              <a:rPr lang="ar-EG" sz="3600" b="1" u="sng" dirty="0" err="1" smtClean="0">
                <a:solidFill>
                  <a:schemeClr val="tx1"/>
                </a:solidFill>
              </a:rPr>
              <a:t>الليبيدات</a:t>
            </a:r>
            <a:r>
              <a:rPr lang="ar-SA" sz="3600" dirty="0" smtClean="0">
                <a:solidFill>
                  <a:srgbClr val="FF0000"/>
                </a:solidFill>
              </a:rPr>
              <a:t/>
            </a:r>
            <a:br>
              <a:rPr lang="ar-SA" sz="3600" dirty="0" smtClean="0">
                <a:solidFill>
                  <a:srgbClr val="FF0000"/>
                </a:solidFill>
              </a:rPr>
            </a:br>
            <a:r>
              <a:rPr lang="ar-EG" sz="3200" dirty="0" smtClean="0">
                <a:solidFill>
                  <a:srgbClr val="00B0F0"/>
                </a:solidFill>
              </a:rPr>
              <a:t>1.3-تعريفها </a:t>
            </a:r>
            <a:r>
              <a:rPr lang="ar-SA" sz="3200" dirty="0" smtClean="0">
                <a:solidFill>
                  <a:srgbClr val="00B0F0"/>
                </a:solidFill>
              </a:rPr>
              <a:t>ووجودها </a:t>
            </a:r>
            <a:r>
              <a:rPr lang="ar-EG" sz="3200" dirty="0" smtClean="0">
                <a:solidFill>
                  <a:srgbClr val="00B0F0"/>
                </a:solidFill>
              </a:rPr>
              <a:t>-</a:t>
            </a:r>
            <a:r>
              <a:rPr lang="ar-EG" sz="3200" dirty="0" err="1" smtClean="0">
                <a:solidFill>
                  <a:srgbClr val="00B0F0"/>
                </a:solidFill>
              </a:rPr>
              <a:t>الاهميه</a:t>
            </a:r>
            <a:r>
              <a:rPr lang="ar-EG" sz="3200" dirty="0" smtClean="0">
                <a:solidFill>
                  <a:srgbClr val="00B0F0"/>
                </a:solidFill>
              </a:rPr>
              <a:t> </a:t>
            </a:r>
            <a:r>
              <a:rPr lang="ar-EG" sz="3200" dirty="0" err="1" smtClean="0">
                <a:solidFill>
                  <a:srgbClr val="00B0F0"/>
                </a:solidFill>
              </a:rPr>
              <a:t>الحيويه</a:t>
            </a:r>
            <a:r>
              <a:rPr lang="ar-EG" sz="3200" dirty="0" smtClean="0">
                <a:solidFill>
                  <a:srgbClr val="00B0F0"/>
                </a:solidFill>
              </a:rPr>
              <a:t> للدهون </a:t>
            </a:r>
            <a:r>
              <a:rPr lang="ar-SA" sz="3200" dirty="0" smtClean="0">
                <a:solidFill>
                  <a:srgbClr val="00B0F0"/>
                </a:solidFill>
              </a:rPr>
              <a:t>- </a:t>
            </a:r>
            <a:r>
              <a:rPr lang="ar-EG" sz="3200" dirty="0" smtClean="0">
                <a:solidFill>
                  <a:srgbClr val="00B0F0"/>
                </a:solidFill>
              </a:rPr>
              <a:t>تقسيم الدهون</a:t>
            </a:r>
            <a:endParaRPr lang="ar-EG" sz="3600" dirty="0">
              <a:solidFill>
                <a:srgbClr val="00B0F0"/>
              </a:solidFill>
            </a:endParaRPr>
          </a:p>
        </p:txBody>
      </p:sp>
      <p:sp>
        <p:nvSpPr>
          <p:cNvPr id="3" name="Inhaltsplatzhalter 2"/>
          <p:cNvSpPr>
            <a:spLocks noGrp="1"/>
          </p:cNvSpPr>
          <p:nvPr>
            <p:ph sz="quarter" idx="1"/>
          </p:nvPr>
        </p:nvSpPr>
        <p:spPr>
          <a:xfrm>
            <a:off x="179512" y="1124744"/>
            <a:ext cx="8574270" cy="5493224"/>
          </a:xfrm>
        </p:spPr>
        <p:txBody>
          <a:bodyPr>
            <a:normAutofit lnSpcReduction="10000"/>
          </a:bodyPr>
          <a:lstStyle/>
          <a:p>
            <a:r>
              <a:rPr lang="ar-EG" sz="2800" dirty="0" smtClean="0"/>
              <a:t>تعتبر الليبيدات من المركبات </a:t>
            </a:r>
            <a:r>
              <a:rPr lang="ar-EG" sz="2800" dirty="0" err="1" smtClean="0"/>
              <a:t>العضويه</a:t>
            </a:r>
            <a:endParaRPr lang="ar-SA" sz="2800" dirty="0" smtClean="0"/>
          </a:p>
          <a:p>
            <a:r>
              <a:rPr lang="ar-SA" sz="2800" b="1" dirty="0">
                <a:solidFill>
                  <a:srgbClr val="C00000"/>
                </a:solidFill>
              </a:rPr>
              <a:t>تتكون</a:t>
            </a:r>
            <a:r>
              <a:rPr lang="ar-SA" sz="2800" dirty="0"/>
              <a:t> </a:t>
            </a:r>
            <a:r>
              <a:rPr lang="ar-SA" sz="2800" b="1" dirty="0">
                <a:solidFill>
                  <a:srgbClr val="C00000"/>
                </a:solidFill>
              </a:rPr>
              <a:t>من</a:t>
            </a:r>
            <a:r>
              <a:rPr lang="ar-SA" sz="2800" dirty="0"/>
              <a:t> اتحاد </a:t>
            </a:r>
            <a:r>
              <a:rPr lang="ar-EG" sz="2800" dirty="0"/>
              <a:t>احماض دهنيه مع بعض </a:t>
            </a:r>
            <a:r>
              <a:rPr lang="ar-EG" sz="2800" dirty="0" err="1"/>
              <a:t>الكحولات</a:t>
            </a:r>
            <a:r>
              <a:rPr lang="ar-SA" sz="2800" dirty="0"/>
              <a:t> بواسطه رابطه </a:t>
            </a:r>
            <a:endParaRPr lang="ar-SA" sz="2800" dirty="0" smtClean="0"/>
          </a:p>
          <a:p>
            <a:r>
              <a:rPr lang="ar-SA" sz="2800" dirty="0" err="1" smtClean="0"/>
              <a:t>استيريه</a:t>
            </a:r>
            <a:r>
              <a:rPr lang="ar-SA" sz="2800" dirty="0" smtClean="0"/>
              <a:t> </a:t>
            </a:r>
            <a:r>
              <a:rPr lang="ar-SA" sz="2800" dirty="0"/>
              <a:t>(</a:t>
            </a:r>
            <a:r>
              <a:rPr lang="en-US" sz="2800" dirty="0"/>
              <a:t>-</a:t>
            </a:r>
            <a:r>
              <a:rPr lang="en-US" sz="2800" dirty="0" smtClean="0"/>
              <a:t>COO</a:t>
            </a:r>
            <a:r>
              <a:rPr lang="ar-SA" sz="2800" dirty="0" smtClean="0"/>
              <a:t>   ) </a:t>
            </a:r>
            <a:r>
              <a:rPr lang="ar-SA" sz="2800" dirty="0" err="1"/>
              <a:t>بالاضافه</a:t>
            </a:r>
            <a:r>
              <a:rPr lang="ar-SA" sz="2800" dirty="0"/>
              <a:t> الى </a:t>
            </a:r>
            <a:r>
              <a:rPr lang="ar-EG" sz="2800" dirty="0"/>
              <a:t>القواعد </a:t>
            </a:r>
            <a:r>
              <a:rPr lang="ar-EG" sz="2800" dirty="0" err="1"/>
              <a:t>الازوتيه</a:t>
            </a:r>
            <a:r>
              <a:rPr lang="ar-EG" sz="2800" dirty="0"/>
              <a:t>  ويمكن ان تتحد كيميائيا مع حامض الفسفوريك او الكربوهيدرات </a:t>
            </a:r>
            <a:r>
              <a:rPr lang="ar-EG" sz="2800" dirty="0" smtClean="0"/>
              <a:t>والامينات</a:t>
            </a:r>
            <a:endParaRPr lang="ar-SA" sz="2800" dirty="0" smtClean="0"/>
          </a:p>
          <a:p>
            <a:endParaRPr lang="ar-EG" sz="2800" dirty="0" smtClean="0"/>
          </a:p>
          <a:p>
            <a:r>
              <a:rPr lang="ar-EG" sz="2800" b="1" u="sng" dirty="0" smtClean="0">
                <a:solidFill>
                  <a:srgbClr val="0070C0"/>
                </a:solidFill>
              </a:rPr>
              <a:t>توجد فى </a:t>
            </a:r>
            <a:r>
              <a:rPr lang="ar-EG" sz="2800" dirty="0" smtClean="0"/>
              <a:t>المصادر </a:t>
            </a:r>
            <a:r>
              <a:rPr lang="ar-EG" sz="2800" dirty="0" smtClean="0">
                <a:solidFill>
                  <a:srgbClr val="FF0000"/>
                </a:solidFill>
              </a:rPr>
              <a:t>النباتيه</a:t>
            </a:r>
            <a:r>
              <a:rPr lang="ar-EG" sz="2800" dirty="0" smtClean="0"/>
              <a:t> مثل البذور الزيتيه  بذور السمسم والكتان </a:t>
            </a:r>
          </a:p>
          <a:p>
            <a:r>
              <a:rPr lang="ar-EG" sz="2800" dirty="0" smtClean="0"/>
              <a:t>المصادر </a:t>
            </a:r>
            <a:r>
              <a:rPr lang="ar-EG" sz="2800" dirty="0" smtClean="0">
                <a:solidFill>
                  <a:srgbClr val="FF0000"/>
                </a:solidFill>
              </a:rPr>
              <a:t>الحيوانيه</a:t>
            </a:r>
            <a:r>
              <a:rPr lang="ar-EG" sz="2800" dirty="0" smtClean="0"/>
              <a:t>: الحليب والمخ وصفار البيض </a:t>
            </a:r>
            <a:r>
              <a:rPr lang="ar-EG" sz="2800" dirty="0" err="1" smtClean="0"/>
              <a:t>و</a:t>
            </a:r>
            <a:r>
              <a:rPr lang="ar-SA" sz="2800" dirty="0" smtClean="0"/>
              <a:t>ت</a:t>
            </a:r>
            <a:r>
              <a:rPr lang="ar-EG" sz="2800" dirty="0" smtClean="0"/>
              <a:t>خزن بجسم الانسان والحيوانات وتحت الجلد ويمثل 10% من وزن الجسم</a:t>
            </a:r>
            <a:endParaRPr lang="ar-SA" sz="2800" dirty="0"/>
          </a:p>
          <a:p>
            <a:endParaRPr lang="ar-EG" dirty="0" smtClean="0"/>
          </a:p>
          <a:p>
            <a:r>
              <a:rPr lang="ar-EG" b="1" u="sng" dirty="0" smtClean="0"/>
              <a:t>خواص الدهون:</a:t>
            </a:r>
          </a:p>
          <a:p>
            <a:r>
              <a:rPr lang="ar-EG" dirty="0" smtClean="0"/>
              <a:t>لاتذوب فى الماء وتذوب وتستخلص بواسطه  المذيبات الغير قطبيه </a:t>
            </a:r>
            <a:r>
              <a:rPr lang="en-US" dirty="0" smtClean="0"/>
              <a:t>non-polar solvents</a:t>
            </a:r>
            <a:r>
              <a:rPr lang="ar-EG" dirty="0" smtClean="0"/>
              <a:t>         مثل البنزين – رابع كلوريد الكربون – الاثير- الكلوروفورم</a:t>
            </a:r>
          </a:p>
          <a:p>
            <a:endParaRPr lang="ar-EG" b="1" u="sng" dirty="0" smtClean="0">
              <a:solidFill>
                <a:srgbClr val="FF0000"/>
              </a:solidFill>
            </a:endParaRPr>
          </a:p>
          <a:p>
            <a:endParaRPr lang="ar-EG" dirty="0" smtClean="0"/>
          </a:p>
          <a:p>
            <a:endParaRPr lang="ar-EG"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20176" y="1988840"/>
            <a:ext cx="1160136" cy="5760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285720" y="548680"/>
            <a:ext cx="8358246" cy="5925272"/>
          </a:xfrm>
        </p:spPr>
        <p:txBody>
          <a:bodyPr>
            <a:normAutofit fontScale="92500" lnSpcReduction="10000"/>
          </a:bodyPr>
          <a:lstStyle/>
          <a:p>
            <a:r>
              <a:rPr lang="ar-EG" sz="3500" dirty="0" smtClean="0"/>
              <a:t> </a:t>
            </a:r>
            <a:r>
              <a:rPr lang="ar-EG" sz="3500" b="1" u="sng" dirty="0" smtClean="0">
                <a:solidFill>
                  <a:srgbClr val="FF0000"/>
                </a:solidFill>
              </a:rPr>
              <a:t>أهميه </a:t>
            </a:r>
            <a:r>
              <a:rPr lang="ar-SA" sz="3500" b="1" u="sng" dirty="0" smtClean="0">
                <a:solidFill>
                  <a:srgbClr val="FF0000"/>
                </a:solidFill>
              </a:rPr>
              <a:t>(وظائف) </a:t>
            </a:r>
            <a:r>
              <a:rPr lang="ar-EG" sz="3500" b="1" u="sng" dirty="0" smtClean="0">
                <a:solidFill>
                  <a:srgbClr val="FF0000"/>
                </a:solidFill>
              </a:rPr>
              <a:t>الدهون الحيويه</a:t>
            </a:r>
          </a:p>
          <a:p>
            <a:endParaRPr lang="ar-EG" b="1" u="sng" dirty="0" smtClean="0">
              <a:solidFill>
                <a:srgbClr val="FF0000"/>
              </a:solidFill>
            </a:endParaRPr>
          </a:p>
          <a:p>
            <a:r>
              <a:rPr lang="ar-EG" dirty="0" smtClean="0"/>
              <a:t>1- مصدر للحصول على </a:t>
            </a:r>
            <a:r>
              <a:rPr lang="ar-EG" b="1" u="sng" dirty="0" err="1" smtClean="0">
                <a:solidFill>
                  <a:srgbClr val="00B0F0"/>
                </a:solidFill>
              </a:rPr>
              <a:t>الطاقه</a:t>
            </a:r>
            <a:r>
              <a:rPr lang="ar-EG" dirty="0" smtClean="0"/>
              <a:t> 1</a:t>
            </a:r>
            <a:r>
              <a:rPr lang="ar-SA" dirty="0" smtClean="0"/>
              <a:t> (</a:t>
            </a:r>
            <a:r>
              <a:rPr lang="ar-EG" dirty="0" smtClean="0"/>
              <a:t>جم دهون يعطى  9 كيلو سعر </a:t>
            </a:r>
            <a:r>
              <a:rPr lang="ar-EG" dirty="0" err="1" smtClean="0"/>
              <a:t>حرارى</a:t>
            </a:r>
            <a:r>
              <a:rPr lang="ar-SA" dirty="0" smtClean="0"/>
              <a:t>)</a:t>
            </a:r>
            <a:r>
              <a:rPr lang="ar-EG" dirty="0" smtClean="0"/>
              <a:t>. وايضا </a:t>
            </a:r>
            <a:r>
              <a:rPr lang="ar-EG" b="1" dirty="0" smtClean="0">
                <a:solidFill>
                  <a:srgbClr val="00B0F0"/>
                </a:solidFill>
              </a:rPr>
              <a:t>كمخزن</a:t>
            </a:r>
            <a:r>
              <a:rPr lang="ar-EG" dirty="0" smtClean="0"/>
              <a:t> لطاقه </a:t>
            </a:r>
            <a:r>
              <a:rPr lang="ar-SA" dirty="0" smtClean="0"/>
              <a:t>التمثيل </a:t>
            </a:r>
            <a:r>
              <a:rPr lang="ar-SA" dirty="0" err="1" smtClean="0"/>
              <a:t>الغذائى</a:t>
            </a:r>
            <a:r>
              <a:rPr lang="ar-SA" dirty="0" smtClean="0"/>
              <a:t> </a:t>
            </a:r>
            <a:r>
              <a:rPr lang="ar-EG" dirty="0" err="1" smtClean="0"/>
              <a:t>فى</a:t>
            </a:r>
            <a:r>
              <a:rPr lang="ar-EG" dirty="0" smtClean="0"/>
              <a:t> الجسم </a:t>
            </a:r>
            <a:r>
              <a:rPr lang="ar-SA" dirty="0" smtClean="0"/>
              <a:t>.</a:t>
            </a:r>
          </a:p>
          <a:p>
            <a:endParaRPr lang="ar-EG" dirty="0" smtClean="0"/>
          </a:p>
          <a:p>
            <a:r>
              <a:rPr lang="ar-EG" dirty="0" smtClean="0"/>
              <a:t>2- </a:t>
            </a:r>
            <a:r>
              <a:rPr lang="ar-EG" dirty="0" smtClean="0">
                <a:solidFill>
                  <a:srgbClr val="0070C0"/>
                </a:solidFill>
              </a:rPr>
              <a:t>تزود الجسم </a:t>
            </a:r>
            <a:r>
              <a:rPr lang="ar-SA" dirty="0" smtClean="0"/>
              <a:t>: </a:t>
            </a:r>
            <a:r>
              <a:rPr lang="ar-SA" dirty="0" err="1" smtClean="0"/>
              <a:t>ا</a:t>
            </a:r>
            <a:r>
              <a:rPr lang="ar-SA" dirty="0" smtClean="0"/>
              <a:t>- </a:t>
            </a:r>
            <a:r>
              <a:rPr lang="ar-EG" dirty="0" err="1" smtClean="0"/>
              <a:t>بالاحماض</a:t>
            </a:r>
            <a:r>
              <a:rPr lang="ar-EG" dirty="0" smtClean="0"/>
              <a:t> </a:t>
            </a:r>
            <a:r>
              <a:rPr lang="ar-EG" b="1" dirty="0" smtClean="0"/>
              <a:t>الدهنيه الاساسيه </a:t>
            </a:r>
            <a:r>
              <a:rPr lang="ar-EG" dirty="0" smtClean="0"/>
              <a:t>اللازمه للنمو</a:t>
            </a:r>
          </a:p>
          <a:p>
            <a:pPr>
              <a:buNone/>
            </a:pPr>
            <a:r>
              <a:rPr lang="ar-EG" dirty="0" smtClean="0"/>
              <a:t>      </a:t>
            </a:r>
            <a:r>
              <a:rPr lang="ar-SA" dirty="0" smtClean="0"/>
              <a:t>ب- </a:t>
            </a:r>
            <a:r>
              <a:rPr lang="ar-EG" dirty="0" smtClean="0"/>
              <a:t>تمد الجسم </a:t>
            </a:r>
            <a:r>
              <a:rPr lang="ar-EG" b="1" dirty="0" smtClean="0"/>
              <a:t>بالفيتامينات</a:t>
            </a:r>
            <a:r>
              <a:rPr lang="ar-EG" dirty="0" smtClean="0"/>
              <a:t> المصاحبه لها وهم   ايدك </a:t>
            </a:r>
          </a:p>
          <a:p>
            <a:pPr>
              <a:buNone/>
            </a:pPr>
            <a:r>
              <a:rPr lang="ar-EG" dirty="0" smtClean="0"/>
              <a:t>    </a:t>
            </a:r>
            <a:r>
              <a:rPr lang="ar-SA" dirty="0" smtClean="0"/>
              <a:t>ج- </a:t>
            </a:r>
            <a:r>
              <a:rPr lang="ar-EG" b="1" dirty="0" err="1" smtClean="0"/>
              <a:t>الكولستيرول</a:t>
            </a:r>
            <a:r>
              <a:rPr lang="ar-EG" dirty="0" smtClean="0"/>
              <a:t> الذى يصنع الهرمونات الاستيرويديه والاملاح الصفراويه</a:t>
            </a:r>
          </a:p>
          <a:p>
            <a:pPr>
              <a:buNone/>
            </a:pPr>
            <a:r>
              <a:rPr lang="ar-EG" dirty="0" smtClean="0"/>
              <a:t> </a:t>
            </a:r>
          </a:p>
          <a:p>
            <a:r>
              <a:rPr lang="ar-EG" dirty="0" smtClean="0"/>
              <a:t>3- تقوم </a:t>
            </a:r>
            <a:r>
              <a:rPr lang="ar-EG" b="1" u="sng" dirty="0" smtClean="0">
                <a:solidFill>
                  <a:srgbClr val="00B0F0"/>
                </a:solidFill>
              </a:rPr>
              <a:t>بحمايه ووقايه وتثبيت </a:t>
            </a:r>
            <a:r>
              <a:rPr lang="ar-EG" dirty="0" smtClean="0"/>
              <a:t>الاعضاء الداخليه مثل الكليتين</a:t>
            </a:r>
          </a:p>
          <a:p>
            <a:r>
              <a:rPr lang="ar-EG" dirty="0" smtClean="0"/>
              <a:t> وتعمل </a:t>
            </a:r>
            <a:r>
              <a:rPr lang="ar-EG" b="1" dirty="0" smtClean="0"/>
              <a:t>ك</a:t>
            </a:r>
            <a:r>
              <a:rPr lang="ar-EG" b="1" u="sng" dirty="0" smtClean="0">
                <a:solidFill>
                  <a:srgbClr val="00B0F0"/>
                </a:solidFill>
              </a:rPr>
              <a:t>عازل  للحراره </a:t>
            </a:r>
            <a:r>
              <a:rPr lang="ar-EG" dirty="0" smtClean="0"/>
              <a:t>مثل الطبقه الدهنيه تحت الجلد </a:t>
            </a:r>
          </a:p>
          <a:p>
            <a:endParaRPr lang="ar-EG" dirty="0" smtClean="0"/>
          </a:p>
          <a:p>
            <a:r>
              <a:rPr lang="ar-EG" dirty="0" smtClean="0"/>
              <a:t>4- تدخل فى تركيب </a:t>
            </a:r>
            <a:r>
              <a:rPr lang="ar-EG" b="1" dirty="0" smtClean="0">
                <a:solidFill>
                  <a:srgbClr val="00B0F0"/>
                </a:solidFill>
              </a:rPr>
              <a:t>اغشيه الخليه  </a:t>
            </a:r>
            <a:r>
              <a:rPr lang="ar-EG" dirty="0" smtClean="0"/>
              <a:t>ومن اهم مكونات النسيج العصبى مثل جانجليوسيدات</a:t>
            </a:r>
          </a:p>
          <a:p>
            <a:r>
              <a:rPr lang="ar-EG" dirty="0" smtClean="0"/>
              <a:t>5- تكون </a:t>
            </a:r>
            <a:r>
              <a:rPr lang="ar-EG" b="1" dirty="0" err="1" smtClean="0">
                <a:solidFill>
                  <a:srgbClr val="00B0F0"/>
                </a:solidFill>
              </a:rPr>
              <a:t>الليبوبروتينات</a:t>
            </a:r>
            <a:r>
              <a:rPr lang="ar-EG" dirty="0" smtClean="0"/>
              <a:t> </a:t>
            </a:r>
            <a:r>
              <a:rPr lang="ar-SA" dirty="0" smtClean="0"/>
              <a:t>بالارتباط </a:t>
            </a:r>
            <a:r>
              <a:rPr lang="ar-SA" dirty="0" err="1" smtClean="0"/>
              <a:t>ب</a:t>
            </a:r>
            <a:r>
              <a:rPr lang="ar-EG" dirty="0" smtClean="0"/>
              <a:t>البروتين وهى المسئوله عن </a:t>
            </a:r>
            <a:r>
              <a:rPr lang="ar-EG" b="1" dirty="0" smtClean="0">
                <a:solidFill>
                  <a:srgbClr val="00B0F0"/>
                </a:solidFill>
              </a:rPr>
              <a:t>نقل</a:t>
            </a:r>
            <a:r>
              <a:rPr lang="ar-EG" dirty="0" smtClean="0"/>
              <a:t> الدهون والفيتامينات فى الدم</a:t>
            </a:r>
          </a:p>
          <a:p>
            <a:endParaRPr lang="ar-EG" dirty="0" smtClean="0">
              <a:solidFill>
                <a:srgbClr val="00B0F0"/>
              </a:solidFill>
            </a:endParaRPr>
          </a:p>
          <a:p>
            <a:endParaRPr lang="ar-EG" dirty="0"/>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755576" y="2420888"/>
            <a:ext cx="7467600" cy="1858218"/>
          </a:xfrm>
        </p:spPr>
        <p:txBody>
          <a:bodyPr>
            <a:normAutofit fontScale="90000"/>
          </a:bodyPr>
          <a:lstStyle/>
          <a:p>
            <a:pPr algn="ctr"/>
            <a:r>
              <a:rPr lang="ar-EG" sz="6600" dirty="0" smtClean="0">
                <a:latin typeface="Bernard MT Condensed" pitchFamily="18" charset="0"/>
                <a:cs typeface="Al-Hadith1" pitchFamily="2" charset="-78"/>
              </a:rPr>
              <a:t>تقسيم الدهون</a:t>
            </a:r>
            <a:br>
              <a:rPr lang="ar-EG" sz="6600" dirty="0" smtClean="0">
                <a:latin typeface="Bernard MT Condensed" pitchFamily="18" charset="0"/>
                <a:cs typeface="Al-Hadith1" pitchFamily="2" charset="-78"/>
              </a:rPr>
            </a:br>
            <a:r>
              <a:rPr lang="ar-EG" sz="6600" dirty="0" smtClean="0">
                <a:latin typeface="Bernard MT Condensed" pitchFamily="18" charset="0"/>
                <a:cs typeface="Al-Hadith1" pitchFamily="2" charset="-78"/>
              </a:rPr>
              <a:t/>
            </a:r>
            <a:br>
              <a:rPr lang="ar-EG" sz="6600" dirty="0" smtClean="0">
                <a:latin typeface="Bernard MT Condensed" pitchFamily="18" charset="0"/>
                <a:cs typeface="Al-Hadith1" pitchFamily="2" charset="-78"/>
              </a:rPr>
            </a:br>
            <a:r>
              <a:rPr lang="ar-EG" sz="4900" dirty="0" smtClean="0">
                <a:latin typeface="Bernard MT Condensed" pitchFamily="18" charset="0"/>
                <a:cs typeface="Al-Hadith1" pitchFamily="2" charset="-78"/>
              </a:rPr>
              <a:t>تقسم الدهون الى:</a:t>
            </a:r>
            <a:endParaRPr lang="ar-EG" sz="4900" dirty="0">
              <a:latin typeface="Bernard MT Condensed" pitchFamily="18" charset="0"/>
              <a:cs typeface="Al-Hadith1" pitchFamily="2" charset="-78"/>
            </a:endParaRPr>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sz="quarter" idx="1"/>
          </p:nvPr>
        </p:nvGraphicFramePr>
        <p:xfrm>
          <a:off x="0" y="114280"/>
          <a:ext cx="9071992" cy="6802918"/>
        </p:xfrm>
        <a:graphic>
          <a:graphicData uri="http://schemas.openxmlformats.org/drawingml/2006/table">
            <a:tbl>
              <a:tblPr rtl="1" firstRow="1" bandRow="1">
                <a:tableStyleId>{5C22544A-7EE6-4342-B048-85BDC9FD1C3A}</a:tableStyleId>
              </a:tblPr>
              <a:tblGrid>
                <a:gridCol w="3664958"/>
                <a:gridCol w="3586892"/>
                <a:gridCol w="1820142"/>
              </a:tblGrid>
              <a:tr h="385762">
                <a:tc>
                  <a:txBody>
                    <a:bodyPr/>
                    <a:lstStyle/>
                    <a:p>
                      <a:pPr rtl="1"/>
                      <a:r>
                        <a:rPr lang="ar-EG" sz="2400" dirty="0" smtClean="0"/>
                        <a:t>1-  دهون بسيطه</a:t>
                      </a:r>
                      <a:endParaRPr lang="ar-EG" sz="2400" dirty="0"/>
                    </a:p>
                  </a:txBody>
                  <a:tcPr/>
                </a:tc>
                <a:tc>
                  <a:txBody>
                    <a:bodyPr/>
                    <a:lstStyle/>
                    <a:p>
                      <a:pPr rtl="1"/>
                      <a:r>
                        <a:rPr lang="ar-EG" sz="2400" dirty="0" smtClean="0"/>
                        <a:t>2-   دهون  مركبه</a:t>
                      </a:r>
                      <a:endParaRPr lang="ar-EG" sz="2400" dirty="0"/>
                    </a:p>
                  </a:txBody>
                  <a:tcPr/>
                </a:tc>
                <a:tc>
                  <a:txBody>
                    <a:bodyPr/>
                    <a:lstStyle/>
                    <a:p>
                      <a:pPr rtl="1"/>
                      <a:r>
                        <a:rPr lang="ar-EG" sz="2400" dirty="0" smtClean="0"/>
                        <a:t>3-دهون  مشتقه</a:t>
                      </a:r>
                      <a:endParaRPr lang="ar-EG" sz="2400" dirty="0"/>
                    </a:p>
                  </a:txBody>
                  <a:tcPr/>
                </a:tc>
              </a:tr>
              <a:tr h="1164118">
                <a:tc>
                  <a:txBody>
                    <a:bodyPr/>
                    <a:lstStyle/>
                    <a:p>
                      <a:pPr rtl="1"/>
                      <a:r>
                        <a:rPr lang="ar-EG" sz="2000" b="1" dirty="0" smtClean="0">
                          <a:solidFill>
                            <a:srgbClr val="00B0F0"/>
                          </a:solidFill>
                        </a:rPr>
                        <a:t>تعرف</a:t>
                      </a:r>
                      <a:r>
                        <a:rPr lang="ar-EG" sz="2000" baseline="0" dirty="0" smtClean="0"/>
                        <a:t> بانها استرات الاحماض الدهنيه مع </a:t>
                      </a:r>
                      <a:r>
                        <a:rPr lang="ar-EG" sz="2000" baseline="0" dirty="0" err="1" smtClean="0"/>
                        <a:t>كحولات</a:t>
                      </a:r>
                      <a:r>
                        <a:rPr lang="ar-EG" sz="2000" baseline="0" dirty="0" smtClean="0"/>
                        <a:t> مختلفه</a:t>
                      </a:r>
                      <a:endParaRPr lang="ar-EG" sz="2000" dirty="0"/>
                    </a:p>
                  </a:txBody>
                  <a:tcPr/>
                </a:tc>
                <a:tc>
                  <a:txBody>
                    <a:bodyPr/>
                    <a:lstStyle/>
                    <a:p>
                      <a:pPr rtl="1"/>
                      <a:r>
                        <a:rPr lang="ar-EG" sz="2000" baseline="0" dirty="0" smtClean="0"/>
                        <a:t>استرات الاحماض الدهنيه مع الكحولات متحده مع مركبات اخرى تبعا لنوع الدهون المركبه</a:t>
                      </a:r>
                    </a:p>
                  </a:txBody>
                  <a:tcPr/>
                </a:tc>
                <a:tc>
                  <a:txBody>
                    <a:bodyPr/>
                    <a:lstStyle/>
                    <a:p>
                      <a:pPr rtl="1"/>
                      <a:r>
                        <a:rPr lang="ar-EG" sz="2000" dirty="0" smtClean="0"/>
                        <a:t>المواد التى تنتج من التحلل المائي للدهون</a:t>
                      </a:r>
                      <a:endParaRPr lang="ar-EG" sz="2000" dirty="0"/>
                    </a:p>
                  </a:txBody>
                  <a:tcPr/>
                </a:tc>
              </a:tr>
              <a:tr h="4476200">
                <a:tc>
                  <a:txBody>
                    <a:bodyPr/>
                    <a:lstStyle/>
                    <a:p>
                      <a:pPr rtl="1"/>
                      <a:r>
                        <a:rPr lang="ar-EG" sz="2000" b="1" dirty="0" smtClean="0">
                          <a:solidFill>
                            <a:srgbClr val="00B0F0"/>
                          </a:solidFill>
                        </a:rPr>
                        <a:t>تشمل</a:t>
                      </a:r>
                      <a:r>
                        <a:rPr lang="ar-EG" sz="2000" dirty="0" smtClean="0"/>
                        <a:t>: 1- </a:t>
                      </a:r>
                      <a:r>
                        <a:rPr lang="ar-EG" sz="2000" b="1" u="sng" dirty="0" smtClean="0">
                          <a:solidFill>
                            <a:srgbClr val="FF0000"/>
                          </a:solidFill>
                        </a:rPr>
                        <a:t>الدهون والزيوت</a:t>
                      </a:r>
                      <a:r>
                        <a:rPr lang="ar-EG" sz="2000" b="1" dirty="0" smtClean="0"/>
                        <a:t>:</a:t>
                      </a:r>
                    </a:p>
                    <a:p>
                      <a:pPr rtl="1"/>
                      <a:r>
                        <a:rPr lang="ar-EG" sz="2000" dirty="0" smtClean="0"/>
                        <a:t>وهى </a:t>
                      </a:r>
                      <a:r>
                        <a:rPr lang="ar-EG" sz="2000" baseline="0" dirty="0" smtClean="0"/>
                        <a:t>استرات الاحماض الدهنيه مع </a:t>
                      </a:r>
                      <a:r>
                        <a:rPr lang="ar-EG" sz="2000" baseline="0" dirty="0" smtClean="0">
                          <a:solidFill>
                            <a:srgbClr val="FF0000"/>
                          </a:solidFill>
                        </a:rPr>
                        <a:t>الجلسرول</a:t>
                      </a:r>
                    </a:p>
                    <a:p>
                      <a:pPr rtl="1"/>
                      <a:r>
                        <a:rPr lang="ar-EG" sz="2000" baseline="0" dirty="0" smtClean="0">
                          <a:solidFill>
                            <a:schemeClr val="tx1"/>
                          </a:solidFill>
                        </a:rPr>
                        <a:t>تسمى </a:t>
                      </a:r>
                      <a:r>
                        <a:rPr lang="ar-EG" sz="2000" b="1" baseline="0" dirty="0" smtClean="0">
                          <a:solidFill>
                            <a:srgbClr val="0070C0"/>
                          </a:solidFill>
                        </a:rPr>
                        <a:t>زيوت</a:t>
                      </a:r>
                      <a:r>
                        <a:rPr lang="ar-EG" sz="2000" baseline="0" dirty="0" smtClean="0">
                          <a:solidFill>
                            <a:schemeClr val="tx1"/>
                          </a:solidFill>
                        </a:rPr>
                        <a:t>: اذا كانت سائله  لانها تحتوى على الاحماض الدهنيه الغير مشبعه (تحتوى على روابط زوجيه).</a:t>
                      </a:r>
                    </a:p>
                    <a:p>
                      <a:pPr rtl="1"/>
                      <a:endParaRPr lang="ar-EG" sz="2000" baseline="0" dirty="0" smtClean="0">
                        <a:solidFill>
                          <a:schemeClr val="tx1"/>
                        </a:solidFill>
                      </a:endParaRPr>
                    </a:p>
                    <a:p>
                      <a:pPr rtl="1"/>
                      <a:r>
                        <a:rPr lang="ar-EG" sz="2000" baseline="0" dirty="0" smtClean="0">
                          <a:solidFill>
                            <a:schemeClr val="tx1"/>
                          </a:solidFill>
                        </a:rPr>
                        <a:t>تسمى </a:t>
                      </a:r>
                      <a:r>
                        <a:rPr lang="ar-EG" sz="2000" b="1" baseline="0" dirty="0" smtClean="0">
                          <a:solidFill>
                            <a:srgbClr val="0070C0"/>
                          </a:solidFill>
                        </a:rPr>
                        <a:t>دهون</a:t>
                      </a:r>
                      <a:r>
                        <a:rPr lang="ar-EG" sz="2000" baseline="0" dirty="0" smtClean="0">
                          <a:solidFill>
                            <a:schemeClr val="tx1"/>
                          </a:solidFill>
                        </a:rPr>
                        <a:t>: اذا كانت صلبه لأحتوائها على نسبه عاليه من الاحماض الدهنيه المشبعه </a:t>
                      </a:r>
                    </a:p>
                    <a:p>
                      <a:pPr rtl="1"/>
                      <a:endParaRPr lang="ar-EG" sz="2000" baseline="0" dirty="0" smtClean="0">
                        <a:solidFill>
                          <a:schemeClr val="tx1"/>
                        </a:solidFill>
                      </a:endParaRPr>
                    </a:p>
                    <a:p>
                      <a:pPr rtl="1"/>
                      <a:r>
                        <a:rPr lang="ar-EG" sz="2000" baseline="0" dirty="0" smtClean="0">
                          <a:solidFill>
                            <a:schemeClr val="tx1"/>
                          </a:solidFill>
                        </a:rPr>
                        <a:t>2- </a:t>
                      </a:r>
                      <a:r>
                        <a:rPr lang="ar-EG" sz="2000" b="1" u="sng" baseline="0" dirty="0" smtClean="0">
                          <a:solidFill>
                            <a:srgbClr val="FF0000"/>
                          </a:solidFill>
                        </a:rPr>
                        <a:t>الشموع</a:t>
                      </a:r>
                      <a:r>
                        <a:rPr lang="ar-EG" sz="2000" baseline="0" dirty="0" smtClean="0">
                          <a:solidFill>
                            <a:schemeClr val="tx1"/>
                          </a:solidFill>
                        </a:rPr>
                        <a:t> :هي استرات الأحماض الدهنية مع كحولات احاديه الهيدروكسيل </a:t>
                      </a:r>
                      <a:r>
                        <a:rPr lang="en-US" sz="2000" baseline="0" dirty="0" smtClean="0">
                          <a:solidFill>
                            <a:schemeClr val="tx1"/>
                          </a:solidFill>
                        </a:rPr>
                        <a:t>       </a:t>
                      </a:r>
                      <a:r>
                        <a:rPr lang="en-US" sz="2000" baseline="0" dirty="0" err="1" smtClean="0">
                          <a:solidFill>
                            <a:schemeClr val="tx1"/>
                          </a:solidFill>
                        </a:rPr>
                        <a:t>monohydroxy</a:t>
                      </a:r>
                      <a:r>
                        <a:rPr lang="en-US" sz="2000" baseline="0" dirty="0" smtClean="0">
                          <a:solidFill>
                            <a:schemeClr val="tx1"/>
                          </a:solidFill>
                        </a:rPr>
                        <a:t> </a:t>
                      </a:r>
                      <a:r>
                        <a:rPr lang="ar-EG" sz="2000" baseline="0" dirty="0" smtClean="0">
                          <a:solidFill>
                            <a:schemeClr val="tx1"/>
                          </a:solidFill>
                        </a:rPr>
                        <a:t>تختلف عن الجلسرين)، مثال كحول </a:t>
                      </a:r>
                      <a:r>
                        <a:rPr lang="en-US" sz="2000" baseline="0" dirty="0" smtClean="0">
                          <a:solidFill>
                            <a:schemeClr val="tx1"/>
                          </a:solidFill>
                        </a:rPr>
                        <a:t> </a:t>
                      </a:r>
                      <a:r>
                        <a:rPr lang="ar-SA" baseline="0" dirty="0" err="1" smtClean="0">
                          <a:solidFill>
                            <a:schemeClr val="tx1"/>
                          </a:solidFill>
                        </a:rPr>
                        <a:t>الميرسيل</a:t>
                      </a:r>
                      <a:endParaRPr lang="ar-EG" dirty="0">
                        <a:solidFill>
                          <a:schemeClr val="tx1"/>
                        </a:solidFill>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EG" b="1" dirty="0" smtClean="0">
                          <a:solidFill>
                            <a:srgbClr val="00B0F0"/>
                          </a:solidFill>
                        </a:rPr>
                        <a:t>تشمل</a:t>
                      </a:r>
                      <a:r>
                        <a:rPr lang="ar-EG" b="1" dirty="0" smtClean="0"/>
                        <a:t>:  1-</a:t>
                      </a:r>
                      <a:r>
                        <a:rPr lang="ar-EG" dirty="0" smtClean="0"/>
                        <a:t> </a:t>
                      </a:r>
                      <a:r>
                        <a:rPr lang="ar-EG" sz="2000" b="1" dirty="0" smtClean="0">
                          <a:solidFill>
                            <a:srgbClr val="FF0000"/>
                          </a:solidFill>
                        </a:rPr>
                        <a:t>الفسفوليبيدات</a:t>
                      </a:r>
                      <a:r>
                        <a:rPr lang="ar-EG" dirty="0" smtClean="0"/>
                        <a:t> </a:t>
                      </a:r>
                      <a:r>
                        <a:rPr kumimoji="0" lang="en-US" sz="1400" b="0" u="none" kern="1200" dirty="0" smtClean="0">
                          <a:solidFill>
                            <a:srgbClr val="FF0000"/>
                          </a:solidFill>
                          <a:latin typeface="+mn-lt"/>
                          <a:ea typeface="+mn-ea"/>
                          <a:cs typeface="+mn-cs"/>
                        </a:rPr>
                        <a:t>phospholipids</a:t>
                      </a:r>
                      <a:endParaRPr lang="ar-EG" sz="1400" b="0" u="none" dirty="0" smtClean="0">
                        <a:solidFill>
                          <a:srgbClr val="FF0000"/>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ar-EG" dirty="0" smtClean="0"/>
                        <a:t>وهى </a:t>
                      </a:r>
                      <a:r>
                        <a:rPr lang="ar-EG" baseline="0" dirty="0" smtClean="0"/>
                        <a:t>استرات الاحماض الدهنيه مع </a:t>
                      </a:r>
                      <a:r>
                        <a:rPr lang="ar-EG" baseline="0" dirty="0" smtClean="0">
                          <a:solidFill>
                            <a:schemeClr val="tx1"/>
                          </a:solidFill>
                        </a:rPr>
                        <a:t>الجلسرول</a:t>
                      </a:r>
                      <a:r>
                        <a:rPr lang="en-US" baseline="0" dirty="0" smtClean="0">
                          <a:solidFill>
                            <a:schemeClr val="tx1"/>
                          </a:solidFill>
                        </a:rPr>
                        <a:t>  </a:t>
                      </a:r>
                      <a:r>
                        <a:rPr lang="ar-EG" baseline="0" dirty="0" smtClean="0">
                          <a:solidFill>
                            <a:schemeClr val="tx1"/>
                          </a:solidFill>
                        </a:rPr>
                        <a:t> متحده مع حامض فسفوريك وقاعده نيتروجينيه  . </a:t>
                      </a:r>
                      <a:r>
                        <a:rPr lang="ar-EG" b="1" baseline="0" dirty="0" smtClean="0">
                          <a:solidFill>
                            <a:srgbClr val="18A863"/>
                          </a:solidFill>
                        </a:rPr>
                        <a:t>امثله</a:t>
                      </a:r>
                      <a:r>
                        <a:rPr lang="ar-EG" baseline="0" dirty="0" smtClean="0">
                          <a:solidFill>
                            <a:schemeClr val="tx1"/>
                          </a:solidFill>
                        </a:rPr>
                        <a:t>:</a:t>
                      </a:r>
                    </a:p>
                    <a:p>
                      <a:pPr marL="0" marR="0" indent="0" algn="r" defTabSz="914400" rtl="1" eaLnBrk="1" fontAlgn="auto" latinLnBrk="0" hangingPunct="1">
                        <a:lnSpc>
                          <a:spcPct val="100000"/>
                        </a:lnSpc>
                        <a:spcBef>
                          <a:spcPts val="0"/>
                        </a:spcBef>
                        <a:spcAft>
                          <a:spcPts val="0"/>
                        </a:spcAft>
                        <a:buClrTx/>
                        <a:buSzTx/>
                        <a:buFontTx/>
                        <a:buNone/>
                        <a:tabLst/>
                        <a:defRPr/>
                      </a:pPr>
                      <a:r>
                        <a:rPr lang="ar-EG" sz="1800" b="1" dirty="0" smtClean="0"/>
                        <a:t>ف</a:t>
                      </a:r>
                      <a:r>
                        <a:rPr lang="ar-EG" sz="1800" b="1" u="sng" dirty="0" smtClean="0"/>
                        <a:t>سفوليبيدات لاتحوى نيتروجين</a:t>
                      </a:r>
                      <a:endParaRPr lang="ar-EG" sz="1800" b="1" u="sng" baseline="0" dirty="0" smtClean="0">
                        <a:solidFill>
                          <a:schemeClr val="tx1"/>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ar-EG" sz="1800" baseline="0" dirty="0" smtClean="0">
                          <a:solidFill>
                            <a:schemeClr val="tx1"/>
                          </a:solidFill>
                        </a:rPr>
                        <a:t>حامض الفوسفاتديك</a:t>
                      </a:r>
                    </a:p>
                    <a:p>
                      <a:pPr marL="0" marR="0" indent="0" algn="r" defTabSz="914400" rtl="1" eaLnBrk="1" fontAlgn="auto" latinLnBrk="0" hangingPunct="1">
                        <a:lnSpc>
                          <a:spcPct val="100000"/>
                        </a:lnSpc>
                        <a:spcBef>
                          <a:spcPts val="0"/>
                        </a:spcBef>
                        <a:spcAft>
                          <a:spcPts val="0"/>
                        </a:spcAft>
                        <a:buClrTx/>
                        <a:buSzTx/>
                        <a:buFontTx/>
                        <a:buNone/>
                        <a:tabLst/>
                        <a:defRPr/>
                      </a:pPr>
                      <a:r>
                        <a:rPr lang="ar-EG" sz="1800" baseline="0" dirty="0" smtClean="0">
                          <a:solidFill>
                            <a:schemeClr val="tx1"/>
                          </a:solidFill>
                        </a:rPr>
                        <a:t> داى فوسفاتيديل جلسيرول</a:t>
                      </a:r>
                    </a:p>
                    <a:p>
                      <a:pPr marL="0" marR="0" indent="0" algn="r" defTabSz="914400" rtl="1" eaLnBrk="1" fontAlgn="auto" latinLnBrk="0" hangingPunct="1">
                        <a:lnSpc>
                          <a:spcPct val="100000"/>
                        </a:lnSpc>
                        <a:spcBef>
                          <a:spcPts val="0"/>
                        </a:spcBef>
                        <a:spcAft>
                          <a:spcPts val="0"/>
                        </a:spcAft>
                        <a:buClrTx/>
                        <a:buSzTx/>
                        <a:buFontTx/>
                        <a:buNone/>
                        <a:tabLst/>
                        <a:defRPr/>
                      </a:pPr>
                      <a:r>
                        <a:rPr lang="ar-EG" sz="1800" baseline="0" dirty="0" smtClean="0">
                          <a:solidFill>
                            <a:schemeClr val="tx1"/>
                          </a:solidFill>
                        </a:rPr>
                        <a:t>فوسفاتيديل اينوسيتول</a:t>
                      </a:r>
                    </a:p>
                    <a:p>
                      <a:pPr marL="0" marR="0" indent="0" algn="r" defTabSz="914400" rtl="1" eaLnBrk="1" fontAlgn="auto" latinLnBrk="0" hangingPunct="1">
                        <a:lnSpc>
                          <a:spcPct val="100000"/>
                        </a:lnSpc>
                        <a:spcBef>
                          <a:spcPts val="0"/>
                        </a:spcBef>
                        <a:spcAft>
                          <a:spcPts val="0"/>
                        </a:spcAft>
                        <a:buClrTx/>
                        <a:buSzTx/>
                        <a:buFontTx/>
                        <a:buNone/>
                        <a:tabLst/>
                        <a:defRPr/>
                      </a:pPr>
                      <a:endParaRPr lang="ar-EG" sz="1800" baseline="0" dirty="0" smtClean="0">
                        <a:solidFill>
                          <a:schemeClr val="tx1"/>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ar-EG" sz="1800" b="1" dirty="0" smtClean="0"/>
                        <a:t>ف</a:t>
                      </a:r>
                      <a:r>
                        <a:rPr lang="ar-EG" sz="1800" b="1" u="sng" dirty="0" smtClean="0"/>
                        <a:t>سفوليبيدات تحوى نيتروجين</a:t>
                      </a:r>
                      <a:endParaRPr lang="ar-EG" sz="1800" b="1" baseline="0" dirty="0" smtClean="0">
                        <a:solidFill>
                          <a:schemeClr val="tx1"/>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ar-EG" sz="1800" baseline="0" dirty="0" smtClean="0">
                          <a:solidFill>
                            <a:schemeClr val="tx1"/>
                          </a:solidFill>
                        </a:rPr>
                        <a:t>فوسفاتيديل </a:t>
                      </a:r>
                      <a:r>
                        <a:rPr lang="ar-EG" sz="1800" baseline="0" dirty="0" smtClean="0">
                          <a:solidFill>
                            <a:srgbClr val="0070C0"/>
                          </a:solidFill>
                        </a:rPr>
                        <a:t>ايثانول</a:t>
                      </a:r>
                      <a:r>
                        <a:rPr lang="ar-EG" sz="1800" baseline="0" dirty="0" smtClean="0">
                          <a:solidFill>
                            <a:schemeClr val="tx1"/>
                          </a:solidFill>
                        </a:rPr>
                        <a:t> </a:t>
                      </a:r>
                      <a:r>
                        <a:rPr lang="ar-EG" sz="1800" baseline="0" dirty="0" smtClean="0">
                          <a:solidFill>
                            <a:srgbClr val="0070C0"/>
                          </a:solidFill>
                        </a:rPr>
                        <a:t>امين    </a:t>
                      </a:r>
                      <a:r>
                        <a:rPr lang="ar-EG" sz="1800" baseline="0" dirty="0" smtClean="0">
                          <a:solidFill>
                            <a:schemeClr val="tx1"/>
                          </a:solidFill>
                        </a:rPr>
                        <a:t>-فوسفاتيديل </a:t>
                      </a:r>
                      <a:r>
                        <a:rPr lang="ar-EG" sz="1800" baseline="0" dirty="0" smtClean="0">
                          <a:solidFill>
                            <a:srgbClr val="0070C0"/>
                          </a:solidFill>
                        </a:rPr>
                        <a:t>كولين -</a:t>
                      </a:r>
                      <a:r>
                        <a:rPr lang="ar-EG" sz="1800" baseline="0" dirty="0" smtClean="0">
                          <a:solidFill>
                            <a:schemeClr val="tx1"/>
                          </a:solidFill>
                        </a:rPr>
                        <a:t>فوسفاتيديل </a:t>
                      </a:r>
                      <a:r>
                        <a:rPr lang="ar-EG" sz="1800" baseline="0" dirty="0" smtClean="0">
                          <a:solidFill>
                            <a:srgbClr val="00B0F0"/>
                          </a:solidFill>
                        </a:rPr>
                        <a:t>سيرين        </a:t>
                      </a:r>
                      <a:r>
                        <a:rPr lang="ar-EG" sz="1800" baseline="0" dirty="0" smtClean="0">
                          <a:solidFill>
                            <a:schemeClr val="tx1"/>
                          </a:solidFill>
                        </a:rPr>
                        <a:t> – </a:t>
                      </a:r>
                      <a:r>
                        <a:rPr lang="ar-EG" sz="1800" u="none" dirty="0" err="1" smtClean="0"/>
                        <a:t>ليسوفسفوليبيدات</a:t>
                      </a:r>
                      <a:endParaRPr lang="ar-SA" sz="1800" u="none" dirty="0" smtClean="0"/>
                    </a:p>
                    <a:p>
                      <a:pPr marL="0" marR="0" indent="0" algn="r" defTabSz="914400" rtl="1" eaLnBrk="1" fontAlgn="auto" latinLnBrk="0" hangingPunct="1">
                        <a:lnSpc>
                          <a:spcPct val="100000"/>
                        </a:lnSpc>
                        <a:spcBef>
                          <a:spcPts val="0"/>
                        </a:spcBef>
                        <a:spcAft>
                          <a:spcPts val="0"/>
                        </a:spcAft>
                        <a:buClrTx/>
                        <a:buSzTx/>
                        <a:buFontTx/>
                        <a:buNone/>
                        <a:tabLst/>
                        <a:defRPr/>
                      </a:pPr>
                      <a:endParaRPr lang="ar-EG" sz="1800" u="none"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EG" sz="1800" b="1" u="none" dirty="0" smtClean="0">
                          <a:solidFill>
                            <a:srgbClr val="FF0000"/>
                          </a:solidFill>
                        </a:rPr>
                        <a:t>2</a:t>
                      </a:r>
                      <a:r>
                        <a:rPr lang="ar-EG" sz="1800" b="1" dirty="0" smtClean="0">
                          <a:solidFill>
                            <a:srgbClr val="FF0000"/>
                          </a:solidFill>
                        </a:rPr>
                        <a:t>- </a:t>
                      </a:r>
                      <a:r>
                        <a:rPr lang="ar-EG" sz="2000" b="1" dirty="0" err="1" smtClean="0">
                          <a:solidFill>
                            <a:srgbClr val="FF0000"/>
                          </a:solidFill>
                        </a:rPr>
                        <a:t>الجليكوليبيداات</a:t>
                      </a:r>
                      <a:r>
                        <a:rPr lang="ar-EG" sz="2000" b="1" dirty="0" smtClean="0">
                          <a:solidFill>
                            <a:srgbClr val="FF0000"/>
                          </a:solidFill>
                        </a:rPr>
                        <a:t> </a:t>
                      </a:r>
                      <a:r>
                        <a:rPr lang="ar-SA" sz="2000" b="1" dirty="0" smtClean="0">
                          <a:solidFill>
                            <a:srgbClr val="FF0000"/>
                          </a:solidFill>
                        </a:rPr>
                        <a:t>      </a:t>
                      </a:r>
                      <a:r>
                        <a:rPr lang="en-US" sz="2000" b="1" dirty="0" err="1" smtClean="0">
                          <a:solidFill>
                            <a:srgbClr val="FF0000"/>
                          </a:solidFill>
                        </a:rPr>
                        <a:t>Glycolipid</a:t>
                      </a:r>
                      <a:endParaRPr lang="ar-EG" sz="2000" b="1" dirty="0" smtClean="0">
                        <a:solidFill>
                          <a:srgbClr val="FF0000"/>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ar-EG" sz="2000" b="1" u="none" dirty="0" smtClean="0">
                          <a:solidFill>
                            <a:srgbClr val="FF0000"/>
                          </a:solidFill>
                        </a:rPr>
                        <a:t>3- </a:t>
                      </a:r>
                      <a:r>
                        <a:rPr lang="ar-EG" sz="2000" b="1" u="none" dirty="0" err="1" smtClean="0">
                          <a:solidFill>
                            <a:srgbClr val="FF0000"/>
                          </a:solidFill>
                        </a:rPr>
                        <a:t>الليبوبروتينات</a:t>
                      </a:r>
                      <a:r>
                        <a:rPr lang="ar-EG" sz="2000" b="1" u="none" dirty="0" smtClean="0">
                          <a:solidFill>
                            <a:srgbClr val="FF0000"/>
                          </a:solidFill>
                        </a:rPr>
                        <a:t> </a:t>
                      </a:r>
                      <a:r>
                        <a:rPr lang="ar-SA" sz="2000" b="1" u="none" dirty="0" smtClean="0">
                          <a:solidFill>
                            <a:srgbClr val="FF0000"/>
                          </a:solidFill>
                        </a:rPr>
                        <a:t>   </a:t>
                      </a:r>
                      <a:r>
                        <a:rPr lang="en-US" sz="2000" b="1" u="none" dirty="0" smtClean="0">
                          <a:solidFill>
                            <a:srgbClr val="FF0000"/>
                          </a:solidFill>
                        </a:rPr>
                        <a:t>Lipoproteins</a:t>
                      </a:r>
                      <a:endParaRPr lang="ar-EG" sz="2000" b="1" u="none" dirty="0" smtClean="0">
                        <a:solidFill>
                          <a:srgbClr val="FF0000"/>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ar-EG" sz="2000" b="1" u="none" dirty="0" smtClean="0"/>
                        <a:t> </a:t>
                      </a:r>
                      <a:r>
                        <a:rPr lang="ar-EG" sz="2000" b="1" u="none" dirty="0" smtClean="0">
                          <a:solidFill>
                            <a:srgbClr val="FF0000"/>
                          </a:solidFill>
                        </a:rPr>
                        <a:t>4-</a:t>
                      </a:r>
                      <a:r>
                        <a:rPr lang="ar-EG" sz="2000" b="1" u="none" dirty="0" err="1" smtClean="0">
                          <a:solidFill>
                            <a:srgbClr val="FF0000"/>
                          </a:solidFill>
                        </a:rPr>
                        <a:t>سلفوليبدات</a:t>
                      </a:r>
                      <a:r>
                        <a:rPr lang="ar-EG" sz="2000" b="1" u="none" dirty="0" smtClean="0">
                          <a:solidFill>
                            <a:srgbClr val="FF0000"/>
                          </a:solidFill>
                        </a:rPr>
                        <a:t> </a:t>
                      </a:r>
                      <a:r>
                        <a:rPr lang="en-US" sz="2000" b="1" u="none" dirty="0" smtClean="0">
                          <a:solidFill>
                            <a:srgbClr val="FF0000"/>
                          </a:solidFill>
                        </a:rPr>
                        <a:t>  </a:t>
                      </a:r>
                      <a:r>
                        <a:rPr lang="en-US" sz="2000" b="1" u="none" dirty="0" err="1" smtClean="0">
                          <a:solidFill>
                            <a:srgbClr val="FF0000"/>
                          </a:solidFill>
                        </a:rPr>
                        <a:t>Sulpholipids</a:t>
                      </a:r>
                      <a:r>
                        <a:rPr lang="en-US" sz="2000" b="1" u="none" dirty="0" smtClean="0">
                          <a:solidFill>
                            <a:srgbClr val="FF0000"/>
                          </a:solidFill>
                        </a:rPr>
                        <a:t>    </a:t>
                      </a:r>
                      <a:endParaRPr lang="ar-EG" sz="2000" b="1" u="none" dirty="0" smtClean="0">
                        <a:solidFill>
                          <a:srgbClr val="FF0000"/>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ar-EG" sz="2000" b="1" u="none" dirty="0" smtClean="0">
                          <a:solidFill>
                            <a:srgbClr val="FF0000"/>
                          </a:solidFill>
                        </a:rPr>
                        <a:t>5-</a:t>
                      </a:r>
                      <a:r>
                        <a:rPr lang="ar-EG" sz="2000" b="1" u="none" dirty="0" err="1" smtClean="0">
                          <a:solidFill>
                            <a:srgbClr val="FF0000"/>
                          </a:solidFill>
                        </a:rPr>
                        <a:t>امينوليبدات</a:t>
                      </a:r>
                      <a:r>
                        <a:rPr lang="en-US" sz="2000" b="1" u="none" dirty="0" smtClean="0">
                          <a:solidFill>
                            <a:srgbClr val="FF0000"/>
                          </a:solidFill>
                        </a:rPr>
                        <a:t>   </a:t>
                      </a:r>
                      <a:r>
                        <a:rPr lang="af-ZA" sz="2000" b="1" u="none" dirty="0" smtClean="0">
                          <a:solidFill>
                            <a:srgbClr val="FF0000"/>
                          </a:solidFill>
                        </a:rPr>
                        <a:t>Aminolipids      </a:t>
                      </a:r>
                      <a:endParaRPr lang="ar-EG" sz="2000" b="1" u="none" dirty="0" smtClean="0">
                        <a:solidFill>
                          <a:srgbClr val="FF0000"/>
                        </a:solidFill>
                      </a:endParaRPr>
                    </a:p>
                    <a:p>
                      <a:pPr rtl="1"/>
                      <a:endParaRPr lang="ar-EG" dirty="0" smtClean="0"/>
                    </a:p>
                  </a:txBody>
                  <a:tcPr/>
                </a:tc>
                <a:tc>
                  <a:txBody>
                    <a:bodyPr/>
                    <a:lstStyle/>
                    <a:p>
                      <a:pPr rtl="1"/>
                      <a:r>
                        <a:rPr lang="ar-EG" b="1" dirty="0" smtClean="0">
                          <a:solidFill>
                            <a:srgbClr val="00B0F0"/>
                          </a:solidFill>
                        </a:rPr>
                        <a:t>تشمل</a:t>
                      </a:r>
                      <a:r>
                        <a:rPr lang="ar-EG" dirty="0" smtClean="0"/>
                        <a:t>:</a:t>
                      </a:r>
                      <a:r>
                        <a:rPr lang="ar-EG" baseline="0" dirty="0" smtClean="0"/>
                        <a:t> </a:t>
                      </a:r>
                    </a:p>
                    <a:p>
                      <a:pPr rtl="1"/>
                      <a:r>
                        <a:rPr lang="ar-EG" baseline="0" dirty="0" smtClean="0"/>
                        <a:t>الاحماض الدهنيه - الجلسرول- الاسترويدات – الكوليستيرول</a:t>
                      </a:r>
                    </a:p>
                    <a:p>
                      <a:pPr rtl="1"/>
                      <a:endParaRPr lang="ar-EG" baseline="0" dirty="0" smtClean="0"/>
                    </a:p>
                    <a:p>
                      <a:pPr rtl="1"/>
                      <a:r>
                        <a:rPr lang="ar-EG" baseline="0" dirty="0" smtClean="0"/>
                        <a:t>-الاجسام الكيتونيه -الفيتامينات الذائبه فى الدهون -الكاروتين</a:t>
                      </a:r>
                      <a:endParaRPr lang="ar-EG" dirty="0"/>
                    </a:p>
                  </a:txBody>
                  <a:tcPr/>
                </a:tc>
              </a:tr>
            </a:tbl>
          </a:graphicData>
        </a:graphic>
      </p:graphicFrame>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p:txBody>
          <a:bodyPr/>
          <a:lstStyle/>
          <a:p>
            <a:endParaRPr lang="ar-EG" dirty="0"/>
          </a:p>
        </p:txBody>
      </p:sp>
      <p:pic>
        <p:nvPicPr>
          <p:cNvPr id="4098" name="Picture 2"/>
          <p:cNvPicPr>
            <a:picLocks noChangeAspect="1" noChangeArrowheads="1"/>
          </p:cNvPicPr>
          <p:nvPr/>
        </p:nvPicPr>
        <p:blipFill>
          <a:blip r:embed="rId2" cstate="print">
            <a:duotone>
              <a:prstClr val="black"/>
              <a:schemeClr val="accent4">
                <a:tint val="45000"/>
                <a:satMod val="400000"/>
              </a:schemeClr>
            </a:duotone>
            <a:lum bright="20000"/>
          </a:blip>
          <a:srcRect/>
          <a:stretch>
            <a:fillRect/>
          </a:stretch>
        </p:blipFill>
        <p:spPr bwMode="auto">
          <a:xfrm>
            <a:off x="428596" y="1071546"/>
            <a:ext cx="8229050" cy="4500594"/>
          </a:xfrm>
          <a:prstGeom prst="rect">
            <a:avLst/>
          </a:prstGeom>
          <a:noFill/>
          <a:ln w="9525">
            <a:solidFill>
              <a:schemeClr val="accent4">
                <a:lumMod val="75000"/>
              </a:schemeClr>
            </a:solidFill>
            <a:miter lim="800000"/>
            <a:headEnd/>
            <a:tailEnd/>
          </a:ln>
          <a:effectLst/>
        </p:spPr>
      </p:pic>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23928" y="274638"/>
            <a:ext cx="4000872" cy="418058"/>
          </a:xfrm>
        </p:spPr>
        <p:txBody>
          <a:bodyPr>
            <a:noAutofit/>
          </a:bodyPr>
          <a:lstStyle/>
          <a:p>
            <a:pPr algn="r"/>
            <a:r>
              <a:rPr lang="ar-EG" sz="3200" dirty="0" smtClean="0"/>
              <a:t> 2.3-</a:t>
            </a:r>
            <a:r>
              <a:rPr lang="ar-SA" sz="3200" dirty="0" smtClean="0"/>
              <a:t> </a:t>
            </a:r>
            <a:r>
              <a:rPr lang="ar-EG" sz="3200" b="1" dirty="0" err="1" smtClean="0">
                <a:solidFill>
                  <a:srgbClr val="FF0000"/>
                </a:solidFill>
              </a:rPr>
              <a:t>الاحماض</a:t>
            </a:r>
            <a:r>
              <a:rPr lang="ar-EG" sz="3200" b="1" dirty="0" smtClean="0">
                <a:solidFill>
                  <a:srgbClr val="FF0000"/>
                </a:solidFill>
              </a:rPr>
              <a:t> الدهنيه</a:t>
            </a:r>
            <a:endParaRPr lang="ar-EG" sz="3200" b="1" dirty="0">
              <a:solidFill>
                <a:srgbClr val="FF0000"/>
              </a:solidFill>
            </a:endParaRPr>
          </a:p>
        </p:txBody>
      </p:sp>
      <p:sp>
        <p:nvSpPr>
          <p:cNvPr id="3" name="Inhaltsplatzhalter 2"/>
          <p:cNvSpPr>
            <a:spLocks noGrp="1"/>
          </p:cNvSpPr>
          <p:nvPr>
            <p:ph sz="quarter" idx="1"/>
          </p:nvPr>
        </p:nvSpPr>
        <p:spPr>
          <a:xfrm>
            <a:off x="251520" y="764704"/>
            <a:ext cx="8352928" cy="5709248"/>
          </a:xfrm>
        </p:spPr>
        <p:txBody>
          <a:bodyPr>
            <a:normAutofit lnSpcReduction="10000"/>
          </a:bodyPr>
          <a:lstStyle/>
          <a:p>
            <a:pPr>
              <a:spcBef>
                <a:spcPts val="1200"/>
              </a:spcBef>
            </a:pPr>
            <a:r>
              <a:rPr lang="ar-EG" dirty="0" smtClean="0"/>
              <a:t>هى احماض عضويه هيدروكربونيه </a:t>
            </a:r>
            <a:r>
              <a:rPr lang="ar-EG" dirty="0" smtClean="0">
                <a:solidFill>
                  <a:srgbClr val="FF0000"/>
                </a:solidFill>
              </a:rPr>
              <a:t>أحاديه </a:t>
            </a:r>
            <a:r>
              <a:rPr lang="ar-SA" dirty="0" err="1" smtClean="0">
                <a:solidFill>
                  <a:srgbClr val="FF0000"/>
                </a:solidFill>
              </a:rPr>
              <a:t>الكربوكسيل</a:t>
            </a:r>
            <a:r>
              <a:rPr lang="ar-SA" dirty="0" smtClean="0">
                <a:solidFill>
                  <a:srgbClr val="FF0000"/>
                </a:solidFill>
              </a:rPr>
              <a:t> </a:t>
            </a:r>
            <a:r>
              <a:rPr lang="ar-EG" dirty="0" smtClean="0"/>
              <a:t>وعاده تحتوى على </a:t>
            </a:r>
            <a:r>
              <a:rPr lang="ar-EG" b="1" dirty="0" smtClean="0"/>
              <a:t>عدد</a:t>
            </a:r>
            <a:r>
              <a:rPr lang="ar-SA" b="1" dirty="0" smtClean="0"/>
              <a:t> كربون</a:t>
            </a:r>
            <a:r>
              <a:rPr lang="ar-EG" b="1" dirty="0" smtClean="0"/>
              <a:t> زوجى </a:t>
            </a:r>
            <a:r>
              <a:rPr lang="ar-EG" dirty="0" smtClean="0"/>
              <a:t>لانها تصنع من جزئ 2 كربون اسيتيل كو ايه. </a:t>
            </a:r>
          </a:p>
          <a:p>
            <a:pPr>
              <a:spcBef>
                <a:spcPts val="1200"/>
              </a:spcBef>
            </a:pPr>
            <a:r>
              <a:rPr lang="ar-EG" dirty="0" smtClean="0"/>
              <a:t>وتكون </a:t>
            </a:r>
            <a:r>
              <a:rPr lang="ar-EG" b="1" dirty="0" smtClean="0"/>
              <a:t>مشبعه أوغير مشبعه </a:t>
            </a:r>
            <a:r>
              <a:rPr lang="ar-EG" dirty="0" err="1" smtClean="0"/>
              <a:t>تح</a:t>
            </a:r>
            <a:r>
              <a:rPr lang="ar-SA" dirty="0" smtClean="0"/>
              <a:t>ت</a:t>
            </a:r>
            <a:r>
              <a:rPr lang="ar-EG" dirty="0" err="1" smtClean="0"/>
              <a:t>وى</a:t>
            </a:r>
            <a:r>
              <a:rPr lang="ar-EG" dirty="0" smtClean="0"/>
              <a:t> على رابطه واحده  اواكثر فى سلسله غير متفرعة</a:t>
            </a:r>
            <a:r>
              <a:rPr lang="ar-SA" dirty="0" smtClean="0"/>
              <a:t>       </a:t>
            </a:r>
            <a:r>
              <a:rPr lang="ar-EG" dirty="0" smtClean="0"/>
              <a:t> والصيغه العامه   </a:t>
            </a:r>
            <a:r>
              <a:rPr lang="en-US" dirty="0" smtClean="0"/>
              <a:t>R-COOH </a:t>
            </a:r>
          </a:p>
          <a:p>
            <a:endParaRPr lang="ar-EG" dirty="0" smtClean="0"/>
          </a:p>
          <a:p>
            <a:r>
              <a:rPr lang="ar-EG" b="1" u="sng" dirty="0" smtClean="0">
                <a:solidFill>
                  <a:srgbClr val="FF0000"/>
                </a:solidFill>
              </a:rPr>
              <a:t>وتقسم</a:t>
            </a:r>
            <a:r>
              <a:rPr lang="ar-SA" b="1" u="sng" dirty="0" smtClean="0">
                <a:solidFill>
                  <a:srgbClr val="FF0000"/>
                </a:solidFill>
              </a:rPr>
              <a:t> </a:t>
            </a:r>
            <a:r>
              <a:rPr lang="ar-SA" b="1" u="sng" dirty="0" err="1" smtClean="0">
                <a:solidFill>
                  <a:srgbClr val="FF0000"/>
                </a:solidFill>
              </a:rPr>
              <a:t>الاحماض</a:t>
            </a:r>
            <a:r>
              <a:rPr lang="ar-SA" b="1" u="sng" dirty="0" smtClean="0">
                <a:solidFill>
                  <a:srgbClr val="FF0000"/>
                </a:solidFill>
              </a:rPr>
              <a:t> </a:t>
            </a:r>
            <a:r>
              <a:rPr lang="ar-SA" dirty="0" err="1" smtClean="0">
                <a:solidFill>
                  <a:srgbClr val="FF0000"/>
                </a:solidFill>
              </a:rPr>
              <a:t>الدهنيه</a:t>
            </a:r>
            <a:r>
              <a:rPr lang="ar-EG" dirty="0" smtClean="0">
                <a:solidFill>
                  <a:srgbClr val="FF0000"/>
                </a:solidFill>
              </a:rPr>
              <a:t> الى : 1- تبعا لعدد ذرات الكربون</a:t>
            </a:r>
            <a:r>
              <a:rPr lang="ar-EG" dirty="0" smtClean="0"/>
              <a:t> المكونه الى:</a:t>
            </a:r>
          </a:p>
          <a:p>
            <a:pPr>
              <a:spcBef>
                <a:spcPts val="1200"/>
              </a:spcBef>
            </a:pPr>
            <a:r>
              <a:rPr lang="ar-EG" dirty="0" smtClean="0"/>
              <a:t>ا- الأحماض الدهنية </a:t>
            </a:r>
            <a:r>
              <a:rPr lang="ar-EG" b="1" u="sng" dirty="0" smtClean="0"/>
              <a:t>المنخفضه</a:t>
            </a:r>
            <a:r>
              <a:rPr lang="ar-EG" dirty="0" smtClean="0"/>
              <a:t>: وهى تحتوي على   </a:t>
            </a:r>
            <a:r>
              <a:rPr lang="ar-EG" dirty="0" smtClean="0">
                <a:solidFill>
                  <a:srgbClr val="FF0000"/>
                </a:solidFill>
              </a:rPr>
              <a:t>2-10</a:t>
            </a:r>
            <a:r>
              <a:rPr lang="ar-EG" dirty="0" smtClean="0"/>
              <a:t> ذرات الكربون. قابلة </a:t>
            </a:r>
            <a:r>
              <a:rPr lang="ar-EG" dirty="0" smtClean="0">
                <a:solidFill>
                  <a:srgbClr val="FF0000"/>
                </a:solidFill>
              </a:rPr>
              <a:t>للامتزاج</a:t>
            </a:r>
            <a:r>
              <a:rPr lang="ar-EG" dirty="0" smtClean="0"/>
              <a:t> في الماء ولا تذوب في مذيبات والدهون. وهى </a:t>
            </a:r>
            <a:r>
              <a:rPr lang="ar-EG" dirty="0" smtClean="0">
                <a:solidFill>
                  <a:srgbClr val="FF0000"/>
                </a:solidFill>
              </a:rPr>
              <a:t>متطايرة  </a:t>
            </a:r>
          </a:p>
          <a:p>
            <a:r>
              <a:rPr lang="ar-EG" dirty="0" smtClean="0"/>
              <a:t>مثال: حمض الاسيتيك الخليك- بروبيونك- بيوتريك – فاليريك- كابرويك- كابريليك –كابريك.</a:t>
            </a:r>
            <a:endParaRPr lang="ar-EG" dirty="0" smtClean="0">
              <a:solidFill>
                <a:srgbClr val="FF0000"/>
              </a:solidFill>
            </a:endParaRPr>
          </a:p>
          <a:p>
            <a:r>
              <a:rPr lang="ar-EG" dirty="0" smtClean="0"/>
              <a:t>ب-  الأحماض الدهنية </a:t>
            </a:r>
            <a:r>
              <a:rPr lang="ar-EG" b="1" u="sng" dirty="0" smtClean="0"/>
              <a:t>العليا</a:t>
            </a:r>
            <a:r>
              <a:rPr lang="ar-EG" dirty="0" smtClean="0"/>
              <a:t>: وهى تحتوي على ذرات كربون أكثر من 10. </a:t>
            </a:r>
          </a:p>
          <a:p>
            <a:r>
              <a:rPr lang="ar-EG" dirty="0" smtClean="0">
                <a:solidFill>
                  <a:srgbClr val="FF0000"/>
                </a:solidFill>
              </a:rPr>
              <a:t>- قابله</a:t>
            </a:r>
            <a:r>
              <a:rPr lang="ar-EG" dirty="0" smtClean="0"/>
              <a:t> </a:t>
            </a:r>
            <a:r>
              <a:rPr lang="ar-EG" dirty="0" smtClean="0">
                <a:solidFill>
                  <a:srgbClr val="FF0000"/>
                </a:solidFill>
              </a:rPr>
              <a:t>للذوبان في مذيبات الدهون</a:t>
            </a:r>
            <a:r>
              <a:rPr lang="ar-EG" dirty="0" smtClean="0"/>
              <a:t> ولكن لاتذوب في الماء وهى غير </a:t>
            </a:r>
            <a:r>
              <a:rPr lang="ar-EG" dirty="0" smtClean="0">
                <a:solidFill>
                  <a:srgbClr val="FF0000"/>
                </a:solidFill>
              </a:rPr>
              <a:t>متطايرة  </a:t>
            </a:r>
            <a:r>
              <a:rPr lang="ar-EG" dirty="0" smtClean="0"/>
              <a:t>وتكون صلبه</a:t>
            </a:r>
          </a:p>
          <a:p>
            <a:r>
              <a:rPr lang="ar-EG" dirty="0" smtClean="0"/>
              <a:t>    مثال: حمض البالميتيك النخيلي </a:t>
            </a:r>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179512" y="332656"/>
            <a:ext cx="8496944" cy="6120680"/>
          </a:xfrm>
        </p:spPr>
        <p:txBody>
          <a:bodyPr>
            <a:normAutofit lnSpcReduction="10000"/>
          </a:bodyPr>
          <a:lstStyle/>
          <a:p>
            <a:r>
              <a:rPr lang="ar-SA" sz="2800" b="1" dirty="0" smtClean="0">
                <a:solidFill>
                  <a:srgbClr val="FF0000"/>
                </a:solidFill>
              </a:rPr>
              <a:t>2</a:t>
            </a:r>
            <a:r>
              <a:rPr lang="en-US" sz="2800" b="1" dirty="0" smtClean="0">
                <a:solidFill>
                  <a:srgbClr val="FF0000"/>
                </a:solidFill>
              </a:rPr>
              <a:t> </a:t>
            </a:r>
            <a:r>
              <a:rPr lang="ar-EG" sz="2800" b="1" dirty="0" smtClean="0">
                <a:solidFill>
                  <a:srgbClr val="FF0000"/>
                </a:solidFill>
              </a:rPr>
              <a:t>- تبعا لوجود روابط ثنائية الى:</a:t>
            </a:r>
          </a:p>
          <a:p>
            <a:r>
              <a:rPr lang="ar-EG" dirty="0" smtClean="0"/>
              <a:t>ا) </a:t>
            </a:r>
            <a:r>
              <a:rPr lang="ar-EG" i="1" dirty="0" smtClean="0">
                <a:solidFill>
                  <a:srgbClr val="0070C0"/>
                </a:solidFill>
              </a:rPr>
              <a:t>الأحماض الدهنية المشبعة:</a:t>
            </a:r>
          </a:p>
          <a:p>
            <a:r>
              <a:rPr lang="ar-EG" dirty="0" smtClean="0"/>
              <a:t>هي أحماض أحادية الكربوكسيل، لا تحتوي على الرابطة المزدوجة. الصيغة العامة هي</a:t>
            </a:r>
          </a:p>
          <a:p>
            <a:r>
              <a:rPr lang="en-US" dirty="0" smtClean="0"/>
              <a:t> </a:t>
            </a:r>
            <a:r>
              <a:rPr lang="en-US" dirty="0" err="1" smtClean="0"/>
              <a:t>C</a:t>
            </a:r>
            <a:r>
              <a:rPr lang="en-US" baseline="-25000" dirty="0" err="1" smtClean="0"/>
              <a:t>n</a:t>
            </a:r>
            <a:r>
              <a:rPr lang="en-US" dirty="0" smtClean="0"/>
              <a:t> H</a:t>
            </a:r>
            <a:r>
              <a:rPr lang="en-US" baseline="-25000" dirty="0" smtClean="0"/>
              <a:t>2n+1</a:t>
            </a:r>
            <a:r>
              <a:rPr lang="en-US" dirty="0" smtClean="0"/>
              <a:t> COOH</a:t>
            </a:r>
            <a:endParaRPr lang="ar-EG" dirty="0" smtClean="0"/>
          </a:p>
          <a:p>
            <a:r>
              <a:rPr lang="ar-EG" dirty="0" smtClean="0"/>
              <a:t>بعض الاحماض الدهنيه المشبعه الموجوده فى الطبيعه   (الجدول التالى)</a:t>
            </a:r>
          </a:p>
          <a:p>
            <a:endParaRPr lang="ar-EG" dirty="0" smtClean="0"/>
          </a:p>
          <a:p>
            <a:r>
              <a:rPr lang="ar-EG" sz="3200" b="1" dirty="0" smtClean="0"/>
              <a:t>ب) </a:t>
            </a:r>
            <a:r>
              <a:rPr lang="ar-EG" sz="3200" b="1" i="1" dirty="0" smtClean="0">
                <a:solidFill>
                  <a:srgbClr val="0070C0"/>
                </a:solidFill>
              </a:rPr>
              <a:t>الاحماض الدهنيه الغيرالمشبعه</a:t>
            </a:r>
            <a:r>
              <a:rPr lang="ar-EG" dirty="0" smtClean="0"/>
              <a:t>: </a:t>
            </a:r>
          </a:p>
          <a:p>
            <a:r>
              <a:rPr lang="ar-EG" dirty="0" smtClean="0"/>
              <a:t>هى الاحماض الدهنيه التى تحتوى على روابط زوجيه وهي تنقسم وفقا لدرجة عدم التشبع الى:</a:t>
            </a:r>
          </a:p>
          <a:p>
            <a:r>
              <a:rPr lang="ar-SA" dirty="0" smtClean="0">
                <a:solidFill>
                  <a:srgbClr val="00B050"/>
                </a:solidFill>
              </a:rPr>
              <a:t>أ</a:t>
            </a:r>
            <a:r>
              <a:rPr lang="ar-EG" dirty="0" smtClean="0">
                <a:solidFill>
                  <a:srgbClr val="00B050"/>
                </a:solidFill>
              </a:rPr>
              <a:t>- الأحماض الدهنية غير المشبعة تحتوى على رابطه زوجيه واحده :</a:t>
            </a:r>
            <a:endParaRPr lang="en-US" dirty="0" smtClean="0">
              <a:solidFill>
                <a:srgbClr val="00B050"/>
              </a:solidFill>
            </a:endParaRPr>
          </a:p>
          <a:p>
            <a:r>
              <a:rPr lang="en-US" dirty="0" smtClean="0"/>
              <a:t>18: 1; 9          e.g. Oleic fatty Acid </a:t>
            </a:r>
          </a:p>
          <a:p>
            <a:r>
              <a:rPr lang="en-US" dirty="0" smtClean="0"/>
              <a:t>CH</a:t>
            </a:r>
            <a:r>
              <a:rPr lang="en-US" baseline="-25000" dirty="0" smtClean="0"/>
              <a:t>3  </a:t>
            </a:r>
            <a:r>
              <a:rPr lang="en-US" dirty="0" smtClean="0"/>
              <a:t>(CH</a:t>
            </a:r>
            <a:r>
              <a:rPr lang="en-US" baseline="-25000" dirty="0" smtClean="0"/>
              <a:t>2 </a:t>
            </a:r>
            <a:r>
              <a:rPr lang="en-US" dirty="0" smtClean="0"/>
              <a:t>)</a:t>
            </a:r>
            <a:r>
              <a:rPr lang="en-US" baseline="-25000" dirty="0" smtClean="0"/>
              <a:t>7 </a:t>
            </a:r>
            <a:r>
              <a:rPr lang="en-US" dirty="0" smtClean="0"/>
              <a:t>CH = CH (CH</a:t>
            </a:r>
            <a:r>
              <a:rPr lang="en-US" baseline="-25000" dirty="0" smtClean="0"/>
              <a:t>2 </a:t>
            </a:r>
            <a:r>
              <a:rPr lang="en-US" dirty="0" smtClean="0"/>
              <a:t>)</a:t>
            </a:r>
            <a:r>
              <a:rPr lang="en-US" baseline="-25000" dirty="0" smtClean="0"/>
              <a:t>7 </a:t>
            </a:r>
            <a:r>
              <a:rPr lang="en-US" dirty="0" smtClean="0"/>
              <a:t>COOH     </a:t>
            </a:r>
          </a:p>
          <a:p>
            <a:endParaRPr lang="en-US" dirty="0" smtClean="0"/>
          </a:p>
          <a:p>
            <a:r>
              <a:rPr lang="ar-EG" dirty="0" smtClean="0"/>
              <a:t>يوجد فى معظم الزيوت </a:t>
            </a:r>
            <a:r>
              <a:rPr lang="ar-EG" dirty="0" err="1" smtClean="0"/>
              <a:t>الطبيعيه</a:t>
            </a:r>
            <a:r>
              <a:rPr lang="ar-SA" dirty="0" smtClean="0"/>
              <a:t>         </a:t>
            </a:r>
            <a:r>
              <a:rPr lang="ar-EG" dirty="0" smtClean="0"/>
              <a:t>الصيغة </a:t>
            </a:r>
            <a:r>
              <a:rPr lang="ar-EG" dirty="0"/>
              <a:t>العامة      </a:t>
            </a:r>
            <a:r>
              <a:rPr lang="en-US" dirty="0" err="1" smtClean="0"/>
              <a:t>C</a:t>
            </a:r>
            <a:r>
              <a:rPr lang="en-US" baseline="-25000" dirty="0" err="1" smtClean="0"/>
              <a:t>n</a:t>
            </a:r>
            <a:r>
              <a:rPr lang="en-US" baseline="-25000" dirty="0" smtClean="0"/>
              <a:t> </a:t>
            </a:r>
            <a:r>
              <a:rPr lang="en-US" dirty="0"/>
              <a:t>H</a:t>
            </a:r>
            <a:r>
              <a:rPr lang="en-US" baseline="-25000" dirty="0"/>
              <a:t>2n-1 </a:t>
            </a:r>
            <a:r>
              <a:rPr lang="en-US" dirty="0"/>
              <a:t>COOH</a:t>
            </a:r>
          </a:p>
          <a:p>
            <a:pPr marL="0" indent="0">
              <a:buNone/>
            </a:pPr>
            <a:endParaRPr lang="en-US" dirty="0" smtClean="0"/>
          </a:p>
          <a:p>
            <a:endParaRPr lang="ar-EG" dirty="0" smtClean="0"/>
          </a:p>
          <a:p>
            <a:endParaRPr lang="ar-EG" dirty="0" smtClean="0"/>
          </a:p>
          <a:p>
            <a:endParaRPr lang="ar-EG" dirty="0"/>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323528" y="332656"/>
            <a:ext cx="8352928" cy="6120680"/>
          </a:xfrm>
        </p:spPr>
        <p:txBody>
          <a:bodyPr>
            <a:normAutofit fontScale="40000" lnSpcReduction="20000"/>
          </a:bodyPr>
          <a:lstStyle/>
          <a:p>
            <a:r>
              <a:rPr lang="ar-SA" sz="7000" b="1" dirty="0" smtClean="0">
                <a:solidFill>
                  <a:srgbClr val="00B050"/>
                </a:solidFill>
              </a:rPr>
              <a:t>ب</a:t>
            </a:r>
            <a:r>
              <a:rPr lang="ar-EG" sz="7000" b="1" dirty="0" smtClean="0">
                <a:solidFill>
                  <a:srgbClr val="00B050"/>
                </a:solidFill>
              </a:rPr>
              <a:t>- الأحماض الدهنية المتعددة غير المشبعة (</a:t>
            </a:r>
            <a:r>
              <a:rPr lang="en-US" sz="7000" b="1" dirty="0" smtClean="0">
                <a:solidFill>
                  <a:srgbClr val="00B050"/>
                </a:solidFill>
              </a:rPr>
              <a:t> PUFA </a:t>
            </a:r>
            <a:r>
              <a:rPr lang="ar-EG" sz="7000" b="1" dirty="0" smtClean="0">
                <a:solidFill>
                  <a:srgbClr val="00B050"/>
                </a:solidFill>
              </a:rPr>
              <a:t>الأساسية): </a:t>
            </a:r>
          </a:p>
          <a:p>
            <a:pPr>
              <a:buNone/>
            </a:pPr>
            <a:endParaRPr lang="en-US" sz="5500" b="1" dirty="0" smtClean="0">
              <a:solidFill>
                <a:srgbClr val="00B050"/>
              </a:solidFill>
            </a:endParaRPr>
          </a:p>
          <a:p>
            <a:pPr>
              <a:spcBef>
                <a:spcPts val="1200"/>
              </a:spcBef>
            </a:pPr>
            <a:r>
              <a:rPr lang="ar-EG" sz="5500" b="1" u="sng" dirty="0" smtClean="0">
                <a:solidFill>
                  <a:srgbClr val="00B050"/>
                </a:solidFill>
              </a:rPr>
              <a:t>1- </a:t>
            </a:r>
            <a:r>
              <a:rPr lang="ar-EG" sz="5500" b="1" u="sng" dirty="0" smtClean="0"/>
              <a:t>الأحماض الدهنية والتي تحتوي على </a:t>
            </a:r>
            <a:r>
              <a:rPr lang="ar-EG" sz="5500" b="1" u="sng" dirty="0" smtClean="0">
                <a:solidFill>
                  <a:srgbClr val="00B050"/>
                </a:solidFill>
              </a:rPr>
              <a:t>اثنين</a:t>
            </a:r>
            <a:r>
              <a:rPr lang="ar-EG" sz="5500" b="1" u="sng" dirty="0" smtClean="0"/>
              <a:t> من الروابط المزدوجة:</a:t>
            </a:r>
          </a:p>
          <a:p>
            <a:pPr>
              <a:spcBef>
                <a:spcPts val="1200"/>
              </a:spcBef>
            </a:pPr>
            <a:r>
              <a:rPr lang="ar-EG" sz="5500" dirty="0" smtClean="0"/>
              <a:t>الصيغة العامة      </a:t>
            </a:r>
            <a:r>
              <a:rPr lang="en-US" sz="5500" dirty="0" err="1" smtClean="0"/>
              <a:t>C</a:t>
            </a:r>
            <a:r>
              <a:rPr lang="en-US" sz="5500" baseline="-25000" dirty="0" err="1" smtClean="0"/>
              <a:t>­n</a:t>
            </a:r>
            <a:r>
              <a:rPr lang="en-US" sz="5500" baseline="-25000" dirty="0" smtClean="0"/>
              <a:t> </a:t>
            </a:r>
            <a:r>
              <a:rPr lang="en-US" sz="5500" dirty="0" smtClean="0"/>
              <a:t>H</a:t>
            </a:r>
            <a:r>
              <a:rPr lang="en-US" sz="5500" baseline="-25000" dirty="0" smtClean="0"/>
              <a:t>2n-3 </a:t>
            </a:r>
            <a:r>
              <a:rPr lang="en-US" sz="5500" dirty="0" smtClean="0"/>
              <a:t>COOH</a:t>
            </a:r>
          </a:p>
          <a:p>
            <a:pPr>
              <a:spcBef>
                <a:spcPts val="1200"/>
              </a:spcBef>
            </a:pPr>
            <a:r>
              <a:rPr lang="ar-EG" sz="5500" dirty="0" smtClean="0"/>
              <a:t>الحمض الدهني  </a:t>
            </a:r>
            <a:r>
              <a:rPr lang="ar-EG" sz="5500" b="1" dirty="0" smtClean="0"/>
              <a:t>اللينوليك</a:t>
            </a:r>
            <a:r>
              <a:rPr lang="ar-EG" sz="5500" dirty="0" smtClean="0"/>
              <a:t>       </a:t>
            </a:r>
            <a:r>
              <a:rPr lang="en-US" sz="5500" dirty="0" smtClean="0"/>
              <a:t>18: 2; 9, 12</a:t>
            </a:r>
          </a:p>
          <a:p>
            <a:pPr>
              <a:spcBef>
                <a:spcPts val="1200"/>
              </a:spcBef>
            </a:pPr>
            <a:r>
              <a:rPr lang="en-US" sz="5500" dirty="0" smtClean="0"/>
              <a:t>CH</a:t>
            </a:r>
            <a:r>
              <a:rPr lang="en-US" sz="5500" baseline="-25000" dirty="0" smtClean="0"/>
              <a:t>3  </a:t>
            </a:r>
            <a:r>
              <a:rPr lang="en-US" sz="5500" dirty="0" smtClean="0"/>
              <a:t>(CH</a:t>
            </a:r>
            <a:r>
              <a:rPr lang="en-US" sz="5500" baseline="-25000" dirty="0" smtClean="0"/>
              <a:t>2 </a:t>
            </a:r>
            <a:r>
              <a:rPr lang="en-US" sz="5500" dirty="0" smtClean="0"/>
              <a:t>)</a:t>
            </a:r>
            <a:r>
              <a:rPr lang="en-US" sz="5500" baseline="-25000" dirty="0" smtClean="0"/>
              <a:t>4 </a:t>
            </a:r>
            <a:r>
              <a:rPr lang="en-US" sz="5500" dirty="0" smtClean="0"/>
              <a:t>CH = CH CH</a:t>
            </a:r>
            <a:r>
              <a:rPr lang="en-US" sz="5500" baseline="-25000" dirty="0" smtClean="0"/>
              <a:t>2 </a:t>
            </a:r>
            <a:r>
              <a:rPr lang="en-US" sz="5500" dirty="0" smtClean="0"/>
              <a:t>CH = CH (CH</a:t>
            </a:r>
            <a:r>
              <a:rPr lang="en-US" sz="5500" baseline="-25000" dirty="0" smtClean="0"/>
              <a:t>2 </a:t>
            </a:r>
            <a:r>
              <a:rPr lang="en-US" sz="5500" dirty="0" smtClean="0"/>
              <a:t>)</a:t>
            </a:r>
            <a:r>
              <a:rPr lang="en-US" sz="5500" baseline="-25000" dirty="0" smtClean="0"/>
              <a:t>7 </a:t>
            </a:r>
            <a:r>
              <a:rPr lang="en-US" sz="5500" dirty="0" smtClean="0"/>
              <a:t>COOH</a:t>
            </a:r>
            <a:endParaRPr lang="ar-EG" sz="5500" dirty="0" smtClean="0"/>
          </a:p>
          <a:p>
            <a:pPr>
              <a:spcBef>
                <a:spcPts val="1200"/>
              </a:spcBef>
            </a:pPr>
            <a:r>
              <a:rPr lang="ar-EG" sz="6200" dirty="0" smtClean="0"/>
              <a:t>يوجد في زيت بذر الكتان، القطن فول الصويا، والفول السوداني.</a:t>
            </a:r>
            <a:r>
              <a:rPr lang="en-US" sz="6200" dirty="0" smtClean="0"/>
              <a:t> </a:t>
            </a:r>
            <a:endParaRPr lang="ar-EG" sz="5500" dirty="0" smtClean="0"/>
          </a:p>
          <a:p>
            <a:pPr>
              <a:spcBef>
                <a:spcPts val="1200"/>
              </a:spcBef>
            </a:pPr>
            <a:r>
              <a:rPr lang="ar-EG" sz="5500" u="sng" dirty="0" smtClean="0"/>
              <a:t>2 - </a:t>
            </a:r>
            <a:r>
              <a:rPr lang="ar-EG" sz="5500" b="1" u="sng" dirty="0" smtClean="0"/>
              <a:t>الأحماض الدهنية التي تحتوي على </a:t>
            </a:r>
            <a:r>
              <a:rPr lang="ar-EG" sz="6000" b="1" u="sng" dirty="0" smtClean="0">
                <a:solidFill>
                  <a:srgbClr val="00B050"/>
                </a:solidFill>
              </a:rPr>
              <a:t>ثلاثة</a:t>
            </a:r>
            <a:r>
              <a:rPr lang="ar-EG" sz="5500" b="1" u="sng" dirty="0" smtClean="0"/>
              <a:t> روابط مزدوجة:</a:t>
            </a:r>
          </a:p>
          <a:p>
            <a:pPr>
              <a:spcBef>
                <a:spcPts val="1200"/>
              </a:spcBef>
            </a:pPr>
            <a:r>
              <a:rPr lang="ar-EG" sz="5500" dirty="0" smtClean="0"/>
              <a:t>الصيغة العامة </a:t>
            </a:r>
            <a:r>
              <a:rPr lang="en-US" sz="5500" dirty="0" err="1" smtClean="0"/>
              <a:t>C</a:t>
            </a:r>
            <a:r>
              <a:rPr lang="en-US" sz="5500" baseline="-25000" dirty="0" err="1" smtClean="0"/>
              <a:t>­n</a:t>
            </a:r>
            <a:r>
              <a:rPr lang="en-US" sz="5500" baseline="-25000" dirty="0" smtClean="0"/>
              <a:t> </a:t>
            </a:r>
            <a:r>
              <a:rPr lang="en-US" sz="5500" dirty="0" smtClean="0"/>
              <a:t>H</a:t>
            </a:r>
            <a:r>
              <a:rPr lang="en-US" sz="5500" baseline="-25000" dirty="0" smtClean="0"/>
              <a:t>2n-5 </a:t>
            </a:r>
            <a:r>
              <a:rPr lang="en-US" sz="5500" dirty="0" smtClean="0"/>
              <a:t>COOH       </a:t>
            </a:r>
          </a:p>
          <a:p>
            <a:pPr>
              <a:spcBef>
                <a:spcPts val="1200"/>
              </a:spcBef>
            </a:pPr>
            <a:r>
              <a:rPr lang="ar-EG" sz="5500" dirty="0" smtClean="0"/>
              <a:t>الحمض الدهني </a:t>
            </a:r>
            <a:r>
              <a:rPr lang="ar-EG" sz="5500" b="1" dirty="0" smtClean="0"/>
              <a:t>اللينولينيك</a:t>
            </a:r>
            <a:r>
              <a:rPr lang="ar-EG" sz="5500" dirty="0" smtClean="0"/>
              <a:t>     </a:t>
            </a:r>
            <a:r>
              <a:rPr lang="en-US" sz="5500" dirty="0" smtClean="0"/>
              <a:t>18: 3; 9, 12, 15</a:t>
            </a:r>
            <a:endParaRPr lang="ar-EG" sz="5500" dirty="0" smtClean="0"/>
          </a:p>
          <a:p>
            <a:pPr>
              <a:spcBef>
                <a:spcPts val="1200"/>
              </a:spcBef>
            </a:pPr>
            <a:r>
              <a:rPr lang="en-US" sz="5500" dirty="0" err="1" smtClean="0"/>
              <a:t>linoleinic</a:t>
            </a:r>
            <a:endParaRPr lang="ar-EG" sz="5500" dirty="0" smtClean="0"/>
          </a:p>
          <a:p>
            <a:pPr>
              <a:spcBef>
                <a:spcPts val="1200"/>
              </a:spcBef>
              <a:buNone/>
            </a:pPr>
            <a:r>
              <a:rPr lang="en-US" sz="5500" dirty="0" smtClean="0"/>
              <a:t>CH</a:t>
            </a:r>
            <a:r>
              <a:rPr lang="en-US" sz="5500" baseline="-25000" dirty="0" smtClean="0"/>
              <a:t>3</a:t>
            </a:r>
            <a:r>
              <a:rPr lang="en-US" sz="5500" dirty="0" smtClean="0"/>
              <a:t>-CH</a:t>
            </a:r>
            <a:r>
              <a:rPr lang="en-US" sz="5500" baseline="-25000" dirty="0" smtClean="0"/>
              <a:t>2</a:t>
            </a:r>
            <a:r>
              <a:rPr lang="en-US" sz="5500" dirty="0" smtClean="0"/>
              <a:t>-CH=CH-CH</a:t>
            </a:r>
            <a:r>
              <a:rPr lang="en-US" sz="5500" baseline="-25000" dirty="0" smtClean="0"/>
              <a:t>2-</a:t>
            </a:r>
            <a:r>
              <a:rPr lang="en-US" sz="5500" dirty="0" smtClean="0"/>
              <a:t>CH=CH-CH</a:t>
            </a:r>
            <a:r>
              <a:rPr lang="en-US" sz="5500" baseline="-25000" dirty="0" smtClean="0"/>
              <a:t>2</a:t>
            </a:r>
            <a:r>
              <a:rPr lang="en-US" sz="5500" dirty="0" smtClean="0"/>
              <a:t>-CH=CH-(CH</a:t>
            </a:r>
            <a:r>
              <a:rPr lang="en-US" sz="5500" baseline="-25000" dirty="0" smtClean="0"/>
              <a:t>2</a:t>
            </a:r>
            <a:r>
              <a:rPr lang="en-US" sz="5500" dirty="0" smtClean="0"/>
              <a:t>)</a:t>
            </a:r>
            <a:r>
              <a:rPr lang="en-US" sz="5500" baseline="-25000" dirty="0" smtClean="0"/>
              <a:t>7 </a:t>
            </a:r>
            <a:r>
              <a:rPr lang="en-US" sz="5500" dirty="0" smtClean="0"/>
              <a:t>COOH</a:t>
            </a:r>
            <a:endParaRPr lang="ar-EG" sz="5500" dirty="0" smtClean="0"/>
          </a:p>
          <a:p>
            <a:pPr>
              <a:spcBef>
                <a:spcPts val="1200"/>
              </a:spcBef>
            </a:pPr>
            <a:r>
              <a:rPr lang="ar-EG" sz="5500" dirty="0" smtClean="0"/>
              <a:t>يوجد في زيت بذر الكتان.</a:t>
            </a:r>
            <a:r>
              <a:rPr lang="en-US" sz="5500" dirty="0" smtClean="0"/>
              <a:t> </a:t>
            </a:r>
            <a:r>
              <a:rPr lang="ar-SA" sz="6000" dirty="0"/>
              <a:t>ويعتبر من الأحماض </a:t>
            </a:r>
            <a:r>
              <a:rPr lang="ar-SA" sz="6000" dirty="0" err="1"/>
              <a:t>الأساسيه</a:t>
            </a:r>
            <a:r>
              <a:rPr lang="ar-SA" sz="6000" dirty="0"/>
              <a:t> </a:t>
            </a:r>
            <a:r>
              <a:rPr lang="ar-SA" sz="6000" dirty="0" err="1"/>
              <a:t>التى</a:t>
            </a:r>
            <a:r>
              <a:rPr lang="ar-SA" sz="6000" dirty="0"/>
              <a:t> توجد في  غشاء </a:t>
            </a:r>
            <a:r>
              <a:rPr lang="ar-SA" sz="6000" dirty="0" err="1"/>
              <a:t>الشبكه</a:t>
            </a:r>
            <a:endParaRPr lang="ar-EG" sz="6000" dirty="0"/>
          </a:p>
          <a:p>
            <a:pPr>
              <a:spcBef>
                <a:spcPts val="1200"/>
              </a:spcBef>
            </a:pPr>
            <a:endParaRPr lang="ar-EG" sz="5500" dirty="0" smtClean="0"/>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179512" y="764704"/>
            <a:ext cx="8352928" cy="5709248"/>
          </a:xfrm>
        </p:spPr>
        <p:txBody>
          <a:bodyPr>
            <a:normAutofit lnSpcReduction="10000"/>
          </a:bodyPr>
          <a:lstStyle/>
          <a:p>
            <a:pPr>
              <a:buNone/>
            </a:pPr>
            <a:r>
              <a:rPr lang="ar-EG" b="1" u="sng" dirty="0" smtClean="0"/>
              <a:t>3-الأحماض الدهنية التي تحتوي على </a:t>
            </a:r>
            <a:r>
              <a:rPr lang="ar-EG" b="1" u="sng" dirty="0" smtClean="0">
                <a:solidFill>
                  <a:srgbClr val="00B050"/>
                </a:solidFill>
              </a:rPr>
              <a:t>أربع</a:t>
            </a:r>
            <a:r>
              <a:rPr lang="ar-EG" b="1" u="sng" dirty="0" smtClean="0"/>
              <a:t> روابط مزدوجة:</a:t>
            </a:r>
          </a:p>
          <a:p>
            <a:pPr>
              <a:buNone/>
            </a:pPr>
            <a:endParaRPr lang="ar-EG" b="1" dirty="0" smtClean="0"/>
          </a:p>
          <a:p>
            <a:r>
              <a:rPr lang="ar-EG" dirty="0" smtClean="0"/>
              <a:t>الصيغة العامة </a:t>
            </a:r>
            <a:r>
              <a:rPr lang="en-US" dirty="0" err="1" smtClean="0"/>
              <a:t>C</a:t>
            </a:r>
            <a:r>
              <a:rPr lang="en-US" baseline="-25000" dirty="0" err="1" smtClean="0"/>
              <a:t>­n</a:t>
            </a:r>
            <a:r>
              <a:rPr lang="en-US" baseline="-25000" dirty="0" smtClean="0"/>
              <a:t> </a:t>
            </a:r>
            <a:r>
              <a:rPr lang="en-US" dirty="0" smtClean="0"/>
              <a:t>H</a:t>
            </a:r>
            <a:r>
              <a:rPr lang="en-US" baseline="-25000" dirty="0" smtClean="0"/>
              <a:t>2n-7 </a:t>
            </a:r>
            <a:r>
              <a:rPr lang="en-US" dirty="0" smtClean="0"/>
              <a:t>COOH      </a:t>
            </a:r>
            <a:endParaRPr lang="ar-EG" dirty="0" smtClean="0"/>
          </a:p>
          <a:p>
            <a:r>
              <a:rPr lang="en-US" dirty="0" smtClean="0"/>
              <a:t>  </a:t>
            </a:r>
            <a:r>
              <a:rPr lang="ar-EG" dirty="0" smtClean="0"/>
              <a:t>الحمض الدهني </a:t>
            </a:r>
            <a:r>
              <a:rPr lang="en-US" dirty="0" smtClean="0"/>
              <a:t>  </a:t>
            </a:r>
            <a:r>
              <a:rPr lang="ar-EG" b="1" dirty="0" smtClean="0"/>
              <a:t>اراشيدونيك</a:t>
            </a:r>
            <a:r>
              <a:rPr lang="ar-EG" dirty="0" smtClean="0"/>
              <a:t> </a:t>
            </a:r>
            <a:r>
              <a:rPr lang="en-US" dirty="0" smtClean="0"/>
              <a:t>20:4; 5, 8, 11, 14    </a:t>
            </a:r>
            <a:r>
              <a:rPr lang="ar-EG" dirty="0" smtClean="0"/>
              <a:t>  </a:t>
            </a:r>
          </a:p>
          <a:p>
            <a:pPr>
              <a:buNone/>
            </a:pPr>
            <a:endParaRPr lang="ar-EG" dirty="0" smtClean="0"/>
          </a:p>
          <a:p>
            <a:r>
              <a:rPr lang="ar-EG" dirty="0" smtClean="0"/>
              <a:t> </a:t>
            </a:r>
            <a:r>
              <a:rPr lang="en-US" dirty="0" smtClean="0"/>
              <a:t>CH</a:t>
            </a:r>
            <a:r>
              <a:rPr lang="en-US" baseline="-25000" dirty="0" smtClean="0"/>
              <a:t>3  </a:t>
            </a:r>
            <a:r>
              <a:rPr lang="en-US" dirty="0" smtClean="0"/>
              <a:t>(CH</a:t>
            </a:r>
            <a:r>
              <a:rPr lang="en-US" baseline="-25000" dirty="0" smtClean="0"/>
              <a:t>2 </a:t>
            </a:r>
            <a:r>
              <a:rPr lang="en-US" dirty="0" smtClean="0"/>
              <a:t>)</a:t>
            </a:r>
            <a:r>
              <a:rPr lang="en-US" baseline="-25000" dirty="0" smtClean="0"/>
              <a:t>4 </a:t>
            </a:r>
            <a:r>
              <a:rPr lang="en-US" dirty="0" smtClean="0"/>
              <a:t>CH=CH CH</a:t>
            </a:r>
            <a:r>
              <a:rPr lang="en-US" baseline="-25000" dirty="0" smtClean="0"/>
              <a:t>2 </a:t>
            </a:r>
            <a:r>
              <a:rPr lang="en-US" dirty="0" smtClean="0"/>
              <a:t>CH=CH CH</a:t>
            </a:r>
            <a:r>
              <a:rPr lang="en-US" baseline="-25000" dirty="0" smtClean="0"/>
              <a:t>2</a:t>
            </a:r>
            <a:r>
              <a:rPr lang="en-US" dirty="0" smtClean="0"/>
              <a:t> CH=CH CH</a:t>
            </a:r>
            <a:r>
              <a:rPr lang="en-US" baseline="-25000" dirty="0" smtClean="0"/>
              <a:t>2</a:t>
            </a:r>
            <a:r>
              <a:rPr lang="en-US" dirty="0" smtClean="0"/>
              <a:t> CH = CH (CH</a:t>
            </a:r>
            <a:r>
              <a:rPr lang="en-US" baseline="-25000" dirty="0" smtClean="0"/>
              <a:t>2 </a:t>
            </a:r>
            <a:r>
              <a:rPr lang="en-US" dirty="0" smtClean="0"/>
              <a:t>)</a:t>
            </a:r>
            <a:r>
              <a:rPr lang="en-US" baseline="-25000" dirty="0" smtClean="0"/>
              <a:t>3 </a:t>
            </a:r>
            <a:r>
              <a:rPr lang="en-US" dirty="0" smtClean="0"/>
              <a:t>COOH</a:t>
            </a:r>
          </a:p>
          <a:p>
            <a:r>
              <a:rPr lang="ar-EG" dirty="0" smtClean="0"/>
              <a:t>يوجد في زيت الفول السوداني</a:t>
            </a:r>
            <a:r>
              <a:rPr lang="ar-SA" dirty="0" smtClean="0"/>
              <a:t> وزيت السمك  </a:t>
            </a:r>
            <a:r>
              <a:rPr lang="ar-EG" dirty="0" smtClean="0"/>
              <a:t>. هو </a:t>
            </a:r>
            <a:r>
              <a:rPr lang="ar-SA" dirty="0" smtClean="0"/>
              <a:t>يعتبر </a:t>
            </a:r>
            <a:r>
              <a:rPr lang="ar-EG" dirty="0" smtClean="0"/>
              <a:t>مصدر البروستاجلاندين.</a:t>
            </a:r>
          </a:p>
          <a:p>
            <a:endParaRPr lang="en-US" sz="1800" dirty="0" smtClean="0"/>
          </a:p>
          <a:p>
            <a:r>
              <a:rPr lang="en-US" sz="1800" b="1" u="sng" dirty="0" smtClean="0"/>
              <a:t>A-</a:t>
            </a:r>
            <a:r>
              <a:rPr lang="en-US" sz="1800" b="1" u="sng" dirty="0" err="1" smtClean="0"/>
              <a:t>prostanoids</a:t>
            </a:r>
            <a:r>
              <a:rPr lang="en-US" sz="1800" b="1" u="sng" dirty="0" smtClean="0"/>
              <a:t> : Includes</a:t>
            </a:r>
            <a:endParaRPr lang="en-US" sz="1800" dirty="0" smtClean="0"/>
          </a:p>
          <a:p>
            <a:r>
              <a:rPr lang="en-US" sz="1800" dirty="0" smtClean="0"/>
              <a:t> </a:t>
            </a:r>
            <a:r>
              <a:rPr lang="en-US" sz="1800" dirty="0" err="1" smtClean="0"/>
              <a:t>Prostacyclins</a:t>
            </a:r>
            <a:r>
              <a:rPr lang="en-US" sz="1800" dirty="0" smtClean="0"/>
              <a:t> ( PGI)       prostaglandins ( PG).    </a:t>
            </a:r>
            <a:r>
              <a:rPr lang="en-US" sz="1800" dirty="0" err="1" smtClean="0"/>
              <a:t>Thromboxanes</a:t>
            </a:r>
            <a:r>
              <a:rPr lang="en-US" sz="1800" dirty="0" smtClean="0"/>
              <a:t> (TX)</a:t>
            </a:r>
          </a:p>
          <a:p>
            <a:endParaRPr lang="ar-SA" dirty="0" smtClean="0"/>
          </a:p>
          <a:p>
            <a:r>
              <a:rPr lang="ar-SA" dirty="0" smtClean="0"/>
              <a:t>عموما الأحماض </a:t>
            </a:r>
            <a:r>
              <a:rPr lang="ar-SA" dirty="0" err="1" smtClean="0"/>
              <a:t>الدهنيه</a:t>
            </a:r>
            <a:r>
              <a:rPr lang="ar-SA" dirty="0" smtClean="0"/>
              <a:t> غير </a:t>
            </a:r>
            <a:r>
              <a:rPr lang="ar-SA" dirty="0" err="1" smtClean="0"/>
              <a:t>المشبعه</a:t>
            </a:r>
            <a:r>
              <a:rPr lang="ar-SA" dirty="0" smtClean="0"/>
              <a:t>  تتميز  بانخفاض درجه الانصهار  وزياده درجه الذوبان في المذيبات غير القطبية  وذلك لوجود روابط زوجيه أي غير مشبعة </a:t>
            </a:r>
          </a:p>
          <a:p>
            <a:r>
              <a:rPr lang="ar-SA" dirty="0" smtClean="0"/>
              <a:t>وتوجد في </a:t>
            </a:r>
            <a:r>
              <a:rPr lang="ar-SA" dirty="0" err="1" smtClean="0"/>
              <a:t>الطبيعه</a:t>
            </a:r>
            <a:r>
              <a:rPr lang="ar-SA" dirty="0" smtClean="0"/>
              <a:t> بصوره سائله في درجه حراره </a:t>
            </a:r>
            <a:r>
              <a:rPr lang="ar-SA" dirty="0" err="1" smtClean="0"/>
              <a:t>الغرفه</a:t>
            </a:r>
            <a:r>
              <a:rPr lang="ar-SA" dirty="0" smtClean="0"/>
              <a:t>.</a:t>
            </a:r>
            <a:endParaRPr lang="ar-EG" dirty="0"/>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sz="quarter" idx="1"/>
            <p:extLst>
              <p:ext uri="{D42A27DB-BD31-4B8C-83A1-F6EECF244321}">
                <p14:modId xmlns:p14="http://schemas.microsoft.com/office/powerpoint/2010/main" xmlns="" val="2129913337"/>
              </p:ext>
            </p:extLst>
          </p:nvPr>
        </p:nvGraphicFramePr>
        <p:xfrm>
          <a:off x="107505" y="-243408"/>
          <a:ext cx="9036495" cy="6987673"/>
        </p:xfrm>
        <a:graphic>
          <a:graphicData uri="http://schemas.openxmlformats.org/drawingml/2006/table">
            <a:tbl>
              <a:tblPr rtl="1" firstRow="1" bandRow="1">
                <a:tableStyleId>{21E4AEA4-8DFA-4A89-87EB-49C32662AFE0}</a:tableStyleId>
              </a:tblPr>
              <a:tblGrid>
                <a:gridCol w="2561160"/>
                <a:gridCol w="3223899"/>
                <a:gridCol w="3251436"/>
              </a:tblGrid>
              <a:tr h="322265">
                <a:tc>
                  <a:txBody>
                    <a:bodyPr/>
                    <a:lstStyle/>
                    <a:p>
                      <a:pPr rtl="1"/>
                      <a:r>
                        <a:rPr lang="ar-EG" dirty="0" smtClean="0"/>
                        <a:t>المصادر</a:t>
                      </a:r>
                      <a:endParaRPr lang="ar-EG" dirty="0"/>
                    </a:p>
                  </a:txBody>
                  <a:tcPr/>
                </a:tc>
                <a:tc>
                  <a:txBody>
                    <a:bodyPr/>
                    <a:lstStyle/>
                    <a:p>
                      <a:pPr algn="l" rtl="1"/>
                      <a:r>
                        <a:rPr lang="ar-EG" dirty="0" smtClean="0"/>
                        <a:t>الرمز</a:t>
                      </a:r>
                      <a:r>
                        <a:rPr lang="ar-EG" baseline="0" dirty="0" smtClean="0"/>
                        <a:t> الكيميائي</a:t>
                      </a:r>
                      <a:endParaRPr lang="ar-EG" dirty="0"/>
                    </a:p>
                  </a:txBody>
                  <a:tcPr/>
                </a:tc>
                <a:tc>
                  <a:txBody>
                    <a:bodyPr/>
                    <a:lstStyle/>
                    <a:p>
                      <a:pPr algn="l" rtl="1"/>
                      <a:r>
                        <a:rPr lang="ar-SA" dirty="0" err="1" smtClean="0"/>
                        <a:t>الآسم</a:t>
                      </a:r>
                      <a:r>
                        <a:rPr lang="ar-SA" dirty="0" smtClean="0"/>
                        <a:t> </a:t>
                      </a:r>
                      <a:endParaRPr lang="ar-EG" dirty="0"/>
                    </a:p>
                  </a:txBody>
                  <a:tcPr/>
                </a:tc>
              </a:tr>
              <a:tr h="322265">
                <a:tc>
                  <a:txBody>
                    <a:bodyPr/>
                    <a:lstStyle/>
                    <a:p>
                      <a:pPr rtl="1"/>
                      <a:endParaRPr lang="ar-EG" sz="1600" b="1" dirty="0">
                        <a:solidFill>
                          <a:schemeClr val="accent1">
                            <a:lumMod val="75000"/>
                          </a:schemeClr>
                        </a:solidFill>
                      </a:endParaRPr>
                    </a:p>
                  </a:txBody>
                  <a:tcPr/>
                </a:tc>
                <a:tc>
                  <a:txBody>
                    <a:bodyPr/>
                    <a:lstStyle/>
                    <a:p>
                      <a:pPr algn="l" rtl="0"/>
                      <a:r>
                        <a:rPr kumimoji="0" lang="en-US" sz="1800" b="1" kern="1200" dirty="0" smtClean="0">
                          <a:solidFill>
                            <a:schemeClr val="accent1">
                              <a:lumMod val="75000"/>
                            </a:schemeClr>
                          </a:solidFill>
                        </a:rPr>
                        <a:t>CH</a:t>
                      </a:r>
                      <a:r>
                        <a:rPr kumimoji="0" lang="en-US" sz="1800" b="1" kern="1200" baseline="-25000" dirty="0" smtClean="0">
                          <a:solidFill>
                            <a:schemeClr val="accent1">
                              <a:lumMod val="75000"/>
                            </a:schemeClr>
                          </a:solidFill>
                        </a:rPr>
                        <a:t>3</a:t>
                      </a:r>
                      <a:r>
                        <a:rPr kumimoji="0" lang="en-US" sz="1800" b="1" kern="1200" dirty="0" smtClean="0">
                          <a:solidFill>
                            <a:schemeClr val="accent1">
                              <a:lumMod val="75000"/>
                            </a:schemeClr>
                          </a:solidFill>
                        </a:rPr>
                        <a:t> COOH</a:t>
                      </a:r>
                      <a:endParaRPr lang="ar-EG" b="1" dirty="0">
                        <a:solidFill>
                          <a:schemeClr val="accent1">
                            <a:lumMod val="75000"/>
                          </a:schemeClr>
                        </a:solidFill>
                      </a:endParaRPr>
                    </a:p>
                  </a:txBody>
                  <a:tcPr/>
                </a:tc>
                <a:tc>
                  <a:txBody>
                    <a:bodyPr/>
                    <a:lstStyle/>
                    <a:p>
                      <a:pPr algn="l" rtl="1"/>
                      <a:r>
                        <a:rPr kumimoji="0" lang="ar-SA" sz="1800" b="1" kern="1200" dirty="0" smtClean="0">
                          <a:solidFill>
                            <a:schemeClr val="accent1">
                              <a:lumMod val="75000"/>
                            </a:schemeClr>
                          </a:solidFill>
                        </a:rPr>
                        <a:t> </a:t>
                      </a:r>
                      <a:r>
                        <a:rPr kumimoji="0" lang="ar-SA" sz="1800" b="1" kern="1200" dirty="0" err="1" smtClean="0">
                          <a:solidFill>
                            <a:schemeClr val="accent1">
                              <a:lumMod val="75000"/>
                            </a:schemeClr>
                          </a:solidFill>
                        </a:rPr>
                        <a:t>اسيتيك</a:t>
                      </a:r>
                      <a:r>
                        <a:rPr kumimoji="0" lang="ar-SA" sz="1800" b="1" kern="1200" dirty="0" smtClean="0">
                          <a:solidFill>
                            <a:schemeClr val="accent1">
                              <a:lumMod val="75000"/>
                            </a:schemeClr>
                          </a:solidFill>
                        </a:rPr>
                        <a:t> </a:t>
                      </a:r>
                      <a:r>
                        <a:rPr kumimoji="0" lang="en-US" sz="1800" b="1" kern="1200" dirty="0" smtClean="0">
                          <a:solidFill>
                            <a:schemeClr val="accent1">
                              <a:lumMod val="75000"/>
                            </a:schemeClr>
                          </a:solidFill>
                        </a:rPr>
                        <a:t>Acetic fatty acid </a:t>
                      </a:r>
                      <a:endParaRPr lang="ar-EG" b="1" dirty="0">
                        <a:solidFill>
                          <a:schemeClr val="accent1">
                            <a:lumMod val="75000"/>
                          </a:schemeClr>
                        </a:solidFill>
                      </a:endParaRPr>
                    </a:p>
                  </a:txBody>
                  <a:tcPr/>
                </a:tc>
              </a:tr>
              <a:tr h="322265">
                <a:tc>
                  <a:txBody>
                    <a:bodyPr/>
                    <a:lstStyle/>
                    <a:p>
                      <a:pPr rtl="1"/>
                      <a:endParaRPr lang="ar-EG" sz="1600" b="1" dirty="0">
                        <a:solidFill>
                          <a:schemeClr val="accent1">
                            <a:lumMod val="75000"/>
                          </a:schemeClr>
                        </a:solidFill>
                      </a:endParaRPr>
                    </a:p>
                  </a:txBody>
                  <a:tcPr/>
                </a:tc>
                <a:tc>
                  <a:txBody>
                    <a:bodyPr/>
                    <a:lstStyle/>
                    <a:p>
                      <a:pPr algn="l" rtl="0"/>
                      <a:r>
                        <a:rPr kumimoji="0" lang="en-US" sz="1800" b="1" kern="1200" dirty="0" smtClean="0">
                          <a:solidFill>
                            <a:schemeClr val="accent1">
                              <a:lumMod val="75000"/>
                            </a:schemeClr>
                          </a:solidFill>
                        </a:rPr>
                        <a:t>CH</a:t>
                      </a:r>
                      <a:r>
                        <a:rPr kumimoji="0" lang="en-US" sz="1800" b="1" kern="1200" baseline="-25000" dirty="0" smtClean="0">
                          <a:solidFill>
                            <a:schemeClr val="accent1">
                              <a:lumMod val="75000"/>
                            </a:schemeClr>
                          </a:solidFill>
                        </a:rPr>
                        <a:t>3</a:t>
                      </a:r>
                      <a:r>
                        <a:rPr kumimoji="0" lang="en-US" sz="1800" b="1" kern="1200" dirty="0" smtClean="0">
                          <a:solidFill>
                            <a:schemeClr val="accent1">
                              <a:lumMod val="75000"/>
                            </a:schemeClr>
                          </a:solidFill>
                        </a:rPr>
                        <a:t> CH</a:t>
                      </a:r>
                      <a:r>
                        <a:rPr kumimoji="0" lang="en-US" sz="1800" b="1" kern="1200" baseline="-25000" dirty="0" smtClean="0">
                          <a:solidFill>
                            <a:schemeClr val="accent1">
                              <a:lumMod val="75000"/>
                            </a:schemeClr>
                          </a:solidFill>
                        </a:rPr>
                        <a:t>2</a:t>
                      </a:r>
                      <a:r>
                        <a:rPr kumimoji="0" lang="en-US" sz="1800" b="1" kern="1200" dirty="0" smtClean="0">
                          <a:solidFill>
                            <a:schemeClr val="accent1">
                              <a:lumMod val="75000"/>
                            </a:schemeClr>
                          </a:solidFill>
                        </a:rPr>
                        <a:t> COOH</a:t>
                      </a:r>
                      <a:endParaRPr lang="ar-EG" b="1" dirty="0">
                        <a:solidFill>
                          <a:schemeClr val="accent1">
                            <a:lumMod val="75000"/>
                          </a:schemeClr>
                        </a:solidFill>
                      </a:endParaRPr>
                    </a:p>
                  </a:txBody>
                  <a:tcPr/>
                </a:tc>
                <a:tc>
                  <a:txBody>
                    <a:bodyPr/>
                    <a:lstStyle/>
                    <a:p>
                      <a:pPr algn="l" rtl="1"/>
                      <a:r>
                        <a:rPr kumimoji="0" lang="ar-SA" sz="1800" b="1" kern="1200" dirty="0" err="1" smtClean="0">
                          <a:solidFill>
                            <a:schemeClr val="accent1">
                              <a:lumMod val="75000"/>
                            </a:schemeClr>
                          </a:solidFill>
                        </a:rPr>
                        <a:t>بروبيونك</a:t>
                      </a:r>
                      <a:r>
                        <a:rPr kumimoji="0" lang="ar-SA" sz="1800" b="1" kern="1200" dirty="0" smtClean="0">
                          <a:solidFill>
                            <a:schemeClr val="accent1">
                              <a:lumMod val="75000"/>
                            </a:schemeClr>
                          </a:solidFill>
                        </a:rPr>
                        <a:t>   </a:t>
                      </a:r>
                      <a:r>
                        <a:rPr kumimoji="0" lang="en-US" sz="1800" b="1" kern="1200" dirty="0" err="1" smtClean="0">
                          <a:solidFill>
                            <a:schemeClr val="accent1">
                              <a:lumMod val="75000"/>
                            </a:schemeClr>
                          </a:solidFill>
                        </a:rPr>
                        <a:t>Propionic</a:t>
                      </a:r>
                      <a:r>
                        <a:rPr kumimoji="0" lang="en-US" sz="1800" b="1" kern="1200" dirty="0" smtClean="0">
                          <a:solidFill>
                            <a:schemeClr val="accent1">
                              <a:lumMod val="75000"/>
                            </a:schemeClr>
                          </a:solidFill>
                        </a:rPr>
                        <a:t> FA </a:t>
                      </a:r>
                      <a:endParaRPr lang="ar-EG" b="1" dirty="0">
                        <a:solidFill>
                          <a:schemeClr val="accent1">
                            <a:lumMod val="75000"/>
                          </a:schemeClr>
                        </a:solidFill>
                      </a:endParaRPr>
                    </a:p>
                  </a:txBody>
                  <a:tcPr/>
                </a:tc>
              </a:tr>
              <a:tr h="563964">
                <a:tc>
                  <a:txBody>
                    <a:bodyPr/>
                    <a:lstStyle/>
                    <a:p>
                      <a:pPr rtl="1"/>
                      <a:r>
                        <a:rPr lang="ar-EG" sz="1600" b="1" dirty="0" smtClean="0">
                          <a:solidFill>
                            <a:schemeClr val="accent1">
                              <a:lumMod val="75000"/>
                            </a:schemeClr>
                          </a:solidFill>
                        </a:rPr>
                        <a:t>الزبده-</a:t>
                      </a:r>
                      <a:endParaRPr lang="ar-EG" sz="1600" b="1" dirty="0">
                        <a:solidFill>
                          <a:schemeClr val="accent1">
                            <a:lumMod val="75000"/>
                          </a:schemeClr>
                        </a:solidFill>
                      </a:endParaRPr>
                    </a:p>
                  </a:txBody>
                  <a:tcPr/>
                </a:tc>
                <a:tc>
                  <a:txBody>
                    <a:bodyPr/>
                    <a:lstStyle/>
                    <a:p>
                      <a:pPr algn="l" rtl="0"/>
                      <a:r>
                        <a:rPr kumimoji="0" lang="en-US" sz="1800" b="1" kern="1200" dirty="0" smtClean="0">
                          <a:solidFill>
                            <a:schemeClr val="accent1">
                              <a:lumMod val="75000"/>
                            </a:schemeClr>
                          </a:solidFill>
                        </a:rPr>
                        <a:t>CH</a:t>
                      </a:r>
                      <a:r>
                        <a:rPr kumimoji="0" lang="en-US" sz="1800" b="1" kern="1200" baseline="-25000" dirty="0" smtClean="0">
                          <a:solidFill>
                            <a:schemeClr val="accent1">
                              <a:lumMod val="75000"/>
                            </a:schemeClr>
                          </a:solidFill>
                        </a:rPr>
                        <a:t>3</a:t>
                      </a:r>
                      <a:r>
                        <a:rPr kumimoji="0" lang="en-US" sz="1800" b="1" kern="1200" dirty="0" smtClean="0">
                          <a:solidFill>
                            <a:schemeClr val="accent1">
                              <a:lumMod val="75000"/>
                            </a:schemeClr>
                          </a:solidFill>
                        </a:rPr>
                        <a:t> (CH</a:t>
                      </a:r>
                      <a:r>
                        <a:rPr kumimoji="0" lang="en-US" sz="1800" b="1" kern="1200" baseline="-25000" dirty="0" smtClean="0">
                          <a:solidFill>
                            <a:schemeClr val="accent1">
                              <a:lumMod val="75000"/>
                            </a:schemeClr>
                          </a:solidFill>
                        </a:rPr>
                        <a:t>2</a:t>
                      </a:r>
                      <a:r>
                        <a:rPr kumimoji="0" lang="en-US" sz="1800" b="1" kern="1200" dirty="0" smtClean="0">
                          <a:solidFill>
                            <a:schemeClr val="accent1">
                              <a:lumMod val="75000"/>
                            </a:schemeClr>
                          </a:solidFill>
                        </a:rPr>
                        <a:t>)</a:t>
                      </a:r>
                      <a:r>
                        <a:rPr kumimoji="0" lang="en-US" sz="1800" b="1" kern="1200" baseline="-25000" dirty="0" smtClean="0">
                          <a:solidFill>
                            <a:schemeClr val="accent1">
                              <a:lumMod val="75000"/>
                            </a:schemeClr>
                          </a:solidFill>
                        </a:rPr>
                        <a:t>2</a:t>
                      </a:r>
                      <a:r>
                        <a:rPr kumimoji="0" lang="en-US" sz="1800" b="1" kern="1200" dirty="0" smtClean="0">
                          <a:solidFill>
                            <a:schemeClr val="accent1">
                              <a:lumMod val="75000"/>
                            </a:schemeClr>
                          </a:solidFill>
                        </a:rPr>
                        <a:t> COOH     4:0</a:t>
                      </a:r>
                      <a:endParaRPr lang="ar-EG" b="1" dirty="0">
                        <a:solidFill>
                          <a:schemeClr val="accent1">
                            <a:lumMod val="75000"/>
                          </a:schemeClr>
                        </a:solidFill>
                      </a:endParaRPr>
                    </a:p>
                  </a:txBody>
                  <a:tcPr/>
                </a:tc>
                <a:tc>
                  <a:txBody>
                    <a:bodyPr/>
                    <a:lstStyle/>
                    <a:p>
                      <a:pPr algn="l" rtl="1"/>
                      <a:r>
                        <a:rPr kumimoji="0" lang="ar-SA" sz="1800" b="1" kern="1200" dirty="0" smtClean="0">
                          <a:solidFill>
                            <a:schemeClr val="accent1">
                              <a:lumMod val="75000"/>
                            </a:schemeClr>
                          </a:solidFill>
                        </a:rPr>
                        <a:t> </a:t>
                      </a:r>
                      <a:r>
                        <a:rPr kumimoji="0" lang="ar-SA" sz="1800" b="1" kern="1200" dirty="0" err="1" smtClean="0">
                          <a:solidFill>
                            <a:schemeClr val="accent1">
                              <a:lumMod val="75000"/>
                            </a:schemeClr>
                          </a:solidFill>
                        </a:rPr>
                        <a:t>بيوترك</a:t>
                      </a:r>
                      <a:r>
                        <a:rPr kumimoji="0" lang="ar-SA" sz="1800" b="1" kern="1200" dirty="0" smtClean="0">
                          <a:solidFill>
                            <a:schemeClr val="accent1">
                              <a:lumMod val="75000"/>
                            </a:schemeClr>
                          </a:solidFill>
                        </a:rPr>
                        <a:t> </a:t>
                      </a:r>
                      <a:r>
                        <a:rPr kumimoji="0" lang="en-US" sz="1800" b="1" kern="1200" dirty="0" smtClean="0">
                          <a:solidFill>
                            <a:schemeClr val="accent1">
                              <a:lumMod val="75000"/>
                            </a:schemeClr>
                          </a:solidFill>
                        </a:rPr>
                        <a:t>Butyric FA  </a:t>
                      </a:r>
                      <a:endParaRPr lang="ar-EG" b="1" dirty="0">
                        <a:solidFill>
                          <a:schemeClr val="accent1">
                            <a:lumMod val="75000"/>
                          </a:schemeClr>
                        </a:solidFill>
                      </a:endParaRPr>
                    </a:p>
                  </a:txBody>
                  <a:tcPr/>
                </a:tc>
              </a:tr>
              <a:tr h="563964">
                <a:tc>
                  <a:txBody>
                    <a:bodyPr/>
                    <a:lstStyle/>
                    <a:p>
                      <a:pPr algn="r" rtl="1"/>
                      <a:r>
                        <a:rPr lang="ar-EG" sz="1600" b="1" dirty="0" smtClean="0">
                          <a:solidFill>
                            <a:schemeClr val="accent1">
                              <a:lumMod val="75000"/>
                            </a:schemeClr>
                          </a:solidFill>
                        </a:rPr>
                        <a:t>الز</a:t>
                      </a:r>
                      <a:r>
                        <a:rPr lang="ar-EG" sz="1400" b="1" dirty="0" smtClean="0">
                          <a:solidFill>
                            <a:schemeClr val="accent1">
                              <a:lumMod val="75000"/>
                            </a:schemeClr>
                          </a:solidFill>
                        </a:rPr>
                        <a:t>بده –زيت جوز الهند –زيت النخيل</a:t>
                      </a:r>
                      <a:endParaRPr lang="ar-EG" sz="1400" b="1" dirty="0">
                        <a:solidFill>
                          <a:schemeClr val="accent1">
                            <a:lumMod val="75000"/>
                          </a:schemeClr>
                        </a:solidFill>
                      </a:endParaRPr>
                    </a:p>
                  </a:txBody>
                  <a:tcPr/>
                </a:tc>
                <a:tc>
                  <a:txBody>
                    <a:bodyPr/>
                    <a:lstStyle/>
                    <a:p>
                      <a:pPr algn="l" rtl="0"/>
                      <a:r>
                        <a:rPr kumimoji="0" lang="en-US" sz="1800" b="1" kern="1200" dirty="0" smtClean="0">
                          <a:solidFill>
                            <a:schemeClr val="accent1">
                              <a:lumMod val="75000"/>
                            </a:schemeClr>
                          </a:solidFill>
                        </a:rPr>
                        <a:t>CH</a:t>
                      </a:r>
                      <a:r>
                        <a:rPr kumimoji="0" lang="en-US" sz="1800" b="1" kern="1200" baseline="-25000" dirty="0" smtClean="0">
                          <a:solidFill>
                            <a:schemeClr val="accent1">
                              <a:lumMod val="75000"/>
                            </a:schemeClr>
                          </a:solidFill>
                        </a:rPr>
                        <a:t>3</a:t>
                      </a:r>
                      <a:r>
                        <a:rPr kumimoji="0" lang="en-US" sz="1800" b="1" kern="1200" dirty="0" smtClean="0">
                          <a:solidFill>
                            <a:schemeClr val="accent1">
                              <a:lumMod val="75000"/>
                            </a:schemeClr>
                          </a:solidFill>
                        </a:rPr>
                        <a:t> (CH</a:t>
                      </a:r>
                      <a:r>
                        <a:rPr kumimoji="0" lang="en-US" sz="1800" b="1" kern="1200" baseline="-25000" dirty="0" smtClean="0">
                          <a:solidFill>
                            <a:schemeClr val="accent1">
                              <a:lumMod val="75000"/>
                            </a:schemeClr>
                          </a:solidFill>
                        </a:rPr>
                        <a:t>2</a:t>
                      </a:r>
                      <a:r>
                        <a:rPr kumimoji="0" lang="en-US" sz="1800" b="1" kern="1200" dirty="0" smtClean="0">
                          <a:solidFill>
                            <a:schemeClr val="accent1">
                              <a:lumMod val="75000"/>
                            </a:schemeClr>
                          </a:solidFill>
                        </a:rPr>
                        <a:t>)</a:t>
                      </a:r>
                      <a:r>
                        <a:rPr kumimoji="0" lang="en-US" sz="1800" b="1" kern="1200" baseline="-25000" dirty="0" smtClean="0">
                          <a:solidFill>
                            <a:schemeClr val="accent1">
                              <a:lumMod val="75000"/>
                            </a:schemeClr>
                          </a:solidFill>
                        </a:rPr>
                        <a:t>4</a:t>
                      </a:r>
                      <a:r>
                        <a:rPr kumimoji="0" lang="en-US" sz="1800" b="1" kern="1200" dirty="0" smtClean="0">
                          <a:solidFill>
                            <a:schemeClr val="accent1">
                              <a:lumMod val="75000"/>
                            </a:schemeClr>
                          </a:solidFill>
                        </a:rPr>
                        <a:t> COOH     6:0</a:t>
                      </a:r>
                      <a:endParaRPr lang="ar-EG" b="1" dirty="0">
                        <a:solidFill>
                          <a:schemeClr val="accent1">
                            <a:lumMod val="75000"/>
                          </a:schemeClr>
                        </a:solidFill>
                      </a:endParaRPr>
                    </a:p>
                  </a:txBody>
                  <a:tcPr/>
                </a:tc>
                <a:tc>
                  <a:txBody>
                    <a:bodyPr/>
                    <a:lstStyle/>
                    <a:p>
                      <a:pPr algn="l" rtl="1"/>
                      <a:r>
                        <a:rPr kumimoji="0" lang="ar-SA" sz="1800" b="1" kern="1200" dirty="0" smtClean="0">
                          <a:solidFill>
                            <a:schemeClr val="accent1">
                              <a:lumMod val="75000"/>
                            </a:schemeClr>
                          </a:solidFill>
                        </a:rPr>
                        <a:t> </a:t>
                      </a:r>
                      <a:r>
                        <a:rPr kumimoji="0" lang="ar-SA" sz="1800" b="1" kern="1200" dirty="0" err="1" smtClean="0">
                          <a:solidFill>
                            <a:schemeClr val="accent1">
                              <a:lumMod val="75000"/>
                            </a:schemeClr>
                          </a:solidFill>
                        </a:rPr>
                        <a:t>كابرويك</a:t>
                      </a:r>
                      <a:r>
                        <a:rPr kumimoji="0" lang="en-US" sz="1800" b="1" kern="1200" dirty="0" err="1" smtClean="0">
                          <a:solidFill>
                            <a:schemeClr val="accent1">
                              <a:lumMod val="75000"/>
                            </a:schemeClr>
                          </a:solidFill>
                        </a:rPr>
                        <a:t>caproic</a:t>
                      </a:r>
                      <a:r>
                        <a:rPr kumimoji="0" lang="en-US" sz="1800" b="1" kern="1200" dirty="0" smtClean="0">
                          <a:solidFill>
                            <a:schemeClr val="accent1">
                              <a:lumMod val="75000"/>
                            </a:schemeClr>
                          </a:solidFill>
                        </a:rPr>
                        <a:t> FA</a:t>
                      </a:r>
                      <a:r>
                        <a:rPr kumimoji="0" lang="en-US" sz="1800" b="1" kern="1200" baseline="0" dirty="0" smtClean="0">
                          <a:solidFill>
                            <a:schemeClr val="accent1">
                              <a:lumMod val="75000"/>
                            </a:schemeClr>
                          </a:solidFill>
                        </a:rPr>
                        <a:t>   </a:t>
                      </a:r>
                      <a:endParaRPr lang="ar-EG" b="1" dirty="0">
                        <a:solidFill>
                          <a:schemeClr val="accent1">
                            <a:lumMod val="75000"/>
                          </a:schemeClr>
                        </a:solidFill>
                      </a:endParaRPr>
                    </a:p>
                  </a:txBody>
                  <a:tcPr/>
                </a:tc>
              </a:tr>
              <a:tr h="563964">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EG" sz="1600" b="1" dirty="0" smtClean="0">
                          <a:solidFill>
                            <a:schemeClr val="accent1">
                              <a:lumMod val="75000"/>
                            </a:schemeClr>
                          </a:solidFill>
                        </a:rPr>
                        <a:t>الزبده –زيت جوز الهند –زيت النخيل</a:t>
                      </a:r>
                    </a:p>
                  </a:txBody>
                  <a:tcPr/>
                </a:tc>
                <a:tc>
                  <a:txBody>
                    <a:bodyPr/>
                    <a:lstStyle/>
                    <a:p>
                      <a:pPr algn="l" rtl="0"/>
                      <a:r>
                        <a:rPr kumimoji="0" lang="en-US" sz="1800" b="1" kern="1200" dirty="0" smtClean="0">
                          <a:solidFill>
                            <a:schemeClr val="accent1">
                              <a:lumMod val="75000"/>
                            </a:schemeClr>
                          </a:solidFill>
                        </a:rPr>
                        <a:t>CH</a:t>
                      </a:r>
                      <a:r>
                        <a:rPr kumimoji="0" lang="en-US" sz="1800" b="1" kern="1200" baseline="-25000" dirty="0" smtClean="0">
                          <a:solidFill>
                            <a:schemeClr val="accent1">
                              <a:lumMod val="75000"/>
                            </a:schemeClr>
                          </a:solidFill>
                        </a:rPr>
                        <a:t>3</a:t>
                      </a:r>
                      <a:r>
                        <a:rPr kumimoji="0" lang="en-US" sz="1800" b="1" kern="1200" dirty="0" smtClean="0">
                          <a:solidFill>
                            <a:schemeClr val="accent1">
                              <a:lumMod val="75000"/>
                            </a:schemeClr>
                          </a:solidFill>
                        </a:rPr>
                        <a:t> (CH</a:t>
                      </a:r>
                      <a:r>
                        <a:rPr kumimoji="0" lang="en-US" sz="1800" b="1" kern="1200" baseline="-25000" dirty="0" smtClean="0">
                          <a:solidFill>
                            <a:schemeClr val="accent1">
                              <a:lumMod val="75000"/>
                            </a:schemeClr>
                          </a:solidFill>
                        </a:rPr>
                        <a:t>2</a:t>
                      </a:r>
                      <a:r>
                        <a:rPr kumimoji="0" lang="en-US" sz="1800" b="1" kern="1200" dirty="0" smtClean="0">
                          <a:solidFill>
                            <a:schemeClr val="accent1">
                              <a:lumMod val="75000"/>
                            </a:schemeClr>
                          </a:solidFill>
                        </a:rPr>
                        <a:t>)</a:t>
                      </a:r>
                      <a:r>
                        <a:rPr kumimoji="0" lang="en-US" sz="1800" b="1" kern="1200" baseline="-25000" dirty="0" smtClean="0">
                          <a:solidFill>
                            <a:schemeClr val="accent1">
                              <a:lumMod val="75000"/>
                            </a:schemeClr>
                          </a:solidFill>
                        </a:rPr>
                        <a:t>6</a:t>
                      </a:r>
                      <a:r>
                        <a:rPr kumimoji="0" lang="en-US" sz="1800" b="1" kern="1200" dirty="0" smtClean="0">
                          <a:solidFill>
                            <a:schemeClr val="accent1">
                              <a:lumMod val="75000"/>
                            </a:schemeClr>
                          </a:solidFill>
                        </a:rPr>
                        <a:t> COOH    8:0</a:t>
                      </a:r>
                      <a:endParaRPr lang="ar-EG" b="1" dirty="0">
                        <a:solidFill>
                          <a:schemeClr val="accent1">
                            <a:lumMod val="75000"/>
                          </a:schemeClr>
                        </a:solidFill>
                      </a:endParaRPr>
                    </a:p>
                  </a:txBody>
                  <a:tcPr/>
                </a:tc>
                <a:tc>
                  <a:txBody>
                    <a:bodyPr/>
                    <a:lstStyle/>
                    <a:p>
                      <a:pPr algn="l" rtl="1"/>
                      <a:r>
                        <a:rPr kumimoji="0" lang="ar-SA" sz="1800" b="1" kern="1200" dirty="0" err="1" smtClean="0">
                          <a:solidFill>
                            <a:schemeClr val="accent1">
                              <a:lumMod val="75000"/>
                            </a:schemeClr>
                          </a:solidFill>
                        </a:rPr>
                        <a:t>كابريلك</a:t>
                      </a:r>
                      <a:r>
                        <a:rPr kumimoji="0" lang="ar-SA" sz="1800" b="1" kern="1200" dirty="0" smtClean="0">
                          <a:solidFill>
                            <a:schemeClr val="accent1">
                              <a:lumMod val="75000"/>
                            </a:schemeClr>
                          </a:solidFill>
                        </a:rPr>
                        <a:t> </a:t>
                      </a:r>
                      <a:r>
                        <a:rPr kumimoji="0" lang="en-US" sz="1800" b="1" kern="1200" dirty="0" err="1" smtClean="0">
                          <a:solidFill>
                            <a:schemeClr val="accent1">
                              <a:lumMod val="75000"/>
                            </a:schemeClr>
                          </a:solidFill>
                        </a:rPr>
                        <a:t>Caprylic</a:t>
                      </a:r>
                      <a:r>
                        <a:rPr kumimoji="0" lang="en-US" sz="1800" b="1" kern="1200" dirty="0" smtClean="0">
                          <a:solidFill>
                            <a:schemeClr val="accent1">
                              <a:lumMod val="75000"/>
                            </a:schemeClr>
                          </a:solidFill>
                        </a:rPr>
                        <a:t> FA    </a:t>
                      </a:r>
                      <a:endParaRPr lang="ar-EG" b="1" dirty="0">
                        <a:solidFill>
                          <a:schemeClr val="accent1">
                            <a:lumMod val="75000"/>
                          </a:schemeClr>
                        </a:solidFill>
                      </a:endParaRPr>
                    </a:p>
                  </a:txBody>
                  <a:tcPr/>
                </a:tc>
              </a:tr>
              <a:tr h="563964">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EG" sz="1400" b="1" dirty="0" smtClean="0">
                          <a:solidFill>
                            <a:schemeClr val="accent1">
                              <a:lumMod val="75000"/>
                            </a:schemeClr>
                          </a:solidFill>
                        </a:rPr>
                        <a:t>الزبده –زيت جوز الهند –زيت النخيل</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accent1">
                              <a:lumMod val="75000"/>
                            </a:schemeClr>
                          </a:solidFill>
                        </a:rPr>
                        <a:t>CH</a:t>
                      </a:r>
                      <a:r>
                        <a:rPr kumimoji="0" lang="en-US" sz="1800" b="1" kern="1200" baseline="-25000" dirty="0" smtClean="0">
                          <a:solidFill>
                            <a:schemeClr val="accent1">
                              <a:lumMod val="75000"/>
                            </a:schemeClr>
                          </a:solidFill>
                        </a:rPr>
                        <a:t>3</a:t>
                      </a:r>
                      <a:r>
                        <a:rPr kumimoji="0" lang="en-US" sz="1800" b="1" kern="1200" dirty="0" smtClean="0">
                          <a:solidFill>
                            <a:schemeClr val="accent1">
                              <a:lumMod val="75000"/>
                            </a:schemeClr>
                          </a:solidFill>
                        </a:rPr>
                        <a:t> (CH</a:t>
                      </a:r>
                      <a:r>
                        <a:rPr kumimoji="0" lang="en-US" sz="1800" b="1" kern="1200" baseline="-25000" dirty="0" smtClean="0">
                          <a:solidFill>
                            <a:schemeClr val="accent1">
                              <a:lumMod val="75000"/>
                            </a:schemeClr>
                          </a:solidFill>
                        </a:rPr>
                        <a:t>2</a:t>
                      </a:r>
                      <a:r>
                        <a:rPr kumimoji="0" lang="en-US" sz="1800" b="1" kern="1200" dirty="0" smtClean="0">
                          <a:solidFill>
                            <a:schemeClr val="accent1">
                              <a:lumMod val="75000"/>
                            </a:schemeClr>
                          </a:solidFill>
                        </a:rPr>
                        <a:t>)</a:t>
                      </a:r>
                      <a:r>
                        <a:rPr kumimoji="0" lang="en-US" sz="1800" b="1" kern="1200" baseline="-25000" dirty="0" smtClean="0">
                          <a:solidFill>
                            <a:schemeClr val="accent1">
                              <a:lumMod val="75000"/>
                            </a:schemeClr>
                          </a:solidFill>
                        </a:rPr>
                        <a:t>8</a:t>
                      </a:r>
                      <a:r>
                        <a:rPr kumimoji="0" lang="en-US" sz="1800" b="1" kern="1200" baseline="0" dirty="0" smtClean="0">
                          <a:solidFill>
                            <a:schemeClr val="accent1">
                              <a:lumMod val="75000"/>
                            </a:schemeClr>
                          </a:solidFill>
                        </a:rPr>
                        <a:t> </a:t>
                      </a:r>
                      <a:r>
                        <a:rPr kumimoji="0" lang="en-US" sz="1800" b="1" kern="1200" dirty="0" smtClean="0">
                          <a:solidFill>
                            <a:schemeClr val="accent1">
                              <a:lumMod val="75000"/>
                            </a:schemeClr>
                          </a:solidFill>
                        </a:rPr>
                        <a:t>COOH    10:0</a:t>
                      </a:r>
                      <a:endParaRPr lang="ar-EG" b="1" dirty="0" smtClean="0">
                        <a:solidFill>
                          <a:schemeClr val="accent1">
                            <a:lumMod val="75000"/>
                          </a:schemeClr>
                        </a:solidFill>
                      </a:endParaRPr>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kumimoji="0" lang="ar-SA" sz="1800" b="1" kern="1200" dirty="0" err="1" smtClean="0">
                          <a:solidFill>
                            <a:schemeClr val="accent1">
                              <a:lumMod val="75000"/>
                            </a:schemeClr>
                          </a:solidFill>
                        </a:rPr>
                        <a:t>كابرك</a:t>
                      </a:r>
                      <a:r>
                        <a:rPr kumimoji="0" lang="ar-SA" sz="1800" b="1" kern="1200" dirty="0" smtClean="0">
                          <a:solidFill>
                            <a:schemeClr val="accent1">
                              <a:lumMod val="75000"/>
                            </a:schemeClr>
                          </a:solidFill>
                        </a:rPr>
                        <a:t>        </a:t>
                      </a:r>
                      <a:r>
                        <a:rPr kumimoji="0" lang="en-US" sz="1800" b="1" kern="1200" dirty="0" err="1" smtClean="0">
                          <a:solidFill>
                            <a:schemeClr val="accent1">
                              <a:lumMod val="75000"/>
                            </a:schemeClr>
                          </a:solidFill>
                        </a:rPr>
                        <a:t>Capric</a:t>
                      </a:r>
                      <a:r>
                        <a:rPr kumimoji="0" lang="en-US" sz="1800" b="1" kern="1200" dirty="0" smtClean="0">
                          <a:solidFill>
                            <a:schemeClr val="accent1">
                              <a:lumMod val="75000"/>
                            </a:schemeClr>
                          </a:solidFill>
                        </a:rPr>
                        <a:t> FA</a:t>
                      </a:r>
                      <a:r>
                        <a:rPr kumimoji="0" lang="ar-SA" sz="1800" b="1" kern="1200" dirty="0" smtClean="0">
                          <a:solidFill>
                            <a:schemeClr val="accent1">
                              <a:lumMod val="75000"/>
                            </a:schemeClr>
                          </a:solidFill>
                        </a:rPr>
                        <a:t>   </a:t>
                      </a:r>
                      <a:r>
                        <a:rPr kumimoji="0" lang="en-US" sz="1800" b="1" kern="1200" dirty="0" smtClean="0">
                          <a:solidFill>
                            <a:schemeClr val="accent1">
                              <a:lumMod val="75000"/>
                            </a:schemeClr>
                          </a:solidFill>
                        </a:rPr>
                        <a:t> </a:t>
                      </a:r>
                      <a:endParaRPr lang="ar-EG" b="1" dirty="0" smtClean="0">
                        <a:solidFill>
                          <a:schemeClr val="accent1">
                            <a:lumMod val="75000"/>
                          </a:schemeClr>
                        </a:solidFill>
                      </a:endParaRPr>
                    </a:p>
                  </a:txBody>
                  <a:tcPr/>
                </a:tc>
              </a:tr>
              <a:tr h="510253">
                <a:tc>
                  <a:txBody>
                    <a:bodyPr/>
                    <a:lstStyle/>
                    <a:p>
                      <a:pPr algn="r" rtl="1"/>
                      <a:r>
                        <a:rPr lang="ar-EG" sz="1600" dirty="0" smtClean="0"/>
                        <a:t>زيت جوز الهند –زيت النخيل –اللبن </a:t>
                      </a:r>
                      <a:endParaRPr lang="ar-EG"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t>CH</a:t>
                      </a:r>
                      <a:r>
                        <a:rPr kumimoji="0" lang="en-US" sz="1800" kern="1200" baseline="-25000" dirty="0" smtClean="0"/>
                        <a:t>3</a:t>
                      </a:r>
                      <a:r>
                        <a:rPr kumimoji="0" lang="en-US" sz="1800" kern="1200" dirty="0" smtClean="0"/>
                        <a:t> (CH</a:t>
                      </a:r>
                      <a:r>
                        <a:rPr kumimoji="0" lang="en-US" sz="1800" kern="1200" baseline="-25000" dirty="0" smtClean="0"/>
                        <a:t>2</a:t>
                      </a:r>
                      <a:r>
                        <a:rPr kumimoji="0" lang="en-US" sz="1800" kern="1200" dirty="0" smtClean="0"/>
                        <a:t>)</a:t>
                      </a:r>
                      <a:r>
                        <a:rPr kumimoji="0" lang="en-US" sz="1800" kern="1200" baseline="-25000" dirty="0" smtClean="0"/>
                        <a:t>10</a:t>
                      </a:r>
                      <a:r>
                        <a:rPr kumimoji="0" lang="en-US" sz="1800" kern="1200" dirty="0" smtClean="0"/>
                        <a:t> COOH 12:0</a:t>
                      </a:r>
                      <a:endParaRPr lang="ar-EG" dirty="0" smtClean="0"/>
                    </a:p>
                  </a:txBody>
                  <a:tcPr/>
                </a:tc>
                <a:tc>
                  <a:txBody>
                    <a:bodyPr/>
                    <a:lstStyle/>
                    <a:p>
                      <a:pPr algn="l" rtl="1"/>
                      <a:r>
                        <a:rPr lang="ar-SA" dirty="0" smtClean="0"/>
                        <a:t> </a:t>
                      </a:r>
                      <a:r>
                        <a:rPr lang="ar-SA" dirty="0" err="1" smtClean="0"/>
                        <a:t>لوريك</a:t>
                      </a:r>
                      <a:r>
                        <a:rPr lang="ar-SA" dirty="0" smtClean="0"/>
                        <a:t> </a:t>
                      </a:r>
                      <a:r>
                        <a:rPr lang="en-US" dirty="0" err="1" smtClean="0"/>
                        <a:t>Lauric</a:t>
                      </a:r>
                      <a:r>
                        <a:rPr lang="en-US" dirty="0" smtClean="0"/>
                        <a:t> FA   </a:t>
                      </a:r>
                      <a:endParaRPr lang="ar-EG" dirty="0"/>
                    </a:p>
                  </a:txBody>
                  <a:tcPr/>
                </a:tc>
              </a:tr>
              <a:tr h="322265">
                <a:tc>
                  <a:txBody>
                    <a:bodyPr/>
                    <a:lstStyle/>
                    <a:p>
                      <a:pPr algn="r" rtl="1"/>
                      <a:r>
                        <a:rPr lang="ar-EG" sz="1600" dirty="0" smtClean="0"/>
                        <a:t>زيت جوز  الطيب –دهن اللبن -</a:t>
                      </a:r>
                      <a:endParaRPr lang="ar-EG"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t>CH</a:t>
                      </a:r>
                      <a:r>
                        <a:rPr kumimoji="0" lang="en-US" sz="1800" kern="1200" baseline="-25000" dirty="0" smtClean="0"/>
                        <a:t>3</a:t>
                      </a:r>
                      <a:r>
                        <a:rPr kumimoji="0" lang="en-US" sz="1800" kern="1200" dirty="0" smtClean="0"/>
                        <a:t> (CH</a:t>
                      </a:r>
                      <a:r>
                        <a:rPr kumimoji="0" lang="en-US" sz="1800" kern="1200" baseline="-25000" dirty="0" smtClean="0"/>
                        <a:t>2</a:t>
                      </a:r>
                      <a:r>
                        <a:rPr kumimoji="0" lang="en-US" sz="1800" kern="1200" dirty="0" smtClean="0"/>
                        <a:t>)</a:t>
                      </a:r>
                      <a:r>
                        <a:rPr kumimoji="0" lang="en-US" sz="1800" kern="1200" baseline="-25000" dirty="0" smtClean="0"/>
                        <a:t>12</a:t>
                      </a:r>
                      <a:r>
                        <a:rPr kumimoji="0" lang="en-US" sz="1800" kern="1200" dirty="0" smtClean="0"/>
                        <a:t> COOH  14:0</a:t>
                      </a:r>
                      <a:endParaRPr lang="ar-EG" dirty="0" smtClean="0"/>
                    </a:p>
                  </a:txBody>
                  <a:tcPr/>
                </a:tc>
                <a:tc>
                  <a:txBody>
                    <a:bodyPr/>
                    <a:lstStyle/>
                    <a:p>
                      <a:pPr algn="l" rtl="1"/>
                      <a:r>
                        <a:rPr lang="ar-SA" dirty="0" smtClean="0"/>
                        <a:t> </a:t>
                      </a:r>
                      <a:r>
                        <a:rPr lang="ar-SA" dirty="0" err="1" smtClean="0"/>
                        <a:t>ميرستك</a:t>
                      </a:r>
                      <a:r>
                        <a:rPr lang="ar-SA" dirty="0" smtClean="0"/>
                        <a:t> </a:t>
                      </a:r>
                      <a:r>
                        <a:rPr lang="en-US" dirty="0" err="1" smtClean="0"/>
                        <a:t>Myristic</a:t>
                      </a:r>
                      <a:r>
                        <a:rPr lang="en-US" dirty="0" smtClean="0"/>
                        <a:t> FA</a:t>
                      </a:r>
                      <a:endParaRPr lang="ar-EG" dirty="0"/>
                    </a:p>
                  </a:txBody>
                  <a:tcPr/>
                </a:tc>
              </a:tr>
              <a:tr h="322265">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EG" sz="1600" dirty="0" smtClean="0"/>
                        <a:t>زيت </a:t>
                      </a:r>
                      <a:r>
                        <a:rPr lang="ar-SA" sz="1600" dirty="0" smtClean="0"/>
                        <a:t>ا</a:t>
                      </a:r>
                      <a:r>
                        <a:rPr lang="ar-EG" sz="1600" dirty="0" smtClean="0"/>
                        <a:t>لنخيل – الدهن الحيوانى</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t>CH</a:t>
                      </a:r>
                      <a:r>
                        <a:rPr kumimoji="0" lang="en-US" sz="1800" kern="1200" baseline="-25000" dirty="0" smtClean="0"/>
                        <a:t>3</a:t>
                      </a:r>
                      <a:r>
                        <a:rPr kumimoji="0" lang="en-US" sz="1800" kern="1200" dirty="0" smtClean="0"/>
                        <a:t> (CH</a:t>
                      </a:r>
                      <a:r>
                        <a:rPr kumimoji="0" lang="en-US" sz="1800" kern="1200" baseline="-25000" dirty="0" smtClean="0"/>
                        <a:t>2</a:t>
                      </a:r>
                      <a:r>
                        <a:rPr kumimoji="0" lang="en-US" sz="1800" kern="1200" dirty="0" smtClean="0"/>
                        <a:t>)</a:t>
                      </a:r>
                      <a:r>
                        <a:rPr kumimoji="0" lang="en-US" sz="1800" kern="1200" baseline="-25000" dirty="0" smtClean="0"/>
                        <a:t>14</a:t>
                      </a:r>
                      <a:r>
                        <a:rPr kumimoji="0" lang="en-US" sz="1800" kern="1200" dirty="0" smtClean="0"/>
                        <a:t> COOH  16:0</a:t>
                      </a:r>
                      <a:endParaRPr lang="ar-EG" dirty="0" smtClean="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kumimoji="0" lang="ar-SA" sz="1800" kern="1200" dirty="0" smtClean="0"/>
                        <a:t>  </a:t>
                      </a:r>
                      <a:r>
                        <a:rPr kumimoji="0" lang="ar-SA" sz="1800" kern="1200" dirty="0" err="1" smtClean="0"/>
                        <a:t>بالميتك</a:t>
                      </a:r>
                      <a:r>
                        <a:rPr kumimoji="0" lang="ar-SA" sz="1800" kern="1200" dirty="0" smtClean="0"/>
                        <a:t> </a:t>
                      </a:r>
                      <a:r>
                        <a:rPr kumimoji="0" lang="en-US" sz="1800" kern="1200" dirty="0" err="1" smtClean="0"/>
                        <a:t>Palmitic</a:t>
                      </a:r>
                      <a:r>
                        <a:rPr kumimoji="0" lang="en-US" sz="1800" kern="1200" dirty="0" smtClean="0"/>
                        <a:t> FA     </a:t>
                      </a:r>
                      <a:endParaRPr lang="ar-EG" dirty="0" smtClean="0"/>
                    </a:p>
                  </a:txBody>
                  <a:tcPr/>
                </a:tc>
              </a:tr>
              <a:tr h="322265">
                <a:tc>
                  <a:txBody>
                    <a:bodyPr/>
                    <a:lstStyle/>
                    <a:p>
                      <a:pPr algn="l" rtl="1"/>
                      <a:endParaRPr lang="ar-EG"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t>CH</a:t>
                      </a:r>
                      <a:r>
                        <a:rPr kumimoji="0" lang="en-US" sz="1800" kern="1200" baseline="-25000" dirty="0" smtClean="0"/>
                        <a:t>3</a:t>
                      </a:r>
                      <a:r>
                        <a:rPr kumimoji="0" lang="en-US" sz="1800" kern="1200" dirty="0" smtClean="0"/>
                        <a:t> (CH</a:t>
                      </a:r>
                      <a:r>
                        <a:rPr kumimoji="0" lang="en-US" sz="1800" kern="1200" baseline="-25000" dirty="0" smtClean="0"/>
                        <a:t>2</a:t>
                      </a:r>
                      <a:r>
                        <a:rPr kumimoji="0" lang="en-US" sz="1800" kern="1200" dirty="0" smtClean="0"/>
                        <a:t>)</a:t>
                      </a:r>
                      <a:r>
                        <a:rPr kumimoji="0" lang="en-US" sz="1800" kern="1200" baseline="-25000" dirty="0" smtClean="0"/>
                        <a:t>16</a:t>
                      </a:r>
                      <a:r>
                        <a:rPr kumimoji="0" lang="en-US" sz="1800" kern="1200" dirty="0" smtClean="0"/>
                        <a:t> COOH  18:0</a:t>
                      </a:r>
                      <a:endParaRPr lang="ar-EG" dirty="0" smtClean="0"/>
                    </a:p>
                  </a:txBody>
                  <a:tcPr/>
                </a:tc>
                <a:tc>
                  <a:txBody>
                    <a:bodyPr/>
                    <a:lstStyle/>
                    <a:p>
                      <a:pPr algn="l" rtl="1"/>
                      <a:r>
                        <a:rPr kumimoji="0" lang="ar-SA" sz="1800" kern="1200" dirty="0" smtClean="0"/>
                        <a:t> </a:t>
                      </a:r>
                      <a:r>
                        <a:rPr kumimoji="0" lang="ar-SA" sz="1800" kern="1200" dirty="0" err="1" smtClean="0"/>
                        <a:t>ستيارك</a:t>
                      </a:r>
                      <a:r>
                        <a:rPr kumimoji="0" lang="ar-SA" sz="1800" kern="1200" dirty="0" smtClean="0"/>
                        <a:t> </a:t>
                      </a:r>
                      <a:r>
                        <a:rPr kumimoji="0" lang="en-US" sz="1800" kern="1200" dirty="0" err="1" smtClean="0"/>
                        <a:t>Stearic</a:t>
                      </a:r>
                      <a:r>
                        <a:rPr kumimoji="0" lang="en-US" sz="1800" kern="1200" dirty="0" smtClean="0"/>
                        <a:t> FA      </a:t>
                      </a:r>
                      <a:endParaRPr lang="ar-EG" dirty="0"/>
                    </a:p>
                  </a:txBody>
                  <a:tcPr/>
                </a:tc>
              </a:tr>
              <a:tr h="322265">
                <a:tc>
                  <a:txBody>
                    <a:bodyPr/>
                    <a:lstStyle/>
                    <a:p>
                      <a:pPr algn="l" rtl="1"/>
                      <a:endParaRPr lang="ar-EG"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t>CH</a:t>
                      </a:r>
                      <a:r>
                        <a:rPr kumimoji="0" lang="en-US" sz="1800" kern="1200" baseline="-25000" dirty="0" smtClean="0"/>
                        <a:t>3</a:t>
                      </a:r>
                      <a:r>
                        <a:rPr kumimoji="0" lang="en-US" sz="1800" kern="1200" dirty="0" smtClean="0"/>
                        <a:t> (CH</a:t>
                      </a:r>
                      <a:r>
                        <a:rPr kumimoji="0" lang="en-US" sz="1800" kern="1200" baseline="-25000" dirty="0" smtClean="0"/>
                        <a:t>2</a:t>
                      </a:r>
                      <a:r>
                        <a:rPr kumimoji="0" lang="en-US" sz="1800" kern="1200" dirty="0" smtClean="0"/>
                        <a:t>)</a:t>
                      </a:r>
                      <a:r>
                        <a:rPr kumimoji="0" lang="en-US" sz="1800" kern="1200" baseline="-25000" dirty="0" smtClean="0"/>
                        <a:t>22</a:t>
                      </a:r>
                      <a:r>
                        <a:rPr kumimoji="0" lang="en-US" sz="1800" kern="1200" dirty="0" smtClean="0"/>
                        <a:t> COOH  24:0</a:t>
                      </a:r>
                      <a:endParaRPr lang="ar-EG" dirty="0" smtClean="0"/>
                    </a:p>
                  </a:txBody>
                  <a:tcPr/>
                </a:tc>
                <a:tc>
                  <a:txBody>
                    <a:bodyPr/>
                    <a:lstStyle/>
                    <a:p>
                      <a:pPr algn="l" rtl="1"/>
                      <a:r>
                        <a:rPr kumimoji="0" lang="ar-SA" sz="1800" kern="1200" dirty="0" smtClean="0"/>
                        <a:t> </a:t>
                      </a:r>
                      <a:r>
                        <a:rPr kumimoji="0" lang="ar-SA" sz="1800" kern="1200" dirty="0" err="1" smtClean="0"/>
                        <a:t>لجنوسرك</a:t>
                      </a:r>
                      <a:r>
                        <a:rPr kumimoji="0" lang="en-US" sz="1800" kern="1200" dirty="0" err="1" smtClean="0"/>
                        <a:t>Lignoceric</a:t>
                      </a:r>
                      <a:r>
                        <a:rPr kumimoji="0" lang="en-US" sz="1800" kern="1200" dirty="0" smtClean="0"/>
                        <a:t> FA      </a:t>
                      </a:r>
                      <a:endParaRPr lang="ar-EG" dirty="0"/>
                    </a:p>
                  </a:txBody>
                  <a:tcPr/>
                </a:tc>
              </a:tr>
              <a:tr h="563964">
                <a:tc>
                  <a:txBody>
                    <a:bodyPr/>
                    <a:lstStyle/>
                    <a:p>
                      <a:pPr algn="r" rtl="1"/>
                      <a:r>
                        <a:rPr lang="ar-EG" sz="1600" dirty="0" smtClean="0">
                          <a:solidFill>
                            <a:srgbClr val="C00000"/>
                          </a:solidFill>
                        </a:rPr>
                        <a:t>الزيوت –الدهون النباتيه  والحيوانيه</a:t>
                      </a:r>
                      <a:endParaRPr lang="ar-EG" sz="1600" b="1" dirty="0">
                        <a:solidFill>
                          <a:srgbClr val="C00000"/>
                        </a:solidFill>
                      </a:endParaRPr>
                    </a:p>
                  </a:txBody>
                  <a:tcPr/>
                </a:tc>
                <a:tc>
                  <a:txBody>
                    <a:bodyPr/>
                    <a:lstStyle/>
                    <a:p>
                      <a:pPr algn="l" rtl="0"/>
                      <a:r>
                        <a:rPr lang="en-US" dirty="0" smtClean="0">
                          <a:solidFill>
                            <a:srgbClr val="C00000"/>
                          </a:solidFill>
                        </a:rPr>
                        <a:t>18: 1; 9 </a:t>
                      </a:r>
                      <a:endParaRPr lang="ar-EG" b="1" dirty="0">
                        <a:solidFill>
                          <a:srgbClr val="C00000"/>
                        </a:solidFill>
                      </a:endParaRPr>
                    </a:p>
                  </a:txBody>
                  <a:tcPr/>
                </a:tc>
                <a:tc>
                  <a:txBody>
                    <a:bodyPr/>
                    <a:lstStyle/>
                    <a:p>
                      <a:pPr algn="r" rtl="1"/>
                      <a:r>
                        <a:rPr lang="ar-EG" dirty="0" smtClean="0">
                          <a:solidFill>
                            <a:srgbClr val="C00000"/>
                          </a:solidFill>
                        </a:rPr>
                        <a:t> </a:t>
                      </a:r>
                      <a:r>
                        <a:rPr lang="ar-SA" dirty="0" smtClean="0">
                          <a:solidFill>
                            <a:srgbClr val="C00000"/>
                          </a:solidFill>
                        </a:rPr>
                        <a:t>  </a:t>
                      </a:r>
                      <a:r>
                        <a:rPr lang="ar-SA" dirty="0" smtClean="0">
                          <a:solidFill>
                            <a:srgbClr val="18A863"/>
                          </a:solidFill>
                        </a:rPr>
                        <a:t> </a:t>
                      </a:r>
                      <a:r>
                        <a:rPr lang="ar-SA" sz="1800" b="1" dirty="0" smtClean="0">
                          <a:solidFill>
                            <a:srgbClr val="18A863"/>
                          </a:solidFill>
                        </a:rPr>
                        <a:t>غير</a:t>
                      </a:r>
                      <a:r>
                        <a:rPr lang="ar-SA" sz="1800" b="1" baseline="0" dirty="0" smtClean="0">
                          <a:solidFill>
                            <a:srgbClr val="18A863"/>
                          </a:solidFill>
                        </a:rPr>
                        <a:t> مشبعه-  </a:t>
                      </a:r>
                      <a:r>
                        <a:rPr lang="ar-SA" sz="1800" b="1" baseline="0" dirty="0" smtClean="0">
                          <a:solidFill>
                            <a:srgbClr val="FF0000"/>
                          </a:solidFill>
                        </a:rPr>
                        <a:t> </a:t>
                      </a:r>
                      <a:r>
                        <a:rPr lang="ar-SA" sz="1800" baseline="0" dirty="0" smtClean="0">
                          <a:solidFill>
                            <a:srgbClr val="C00000"/>
                          </a:solidFill>
                        </a:rPr>
                        <a:t> </a:t>
                      </a:r>
                      <a:r>
                        <a:rPr lang="ar-SA" sz="1800" b="1" baseline="0" dirty="0" smtClean="0">
                          <a:solidFill>
                            <a:srgbClr val="C00000"/>
                          </a:solidFill>
                        </a:rPr>
                        <a:t>أوليك</a:t>
                      </a:r>
                      <a:r>
                        <a:rPr lang="ar-SA" sz="1800" baseline="0" dirty="0" smtClean="0">
                          <a:solidFill>
                            <a:srgbClr val="C00000"/>
                          </a:solidFill>
                        </a:rPr>
                        <a:t>    </a:t>
                      </a:r>
                      <a:r>
                        <a:rPr lang="ar-EG" sz="1800" dirty="0" smtClean="0">
                          <a:solidFill>
                            <a:srgbClr val="C00000"/>
                          </a:solidFill>
                        </a:rPr>
                        <a:t> </a:t>
                      </a:r>
                      <a:r>
                        <a:rPr lang="en-US" dirty="0" err="1" smtClean="0">
                          <a:solidFill>
                            <a:srgbClr val="C00000"/>
                          </a:solidFill>
                        </a:rPr>
                        <a:t>Olic</a:t>
                      </a:r>
                      <a:endParaRPr lang="ar-EG" b="1" dirty="0">
                        <a:solidFill>
                          <a:srgbClr val="C00000"/>
                        </a:solidFill>
                      </a:endParaRPr>
                    </a:p>
                  </a:txBody>
                  <a:tcPr/>
                </a:tc>
              </a:tr>
              <a:tr h="322265">
                <a:tc>
                  <a:txBody>
                    <a:bodyPr/>
                    <a:lstStyle/>
                    <a:p>
                      <a:pPr algn="r" rtl="1"/>
                      <a:r>
                        <a:rPr lang="ar-EG" sz="1400" dirty="0" smtClean="0">
                          <a:solidFill>
                            <a:srgbClr val="C00000"/>
                          </a:solidFill>
                        </a:rPr>
                        <a:t>زيت بذر الكتان، القطن فول الصويا، </a:t>
                      </a:r>
                      <a:endParaRPr lang="ar-EG" sz="1400" b="1" dirty="0">
                        <a:solidFill>
                          <a:srgbClr val="C00000"/>
                        </a:solidFill>
                      </a:endParaRPr>
                    </a:p>
                  </a:txBody>
                  <a:tcPr/>
                </a:tc>
                <a:tc>
                  <a:txBody>
                    <a:bodyPr/>
                    <a:lstStyle/>
                    <a:p>
                      <a:pPr algn="l" rtl="0"/>
                      <a:r>
                        <a:rPr lang="en-US" sz="1800" dirty="0" smtClean="0">
                          <a:solidFill>
                            <a:srgbClr val="C00000"/>
                          </a:solidFill>
                        </a:rPr>
                        <a:t>18: 2; 9, 12</a:t>
                      </a:r>
                      <a:endParaRPr lang="ar-EG" b="1" dirty="0">
                        <a:solidFill>
                          <a:srgbClr val="C00000"/>
                        </a:solidFill>
                      </a:endParaRPr>
                    </a:p>
                  </a:txBody>
                  <a:tcPr/>
                </a:tc>
                <a:tc>
                  <a:txBody>
                    <a:bodyPr/>
                    <a:lstStyle/>
                    <a:p>
                      <a:pPr algn="l" rtl="1"/>
                      <a:r>
                        <a:rPr lang="ar-SA" dirty="0" smtClean="0">
                          <a:solidFill>
                            <a:srgbClr val="C00000"/>
                          </a:solidFill>
                        </a:rPr>
                        <a:t> </a:t>
                      </a:r>
                      <a:r>
                        <a:rPr lang="ar-SA" b="1" dirty="0" err="1" smtClean="0">
                          <a:solidFill>
                            <a:srgbClr val="C00000"/>
                          </a:solidFill>
                        </a:rPr>
                        <a:t>لينوليك</a:t>
                      </a:r>
                      <a:r>
                        <a:rPr lang="en-US" dirty="0" smtClean="0">
                          <a:solidFill>
                            <a:srgbClr val="C00000"/>
                          </a:solidFill>
                        </a:rPr>
                        <a:t>    </a:t>
                      </a:r>
                      <a:r>
                        <a:rPr lang="ar-SA" dirty="0" smtClean="0">
                          <a:solidFill>
                            <a:srgbClr val="C00000"/>
                          </a:solidFill>
                        </a:rPr>
                        <a:t> </a:t>
                      </a:r>
                      <a:r>
                        <a:rPr lang="en-US" dirty="0" err="1" smtClean="0">
                          <a:solidFill>
                            <a:srgbClr val="C00000"/>
                          </a:solidFill>
                        </a:rPr>
                        <a:t>Linoleic</a:t>
                      </a:r>
                      <a:endParaRPr lang="ar-EG" b="1" dirty="0">
                        <a:solidFill>
                          <a:srgbClr val="C00000"/>
                        </a:solidFill>
                      </a:endParaRPr>
                    </a:p>
                  </a:txBody>
                  <a:tcPr/>
                </a:tc>
              </a:tr>
              <a:tr h="322265">
                <a:tc>
                  <a:txBody>
                    <a:bodyPr/>
                    <a:lstStyle/>
                    <a:p>
                      <a:pPr algn="r" rtl="1"/>
                      <a:r>
                        <a:rPr lang="ar-EG" sz="1600" dirty="0" smtClean="0">
                          <a:solidFill>
                            <a:srgbClr val="C00000"/>
                          </a:solidFill>
                        </a:rPr>
                        <a:t>زيت بذر الكتان</a:t>
                      </a:r>
                      <a:endParaRPr lang="ar-EG" sz="1600" b="1" dirty="0">
                        <a:solidFill>
                          <a:srgbClr val="C00000"/>
                        </a:solidFill>
                      </a:endParaRPr>
                    </a:p>
                  </a:txBody>
                  <a:tcPr/>
                </a:tc>
                <a:tc>
                  <a:txBody>
                    <a:bodyPr/>
                    <a:lstStyle/>
                    <a:p>
                      <a:pPr algn="l" rtl="0"/>
                      <a:r>
                        <a:rPr lang="en-US" sz="1800" dirty="0" smtClean="0">
                          <a:solidFill>
                            <a:srgbClr val="C00000"/>
                          </a:solidFill>
                        </a:rPr>
                        <a:t>18: 3; 9, 12, 15</a:t>
                      </a:r>
                      <a:endParaRPr lang="ar-EG" b="1" dirty="0">
                        <a:solidFill>
                          <a:srgbClr val="C00000"/>
                        </a:solidFill>
                      </a:endParaRPr>
                    </a:p>
                  </a:txBody>
                  <a:tcPr/>
                </a:tc>
                <a:tc>
                  <a:txBody>
                    <a:bodyPr/>
                    <a:lstStyle/>
                    <a:p>
                      <a:pPr algn="l" rtl="1"/>
                      <a:r>
                        <a:rPr lang="ar-SA" dirty="0" smtClean="0">
                          <a:solidFill>
                            <a:srgbClr val="C00000"/>
                          </a:solidFill>
                        </a:rPr>
                        <a:t> </a:t>
                      </a:r>
                      <a:r>
                        <a:rPr lang="ar-SA" b="1" dirty="0" err="1" smtClean="0">
                          <a:solidFill>
                            <a:srgbClr val="C00000"/>
                          </a:solidFill>
                        </a:rPr>
                        <a:t>لينولينيك</a:t>
                      </a:r>
                      <a:r>
                        <a:rPr lang="en-US" dirty="0" smtClean="0">
                          <a:solidFill>
                            <a:srgbClr val="C00000"/>
                          </a:solidFill>
                        </a:rPr>
                        <a:t>   </a:t>
                      </a:r>
                      <a:r>
                        <a:rPr lang="ar-SA" dirty="0" smtClean="0">
                          <a:solidFill>
                            <a:srgbClr val="C00000"/>
                          </a:solidFill>
                        </a:rPr>
                        <a:t>  </a:t>
                      </a:r>
                      <a:r>
                        <a:rPr lang="en-US" dirty="0" smtClean="0">
                          <a:solidFill>
                            <a:srgbClr val="C00000"/>
                          </a:solidFill>
                        </a:rPr>
                        <a:t>  </a:t>
                      </a:r>
                      <a:r>
                        <a:rPr lang="ar-SA" dirty="0" smtClean="0">
                          <a:solidFill>
                            <a:srgbClr val="C00000"/>
                          </a:solidFill>
                        </a:rPr>
                        <a:t> </a:t>
                      </a:r>
                      <a:r>
                        <a:rPr lang="en-US" dirty="0" err="1" smtClean="0">
                          <a:solidFill>
                            <a:srgbClr val="C00000"/>
                          </a:solidFill>
                        </a:rPr>
                        <a:t>Linoleinic</a:t>
                      </a:r>
                      <a:endParaRPr lang="ar-EG" b="1" dirty="0">
                        <a:solidFill>
                          <a:srgbClr val="C00000"/>
                        </a:solidFill>
                      </a:endParaRPr>
                    </a:p>
                  </a:txBody>
                  <a:tcPr/>
                </a:tc>
              </a:tr>
              <a:tr h="322265">
                <a:tc>
                  <a:txBody>
                    <a:bodyPr/>
                    <a:lstStyle/>
                    <a:p>
                      <a:pPr algn="r" rtl="1"/>
                      <a:r>
                        <a:rPr lang="ar-EG" sz="1600" dirty="0" smtClean="0">
                          <a:solidFill>
                            <a:srgbClr val="C00000"/>
                          </a:solidFill>
                        </a:rPr>
                        <a:t>زيت الفول السوداني</a:t>
                      </a:r>
                      <a:endParaRPr lang="ar-EG" sz="1600" b="1" dirty="0">
                        <a:solidFill>
                          <a:srgbClr val="C00000"/>
                        </a:solidFill>
                      </a:endParaRPr>
                    </a:p>
                  </a:txBody>
                  <a:tcPr/>
                </a:tc>
                <a:tc>
                  <a:txBody>
                    <a:bodyPr/>
                    <a:lstStyle/>
                    <a:p>
                      <a:pPr algn="l" rtl="0"/>
                      <a:r>
                        <a:rPr lang="en-US" dirty="0" smtClean="0">
                          <a:solidFill>
                            <a:srgbClr val="C00000"/>
                          </a:solidFill>
                        </a:rPr>
                        <a:t>20:4; 5, 8, 11, 14 </a:t>
                      </a:r>
                      <a:endParaRPr lang="ar-EG" b="1" dirty="0">
                        <a:solidFill>
                          <a:srgbClr val="C00000"/>
                        </a:solidFill>
                      </a:endParaRPr>
                    </a:p>
                  </a:txBody>
                  <a:tcPr/>
                </a:tc>
                <a:tc>
                  <a:txBody>
                    <a:bodyPr/>
                    <a:lstStyle/>
                    <a:p>
                      <a:pPr algn="l" rtl="1"/>
                      <a:r>
                        <a:rPr lang="ar-SA" dirty="0" smtClean="0">
                          <a:solidFill>
                            <a:srgbClr val="C00000"/>
                          </a:solidFill>
                        </a:rPr>
                        <a:t> </a:t>
                      </a:r>
                      <a:r>
                        <a:rPr lang="ar-SA" b="1" dirty="0" err="1" smtClean="0">
                          <a:solidFill>
                            <a:srgbClr val="C00000"/>
                          </a:solidFill>
                        </a:rPr>
                        <a:t>أراشيدونك</a:t>
                      </a:r>
                      <a:r>
                        <a:rPr lang="ar-SA" dirty="0" smtClean="0">
                          <a:solidFill>
                            <a:srgbClr val="C00000"/>
                          </a:solidFill>
                        </a:rPr>
                        <a:t>       </a:t>
                      </a:r>
                      <a:r>
                        <a:rPr lang="en-US" dirty="0" err="1" smtClean="0">
                          <a:solidFill>
                            <a:srgbClr val="C00000"/>
                          </a:solidFill>
                        </a:rPr>
                        <a:t>Arachidonic</a:t>
                      </a:r>
                      <a:endParaRPr lang="ar-EG" b="1" dirty="0">
                        <a:solidFill>
                          <a:srgbClr val="C00000"/>
                        </a:solidFill>
                      </a:endParaRPr>
                    </a:p>
                  </a:txBody>
                  <a:tcPr/>
                </a:tc>
              </a:tr>
            </a:tbl>
          </a:graphicData>
        </a:graphic>
      </p:graphicFrame>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922114"/>
          </a:xfrm>
        </p:spPr>
        <p:txBody>
          <a:bodyPr>
            <a:normAutofit/>
          </a:bodyPr>
          <a:lstStyle/>
          <a:p>
            <a:pPr algn="r"/>
            <a:r>
              <a:rPr lang="ar-SA" sz="3600" dirty="0">
                <a:solidFill>
                  <a:srgbClr val="FF0000"/>
                </a:solidFill>
              </a:rPr>
              <a:t>تسميه الأحماض </a:t>
            </a:r>
            <a:r>
              <a:rPr lang="ar-SA" sz="3600" dirty="0" smtClean="0">
                <a:solidFill>
                  <a:srgbClr val="FF0000"/>
                </a:solidFill>
              </a:rPr>
              <a:t>الدهنية:</a:t>
            </a:r>
            <a:endParaRPr lang="ar-SA" sz="3600" dirty="0">
              <a:solidFill>
                <a:srgbClr val="FF0000"/>
              </a:solidFill>
            </a:endParaRPr>
          </a:p>
        </p:txBody>
      </p:sp>
      <p:sp>
        <p:nvSpPr>
          <p:cNvPr id="3" name="عنصر نائب للمحتوى 2"/>
          <p:cNvSpPr>
            <a:spLocks noGrp="1"/>
          </p:cNvSpPr>
          <p:nvPr>
            <p:ph sz="quarter" idx="1"/>
          </p:nvPr>
        </p:nvSpPr>
        <p:spPr>
          <a:xfrm>
            <a:off x="457200" y="1340768"/>
            <a:ext cx="7787208" cy="5133184"/>
          </a:xfrm>
        </p:spPr>
        <p:txBody>
          <a:bodyPr/>
          <a:lstStyle/>
          <a:p>
            <a:r>
              <a:rPr lang="ar-SA" dirty="0">
                <a:solidFill>
                  <a:srgbClr val="FF0000"/>
                </a:solidFill>
              </a:rPr>
              <a:t>الأحماض الدهنية </a:t>
            </a:r>
            <a:r>
              <a:rPr lang="ar-SA" dirty="0" smtClean="0"/>
              <a:t>لها اسماء شائعه كما في الجدول  </a:t>
            </a:r>
            <a:r>
              <a:rPr lang="ar-SA" dirty="0" err="1" smtClean="0"/>
              <a:t>وبالأضافه</a:t>
            </a:r>
            <a:r>
              <a:rPr lang="ar-SA" dirty="0" smtClean="0"/>
              <a:t> الى ذلك يوجد أنظمه رئيسيه لترقيم ذرات الكربون  كالاتي:</a:t>
            </a:r>
          </a:p>
          <a:p>
            <a:endParaRPr lang="ar-SA" dirty="0" smtClean="0"/>
          </a:p>
          <a:p>
            <a:r>
              <a:rPr lang="ar-SA" dirty="0" smtClean="0"/>
              <a:t>1- نظام الترقيم دلتا  ∆ :  يتم في هذا النظام بدء الترقيم من الطرف </a:t>
            </a:r>
            <a:r>
              <a:rPr lang="ar-SA" dirty="0" err="1" smtClean="0"/>
              <a:t>الكربوكسيلى</a:t>
            </a:r>
            <a:r>
              <a:rPr lang="ar-SA" dirty="0" smtClean="0"/>
              <a:t> ويكتب بالصورة الآتية:</a:t>
            </a:r>
          </a:p>
          <a:p>
            <a:r>
              <a:rPr lang="en-US" sz="1400" dirty="0"/>
              <a:t>9</a:t>
            </a:r>
            <a:r>
              <a:rPr lang="en-US" dirty="0" smtClean="0"/>
              <a:t>       or                 18:1(9c) </a:t>
            </a:r>
            <a:r>
              <a:rPr lang="ar-SA" dirty="0" smtClean="0"/>
              <a:t>∆ </a:t>
            </a:r>
            <a:r>
              <a:rPr lang="en-US" dirty="0" smtClean="0"/>
              <a:t>18:1</a:t>
            </a:r>
          </a:p>
          <a:p>
            <a:r>
              <a:rPr lang="ar-SA" dirty="0" smtClean="0"/>
              <a:t>الرقم الأول يدل على ذرات الكربون </a:t>
            </a:r>
          </a:p>
          <a:p>
            <a:r>
              <a:rPr lang="ar-SA" dirty="0" smtClean="0"/>
              <a:t>الرقم الثاني يدل على عدد الروابط الزوجية  (غير </a:t>
            </a:r>
            <a:r>
              <a:rPr lang="ar-SA" dirty="0" err="1" smtClean="0"/>
              <a:t>المشبعه</a:t>
            </a:r>
            <a:r>
              <a:rPr lang="ar-SA" dirty="0" smtClean="0"/>
              <a:t>)</a:t>
            </a:r>
          </a:p>
          <a:p>
            <a:endParaRPr lang="ar-SA" dirty="0" smtClean="0"/>
          </a:p>
          <a:p>
            <a:r>
              <a:rPr lang="en-US" dirty="0" smtClean="0"/>
              <a:t>9c</a:t>
            </a:r>
            <a:r>
              <a:rPr lang="ar-SA" dirty="0" smtClean="0"/>
              <a:t>    تدل على موضع الرابطة الزوجية</a:t>
            </a:r>
          </a:p>
          <a:p>
            <a:r>
              <a:rPr lang="en-US" sz="1600" dirty="0"/>
              <a:t>9</a:t>
            </a:r>
            <a:r>
              <a:rPr lang="ar-SA" dirty="0" smtClean="0"/>
              <a:t>∆    تدل </a:t>
            </a:r>
            <a:r>
              <a:rPr lang="ar-SA" dirty="0"/>
              <a:t>على موضع الرابطة الزوجية</a:t>
            </a:r>
            <a:endParaRPr lang="ar-SA" dirty="0" smtClean="0"/>
          </a:p>
          <a:p>
            <a:endParaRPr lang="ar-SA" dirty="0" smtClean="0"/>
          </a:p>
          <a:p>
            <a:endParaRPr lang="ar-SA" dirty="0"/>
          </a:p>
        </p:txBody>
      </p:sp>
    </p:spTree>
    <p:extLst>
      <p:ext uri="{BB962C8B-B14F-4D97-AF65-F5344CB8AC3E}">
        <p14:creationId xmlns:p14="http://schemas.microsoft.com/office/powerpoint/2010/main" xmlns="" val="213273735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764704"/>
            <a:ext cx="8075240" cy="5709248"/>
          </a:xfrm>
        </p:spPr>
        <p:txBody>
          <a:bodyPr/>
          <a:lstStyle/>
          <a:p>
            <a:r>
              <a:rPr lang="ar-SA" sz="2800" dirty="0">
                <a:solidFill>
                  <a:srgbClr val="FFC000"/>
                </a:solidFill>
              </a:rPr>
              <a:t>نظام </a:t>
            </a:r>
            <a:r>
              <a:rPr lang="ar-SA" sz="2800" dirty="0" smtClean="0">
                <a:solidFill>
                  <a:srgbClr val="FFC000"/>
                </a:solidFill>
              </a:rPr>
              <a:t>الترقيم أوميجا </a:t>
            </a:r>
            <a:r>
              <a:rPr lang="ar-SA" sz="2800" dirty="0">
                <a:solidFill>
                  <a:srgbClr val="FFC000"/>
                </a:solidFill>
              </a:rPr>
              <a:t>يتم في هذا النظام بدء الترقيم من الطرف </a:t>
            </a:r>
            <a:r>
              <a:rPr lang="ar-SA" sz="2800" dirty="0" smtClean="0">
                <a:solidFill>
                  <a:srgbClr val="FFC000"/>
                </a:solidFill>
              </a:rPr>
              <a:t> </a:t>
            </a:r>
            <a:r>
              <a:rPr lang="ar-SA" sz="2800" dirty="0" err="1" smtClean="0">
                <a:solidFill>
                  <a:srgbClr val="FFC000"/>
                </a:solidFill>
              </a:rPr>
              <a:t>المثيلى</a:t>
            </a:r>
            <a:r>
              <a:rPr lang="ar-SA" sz="2800" dirty="0" smtClean="0">
                <a:solidFill>
                  <a:srgbClr val="FFC000"/>
                </a:solidFill>
              </a:rPr>
              <a:t>  ويكتب </a:t>
            </a:r>
            <a:r>
              <a:rPr lang="ar-SA" sz="2800" dirty="0" err="1" smtClean="0">
                <a:solidFill>
                  <a:srgbClr val="FFC000"/>
                </a:solidFill>
              </a:rPr>
              <a:t>بالصوره</a:t>
            </a:r>
            <a:r>
              <a:rPr lang="ar-SA" sz="2800" dirty="0" smtClean="0">
                <a:solidFill>
                  <a:srgbClr val="FFC000"/>
                </a:solidFill>
              </a:rPr>
              <a:t> </a:t>
            </a:r>
            <a:r>
              <a:rPr lang="ar-SA" sz="2800" dirty="0" err="1" smtClean="0">
                <a:solidFill>
                  <a:srgbClr val="FFC000"/>
                </a:solidFill>
              </a:rPr>
              <a:t>الاتيه</a:t>
            </a:r>
            <a:r>
              <a:rPr lang="ar-SA" sz="2800" dirty="0" smtClean="0">
                <a:solidFill>
                  <a:srgbClr val="FFC000"/>
                </a:solidFill>
              </a:rPr>
              <a:t>:</a:t>
            </a:r>
          </a:p>
          <a:p>
            <a:endParaRPr lang="ar-SA" dirty="0">
              <a:solidFill>
                <a:srgbClr val="FFC000"/>
              </a:solidFill>
            </a:endParaRPr>
          </a:p>
          <a:p>
            <a:r>
              <a:rPr lang="en-US" sz="1400" dirty="0" smtClean="0">
                <a:solidFill>
                  <a:srgbClr val="FFC000"/>
                </a:solidFill>
              </a:rPr>
              <a:t>5</a:t>
            </a:r>
            <a:r>
              <a:rPr lang="en-US" dirty="0" smtClean="0">
                <a:solidFill>
                  <a:srgbClr val="FFC000"/>
                </a:solidFill>
              </a:rPr>
              <a:t>       or                   14:1  n-5   </a:t>
            </a:r>
            <a:r>
              <a:rPr lang="ar-SA" dirty="0" smtClean="0">
                <a:solidFill>
                  <a:srgbClr val="FFC000"/>
                </a:solidFill>
              </a:rPr>
              <a:t> </a:t>
            </a:r>
            <a:r>
              <a:rPr lang="el-GR" sz="3600" dirty="0" smtClean="0">
                <a:solidFill>
                  <a:srgbClr val="FFC000"/>
                </a:solidFill>
              </a:rPr>
              <a:t>ω</a:t>
            </a:r>
            <a:r>
              <a:rPr lang="ar-SA" dirty="0" smtClean="0">
                <a:solidFill>
                  <a:srgbClr val="FFC000"/>
                </a:solidFill>
              </a:rPr>
              <a:t> </a:t>
            </a:r>
            <a:r>
              <a:rPr lang="en-US" dirty="0" smtClean="0">
                <a:solidFill>
                  <a:srgbClr val="FFC000"/>
                </a:solidFill>
              </a:rPr>
              <a:t>14:1</a:t>
            </a:r>
            <a:endParaRPr lang="ar-SA" dirty="0" smtClean="0">
              <a:solidFill>
                <a:srgbClr val="FFC000"/>
              </a:solidFill>
            </a:endParaRPr>
          </a:p>
          <a:p>
            <a:endParaRPr lang="en-US" dirty="0" smtClean="0">
              <a:solidFill>
                <a:srgbClr val="FFC000"/>
              </a:solidFill>
            </a:endParaRPr>
          </a:p>
          <a:p>
            <a:r>
              <a:rPr lang="ar-SA" sz="2800" dirty="0" smtClean="0">
                <a:solidFill>
                  <a:srgbClr val="FFC000"/>
                </a:solidFill>
              </a:rPr>
              <a:t>الرقم </a:t>
            </a:r>
            <a:r>
              <a:rPr lang="ar-SA" sz="2800" dirty="0">
                <a:solidFill>
                  <a:srgbClr val="FFC000"/>
                </a:solidFill>
              </a:rPr>
              <a:t>الأول يدل على ذرات الكربون </a:t>
            </a:r>
          </a:p>
          <a:p>
            <a:r>
              <a:rPr lang="ar-SA" sz="2800" dirty="0">
                <a:solidFill>
                  <a:srgbClr val="FFC000"/>
                </a:solidFill>
              </a:rPr>
              <a:t>الرقم الثاني يدل على عدد الروابط الزوجية  (غير </a:t>
            </a:r>
            <a:r>
              <a:rPr lang="ar-SA" sz="2800" dirty="0" err="1">
                <a:solidFill>
                  <a:srgbClr val="FFC000"/>
                </a:solidFill>
              </a:rPr>
              <a:t>المشبعه</a:t>
            </a:r>
            <a:r>
              <a:rPr lang="ar-SA" sz="2800" dirty="0">
                <a:solidFill>
                  <a:srgbClr val="FFC000"/>
                </a:solidFill>
              </a:rPr>
              <a:t>)</a:t>
            </a:r>
          </a:p>
          <a:p>
            <a:endParaRPr lang="ar-SA" sz="2800" dirty="0">
              <a:solidFill>
                <a:srgbClr val="FFC000"/>
              </a:solidFill>
            </a:endParaRPr>
          </a:p>
          <a:p>
            <a:r>
              <a:rPr lang="en-US" sz="2800" dirty="0" smtClean="0">
                <a:solidFill>
                  <a:srgbClr val="FFC000"/>
                </a:solidFill>
              </a:rPr>
              <a:t>       n-5 </a:t>
            </a:r>
            <a:r>
              <a:rPr lang="ar-SA" sz="2800" dirty="0" smtClean="0">
                <a:solidFill>
                  <a:srgbClr val="FFC000"/>
                </a:solidFill>
              </a:rPr>
              <a:t>تدل </a:t>
            </a:r>
            <a:r>
              <a:rPr lang="ar-SA" sz="2800" dirty="0">
                <a:solidFill>
                  <a:srgbClr val="FFC000"/>
                </a:solidFill>
              </a:rPr>
              <a:t>على موضع الرابطة الزوجية</a:t>
            </a:r>
          </a:p>
          <a:p>
            <a:r>
              <a:rPr lang="el-GR" sz="2800" dirty="0" smtClean="0">
                <a:solidFill>
                  <a:srgbClr val="FFC000"/>
                </a:solidFill>
              </a:rPr>
              <a:t>ω</a:t>
            </a:r>
            <a:r>
              <a:rPr lang="en-US" sz="2800" dirty="0" smtClean="0">
                <a:solidFill>
                  <a:srgbClr val="FFC000"/>
                </a:solidFill>
              </a:rPr>
              <a:t>5</a:t>
            </a:r>
            <a:r>
              <a:rPr lang="ar-SA" sz="2800" dirty="0" smtClean="0">
                <a:solidFill>
                  <a:srgbClr val="FFC000"/>
                </a:solidFill>
              </a:rPr>
              <a:t>         تدل على موضع الرابطة الزوجية</a:t>
            </a:r>
          </a:p>
          <a:p>
            <a:endParaRPr lang="ar-SA" dirty="0" smtClean="0">
              <a:solidFill>
                <a:srgbClr val="FFC000"/>
              </a:solidFill>
            </a:endParaRPr>
          </a:p>
          <a:p>
            <a:endParaRPr lang="ar-SA" sz="3600" dirty="0" smtClean="0"/>
          </a:p>
          <a:p>
            <a:endParaRPr lang="ar-SA" dirty="0"/>
          </a:p>
        </p:txBody>
      </p:sp>
    </p:spTree>
    <p:extLst>
      <p:ext uri="{BB962C8B-B14F-4D97-AF65-F5344CB8AC3E}">
        <p14:creationId xmlns:p14="http://schemas.microsoft.com/office/powerpoint/2010/main" xmlns="" val="1706256974"/>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ar-EG" dirty="0"/>
          </a:p>
        </p:txBody>
      </p:sp>
      <p:sp>
        <p:nvSpPr>
          <p:cNvPr id="3" name="Untertitel 2"/>
          <p:cNvSpPr>
            <a:spLocks noGrp="1"/>
          </p:cNvSpPr>
          <p:nvPr>
            <p:ph type="subTitle" idx="1"/>
          </p:nvPr>
        </p:nvSpPr>
        <p:spPr/>
        <p:txBody>
          <a:bodyPr/>
          <a:lstStyle/>
          <a:p>
            <a:endParaRPr lang="ar-EG" dirty="0"/>
          </a:p>
        </p:txBody>
      </p:sp>
      <p:pic>
        <p:nvPicPr>
          <p:cNvPr id="1026" name="Picture 2"/>
          <p:cNvPicPr>
            <a:picLocks noChangeAspect="1" noChangeArrowheads="1"/>
          </p:cNvPicPr>
          <p:nvPr/>
        </p:nvPicPr>
        <p:blipFill>
          <a:blip r:embed="rId2" cstate="print"/>
          <a:srcRect/>
          <a:stretch>
            <a:fillRect/>
          </a:stretch>
        </p:blipFill>
        <p:spPr bwMode="auto">
          <a:xfrm>
            <a:off x="-128983" y="0"/>
            <a:ext cx="9420795" cy="6453336"/>
          </a:xfrm>
          <a:prstGeom prst="rect">
            <a:avLst/>
          </a:prstGeom>
          <a:noFill/>
          <a:ln w="9525">
            <a:noFill/>
            <a:miter lim="800000"/>
            <a:headEnd/>
            <a:tailEnd/>
          </a:ln>
        </p:spPr>
      </p:pic>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251520" y="692696"/>
            <a:ext cx="7776864" cy="5781256"/>
          </a:xfrm>
        </p:spPr>
        <p:txBody>
          <a:bodyPr/>
          <a:lstStyle/>
          <a:p>
            <a:r>
              <a:rPr lang="ar-EG" sz="3200" b="1" u="sng" dirty="0" smtClean="0">
                <a:solidFill>
                  <a:srgbClr val="FF0000"/>
                </a:solidFill>
              </a:rPr>
              <a:t>الأحماض الدهنية الأساسية:</a:t>
            </a:r>
          </a:p>
          <a:p>
            <a:endParaRPr lang="ar-EG" b="1" u="sng" dirty="0" smtClean="0">
              <a:solidFill>
                <a:srgbClr val="FF0000"/>
              </a:solidFill>
            </a:endParaRPr>
          </a:p>
          <a:p>
            <a:r>
              <a:rPr lang="ar-EG" sz="3200" dirty="0" smtClean="0"/>
              <a:t>هي الأحماض الدهنية المتعددة غير المشبعة التي تحتوي على أكثر من </a:t>
            </a:r>
            <a:r>
              <a:rPr lang="ar-SA" sz="3200" dirty="0" smtClean="0"/>
              <a:t>رابطه من </a:t>
            </a:r>
            <a:r>
              <a:rPr lang="ar-EG" sz="3200" dirty="0" smtClean="0"/>
              <a:t>الروابط  المزدوجة.</a:t>
            </a:r>
            <a:endParaRPr lang="ar-SA" sz="3200" dirty="0" smtClean="0"/>
          </a:p>
          <a:p>
            <a:pPr>
              <a:lnSpc>
                <a:spcPct val="150000"/>
              </a:lnSpc>
            </a:pPr>
            <a:r>
              <a:rPr lang="ar-EG" sz="3200" dirty="0" smtClean="0"/>
              <a:t> </a:t>
            </a:r>
            <a:r>
              <a:rPr lang="ar-SA" sz="3200" dirty="0" smtClean="0"/>
              <a:t>وهى </a:t>
            </a:r>
            <a:r>
              <a:rPr lang="ar-EG" sz="3200" dirty="0" smtClean="0"/>
              <a:t>ضرورية للنمو الطبيعي، يجب أن تستكمل في الاغذيه اليومية لأنه </a:t>
            </a:r>
            <a:r>
              <a:rPr lang="ar-EG" sz="3200" dirty="0" smtClean="0">
                <a:solidFill>
                  <a:srgbClr val="FF0000"/>
                </a:solidFill>
              </a:rPr>
              <a:t>لايتم تصنيعها داخل جسم </a:t>
            </a:r>
            <a:r>
              <a:rPr lang="ar-EG" sz="3200" dirty="0" smtClean="0"/>
              <a:t>الكائن الحى</a:t>
            </a:r>
          </a:p>
          <a:p>
            <a:pPr>
              <a:lnSpc>
                <a:spcPct val="150000"/>
              </a:lnSpc>
            </a:pPr>
            <a:r>
              <a:rPr lang="ar-EG" sz="3200" dirty="0" smtClean="0"/>
              <a:t> أو قد يتم تصنيعها بكمية قليلة لا تكفي لتلبية احتياجات الجسم.  وهم </a:t>
            </a:r>
            <a:r>
              <a:rPr lang="ar-EG" sz="3200" dirty="0" smtClean="0">
                <a:solidFill>
                  <a:srgbClr val="FF0000"/>
                </a:solidFill>
              </a:rPr>
              <a:t>اللينوليك، لينولينيك، اراشيدونيك</a:t>
            </a:r>
            <a:r>
              <a:rPr lang="ar-EG" dirty="0" smtClean="0"/>
              <a:t>.</a:t>
            </a:r>
            <a:endParaRPr lang="ar-EG" dirty="0"/>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u="sng" dirty="0" smtClean="0">
                <a:solidFill>
                  <a:srgbClr val="FF0000"/>
                </a:solidFill>
              </a:rPr>
              <a:t>خواص الأحماض </a:t>
            </a:r>
            <a:r>
              <a:rPr lang="ar-SA" b="1" u="sng" dirty="0" err="1" smtClean="0">
                <a:solidFill>
                  <a:srgbClr val="FF0000"/>
                </a:solidFill>
              </a:rPr>
              <a:t>الدهنيه</a:t>
            </a:r>
            <a:r>
              <a:rPr lang="ar-SA" b="1" u="sng" dirty="0" smtClean="0">
                <a:solidFill>
                  <a:srgbClr val="FF0000"/>
                </a:solidFill>
              </a:rPr>
              <a:t>:</a:t>
            </a:r>
            <a:br>
              <a:rPr lang="ar-SA" b="1" u="sng" dirty="0" smtClean="0">
                <a:solidFill>
                  <a:srgbClr val="FF0000"/>
                </a:solidFill>
              </a:rPr>
            </a:br>
            <a:endParaRPr lang="ar-SA" b="1" u="sng" dirty="0">
              <a:solidFill>
                <a:srgbClr val="FF0000"/>
              </a:solidFill>
            </a:endParaRPr>
          </a:p>
        </p:txBody>
      </p:sp>
      <p:sp>
        <p:nvSpPr>
          <p:cNvPr id="3" name="عنصر نائب للمحتوى 2"/>
          <p:cNvSpPr>
            <a:spLocks noGrp="1"/>
          </p:cNvSpPr>
          <p:nvPr>
            <p:ph sz="quarter" idx="1"/>
          </p:nvPr>
        </p:nvSpPr>
        <p:spPr>
          <a:xfrm>
            <a:off x="142844" y="1214422"/>
            <a:ext cx="8715436" cy="5259530"/>
          </a:xfrm>
        </p:spPr>
        <p:txBody>
          <a:bodyPr/>
          <a:lstStyle/>
          <a:p>
            <a:r>
              <a:rPr lang="ar-SA" dirty="0" smtClean="0">
                <a:solidFill>
                  <a:srgbClr val="00B0F0"/>
                </a:solidFill>
              </a:rPr>
              <a:t>الخواص </a:t>
            </a:r>
            <a:r>
              <a:rPr lang="ar-SA" dirty="0" err="1" smtClean="0">
                <a:solidFill>
                  <a:srgbClr val="00B0F0"/>
                </a:solidFill>
              </a:rPr>
              <a:t>الفزيائيه</a:t>
            </a:r>
            <a:r>
              <a:rPr lang="ar-SA" dirty="0" smtClean="0"/>
              <a:t>:</a:t>
            </a:r>
          </a:p>
          <a:p>
            <a:r>
              <a:rPr lang="ar-SA" dirty="0" smtClean="0"/>
              <a:t>1- الذوبان</a:t>
            </a:r>
          </a:p>
          <a:p>
            <a:r>
              <a:rPr lang="ar-SA" dirty="0" smtClean="0"/>
              <a:t>2- </a:t>
            </a:r>
            <a:r>
              <a:rPr lang="ar-SA" dirty="0" smtClean="0">
                <a:solidFill>
                  <a:srgbClr val="FF0000"/>
                </a:solidFill>
              </a:rPr>
              <a:t>درجه الانصهار</a:t>
            </a:r>
            <a:r>
              <a:rPr lang="ar-SA" dirty="0" smtClean="0"/>
              <a:t>: تنخفض درجه الانصهار (سائله كالزيوت) </a:t>
            </a:r>
            <a:r>
              <a:rPr lang="ar-SA" dirty="0" err="1" smtClean="0"/>
              <a:t>فى</a:t>
            </a:r>
            <a:r>
              <a:rPr lang="ar-SA" dirty="0" smtClean="0"/>
              <a:t> </a:t>
            </a:r>
            <a:r>
              <a:rPr lang="ar-SA" dirty="0" err="1" smtClean="0"/>
              <a:t>الاحماض</a:t>
            </a:r>
            <a:r>
              <a:rPr lang="ar-SA" dirty="0" smtClean="0"/>
              <a:t> </a:t>
            </a:r>
            <a:r>
              <a:rPr lang="ar-SA" dirty="0" err="1" smtClean="0"/>
              <a:t>الدهنيه</a:t>
            </a:r>
            <a:r>
              <a:rPr lang="ar-SA" dirty="0" smtClean="0"/>
              <a:t> كلما قل طول </a:t>
            </a:r>
            <a:r>
              <a:rPr lang="ar-SA" dirty="0" err="1" smtClean="0"/>
              <a:t>السلسله</a:t>
            </a:r>
            <a:r>
              <a:rPr lang="ar-SA" dirty="0" smtClean="0"/>
              <a:t> </a:t>
            </a:r>
            <a:r>
              <a:rPr lang="ar-SA" dirty="0" err="1" smtClean="0"/>
              <a:t>الكربونيه</a:t>
            </a:r>
            <a:r>
              <a:rPr lang="ar-SA" dirty="0" smtClean="0"/>
              <a:t> وزاد عدد الروابط </a:t>
            </a:r>
            <a:r>
              <a:rPr lang="ar-SA" dirty="0" err="1" smtClean="0"/>
              <a:t>الزوجيه</a:t>
            </a:r>
            <a:r>
              <a:rPr lang="ar-SA" dirty="0" smtClean="0"/>
              <a:t> </a:t>
            </a:r>
            <a:r>
              <a:rPr lang="ar-SA" dirty="0" err="1" smtClean="0"/>
              <a:t>بها</a:t>
            </a:r>
            <a:r>
              <a:rPr lang="ar-SA" dirty="0" smtClean="0"/>
              <a:t>.  </a:t>
            </a:r>
          </a:p>
          <a:p>
            <a:r>
              <a:rPr lang="ar-SA" dirty="0" err="1" smtClean="0"/>
              <a:t>الاحماض</a:t>
            </a:r>
            <a:r>
              <a:rPr lang="ar-SA" dirty="0" smtClean="0"/>
              <a:t> </a:t>
            </a:r>
            <a:r>
              <a:rPr lang="ar-SA" dirty="0" err="1" smtClean="0">
                <a:solidFill>
                  <a:srgbClr val="00B0F0"/>
                </a:solidFill>
              </a:rPr>
              <a:t>الدهنيه</a:t>
            </a:r>
            <a:r>
              <a:rPr lang="ar-SA" dirty="0" smtClean="0">
                <a:solidFill>
                  <a:srgbClr val="00B0F0"/>
                </a:solidFill>
              </a:rPr>
              <a:t> </a:t>
            </a:r>
            <a:r>
              <a:rPr lang="ar-SA" dirty="0" err="1" smtClean="0">
                <a:solidFill>
                  <a:srgbClr val="00B0F0"/>
                </a:solidFill>
              </a:rPr>
              <a:t>المشبعه</a:t>
            </a:r>
            <a:r>
              <a:rPr lang="ar-SA" dirty="0" smtClean="0">
                <a:solidFill>
                  <a:srgbClr val="00B0F0"/>
                </a:solidFill>
              </a:rPr>
              <a:t> </a:t>
            </a:r>
            <a:r>
              <a:rPr lang="ar-SA" dirty="0" smtClean="0"/>
              <a:t>12-24 كربون درجه انصهارها عاليه وصلبه .</a:t>
            </a:r>
          </a:p>
          <a:p>
            <a:r>
              <a:rPr lang="ar-SA" dirty="0" smtClean="0"/>
              <a:t>أما 4- 8 كربون </a:t>
            </a:r>
            <a:r>
              <a:rPr lang="ar-SA" dirty="0" smtClean="0">
                <a:solidFill>
                  <a:srgbClr val="00B0F0"/>
                </a:solidFill>
              </a:rPr>
              <a:t>والغير مشبعه </a:t>
            </a:r>
            <a:r>
              <a:rPr lang="ar-SA" dirty="0" smtClean="0"/>
              <a:t>درجه انصهارها منخفضة  أي سائله.  </a:t>
            </a:r>
          </a:p>
          <a:p>
            <a:r>
              <a:rPr lang="ar-SA" dirty="0" smtClean="0"/>
              <a:t>تفاعلات الأحماض </a:t>
            </a:r>
            <a:r>
              <a:rPr lang="ar-SA" dirty="0" err="1" smtClean="0"/>
              <a:t>الدهنيه</a:t>
            </a:r>
            <a:r>
              <a:rPr lang="ar-SA" dirty="0" smtClean="0"/>
              <a:t> </a:t>
            </a:r>
            <a:r>
              <a:rPr lang="ar-SA" dirty="0" err="1" smtClean="0"/>
              <a:t>هى</a:t>
            </a:r>
            <a:r>
              <a:rPr lang="ar-SA" dirty="0" smtClean="0"/>
              <a:t> دراسة لخواص وتفاعلات الدهون.</a:t>
            </a:r>
          </a:p>
          <a:p>
            <a:endParaRPr lang="ar-SA" dirty="0" smtClean="0"/>
          </a:p>
          <a:p>
            <a:r>
              <a:rPr lang="ar-SA" dirty="0" smtClean="0">
                <a:solidFill>
                  <a:srgbClr val="00B0F0"/>
                </a:solidFill>
              </a:rPr>
              <a:t>الخواص </a:t>
            </a:r>
            <a:r>
              <a:rPr lang="ar-SA" dirty="0" err="1" smtClean="0">
                <a:solidFill>
                  <a:srgbClr val="00B0F0"/>
                </a:solidFill>
              </a:rPr>
              <a:t>الكيميائيه</a:t>
            </a:r>
            <a:r>
              <a:rPr lang="ar-SA" dirty="0" smtClean="0">
                <a:solidFill>
                  <a:srgbClr val="00B0F0"/>
                </a:solidFill>
              </a:rPr>
              <a:t>:</a:t>
            </a:r>
          </a:p>
          <a:p>
            <a:r>
              <a:rPr lang="ar-SA" dirty="0" smtClean="0">
                <a:solidFill>
                  <a:srgbClr val="00B0F0"/>
                </a:solidFill>
              </a:rPr>
              <a:t>1- بسبب وجود مجموعه </a:t>
            </a:r>
            <a:r>
              <a:rPr lang="ar-SA" dirty="0" err="1" smtClean="0">
                <a:solidFill>
                  <a:srgbClr val="00B0F0"/>
                </a:solidFill>
              </a:rPr>
              <a:t>الكربوكسيل</a:t>
            </a:r>
            <a:r>
              <a:rPr lang="ar-SA" dirty="0" smtClean="0">
                <a:solidFill>
                  <a:srgbClr val="00B0F0"/>
                </a:solidFill>
              </a:rPr>
              <a:t>: </a:t>
            </a:r>
            <a:r>
              <a:rPr lang="ar-SA" dirty="0" err="1" smtClean="0"/>
              <a:t>أ</a:t>
            </a:r>
            <a:r>
              <a:rPr lang="ar-SA" dirty="0" smtClean="0"/>
              <a:t>- تكوين الصابون </a:t>
            </a:r>
            <a:r>
              <a:rPr lang="ar-SA" dirty="0" err="1" smtClean="0"/>
              <a:t>فى</a:t>
            </a:r>
            <a:r>
              <a:rPr lang="ar-SA" dirty="0" smtClean="0"/>
              <a:t> المحاليل </a:t>
            </a:r>
            <a:r>
              <a:rPr lang="ar-SA" dirty="0" err="1" smtClean="0"/>
              <a:t>القلويه</a:t>
            </a:r>
            <a:r>
              <a:rPr lang="en-US" dirty="0" err="1" smtClean="0"/>
              <a:t>NaOH</a:t>
            </a:r>
            <a:r>
              <a:rPr lang="en-US" dirty="0" smtClean="0"/>
              <a:t> </a:t>
            </a:r>
            <a:endParaRPr lang="ar-SA" dirty="0" smtClean="0"/>
          </a:p>
          <a:p>
            <a:r>
              <a:rPr lang="ar-SA" dirty="0" smtClean="0"/>
              <a:t>ب- تعطى </a:t>
            </a:r>
            <a:r>
              <a:rPr lang="ar-SA" dirty="0" err="1" smtClean="0"/>
              <a:t>استرات</a:t>
            </a:r>
            <a:r>
              <a:rPr lang="ar-SA" dirty="0" smtClean="0"/>
              <a:t> مع </a:t>
            </a:r>
            <a:r>
              <a:rPr lang="ar-SA" dirty="0" err="1" smtClean="0"/>
              <a:t>الكحولات</a:t>
            </a:r>
            <a:r>
              <a:rPr lang="ar-SA" dirty="0" smtClean="0"/>
              <a:t> مثل </a:t>
            </a:r>
            <a:r>
              <a:rPr lang="ar-SA" dirty="0" err="1" smtClean="0"/>
              <a:t>الجليسريدات</a:t>
            </a:r>
            <a:r>
              <a:rPr lang="ar-SA" dirty="0" smtClean="0"/>
              <a:t> الثلاثية مع </a:t>
            </a:r>
            <a:r>
              <a:rPr lang="ar-SA" dirty="0" err="1" smtClean="0"/>
              <a:t>الجليسرول</a:t>
            </a:r>
            <a:endParaRPr lang="ar-SA" dirty="0" smtClean="0"/>
          </a:p>
          <a:p>
            <a:r>
              <a:rPr lang="ar-SA" dirty="0" smtClean="0">
                <a:solidFill>
                  <a:srgbClr val="00B0F0"/>
                </a:solidFill>
              </a:rPr>
              <a:t>2- بسبب وجود </a:t>
            </a:r>
            <a:r>
              <a:rPr lang="ar-SA" dirty="0" err="1" smtClean="0">
                <a:solidFill>
                  <a:srgbClr val="00B0F0"/>
                </a:solidFill>
              </a:rPr>
              <a:t>السلسله</a:t>
            </a:r>
            <a:r>
              <a:rPr lang="ar-SA" dirty="0" smtClean="0">
                <a:solidFill>
                  <a:srgbClr val="00B0F0"/>
                </a:solidFill>
              </a:rPr>
              <a:t> </a:t>
            </a:r>
            <a:r>
              <a:rPr lang="ar-SA" dirty="0" err="1" smtClean="0">
                <a:solidFill>
                  <a:srgbClr val="00B0F0"/>
                </a:solidFill>
              </a:rPr>
              <a:t>الهيدروكربونيه</a:t>
            </a:r>
            <a:r>
              <a:rPr lang="ar-SA" dirty="0" smtClean="0">
                <a:solidFill>
                  <a:srgbClr val="00B0F0"/>
                </a:solidFill>
              </a:rPr>
              <a:t>: </a:t>
            </a:r>
            <a:endParaRPr lang="ar-SA" dirty="0">
              <a:solidFill>
                <a:srgbClr val="00B0F0"/>
              </a:solidFill>
            </a:endParaRPr>
          </a:p>
        </p:txBody>
      </p:sp>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lstStyle/>
          <a:p>
            <a:r>
              <a:rPr lang="ar-SA" dirty="0" smtClean="0"/>
              <a:t>أ- </a:t>
            </a:r>
            <a:r>
              <a:rPr lang="ar-SA" dirty="0" err="1" smtClean="0"/>
              <a:t>الهدرجه</a:t>
            </a:r>
            <a:r>
              <a:rPr lang="ar-SA" dirty="0" smtClean="0"/>
              <a:t> </a:t>
            </a:r>
            <a:r>
              <a:rPr lang="en-US" dirty="0" smtClean="0"/>
              <a:t>)</a:t>
            </a:r>
            <a:r>
              <a:rPr lang="ar-SA" dirty="0" smtClean="0"/>
              <a:t> </a:t>
            </a:r>
            <a:r>
              <a:rPr lang="en-US" dirty="0" smtClean="0"/>
              <a:t>(Hydrogenation</a:t>
            </a:r>
          </a:p>
          <a:p>
            <a:r>
              <a:rPr lang="ar-SA" dirty="0" smtClean="0"/>
              <a:t>ب- </a:t>
            </a:r>
            <a:r>
              <a:rPr lang="ar-SA" dirty="0" err="1" smtClean="0"/>
              <a:t>الهلجنه</a:t>
            </a:r>
            <a:r>
              <a:rPr lang="ar-SA" dirty="0" smtClean="0"/>
              <a:t> </a:t>
            </a:r>
            <a:r>
              <a:rPr lang="en-US" dirty="0" smtClean="0"/>
              <a:t>)</a:t>
            </a:r>
            <a:r>
              <a:rPr lang="ar-SA" dirty="0" smtClean="0"/>
              <a:t> </a:t>
            </a:r>
            <a:r>
              <a:rPr lang="en-US" dirty="0" smtClean="0"/>
              <a:t>  (</a:t>
            </a:r>
            <a:r>
              <a:rPr lang="en-US" dirty="0" err="1" smtClean="0"/>
              <a:t>Halogenation</a:t>
            </a:r>
            <a:r>
              <a:rPr lang="ar-SA" dirty="0" smtClean="0"/>
              <a:t>     </a:t>
            </a:r>
          </a:p>
          <a:p>
            <a:endParaRPr lang="en-US" dirty="0" smtClean="0"/>
          </a:p>
          <a:p>
            <a:r>
              <a:rPr lang="ar-SA" dirty="0" smtClean="0"/>
              <a:t>د- التأكسد (</a:t>
            </a:r>
            <a:r>
              <a:rPr lang="ar-SA" dirty="0" err="1" smtClean="0"/>
              <a:t>التزنخ</a:t>
            </a:r>
            <a:r>
              <a:rPr lang="ar-SA" dirty="0" smtClean="0"/>
              <a:t>) </a:t>
            </a:r>
            <a:r>
              <a:rPr lang="en-US" dirty="0" smtClean="0"/>
              <a:t>)</a:t>
            </a:r>
            <a:r>
              <a:rPr lang="ar-SA" dirty="0" smtClean="0"/>
              <a:t> </a:t>
            </a:r>
            <a:r>
              <a:rPr lang="en-US" dirty="0" smtClean="0"/>
              <a:t>  (Oxidation</a:t>
            </a:r>
            <a:endParaRPr lang="ar-SA" dirty="0" smtClean="0"/>
          </a:p>
          <a:p>
            <a:endParaRPr lang="ar-SA" dirty="0"/>
          </a:p>
        </p:txBody>
      </p:sp>
    </p:spTree>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7467600" cy="1143000"/>
          </a:xfrm>
        </p:spPr>
        <p:txBody>
          <a:bodyPr/>
          <a:lstStyle/>
          <a:p>
            <a:pPr algn="r"/>
            <a:r>
              <a:rPr lang="ar-SA" dirty="0" smtClean="0"/>
              <a:t>قارني بين الأحماض </a:t>
            </a:r>
            <a:r>
              <a:rPr lang="ar-SA" dirty="0" err="1" smtClean="0"/>
              <a:t>الدهنيه</a:t>
            </a:r>
            <a:r>
              <a:rPr lang="ar-SA" dirty="0" smtClean="0"/>
              <a:t> المشبعة وغير المشبعة</a:t>
            </a:r>
            <a:endParaRPr lang="ar-SA" dirty="0"/>
          </a:p>
        </p:txBody>
      </p:sp>
      <p:graphicFrame>
        <p:nvGraphicFramePr>
          <p:cNvPr id="4" name="عنصر نائب للمحتوى 3"/>
          <p:cNvGraphicFramePr>
            <a:graphicFrameLocks noGrp="1"/>
          </p:cNvGraphicFramePr>
          <p:nvPr>
            <p:ph sz="quarter" idx="1"/>
          </p:nvPr>
        </p:nvGraphicFramePr>
        <p:xfrm>
          <a:off x="457200" y="1600200"/>
          <a:ext cx="7758138" cy="4043379"/>
        </p:xfrm>
        <a:graphic>
          <a:graphicData uri="http://schemas.openxmlformats.org/drawingml/2006/table">
            <a:tbl>
              <a:tblPr rtl="1" firstRow="1" bandRow="1">
                <a:tableStyleId>{073A0DAA-6AF3-43AB-8588-CEC1D06C72B9}</a:tableStyleId>
              </a:tblPr>
              <a:tblGrid>
                <a:gridCol w="2586046"/>
                <a:gridCol w="2586046"/>
                <a:gridCol w="2586046"/>
              </a:tblGrid>
              <a:tr h="463370">
                <a:tc>
                  <a:txBody>
                    <a:bodyPr/>
                    <a:lstStyle/>
                    <a:p>
                      <a:pPr rtl="1"/>
                      <a:endParaRPr lang="ar-SA" dirty="0"/>
                    </a:p>
                  </a:txBody>
                  <a:tcPr/>
                </a:tc>
                <a:tc>
                  <a:txBody>
                    <a:bodyPr/>
                    <a:lstStyle/>
                    <a:p>
                      <a:pPr rtl="1"/>
                      <a:r>
                        <a:rPr lang="ar-SA" dirty="0" smtClean="0"/>
                        <a:t>الأحماض </a:t>
                      </a:r>
                      <a:r>
                        <a:rPr lang="ar-SA" dirty="0" err="1" smtClean="0"/>
                        <a:t>الدهنيه</a:t>
                      </a:r>
                      <a:r>
                        <a:rPr lang="ar-SA" dirty="0" smtClean="0"/>
                        <a:t> المشبعة </a:t>
                      </a:r>
                      <a:endParaRPr lang="ar-SA" dirty="0"/>
                    </a:p>
                  </a:txBody>
                  <a:tcPr/>
                </a:tc>
                <a:tc>
                  <a:txBody>
                    <a:bodyPr/>
                    <a:lstStyle/>
                    <a:p>
                      <a:pPr rtl="1"/>
                      <a:r>
                        <a:rPr lang="ar-SA" dirty="0" smtClean="0"/>
                        <a:t>الأحماض </a:t>
                      </a:r>
                      <a:r>
                        <a:rPr lang="ar-SA" dirty="0" err="1" smtClean="0"/>
                        <a:t>الدهنيه</a:t>
                      </a:r>
                      <a:r>
                        <a:rPr lang="ar-SA" dirty="0" smtClean="0"/>
                        <a:t> الغير مشبعة </a:t>
                      </a:r>
                      <a:endParaRPr lang="ar-SA" dirty="0"/>
                    </a:p>
                  </a:txBody>
                  <a:tcPr/>
                </a:tc>
              </a:tr>
              <a:tr h="463370">
                <a:tc>
                  <a:txBody>
                    <a:bodyPr/>
                    <a:lstStyle/>
                    <a:p>
                      <a:pPr rtl="1"/>
                      <a:r>
                        <a:rPr lang="ar-SA" dirty="0" smtClean="0"/>
                        <a:t>الصيغة العامة</a:t>
                      </a:r>
                      <a:endParaRPr lang="ar-SA" dirty="0"/>
                    </a:p>
                  </a:txBody>
                  <a:tcPr/>
                </a:tc>
                <a:tc>
                  <a:txBody>
                    <a:bodyPr/>
                    <a:lstStyle/>
                    <a:p>
                      <a:pPr rtl="1"/>
                      <a:endParaRPr lang="ar-SA" dirty="0"/>
                    </a:p>
                  </a:txBody>
                  <a:tcPr/>
                </a:tc>
                <a:tc>
                  <a:txBody>
                    <a:bodyPr/>
                    <a:lstStyle/>
                    <a:p>
                      <a:pPr rtl="1"/>
                      <a:endParaRPr lang="ar-SA" dirty="0"/>
                    </a:p>
                  </a:txBody>
                  <a:tcPr/>
                </a:tc>
              </a:tr>
              <a:tr h="463370">
                <a:tc>
                  <a:txBody>
                    <a:bodyPr/>
                    <a:lstStyle/>
                    <a:p>
                      <a:pPr rtl="1"/>
                      <a:r>
                        <a:rPr lang="ar-SA" dirty="0" smtClean="0"/>
                        <a:t>الحالة الطبيعية</a:t>
                      </a:r>
                      <a:endParaRPr lang="ar-SA" dirty="0"/>
                    </a:p>
                  </a:txBody>
                  <a:tcPr/>
                </a:tc>
                <a:tc>
                  <a:txBody>
                    <a:bodyPr/>
                    <a:lstStyle/>
                    <a:p>
                      <a:pPr rtl="1"/>
                      <a:endParaRPr lang="ar-SA" dirty="0"/>
                    </a:p>
                  </a:txBody>
                  <a:tcPr/>
                </a:tc>
                <a:tc>
                  <a:txBody>
                    <a:bodyPr/>
                    <a:lstStyle/>
                    <a:p>
                      <a:pPr rtl="1"/>
                      <a:endParaRPr lang="ar-SA" dirty="0"/>
                    </a:p>
                  </a:txBody>
                  <a:tcPr/>
                </a:tc>
              </a:tr>
              <a:tr h="463370">
                <a:tc>
                  <a:txBody>
                    <a:bodyPr/>
                    <a:lstStyle/>
                    <a:p>
                      <a:pPr rtl="1"/>
                      <a:r>
                        <a:rPr lang="ar-SA" dirty="0" smtClean="0"/>
                        <a:t>مدى التفاعلية</a:t>
                      </a:r>
                      <a:endParaRPr lang="ar-SA" dirty="0"/>
                    </a:p>
                  </a:txBody>
                  <a:tcPr/>
                </a:tc>
                <a:tc>
                  <a:txBody>
                    <a:bodyPr/>
                    <a:lstStyle/>
                    <a:p>
                      <a:pPr rtl="1"/>
                      <a:endParaRPr lang="ar-SA" dirty="0"/>
                    </a:p>
                  </a:txBody>
                  <a:tcPr/>
                </a:tc>
                <a:tc>
                  <a:txBody>
                    <a:bodyPr/>
                    <a:lstStyle/>
                    <a:p>
                      <a:pPr rtl="1"/>
                      <a:endParaRPr lang="ar-SA" dirty="0"/>
                    </a:p>
                  </a:txBody>
                  <a:tcPr/>
                </a:tc>
              </a:tr>
              <a:tr h="46337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مدى </a:t>
                      </a:r>
                      <a:r>
                        <a:rPr lang="ar-SA" dirty="0" err="1" smtClean="0"/>
                        <a:t>الاساسيه</a:t>
                      </a:r>
                      <a:endParaRPr lang="ar-SA" dirty="0" smtClean="0"/>
                    </a:p>
                  </a:txBody>
                  <a:tcPr/>
                </a:tc>
                <a:tc>
                  <a:txBody>
                    <a:bodyPr/>
                    <a:lstStyle/>
                    <a:p>
                      <a:pPr rtl="1"/>
                      <a:endParaRPr lang="ar-SA" dirty="0"/>
                    </a:p>
                  </a:txBody>
                  <a:tcPr/>
                </a:tc>
                <a:tc>
                  <a:txBody>
                    <a:bodyPr/>
                    <a:lstStyle/>
                    <a:p>
                      <a:pPr rtl="1"/>
                      <a:endParaRPr lang="ar-SA" dirty="0"/>
                    </a:p>
                  </a:txBody>
                  <a:tcPr/>
                </a:tc>
              </a:tr>
              <a:tr h="46337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التفاعل مع </a:t>
                      </a:r>
                      <a:r>
                        <a:rPr lang="en-US" dirty="0" err="1" smtClean="0"/>
                        <a:t>NaOH</a:t>
                      </a:r>
                      <a:endParaRPr lang="ar-SA" dirty="0" smtClean="0"/>
                    </a:p>
                  </a:txBody>
                  <a:tcPr/>
                </a:tc>
                <a:tc>
                  <a:txBody>
                    <a:bodyPr/>
                    <a:lstStyle/>
                    <a:p>
                      <a:pPr rtl="1"/>
                      <a:endParaRPr lang="ar-SA" dirty="0"/>
                    </a:p>
                  </a:txBody>
                  <a:tcPr/>
                </a:tc>
                <a:tc>
                  <a:txBody>
                    <a:bodyPr/>
                    <a:lstStyle/>
                    <a:p>
                      <a:pPr rtl="1"/>
                      <a:endParaRPr lang="ar-SA" dirty="0"/>
                    </a:p>
                  </a:txBody>
                  <a:tcPr/>
                </a:tc>
              </a:tr>
              <a:tr h="463370">
                <a:tc>
                  <a:txBody>
                    <a:bodyPr/>
                    <a:lstStyle/>
                    <a:p>
                      <a:pPr rtl="1"/>
                      <a:r>
                        <a:rPr lang="ar-SA" dirty="0" smtClean="0"/>
                        <a:t>تكوين </a:t>
                      </a:r>
                      <a:r>
                        <a:rPr lang="ar-SA" dirty="0" err="1" smtClean="0"/>
                        <a:t>المرجرين</a:t>
                      </a:r>
                      <a:endParaRPr lang="ar-SA" dirty="0"/>
                    </a:p>
                  </a:txBody>
                  <a:tcPr/>
                </a:tc>
                <a:tc>
                  <a:txBody>
                    <a:bodyPr/>
                    <a:lstStyle/>
                    <a:p>
                      <a:pPr rtl="1"/>
                      <a:endParaRPr lang="ar-SA" dirty="0"/>
                    </a:p>
                  </a:txBody>
                  <a:tcPr/>
                </a:tc>
                <a:tc>
                  <a:txBody>
                    <a:bodyPr/>
                    <a:lstStyle/>
                    <a:p>
                      <a:pPr rtl="1"/>
                      <a:endParaRPr lang="ar-SA" dirty="0"/>
                    </a:p>
                  </a:txBody>
                  <a:tcPr/>
                </a:tc>
              </a:tr>
              <a:tr h="799789">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اختبار </a:t>
                      </a:r>
                      <a:r>
                        <a:rPr lang="ar-SA" dirty="0" err="1" smtClean="0"/>
                        <a:t>خلات</a:t>
                      </a:r>
                      <a:r>
                        <a:rPr lang="ar-SA" baseline="0" dirty="0" smtClean="0"/>
                        <a:t> النحاس</a:t>
                      </a:r>
                      <a:endParaRPr lang="ar-SA" dirty="0" smtClean="0"/>
                    </a:p>
                    <a:p>
                      <a:pPr rtl="1"/>
                      <a:endParaRPr lang="ar-SA" dirty="0"/>
                    </a:p>
                  </a:txBody>
                  <a:tcPr/>
                </a:tc>
                <a:tc>
                  <a:txBody>
                    <a:bodyPr/>
                    <a:lstStyle/>
                    <a:p>
                      <a:pPr rtl="1"/>
                      <a:endParaRPr lang="ar-SA" dirty="0"/>
                    </a:p>
                  </a:txBody>
                  <a:tcPr/>
                </a:tc>
                <a:tc>
                  <a:txBody>
                    <a:bodyPr/>
                    <a:lstStyle/>
                    <a:p>
                      <a:pPr rtl="1"/>
                      <a:endParaRPr lang="ar-SA" dirty="0"/>
                    </a:p>
                  </a:txBody>
                  <a:tcPr/>
                </a:tc>
              </a:tr>
            </a:tbl>
          </a:graphicData>
        </a:graphic>
      </p:graphicFrame>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5400" dirty="0" smtClean="0"/>
              <a:t>الاسبوع الثامن</a:t>
            </a:r>
            <a:endParaRPr lang="en-US" sz="5400" dirty="0"/>
          </a:p>
        </p:txBody>
      </p:sp>
      <p:sp>
        <p:nvSpPr>
          <p:cNvPr id="3" name="عنصر نائب للمحتوى 2"/>
          <p:cNvSpPr>
            <a:spLocks noGrp="1"/>
          </p:cNvSpPr>
          <p:nvPr>
            <p:ph sz="quarter" idx="1"/>
          </p:nvPr>
        </p:nvSpPr>
        <p:spPr/>
        <p:txBody>
          <a:bodyPr/>
          <a:lstStyle/>
          <a:p>
            <a:endParaRPr lang="en-US"/>
          </a:p>
        </p:txBody>
      </p:sp>
    </p:spTree>
    <p:extLst>
      <p:ext uri="{BB962C8B-B14F-4D97-AF65-F5344CB8AC3E}">
        <p14:creationId xmlns:p14="http://schemas.microsoft.com/office/powerpoint/2010/main" xmlns="" val="1958350131"/>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4000" dirty="0" smtClean="0">
                <a:solidFill>
                  <a:srgbClr val="00B0F0"/>
                </a:solidFill>
              </a:rPr>
              <a:t>3.3- </a:t>
            </a:r>
            <a:r>
              <a:rPr lang="ar-SA" sz="4000" b="1" dirty="0" smtClean="0">
                <a:solidFill>
                  <a:srgbClr val="00B0F0"/>
                </a:solidFill>
              </a:rPr>
              <a:t>الدهون البسيطة  وتشمل :</a:t>
            </a:r>
            <a:endParaRPr lang="ar-SA" sz="4000" b="1" dirty="0">
              <a:solidFill>
                <a:srgbClr val="00B0F0"/>
              </a:solidFill>
            </a:endParaRPr>
          </a:p>
        </p:txBody>
      </p:sp>
      <p:sp>
        <p:nvSpPr>
          <p:cNvPr id="3" name="عنصر نائب للمحتوى 2"/>
          <p:cNvSpPr>
            <a:spLocks noGrp="1"/>
          </p:cNvSpPr>
          <p:nvPr>
            <p:ph sz="quarter" idx="1"/>
          </p:nvPr>
        </p:nvSpPr>
        <p:spPr>
          <a:xfrm>
            <a:off x="457200" y="1857364"/>
            <a:ext cx="8258204" cy="4616588"/>
          </a:xfrm>
        </p:spPr>
        <p:txBody>
          <a:bodyPr>
            <a:normAutofit/>
          </a:bodyPr>
          <a:lstStyle/>
          <a:p>
            <a:r>
              <a:rPr lang="ar-SA" sz="3500" dirty="0" err="1" smtClean="0"/>
              <a:t>الجليسريدات</a:t>
            </a:r>
            <a:r>
              <a:rPr lang="ar-SA" sz="3500" dirty="0" smtClean="0"/>
              <a:t> </a:t>
            </a:r>
            <a:r>
              <a:rPr lang="ar-SA" sz="3500" dirty="0" err="1" smtClean="0"/>
              <a:t>الثلاثيه</a:t>
            </a:r>
            <a:r>
              <a:rPr lang="ar-SA" sz="3500" dirty="0" smtClean="0"/>
              <a:t> – الشموع</a:t>
            </a:r>
          </a:p>
          <a:p>
            <a:r>
              <a:rPr lang="ar-SA" sz="3500" dirty="0" smtClean="0"/>
              <a:t>- الخواص </a:t>
            </a:r>
            <a:r>
              <a:rPr lang="ar-SA" sz="3500" dirty="0" err="1" smtClean="0"/>
              <a:t>الطبيعيه</a:t>
            </a:r>
            <a:r>
              <a:rPr lang="ar-SA" sz="3500" dirty="0" smtClean="0"/>
              <a:t> </a:t>
            </a:r>
            <a:r>
              <a:rPr lang="ar-SA" sz="3500" dirty="0" err="1" smtClean="0"/>
              <a:t>والكيميائيه</a:t>
            </a:r>
            <a:r>
              <a:rPr lang="ar-SA" sz="3500" dirty="0" smtClean="0"/>
              <a:t> للزيوت والدهون </a:t>
            </a:r>
            <a:r>
              <a:rPr lang="ar-SA" dirty="0" smtClean="0"/>
              <a:t>(</a:t>
            </a:r>
            <a:r>
              <a:rPr lang="en-US" dirty="0" smtClean="0"/>
              <a:t>(Hydrolysis, hydrogenation, oxidation and rancidity</a:t>
            </a:r>
          </a:p>
          <a:p>
            <a:endParaRPr lang="ar-SA" sz="3500" dirty="0" smtClean="0"/>
          </a:p>
          <a:p>
            <a:r>
              <a:rPr lang="ar-SA" sz="3500" dirty="0" smtClean="0"/>
              <a:t>- </a:t>
            </a:r>
            <a:r>
              <a:rPr lang="ar-SA" sz="3500" dirty="0" err="1" smtClean="0"/>
              <a:t>أختبارات</a:t>
            </a:r>
            <a:r>
              <a:rPr lang="ar-SA" sz="3500" dirty="0" smtClean="0"/>
              <a:t> الدهون </a:t>
            </a:r>
          </a:p>
          <a:p>
            <a:r>
              <a:rPr lang="ar-SA" sz="2800" dirty="0" smtClean="0"/>
              <a:t>(ٍ</a:t>
            </a:r>
            <a:r>
              <a:rPr lang="en-US" sz="2800" dirty="0" err="1" smtClean="0"/>
              <a:t>Saponification</a:t>
            </a:r>
            <a:r>
              <a:rPr lang="en-US" sz="2800" dirty="0" smtClean="0"/>
              <a:t> number, acid number iodine value</a:t>
            </a:r>
            <a:r>
              <a:rPr lang="ar-SA" sz="2800" dirty="0" smtClean="0"/>
              <a:t>)</a:t>
            </a:r>
            <a:endParaRPr lang="en-US" sz="2800" dirty="0" smtClean="0"/>
          </a:p>
          <a:p>
            <a:endParaRPr lang="ar-SA" sz="4400" b="1" dirty="0" smtClean="0"/>
          </a:p>
          <a:p>
            <a:endParaRPr lang="ar-SA" sz="4400" b="1" dirty="0" smtClean="0"/>
          </a:p>
        </p:txBody>
      </p:sp>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67944" y="274638"/>
            <a:ext cx="3856856" cy="634082"/>
          </a:xfrm>
        </p:spPr>
        <p:txBody>
          <a:bodyPr/>
          <a:lstStyle/>
          <a:p>
            <a:pPr algn="r"/>
            <a:r>
              <a:rPr lang="ar-SA" b="1" u="sng" dirty="0" smtClean="0">
                <a:solidFill>
                  <a:srgbClr val="FF0000"/>
                </a:solidFill>
              </a:rPr>
              <a:t>1)    </a:t>
            </a:r>
            <a:r>
              <a:rPr lang="ar-EG" b="1" u="sng" dirty="0" smtClean="0">
                <a:solidFill>
                  <a:srgbClr val="FF0000"/>
                </a:solidFill>
              </a:rPr>
              <a:t>الزيوت والدهون </a:t>
            </a:r>
            <a:endParaRPr lang="ar-EG" b="1" u="sng" dirty="0">
              <a:solidFill>
                <a:srgbClr val="FF0000"/>
              </a:solidFill>
            </a:endParaRPr>
          </a:p>
        </p:txBody>
      </p:sp>
      <p:sp>
        <p:nvSpPr>
          <p:cNvPr id="3" name="Inhaltsplatzhalter 2"/>
          <p:cNvSpPr>
            <a:spLocks noGrp="1"/>
          </p:cNvSpPr>
          <p:nvPr>
            <p:ph sz="quarter" idx="1"/>
          </p:nvPr>
        </p:nvSpPr>
        <p:spPr>
          <a:xfrm>
            <a:off x="179512" y="1052736"/>
            <a:ext cx="8208912" cy="5421216"/>
          </a:xfrm>
        </p:spPr>
        <p:txBody>
          <a:bodyPr>
            <a:normAutofit fontScale="92500" lnSpcReduction="10000"/>
          </a:bodyPr>
          <a:lstStyle/>
          <a:p>
            <a:r>
              <a:rPr lang="ar-EG" dirty="0" smtClean="0"/>
              <a:t>الزيوت والدهون هى اكثر اقسام الليبيدات  انتشارا</a:t>
            </a:r>
          </a:p>
          <a:p>
            <a:r>
              <a:rPr lang="ar-EG" dirty="0" smtClean="0"/>
              <a:t>مصادر الزيوت والدهون :</a:t>
            </a:r>
          </a:p>
          <a:p>
            <a:r>
              <a:rPr lang="ar-EG" b="1" dirty="0" smtClean="0"/>
              <a:t>اولا: المصادر النباتيه</a:t>
            </a:r>
          </a:p>
          <a:p>
            <a:r>
              <a:rPr lang="ar-EG" dirty="0" smtClean="0"/>
              <a:t>توجد فى خلايا الانسجه النباتيه </a:t>
            </a:r>
          </a:p>
          <a:p>
            <a:r>
              <a:rPr lang="ar-EG" dirty="0" smtClean="0"/>
              <a:t>نسبه الزيوت فى الاجزاء الخضراء قليله وتزداد فى الثمار والبذور</a:t>
            </a:r>
          </a:p>
          <a:p>
            <a:r>
              <a:rPr lang="ar-EG" b="1" u="sng" dirty="0" smtClean="0"/>
              <a:t>امثله</a:t>
            </a:r>
            <a:r>
              <a:rPr lang="ar-EG" dirty="0" smtClean="0"/>
              <a:t>   ثمار الزيتون 20-27%       -بذور السمسم والخروع – القطن والفول السودانى  والكتان بنسبه 15-65 %</a:t>
            </a:r>
          </a:p>
          <a:p>
            <a:r>
              <a:rPr lang="ar-EG" dirty="0" smtClean="0"/>
              <a:t>توجد فى الحبوب بنسبه 1-3%         وجنين الحبوب  40-50%</a:t>
            </a:r>
          </a:p>
          <a:p>
            <a:endParaRPr lang="ar-EG" dirty="0" smtClean="0"/>
          </a:p>
          <a:p>
            <a:r>
              <a:rPr lang="ar-EG" dirty="0" smtClean="0"/>
              <a:t>ثانيا :</a:t>
            </a:r>
            <a:r>
              <a:rPr lang="ar-EG" b="1" dirty="0" smtClean="0"/>
              <a:t> المصادر الحيوانيه</a:t>
            </a:r>
          </a:p>
          <a:p>
            <a:r>
              <a:rPr lang="ar-EG" dirty="0" smtClean="0"/>
              <a:t>المصدر الرئيسى لبن الاغنام والماشيه</a:t>
            </a:r>
          </a:p>
          <a:p>
            <a:r>
              <a:rPr lang="ar-EG" dirty="0" smtClean="0"/>
              <a:t>الاسماك البحريه</a:t>
            </a:r>
          </a:p>
          <a:p>
            <a:r>
              <a:rPr lang="ar-EG" dirty="0" smtClean="0"/>
              <a:t>تخزن الحيوانات </a:t>
            </a:r>
            <a:r>
              <a:rPr lang="ar-EG" b="1" dirty="0" smtClean="0"/>
              <a:t>الدهن فى</a:t>
            </a:r>
            <a:r>
              <a:rPr lang="ar-EG" dirty="0" smtClean="0"/>
              <a:t> العضلات تحت الجلد والتجويف البطنى- وتستخدمه عند الحاجه للطاقه ونسبتها 10-20 % من وزن الجسم وتصل الى 50% فى الخنازير</a:t>
            </a:r>
            <a:endParaRPr lang="ar-EG" dirty="0"/>
          </a:p>
        </p:txBody>
      </p:sp>
    </p:spTree>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285860"/>
            <a:ext cx="8115328" cy="5188092"/>
          </a:xfrm>
        </p:spPr>
        <p:txBody>
          <a:bodyPr/>
          <a:lstStyle/>
          <a:p>
            <a:pPr>
              <a:lnSpc>
                <a:spcPct val="150000"/>
              </a:lnSpc>
            </a:pPr>
            <a:r>
              <a:rPr lang="ar-SA" dirty="0" smtClean="0"/>
              <a:t>تحتوى الدهون على الدهون المتعادلة </a:t>
            </a:r>
            <a:r>
              <a:rPr lang="en-US" dirty="0" smtClean="0"/>
              <a:t>Neutral fat</a:t>
            </a:r>
            <a:r>
              <a:rPr lang="ar-SA" dirty="0" smtClean="0"/>
              <a:t> وتشمل الدهون والزيوت (</a:t>
            </a:r>
            <a:r>
              <a:rPr lang="en-US" dirty="0" smtClean="0"/>
              <a:t>(Fat and oil  </a:t>
            </a:r>
            <a:r>
              <a:rPr lang="ar-SA" dirty="0" smtClean="0"/>
              <a:t>وتسمى أيضا </a:t>
            </a:r>
            <a:r>
              <a:rPr lang="ar-SA" dirty="0" err="1" smtClean="0"/>
              <a:t>الجليسريدات</a:t>
            </a:r>
            <a:r>
              <a:rPr lang="ar-SA" dirty="0" smtClean="0"/>
              <a:t> الثلاثية  وهما لهم نفس الخواص الكيميائية ولكن الدهون صلبه والزيوت سائله في درجه حرارة الغرفة.</a:t>
            </a:r>
          </a:p>
          <a:p>
            <a:pPr>
              <a:lnSpc>
                <a:spcPct val="150000"/>
              </a:lnSpc>
            </a:pPr>
            <a:r>
              <a:rPr lang="ar-SA" b="1" dirty="0" smtClean="0"/>
              <a:t>التركيب الكيميائي للدهون:</a:t>
            </a:r>
          </a:p>
          <a:p>
            <a:pPr>
              <a:lnSpc>
                <a:spcPct val="150000"/>
              </a:lnSpc>
            </a:pPr>
            <a:r>
              <a:rPr lang="ar-SA" dirty="0" smtClean="0"/>
              <a:t>تتكون من </a:t>
            </a:r>
            <a:r>
              <a:rPr lang="ar-SA" dirty="0" err="1" smtClean="0">
                <a:solidFill>
                  <a:srgbClr val="FF0000"/>
                </a:solidFill>
              </a:rPr>
              <a:t>جليسرول</a:t>
            </a:r>
            <a:r>
              <a:rPr lang="ar-SA" dirty="0" smtClean="0">
                <a:solidFill>
                  <a:srgbClr val="FF0000"/>
                </a:solidFill>
              </a:rPr>
              <a:t> و 3 جزيئات من الأحماض </a:t>
            </a:r>
            <a:r>
              <a:rPr lang="ar-SA" dirty="0" err="1" smtClean="0">
                <a:solidFill>
                  <a:srgbClr val="FF0000"/>
                </a:solidFill>
              </a:rPr>
              <a:t>الدهنيه</a:t>
            </a:r>
            <a:r>
              <a:rPr lang="ar-SA" dirty="0" smtClean="0">
                <a:solidFill>
                  <a:srgbClr val="FF0000"/>
                </a:solidFill>
              </a:rPr>
              <a:t> </a:t>
            </a:r>
            <a:r>
              <a:rPr lang="ar-SA" dirty="0" smtClean="0"/>
              <a:t>مرتبطة بواسطة رابطه </a:t>
            </a:r>
            <a:r>
              <a:rPr lang="ar-SA" dirty="0" err="1" smtClean="0"/>
              <a:t>استيريه</a:t>
            </a:r>
            <a:r>
              <a:rPr lang="ar-SA" dirty="0" smtClean="0"/>
              <a:t>. كما </a:t>
            </a:r>
            <a:r>
              <a:rPr lang="ar-SA" dirty="0" err="1" smtClean="0"/>
              <a:t>فى</a:t>
            </a:r>
            <a:r>
              <a:rPr lang="ar-SA" dirty="0" smtClean="0"/>
              <a:t> الشكل السابق.</a:t>
            </a:r>
            <a:endParaRPr lang="ar-SA" dirty="0"/>
          </a:p>
        </p:txBody>
      </p:sp>
    </p:spTree>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85720" y="357166"/>
            <a:ext cx="8539170" cy="4873752"/>
          </a:xfrm>
        </p:spPr>
        <p:txBody>
          <a:bodyPr/>
          <a:lstStyle/>
          <a:p>
            <a:r>
              <a:rPr lang="ar-SA" sz="2800" b="1" dirty="0" err="1" smtClean="0">
                <a:solidFill>
                  <a:srgbClr val="FF0000"/>
                </a:solidFill>
              </a:rPr>
              <a:t>ألكحولات</a:t>
            </a:r>
            <a:r>
              <a:rPr lang="ar-SA" b="1" dirty="0" smtClean="0"/>
              <a:t>:</a:t>
            </a:r>
          </a:p>
          <a:p>
            <a:r>
              <a:rPr lang="ar-EG" b="1" dirty="0" smtClean="0"/>
              <a:t>ويدخل في تركيب </a:t>
            </a:r>
            <a:r>
              <a:rPr lang="ar-SA" b="1" dirty="0" smtClean="0"/>
              <a:t>الدهون </a:t>
            </a:r>
            <a:r>
              <a:rPr lang="ar-EG" b="1" dirty="0" smtClean="0"/>
              <a:t>أنواع مختلفة من </a:t>
            </a:r>
            <a:r>
              <a:rPr lang="ar-EG" b="1" dirty="0" err="1" smtClean="0"/>
              <a:t>الكحولات</a:t>
            </a:r>
            <a:r>
              <a:rPr lang="ar-EG" b="1" dirty="0" smtClean="0"/>
              <a:t> منها عديدة </a:t>
            </a:r>
            <a:r>
              <a:rPr lang="ar-EG" b="1" dirty="0" err="1" smtClean="0"/>
              <a:t>الهيدروكسيل</a:t>
            </a:r>
            <a:r>
              <a:rPr lang="ar-EG" b="1" dirty="0" smtClean="0"/>
              <a:t> مثل</a:t>
            </a:r>
            <a:r>
              <a:rPr lang="ar-SA" b="1" dirty="0" smtClean="0"/>
              <a:t>: </a:t>
            </a:r>
            <a:r>
              <a:rPr lang="ar-EG" b="1" u="sng" dirty="0" smtClean="0"/>
              <a:t>(</a:t>
            </a:r>
            <a:r>
              <a:rPr lang="ar-EG" b="1" u="sng" dirty="0" err="1" smtClean="0"/>
              <a:t>الجلسيرول</a:t>
            </a:r>
            <a:r>
              <a:rPr lang="ar-EG" b="1" dirty="0" smtClean="0"/>
              <a:t>) </a:t>
            </a:r>
            <a:r>
              <a:rPr lang="ar-EG" b="1" dirty="0" err="1" smtClean="0"/>
              <a:t>و</a:t>
            </a:r>
            <a:r>
              <a:rPr lang="ar-EG" b="1" dirty="0" smtClean="0"/>
              <a:t> (</a:t>
            </a:r>
            <a:r>
              <a:rPr lang="ar-EG" b="1" u="sng" dirty="0" err="1" smtClean="0"/>
              <a:t>الإينوزيت</a:t>
            </a:r>
            <a:r>
              <a:rPr lang="ar-EG" b="1" dirty="0" smtClean="0"/>
              <a:t>) </a:t>
            </a:r>
            <a:r>
              <a:rPr lang="ar-EG" b="1" dirty="0" err="1" smtClean="0"/>
              <a:t>و</a:t>
            </a:r>
            <a:r>
              <a:rPr lang="ar-EG" b="1" dirty="0" smtClean="0"/>
              <a:t> (</a:t>
            </a:r>
            <a:r>
              <a:rPr lang="ar-EG" b="1" u="sng" dirty="0" err="1" smtClean="0"/>
              <a:t>السفنجوزين</a:t>
            </a:r>
            <a:r>
              <a:rPr lang="ar-EG" b="1" dirty="0" smtClean="0"/>
              <a:t>).</a:t>
            </a:r>
            <a:endParaRPr lang="ar-SA" dirty="0"/>
          </a:p>
        </p:txBody>
      </p:sp>
      <p:pic>
        <p:nvPicPr>
          <p:cNvPr id="5122" name="Picture 2" descr="3"/>
          <p:cNvPicPr>
            <a:picLocks noChangeAspect="1" noChangeArrowheads="1"/>
          </p:cNvPicPr>
          <p:nvPr/>
        </p:nvPicPr>
        <p:blipFill>
          <a:blip r:embed="rId2" cstate="print"/>
          <a:srcRect/>
          <a:stretch>
            <a:fillRect/>
          </a:stretch>
        </p:blipFill>
        <p:spPr bwMode="auto">
          <a:xfrm>
            <a:off x="6643702" y="2428868"/>
            <a:ext cx="1657356" cy="3700475"/>
          </a:xfrm>
          <a:prstGeom prst="rect">
            <a:avLst/>
          </a:prstGeom>
          <a:noFill/>
          <a:ln w="9525">
            <a:solidFill>
              <a:schemeClr val="tx1"/>
            </a:solidFill>
            <a:miter lim="800000"/>
            <a:headEnd/>
            <a:tailEnd/>
          </a:ln>
        </p:spPr>
      </p:pic>
      <p:pic>
        <p:nvPicPr>
          <p:cNvPr id="5124" name="Picture 4"/>
          <p:cNvPicPr>
            <a:picLocks noChangeAspect="1" noChangeArrowheads="1"/>
          </p:cNvPicPr>
          <p:nvPr/>
        </p:nvPicPr>
        <p:blipFill>
          <a:blip r:embed="rId3" cstate="print"/>
          <a:srcRect/>
          <a:stretch>
            <a:fillRect/>
          </a:stretch>
        </p:blipFill>
        <p:spPr bwMode="auto">
          <a:xfrm>
            <a:off x="428596" y="2714620"/>
            <a:ext cx="2792996" cy="3000396"/>
          </a:xfrm>
          <a:prstGeom prst="rect">
            <a:avLst/>
          </a:prstGeom>
          <a:noFill/>
          <a:ln w="9525">
            <a:solidFill>
              <a:schemeClr val="accent2">
                <a:lumMod val="75000"/>
              </a:schemeClr>
            </a:solidFill>
            <a:miter lim="800000"/>
            <a:headEnd/>
            <a:tailEnd/>
          </a:ln>
          <a:effectLst/>
        </p:spPr>
      </p:pic>
      <p:pic>
        <p:nvPicPr>
          <p:cNvPr id="5125" name="Picture 5"/>
          <p:cNvPicPr>
            <a:picLocks noChangeAspect="1" noChangeArrowheads="1"/>
          </p:cNvPicPr>
          <p:nvPr/>
        </p:nvPicPr>
        <p:blipFill>
          <a:blip r:embed="rId4" cstate="print"/>
          <a:srcRect/>
          <a:stretch>
            <a:fillRect/>
          </a:stretch>
        </p:blipFill>
        <p:spPr bwMode="auto">
          <a:xfrm>
            <a:off x="3786182" y="2080252"/>
            <a:ext cx="2224097" cy="4349144"/>
          </a:xfrm>
          <a:prstGeom prst="rect">
            <a:avLst/>
          </a:prstGeom>
          <a:noFill/>
          <a:ln w="9525">
            <a:solidFill>
              <a:schemeClr val="accent3">
                <a:lumMod val="60000"/>
                <a:lumOff val="40000"/>
              </a:schemeClr>
            </a:solidFill>
            <a:miter lim="800000"/>
            <a:headEnd/>
            <a:tailEnd/>
          </a:ln>
          <a:effectLst/>
        </p:spPr>
      </p:pic>
    </p:spTree>
    <p:extLst>
      <p:ext uri="{BB962C8B-B14F-4D97-AF65-F5344CB8AC3E}">
        <p14:creationId xmlns:p14="http://schemas.microsoft.com/office/powerpoint/2010/main" xmlns="" val="1303226548"/>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1538" y="274638"/>
            <a:ext cx="6853262" cy="796908"/>
          </a:xfrm>
        </p:spPr>
        <p:txBody>
          <a:bodyPr>
            <a:normAutofit/>
          </a:bodyPr>
          <a:lstStyle/>
          <a:p>
            <a:pPr algn="r"/>
            <a:r>
              <a:rPr lang="ar-EG" dirty="0" smtClean="0"/>
              <a:t>أنواع </a:t>
            </a:r>
            <a:r>
              <a:rPr lang="ar-EG" dirty="0" err="1" smtClean="0"/>
              <a:t>الجلسريدات</a:t>
            </a:r>
            <a:r>
              <a:rPr lang="ar-EG" dirty="0" smtClean="0"/>
              <a:t> الثلاثية</a:t>
            </a:r>
            <a:r>
              <a:rPr lang="ar-SA" dirty="0" smtClean="0"/>
              <a:t> </a:t>
            </a:r>
            <a:r>
              <a:rPr lang="ar-EG" dirty="0" smtClean="0"/>
              <a:t> </a:t>
            </a:r>
            <a:r>
              <a:rPr lang="en-US" dirty="0" smtClean="0"/>
              <a:t>TRIGLYCERIDES</a:t>
            </a:r>
            <a:endParaRPr lang="ar-EG" dirty="0"/>
          </a:p>
        </p:txBody>
      </p:sp>
      <p:sp>
        <p:nvSpPr>
          <p:cNvPr id="3" name="Inhaltsplatzhalter 2"/>
          <p:cNvSpPr>
            <a:spLocks noGrp="1"/>
          </p:cNvSpPr>
          <p:nvPr>
            <p:ph sz="quarter" idx="1"/>
          </p:nvPr>
        </p:nvSpPr>
        <p:spPr>
          <a:xfrm>
            <a:off x="285720" y="1428736"/>
            <a:ext cx="8358246" cy="5045216"/>
          </a:xfrm>
        </p:spPr>
        <p:txBody>
          <a:bodyPr>
            <a:normAutofit fontScale="92500"/>
          </a:bodyPr>
          <a:lstStyle/>
          <a:p>
            <a:r>
              <a:rPr lang="ar-EG" sz="2800" dirty="0" smtClean="0"/>
              <a:t>هناك </a:t>
            </a:r>
            <a:r>
              <a:rPr lang="ar-EG" sz="2800" b="1" dirty="0" smtClean="0"/>
              <a:t>ثلاث انواع من الجلسريدات </a:t>
            </a:r>
            <a:r>
              <a:rPr lang="ar-EG" sz="2800" dirty="0" smtClean="0"/>
              <a:t>الثلاثيه حسب نوع الاحماض الدهنيه التى تتحد مع مجموعه الهيدروكسيل فى الجلسرول </a:t>
            </a:r>
            <a:r>
              <a:rPr lang="ar-EG" sz="2800" dirty="0" err="1" smtClean="0"/>
              <a:t>كالاتى</a:t>
            </a:r>
            <a:r>
              <a:rPr lang="ar-EG" sz="2800" dirty="0" smtClean="0"/>
              <a:t>:</a:t>
            </a:r>
            <a:endParaRPr lang="ar-SA" sz="2800" dirty="0" smtClean="0"/>
          </a:p>
          <a:p>
            <a:endParaRPr lang="ar-EG" sz="2800" dirty="0" smtClean="0"/>
          </a:p>
          <a:p>
            <a:r>
              <a:rPr lang="ar-EG" sz="2800" dirty="0" smtClean="0"/>
              <a:t>1- الجلسريدات الثلاثيه تحتوى على </a:t>
            </a:r>
            <a:r>
              <a:rPr lang="ar-EG" sz="2800" dirty="0" smtClean="0">
                <a:solidFill>
                  <a:srgbClr val="FF0000"/>
                </a:solidFill>
              </a:rPr>
              <a:t>نوع واحد فقط </a:t>
            </a:r>
            <a:r>
              <a:rPr lang="ar-EG" sz="2800" dirty="0" smtClean="0"/>
              <a:t>من الاحماض الدهنيه جلسريدات ثلاثيه </a:t>
            </a:r>
            <a:r>
              <a:rPr lang="ar-EG" sz="2800" dirty="0" smtClean="0">
                <a:solidFill>
                  <a:srgbClr val="FF0000"/>
                </a:solidFill>
              </a:rPr>
              <a:t>بسيطه</a:t>
            </a:r>
            <a:r>
              <a:rPr lang="ar-EG" sz="2800" dirty="0" smtClean="0"/>
              <a:t> قد تكون مشبعه او غير مشبعه </a:t>
            </a:r>
            <a:r>
              <a:rPr lang="ar-SA" sz="2800" dirty="0" smtClean="0"/>
              <a:t>(</a:t>
            </a:r>
            <a:r>
              <a:rPr lang="en-US" sz="2800" dirty="0" err="1" smtClean="0"/>
              <a:t>Tripalmitin</a:t>
            </a:r>
            <a:r>
              <a:rPr lang="ar-SA" sz="2800" dirty="0" smtClean="0"/>
              <a:t>)</a:t>
            </a:r>
            <a:endParaRPr lang="ar-EG" sz="2800" dirty="0" smtClean="0"/>
          </a:p>
          <a:p>
            <a:endParaRPr lang="ar-EG" sz="2800" dirty="0" smtClean="0"/>
          </a:p>
          <a:p>
            <a:r>
              <a:rPr lang="ar-EG" sz="2800" dirty="0" smtClean="0"/>
              <a:t>2- الجلسريدات تحتوى على </a:t>
            </a:r>
            <a:r>
              <a:rPr lang="ar-EG" sz="2800" dirty="0" smtClean="0">
                <a:solidFill>
                  <a:srgbClr val="FF0000"/>
                </a:solidFill>
              </a:rPr>
              <a:t>نوعين مختلفين </a:t>
            </a:r>
            <a:r>
              <a:rPr lang="ar-EG" sz="2800" dirty="0" smtClean="0"/>
              <a:t>من الاحماض الدهنيه  </a:t>
            </a:r>
            <a:r>
              <a:rPr lang="ar-EG" sz="2800" dirty="0" err="1" smtClean="0"/>
              <a:t>اى</a:t>
            </a:r>
            <a:r>
              <a:rPr lang="ar-EG" sz="2800" dirty="0" smtClean="0"/>
              <a:t> </a:t>
            </a:r>
            <a:r>
              <a:rPr lang="ar-EG" sz="2800" dirty="0" err="1" smtClean="0">
                <a:solidFill>
                  <a:srgbClr val="FF0000"/>
                </a:solidFill>
              </a:rPr>
              <a:t>مختلطه</a:t>
            </a:r>
            <a:r>
              <a:rPr lang="ar-SA" sz="2800" dirty="0" smtClean="0">
                <a:solidFill>
                  <a:srgbClr val="FF0000"/>
                </a:solidFill>
              </a:rPr>
              <a:t>. </a:t>
            </a:r>
            <a:endParaRPr lang="ar-EG" sz="2800" dirty="0" smtClean="0">
              <a:solidFill>
                <a:srgbClr val="FF0000"/>
              </a:solidFill>
            </a:endParaRPr>
          </a:p>
          <a:p>
            <a:endParaRPr lang="ar-EG" sz="2800" dirty="0" smtClean="0"/>
          </a:p>
          <a:p>
            <a:r>
              <a:rPr lang="ar-EG" sz="2800" dirty="0" smtClean="0"/>
              <a:t>3- جلسريدات ثلاثيه تحتوى على 3 </a:t>
            </a:r>
            <a:r>
              <a:rPr lang="ar-SA" sz="2800" dirty="0" smtClean="0"/>
              <a:t>أ</a:t>
            </a:r>
            <a:r>
              <a:rPr lang="ar-EG" sz="2800" dirty="0" smtClean="0"/>
              <a:t>نو</a:t>
            </a:r>
            <a:r>
              <a:rPr lang="ar-SA" sz="2800" dirty="0" smtClean="0"/>
              <a:t>ا</a:t>
            </a:r>
            <a:r>
              <a:rPr lang="ar-EG" sz="2800" dirty="0" smtClean="0"/>
              <a:t>ع مختلف</a:t>
            </a:r>
            <a:r>
              <a:rPr lang="ar-SA" sz="2800" dirty="0" smtClean="0"/>
              <a:t>ه</a:t>
            </a:r>
            <a:r>
              <a:rPr lang="ar-EG" sz="2800" dirty="0" smtClean="0"/>
              <a:t> من الاحماض الدهنيه  </a:t>
            </a:r>
            <a:r>
              <a:rPr lang="ar-EG" sz="2800" dirty="0" err="1" smtClean="0"/>
              <a:t>اى</a:t>
            </a:r>
            <a:r>
              <a:rPr lang="ar-EG" sz="2800" dirty="0" smtClean="0"/>
              <a:t> مختلطة</a:t>
            </a:r>
            <a:r>
              <a:rPr lang="ar-SA" sz="2800" dirty="0" smtClean="0"/>
              <a:t>. </a:t>
            </a:r>
            <a:r>
              <a:rPr lang="en-US" sz="2800" dirty="0" smtClean="0"/>
              <a:t>1-Palmitio, 2- </a:t>
            </a:r>
            <a:r>
              <a:rPr lang="en-US" sz="2800" dirty="0" err="1" smtClean="0"/>
              <a:t>stearo</a:t>
            </a:r>
            <a:r>
              <a:rPr lang="en-US" sz="2800" dirty="0" smtClean="0"/>
              <a:t> </a:t>
            </a:r>
            <a:r>
              <a:rPr lang="en-US" sz="2800" dirty="0" err="1" smtClean="0"/>
              <a:t>olein</a:t>
            </a:r>
            <a:endParaRPr lang="ar-EG" sz="2800" dirty="0" smtClean="0"/>
          </a:p>
        </p:txBody>
      </p:sp>
    </p:spTree>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57356" y="274638"/>
            <a:ext cx="6067444" cy="654032"/>
          </a:xfrm>
        </p:spPr>
        <p:txBody>
          <a:bodyPr>
            <a:normAutofit/>
          </a:bodyPr>
          <a:lstStyle/>
          <a:p>
            <a:pPr algn="r"/>
            <a:r>
              <a:rPr lang="ar-SA" sz="3600" dirty="0" smtClean="0">
                <a:solidFill>
                  <a:srgbClr val="002060"/>
                </a:solidFill>
                <a:cs typeface="Andalus" pitchFamily="2" charset="-78"/>
              </a:rPr>
              <a:t>خواص الدهون:</a:t>
            </a:r>
            <a:endParaRPr lang="ar-SA" sz="3600" dirty="0">
              <a:solidFill>
                <a:srgbClr val="002060"/>
              </a:solidFill>
              <a:cs typeface="Andalus" pitchFamily="2" charset="-78"/>
            </a:endParaRPr>
          </a:p>
        </p:txBody>
      </p:sp>
      <p:sp>
        <p:nvSpPr>
          <p:cNvPr id="3" name="عنصر نائب للمحتوى 2"/>
          <p:cNvSpPr>
            <a:spLocks noGrp="1"/>
          </p:cNvSpPr>
          <p:nvPr>
            <p:ph sz="quarter" idx="1"/>
          </p:nvPr>
        </p:nvSpPr>
        <p:spPr>
          <a:xfrm>
            <a:off x="285720" y="1071546"/>
            <a:ext cx="8258204" cy="5116654"/>
          </a:xfrm>
        </p:spPr>
        <p:txBody>
          <a:bodyPr/>
          <a:lstStyle/>
          <a:p>
            <a:pPr>
              <a:lnSpc>
                <a:spcPct val="150000"/>
              </a:lnSpc>
            </a:pPr>
            <a:r>
              <a:rPr lang="ar-SA" b="1" dirty="0" smtClean="0">
                <a:solidFill>
                  <a:srgbClr val="FF0000"/>
                </a:solidFill>
              </a:rPr>
              <a:t>1- الخواص </a:t>
            </a:r>
            <a:r>
              <a:rPr lang="ar-SA" b="1" dirty="0" err="1" smtClean="0">
                <a:solidFill>
                  <a:srgbClr val="FF0000"/>
                </a:solidFill>
              </a:rPr>
              <a:t>الطبيعيه</a:t>
            </a:r>
            <a:r>
              <a:rPr lang="ar-SA" b="1" dirty="0" smtClean="0">
                <a:solidFill>
                  <a:srgbClr val="FF0000"/>
                </a:solidFill>
              </a:rPr>
              <a:t>:</a:t>
            </a:r>
          </a:p>
          <a:p>
            <a:pPr>
              <a:lnSpc>
                <a:spcPct val="150000"/>
              </a:lnSpc>
            </a:pPr>
            <a:r>
              <a:rPr lang="ar-SA" b="1" dirty="0" smtClean="0">
                <a:solidFill>
                  <a:schemeClr val="accent2">
                    <a:lumMod val="75000"/>
                  </a:schemeClr>
                </a:solidFill>
              </a:rPr>
              <a:t>عديمة اللون </a:t>
            </a:r>
            <a:r>
              <a:rPr lang="ar-SA" dirty="0" smtClean="0"/>
              <a:t>والطعم والرائحة (النقية)  ووجود </a:t>
            </a:r>
            <a:r>
              <a:rPr lang="ar-SA" dirty="0" err="1" smtClean="0"/>
              <a:t>اى</a:t>
            </a:r>
            <a:r>
              <a:rPr lang="ar-SA" dirty="0" smtClean="0"/>
              <a:t> لون أو طعم أو رائحة يكون نتيجة وجود مواد أخرى متصلة بالدهون . مثال اللون الأصفر للدهن بسبب وجود صبغه </a:t>
            </a:r>
            <a:r>
              <a:rPr lang="ar-SA" dirty="0" err="1" smtClean="0"/>
              <a:t>الكاروتين</a:t>
            </a:r>
            <a:r>
              <a:rPr lang="ar-SA" dirty="0" smtClean="0"/>
              <a:t>.</a:t>
            </a:r>
          </a:p>
          <a:p>
            <a:pPr>
              <a:lnSpc>
                <a:spcPct val="150000"/>
              </a:lnSpc>
            </a:pPr>
            <a:r>
              <a:rPr lang="ar-SA" dirty="0" err="1" smtClean="0">
                <a:solidFill>
                  <a:schemeClr val="accent2">
                    <a:lumMod val="75000"/>
                  </a:schemeClr>
                </a:solidFill>
              </a:rPr>
              <a:t>الكثافه</a:t>
            </a:r>
            <a:r>
              <a:rPr lang="ar-SA" dirty="0" smtClean="0"/>
              <a:t> </a:t>
            </a:r>
            <a:r>
              <a:rPr lang="ar-SA" dirty="0" err="1" smtClean="0"/>
              <a:t>النوعيه</a:t>
            </a:r>
            <a:r>
              <a:rPr lang="ar-SA" dirty="0" smtClean="0"/>
              <a:t> أقل من 1 </a:t>
            </a:r>
          </a:p>
          <a:p>
            <a:pPr>
              <a:lnSpc>
                <a:spcPct val="150000"/>
              </a:lnSpc>
            </a:pPr>
            <a:r>
              <a:rPr lang="ar-SA" b="1" dirty="0" err="1" smtClean="0">
                <a:solidFill>
                  <a:schemeClr val="accent2">
                    <a:lumMod val="75000"/>
                  </a:schemeClr>
                </a:solidFill>
              </a:rPr>
              <a:t>لاتذوب</a:t>
            </a:r>
            <a:r>
              <a:rPr lang="ar-SA" b="1" dirty="0" smtClean="0"/>
              <a:t> في الماء </a:t>
            </a:r>
            <a:r>
              <a:rPr lang="ar-SA" dirty="0" smtClean="0"/>
              <a:t>وتذوب في مذيبات الدهون - </a:t>
            </a:r>
            <a:r>
              <a:rPr lang="ar-SA" dirty="0" err="1" smtClean="0"/>
              <a:t>الكلوروفورم</a:t>
            </a:r>
            <a:endParaRPr lang="ar-SA" dirty="0" smtClean="0"/>
          </a:p>
          <a:p>
            <a:pPr>
              <a:lnSpc>
                <a:spcPct val="150000"/>
              </a:lnSpc>
            </a:pPr>
            <a:r>
              <a:rPr lang="ar-SA" dirty="0" smtClean="0"/>
              <a:t>درجه </a:t>
            </a:r>
            <a:r>
              <a:rPr lang="ar-SA" b="1" dirty="0" smtClean="0">
                <a:solidFill>
                  <a:schemeClr val="accent2">
                    <a:lumMod val="75000"/>
                  </a:schemeClr>
                </a:solidFill>
              </a:rPr>
              <a:t>الانصهار</a:t>
            </a:r>
            <a:r>
              <a:rPr lang="ar-SA" dirty="0" smtClean="0"/>
              <a:t> تعتمد على طول السلسلة </a:t>
            </a:r>
            <a:r>
              <a:rPr lang="ar-SA" dirty="0" err="1" smtClean="0"/>
              <a:t>الهيدروكربونيه</a:t>
            </a:r>
            <a:r>
              <a:rPr lang="ar-SA" dirty="0" smtClean="0"/>
              <a:t> للأحماض </a:t>
            </a:r>
            <a:r>
              <a:rPr lang="ar-SA" dirty="0" err="1" smtClean="0"/>
              <a:t>الدهنيه</a:t>
            </a:r>
            <a:r>
              <a:rPr lang="ar-SA" dirty="0" smtClean="0"/>
              <a:t> وعلى وجود أو عدمه من الروابط الزوجية   (لماذا وضح)</a:t>
            </a:r>
          </a:p>
          <a:p>
            <a:endParaRPr lang="ar-SA" dirty="0" smtClean="0"/>
          </a:p>
          <a:p>
            <a:endParaRPr lang="ar-SA" dirty="0"/>
          </a:p>
        </p:txBody>
      </p:sp>
    </p:spTree>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00166" y="274638"/>
            <a:ext cx="6424634" cy="511156"/>
          </a:xfrm>
        </p:spPr>
        <p:txBody>
          <a:bodyPr>
            <a:noAutofit/>
          </a:bodyPr>
          <a:lstStyle/>
          <a:p>
            <a:pPr algn="r"/>
            <a:r>
              <a:rPr lang="ar-SA" sz="3200" dirty="0" smtClean="0">
                <a:solidFill>
                  <a:srgbClr val="FF0000"/>
                </a:solidFill>
              </a:rPr>
              <a:t>خواص الدهون الكيميائية:</a:t>
            </a:r>
            <a:endParaRPr lang="ar-SA" sz="3200" dirty="0">
              <a:solidFill>
                <a:srgbClr val="FF0000"/>
              </a:solidFill>
            </a:endParaRPr>
          </a:p>
        </p:txBody>
      </p:sp>
      <p:sp>
        <p:nvSpPr>
          <p:cNvPr id="3" name="عنصر نائب للمحتوى 2"/>
          <p:cNvSpPr>
            <a:spLocks noGrp="1"/>
          </p:cNvSpPr>
          <p:nvPr>
            <p:ph sz="quarter" idx="1"/>
          </p:nvPr>
        </p:nvSpPr>
        <p:spPr>
          <a:xfrm>
            <a:off x="214282" y="1142984"/>
            <a:ext cx="8501122" cy="5330968"/>
          </a:xfrm>
        </p:spPr>
        <p:txBody>
          <a:bodyPr/>
          <a:lstStyle/>
          <a:p>
            <a:r>
              <a:rPr lang="ar-SA" dirty="0" smtClean="0"/>
              <a:t>أ- التحلل </a:t>
            </a:r>
            <a:r>
              <a:rPr lang="ar-SA" dirty="0" err="1" smtClean="0"/>
              <a:t>المائى</a:t>
            </a:r>
            <a:r>
              <a:rPr lang="ar-SA" dirty="0" smtClean="0"/>
              <a:t> </a:t>
            </a:r>
            <a:r>
              <a:rPr lang="en-US" dirty="0" smtClean="0"/>
              <a:t>)</a:t>
            </a:r>
            <a:r>
              <a:rPr lang="ar-SA" dirty="0" smtClean="0"/>
              <a:t> </a:t>
            </a:r>
            <a:r>
              <a:rPr lang="en-US" dirty="0" smtClean="0"/>
              <a:t>  (Hydrolysis</a:t>
            </a:r>
            <a:r>
              <a:rPr lang="ar-SA" dirty="0" smtClean="0"/>
              <a:t>ب- </a:t>
            </a:r>
            <a:r>
              <a:rPr lang="ar-SA" dirty="0" err="1" smtClean="0"/>
              <a:t>الهلجنه</a:t>
            </a:r>
            <a:r>
              <a:rPr lang="ar-SA" dirty="0" smtClean="0"/>
              <a:t> </a:t>
            </a:r>
            <a:r>
              <a:rPr lang="en-US" dirty="0" smtClean="0"/>
              <a:t>)</a:t>
            </a:r>
            <a:r>
              <a:rPr lang="ar-SA" dirty="0" smtClean="0"/>
              <a:t> </a:t>
            </a:r>
            <a:r>
              <a:rPr lang="en-US" dirty="0" smtClean="0"/>
              <a:t>  (</a:t>
            </a:r>
            <a:r>
              <a:rPr lang="en-US" dirty="0" err="1" smtClean="0"/>
              <a:t>Halogenation</a:t>
            </a:r>
            <a:r>
              <a:rPr lang="ar-SA" dirty="0" smtClean="0"/>
              <a:t>     </a:t>
            </a:r>
          </a:p>
          <a:p>
            <a:r>
              <a:rPr lang="ar-SA" dirty="0" smtClean="0"/>
              <a:t>ج- </a:t>
            </a:r>
            <a:r>
              <a:rPr lang="ar-SA" dirty="0" err="1" smtClean="0"/>
              <a:t>الهدرجه</a:t>
            </a:r>
            <a:r>
              <a:rPr lang="ar-SA" dirty="0" smtClean="0"/>
              <a:t> </a:t>
            </a:r>
            <a:r>
              <a:rPr lang="en-US" dirty="0" smtClean="0"/>
              <a:t>)</a:t>
            </a:r>
            <a:r>
              <a:rPr lang="ar-SA" dirty="0" smtClean="0"/>
              <a:t> </a:t>
            </a:r>
            <a:r>
              <a:rPr lang="en-US" dirty="0" smtClean="0"/>
              <a:t>  (Hydrogenation</a:t>
            </a:r>
            <a:r>
              <a:rPr lang="ar-SA" dirty="0" smtClean="0"/>
              <a:t>د- التأكسد (</a:t>
            </a:r>
            <a:r>
              <a:rPr lang="ar-SA" dirty="0" err="1" smtClean="0"/>
              <a:t>التزنخ</a:t>
            </a:r>
            <a:r>
              <a:rPr lang="ar-SA" dirty="0" smtClean="0"/>
              <a:t>) </a:t>
            </a:r>
            <a:r>
              <a:rPr lang="en-US" dirty="0" smtClean="0"/>
              <a:t>)</a:t>
            </a:r>
            <a:r>
              <a:rPr lang="ar-SA" dirty="0" smtClean="0"/>
              <a:t> </a:t>
            </a:r>
            <a:r>
              <a:rPr lang="en-US" dirty="0" smtClean="0"/>
              <a:t>  (Oxidation</a:t>
            </a:r>
            <a:endParaRPr lang="ar-SA" dirty="0" smtClean="0"/>
          </a:p>
          <a:p>
            <a:endParaRPr lang="ar-SA" dirty="0" smtClean="0"/>
          </a:p>
          <a:p>
            <a:r>
              <a:rPr lang="ar-SA" b="1" dirty="0" smtClean="0">
                <a:solidFill>
                  <a:schemeClr val="accent2">
                    <a:lumMod val="75000"/>
                  </a:schemeClr>
                </a:solidFill>
              </a:rPr>
              <a:t>أ- التحلل </a:t>
            </a:r>
            <a:r>
              <a:rPr lang="ar-SA" b="1" dirty="0" err="1" smtClean="0">
                <a:solidFill>
                  <a:schemeClr val="accent2">
                    <a:lumMod val="75000"/>
                  </a:schemeClr>
                </a:solidFill>
              </a:rPr>
              <a:t>المائى</a:t>
            </a:r>
            <a:r>
              <a:rPr lang="ar-SA" b="1" dirty="0" smtClean="0">
                <a:solidFill>
                  <a:schemeClr val="accent2">
                    <a:lumMod val="75000"/>
                  </a:schemeClr>
                </a:solidFill>
              </a:rPr>
              <a:t> </a:t>
            </a:r>
            <a:r>
              <a:rPr lang="en-US" b="1" dirty="0" smtClean="0">
                <a:solidFill>
                  <a:schemeClr val="accent2">
                    <a:lumMod val="75000"/>
                  </a:schemeClr>
                </a:solidFill>
              </a:rPr>
              <a:t>)</a:t>
            </a:r>
            <a:r>
              <a:rPr lang="ar-SA" b="1" dirty="0" smtClean="0">
                <a:solidFill>
                  <a:schemeClr val="accent2">
                    <a:lumMod val="75000"/>
                  </a:schemeClr>
                </a:solidFill>
              </a:rPr>
              <a:t> </a:t>
            </a:r>
            <a:r>
              <a:rPr lang="en-US" b="1" dirty="0" smtClean="0">
                <a:solidFill>
                  <a:schemeClr val="accent2">
                    <a:lumMod val="75000"/>
                  </a:schemeClr>
                </a:solidFill>
              </a:rPr>
              <a:t>  (Hydrolysis</a:t>
            </a:r>
            <a:endParaRPr lang="ar-SA" b="1" dirty="0" smtClean="0">
              <a:solidFill>
                <a:schemeClr val="accent2">
                  <a:lumMod val="75000"/>
                </a:schemeClr>
              </a:solidFill>
            </a:endParaRPr>
          </a:p>
          <a:p>
            <a:r>
              <a:rPr lang="ar-SA" dirty="0" smtClean="0"/>
              <a:t>يعنى تحلل وكسر الدهون </a:t>
            </a:r>
            <a:r>
              <a:rPr lang="ar-SA" dirty="0" err="1" smtClean="0"/>
              <a:t>فى</a:t>
            </a:r>
            <a:r>
              <a:rPr lang="ar-SA" dirty="0" smtClean="0"/>
              <a:t> وجود الماء بمساعده </a:t>
            </a:r>
            <a:r>
              <a:rPr lang="ar-SA" dirty="0" err="1" smtClean="0"/>
              <a:t>اى</a:t>
            </a:r>
            <a:r>
              <a:rPr lang="ar-SA" dirty="0" smtClean="0"/>
              <a:t> من :</a:t>
            </a:r>
          </a:p>
          <a:p>
            <a:r>
              <a:rPr lang="ar-SA" dirty="0" smtClean="0"/>
              <a:t>1- </a:t>
            </a:r>
            <a:r>
              <a:rPr lang="ar-SA" b="1" dirty="0" err="1" smtClean="0">
                <a:solidFill>
                  <a:srgbClr val="FF0000"/>
                </a:solidFill>
              </a:rPr>
              <a:t>الانزيمات</a:t>
            </a:r>
            <a:r>
              <a:rPr lang="ar-SA" dirty="0" smtClean="0"/>
              <a:t> ويسمى تحلل </a:t>
            </a:r>
            <a:r>
              <a:rPr lang="ar-SA" dirty="0" err="1" smtClean="0"/>
              <a:t>انزيمى</a:t>
            </a:r>
            <a:r>
              <a:rPr lang="ar-SA" dirty="0" smtClean="0"/>
              <a:t> مثل </a:t>
            </a:r>
            <a:r>
              <a:rPr lang="ar-SA" dirty="0" err="1" smtClean="0"/>
              <a:t>انزيم</a:t>
            </a:r>
            <a:r>
              <a:rPr lang="ar-SA" dirty="0" smtClean="0"/>
              <a:t> </a:t>
            </a:r>
            <a:r>
              <a:rPr lang="ar-SA" dirty="0" err="1" smtClean="0"/>
              <a:t>الليبيز</a:t>
            </a:r>
            <a:r>
              <a:rPr lang="ar-SA" dirty="0" smtClean="0"/>
              <a:t> </a:t>
            </a:r>
            <a:r>
              <a:rPr lang="en-US" dirty="0" smtClean="0"/>
              <a:t>(</a:t>
            </a:r>
            <a:r>
              <a:rPr lang="en-US" sz="1800" dirty="0" smtClean="0"/>
              <a:t>Enzymatic hydrolysis with Lipase)</a:t>
            </a:r>
            <a:endParaRPr lang="ar-SA" sz="1800" dirty="0" smtClean="0"/>
          </a:p>
          <a:p>
            <a:r>
              <a:rPr lang="ar-SA" dirty="0" smtClean="0"/>
              <a:t>2- </a:t>
            </a:r>
            <a:r>
              <a:rPr lang="ar-SA" b="1" dirty="0" smtClean="0">
                <a:solidFill>
                  <a:srgbClr val="FF0000"/>
                </a:solidFill>
              </a:rPr>
              <a:t>حامض</a:t>
            </a:r>
            <a:r>
              <a:rPr lang="ar-SA" dirty="0" smtClean="0"/>
              <a:t> مخفف ويسمى تحلل </a:t>
            </a:r>
            <a:r>
              <a:rPr lang="ar-SA" dirty="0" err="1" smtClean="0"/>
              <a:t>مائى</a:t>
            </a:r>
            <a:r>
              <a:rPr lang="ar-SA" dirty="0" smtClean="0"/>
              <a:t> </a:t>
            </a:r>
            <a:r>
              <a:rPr lang="ar-SA" dirty="0" err="1" smtClean="0"/>
              <a:t>حامضى</a:t>
            </a:r>
            <a:r>
              <a:rPr lang="ar-SA" dirty="0" smtClean="0"/>
              <a:t> </a:t>
            </a:r>
            <a:r>
              <a:rPr lang="en-US" dirty="0" smtClean="0"/>
              <a:t>Acid hydrolysis </a:t>
            </a:r>
            <a:endParaRPr lang="ar-SA" dirty="0" smtClean="0"/>
          </a:p>
          <a:p>
            <a:r>
              <a:rPr lang="ar-SA" dirty="0" err="1" smtClean="0"/>
              <a:t>فى</a:t>
            </a:r>
            <a:r>
              <a:rPr lang="ar-SA" dirty="0" smtClean="0"/>
              <a:t> كلتا التحلل ينتج </a:t>
            </a:r>
            <a:r>
              <a:rPr lang="ar-SA" dirty="0" err="1" smtClean="0"/>
              <a:t>جليسرول</a:t>
            </a:r>
            <a:r>
              <a:rPr lang="ar-SA" dirty="0" smtClean="0"/>
              <a:t> و3 جزيئات أحماض </a:t>
            </a:r>
            <a:r>
              <a:rPr lang="ar-SA" dirty="0" err="1" smtClean="0"/>
              <a:t>دهنيه</a:t>
            </a:r>
            <a:r>
              <a:rPr lang="ar-SA" dirty="0" smtClean="0"/>
              <a:t>.</a:t>
            </a:r>
          </a:p>
          <a:p>
            <a:r>
              <a:rPr lang="ar-SA" dirty="0" smtClean="0"/>
              <a:t>3- </a:t>
            </a:r>
            <a:r>
              <a:rPr lang="ar-SA" b="1" dirty="0" err="1" smtClean="0">
                <a:solidFill>
                  <a:srgbClr val="FF0000"/>
                </a:solidFill>
              </a:rPr>
              <a:t>قلوى</a:t>
            </a:r>
            <a:r>
              <a:rPr lang="ar-SA" dirty="0" smtClean="0"/>
              <a:t> ويسمى التحلل </a:t>
            </a:r>
            <a:r>
              <a:rPr lang="ar-SA" dirty="0" err="1" smtClean="0"/>
              <a:t>القلوى</a:t>
            </a:r>
            <a:r>
              <a:rPr lang="ar-SA" dirty="0" smtClean="0"/>
              <a:t> ويعطى ملح الحامض </a:t>
            </a:r>
            <a:r>
              <a:rPr lang="ar-SA" dirty="0" err="1" smtClean="0"/>
              <a:t>الدهنى</a:t>
            </a:r>
            <a:r>
              <a:rPr lang="ar-SA" dirty="0" smtClean="0"/>
              <a:t>  </a:t>
            </a:r>
            <a:r>
              <a:rPr lang="ar-SA" dirty="0" err="1" smtClean="0"/>
              <a:t>الذى</a:t>
            </a:r>
            <a:r>
              <a:rPr lang="ar-SA" dirty="0" smtClean="0"/>
              <a:t> يسمى صابون  وتسمى عمليه </a:t>
            </a:r>
            <a:r>
              <a:rPr lang="ar-SA" dirty="0" err="1" smtClean="0"/>
              <a:t>التصبن</a:t>
            </a:r>
            <a:r>
              <a:rPr lang="ar-SA" dirty="0" smtClean="0"/>
              <a:t> </a:t>
            </a:r>
            <a:r>
              <a:rPr lang="en-US" dirty="0" err="1" smtClean="0"/>
              <a:t>saponification</a:t>
            </a:r>
            <a:r>
              <a:rPr lang="en-US" dirty="0" smtClean="0"/>
              <a:t> </a:t>
            </a:r>
            <a:endParaRPr lang="ar-SA" dirty="0" smtClean="0"/>
          </a:p>
          <a:p>
            <a:endParaRPr lang="ar-SA" dirty="0" smtClean="0"/>
          </a:p>
        </p:txBody>
      </p:sp>
    </p:spTree>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7467600" cy="850106"/>
          </a:xfrm>
        </p:spPr>
        <p:txBody>
          <a:bodyPr/>
          <a:lstStyle/>
          <a:p>
            <a:pPr algn="r"/>
            <a:r>
              <a:rPr lang="ar-EG" b="1" dirty="0" smtClean="0">
                <a:solidFill>
                  <a:srgbClr val="FF0000"/>
                </a:solidFill>
              </a:rPr>
              <a:t>التصبن وصناعه الصابون وعلاقته بالزيوت</a:t>
            </a:r>
            <a:endParaRPr lang="ar-EG" b="1" dirty="0">
              <a:solidFill>
                <a:srgbClr val="FF0000"/>
              </a:solidFill>
            </a:endParaRPr>
          </a:p>
        </p:txBody>
      </p:sp>
      <p:sp>
        <p:nvSpPr>
          <p:cNvPr id="3" name="Inhaltsplatzhalter 2"/>
          <p:cNvSpPr>
            <a:spLocks noGrp="1"/>
          </p:cNvSpPr>
          <p:nvPr>
            <p:ph sz="quarter" idx="1"/>
          </p:nvPr>
        </p:nvSpPr>
        <p:spPr>
          <a:xfrm>
            <a:off x="251520" y="1268760"/>
            <a:ext cx="8321008" cy="5205192"/>
          </a:xfrm>
        </p:spPr>
        <p:txBody>
          <a:bodyPr>
            <a:normAutofit/>
          </a:bodyPr>
          <a:lstStyle/>
          <a:p>
            <a:r>
              <a:rPr lang="ar-EG" dirty="0" smtClean="0">
                <a:solidFill>
                  <a:srgbClr val="FFFF00"/>
                </a:solidFill>
              </a:rPr>
              <a:t>ينفصل الجلسرول عند تحليل الزيوت والدهون بواسطه القواعد وتتكون املاح الحامض الدهنى الصابون  وتعرف هذه العمليه </a:t>
            </a:r>
            <a:r>
              <a:rPr lang="ar-EG" b="1" dirty="0" smtClean="0">
                <a:solidFill>
                  <a:srgbClr val="FFFF00"/>
                </a:solidFill>
              </a:rPr>
              <a:t>بالتصبن   </a:t>
            </a:r>
          </a:p>
          <a:p>
            <a:r>
              <a:rPr lang="ar-EG" dirty="0" smtClean="0">
                <a:solidFill>
                  <a:srgbClr val="FFFF00"/>
                </a:solidFill>
              </a:rPr>
              <a:t>وهذا التفاعل </a:t>
            </a:r>
            <a:r>
              <a:rPr lang="ar-EG" dirty="0" err="1" smtClean="0">
                <a:solidFill>
                  <a:srgbClr val="FFFF00"/>
                </a:solidFill>
              </a:rPr>
              <a:t>غيرعكسى</a:t>
            </a:r>
            <a:endParaRPr lang="ar-SA" dirty="0" smtClean="0">
              <a:solidFill>
                <a:srgbClr val="FFFF00"/>
              </a:solidFill>
            </a:endParaRPr>
          </a:p>
          <a:p>
            <a:endParaRPr lang="en-US" dirty="0" smtClean="0">
              <a:solidFill>
                <a:srgbClr val="FFFF00"/>
              </a:solidFill>
            </a:endParaRPr>
          </a:p>
          <a:p>
            <a:r>
              <a:rPr lang="ar-SA" dirty="0" smtClean="0">
                <a:solidFill>
                  <a:srgbClr val="FFFF00"/>
                </a:solidFill>
              </a:rPr>
              <a:t>أنواع الصابون:</a:t>
            </a:r>
            <a:endParaRPr lang="ar-EG" dirty="0" smtClean="0">
              <a:solidFill>
                <a:srgbClr val="FFFF00"/>
              </a:solidFill>
            </a:endParaRPr>
          </a:p>
          <a:p>
            <a:r>
              <a:rPr lang="ar-EG" dirty="0" smtClean="0">
                <a:solidFill>
                  <a:srgbClr val="FFFF00"/>
                </a:solidFill>
              </a:rPr>
              <a:t>الصابون </a:t>
            </a:r>
            <a:r>
              <a:rPr lang="ar-EG" b="1" dirty="0" err="1" smtClean="0">
                <a:solidFill>
                  <a:srgbClr val="FFFF00"/>
                </a:solidFill>
              </a:rPr>
              <a:t>الصوديومى</a:t>
            </a:r>
            <a:r>
              <a:rPr lang="en-US" dirty="0" smtClean="0">
                <a:solidFill>
                  <a:srgbClr val="FFFF00"/>
                </a:solidFill>
              </a:rPr>
              <a:t>) </a:t>
            </a:r>
            <a:r>
              <a:rPr lang="ar-EG" dirty="0" smtClean="0">
                <a:solidFill>
                  <a:srgbClr val="FFFF00"/>
                </a:solidFill>
              </a:rPr>
              <a:t>ملح الصوديوم للأحماض </a:t>
            </a:r>
            <a:r>
              <a:rPr lang="ar-EG" dirty="0" err="1" smtClean="0">
                <a:solidFill>
                  <a:srgbClr val="FFFF00"/>
                </a:solidFill>
              </a:rPr>
              <a:t>الدهنية</a:t>
            </a:r>
            <a:r>
              <a:rPr lang="en-US" dirty="0" smtClean="0">
                <a:solidFill>
                  <a:srgbClr val="FFFF00"/>
                </a:solidFill>
              </a:rPr>
              <a:t>(</a:t>
            </a:r>
            <a:r>
              <a:rPr lang="ar-SA" dirty="0" smtClean="0">
                <a:solidFill>
                  <a:srgbClr val="FFFF00"/>
                </a:solidFill>
              </a:rPr>
              <a:t>وهو الصابون </a:t>
            </a:r>
            <a:r>
              <a:rPr lang="ar-SA" dirty="0" err="1" smtClean="0">
                <a:solidFill>
                  <a:srgbClr val="FFFF00"/>
                </a:solidFill>
              </a:rPr>
              <a:t>العادى</a:t>
            </a:r>
            <a:endParaRPr lang="ar-SA" dirty="0" smtClean="0">
              <a:solidFill>
                <a:srgbClr val="FFFF00"/>
              </a:solidFill>
            </a:endParaRPr>
          </a:p>
          <a:p>
            <a:r>
              <a:rPr lang="ar-EG" b="1" dirty="0" err="1" smtClean="0">
                <a:solidFill>
                  <a:srgbClr val="FFFF00"/>
                </a:solidFill>
              </a:rPr>
              <a:t>والبوتاسيومي</a:t>
            </a:r>
            <a:r>
              <a:rPr lang="ar-EG" dirty="0" smtClean="0">
                <a:solidFill>
                  <a:srgbClr val="FFFF00"/>
                </a:solidFill>
              </a:rPr>
              <a:t> هو  ملح البوتاسيوم للاحماض الدهنيه يذوب فى الماء الا ان املاح البوتاسيوم هى الاكثر استخداما ويطلق عليها الصابون </a:t>
            </a:r>
            <a:r>
              <a:rPr lang="ar-EG" b="1" dirty="0" smtClean="0">
                <a:solidFill>
                  <a:srgbClr val="FFFF00"/>
                </a:solidFill>
              </a:rPr>
              <a:t>الناعم </a:t>
            </a:r>
            <a:r>
              <a:rPr lang="ar-SA" b="1" dirty="0" smtClean="0">
                <a:solidFill>
                  <a:srgbClr val="FFFF00"/>
                </a:solidFill>
              </a:rPr>
              <a:t>-اللين</a:t>
            </a:r>
            <a:r>
              <a:rPr lang="ar-EG" b="1" dirty="0" smtClean="0">
                <a:solidFill>
                  <a:srgbClr val="FFFF00"/>
                </a:solidFill>
              </a:rPr>
              <a:t>    </a:t>
            </a:r>
            <a:endParaRPr lang="en-US" b="1" dirty="0" smtClean="0">
              <a:solidFill>
                <a:srgbClr val="FFFF00"/>
              </a:solidFill>
            </a:endParaRPr>
          </a:p>
          <a:p>
            <a:r>
              <a:rPr lang="ar-EG" dirty="0" smtClean="0">
                <a:solidFill>
                  <a:srgbClr val="FFFF00"/>
                </a:solidFill>
              </a:rPr>
              <a:t> </a:t>
            </a:r>
            <a:r>
              <a:rPr lang="ar-SA" dirty="0" smtClean="0">
                <a:solidFill>
                  <a:srgbClr val="FFFF00"/>
                </a:solidFill>
              </a:rPr>
              <a:t>وهذين النوعين يذوبان </a:t>
            </a:r>
            <a:r>
              <a:rPr lang="ar-SA" dirty="0" err="1" smtClean="0">
                <a:solidFill>
                  <a:srgbClr val="FFFF00"/>
                </a:solidFill>
              </a:rPr>
              <a:t>فى</a:t>
            </a:r>
            <a:r>
              <a:rPr lang="ar-SA" dirty="0" smtClean="0">
                <a:solidFill>
                  <a:srgbClr val="FFFF00"/>
                </a:solidFill>
              </a:rPr>
              <a:t> الماء</a:t>
            </a:r>
            <a:endParaRPr lang="ar-EG" dirty="0" smtClean="0">
              <a:solidFill>
                <a:srgbClr val="FFFF00"/>
              </a:solidFill>
            </a:endParaRPr>
          </a:p>
          <a:p>
            <a:r>
              <a:rPr lang="ar-EG" dirty="0" smtClean="0">
                <a:solidFill>
                  <a:srgbClr val="FFFF00"/>
                </a:solidFill>
              </a:rPr>
              <a:t>بينما لايذوب ملح الكالسيوم </a:t>
            </a:r>
            <a:r>
              <a:rPr lang="ar-EG" dirty="0" err="1" smtClean="0">
                <a:solidFill>
                  <a:srgbClr val="FFFF00"/>
                </a:solidFill>
              </a:rPr>
              <a:t>والماغنسيوم</a:t>
            </a:r>
            <a:endParaRPr lang="ar-EG" dirty="0">
              <a:solidFill>
                <a:srgbClr val="FFFF00"/>
              </a:solidFill>
            </a:endParaRPr>
          </a:p>
        </p:txBody>
      </p:sp>
    </p:spTree>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0" y="1600200"/>
            <a:ext cx="8748464" cy="4873752"/>
          </a:xfrm>
        </p:spPr>
        <p:txBody>
          <a:bodyPr/>
          <a:lstStyle/>
          <a:p>
            <a:pPr algn="l" rtl="0"/>
            <a:r>
              <a:rPr lang="en-US" sz="2000" dirty="0" smtClean="0">
                <a:solidFill>
                  <a:srgbClr val="FFFF00"/>
                </a:solidFill>
              </a:rPr>
              <a:t>CH3-(CH2)16-COOH + </a:t>
            </a:r>
            <a:r>
              <a:rPr lang="en-US" sz="2000" dirty="0" err="1" smtClean="0">
                <a:solidFill>
                  <a:srgbClr val="FFFF00"/>
                </a:solidFill>
              </a:rPr>
              <a:t>NaOH</a:t>
            </a:r>
            <a:r>
              <a:rPr lang="en-US" sz="2000" dirty="0" smtClean="0">
                <a:solidFill>
                  <a:srgbClr val="FFFF00"/>
                </a:solidFill>
              </a:rPr>
              <a:t>		 CH3-(CH2)16-COONa</a:t>
            </a:r>
          </a:p>
          <a:p>
            <a:pPr algn="l" rtl="0"/>
            <a:endParaRPr lang="en-US" sz="2000" dirty="0" smtClean="0">
              <a:solidFill>
                <a:srgbClr val="FFFF00"/>
              </a:solidFill>
            </a:endParaRPr>
          </a:p>
          <a:p>
            <a:pPr algn="l" rtl="0"/>
            <a:endParaRPr lang="en-US" sz="2000" dirty="0" smtClean="0">
              <a:solidFill>
                <a:srgbClr val="FFFF00"/>
              </a:solidFill>
            </a:endParaRPr>
          </a:p>
          <a:p>
            <a:pPr algn="l" rtl="0"/>
            <a:r>
              <a:rPr lang="en-US" sz="2000" dirty="0" err="1" smtClean="0">
                <a:solidFill>
                  <a:srgbClr val="FFFF00"/>
                </a:solidFill>
              </a:rPr>
              <a:t>Stearic</a:t>
            </a:r>
            <a:r>
              <a:rPr lang="en-US" sz="2000" dirty="0" smtClean="0">
                <a:solidFill>
                  <a:srgbClr val="FFFF00"/>
                </a:solidFill>
              </a:rPr>
              <a:t> acid			             Sod. </a:t>
            </a:r>
            <a:r>
              <a:rPr lang="en-US" sz="2000" dirty="0" err="1" smtClean="0">
                <a:solidFill>
                  <a:srgbClr val="FFFF00"/>
                </a:solidFill>
              </a:rPr>
              <a:t>Stearate</a:t>
            </a:r>
            <a:r>
              <a:rPr lang="en-US" sz="2000" dirty="0" smtClean="0">
                <a:solidFill>
                  <a:srgbClr val="FFFF00"/>
                </a:solidFill>
              </a:rPr>
              <a:t>  </a:t>
            </a:r>
            <a:r>
              <a:rPr lang="ar-EG" sz="2000" dirty="0" smtClean="0">
                <a:solidFill>
                  <a:srgbClr val="FFFF00"/>
                </a:solidFill>
              </a:rPr>
              <a:t>(صابون صلب)</a:t>
            </a:r>
            <a:endParaRPr lang="en-US" sz="2000" dirty="0" smtClean="0">
              <a:solidFill>
                <a:srgbClr val="FFFF00"/>
              </a:solidFill>
            </a:endParaRPr>
          </a:p>
          <a:p>
            <a:endParaRPr lang="en-US" dirty="0" smtClean="0">
              <a:solidFill>
                <a:srgbClr val="FFFF00"/>
              </a:solidFill>
            </a:endParaRPr>
          </a:p>
          <a:p>
            <a:r>
              <a:rPr lang="ar-SA" dirty="0" smtClean="0">
                <a:solidFill>
                  <a:srgbClr val="FFFF00"/>
                </a:solidFill>
              </a:rPr>
              <a:t>وينقص الصابون من التوتر </a:t>
            </a:r>
            <a:r>
              <a:rPr lang="ar-SA" dirty="0" err="1" smtClean="0">
                <a:solidFill>
                  <a:srgbClr val="FFFF00"/>
                </a:solidFill>
              </a:rPr>
              <a:t>السطحى</a:t>
            </a:r>
            <a:r>
              <a:rPr lang="ar-SA" dirty="0" smtClean="0">
                <a:solidFill>
                  <a:srgbClr val="FFFF00"/>
                </a:solidFill>
              </a:rPr>
              <a:t> ويعمل على تكوين مستحلب للمواد </a:t>
            </a:r>
            <a:r>
              <a:rPr lang="ar-SA" dirty="0" err="1" smtClean="0">
                <a:solidFill>
                  <a:srgbClr val="FFFF00"/>
                </a:solidFill>
              </a:rPr>
              <a:t>الدهنيه</a:t>
            </a:r>
            <a:r>
              <a:rPr lang="ar-SA" dirty="0" smtClean="0">
                <a:solidFill>
                  <a:srgbClr val="FFFF00"/>
                </a:solidFill>
              </a:rPr>
              <a:t> ويمكن أزالتها بالماء.</a:t>
            </a:r>
          </a:p>
          <a:p>
            <a:endParaRPr lang="ar-SA" dirty="0" smtClean="0">
              <a:solidFill>
                <a:srgbClr val="FFFF00"/>
              </a:solidFill>
            </a:endParaRPr>
          </a:p>
          <a:p>
            <a:r>
              <a:rPr lang="ar-EG" dirty="0" smtClean="0">
                <a:solidFill>
                  <a:srgbClr val="FFFF00"/>
                </a:solidFill>
              </a:rPr>
              <a:t>تمتاز المنظفات </a:t>
            </a:r>
            <a:r>
              <a:rPr lang="ar-EG" dirty="0" err="1" smtClean="0">
                <a:solidFill>
                  <a:srgbClr val="FFFF00"/>
                </a:solidFill>
              </a:rPr>
              <a:t>الصناعيه</a:t>
            </a:r>
            <a:r>
              <a:rPr lang="ar-EG" dirty="0" smtClean="0">
                <a:solidFill>
                  <a:srgbClr val="FFFF00"/>
                </a:solidFill>
              </a:rPr>
              <a:t> عن الصابون </a:t>
            </a:r>
            <a:r>
              <a:rPr lang="ar-EG" dirty="0" err="1" smtClean="0">
                <a:solidFill>
                  <a:srgbClr val="FFFF00"/>
                </a:solidFill>
              </a:rPr>
              <a:t>فى</a:t>
            </a:r>
            <a:r>
              <a:rPr lang="ar-EG" dirty="0" smtClean="0">
                <a:solidFill>
                  <a:srgbClr val="FFFF00"/>
                </a:solidFill>
              </a:rPr>
              <a:t> </a:t>
            </a:r>
            <a:r>
              <a:rPr lang="ar-SA" dirty="0" smtClean="0">
                <a:solidFill>
                  <a:srgbClr val="FFFF00"/>
                </a:solidFill>
              </a:rPr>
              <a:t>أنها </a:t>
            </a:r>
            <a:r>
              <a:rPr lang="ar-EG" dirty="0" smtClean="0">
                <a:solidFill>
                  <a:srgbClr val="FFFF00"/>
                </a:solidFill>
              </a:rPr>
              <a:t>تقوم بالتنظيف </a:t>
            </a:r>
            <a:r>
              <a:rPr lang="ar-EG" dirty="0" err="1" smtClean="0">
                <a:solidFill>
                  <a:srgbClr val="FFFF00"/>
                </a:solidFill>
              </a:rPr>
              <a:t>فى</a:t>
            </a:r>
            <a:r>
              <a:rPr lang="ar-EG" dirty="0" smtClean="0">
                <a:solidFill>
                  <a:srgbClr val="FFFF00"/>
                </a:solidFill>
              </a:rPr>
              <a:t> الماء العسر لان </a:t>
            </a:r>
            <a:r>
              <a:rPr lang="ar-EG" dirty="0" err="1" smtClean="0">
                <a:solidFill>
                  <a:srgbClr val="FFFF00"/>
                </a:solidFill>
              </a:rPr>
              <a:t>املاحها</a:t>
            </a:r>
            <a:r>
              <a:rPr lang="ar-EG" dirty="0" smtClean="0">
                <a:solidFill>
                  <a:srgbClr val="FFFF00"/>
                </a:solidFill>
              </a:rPr>
              <a:t> الكالسيوم </a:t>
            </a:r>
            <a:r>
              <a:rPr lang="ar-EG" dirty="0" err="1" smtClean="0">
                <a:solidFill>
                  <a:srgbClr val="FFFF00"/>
                </a:solidFill>
              </a:rPr>
              <a:t>او</a:t>
            </a:r>
            <a:r>
              <a:rPr lang="ar-EG" dirty="0" smtClean="0">
                <a:solidFill>
                  <a:srgbClr val="FFFF00"/>
                </a:solidFill>
              </a:rPr>
              <a:t> </a:t>
            </a:r>
            <a:r>
              <a:rPr lang="ar-EG" dirty="0" err="1" smtClean="0">
                <a:solidFill>
                  <a:srgbClr val="FFFF00"/>
                </a:solidFill>
              </a:rPr>
              <a:t>الماغنسيوم</a:t>
            </a:r>
            <a:r>
              <a:rPr lang="ar-EG" dirty="0" smtClean="0">
                <a:solidFill>
                  <a:srgbClr val="FFFF00"/>
                </a:solidFill>
              </a:rPr>
              <a:t> تذوب </a:t>
            </a:r>
            <a:r>
              <a:rPr lang="ar-EG" dirty="0" err="1" smtClean="0">
                <a:solidFill>
                  <a:srgbClr val="FFFF00"/>
                </a:solidFill>
              </a:rPr>
              <a:t>فى</a:t>
            </a:r>
            <a:r>
              <a:rPr lang="ar-EG" dirty="0" smtClean="0">
                <a:solidFill>
                  <a:srgbClr val="FFFF00"/>
                </a:solidFill>
              </a:rPr>
              <a:t> الماء ولكن الصابون يتفاعل مع </a:t>
            </a:r>
            <a:r>
              <a:rPr lang="ar-EG" dirty="0" err="1" smtClean="0">
                <a:solidFill>
                  <a:srgbClr val="FFFF00"/>
                </a:solidFill>
              </a:rPr>
              <a:t>املاح</a:t>
            </a:r>
            <a:r>
              <a:rPr lang="ar-EG" dirty="0" smtClean="0">
                <a:solidFill>
                  <a:srgbClr val="FFFF00"/>
                </a:solidFill>
              </a:rPr>
              <a:t> الكالسيوم </a:t>
            </a:r>
            <a:r>
              <a:rPr lang="ar-EG" dirty="0" err="1" smtClean="0">
                <a:solidFill>
                  <a:srgbClr val="FFFF00"/>
                </a:solidFill>
              </a:rPr>
              <a:t>والماغنسيوم</a:t>
            </a:r>
            <a:r>
              <a:rPr lang="ar-EG" dirty="0" smtClean="0">
                <a:solidFill>
                  <a:srgbClr val="FFFF00"/>
                </a:solidFill>
              </a:rPr>
              <a:t>  </a:t>
            </a:r>
            <a:r>
              <a:rPr lang="ar-EG" dirty="0" err="1" smtClean="0">
                <a:solidFill>
                  <a:srgbClr val="FFFF00"/>
                </a:solidFill>
              </a:rPr>
              <a:t>الموجوده</a:t>
            </a:r>
            <a:r>
              <a:rPr lang="ar-EG" dirty="0" smtClean="0">
                <a:solidFill>
                  <a:srgbClr val="FFFF00"/>
                </a:solidFill>
              </a:rPr>
              <a:t> </a:t>
            </a:r>
            <a:r>
              <a:rPr lang="ar-EG" dirty="0" err="1" smtClean="0">
                <a:solidFill>
                  <a:srgbClr val="FFFF00"/>
                </a:solidFill>
              </a:rPr>
              <a:t>فى</a:t>
            </a:r>
            <a:r>
              <a:rPr lang="ar-EG" dirty="0" smtClean="0">
                <a:solidFill>
                  <a:srgbClr val="FFFF00"/>
                </a:solidFill>
              </a:rPr>
              <a:t> الماء العسر ويكون </a:t>
            </a:r>
            <a:r>
              <a:rPr lang="ar-EG" dirty="0" err="1" smtClean="0">
                <a:solidFill>
                  <a:srgbClr val="FFFF00"/>
                </a:solidFill>
              </a:rPr>
              <a:t>املاح</a:t>
            </a:r>
            <a:r>
              <a:rPr lang="ar-EG" dirty="0" smtClean="0">
                <a:solidFill>
                  <a:srgbClr val="FFFF00"/>
                </a:solidFill>
              </a:rPr>
              <a:t> غير </a:t>
            </a:r>
            <a:r>
              <a:rPr lang="ar-EG" dirty="0" err="1" smtClean="0">
                <a:solidFill>
                  <a:srgbClr val="FFFF00"/>
                </a:solidFill>
              </a:rPr>
              <a:t>ذائبه</a:t>
            </a:r>
            <a:r>
              <a:rPr lang="ar-EG" dirty="0" smtClean="0">
                <a:solidFill>
                  <a:srgbClr val="FFFF00"/>
                </a:solidFill>
              </a:rPr>
              <a:t> </a:t>
            </a:r>
            <a:r>
              <a:rPr lang="ar-EG" dirty="0" err="1" smtClean="0">
                <a:solidFill>
                  <a:srgbClr val="FFFF00"/>
                </a:solidFill>
              </a:rPr>
              <a:t>متعادله</a:t>
            </a:r>
            <a:r>
              <a:rPr lang="ar-EG" dirty="0" smtClean="0">
                <a:solidFill>
                  <a:srgbClr val="FFFF00"/>
                </a:solidFill>
              </a:rPr>
              <a:t> </a:t>
            </a:r>
          </a:p>
          <a:p>
            <a:endParaRPr lang="ar-EG" dirty="0">
              <a:solidFill>
                <a:srgbClr val="FFFF00"/>
              </a:solidFill>
            </a:endParaRPr>
          </a:p>
        </p:txBody>
      </p:sp>
      <p:sp>
        <p:nvSpPr>
          <p:cNvPr id="13" name="Pfeil nach rechts 12"/>
          <p:cNvSpPr/>
          <p:nvPr/>
        </p:nvSpPr>
        <p:spPr>
          <a:xfrm>
            <a:off x="3995936" y="1772816"/>
            <a:ext cx="1368152" cy="1177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4" name="Pfeil nach rechts 13"/>
          <p:cNvSpPr/>
          <p:nvPr/>
        </p:nvSpPr>
        <p:spPr>
          <a:xfrm>
            <a:off x="2647185" y="2924944"/>
            <a:ext cx="1368152" cy="1177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57166"/>
            <a:ext cx="7972452" cy="6116786"/>
          </a:xfrm>
        </p:spPr>
        <p:txBody>
          <a:bodyPr/>
          <a:lstStyle/>
          <a:p>
            <a:r>
              <a:rPr lang="ar-SA" sz="2800" b="1" dirty="0" smtClean="0"/>
              <a:t>ب- </a:t>
            </a:r>
            <a:r>
              <a:rPr lang="ar-SA" sz="2800" b="1" dirty="0" err="1" smtClean="0">
                <a:solidFill>
                  <a:srgbClr val="00B0F0"/>
                </a:solidFill>
              </a:rPr>
              <a:t>الهلجنه</a:t>
            </a:r>
            <a:r>
              <a:rPr lang="ar-SA" sz="2800" b="1" dirty="0" smtClean="0">
                <a:solidFill>
                  <a:srgbClr val="00B0F0"/>
                </a:solidFill>
              </a:rPr>
              <a:t> </a:t>
            </a:r>
            <a:r>
              <a:rPr lang="en-US" sz="2800" b="1" dirty="0" smtClean="0">
                <a:solidFill>
                  <a:srgbClr val="00B0F0"/>
                </a:solidFill>
              </a:rPr>
              <a:t>)</a:t>
            </a:r>
            <a:r>
              <a:rPr lang="ar-SA" sz="2800" b="1" dirty="0" smtClean="0">
                <a:solidFill>
                  <a:srgbClr val="00B0F0"/>
                </a:solidFill>
              </a:rPr>
              <a:t> </a:t>
            </a:r>
            <a:r>
              <a:rPr lang="en-US" sz="2800" b="1" dirty="0" smtClean="0">
                <a:solidFill>
                  <a:srgbClr val="00B0F0"/>
                </a:solidFill>
              </a:rPr>
              <a:t>  (</a:t>
            </a:r>
            <a:r>
              <a:rPr lang="en-US" sz="2800" b="1" dirty="0" err="1" smtClean="0">
                <a:solidFill>
                  <a:srgbClr val="00B0F0"/>
                </a:solidFill>
              </a:rPr>
              <a:t>Halogenation</a:t>
            </a:r>
            <a:endParaRPr lang="ar-SA" sz="2800" b="1" dirty="0" smtClean="0">
              <a:solidFill>
                <a:srgbClr val="00B0F0"/>
              </a:solidFill>
            </a:endParaRPr>
          </a:p>
          <a:p>
            <a:r>
              <a:rPr lang="ar-SA" dirty="0" smtClean="0"/>
              <a:t>تعتمد على وجود أحماض </a:t>
            </a:r>
            <a:r>
              <a:rPr lang="ar-SA" dirty="0" err="1" smtClean="0"/>
              <a:t>دهنيه</a:t>
            </a:r>
            <a:r>
              <a:rPr lang="ar-SA" dirty="0" smtClean="0"/>
              <a:t> غير مشبعه </a:t>
            </a:r>
            <a:r>
              <a:rPr lang="ar-SA" dirty="0" err="1" smtClean="0"/>
              <a:t>فى</a:t>
            </a:r>
            <a:r>
              <a:rPr lang="ar-SA" dirty="0" smtClean="0"/>
              <a:t> الدهون</a:t>
            </a:r>
          </a:p>
          <a:p>
            <a:r>
              <a:rPr lang="ar-SA" dirty="0" smtClean="0"/>
              <a:t>وتستخدم هذه التفاعلات لحساب عدد الروابط </a:t>
            </a:r>
            <a:r>
              <a:rPr lang="ar-SA" dirty="0" err="1" smtClean="0"/>
              <a:t>الزوجيه</a:t>
            </a:r>
            <a:r>
              <a:rPr lang="ar-SA" dirty="0" smtClean="0"/>
              <a:t> </a:t>
            </a:r>
            <a:r>
              <a:rPr lang="ar-SA" dirty="0" err="1" smtClean="0"/>
              <a:t>فى</a:t>
            </a:r>
            <a:r>
              <a:rPr lang="ar-SA" dirty="0" smtClean="0"/>
              <a:t> الدهون الغير مشبعه مثل تفاعلات </a:t>
            </a:r>
            <a:r>
              <a:rPr lang="ar-SA" dirty="0" err="1" smtClean="0"/>
              <a:t>البروم</a:t>
            </a:r>
            <a:r>
              <a:rPr lang="ar-SA" dirty="0" smtClean="0"/>
              <a:t> واليود</a:t>
            </a:r>
          </a:p>
          <a:p>
            <a:endParaRPr lang="ar-SA" dirty="0" smtClean="0"/>
          </a:p>
          <a:p>
            <a:r>
              <a:rPr lang="en-US" dirty="0" smtClean="0"/>
              <a:t>R CH = CH COOH +  I</a:t>
            </a:r>
            <a:r>
              <a:rPr lang="en-US" baseline="-25000" dirty="0" smtClean="0"/>
              <a:t>2  </a:t>
            </a:r>
            <a:r>
              <a:rPr lang="en-US" dirty="0" smtClean="0">
                <a:sym typeface="Symbol"/>
              </a:rPr>
              <a:t></a:t>
            </a:r>
            <a:r>
              <a:rPr lang="en-US" dirty="0" smtClean="0"/>
              <a:t> R CHI </a:t>
            </a:r>
            <a:r>
              <a:rPr lang="en-US" dirty="0" err="1" smtClean="0"/>
              <a:t>CHI</a:t>
            </a:r>
            <a:r>
              <a:rPr lang="en-US" dirty="0" smtClean="0"/>
              <a:t> COOH </a:t>
            </a:r>
          </a:p>
          <a:p>
            <a:r>
              <a:rPr lang="en-US" i="1" dirty="0" smtClean="0"/>
              <a:t>Unsaturated fatty acid               </a:t>
            </a:r>
            <a:r>
              <a:rPr lang="en-US" i="1" dirty="0" err="1" smtClean="0"/>
              <a:t>diiodo</a:t>
            </a:r>
            <a:r>
              <a:rPr lang="en-US" i="1" dirty="0" smtClean="0"/>
              <a:t> fatty acid</a:t>
            </a:r>
            <a:endParaRPr lang="en-US" dirty="0" smtClean="0"/>
          </a:p>
          <a:p>
            <a:endParaRPr lang="ar-SA" dirty="0" smtClean="0"/>
          </a:p>
          <a:p>
            <a:r>
              <a:rPr lang="ar-SA" sz="2800" b="1" dirty="0" smtClean="0">
                <a:solidFill>
                  <a:srgbClr val="00B0F0"/>
                </a:solidFill>
              </a:rPr>
              <a:t>ج- هدرجه الزيوت والدهون </a:t>
            </a:r>
            <a:r>
              <a:rPr lang="en-US" sz="2800" b="1" dirty="0" smtClean="0">
                <a:solidFill>
                  <a:srgbClr val="00B0F0"/>
                </a:solidFill>
              </a:rPr>
              <a:t>)</a:t>
            </a:r>
            <a:r>
              <a:rPr lang="ar-SA" sz="2800" b="1" dirty="0" smtClean="0">
                <a:solidFill>
                  <a:srgbClr val="00B0F0"/>
                </a:solidFill>
              </a:rPr>
              <a:t> </a:t>
            </a:r>
            <a:r>
              <a:rPr lang="en-US" sz="2800" b="1" dirty="0" smtClean="0">
                <a:solidFill>
                  <a:srgbClr val="00B0F0"/>
                </a:solidFill>
              </a:rPr>
              <a:t>  (Hydrogenation</a:t>
            </a:r>
            <a:endParaRPr lang="ar-SA" sz="2800" b="1" dirty="0" smtClean="0">
              <a:solidFill>
                <a:srgbClr val="00B0F0"/>
              </a:solidFill>
            </a:endParaRPr>
          </a:p>
          <a:p>
            <a:endParaRPr lang="ar-SA" dirty="0" smtClean="0"/>
          </a:p>
          <a:p>
            <a:endParaRPr lang="ar-SA" dirty="0" smtClean="0"/>
          </a:p>
          <a:p>
            <a:r>
              <a:rPr lang="en-US" dirty="0" smtClean="0"/>
              <a:t>Oleic fatty acid                                </a:t>
            </a:r>
            <a:r>
              <a:rPr lang="en-US" dirty="0" err="1" smtClean="0"/>
              <a:t>Stearic</a:t>
            </a:r>
            <a:r>
              <a:rPr lang="en-US" dirty="0" smtClean="0"/>
              <a:t> fatty acid</a:t>
            </a:r>
            <a:endParaRPr lang="ar-SA" dirty="0"/>
          </a:p>
        </p:txBody>
      </p:sp>
      <p:graphicFrame>
        <p:nvGraphicFramePr>
          <p:cNvPr id="1026" name="Object 2"/>
          <p:cNvGraphicFramePr>
            <a:graphicFrameLocks noChangeAspect="1"/>
          </p:cNvGraphicFramePr>
          <p:nvPr/>
        </p:nvGraphicFramePr>
        <p:xfrm>
          <a:off x="214282" y="4786322"/>
          <a:ext cx="8929718" cy="428628"/>
        </p:xfrm>
        <a:graphic>
          <a:graphicData uri="http://schemas.openxmlformats.org/presentationml/2006/ole">
            <p:oleObj spid="_x0000_s1044" name="Equation" r:id="rId3" imgW="4508500" imgH="228600" progId="Equation.3">
              <p:embed/>
            </p:oleObj>
          </a:graphicData>
        </a:graphic>
      </p:graphicFrame>
    </p:spTree>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42876" y="357166"/>
            <a:ext cx="8643966" cy="6286544"/>
          </a:xfrm>
        </p:spPr>
        <p:txBody>
          <a:bodyPr>
            <a:normAutofit/>
          </a:bodyPr>
          <a:lstStyle/>
          <a:p>
            <a:pPr>
              <a:lnSpc>
                <a:spcPct val="170000"/>
              </a:lnSpc>
              <a:spcBef>
                <a:spcPts val="0"/>
              </a:spcBef>
            </a:pPr>
            <a:r>
              <a:rPr lang="ar-SA" dirty="0" smtClean="0"/>
              <a:t>وتعتمد هذه الخاصية أيضا على </a:t>
            </a:r>
            <a:r>
              <a:rPr lang="ar-SA" dirty="0" err="1" smtClean="0"/>
              <a:t>الاحماض</a:t>
            </a:r>
            <a:r>
              <a:rPr lang="ar-SA" dirty="0" smtClean="0"/>
              <a:t> </a:t>
            </a:r>
            <a:r>
              <a:rPr lang="ar-SA" dirty="0" err="1" smtClean="0"/>
              <a:t>الدهنيه</a:t>
            </a:r>
            <a:r>
              <a:rPr lang="ar-SA" dirty="0" smtClean="0"/>
              <a:t> الغير مشبعه . تجرى هذه العملية لتحويل الزيوت والدهون إلى مركبات مشبعه وذلك عن طريق </a:t>
            </a:r>
            <a:r>
              <a:rPr lang="ar-SA" b="1" dirty="0" smtClean="0"/>
              <a:t>أضافه الهيدروجين </a:t>
            </a:r>
            <a:r>
              <a:rPr lang="ar-SA" dirty="0" smtClean="0"/>
              <a:t>إلى </a:t>
            </a:r>
            <a:r>
              <a:rPr lang="ar-SA" u="sng" dirty="0" smtClean="0"/>
              <a:t>الرابطة الزوجية</a:t>
            </a:r>
            <a:r>
              <a:rPr lang="ar-SA" dirty="0" smtClean="0"/>
              <a:t> في وجود عوامل مساعده مثل النيكل </a:t>
            </a:r>
            <a:r>
              <a:rPr lang="ar-SA" dirty="0" err="1" smtClean="0"/>
              <a:t>او</a:t>
            </a:r>
            <a:r>
              <a:rPr lang="ar-SA" dirty="0" smtClean="0"/>
              <a:t> الحديد فتتحول </a:t>
            </a:r>
            <a:r>
              <a:rPr lang="ar-SA" b="1" dirty="0" smtClean="0"/>
              <a:t>الأحماض </a:t>
            </a:r>
            <a:r>
              <a:rPr lang="ar-SA" b="1" dirty="0" err="1" smtClean="0"/>
              <a:t>الدهنيه</a:t>
            </a:r>
            <a:r>
              <a:rPr lang="ar-SA" b="1" dirty="0" smtClean="0"/>
              <a:t> الغير مشبعه إلى مشبعه </a:t>
            </a:r>
            <a:r>
              <a:rPr lang="ar-SA" dirty="0" smtClean="0"/>
              <a:t>في درجات حرارة عاليه 150-190 </a:t>
            </a:r>
            <a:r>
              <a:rPr lang="ar-SA" dirty="0" err="1" smtClean="0"/>
              <a:t>م</a:t>
            </a:r>
            <a:r>
              <a:rPr lang="ar-SA" dirty="0" smtClean="0"/>
              <a:t>  وفى وجود ضغط مرتفع.</a:t>
            </a:r>
          </a:p>
          <a:p>
            <a:pPr>
              <a:lnSpc>
                <a:spcPct val="170000"/>
              </a:lnSpc>
              <a:spcBef>
                <a:spcPts val="0"/>
              </a:spcBef>
            </a:pPr>
            <a:r>
              <a:rPr lang="ar-SA" dirty="0" smtClean="0"/>
              <a:t> وتعرف هذه العملية </a:t>
            </a:r>
            <a:r>
              <a:rPr lang="ar-SA" b="1" dirty="0" smtClean="0"/>
              <a:t>بالتصلب</a:t>
            </a:r>
            <a:r>
              <a:rPr lang="ar-SA" dirty="0" smtClean="0"/>
              <a:t> وهى ذات أهميه تجاريه كبيره . والمركبات المشبعه الناتجه من الهدرجه صلبه القوام تزيد من قابليه الزيوت للحفظ ضد </a:t>
            </a:r>
            <a:r>
              <a:rPr lang="ar-SA" dirty="0" err="1" smtClean="0"/>
              <a:t>التزنخ</a:t>
            </a:r>
            <a:r>
              <a:rPr lang="ar-SA" dirty="0" smtClean="0"/>
              <a:t>. </a:t>
            </a:r>
          </a:p>
          <a:p>
            <a:pPr>
              <a:lnSpc>
                <a:spcPct val="170000"/>
              </a:lnSpc>
              <a:spcBef>
                <a:spcPts val="0"/>
              </a:spcBef>
            </a:pPr>
            <a:r>
              <a:rPr lang="ar-SA" dirty="0" smtClean="0">
                <a:solidFill>
                  <a:srgbClr val="FF0000"/>
                </a:solidFill>
              </a:rPr>
              <a:t>وعيوب السمن الصناعي </a:t>
            </a:r>
            <a:r>
              <a:rPr lang="ar-SA" dirty="0" smtClean="0"/>
              <a:t>الناتج من الهدرجة انه </a:t>
            </a:r>
            <a:r>
              <a:rPr lang="ar-SA" dirty="0" err="1" smtClean="0"/>
              <a:t>لايحتوى</a:t>
            </a:r>
            <a:r>
              <a:rPr lang="ar-SA" dirty="0" smtClean="0"/>
              <a:t> على </a:t>
            </a:r>
            <a:r>
              <a:rPr lang="ar-SA" u="sng" dirty="0" smtClean="0"/>
              <a:t>الفيتامينات الذائبة </a:t>
            </a:r>
            <a:r>
              <a:rPr lang="ar-SA" dirty="0" err="1" smtClean="0"/>
              <a:t>فى</a:t>
            </a:r>
            <a:r>
              <a:rPr lang="ar-SA" dirty="0" smtClean="0"/>
              <a:t> الدهون </a:t>
            </a:r>
            <a:r>
              <a:rPr lang="ar-SA" dirty="0" err="1" smtClean="0"/>
              <a:t>ولايحتوى</a:t>
            </a:r>
            <a:r>
              <a:rPr lang="ar-SA" dirty="0" smtClean="0"/>
              <a:t> على </a:t>
            </a:r>
            <a:r>
              <a:rPr lang="ar-SA" u="sng" dirty="0" smtClean="0"/>
              <a:t>الأحماض </a:t>
            </a:r>
            <a:r>
              <a:rPr lang="ar-SA" u="sng" dirty="0" err="1" smtClean="0"/>
              <a:t>الدهنيه</a:t>
            </a:r>
            <a:r>
              <a:rPr lang="ar-SA" u="sng" dirty="0" smtClean="0"/>
              <a:t> </a:t>
            </a:r>
            <a:r>
              <a:rPr lang="ar-SA" u="sng" dirty="0" err="1" smtClean="0"/>
              <a:t>الاساسيه</a:t>
            </a:r>
            <a:r>
              <a:rPr lang="ar-SA" dirty="0" smtClean="0"/>
              <a:t>.</a:t>
            </a:r>
            <a:endParaRPr lang="ar-EG" dirty="0" smtClean="0"/>
          </a:p>
          <a:p>
            <a:pPr>
              <a:lnSpc>
                <a:spcPct val="150000"/>
              </a:lnSpc>
              <a:spcBef>
                <a:spcPts val="0"/>
              </a:spcBef>
            </a:pPr>
            <a:r>
              <a:rPr lang="ar-SA" dirty="0" smtClean="0"/>
              <a:t>وينصح بعدم تشبع كل الروابط </a:t>
            </a:r>
            <a:r>
              <a:rPr lang="ar-SA" dirty="0" err="1" smtClean="0"/>
              <a:t>الزوجيه</a:t>
            </a:r>
            <a:r>
              <a:rPr lang="ar-SA" dirty="0" smtClean="0"/>
              <a:t> حتى </a:t>
            </a:r>
            <a:r>
              <a:rPr lang="ar-SA" dirty="0" err="1" smtClean="0"/>
              <a:t>لاتصبح</a:t>
            </a:r>
            <a:r>
              <a:rPr lang="ar-SA" dirty="0" smtClean="0"/>
              <a:t> صلبه جدا ويصعب هضمها.</a:t>
            </a:r>
          </a:p>
          <a:p>
            <a:pPr>
              <a:lnSpc>
                <a:spcPct val="150000"/>
              </a:lnSpc>
              <a:spcBef>
                <a:spcPts val="0"/>
              </a:spcBef>
            </a:pPr>
            <a:endParaRPr lang="ar-SA" dirty="0" smtClean="0"/>
          </a:p>
          <a:p>
            <a:endParaRPr lang="ar-SA" dirty="0" smtClean="0"/>
          </a:p>
          <a:p>
            <a:endParaRPr lang="ar-SA" dirty="0"/>
          </a:p>
        </p:txBody>
      </p:sp>
    </p:spTree>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71472" y="214290"/>
            <a:ext cx="7467600" cy="562074"/>
          </a:xfrm>
        </p:spPr>
        <p:txBody>
          <a:bodyPr>
            <a:noAutofit/>
          </a:bodyPr>
          <a:lstStyle/>
          <a:p>
            <a:pPr algn="r"/>
            <a:r>
              <a:rPr lang="ar-SA" sz="2400" b="1" dirty="0" smtClean="0">
                <a:solidFill>
                  <a:srgbClr val="FF0000"/>
                </a:solidFill>
              </a:rPr>
              <a:t>د- </a:t>
            </a:r>
            <a:r>
              <a:rPr lang="ar-EG" sz="2400" b="1" dirty="0" err="1" smtClean="0">
                <a:solidFill>
                  <a:srgbClr val="FF0000"/>
                </a:solidFill>
              </a:rPr>
              <a:t>تزنخ</a:t>
            </a:r>
            <a:r>
              <a:rPr lang="ar-EG" sz="2400" b="1" dirty="0" smtClean="0">
                <a:solidFill>
                  <a:srgbClr val="FF0000"/>
                </a:solidFill>
              </a:rPr>
              <a:t> الزيوت والدهون</a:t>
            </a:r>
            <a:r>
              <a:rPr lang="ar-SA" sz="2400" b="1" dirty="0" smtClean="0">
                <a:solidFill>
                  <a:srgbClr val="FF0000"/>
                </a:solidFill>
              </a:rPr>
              <a:t> </a:t>
            </a:r>
            <a:r>
              <a:rPr lang="ar-SA" sz="2400" dirty="0" smtClean="0"/>
              <a:t>– التأكسد </a:t>
            </a:r>
            <a:r>
              <a:rPr lang="en-US" sz="2400" dirty="0" smtClean="0"/>
              <a:t>)</a:t>
            </a:r>
            <a:r>
              <a:rPr lang="ar-SA" sz="2400" dirty="0" smtClean="0"/>
              <a:t> </a:t>
            </a:r>
            <a:r>
              <a:rPr lang="en-US" sz="2400" dirty="0" smtClean="0"/>
              <a:t>  (Oxidation</a:t>
            </a:r>
            <a:endParaRPr lang="ar-EG" sz="2400" b="1" dirty="0">
              <a:solidFill>
                <a:srgbClr val="FF0000"/>
              </a:solidFill>
            </a:endParaRPr>
          </a:p>
        </p:txBody>
      </p:sp>
      <p:sp>
        <p:nvSpPr>
          <p:cNvPr id="3" name="Inhaltsplatzhalter 2"/>
          <p:cNvSpPr>
            <a:spLocks noGrp="1"/>
          </p:cNvSpPr>
          <p:nvPr>
            <p:ph sz="quarter" idx="1"/>
          </p:nvPr>
        </p:nvSpPr>
        <p:spPr>
          <a:xfrm>
            <a:off x="457200" y="1124744"/>
            <a:ext cx="8329642" cy="5349208"/>
          </a:xfrm>
        </p:spPr>
        <p:txBody>
          <a:bodyPr>
            <a:normAutofit lnSpcReduction="10000"/>
          </a:bodyPr>
          <a:lstStyle/>
          <a:p>
            <a:r>
              <a:rPr lang="ar-SA" dirty="0" smtClean="0"/>
              <a:t>تتأكسد </a:t>
            </a:r>
            <a:r>
              <a:rPr lang="ar-SA" dirty="0" err="1" smtClean="0"/>
              <a:t>الاحماض</a:t>
            </a:r>
            <a:r>
              <a:rPr lang="ar-SA" dirty="0" smtClean="0"/>
              <a:t> الغير مشبعه </a:t>
            </a:r>
            <a:r>
              <a:rPr lang="ar-SA" dirty="0" err="1" smtClean="0"/>
              <a:t>فى</a:t>
            </a:r>
            <a:r>
              <a:rPr lang="ar-SA" dirty="0" smtClean="0"/>
              <a:t> الزيوت </a:t>
            </a:r>
            <a:r>
              <a:rPr lang="ar-EG" dirty="0" smtClean="0"/>
              <a:t>والدهون </a:t>
            </a:r>
            <a:r>
              <a:rPr lang="ar-SA" dirty="0" smtClean="0"/>
              <a:t>عند التعرض </a:t>
            </a:r>
            <a:r>
              <a:rPr lang="ar-SA" dirty="0" err="1" smtClean="0"/>
              <a:t>الى</a:t>
            </a:r>
            <a:r>
              <a:rPr lang="ar-SA" dirty="0" smtClean="0"/>
              <a:t> الضوء </a:t>
            </a:r>
            <a:r>
              <a:rPr lang="ar-SA" dirty="0" err="1" smtClean="0"/>
              <a:t>والاكسجين</a:t>
            </a:r>
            <a:r>
              <a:rPr lang="ar-SA" dirty="0" smtClean="0"/>
              <a:t> </a:t>
            </a:r>
            <a:r>
              <a:rPr lang="ar-SA" dirty="0" err="1" smtClean="0"/>
              <a:t>والرطوبه</a:t>
            </a:r>
            <a:r>
              <a:rPr lang="ar-SA" dirty="0" smtClean="0"/>
              <a:t> </a:t>
            </a:r>
            <a:r>
              <a:rPr lang="ar-EG" dirty="0" smtClean="0"/>
              <a:t>ينتج عنها تغيرات فى الصفات </a:t>
            </a:r>
            <a:r>
              <a:rPr lang="ar-EG" dirty="0" err="1" smtClean="0"/>
              <a:t>الفزيائيه</a:t>
            </a:r>
            <a:r>
              <a:rPr lang="ar-SA" dirty="0" smtClean="0"/>
              <a:t> (</a:t>
            </a:r>
            <a:r>
              <a:rPr lang="ar-EG" dirty="0" smtClean="0"/>
              <a:t>طعم </a:t>
            </a:r>
            <a:r>
              <a:rPr lang="ar-EG" dirty="0" err="1" smtClean="0"/>
              <a:t>ورائحه</a:t>
            </a:r>
            <a:r>
              <a:rPr lang="ar-EG" dirty="0" smtClean="0"/>
              <a:t> غير </a:t>
            </a:r>
            <a:r>
              <a:rPr lang="ar-EG" dirty="0" err="1" smtClean="0"/>
              <a:t>مرغوبه</a:t>
            </a:r>
            <a:r>
              <a:rPr lang="ar-SA" dirty="0" smtClean="0"/>
              <a:t>)</a:t>
            </a:r>
            <a:r>
              <a:rPr lang="ar-EG" dirty="0" smtClean="0"/>
              <a:t> </a:t>
            </a:r>
            <a:r>
              <a:rPr lang="ar-EG" dirty="0" err="1" smtClean="0"/>
              <a:t>والكيميائيه</a:t>
            </a:r>
            <a:r>
              <a:rPr lang="ar-SA" dirty="0" smtClean="0"/>
              <a:t> (تكوين </a:t>
            </a:r>
            <a:r>
              <a:rPr lang="ar-SA" dirty="0" err="1" smtClean="0"/>
              <a:t>الدهيدات</a:t>
            </a:r>
            <a:r>
              <a:rPr lang="ar-SA" dirty="0" smtClean="0"/>
              <a:t> </a:t>
            </a:r>
            <a:r>
              <a:rPr lang="ar-SA" dirty="0" err="1" smtClean="0"/>
              <a:t>وكيتونات</a:t>
            </a:r>
            <a:r>
              <a:rPr lang="ar-SA" dirty="0" smtClean="0"/>
              <a:t>  </a:t>
            </a:r>
            <a:r>
              <a:rPr lang="ar-SA" dirty="0" err="1" smtClean="0"/>
              <a:t>وبيراوكسيدات</a:t>
            </a:r>
            <a:r>
              <a:rPr lang="ar-SA" dirty="0" smtClean="0"/>
              <a:t>) ويعرف هذا </a:t>
            </a:r>
            <a:r>
              <a:rPr lang="ar-SA" dirty="0" err="1" smtClean="0"/>
              <a:t>بالتزنخ</a:t>
            </a:r>
            <a:r>
              <a:rPr lang="ar-SA" dirty="0" smtClean="0"/>
              <a:t>.</a:t>
            </a:r>
            <a:endParaRPr lang="ar-EG" dirty="0" smtClean="0"/>
          </a:p>
          <a:p>
            <a:r>
              <a:rPr lang="ar-EG" b="1" dirty="0" err="1" smtClean="0">
                <a:solidFill>
                  <a:srgbClr val="FF0000"/>
                </a:solidFill>
              </a:rPr>
              <a:t>انواع</a:t>
            </a:r>
            <a:r>
              <a:rPr lang="ar-EG" b="1" dirty="0" smtClean="0">
                <a:solidFill>
                  <a:srgbClr val="FF0000"/>
                </a:solidFill>
              </a:rPr>
              <a:t> التزنخ :</a:t>
            </a:r>
          </a:p>
          <a:p>
            <a:r>
              <a:rPr lang="ar-EG" dirty="0" smtClean="0"/>
              <a:t>1- تزنخ </a:t>
            </a:r>
            <a:r>
              <a:rPr lang="ar-EG" dirty="0" err="1" smtClean="0">
                <a:solidFill>
                  <a:srgbClr val="FF0000"/>
                </a:solidFill>
              </a:rPr>
              <a:t>تحليلى</a:t>
            </a:r>
            <a:r>
              <a:rPr lang="ar-EG" dirty="0" smtClean="0"/>
              <a:t>:</a:t>
            </a:r>
            <a:r>
              <a:rPr lang="en-US" dirty="0" smtClean="0"/>
              <a:t> </a:t>
            </a:r>
            <a:r>
              <a:rPr lang="en-US" sz="1800" b="1" dirty="0" smtClean="0"/>
              <a:t>Hydrolytic rancidity</a:t>
            </a:r>
          </a:p>
          <a:p>
            <a:r>
              <a:rPr lang="ar-EG" dirty="0" smtClean="0"/>
              <a:t> يحدث بواسطه الانزيمات حيث تقوم الانزيمات بالتحليل المائى للزيت او الدهن.</a:t>
            </a:r>
            <a:endParaRPr lang="en-US" dirty="0" smtClean="0"/>
          </a:p>
          <a:p>
            <a:r>
              <a:rPr lang="ar-SA" dirty="0" smtClean="0"/>
              <a:t>الزيوت          </a:t>
            </a:r>
            <a:r>
              <a:rPr lang="ar-SA" dirty="0" err="1" smtClean="0"/>
              <a:t>الليبيز</a:t>
            </a:r>
            <a:r>
              <a:rPr lang="ar-SA" dirty="0" smtClean="0"/>
              <a:t> + </a:t>
            </a:r>
            <a:r>
              <a:rPr lang="ar-SA" dirty="0" err="1" smtClean="0"/>
              <a:t>حراره</a:t>
            </a:r>
            <a:r>
              <a:rPr lang="ar-SA" dirty="0" smtClean="0"/>
              <a:t>+ ماء          </a:t>
            </a:r>
            <a:r>
              <a:rPr lang="ar-SA" sz="2000" dirty="0" smtClean="0"/>
              <a:t>أحماض </a:t>
            </a:r>
            <a:r>
              <a:rPr lang="ar-SA" sz="2000" dirty="0" err="1" smtClean="0"/>
              <a:t>دهنيه</a:t>
            </a:r>
            <a:r>
              <a:rPr lang="ar-SA" sz="2000" dirty="0" smtClean="0"/>
              <a:t> </a:t>
            </a:r>
            <a:r>
              <a:rPr lang="ar-SA" sz="2000" dirty="0" err="1" smtClean="0"/>
              <a:t>متطايره</a:t>
            </a:r>
            <a:r>
              <a:rPr lang="ar-SA" sz="2000" dirty="0" smtClean="0"/>
              <a:t> ذو </a:t>
            </a:r>
            <a:r>
              <a:rPr lang="ar-SA" sz="2000" dirty="0" err="1" smtClean="0"/>
              <a:t>رائحه</a:t>
            </a:r>
            <a:r>
              <a:rPr lang="ar-SA" sz="2000" dirty="0" smtClean="0"/>
              <a:t> </a:t>
            </a:r>
            <a:r>
              <a:rPr lang="ar-SA" sz="2000" dirty="0" err="1" smtClean="0"/>
              <a:t>كريهه</a:t>
            </a:r>
            <a:endParaRPr lang="ar-EG" sz="2000" dirty="0" smtClean="0"/>
          </a:p>
          <a:p>
            <a:r>
              <a:rPr lang="ar-EG" b="1" dirty="0" smtClean="0"/>
              <a:t>2- </a:t>
            </a:r>
            <a:r>
              <a:rPr lang="ar-EG" b="1" dirty="0" err="1" smtClean="0"/>
              <a:t>التزنخ</a:t>
            </a:r>
            <a:r>
              <a:rPr lang="ar-EG" b="1" dirty="0" smtClean="0"/>
              <a:t> </a:t>
            </a:r>
            <a:r>
              <a:rPr lang="ar-EG" b="1" dirty="0" err="1" smtClean="0">
                <a:solidFill>
                  <a:srgbClr val="FF0000"/>
                </a:solidFill>
              </a:rPr>
              <a:t>الكيتونى</a:t>
            </a:r>
            <a:r>
              <a:rPr lang="ar-EG" b="1" dirty="0" smtClean="0"/>
              <a:t>:</a:t>
            </a:r>
            <a:r>
              <a:rPr lang="en-US" sz="1800" b="1" dirty="0" err="1" smtClean="0"/>
              <a:t>ketonic</a:t>
            </a:r>
            <a:r>
              <a:rPr lang="en-US" sz="1800" b="1" dirty="0" smtClean="0"/>
              <a:t> rancidity </a:t>
            </a:r>
            <a:endParaRPr lang="ar-EG" sz="1800" b="1" dirty="0" smtClean="0"/>
          </a:p>
          <a:p>
            <a:r>
              <a:rPr lang="ar-EG" dirty="0" smtClean="0"/>
              <a:t>يحدث بسبب وجود الفطريات التى تسبب الاكسده من النوع بيتا</a:t>
            </a:r>
          </a:p>
          <a:p>
            <a:r>
              <a:rPr lang="ar-EG" b="1" dirty="0" smtClean="0"/>
              <a:t>3- التزنخ </a:t>
            </a:r>
            <a:r>
              <a:rPr lang="ar-EG" b="1" dirty="0" err="1" smtClean="0">
                <a:solidFill>
                  <a:srgbClr val="FF0000"/>
                </a:solidFill>
              </a:rPr>
              <a:t>التاكسدى</a:t>
            </a:r>
            <a:r>
              <a:rPr lang="ar-EG" b="1" dirty="0" smtClean="0"/>
              <a:t>:</a:t>
            </a:r>
            <a:r>
              <a:rPr lang="en-US" b="1" dirty="0" smtClean="0"/>
              <a:t> </a:t>
            </a:r>
            <a:r>
              <a:rPr lang="en-US" sz="1800" b="1" dirty="0" smtClean="0"/>
              <a:t>Oxidative rancidity </a:t>
            </a:r>
            <a:endParaRPr lang="ar-EG" sz="1800" b="1" dirty="0" smtClean="0"/>
          </a:p>
          <a:p>
            <a:r>
              <a:rPr lang="ar-EG" dirty="0" smtClean="0"/>
              <a:t>يحدث بسبب اكسجين الهواء الجوى </a:t>
            </a:r>
            <a:r>
              <a:rPr lang="en-US" dirty="0" smtClean="0"/>
              <a:t>,</a:t>
            </a:r>
            <a:r>
              <a:rPr lang="ar-SA" dirty="0" err="1" smtClean="0"/>
              <a:t>والرطوبه</a:t>
            </a:r>
            <a:r>
              <a:rPr lang="ar-SA" dirty="0" smtClean="0"/>
              <a:t> </a:t>
            </a:r>
            <a:r>
              <a:rPr lang="ar-EG" dirty="0" smtClean="0"/>
              <a:t>ويصاحب ذلك زياده فى كثافه ولزوجه الزيت </a:t>
            </a:r>
            <a:r>
              <a:rPr lang="ar-EG" dirty="0" err="1" smtClean="0"/>
              <a:t>او</a:t>
            </a:r>
            <a:r>
              <a:rPr lang="ar-EG" dirty="0" smtClean="0"/>
              <a:t> الدهن</a:t>
            </a:r>
            <a:r>
              <a:rPr lang="ar-SA" dirty="0" smtClean="0"/>
              <a:t> وتكوين </a:t>
            </a:r>
            <a:r>
              <a:rPr lang="ar-SA" dirty="0" err="1" smtClean="0"/>
              <a:t>الدهيدات</a:t>
            </a:r>
            <a:r>
              <a:rPr lang="ar-SA" dirty="0" smtClean="0"/>
              <a:t> </a:t>
            </a:r>
            <a:r>
              <a:rPr lang="ar-SA" dirty="0" err="1" smtClean="0"/>
              <a:t>وكيتونات</a:t>
            </a:r>
            <a:r>
              <a:rPr lang="ar-SA" dirty="0" smtClean="0"/>
              <a:t> سامه </a:t>
            </a:r>
            <a:r>
              <a:rPr lang="ar-SA" dirty="0" err="1" smtClean="0"/>
              <a:t>اذا</a:t>
            </a:r>
            <a:r>
              <a:rPr lang="ar-SA" dirty="0" smtClean="0"/>
              <a:t> وجدت بنسبه مرتفعه</a:t>
            </a:r>
            <a:endParaRPr lang="ar-EG" dirty="0"/>
          </a:p>
        </p:txBody>
      </p:sp>
      <p:cxnSp>
        <p:nvCxnSpPr>
          <p:cNvPr id="5" name="رابط كسهم مستقيم 4"/>
          <p:cNvCxnSpPr/>
          <p:nvPr/>
        </p:nvCxnSpPr>
        <p:spPr>
          <a:xfrm rot="10800000">
            <a:off x="7000892" y="3929066"/>
            <a:ext cx="64294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رابط كسهم مستقيم 6"/>
          <p:cNvCxnSpPr/>
          <p:nvPr/>
        </p:nvCxnSpPr>
        <p:spPr>
          <a:xfrm rot="10800000">
            <a:off x="4143373" y="3929066"/>
            <a:ext cx="64294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323528" y="404664"/>
            <a:ext cx="8064896" cy="6069288"/>
          </a:xfrm>
        </p:spPr>
        <p:txBody>
          <a:bodyPr/>
          <a:lstStyle/>
          <a:p>
            <a:r>
              <a:rPr lang="ar-EG" b="1" u="sng" dirty="0" smtClean="0"/>
              <a:t>مراحل حدوث </a:t>
            </a:r>
            <a:r>
              <a:rPr lang="ar-EG" b="1" u="sng" dirty="0" err="1" smtClean="0"/>
              <a:t>التزنخ</a:t>
            </a:r>
            <a:r>
              <a:rPr lang="ar-EG" b="1" u="sng" dirty="0" smtClean="0"/>
              <a:t>:</a:t>
            </a:r>
            <a:endParaRPr lang="ar-SA" b="1" u="sng" dirty="0" smtClean="0"/>
          </a:p>
          <a:p>
            <a:endParaRPr lang="ar-EG" b="1" u="sng" dirty="0" smtClean="0"/>
          </a:p>
          <a:p>
            <a:r>
              <a:rPr lang="ar-EG" b="1" dirty="0" smtClean="0">
                <a:solidFill>
                  <a:srgbClr val="FF0000"/>
                </a:solidFill>
              </a:rPr>
              <a:t>التفاعل </a:t>
            </a:r>
            <a:r>
              <a:rPr lang="ar-EG" b="1" dirty="0" err="1" smtClean="0">
                <a:solidFill>
                  <a:srgbClr val="FF0000"/>
                </a:solidFill>
              </a:rPr>
              <a:t>الاولى</a:t>
            </a:r>
            <a:r>
              <a:rPr lang="ar-SA" b="1" dirty="0" smtClean="0">
                <a:solidFill>
                  <a:srgbClr val="FF0000"/>
                </a:solidFill>
              </a:rPr>
              <a:t>:</a:t>
            </a:r>
            <a:endParaRPr lang="en-US" b="1" dirty="0" smtClean="0">
              <a:solidFill>
                <a:srgbClr val="FF0000"/>
              </a:solidFill>
            </a:endParaRPr>
          </a:p>
          <a:p>
            <a:pPr>
              <a:lnSpc>
                <a:spcPct val="150000"/>
              </a:lnSpc>
            </a:pPr>
            <a:r>
              <a:rPr lang="ar-SA" dirty="0" smtClean="0"/>
              <a:t>يحدث تفاعل تسلسلي ينتج عنه تكوين مجاميع </a:t>
            </a:r>
            <a:r>
              <a:rPr lang="ar-SA" dirty="0" err="1" smtClean="0"/>
              <a:t>هيدروبيروكسيدات</a:t>
            </a:r>
            <a:r>
              <a:rPr lang="ar-SA" dirty="0" smtClean="0"/>
              <a:t> والمثيلين النشطة ألمجاوره للروابط الزوجية  </a:t>
            </a:r>
            <a:r>
              <a:rPr lang="ar-SA" dirty="0" err="1" smtClean="0"/>
              <a:t>فى</a:t>
            </a:r>
            <a:r>
              <a:rPr lang="ar-SA" dirty="0" smtClean="0"/>
              <a:t> جزيء الحامض </a:t>
            </a:r>
            <a:r>
              <a:rPr lang="ar-SA" dirty="0" err="1" smtClean="0"/>
              <a:t>الدهني</a:t>
            </a:r>
            <a:r>
              <a:rPr lang="ar-SA" dirty="0" smtClean="0"/>
              <a:t>  </a:t>
            </a:r>
            <a:r>
              <a:rPr lang="ar-SA" dirty="0" err="1" smtClean="0"/>
              <a:t>والهيدروبيروكسيدات</a:t>
            </a:r>
            <a:r>
              <a:rPr lang="ar-SA" dirty="0" smtClean="0"/>
              <a:t> </a:t>
            </a:r>
            <a:r>
              <a:rPr lang="ar-SA" dirty="0" err="1" smtClean="0"/>
              <a:t>الناتجه</a:t>
            </a:r>
            <a:r>
              <a:rPr lang="ar-SA" dirty="0" smtClean="0"/>
              <a:t> </a:t>
            </a:r>
            <a:r>
              <a:rPr lang="ar-SA" dirty="0" err="1" smtClean="0"/>
              <a:t>عديمه</a:t>
            </a:r>
            <a:r>
              <a:rPr lang="ar-SA" dirty="0" smtClean="0"/>
              <a:t> </a:t>
            </a:r>
            <a:r>
              <a:rPr lang="ar-SA" dirty="0" err="1" smtClean="0"/>
              <a:t>الرائحه</a:t>
            </a:r>
            <a:r>
              <a:rPr lang="ar-SA" dirty="0" smtClean="0"/>
              <a:t> ولكن لها تأثير سام على الإنسان.</a:t>
            </a:r>
          </a:p>
          <a:p>
            <a:endParaRPr lang="ar-EG" dirty="0"/>
          </a:p>
        </p:txBody>
      </p:sp>
      <p:pic>
        <p:nvPicPr>
          <p:cNvPr id="68616" name="Picture 8"/>
          <p:cNvPicPr>
            <a:picLocks noChangeAspect="1" noChangeArrowheads="1"/>
          </p:cNvPicPr>
          <p:nvPr/>
        </p:nvPicPr>
        <p:blipFill>
          <a:blip r:embed="rId2" cstate="print">
            <a:lum bright="-30000" contrast="40000"/>
          </a:blip>
          <a:srcRect/>
          <a:stretch>
            <a:fillRect/>
          </a:stretch>
        </p:blipFill>
        <p:spPr bwMode="auto">
          <a:xfrm>
            <a:off x="928663" y="3945552"/>
            <a:ext cx="7072362" cy="23409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sz="quarter" idx="1"/>
          </p:nvPr>
        </p:nvSpPr>
        <p:spPr/>
        <p:txBody>
          <a:bodyPr/>
          <a:lstStyle/>
          <a:p>
            <a:endParaRPr lang="ar-SA" dirty="0"/>
          </a:p>
        </p:txBody>
      </p:sp>
      <p:pic>
        <p:nvPicPr>
          <p:cNvPr id="71682" name="Picture 2"/>
          <p:cNvPicPr>
            <a:picLocks noChangeAspect="1" noChangeArrowheads="1"/>
          </p:cNvPicPr>
          <p:nvPr/>
        </p:nvPicPr>
        <p:blipFill>
          <a:blip r:embed="rId2" cstate="print"/>
          <a:srcRect/>
          <a:stretch>
            <a:fillRect/>
          </a:stretch>
        </p:blipFill>
        <p:spPr bwMode="auto">
          <a:xfrm>
            <a:off x="347960" y="785794"/>
            <a:ext cx="8263371" cy="5357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836712"/>
            <a:ext cx="7715200" cy="5637240"/>
          </a:xfrm>
        </p:spPr>
        <p:txBody>
          <a:bodyPr/>
          <a:lstStyle/>
          <a:p>
            <a:r>
              <a:rPr lang="ar-SA" dirty="0" smtClean="0"/>
              <a:t>تفقد ذره هيدروجين من مجموعه الميثيلين النشطه المجاوره للرابطه المزدوجه ويتكون الكيل حر (جذر أو شارد).</a:t>
            </a:r>
            <a:endParaRPr lang="ar-EG" dirty="0" smtClean="0"/>
          </a:p>
          <a:p>
            <a:endParaRPr lang="ar-SA" dirty="0" smtClean="0"/>
          </a:p>
          <a:p>
            <a:r>
              <a:rPr lang="ar-SA" dirty="0" smtClean="0"/>
              <a:t>حدوث انتقال للروابط </a:t>
            </a:r>
            <a:r>
              <a:rPr lang="ar-SA" dirty="0" err="1" smtClean="0"/>
              <a:t>الزوجيه</a:t>
            </a:r>
            <a:r>
              <a:rPr lang="ar-SA" dirty="0" smtClean="0"/>
              <a:t> من مكانها </a:t>
            </a:r>
            <a:r>
              <a:rPr lang="ar-SA" dirty="0" err="1" smtClean="0"/>
              <a:t>الى</a:t>
            </a:r>
            <a:r>
              <a:rPr lang="ar-SA" dirty="0" smtClean="0"/>
              <a:t> مكان </a:t>
            </a:r>
            <a:r>
              <a:rPr lang="ar-SA" dirty="0" err="1" smtClean="0"/>
              <a:t>اخر</a:t>
            </a:r>
            <a:r>
              <a:rPr lang="ar-SA" dirty="0" smtClean="0"/>
              <a:t> </a:t>
            </a:r>
            <a:r>
              <a:rPr lang="ar-SA" dirty="0" err="1" smtClean="0"/>
              <a:t>فى</a:t>
            </a:r>
            <a:r>
              <a:rPr lang="ar-SA" dirty="0" smtClean="0"/>
              <a:t> الجزيء </a:t>
            </a:r>
          </a:p>
          <a:p>
            <a:r>
              <a:rPr lang="ar-SA" dirty="0" smtClean="0"/>
              <a:t>حدوث تفاعل مع اكسجين الهواء واكتساب ذره هيدروجين من حامض دهنى وتكوين الهيدروبيروكسيدات.</a:t>
            </a:r>
            <a:endParaRPr lang="ar-EG" dirty="0" smtClean="0"/>
          </a:p>
          <a:p>
            <a:endParaRPr lang="ar-SA" dirty="0" smtClean="0"/>
          </a:p>
          <a:p>
            <a:r>
              <a:rPr lang="ar-SA" b="1" dirty="0" smtClean="0">
                <a:solidFill>
                  <a:srgbClr val="FF0000"/>
                </a:solidFill>
              </a:rPr>
              <a:t>التفاعل الثانوى</a:t>
            </a:r>
            <a:r>
              <a:rPr lang="ar-SA" dirty="0" smtClean="0"/>
              <a:t>:</a:t>
            </a:r>
            <a:endParaRPr lang="ar-EG" dirty="0" smtClean="0"/>
          </a:p>
          <a:p>
            <a:r>
              <a:rPr lang="ar-SA" dirty="0" smtClean="0"/>
              <a:t> هذا التفاعل يلى التفاعل الاولى ويحدث فيه ك</a:t>
            </a:r>
            <a:r>
              <a:rPr lang="ar-SA" dirty="0" smtClean="0">
                <a:solidFill>
                  <a:srgbClr val="00B0F0"/>
                </a:solidFill>
              </a:rPr>
              <a:t>سر للرابطه المجاوره لذره </a:t>
            </a:r>
            <a:r>
              <a:rPr lang="ar-SA" dirty="0" smtClean="0"/>
              <a:t>الكربون المحمله </a:t>
            </a:r>
            <a:r>
              <a:rPr lang="ar-SA" dirty="0" smtClean="0">
                <a:solidFill>
                  <a:srgbClr val="00B0F0"/>
                </a:solidFill>
              </a:rPr>
              <a:t>بالهيدروبيروكسيد</a:t>
            </a:r>
            <a:r>
              <a:rPr lang="ar-SA" dirty="0" smtClean="0"/>
              <a:t>  ويتكون نتيجه لذلك مركبات الدهيديه وكيتونيه صغيره  وهى تعطى للزيت طعم ورائحه غير مقبوله </a:t>
            </a:r>
          </a:p>
          <a:p>
            <a:endParaRPr lang="ar-SA" dirty="0"/>
          </a:p>
        </p:txBody>
      </p:sp>
    </p:spTree>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457200" y="500042"/>
            <a:ext cx="8258204" cy="5973910"/>
          </a:xfrm>
        </p:spPr>
        <p:txBody>
          <a:bodyPr>
            <a:normAutofit/>
          </a:bodyPr>
          <a:lstStyle/>
          <a:p>
            <a:r>
              <a:rPr lang="ar-SA" b="1" u="sng" dirty="0" smtClean="0"/>
              <a:t>أثر </a:t>
            </a:r>
            <a:r>
              <a:rPr lang="ar-SA" b="1" u="sng" dirty="0" err="1" smtClean="0"/>
              <a:t>التزنخ</a:t>
            </a:r>
            <a:r>
              <a:rPr lang="ar-SA" b="1" u="sng" dirty="0" smtClean="0"/>
              <a:t> على الدهون  </a:t>
            </a:r>
            <a:r>
              <a:rPr lang="ar-SA" b="1" u="sng" dirty="0" err="1" smtClean="0"/>
              <a:t>والوقايه</a:t>
            </a:r>
            <a:r>
              <a:rPr lang="ar-SA" b="1" u="sng" dirty="0" smtClean="0"/>
              <a:t> منه:</a:t>
            </a:r>
          </a:p>
          <a:p>
            <a:r>
              <a:rPr lang="ar-SA" dirty="0" smtClean="0"/>
              <a:t>1- نواتج </a:t>
            </a:r>
            <a:r>
              <a:rPr lang="ar-SA" dirty="0" smtClean="0">
                <a:solidFill>
                  <a:srgbClr val="00B0F0"/>
                </a:solidFill>
              </a:rPr>
              <a:t>سامه-</a:t>
            </a:r>
            <a:r>
              <a:rPr lang="ar-SA" dirty="0" smtClean="0"/>
              <a:t> وتكسر </a:t>
            </a:r>
            <a:r>
              <a:rPr lang="ar-SA" dirty="0" err="1" smtClean="0"/>
              <a:t>الاحماض</a:t>
            </a:r>
            <a:r>
              <a:rPr lang="ar-SA" dirty="0" smtClean="0"/>
              <a:t> </a:t>
            </a:r>
            <a:r>
              <a:rPr lang="ar-SA" dirty="0" err="1" smtClean="0"/>
              <a:t>الدهنيه</a:t>
            </a:r>
            <a:r>
              <a:rPr lang="ar-SA" dirty="0" smtClean="0"/>
              <a:t> </a:t>
            </a:r>
            <a:r>
              <a:rPr lang="ar-SA" dirty="0" err="1" smtClean="0">
                <a:solidFill>
                  <a:srgbClr val="00B0F0"/>
                </a:solidFill>
              </a:rPr>
              <a:t>الاساسيه</a:t>
            </a:r>
            <a:r>
              <a:rPr lang="ar-SA" dirty="0" smtClean="0"/>
              <a:t> والفيتامينات</a:t>
            </a:r>
          </a:p>
          <a:p>
            <a:r>
              <a:rPr lang="ar-SA" dirty="0" err="1" smtClean="0"/>
              <a:t>الوقايه</a:t>
            </a:r>
            <a:r>
              <a:rPr lang="ar-SA" dirty="0" smtClean="0"/>
              <a:t> والتخلص من </a:t>
            </a:r>
            <a:r>
              <a:rPr lang="ar-SA" dirty="0" err="1" smtClean="0"/>
              <a:t>التزنخ</a:t>
            </a:r>
            <a:r>
              <a:rPr lang="ar-SA" dirty="0" smtClean="0"/>
              <a:t>:</a:t>
            </a:r>
          </a:p>
          <a:p>
            <a:r>
              <a:rPr lang="ar-SA" dirty="0" smtClean="0"/>
              <a:t>ا- يحفظ الغذاء </a:t>
            </a:r>
            <a:r>
              <a:rPr lang="ar-SA" dirty="0" err="1" smtClean="0"/>
              <a:t>فى</a:t>
            </a:r>
            <a:r>
              <a:rPr lang="ar-SA" dirty="0" smtClean="0"/>
              <a:t> مكان بارد </a:t>
            </a:r>
            <a:r>
              <a:rPr lang="ar-SA" dirty="0" smtClean="0">
                <a:solidFill>
                  <a:srgbClr val="00B0F0"/>
                </a:solidFill>
              </a:rPr>
              <a:t>وجاف</a:t>
            </a:r>
            <a:r>
              <a:rPr lang="ar-SA" dirty="0" smtClean="0"/>
              <a:t> بعيدا عن الضوء </a:t>
            </a:r>
            <a:r>
              <a:rPr lang="ar-SA" dirty="0" err="1" smtClean="0"/>
              <a:t>او</a:t>
            </a:r>
            <a:r>
              <a:rPr lang="ar-SA" dirty="0" smtClean="0"/>
              <a:t> يحفظ تحت </a:t>
            </a:r>
            <a:r>
              <a:rPr lang="ar-SA" dirty="0" smtClean="0">
                <a:solidFill>
                  <a:srgbClr val="00B0F0"/>
                </a:solidFill>
              </a:rPr>
              <a:t>تفريغ </a:t>
            </a:r>
          </a:p>
          <a:p>
            <a:r>
              <a:rPr lang="ar-SA" dirty="0" smtClean="0"/>
              <a:t>ب- استخدام </a:t>
            </a:r>
            <a:r>
              <a:rPr lang="ar-SA" dirty="0" smtClean="0">
                <a:solidFill>
                  <a:srgbClr val="00B0F0"/>
                </a:solidFill>
              </a:rPr>
              <a:t>مضادات الأكسدة   </a:t>
            </a:r>
            <a:r>
              <a:rPr lang="en-US" dirty="0" smtClean="0"/>
              <a:t>Antioxidants</a:t>
            </a:r>
            <a:r>
              <a:rPr lang="ar-SA" dirty="0" smtClean="0"/>
              <a:t>:</a:t>
            </a:r>
            <a:endParaRPr lang="ar-EG" dirty="0" smtClean="0"/>
          </a:p>
          <a:p>
            <a:pPr>
              <a:lnSpc>
                <a:spcPct val="150000"/>
              </a:lnSpc>
            </a:pPr>
            <a:r>
              <a:rPr lang="ar-EG" dirty="0" err="1" smtClean="0"/>
              <a:t>هى</a:t>
            </a:r>
            <a:r>
              <a:rPr lang="ar-EG" dirty="0" smtClean="0"/>
              <a:t> عبارة عن مركبات طبيعية أو صناعية تضاف للزيوت النباتية المعدة للطعام بغرض إعاقة تزنخها التأكسدى وإطالة فترة حفظها وهى تضاف أما منفردة أو على هيئة مخلوط منها مع مساعدات مضادات الأكسدة فى مذيب مسموح به غذائيا.</a:t>
            </a:r>
          </a:p>
          <a:p>
            <a:r>
              <a:rPr lang="ar-SA" dirty="0" smtClean="0"/>
              <a:t>وتوجد منها أنواع عديده مثل الفينولات  والامينات.</a:t>
            </a:r>
            <a:endParaRPr lang="ar-EG" dirty="0" smtClean="0"/>
          </a:p>
          <a:p>
            <a:r>
              <a:rPr lang="ar-EG" dirty="0" smtClean="0"/>
              <a:t>مثال </a:t>
            </a:r>
            <a:r>
              <a:rPr lang="en-US" dirty="0" smtClean="0"/>
              <a:t>BHT </a:t>
            </a:r>
            <a:r>
              <a:rPr lang="ar-EG" dirty="0" smtClean="0"/>
              <a:t> </a:t>
            </a:r>
            <a:r>
              <a:rPr lang="de-DE" dirty="0" smtClean="0"/>
              <a:t> </a:t>
            </a:r>
            <a:r>
              <a:rPr lang="de-DE" dirty="0" err="1" smtClean="0"/>
              <a:t>butylated</a:t>
            </a:r>
            <a:r>
              <a:rPr lang="de-DE" dirty="0" smtClean="0"/>
              <a:t> </a:t>
            </a:r>
            <a:r>
              <a:rPr lang="de-DE" dirty="0" err="1" smtClean="0"/>
              <a:t>hydroxy</a:t>
            </a:r>
            <a:r>
              <a:rPr lang="de-DE" dirty="0" smtClean="0"/>
              <a:t> </a:t>
            </a:r>
            <a:r>
              <a:rPr lang="de-DE" dirty="0" err="1" smtClean="0"/>
              <a:t>toluene</a:t>
            </a:r>
            <a:r>
              <a:rPr lang="de-DE" dirty="0" smtClean="0"/>
              <a:t>   </a:t>
            </a:r>
            <a:endParaRPr lang="ar-SA" dirty="0" smtClean="0"/>
          </a:p>
          <a:p>
            <a:endParaRPr lang="en-US" dirty="0" smtClean="0"/>
          </a:p>
          <a:p>
            <a:endParaRPr lang="ar-EG" dirty="0"/>
          </a:p>
        </p:txBody>
      </p:sp>
    </p:spTree>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15816" y="274638"/>
            <a:ext cx="5008984" cy="562074"/>
          </a:xfrm>
        </p:spPr>
        <p:txBody>
          <a:bodyPr>
            <a:normAutofit fontScale="90000"/>
          </a:bodyPr>
          <a:lstStyle/>
          <a:p>
            <a:pPr algn="r"/>
            <a:r>
              <a:rPr lang="ar-SA" sz="4800" b="1" dirty="0" smtClean="0">
                <a:solidFill>
                  <a:srgbClr val="00B0F0"/>
                </a:solidFill>
                <a:cs typeface="Andalus" pitchFamily="2" charset="-78"/>
              </a:rPr>
              <a:t>الشموع</a:t>
            </a:r>
            <a:endParaRPr lang="ar-SA" sz="4800" b="1" dirty="0">
              <a:solidFill>
                <a:srgbClr val="00B0F0"/>
              </a:solidFill>
              <a:cs typeface="Andalus" pitchFamily="2" charset="-78"/>
            </a:endParaRPr>
          </a:p>
        </p:txBody>
      </p:sp>
      <p:sp>
        <p:nvSpPr>
          <p:cNvPr id="3" name="عنصر نائب للمحتوى 2"/>
          <p:cNvSpPr>
            <a:spLocks noGrp="1"/>
          </p:cNvSpPr>
          <p:nvPr>
            <p:ph sz="quarter" idx="1"/>
          </p:nvPr>
        </p:nvSpPr>
        <p:spPr>
          <a:xfrm>
            <a:off x="457200" y="1124744"/>
            <a:ext cx="7859216" cy="5349208"/>
          </a:xfrm>
        </p:spPr>
        <p:txBody>
          <a:bodyPr>
            <a:normAutofit fontScale="92500" lnSpcReduction="10000"/>
          </a:bodyPr>
          <a:lstStyle/>
          <a:p>
            <a:pPr>
              <a:lnSpc>
                <a:spcPct val="150000"/>
              </a:lnSpc>
              <a:spcBef>
                <a:spcPts val="0"/>
              </a:spcBef>
            </a:pPr>
            <a:r>
              <a:rPr lang="ar-EG" dirty="0" smtClean="0"/>
              <a:t>هى عباره عن استرات احماض دهنيه مع كحولات طويله الس</a:t>
            </a:r>
            <a:r>
              <a:rPr lang="ar-EG" b="1" dirty="0" smtClean="0"/>
              <a:t>لسله </a:t>
            </a:r>
            <a:r>
              <a:rPr lang="ar-EG" b="1" dirty="0" err="1" smtClean="0"/>
              <a:t>احاديه</a:t>
            </a:r>
            <a:r>
              <a:rPr lang="ar-EG" b="1" dirty="0" smtClean="0"/>
              <a:t> </a:t>
            </a:r>
            <a:r>
              <a:rPr lang="ar-EG" b="1" dirty="0" err="1" smtClean="0"/>
              <a:t>الهيدروكسيل</a:t>
            </a:r>
            <a:r>
              <a:rPr lang="ar-SA" b="1" dirty="0" smtClean="0"/>
              <a:t>  ( كحول </a:t>
            </a:r>
            <a:r>
              <a:rPr lang="ar-SA" b="1" dirty="0" err="1" smtClean="0"/>
              <a:t>الميرسيل</a:t>
            </a:r>
            <a:r>
              <a:rPr lang="ar-SA" b="1" dirty="0" smtClean="0"/>
              <a:t>)</a:t>
            </a:r>
            <a:r>
              <a:rPr lang="ar-EG" dirty="0" smtClean="0"/>
              <a:t> وتجد فى صوره صلبه فى درجه الحراره العاديه وتتحول لسائل عند درجات الحراره المرتفعه ولاتذوب فى الماء وغير قابله للتصبن وتوجد كغطاء واق على الاسطح الخارجيه فى النبات والحيوان مثل الاوراق وريش الطيور  </a:t>
            </a:r>
          </a:p>
          <a:p>
            <a:r>
              <a:rPr lang="ar-EG" dirty="0" smtClean="0">
                <a:solidFill>
                  <a:srgbClr val="00B050"/>
                </a:solidFill>
              </a:rPr>
              <a:t> </a:t>
            </a:r>
          </a:p>
          <a:p>
            <a:r>
              <a:rPr lang="ar-EG" dirty="0" smtClean="0">
                <a:solidFill>
                  <a:srgbClr val="00B050"/>
                </a:solidFill>
              </a:rPr>
              <a:t>اهم انواع الشموع:  </a:t>
            </a:r>
          </a:p>
          <a:p>
            <a:r>
              <a:rPr lang="ar-EG" dirty="0" smtClean="0"/>
              <a:t>1- </a:t>
            </a:r>
            <a:r>
              <a:rPr lang="ar-EG" dirty="0" smtClean="0">
                <a:solidFill>
                  <a:srgbClr val="FF0000"/>
                </a:solidFill>
              </a:rPr>
              <a:t>شمع النحل </a:t>
            </a:r>
            <a:r>
              <a:rPr lang="ar-EG" dirty="0" smtClean="0"/>
              <a:t>وهى استرات حامض البالميتك مع كحول الميرسيل  ويخزن ب العسل</a:t>
            </a:r>
          </a:p>
          <a:p>
            <a:r>
              <a:rPr lang="ar-EG" dirty="0" smtClean="0"/>
              <a:t>2- </a:t>
            </a:r>
            <a:r>
              <a:rPr lang="ar-EG" dirty="0" smtClean="0">
                <a:solidFill>
                  <a:srgbClr val="FF0000"/>
                </a:solidFill>
              </a:rPr>
              <a:t>شمع القصب </a:t>
            </a:r>
            <a:r>
              <a:rPr lang="ar-EG" dirty="0" smtClean="0"/>
              <a:t>ينتج من مخلفات مصانع القصب  وهو طبقه رقيقه بيضاء</a:t>
            </a:r>
          </a:p>
          <a:p>
            <a:endParaRPr lang="ar-EG" dirty="0" smtClean="0"/>
          </a:p>
          <a:p>
            <a:r>
              <a:rPr lang="ar-EG" dirty="0" smtClean="0">
                <a:solidFill>
                  <a:srgbClr val="FF0000"/>
                </a:solidFill>
              </a:rPr>
              <a:t>3-شمع الصوف </a:t>
            </a:r>
            <a:r>
              <a:rPr lang="ar-EG" dirty="0" smtClean="0"/>
              <a:t>ينتج من المواد الدهنيه المختلطه بصوف الاغنام</a:t>
            </a:r>
          </a:p>
          <a:p>
            <a:r>
              <a:rPr lang="ar-EG" dirty="0" smtClean="0"/>
              <a:t>4-شمع الكارنوبا يمكن الحصول عليه من اسطح اوراق نوع من النخيل  بالبرازيل</a:t>
            </a:r>
            <a:endParaRPr lang="ar-SA" dirty="0"/>
          </a:p>
        </p:txBody>
      </p:sp>
    </p:spTree>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قارني بين الدهون والشموع </a:t>
            </a:r>
            <a:endParaRPr lang="ar-SA" dirty="0"/>
          </a:p>
        </p:txBody>
      </p:sp>
      <p:graphicFrame>
        <p:nvGraphicFramePr>
          <p:cNvPr id="4" name="عنصر نائب للمحتوى 3"/>
          <p:cNvGraphicFramePr>
            <a:graphicFrameLocks noGrp="1"/>
          </p:cNvGraphicFramePr>
          <p:nvPr>
            <p:ph sz="quarter" idx="1"/>
          </p:nvPr>
        </p:nvGraphicFramePr>
        <p:xfrm>
          <a:off x="457200" y="1600200"/>
          <a:ext cx="7467600" cy="3235960"/>
        </p:xfrm>
        <a:graphic>
          <a:graphicData uri="http://schemas.openxmlformats.org/drawingml/2006/table">
            <a:tbl>
              <a:tblPr rtl="1" firstRow="1" bandRow="1">
                <a:tableStyleId>{5C22544A-7EE6-4342-B048-85BDC9FD1C3A}</a:tableStyleId>
              </a:tblPr>
              <a:tblGrid>
                <a:gridCol w="2489200"/>
                <a:gridCol w="2489200"/>
                <a:gridCol w="2489200"/>
              </a:tblGrid>
              <a:tr h="370840">
                <a:tc>
                  <a:txBody>
                    <a:bodyPr/>
                    <a:lstStyle/>
                    <a:p>
                      <a:pPr rtl="1"/>
                      <a:endParaRPr lang="ar-SA" dirty="0"/>
                    </a:p>
                  </a:txBody>
                  <a:tcPr/>
                </a:tc>
                <a:tc>
                  <a:txBody>
                    <a:bodyPr/>
                    <a:lstStyle/>
                    <a:p>
                      <a:pPr rtl="1"/>
                      <a:r>
                        <a:rPr lang="ar-SA" dirty="0" smtClean="0"/>
                        <a:t>الدهون</a:t>
                      </a:r>
                      <a:endParaRPr lang="ar-SA" dirty="0"/>
                    </a:p>
                  </a:txBody>
                  <a:tcPr/>
                </a:tc>
                <a:tc>
                  <a:txBody>
                    <a:bodyPr/>
                    <a:lstStyle/>
                    <a:p>
                      <a:pPr rtl="1"/>
                      <a:r>
                        <a:rPr lang="ar-SA" dirty="0" smtClean="0"/>
                        <a:t>الشموع</a:t>
                      </a:r>
                      <a:endParaRPr lang="ar-SA" dirty="0"/>
                    </a:p>
                  </a:txBody>
                  <a:tcPr/>
                </a:tc>
              </a:tr>
              <a:tr h="370840">
                <a:tc>
                  <a:txBody>
                    <a:bodyPr/>
                    <a:lstStyle/>
                    <a:p>
                      <a:pPr rtl="1"/>
                      <a:r>
                        <a:rPr lang="ar-SA" dirty="0" smtClean="0"/>
                        <a:t>التركيب</a:t>
                      </a:r>
                      <a:endParaRPr lang="ar-SA" dirty="0"/>
                    </a:p>
                  </a:txBody>
                  <a:tcPr/>
                </a:tc>
                <a:tc>
                  <a:txBody>
                    <a:bodyPr/>
                    <a:lstStyle/>
                    <a:p>
                      <a:pPr rtl="1"/>
                      <a:endParaRPr lang="ar-SA"/>
                    </a:p>
                  </a:txBody>
                  <a:tcPr/>
                </a:tc>
                <a:tc>
                  <a:txBody>
                    <a:bodyPr/>
                    <a:lstStyle/>
                    <a:p>
                      <a:pPr rtl="1"/>
                      <a:endParaRPr lang="ar-SA"/>
                    </a:p>
                  </a:txBody>
                  <a:tcPr/>
                </a:tc>
              </a:tr>
              <a:tr h="370840">
                <a:tc>
                  <a:txBody>
                    <a:bodyPr/>
                    <a:lstStyle/>
                    <a:p>
                      <a:pPr rtl="1"/>
                      <a:r>
                        <a:rPr lang="ar-SA" dirty="0" smtClean="0"/>
                        <a:t>نوع الكحول</a:t>
                      </a:r>
                      <a:endParaRPr lang="ar-SA" dirty="0"/>
                    </a:p>
                  </a:txBody>
                  <a:tcPr/>
                </a:tc>
                <a:tc>
                  <a:txBody>
                    <a:bodyPr/>
                    <a:lstStyle/>
                    <a:p>
                      <a:pPr rtl="1"/>
                      <a:endParaRPr lang="ar-SA"/>
                    </a:p>
                  </a:txBody>
                  <a:tcPr/>
                </a:tc>
                <a:tc>
                  <a:txBody>
                    <a:bodyPr/>
                    <a:lstStyle/>
                    <a:p>
                      <a:pPr rtl="1"/>
                      <a:endParaRPr lang="ar-SA"/>
                    </a:p>
                  </a:txBody>
                  <a:tcPr/>
                </a:tc>
              </a:tr>
              <a:tr h="370840">
                <a:tc>
                  <a:txBody>
                    <a:bodyPr/>
                    <a:lstStyle/>
                    <a:p>
                      <a:pPr rtl="1"/>
                      <a:r>
                        <a:rPr lang="ar-SA" dirty="0" smtClean="0"/>
                        <a:t>نوع الحمض </a:t>
                      </a:r>
                      <a:r>
                        <a:rPr lang="ar-SA" dirty="0" err="1" smtClean="0"/>
                        <a:t>الدهنى</a:t>
                      </a:r>
                      <a:endParaRPr lang="ar-SA" dirty="0"/>
                    </a:p>
                  </a:txBody>
                  <a:tcPr/>
                </a:tc>
                <a:tc>
                  <a:txBody>
                    <a:bodyPr/>
                    <a:lstStyle/>
                    <a:p>
                      <a:pPr rtl="1"/>
                      <a:endParaRPr lang="ar-SA"/>
                    </a:p>
                  </a:txBody>
                  <a:tcPr/>
                </a:tc>
                <a:tc>
                  <a:txBody>
                    <a:bodyPr/>
                    <a:lstStyle/>
                    <a:p>
                      <a:pPr rtl="1"/>
                      <a:endParaRPr lang="ar-SA"/>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خواص فيزيائيه</a:t>
                      </a:r>
                    </a:p>
                  </a:txBody>
                  <a:tcPr/>
                </a:tc>
                <a:tc>
                  <a:txBody>
                    <a:bodyPr/>
                    <a:lstStyle/>
                    <a:p>
                      <a:pPr rtl="1"/>
                      <a:endParaRPr lang="ar-SA" dirty="0"/>
                    </a:p>
                  </a:txBody>
                  <a:tcPr/>
                </a:tc>
                <a:tc>
                  <a:txBody>
                    <a:bodyPr/>
                    <a:lstStyle/>
                    <a:p>
                      <a:pPr rtl="1"/>
                      <a:endParaRPr lang="ar-SA"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رقم </a:t>
                      </a:r>
                      <a:r>
                        <a:rPr lang="ar-SA" dirty="0" err="1" smtClean="0"/>
                        <a:t>الايودين</a:t>
                      </a:r>
                      <a:endParaRPr lang="ar-SA" dirty="0" smtClean="0"/>
                    </a:p>
                  </a:txBody>
                  <a:tcPr/>
                </a:tc>
                <a:tc>
                  <a:txBody>
                    <a:bodyPr/>
                    <a:lstStyle/>
                    <a:p>
                      <a:pPr rtl="1"/>
                      <a:endParaRPr lang="ar-SA" dirty="0"/>
                    </a:p>
                  </a:txBody>
                  <a:tcPr/>
                </a:tc>
                <a:tc>
                  <a:txBody>
                    <a:bodyPr/>
                    <a:lstStyle/>
                    <a:p>
                      <a:pPr rtl="1"/>
                      <a:endParaRPr lang="ar-SA" dirty="0"/>
                    </a:p>
                  </a:txBody>
                  <a:tcPr/>
                </a:tc>
              </a:tr>
              <a:tr h="370840">
                <a:tc>
                  <a:txBody>
                    <a:bodyPr/>
                    <a:lstStyle/>
                    <a:p>
                      <a:pPr rtl="1"/>
                      <a:r>
                        <a:rPr lang="ar-SA" dirty="0" smtClean="0"/>
                        <a:t>أهميتها</a:t>
                      </a:r>
                      <a:endParaRPr lang="ar-SA" dirty="0"/>
                    </a:p>
                  </a:txBody>
                  <a:tcPr/>
                </a:tc>
                <a:tc>
                  <a:txBody>
                    <a:bodyPr/>
                    <a:lstStyle/>
                    <a:p>
                      <a:pPr rtl="1"/>
                      <a:endParaRPr lang="ar-SA" dirty="0"/>
                    </a:p>
                  </a:txBody>
                  <a:tcPr/>
                </a:tc>
                <a:tc>
                  <a:txBody>
                    <a:bodyPr/>
                    <a:lstStyle/>
                    <a:p>
                      <a:pPr rtl="1"/>
                      <a:endParaRPr lang="ar-SA"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تأثرها</a:t>
                      </a:r>
                      <a:r>
                        <a:rPr lang="ar-SA" baseline="0" dirty="0" smtClean="0"/>
                        <a:t> </a:t>
                      </a:r>
                      <a:r>
                        <a:rPr lang="ar-SA" baseline="0" dirty="0" err="1" smtClean="0"/>
                        <a:t>بالانزيمات</a:t>
                      </a:r>
                      <a:r>
                        <a:rPr lang="ar-SA" baseline="0" dirty="0" smtClean="0"/>
                        <a:t> الهضم</a:t>
                      </a:r>
                      <a:endParaRPr lang="ar-SA" dirty="0" smtClean="0"/>
                    </a:p>
                    <a:p>
                      <a:pPr rtl="1"/>
                      <a:endParaRPr lang="ar-SA" dirty="0"/>
                    </a:p>
                  </a:txBody>
                  <a:tcPr/>
                </a:tc>
                <a:tc>
                  <a:txBody>
                    <a:bodyPr/>
                    <a:lstStyle/>
                    <a:p>
                      <a:pPr rtl="1"/>
                      <a:endParaRPr lang="ar-SA" dirty="0"/>
                    </a:p>
                  </a:txBody>
                  <a:tcPr/>
                </a:tc>
                <a:tc>
                  <a:txBody>
                    <a:bodyPr/>
                    <a:lstStyle/>
                    <a:p>
                      <a:pPr rtl="1"/>
                      <a:endParaRPr lang="ar-SA" dirty="0"/>
                    </a:p>
                  </a:txBody>
                  <a:tcPr/>
                </a:tc>
              </a:tr>
            </a:tbl>
          </a:graphicData>
        </a:graphic>
      </p:graphicFrame>
    </p:spTree>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14678" y="0"/>
            <a:ext cx="5353064" cy="725470"/>
          </a:xfrm>
        </p:spPr>
        <p:txBody>
          <a:bodyPr>
            <a:normAutofit/>
          </a:bodyPr>
          <a:lstStyle/>
          <a:p>
            <a:pPr algn="r"/>
            <a:r>
              <a:rPr lang="ar-SA" sz="3200" b="1" u="sng" dirty="0" smtClean="0">
                <a:solidFill>
                  <a:srgbClr val="FF0000"/>
                </a:solidFill>
              </a:rPr>
              <a:t>اختبارات (ثوابت)  الدهون:</a:t>
            </a:r>
            <a:endParaRPr lang="ar-SA" sz="3200" b="1" u="sng" dirty="0">
              <a:solidFill>
                <a:srgbClr val="FF0000"/>
              </a:solidFill>
            </a:endParaRPr>
          </a:p>
        </p:txBody>
      </p:sp>
      <p:sp>
        <p:nvSpPr>
          <p:cNvPr id="3" name="عنصر نائب للمحتوى 2"/>
          <p:cNvSpPr>
            <a:spLocks noGrp="1"/>
          </p:cNvSpPr>
          <p:nvPr>
            <p:ph sz="quarter" idx="1"/>
          </p:nvPr>
        </p:nvSpPr>
        <p:spPr>
          <a:xfrm>
            <a:off x="142876" y="714356"/>
            <a:ext cx="8715404" cy="5929354"/>
          </a:xfrm>
        </p:spPr>
        <p:txBody>
          <a:bodyPr>
            <a:normAutofit fontScale="92500" lnSpcReduction="20000"/>
          </a:bodyPr>
          <a:lstStyle/>
          <a:p>
            <a:pPr>
              <a:lnSpc>
                <a:spcPct val="150000"/>
              </a:lnSpc>
            </a:pPr>
            <a:r>
              <a:rPr lang="ar-EG" sz="2800" dirty="0" smtClean="0"/>
              <a:t>تستخدم الثوابت للكشف عن </a:t>
            </a:r>
            <a:r>
              <a:rPr lang="ar-EG" sz="2800" dirty="0" err="1" smtClean="0"/>
              <a:t>تزنخ</a:t>
            </a:r>
            <a:r>
              <a:rPr lang="ar-EG" sz="2800" dirty="0" smtClean="0"/>
              <a:t> الزيوت والدهون </a:t>
            </a:r>
            <a:r>
              <a:rPr lang="ar-EG" sz="2800" dirty="0" err="1" smtClean="0"/>
              <a:t>كالاتى</a:t>
            </a:r>
            <a:r>
              <a:rPr lang="ar-SA" sz="2800" dirty="0" smtClean="0"/>
              <a:t>:</a:t>
            </a:r>
            <a:endParaRPr lang="ar-EG" sz="2800" dirty="0" smtClean="0"/>
          </a:p>
          <a:p>
            <a:pPr>
              <a:lnSpc>
                <a:spcPct val="150000"/>
              </a:lnSpc>
            </a:pPr>
            <a:r>
              <a:rPr lang="ar-EG" sz="2800" dirty="0" smtClean="0"/>
              <a:t>1- </a:t>
            </a:r>
            <a:r>
              <a:rPr lang="ar-EG" sz="2800" b="1" dirty="0" smtClean="0">
                <a:solidFill>
                  <a:srgbClr val="FF0000"/>
                </a:solidFill>
              </a:rPr>
              <a:t>قياس قيمه رقم الحامض </a:t>
            </a:r>
            <a:r>
              <a:rPr lang="ar-EG" sz="2800" dirty="0" smtClean="0"/>
              <a:t>: </a:t>
            </a:r>
            <a:r>
              <a:rPr lang="ar-SA" sz="2800" dirty="0" smtClean="0"/>
              <a:t>هو عبارة عن عدد </a:t>
            </a:r>
            <a:r>
              <a:rPr lang="ar-SA" sz="2800" dirty="0" smtClean="0">
                <a:solidFill>
                  <a:srgbClr val="7030A0"/>
                </a:solidFill>
              </a:rPr>
              <a:t>مليجرامات </a:t>
            </a:r>
            <a:r>
              <a:rPr lang="ar-SA" sz="2800" dirty="0" err="1" smtClean="0">
                <a:solidFill>
                  <a:srgbClr val="7030A0"/>
                </a:solidFill>
              </a:rPr>
              <a:t>هيدروكسيد</a:t>
            </a:r>
            <a:r>
              <a:rPr lang="ar-SA" sz="2800" dirty="0" smtClean="0">
                <a:solidFill>
                  <a:srgbClr val="7030A0"/>
                </a:solidFill>
              </a:rPr>
              <a:t> </a:t>
            </a:r>
            <a:r>
              <a:rPr lang="ar-SA" sz="2800" dirty="0" err="1" smtClean="0">
                <a:solidFill>
                  <a:srgbClr val="7030A0"/>
                </a:solidFill>
              </a:rPr>
              <a:t>البوتاسيوم</a:t>
            </a:r>
            <a:r>
              <a:rPr lang="ar-SA" sz="2800" dirty="0" smtClean="0"/>
              <a:t>  اللازمة لتعادل الأحماض </a:t>
            </a:r>
            <a:r>
              <a:rPr lang="ar-SA" sz="2800" dirty="0" err="1" smtClean="0"/>
              <a:t>الدهنيه</a:t>
            </a:r>
            <a:r>
              <a:rPr lang="ar-SA" sz="2800" dirty="0" smtClean="0"/>
              <a:t> الحرة الموجودة في </a:t>
            </a:r>
            <a:r>
              <a:rPr lang="ar-SA" sz="2800" dirty="0" smtClean="0">
                <a:solidFill>
                  <a:srgbClr val="7030A0"/>
                </a:solidFill>
              </a:rPr>
              <a:t>1 جم من الدهن </a:t>
            </a:r>
            <a:r>
              <a:rPr lang="ar-SA" sz="2800" dirty="0" err="1" smtClean="0"/>
              <a:t>او</a:t>
            </a:r>
            <a:r>
              <a:rPr lang="ar-SA" sz="2800" dirty="0" smtClean="0"/>
              <a:t> الزيت.  ولذلك يستخدم لمعرفه </a:t>
            </a:r>
            <a:r>
              <a:rPr lang="ar-SA" sz="2800" dirty="0" err="1" smtClean="0"/>
              <a:t>التزنخ</a:t>
            </a:r>
            <a:r>
              <a:rPr lang="ar-SA" sz="2800" dirty="0" smtClean="0"/>
              <a:t> من عدمه.</a:t>
            </a:r>
          </a:p>
          <a:p>
            <a:pPr>
              <a:lnSpc>
                <a:spcPct val="150000"/>
              </a:lnSpc>
            </a:pPr>
            <a:r>
              <a:rPr lang="ar-SA" sz="2800" dirty="0" smtClean="0"/>
              <a:t>2- </a:t>
            </a:r>
            <a:r>
              <a:rPr lang="ar-SA" sz="2800" b="1" dirty="0" smtClean="0">
                <a:solidFill>
                  <a:srgbClr val="FF0000"/>
                </a:solidFill>
              </a:rPr>
              <a:t>رقم </a:t>
            </a:r>
            <a:r>
              <a:rPr lang="ar-SA" sz="2800" b="1" dirty="0" err="1" smtClean="0">
                <a:solidFill>
                  <a:srgbClr val="FF0000"/>
                </a:solidFill>
              </a:rPr>
              <a:t>التصبن</a:t>
            </a:r>
            <a:r>
              <a:rPr lang="ar-SA" sz="2800" dirty="0" smtClean="0"/>
              <a:t>: هو </a:t>
            </a:r>
            <a:r>
              <a:rPr lang="ar-SA" sz="2800" dirty="0" err="1" smtClean="0"/>
              <a:t>عباره</a:t>
            </a:r>
            <a:r>
              <a:rPr lang="ar-SA" sz="2800" dirty="0" smtClean="0"/>
              <a:t> عن عدد </a:t>
            </a:r>
            <a:r>
              <a:rPr lang="ar-SA" sz="2800" b="1" dirty="0" smtClean="0">
                <a:solidFill>
                  <a:srgbClr val="7030A0"/>
                </a:solidFill>
              </a:rPr>
              <a:t>مليجرامات </a:t>
            </a:r>
            <a:r>
              <a:rPr lang="ar-SA" sz="2800" b="1" dirty="0" err="1" smtClean="0">
                <a:solidFill>
                  <a:srgbClr val="7030A0"/>
                </a:solidFill>
              </a:rPr>
              <a:t>هيدروكسيد</a:t>
            </a:r>
            <a:r>
              <a:rPr lang="ar-SA" sz="2800" b="1" dirty="0" smtClean="0">
                <a:solidFill>
                  <a:srgbClr val="7030A0"/>
                </a:solidFill>
              </a:rPr>
              <a:t> </a:t>
            </a:r>
            <a:r>
              <a:rPr lang="ar-SA" sz="2800" b="1" dirty="0" err="1" smtClean="0">
                <a:solidFill>
                  <a:srgbClr val="7030A0"/>
                </a:solidFill>
              </a:rPr>
              <a:t>البوتاسيوم</a:t>
            </a:r>
            <a:r>
              <a:rPr lang="ar-SA" sz="2800" b="1" dirty="0" smtClean="0">
                <a:solidFill>
                  <a:srgbClr val="7030A0"/>
                </a:solidFill>
              </a:rPr>
              <a:t>  </a:t>
            </a:r>
            <a:r>
              <a:rPr lang="ar-SA" sz="2800" dirty="0" err="1" smtClean="0"/>
              <a:t>اللازمه</a:t>
            </a:r>
            <a:r>
              <a:rPr lang="ar-SA" sz="2800" dirty="0" smtClean="0"/>
              <a:t> لتصبن </a:t>
            </a:r>
            <a:r>
              <a:rPr lang="ar-SA" sz="2800" dirty="0" smtClean="0">
                <a:solidFill>
                  <a:srgbClr val="7030A0"/>
                </a:solidFill>
              </a:rPr>
              <a:t>1 جم من الدهن </a:t>
            </a:r>
            <a:r>
              <a:rPr lang="ar-SA" sz="2800" dirty="0" smtClean="0"/>
              <a:t>أو الزيت.</a:t>
            </a:r>
          </a:p>
          <a:p>
            <a:pPr>
              <a:lnSpc>
                <a:spcPct val="150000"/>
              </a:lnSpc>
            </a:pPr>
            <a:r>
              <a:rPr lang="ar-SA" sz="2800" dirty="0" smtClean="0"/>
              <a:t> كلما زادت مجموعات </a:t>
            </a:r>
            <a:r>
              <a:rPr lang="ar-SA" sz="2800" dirty="0" err="1" smtClean="0"/>
              <a:t>الكربوكسيل</a:t>
            </a:r>
            <a:r>
              <a:rPr lang="ar-SA" sz="2800" dirty="0" smtClean="0"/>
              <a:t> في الدهن زاد رقم </a:t>
            </a:r>
            <a:r>
              <a:rPr lang="ar-SA" sz="2800" dirty="0" err="1" smtClean="0"/>
              <a:t>التصبن</a:t>
            </a:r>
            <a:r>
              <a:rPr lang="ar-SA" sz="2800" dirty="0" smtClean="0"/>
              <a:t> لأن </a:t>
            </a:r>
            <a:r>
              <a:rPr lang="en-US" sz="2800" dirty="0" smtClean="0"/>
              <a:t>KOH </a:t>
            </a:r>
            <a:r>
              <a:rPr lang="ar-SA" sz="2800" dirty="0" smtClean="0"/>
              <a:t> تفاعل مع مجموعه </a:t>
            </a:r>
            <a:r>
              <a:rPr lang="ar-SA" sz="2800" dirty="0" err="1" smtClean="0"/>
              <a:t>الكربوكسيل</a:t>
            </a:r>
            <a:r>
              <a:rPr lang="ar-SA" sz="2800" dirty="0" smtClean="0"/>
              <a:t> للدهن.</a:t>
            </a:r>
          </a:p>
          <a:p>
            <a:pPr>
              <a:lnSpc>
                <a:spcPct val="150000"/>
              </a:lnSpc>
            </a:pPr>
            <a:r>
              <a:rPr lang="ar-SA" sz="2800" dirty="0" smtClean="0"/>
              <a:t>مثال </a:t>
            </a:r>
            <a:r>
              <a:rPr lang="ar-SA" sz="2800" dirty="0" err="1" smtClean="0">
                <a:solidFill>
                  <a:srgbClr val="7030A0"/>
                </a:solidFill>
              </a:rPr>
              <a:t>الزبده</a:t>
            </a:r>
            <a:r>
              <a:rPr lang="ar-SA" sz="2800" dirty="0" smtClean="0"/>
              <a:t> لها رقم تصبن </a:t>
            </a:r>
            <a:r>
              <a:rPr lang="ar-SA" sz="2800" dirty="0" smtClean="0">
                <a:solidFill>
                  <a:srgbClr val="7030A0"/>
                </a:solidFill>
              </a:rPr>
              <a:t>عالي</a:t>
            </a:r>
            <a:r>
              <a:rPr lang="ar-SA" sz="2800" dirty="0" smtClean="0"/>
              <a:t> لاحتوائها على على أحماض </a:t>
            </a:r>
            <a:r>
              <a:rPr lang="ar-SA" sz="2800" dirty="0" err="1" smtClean="0"/>
              <a:t>دهنيه</a:t>
            </a:r>
            <a:r>
              <a:rPr lang="ar-SA" sz="2800" dirty="0" smtClean="0"/>
              <a:t> </a:t>
            </a:r>
            <a:r>
              <a:rPr lang="ar-SA" sz="2800" dirty="0" smtClean="0">
                <a:solidFill>
                  <a:srgbClr val="7030A0"/>
                </a:solidFill>
              </a:rPr>
              <a:t>قصيرة</a:t>
            </a:r>
            <a:r>
              <a:rPr lang="ar-SA" sz="2800" dirty="0" smtClean="0"/>
              <a:t>        </a:t>
            </a:r>
          </a:p>
          <a:p>
            <a:pPr>
              <a:lnSpc>
                <a:spcPct val="150000"/>
              </a:lnSpc>
            </a:pPr>
            <a:r>
              <a:rPr lang="ar-SA" sz="2800" dirty="0" smtClean="0"/>
              <a:t>      (</a:t>
            </a:r>
            <a:r>
              <a:rPr lang="ar-SA" sz="2800" dirty="0" err="1" smtClean="0"/>
              <a:t>بيوترك</a:t>
            </a:r>
            <a:r>
              <a:rPr lang="ar-SA" sz="2800" dirty="0" smtClean="0"/>
              <a:t>)</a:t>
            </a:r>
          </a:p>
          <a:p>
            <a:pPr>
              <a:lnSpc>
                <a:spcPct val="150000"/>
              </a:lnSpc>
            </a:pPr>
            <a:endParaRPr lang="ar-EG" sz="2800" dirty="0" smtClean="0"/>
          </a:p>
          <a:p>
            <a:endParaRPr lang="ar-EG" dirty="0" smtClean="0"/>
          </a:p>
          <a:p>
            <a:endParaRPr lang="ar-SA" dirty="0"/>
          </a:p>
        </p:txBody>
      </p:sp>
    </p:spTree>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14282" y="357166"/>
            <a:ext cx="8572560" cy="6116786"/>
          </a:xfrm>
        </p:spPr>
        <p:txBody>
          <a:bodyPr>
            <a:normAutofit/>
          </a:bodyPr>
          <a:lstStyle/>
          <a:p>
            <a:pPr>
              <a:lnSpc>
                <a:spcPct val="150000"/>
              </a:lnSpc>
            </a:pPr>
            <a:r>
              <a:rPr lang="ar-SA" dirty="0" smtClean="0"/>
              <a:t>3-</a:t>
            </a:r>
            <a:r>
              <a:rPr lang="ar-SA" dirty="0" smtClean="0">
                <a:solidFill>
                  <a:srgbClr val="FF0000"/>
                </a:solidFill>
              </a:rPr>
              <a:t> </a:t>
            </a:r>
            <a:r>
              <a:rPr lang="ar-SA" sz="3200" b="1" dirty="0" smtClean="0">
                <a:solidFill>
                  <a:srgbClr val="FF0000"/>
                </a:solidFill>
              </a:rPr>
              <a:t>الرقم </a:t>
            </a:r>
            <a:r>
              <a:rPr lang="ar-SA" sz="3200" b="1" dirty="0" err="1" smtClean="0">
                <a:solidFill>
                  <a:srgbClr val="FF0000"/>
                </a:solidFill>
              </a:rPr>
              <a:t>اليودى</a:t>
            </a:r>
            <a:r>
              <a:rPr lang="ar-SA" sz="3200" dirty="0" smtClean="0"/>
              <a:t>: </a:t>
            </a:r>
            <a:r>
              <a:rPr lang="ar-SA" sz="3200" dirty="0" err="1" smtClean="0"/>
              <a:t>هى</a:t>
            </a:r>
            <a:r>
              <a:rPr lang="ar-SA" sz="3200" dirty="0" smtClean="0"/>
              <a:t> عدد </a:t>
            </a:r>
            <a:r>
              <a:rPr lang="ar-SA" sz="3200" dirty="0" smtClean="0">
                <a:solidFill>
                  <a:srgbClr val="00B0F0"/>
                </a:solidFill>
              </a:rPr>
              <a:t>جرامات اليود </a:t>
            </a:r>
            <a:r>
              <a:rPr lang="ar-SA" sz="3200" dirty="0" smtClean="0"/>
              <a:t>اللازمة لإشباع الروابط الزوجية الموجودة في </a:t>
            </a:r>
            <a:r>
              <a:rPr lang="ar-SA" sz="3200" dirty="0" smtClean="0">
                <a:solidFill>
                  <a:srgbClr val="00B0F0"/>
                </a:solidFill>
              </a:rPr>
              <a:t>100 جرام دهن </a:t>
            </a:r>
            <a:r>
              <a:rPr lang="ar-SA" sz="3200" dirty="0" smtClean="0"/>
              <a:t>أو زيت .</a:t>
            </a:r>
          </a:p>
          <a:p>
            <a:pPr>
              <a:lnSpc>
                <a:spcPct val="150000"/>
              </a:lnSpc>
            </a:pPr>
            <a:r>
              <a:rPr lang="ar-SA" sz="3200" dirty="0" smtClean="0"/>
              <a:t> كلما زاد الرقم </a:t>
            </a:r>
            <a:r>
              <a:rPr lang="ar-SA" sz="3200" dirty="0" err="1" smtClean="0"/>
              <a:t>اليودى</a:t>
            </a:r>
            <a:r>
              <a:rPr lang="ar-SA" sz="3200" dirty="0" smtClean="0"/>
              <a:t> زادت درجه التشبع لان اليود يمتص بواسطة الروابط الزوجية للأحماض الغير مشبعه.</a:t>
            </a:r>
            <a:endParaRPr lang="ar-EG" sz="3200" dirty="0" smtClean="0"/>
          </a:p>
          <a:p>
            <a:pPr>
              <a:lnSpc>
                <a:spcPct val="150000"/>
              </a:lnSpc>
            </a:pPr>
            <a:r>
              <a:rPr lang="ar-EG" sz="3200" dirty="0" smtClean="0"/>
              <a:t>يصاحب عمليه </a:t>
            </a:r>
            <a:r>
              <a:rPr lang="ar-EG" sz="3200" dirty="0" err="1" smtClean="0"/>
              <a:t>الاكسده</a:t>
            </a:r>
            <a:r>
              <a:rPr lang="ar-EG" sz="3200" dirty="0" smtClean="0"/>
              <a:t> </a:t>
            </a:r>
            <a:r>
              <a:rPr lang="ar-EG" sz="3200" dirty="0" err="1" smtClean="0"/>
              <a:t>انخ</a:t>
            </a:r>
            <a:r>
              <a:rPr lang="ar-SA" sz="3200" dirty="0" smtClean="0"/>
              <a:t>ف</a:t>
            </a:r>
            <a:r>
              <a:rPr lang="ar-EG" sz="3200" dirty="0" err="1" smtClean="0"/>
              <a:t>اض</a:t>
            </a:r>
            <a:r>
              <a:rPr lang="ar-EG" sz="3200" dirty="0" smtClean="0"/>
              <a:t> في الرقم اليودي مع حدوث فساد </a:t>
            </a:r>
            <a:r>
              <a:rPr lang="ar-EG" sz="3200" dirty="0" err="1" smtClean="0"/>
              <a:t>وتزنخ</a:t>
            </a:r>
            <a:r>
              <a:rPr lang="ar-EG" sz="3200" dirty="0" smtClean="0"/>
              <a:t> </a:t>
            </a:r>
            <a:r>
              <a:rPr lang="ar-SA" sz="3200" dirty="0" smtClean="0"/>
              <a:t> </a:t>
            </a:r>
            <a:r>
              <a:rPr lang="ar-EG" sz="3200" dirty="0" smtClean="0"/>
              <a:t>في </a:t>
            </a:r>
            <a:r>
              <a:rPr lang="ar-EG" sz="3200" dirty="0" err="1" smtClean="0"/>
              <a:t>الاغذيه</a:t>
            </a:r>
            <a:r>
              <a:rPr lang="ar-EG" sz="3200" dirty="0" smtClean="0"/>
              <a:t> </a:t>
            </a:r>
            <a:r>
              <a:rPr lang="ar-EG" sz="3200" dirty="0" err="1" smtClean="0"/>
              <a:t>التى</a:t>
            </a:r>
            <a:r>
              <a:rPr lang="ar-EG" sz="3200" dirty="0" smtClean="0"/>
              <a:t> تحتوى على الزيت</a:t>
            </a:r>
            <a:r>
              <a:rPr lang="ar-SA" sz="3200" dirty="0" smtClean="0"/>
              <a:t>.</a:t>
            </a:r>
          </a:p>
          <a:p>
            <a:pPr>
              <a:lnSpc>
                <a:spcPct val="150000"/>
              </a:lnSpc>
              <a:buNone/>
            </a:pPr>
            <a:r>
              <a:rPr lang="ar-SA" sz="3200" dirty="0" smtClean="0"/>
              <a:t>           </a:t>
            </a:r>
            <a:r>
              <a:rPr lang="ar-EG" sz="3200" dirty="0" smtClean="0"/>
              <a:t>- </a:t>
            </a:r>
            <a:r>
              <a:rPr lang="ar-EG" sz="3200" i="1" dirty="0" smtClean="0"/>
              <a:t>قياس نواتج </a:t>
            </a:r>
            <a:r>
              <a:rPr lang="ar-EG" sz="3200" i="1" dirty="0" err="1" smtClean="0"/>
              <a:t>الاكسده</a:t>
            </a:r>
            <a:r>
              <a:rPr lang="ar-EG" sz="3200" i="1" dirty="0" smtClean="0"/>
              <a:t> من </a:t>
            </a:r>
            <a:r>
              <a:rPr lang="ar-EG" sz="3200" i="1" dirty="0" err="1" smtClean="0"/>
              <a:t>الالدهيدات</a:t>
            </a:r>
            <a:r>
              <a:rPr lang="ar-EG" sz="3200" i="1" dirty="0" smtClean="0"/>
              <a:t> باستخدام </a:t>
            </a:r>
            <a:r>
              <a:rPr lang="en-US" sz="3200" i="1" dirty="0" smtClean="0"/>
              <a:t>TBA</a:t>
            </a:r>
            <a:r>
              <a:rPr lang="ar-EG" sz="3200" i="1" dirty="0" smtClean="0"/>
              <a:t> </a:t>
            </a:r>
            <a:endParaRPr lang="ar-SA" sz="3200" i="1" dirty="0"/>
          </a:p>
        </p:txBody>
      </p:sp>
    </p:spTree>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فهرس</a:t>
            </a:r>
            <a:endParaRPr lang="ar-SA" dirty="0"/>
          </a:p>
        </p:txBody>
      </p:sp>
      <p:sp>
        <p:nvSpPr>
          <p:cNvPr id="3" name="عنصر نائب للمحتوى 2"/>
          <p:cNvSpPr>
            <a:spLocks noGrp="1"/>
          </p:cNvSpPr>
          <p:nvPr>
            <p:ph sz="quarter" idx="1"/>
          </p:nvPr>
        </p:nvSpPr>
        <p:spPr/>
        <p:txBody>
          <a:bodyPr/>
          <a:lstStyle/>
          <a:p>
            <a:r>
              <a:rPr lang="ar-SA" dirty="0" smtClean="0"/>
              <a:t>- الدهون </a:t>
            </a:r>
            <a:r>
              <a:rPr lang="ar-SA" dirty="0" err="1" smtClean="0"/>
              <a:t>المركبه</a:t>
            </a:r>
            <a:r>
              <a:rPr lang="ar-SA" dirty="0" smtClean="0"/>
              <a:t>: أنواعها -  وجودها وأهميتها:</a:t>
            </a:r>
          </a:p>
          <a:p>
            <a:endParaRPr lang="en-US" dirty="0" smtClean="0"/>
          </a:p>
          <a:p>
            <a:r>
              <a:rPr lang="en-US" dirty="0" smtClean="0"/>
              <a:t>( phospholipids, Lipoproteins and </a:t>
            </a:r>
            <a:r>
              <a:rPr lang="en-US" dirty="0" err="1" smtClean="0"/>
              <a:t>glycolipids</a:t>
            </a:r>
            <a:r>
              <a:rPr lang="en-US" dirty="0" smtClean="0"/>
              <a:t>)</a:t>
            </a:r>
            <a:endParaRPr lang="ar-SA" dirty="0" smtClean="0"/>
          </a:p>
          <a:p>
            <a:endParaRPr lang="en-US" dirty="0" smtClean="0"/>
          </a:p>
          <a:p>
            <a:r>
              <a:rPr lang="ar-EG" dirty="0" smtClean="0"/>
              <a:t> </a:t>
            </a:r>
            <a:r>
              <a:rPr lang="ar-EG" dirty="0" err="1" smtClean="0"/>
              <a:t>الفوسفوليبيدات</a:t>
            </a:r>
            <a:r>
              <a:rPr lang="ar-EG" dirty="0" smtClean="0"/>
              <a:t> مثال: </a:t>
            </a:r>
            <a:r>
              <a:rPr lang="ar-SA" dirty="0" err="1" smtClean="0"/>
              <a:t>الليسيثين</a:t>
            </a:r>
            <a:r>
              <a:rPr lang="ar-SA" dirty="0" smtClean="0"/>
              <a:t> </a:t>
            </a:r>
            <a:r>
              <a:rPr lang="ar-SA" dirty="0" err="1" smtClean="0"/>
              <a:t>والكيفالين</a:t>
            </a:r>
            <a:r>
              <a:rPr lang="ar-SA" dirty="0" smtClean="0"/>
              <a:t> </a:t>
            </a:r>
          </a:p>
          <a:p>
            <a:endParaRPr lang="en-US" dirty="0" smtClean="0"/>
          </a:p>
          <a:p>
            <a:r>
              <a:rPr lang="ar-EG" dirty="0" smtClean="0"/>
              <a:t>– </a:t>
            </a:r>
            <a:r>
              <a:rPr lang="ar-SA" dirty="0" err="1" smtClean="0"/>
              <a:t>الليبوبروتينات</a:t>
            </a:r>
            <a:r>
              <a:rPr lang="ar-SA" dirty="0" smtClean="0"/>
              <a:t> مثال :</a:t>
            </a:r>
            <a:r>
              <a:rPr lang="en-US" dirty="0" err="1" smtClean="0"/>
              <a:t>Chylomicrone</a:t>
            </a:r>
            <a:r>
              <a:rPr lang="en-US" dirty="0" smtClean="0"/>
              <a:t>, LDL and HDL </a:t>
            </a:r>
            <a:endParaRPr lang="ar-SA" dirty="0" smtClean="0"/>
          </a:p>
          <a:p>
            <a:endParaRPr lang="en-US" dirty="0" smtClean="0"/>
          </a:p>
          <a:p>
            <a:r>
              <a:rPr lang="ar-EG" dirty="0" smtClean="0"/>
              <a:t>–</a:t>
            </a:r>
            <a:r>
              <a:rPr lang="ar-EG" dirty="0" err="1" smtClean="0"/>
              <a:t>الجليكوليبيدات</a:t>
            </a:r>
            <a:r>
              <a:rPr lang="ar-EG" dirty="0" smtClean="0"/>
              <a:t>: </a:t>
            </a:r>
            <a:r>
              <a:rPr lang="ar-SA" dirty="0" err="1" smtClean="0"/>
              <a:t>السيريبروسيدات</a:t>
            </a:r>
            <a:r>
              <a:rPr lang="ar-SA" dirty="0" smtClean="0"/>
              <a:t> </a:t>
            </a:r>
            <a:r>
              <a:rPr lang="ar-SA" dirty="0" err="1" smtClean="0"/>
              <a:t>والجانجليوسيدات</a:t>
            </a:r>
            <a:r>
              <a:rPr lang="ar-SA" dirty="0" smtClean="0"/>
              <a:t>    </a:t>
            </a:r>
            <a:r>
              <a:rPr lang="ar-EG" dirty="0" smtClean="0"/>
              <a:t>.</a:t>
            </a:r>
            <a:endParaRPr lang="en-US" dirty="0" smtClean="0"/>
          </a:p>
          <a:p>
            <a:endParaRPr lang="ar-SA" dirty="0"/>
          </a:p>
        </p:txBody>
      </p:sp>
    </p:spTree>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714744" y="79134"/>
            <a:ext cx="4072880" cy="778098"/>
          </a:xfrm>
        </p:spPr>
        <p:txBody>
          <a:bodyPr>
            <a:normAutofit/>
          </a:bodyPr>
          <a:lstStyle/>
          <a:p>
            <a:pPr algn="r"/>
            <a:r>
              <a:rPr lang="ar-SA" sz="3600" b="1" dirty="0" err="1" smtClean="0">
                <a:solidFill>
                  <a:srgbClr val="C00000"/>
                </a:solidFill>
              </a:rPr>
              <a:t>اا</a:t>
            </a:r>
            <a:r>
              <a:rPr lang="ar-SA" sz="3600" b="1" dirty="0" smtClean="0">
                <a:solidFill>
                  <a:srgbClr val="C00000"/>
                </a:solidFill>
              </a:rPr>
              <a:t>) </a:t>
            </a:r>
            <a:r>
              <a:rPr lang="ar-SA" sz="3600" b="1" dirty="0" err="1" smtClean="0">
                <a:solidFill>
                  <a:srgbClr val="C00000"/>
                </a:solidFill>
              </a:rPr>
              <a:t>الليبيدات</a:t>
            </a:r>
            <a:r>
              <a:rPr lang="ar-SA" sz="3600" b="1" dirty="0" smtClean="0">
                <a:solidFill>
                  <a:srgbClr val="C00000"/>
                </a:solidFill>
              </a:rPr>
              <a:t> </a:t>
            </a:r>
            <a:r>
              <a:rPr lang="ar-SA" sz="3600" b="1" dirty="0" err="1" smtClean="0">
                <a:solidFill>
                  <a:srgbClr val="C00000"/>
                </a:solidFill>
              </a:rPr>
              <a:t>المركبه</a:t>
            </a:r>
            <a:endParaRPr lang="ar-SA" sz="3600" b="1" dirty="0">
              <a:solidFill>
                <a:srgbClr val="C00000"/>
              </a:solidFill>
            </a:endParaRPr>
          </a:p>
        </p:txBody>
      </p:sp>
      <p:sp>
        <p:nvSpPr>
          <p:cNvPr id="3" name="عنصر نائب للمحتوى 2"/>
          <p:cNvSpPr>
            <a:spLocks noGrp="1"/>
          </p:cNvSpPr>
          <p:nvPr>
            <p:ph sz="quarter" idx="1"/>
          </p:nvPr>
        </p:nvSpPr>
        <p:spPr>
          <a:xfrm>
            <a:off x="0" y="1000108"/>
            <a:ext cx="8929718" cy="5381220"/>
          </a:xfrm>
        </p:spPr>
        <p:txBody>
          <a:bodyPr>
            <a:normAutofit/>
          </a:bodyPr>
          <a:lstStyle/>
          <a:p>
            <a:pPr marL="0" indent="0">
              <a:spcBef>
                <a:spcPts val="0"/>
              </a:spcBef>
              <a:buClrTx/>
              <a:buSzTx/>
              <a:buNone/>
              <a:defRPr/>
            </a:pPr>
            <a:r>
              <a:rPr lang="ar-SA" u="sng" dirty="0" smtClean="0">
                <a:solidFill>
                  <a:srgbClr val="7030A0"/>
                </a:solidFill>
              </a:rPr>
              <a:t>وتشمل 1</a:t>
            </a:r>
            <a:r>
              <a:rPr lang="ar-EG" sz="2000" u="sng" dirty="0" smtClean="0">
                <a:solidFill>
                  <a:srgbClr val="7030A0"/>
                </a:solidFill>
              </a:rPr>
              <a:t>- </a:t>
            </a:r>
            <a:r>
              <a:rPr lang="ar-SA" u="sng" dirty="0" err="1" smtClean="0">
                <a:solidFill>
                  <a:srgbClr val="7030A0"/>
                </a:solidFill>
              </a:rPr>
              <a:t>الفسفوليبدات</a:t>
            </a:r>
            <a:r>
              <a:rPr lang="ar-SA" u="sng" dirty="0" smtClean="0">
                <a:solidFill>
                  <a:srgbClr val="7030A0"/>
                </a:solidFill>
              </a:rPr>
              <a:t> 2- </a:t>
            </a:r>
            <a:r>
              <a:rPr lang="ar-EG" u="sng" dirty="0" err="1" smtClean="0">
                <a:solidFill>
                  <a:srgbClr val="7030A0"/>
                </a:solidFill>
              </a:rPr>
              <a:t>الجليكوليبيداات</a:t>
            </a:r>
            <a:r>
              <a:rPr lang="ar-EG" u="sng" dirty="0" smtClean="0">
                <a:solidFill>
                  <a:srgbClr val="7030A0"/>
                </a:solidFill>
              </a:rPr>
              <a:t> 3- </a:t>
            </a:r>
            <a:r>
              <a:rPr lang="ar-EG" u="sng" dirty="0" err="1" smtClean="0">
                <a:solidFill>
                  <a:srgbClr val="7030A0"/>
                </a:solidFill>
              </a:rPr>
              <a:t>الليبوبروتينات</a:t>
            </a:r>
            <a:r>
              <a:rPr lang="ar-EG" u="sng" dirty="0" smtClean="0">
                <a:solidFill>
                  <a:srgbClr val="7030A0"/>
                </a:solidFill>
              </a:rPr>
              <a:t>  4-</a:t>
            </a:r>
            <a:r>
              <a:rPr lang="ar-EG" u="sng" dirty="0" err="1" smtClean="0">
                <a:solidFill>
                  <a:srgbClr val="7030A0"/>
                </a:solidFill>
              </a:rPr>
              <a:t>سلفوليبدات</a:t>
            </a:r>
            <a:r>
              <a:rPr lang="ar-EG" u="sng" dirty="0" smtClean="0">
                <a:solidFill>
                  <a:srgbClr val="7030A0"/>
                </a:solidFill>
              </a:rPr>
              <a:t> </a:t>
            </a:r>
          </a:p>
          <a:p>
            <a:endParaRPr lang="ar-SA" dirty="0" smtClean="0"/>
          </a:p>
          <a:p>
            <a:pPr>
              <a:lnSpc>
                <a:spcPct val="160000"/>
              </a:lnSpc>
              <a:spcBef>
                <a:spcPts val="0"/>
              </a:spcBef>
            </a:pPr>
            <a:r>
              <a:rPr lang="ar-SA" dirty="0" smtClean="0"/>
              <a:t>1- </a:t>
            </a:r>
            <a:r>
              <a:rPr lang="ar-SA" b="1" dirty="0" err="1" smtClean="0">
                <a:solidFill>
                  <a:srgbClr val="7030A0"/>
                </a:solidFill>
              </a:rPr>
              <a:t>الفسفوليبدات</a:t>
            </a:r>
            <a:r>
              <a:rPr lang="ar-SA" dirty="0" smtClean="0"/>
              <a:t>: يوجد العديد من </a:t>
            </a:r>
            <a:r>
              <a:rPr lang="ar-SA" dirty="0" err="1" smtClean="0"/>
              <a:t>الجلسريدات</a:t>
            </a:r>
            <a:r>
              <a:rPr lang="ar-SA" dirty="0" smtClean="0"/>
              <a:t> التي تدخل في تركيبها الفسفور. وهى </a:t>
            </a:r>
            <a:r>
              <a:rPr lang="ar-SA" dirty="0" err="1" smtClean="0"/>
              <a:t>لاتذوب</a:t>
            </a:r>
            <a:r>
              <a:rPr lang="ar-SA" dirty="0" smtClean="0"/>
              <a:t> </a:t>
            </a:r>
            <a:r>
              <a:rPr lang="ar-SA" dirty="0" err="1" smtClean="0"/>
              <a:t>فى</a:t>
            </a:r>
            <a:r>
              <a:rPr lang="ar-SA" dirty="0" smtClean="0"/>
              <a:t> </a:t>
            </a:r>
            <a:r>
              <a:rPr lang="ar-SA" dirty="0" err="1" smtClean="0"/>
              <a:t>الاسيتون</a:t>
            </a:r>
            <a:r>
              <a:rPr lang="ar-SA" dirty="0" smtClean="0"/>
              <a:t>  وبذلك نستطيع فصلها عن الدهون </a:t>
            </a:r>
            <a:r>
              <a:rPr lang="ar-SA" dirty="0" err="1" smtClean="0"/>
              <a:t>العاديه</a:t>
            </a:r>
            <a:r>
              <a:rPr lang="ar-SA" dirty="0" smtClean="0"/>
              <a:t> </a:t>
            </a:r>
            <a:r>
              <a:rPr lang="ar-SA" b="1" dirty="0" smtClean="0">
                <a:solidFill>
                  <a:srgbClr val="7030A0"/>
                </a:solidFill>
              </a:rPr>
              <a:t>وتوجد بنسبه مرتفعه </a:t>
            </a:r>
            <a:r>
              <a:rPr lang="ar-SA" b="1" dirty="0" err="1" smtClean="0">
                <a:solidFill>
                  <a:srgbClr val="7030A0"/>
                </a:solidFill>
              </a:rPr>
              <a:t>فى</a:t>
            </a:r>
            <a:r>
              <a:rPr lang="ar-SA" b="1" dirty="0" smtClean="0">
                <a:solidFill>
                  <a:srgbClr val="7030A0"/>
                </a:solidFill>
              </a:rPr>
              <a:t> </a:t>
            </a:r>
            <a:r>
              <a:rPr lang="ar-SA" dirty="0" err="1" smtClean="0"/>
              <a:t>الانسجه</a:t>
            </a:r>
            <a:r>
              <a:rPr lang="ar-SA" dirty="0" smtClean="0"/>
              <a:t> </a:t>
            </a:r>
            <a:r>
              <a:rPr lang="ar-SA" dirty="0" err="1" smtClean="0"/>
              <a:t>الغنيه</a:t>
            </a:r>
            <a:r>
              <a:rPr lang="ar-SA" dirty="0" smtClean="0"/>
              <a:t> </a:t>
            </a:r>
            <a:r>
              <a:rPr lang="ar-SA" dirty="0" err="1" smtClean="0"/>
              <a:t>يالدهون</a:t>
            </a:r>
            <a:r>
              <a:rPr lang="ar-SA" dirty="0" smtClean="0"/>
              <a:t> وفى </a:t>
            </a:r>
            <a:r>
              <a:rPr lang="ar-SA" dirty="0" err="1" smtClean="0"/>
              <a:t>الاغشيه</a:t>
            </a:r>
            <a:r>
              <a:rPr lang="ar-SA" dirty="0" smtClean="0"/>
              <a:t> </a:t>
            </a:r>
            <a:r>
              <a:rPr lang="ar-SA" dirty="0" err="1" smtClean="0"/>
              <a:t>الخلويه</a:t>
            </a:r>
            <a:r>
              <a:rPr lang="ar-SA" dirty="0" smtClean="0"/>
              <a:t> وفى جميع </a:t>
            </a:r>
            <a:r>
              <a:rPr lang="ar-SA" dirty="0" err="1" smtClean="0"/>
              <a:t>الانسجه</a:t>
            </a:r>
            <a:r>
              <a:rPr lang="ar-SA" dirty="0" smtClean="0"/>
              <a:t> </a:t>
            </a:r>
            <a:r>
              <a:rPr lang="ar-SA" dirty="0" err="1" smtClean="0"/>
              <a:t>الحيوانيه</a:t>
            </a:r>
            <a:r>
              <a:rPr lang="ar-SA" dirty="0" smtClean="0"/>
              <a:t> وخصوصا المخ </a:t>
            </a:r>
            <a:r>
              <a:rPr lang="ar-SA" dirty="0" err="1" smtClean="0"/>
              <a:t>والاعصاب</a:t>
            </a:r>
            <a:r>
              <a:rPr lang="ar-SA" dirty="0" smtClean="0"/>
              <a:t> والقلب  والكبد . </a:t>
            </a:r>
          </a:p>
          <a:p>
            <a:pPr>
              <a:lnSpc>
                <a:spcPct val="160000"/>
              </a:lnSpc>
              <a:spcBef>
                <a:spcPts val="0"/>
              </a:spcBef>
            </a:pPr>
            <a:r>
              <a:rPr lang="ar-SA" dirty="0" smtClean="0"/>
              <a:t>ولها </a:t>
            </a:r>
            <a:r>
              <a:rPr lang="ar-SA" b="1" dirty="0" smtClean="0">
                <a:solidFill>
                  <a:srgbClr val="00B0F0"/>
                </a:solidFill>
              </a:rPr>
              <a:t>أهميه</a:t>
            </a:r>
            <a:r>
              <a:rPr lang="ar-SA" dirty="0" smtClean="0">
                <a:solidFill>
                  <a:srgbClr val="00B0F0"/>
                </a:solidFill>
              </a:rPr>
              <a:t> </a:t>
            </a:r>
            <a:r>
              <a:rPr lang="ar-SA" dirty="0" smtClean="0"/>
              <a:t>حيوية داخل الجسم كالمساعدة في نقل الدهون في الدم وبقاء حبيبات الدهن </a:t>
            </a:r>
            <a:r>
              <a:rPr lang="ar-SA" dirty="0" err="1" smtClean="0"/>
              <a:t>فى</a:t>
            </a:r>
            <a:r>
              <a:rPr lang="ar-SA" dirty="0" smtClean="0"/>
              <a:t> الحليب كمستحلب . كما </a:t>
            </a:r>
            <a:r>
              <a:rPr lang="ar-SA" dirty="0" err="1" smtClean="0"/>
              <a:t>انها</a:t>
            </a:r>
            <a:r>
              <a:rPr lang="ar-SA" dirty="0" smtClean="0"/>
              <a:t> تعتبر مضادة لتشحم الدهون في الكبد.</a:t>
            </a:r>
          </a:p>
          <a:p>
            <a:r>
              <a:rPr lang="ar-SA" dirty="0" smtClean="0"/>
              <a:t>معظم </a:t>
            </a:r>
            <a:r>
              <a:rPr lang="ar-SA" dirty="0" err="1" smtClean="0"/>
              <a:t>الفسفوليبدات</a:t>
            </a:r>
            <a:r>
              <a:rPr lang="ar-SA" dirty="0" smtClean="0"/>
              <a:t> تحتوى على حامض </a:t>
            </a:r>
            <a:r>
              <a:rPr lang="ar-SA" dirty="0" err="1" smtClean="0"/>
              <a:t>دهنى</a:t>
            </a:r>
            <a:r>
              <a:rPr lang="ar-SA" dirty="0" smtClean="0"/>
              <a:t> مشبع على </a:t>
            </a:r>
            <a:r>
              <a:rPr lang="ar-SA" dirty="0" err="1" smtClean="0"/>
              <a:t>الكربونه</a:t>
            </a:r>
            <a:r>
              <a:rPr lang="ar-SA" dirty="0" smtClean="0"/>
              <a:t> رقم 1  وحامض </a:t>
            </a:r>
            <a:r>
              <a:rPr lang="ar-SA" dirty="0" err="1" smtClean="0"/>
              <a:t>دهنى</a:t>
            </a:r>
            <a:r>
              <a:rPr lang="ar-SA" dirty="0" smtClean="0"/>
              <a:t> غير مشبعه على </a:t>
            </a:r>
            <a:r>
              <a:rPr lang="ar-SA" dirty="0" err="1" smtClean="0"/>
              <a:t>الثانيه</a:t>
            </a:r>
            <a:r>
              <a:rPr lang="ar-SA" dirty="0" smtClean="0"/>
              <a:t>.</a:t>
            </a:r>
          </a:p>
          <a:p>
            <a:endParaRPr lang="ar-SA" b="1" dirty="0" smtClean="0"/>
          </a:p>
          <a:p>
            <a:endParaRPr lang="ar-SA" b="1" dirty="0" smtClean="0"/>
          </a:p>
        </p:txBody>
      </p:sp>
    </p:spTree>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214290"/>
            <a:ext cx="8715404" cy="6259662"/>
          </a:xfrm>
        </p:spPr>
        <p:txBody>
          <a:bodyPr/>
          <a:lstStyle/>
          <a:p>
            <a:pPr lvl="1"/>
            <a:r>
              <a:rPr lang="ar-SA" sz="2800" b="1" dirty="0" smtClean="0">
                <a:solidFill>
                  <a:srgbClr val="FF0000"/>
                </a:solidFill>
              </a:rPr>
              <a:t> </a:t>
            </a:r>
            <a:r>
              <a:rPr lang="ar-SA" sz="2800" b="1" dirty="0">
                <a:solidFill>
                  <a:srgbClr val="FF0000"/>
                </a:solidFill>
              </a:rPr>
              <a:t>أنواع واقسام </a:t>
            </a:r>
            <a:r>
              <a:rPr lang="ar-SA" sz="2800" dirty="0" err="1">
                <a:solidFill>
                  <a:srgbClr val="FF0000"/>
                </a:solidFill>
              </a:rPr>
              <a:t>الفسفوليبدات</a:t>
            </a:r>
            <a:r>
              <a:rPr lang="ar-SA" sz="2800" dirty="0">
                <a:solidFill>
                  <a:srgbClr val="FF0000"/>
                </a:solidFill>
              </a:rPr>
              <a:t> </a:t>
            </a:r>
            <a:r>
              <a:rPr lang="ar-SA" sz="2800" b="1" dirty="0" smtClean="0">
                <a:solidFill>
                  <a:srgbClr val="FF0000"/>
                </a:solidFill>
              </a:rPr>
              <a:t>:</a:t>
            </a:r>
            <a:endParaRPr lang="en-US" sz="2800" b="1" dirty="0" smtClean="0">
              <a:solidFill>
                <a:srgbClr val="FF0000"/>
              </a:solidFill>
            </a:endParaRPr>
          </a:p>
          <a:p>
            <a:pPr lvl="1"/>
            <a:r>
              <a:rPr lang="ar-SA" sz="2800" b="1" u="sng" dirty="0" smtClean="0">
                <a:solidFill>
                  <a:srgbClr val="FF0000"/>
                </a:solidFill>
              </a:rPr>
              <a:t>ا- </a:t>
            </a:r>
            <a:r>
              <a:rPr lang="ar-EG" sz="2800" b="1" u="sng" dirty="0" smtClean="0">
                <a:solidFill>
                  <a:srgbClr val="FF0000"/>
                </a:solidFill>
              </a:rPr>
              <a:t>حمض </a:t>
            </a:r>
            <a:r>
              <a:rPr lang="ar-EG" sz="2800" b="1" u="sng" dirty="0" err="1" smtClean="0">
                <a:solidFill>
                  <a:srgbClr val="FF0000"/>
                </a:solidFill>
              </a:rPr>
              <a:t>الفوسفاتيديك</a:t>
            </a:r>
            <a:r>
              <a:rPr lang="ar-EG" sz="2800" b="1" u="sng" dirty="0" smtClean="0">
                <a:solidFill>
                  <a:srgbClr val="FF0000"/>
                </a:solidFill>
              </a:rPr>
              <a:t> </a:t>
            </a:r>
            <a:r>
              <a:rPr lang="en-US" sz="2800" b="1" u="sng" dirty="0" err="1" smtClean="0">
                <a:solidFill>
                  <a:srgbClr val="FF0000"/>
                </a:solidFill>
              </a:rPr>
              <a:t>Phosphatidic</a:t>
            </a:r>
            <a:r>
              <a:rPr lang="en-US" sz="2800" b="1" u="sng" dirty="0" smtClean="0">
                <a:solidFill>
                  <a:srgbClr val="FF0000"/>
                </a:solidFill>
              </a:rPr>
              <a:t> acid</a:t>
            </a:r>
            <a:r>
              <a:rPr lang="ar-EG" sz="2800" b="1" dirty="0" smtClean="0">
                <a:solidFill>
                  <a:srgbClr val="FF0000"/>
                </a:solidFill>
              </a:rPr>
              <a:t> :- </a:t>
            </a:r>
            <a:endParaRPr lang="ar-SA" sz="2800" b="1" dirty="0" smtClean="0">
              <a:solidFill>
                <a:srgbClr val="FF0000"/>
              </a:solidFill>
            </a:endParaRPr>
          </a:p>
          <a:p>
            <a:pPr lvl="1"/>
            <a:endParaRPr lang="en-US" sz="1800" dirty="0" smtClean="0"/>
          </a:p>
          <a:p>
            <a:pPr algn="r"/>
            <a:r>
              <a:rPr lang="ar-EG" b="1" dirty="0" smtClean="0"/>
              <a:t>يعتبر حمض </a:t>
            </a:r>
            <a:r>
              <a:rPr lang="ar-EG" b="1" dirty="0" err="1" smtClean="0"/>
              <a:t>الفوسفاتيديك</a:t>
            </a:r>
            <a:r>
              <a:rPr lang="ar-EG" b="1" dirty="0" smtClean="0"/>
              <a:t> من ابسط الدهون الفوسفاتية ويشتق من </a:t>
            </a:r>
            <a:r>
              <a:rPr lang="ar-EG" b="1" dirty="0" err="1" smtClean="0"/>
              <a:t>جلسروفوسفوريك</a:t>
            </a:r>
            <a:r>
              <a:rPr lang="ar-EG" b="1" dirty="0" smtClean="0"/>
              <a:t> </a:t>
            </a:r>
            <a:r>
              <a:rPr lang="en-US" b="1" dirty="0" smtClean="0"/>
              <a:t>  </a:t>
            </a:r>
            <a:r>
              <a:rPr lang="en-US" b="1" dirty="0" err="1" smtClean="0"/>
              <a:t>Glycerophosphoric</a:t>
            </a:r>
            <a:r>
              <a:rPr lang="ar-EG" b="1" dirty="0" smtClean="0"/>
              <a:t> حيث يتحد زوج من الأحماض الدهنية مع مجموعتي ال</a:t>
            </a:r>
            <a:r>
              <a:rPr lang="ar-SA" b="1" dirty="0" smtClean="0"/>
              <a:t>هي</a:t>
            </a:r>
            <a:r>
              <a:rPr lang="ar-EG" b="1" dirty="0" err="1" smtClean="0"/>
              <a:t>دروكسيل</a:t>
            </a:r>
            <a:r>
              <a:rPr lang="ar-EG" b="1" dirty="0" smtClean="0"/>
              <a:t> </a:t>
            </a:r>
            <a:r>
              <a:rPr lang="ar-EG" b="1" dirty="0" err="1" smtClean="0"/>
              <a:t>الباقيتيين</a:t>
            </a:r>
            <a:r>
              <a:rPr lang="ar-EG" b="1" dirty="0" smtClean="0"/>
              <a:t> برابطة من النوع الأستر ويتكون هذا الحامض داخل الأنسجة.   </a:t>
            </a:r>
            <a:endParaRPr lang="ar-SA" b="1" dirty="0" smtClean="0"/>
          </a:p>
          <a:p>
            <a:pPr algn="r">
              <a:lnSpc>
                <a:spcPct val="50000"/>
              </a:lnSpc>
              <a:spcBef>
                <a:spcPts val="0"/>
              </a:spcBef>
            </a:pPr>
            <a:endParaRPr lang="en-US" sz="1800" dirty="0" smtClean="0"/>
          </a:p>
          <a:p>
            <a:r>
              <a:rPr lang="ar-EG" b="1" dirty="0" smtClean="0"/>
              <a:t>كما ان أحماض </a:t>
            </a:r>
            <a:r>
              <a:rPr lang="ar-EG" b="1" dirty="0" err="1" smtClean="0"/>
              <a:t>الفوسفاتيديك</a:t>
            </a:r>
            <a:r>
              <a:rPr lang="ar-EG" b="1" dirty="0" smtClean="0"/>
              <a:t> تعتبر من المواد الوسطية</a:t>
            </a:r>
            <a:r>
              <a:rPr lang="ar-SA" b="1" dirty="0" smtClean="0"/>
              <a:t>   </a:t>
            </a:r>
            <a:r>
              <a:rPr lang="ar-EG" b="1" dirty="0" smtClean="0"/>
              <a:t>في عملية تخليق </a:t>
            </a:r>
            <a:r>
              <a:rPr lang="ar-EG" b="1" dirty="0" err="1" smtClean="0"/>
              <a:t>الجلسريدات</a:t>
            </a:r>
            <a:r>
              <a:rPr lang="ar-EG" b="1" dirty="0" smtClean="0"/>
              <a:t> الثلاثية ( الزيوت والدهون). </a:t>
            </a:r>
            <a:endParaRPr lang="en-US" sz="1800" dirty="0" smtClean="0"/>
          </a:p>
          <a:p>
            <a:endParaRPr lang="ar-SA" dirty="0"/>
          </a:p>
        </p:txBody>
      </p:sp>
      <p:pic>
        <p:nvPicPr>
          <p:cNvPr id="3074" name="Picture 2"/>
          <p:cNvPicPr>
            <a:picLocks noChangeAspect="1" noChangeArrowheads="1"/>
          </p:cNvPicPr>
          <p:nvPr/>
        </p:nvPicPr>
        <p:blipFill>
          <a:blip r:embed="rId2" cstate="print"/>
          <a:srcRect/>
          <a:stretch>
            <a:fillRect/>
          </a:stretch>
        </p:blipFill>
        <p:spPr bwMode="auto">
          <a:xfrm>
            <a:off x="395535" y="4293096"/>
            <a:ext cx="3383027" cy="23042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404664"/>
            <a:ext cx="8568952" cy="6069288"/>
          </a:xfrm>
        </p:spPr>
        <p:txBody>
          <a:bodyPr>
            <a:normAutofit/>
          </a:bodyPr>
          <a:lstStyle/>
          <a:p>
            <a:pPr>
              <a:lnSpc>
                <a:spcPct val="160000"/>
              </a:lnSpc>
            </a:pPr>
            <a:r>
              <a:rPr lang="ar-SA" b="1" u="sng" dirty="0" smtClean="0">
                <a:solidFill>
                  <a:srgbClr val="FF0000"/>
                </a:solidFill>
                <a:latin typeface="Copperplate33bc" pitchFamily="34" charset="0"/>
              </a:rPr>
              <a:t>ب- </a:t>
            </a:r>
            <a:r>
              <a:rPr lang="ar-SA" b="1" u="sng" dirty="0" err="1" smtClean="0">
                <a:solidFill>
                  <a:srgbClr val="FF0000"/>
                </a:solidFill>
                <a:latin typeface="Copperplate33bc" pitchFamily="34" charset="0"/>
              </a:rPr>
              <a:t>الفوسفاتيديل</a:t>
            </a:r>
            <a:r>
              <a:rPr lang="ar-SA" b="1" u="sng" dirty="0" smtClean="0">
                <a:solidFill>
                  <a:srgbClr val="FF0000"/>
                </a:solidFill>
                <a:latin typeface="Copperplate33bc" pitchFamily="34" charset="0"/>
              </a:rPr>
              <a:t> </a:t>
            </a:r>
            <a:r>
              <a:rPr lang="ar-SA" b="1" u="sng" dirty="0" err="1" smtClean="0">
                <a:solidFill>
                  <a:srgbClr val="FF0000"/>
                </a:solidFill>
                <a:latin typeface="Copperplate33bc" pitchFamily="34" charset="0"/>
              </a:rPr>
              <a:t>كولين</a:t>
            </a:r>
            <a:r>
              <a:rPr lang="ar-SA" b="1" u="sng" dirty="0" smtClean="0">
                <a:solidFill>
                  <a:srgbClr val="FF0000"/>
                </a:solidFill>
                <a:latin typeface="Copperplate33bc" pitchFamily="34" charset="0"/>
              </a:rPr>
              <a:t> (</a:t>
            </a:r>
            <a:r>
              <a:rPr lang="ar-SA" b="1" u="sng" dirty="0" err="1" smtClean="0">
                <a:solidFill>
                  <a:srgbClr val="FF0000"/>
                </a:solidFill>
                <a:latin typeface="Copperplate33bc" pitchFamily="34" charset="0"/>
              </a:rPr>
              <a:t>الليسيثين</a:t>
            </a:r>
            <a:r>
              <a:rPr lang="ar-SA" b="1" u="sng" dirty="0" smtClean="0">
                <a:solidFill>
                  <a:srgbClr val="FF0000"/>
                </a:solidFill>
                <a:latin typeface="Copperplate33bc" pitchFamily="34" charset="0"/>
              </a:rPr>
              <a:t>)</a:t>
            </a:r>
            <a:r>
              <a:rPr lang="ar-SA" b="1" u="sng" dirty="0" smtClean="0">
                <a:latin typeface="Copperplate33bc" pitchFamily="34" charset="0"/>
              </a:rPr>
              <a:t>:</a:t>
            </a:r>
          </a:p>
          <a:p>
            <a:pPr>
              <a:lnSpc>
                <a:spcPct val="160000"/>
              </a:lnSpc>
            </a:pPr>
            <a:r>
              <a:rPr lang="ar-SA" b="1" dirty="0" smtClean="0">
                <a:solidFill>
                  <a:srgbClr val="FF0000"/>
                </a:solidFill>
                <a:latin typeface="Copperplate33bc" pitchFamily="34" charset="0"/>
              </a:rPr>
              <a:t>ترتبط فيه مجموعه الفوسفات مع مركب نيتروجينى هو </a:t>
            </a:r>
            <a:r>
              <a:rPr lang="ar-SA" b="1" dirty="0" err="1" smtClean="0">
                <a:solidFill>
                  <a:srgbClr val="FF0000"/>
                </a:solidFill>
                <a:latin typeface="Copperplate33bc" pitchFamily="34" charset="0"/>
              </a:rPr>
              <a:t>الكولين</a:t>
            </a:r>
            <a:r>
              <a:rPr lang="ar-SA" b="1" dirty="0" smtClean="0">
                <a:solidFill>
                  <a:srgbClr val="FF0000"/>
                </a:solidFill>
                <a:latin typeface="Copperplate33bc" pitchFamily="34" charset="0"/>
              </a:rPr>
              <a:t> برابطه </a:t>
            </a:r>
            <a:r>
              <a:rPr lang="ar-SA" b="1" dirty="0" err="1" smtClean="0">
                <a:solidFill>
                  <a:srgbClr val="FF0000"/>
                </a:solidFill>
                <a:latin typeface="Copperplate33bc" pitchFamily="34" charset="0"/>
              </a:rPr>
              <a:t>استيريه</a:t>
            </a:r>
            <a:r>
              <a:rPr lang="ar-SA" b="1" dirty="0" smtClean="0">
                <a:solidFill>
                  <a:srgbClr val="FF0000"/>
                </a:solidFill>
                <a:latin typeface="Copperplate33bc" pitchFamily="34" charset="0"/>
              </a:rPr>
              <a:t>  هذا بالاضافه الى الاحماض الدهنيه  والجليسرول (حمض فوسفاتيديك +كولين) </a:t>
            </a:r>
          </a:p>
          <a:p>
            <a:r>
              <a:rPr lang="ar-SA" sz="2800" b="1" u="sng" dirty="0" smtClean="0">
                <a:solidFill>
                  <a:srgbClr val="0070C0"/>
                </a:solidFill>
              </a:rPr>
              <a:t>اهميته</a:t>
            </a:r>
            <a:r>
              <a:rPr lang="ar-SA" dirty="0" smtClean="0"/>
              <a:t>:</a:t>
            </a:r>
          </a:p>
          <a:p>
            <a:r>
              <a:rPr lang="ar-SA" dirty="0" err="1" smtClean="0"/>
              <a:t>الفوسفاتيديل</a:t>
            </a:r>
            <a:r>
              <a:rPr lang="ar-SA" dirty="0" smtClean="0"/>
              <a:t> </a:t>
            </a:r>
            <a:r>
              <a:rPr lang="ar-SA" dirty="0" err="1" smtClean="0"/>
              <a:t>كولين</a:t>
            </a:r>
            <a:r>
              <a:rPr lang="ar-SA" dirty="0" smtClean="0"/>
              <a:t> </a:t>
            </a:r>
            <a:r>
              <a:rPr lang="ar-SA" dirty="0" err="1" smtClean="0"/>
              <a:t>ثنائى</a:t>
            </a:r>
            <a:r>
              <a:rPr lang="ar-SA" dirty="0" smtClean="0"/>
              <a:t> حامض </a:t>
            </a:r>
            <a:r>
              <a:rPr lang="ar-SA" dirty="0" err="1" smtClean="0"/>
              <a:t>البالميتيك</a:t>
            </a:r>
            <a:r>
              <a:rPr lang="ar-SA" dirty="0" smtClean="0"/>
              <a:t> من المواد ذات التوتر </a:t>
            </a:r>
            <a:r>
              <a:rPr lang="ar-SA" dirty="0" err="1" smtClean="0"/>
              <a:t>السطحى</a:t>
            </a:r>
            <a:r>
              <a:rPr lang="ar-SA" dirty="0" smtClean="0"/>
              <a:t> </a:t>
            </a:r>
            <a:r>
              <a:rPr lang="ar-SA" dirty="0" err="1" smtClean="0"/>
              <a:t>العالى</a:t>
            </a:r>
            <a:r>
              <a:rPr lang="ar-SA" dirty="0" smtClean="0"/>
              <a:t> وهذه </a:t>
            </a:r>
            <a:r>
              <a:rPr lang="ar-SA" dirty="0" err="1" smtClean="0"/>
              <a:t>الصفه</a:t>
            </a:r>
            <a:r>
              <a:rPr lang="ar-SA" dirty="0" smtClean="0"/>
              <a:t> تمنع التصاق </a:t>
            </a:r>
            <a:r>
              <a:rPr lang="ar-SA" dirty="0" err="1" smtClean="0"/>
              <a:t>الاسطح</a:t>
            </a:r>
            <a:r>
              <a:rPr lang="ar-SA" dirty="0" smtClean="0"/>
              <a:t> </a:t>
            </a:r>
            <a:r>
              <a:rPr lang="ar-SA" dirty="0" err="1" smtClean="0"/>
              <a:t>الداخليه</a:t>
            </a:r>
            <a:r>
              <a:rPr lang="ar-SA" dirty="0" smtClean="0"/>
              <a:t> للرئتين .</a:t>
            </a:r>
          </a:p>
          <a:p>
            <a:pPr>
              <a:lnSpc>
                <a:spcPct val="170000"/>
              </a:lnSpc>
              <a:spcBef>
                <a:spcPts val="0"/>
              </a:spcBef>
            </a:pPr>
            <a:r>
              <a:rPr lang="ar-SA" dirty="0" smtClean="0"/>
              <a:t>ويعرف بالليسيثين وينتشر فى جميع انسجه الكائنات الحيه خصوصا فى المخ الكبد والانسجه العصبيه</a:t>
            </a:r>
            <a:r>
              <a:rPr lang="ar-EG" dirty="0" smtClean="0"/>
              <a:t> </a:t>
            </a:r>
            <a:r>
              <a:rPr lang="ar-SA" dirty="0" smtClean="0"/>
              <a:t>ويعتبر منظفا قويا لانه لديه القدره على اضعاف التوتر السطحى للماء</a:t>
            </a:r>
          </a:p>
          <a:p>
            <a:r>
              <a:rPr lang="ar-SA" dirty="0" smtClean="0"/>
              <a:t> وكذلك من العوامل </a:t>
            </a:r>
            <a:r>
              <a:rPr lang="ar-SA" dirty="0" err="1" smtClean="0">
                <a:solidFill>
                  <a:srgbClr val="FF0000"/>
                </a:solidFill>
              </a:rPr>
              <a:t>المستحلبه</a:t>
            </a:r>
            <a:r>
              <a:rPr lang="ar-SA" dirty="0" smtClean="0"/>
              <a:t> </a:t>
            </a:r>
            <a:r>
              <a:rPr lang="ar-SA" dirty="0" err="1" smtClean="0"/>
              <a:t>لانه</a:t>
            </a:r>
            <a:r>
              <a:rPr lang="ar-SA" dirty="0" smtClean="0"/>
              <a:t> يساعد على ذوبان  </a:t>
            </a:r>
            <a:r>
              <a:rPr lang="ar-SA" dirty="0" err="1" smtClean="0"/>
              <a:t>الكوليستيرول</a:t>
            </a:r>
            <a:r>
              <a:rPr lang="ar-SA" dirty="0" smtClean="0"/>
              <a:t> </a:t>
            </a:r>
            <a:r>
              <a:rPr lang="ar-SA" dirty="0" err="1" smtClean="0"/>
              <a:t>فى</a:t>
            </a:r>
            <a:r>
              <a:rPr lang="ar-SA" dirty="0" smtClean="0"/>
              <a:t> </a:t>
            </a:r>
            <a:r>
              <a:rPr lang="ar-SA" dirty="0" err="1" smtClean="0"/>
              <a:t>المراره</a:t>
            </a:r>
            <a:r>
              <a:rPr lang="ar-SA" dirty="0" smtClean="0"/>
              <a:t> </a:t>
            </a:r>
          </a:p>
          <a:p>
            <a:r>
              <a:rPr lang="ar-SA" dirty="0" smtClean="0"/>
              <a:t>له دور كبير ضد تراكم </a:t>
            </a:r>
            <a:r>
              <a:rPr lang="ar-SA" dirty="0" smtClean="0">
                <a:solidFill>
                  <a:srgbClr val="FF0000"/>
                </a:solidFill>
              </a:rPr>
              <a:t>الشحوم</a:t>
            </a:r>
            <a:r>
              <a:rPr lang="ar-SA" dirty="0" smtClean="0"/>
              <a:t> </a:t>
            </a:r>
            <a:r>
              <a:rPr lang="ar-SA" dirty="0" err="1" smtClean="0"/>
              <a:t>فى</a:t>
            </a:r>
            <a:r>
              <a:rPr lang="ar-SA" dirty="0" smtClean="0"/>
              <a:t> الكبد  </a:t>
            </a:r>
            <a:r>
              <a:rPr lang="en-US" dirty="0" err="1" smtClean="0"/>
              <a:t>lipotropic</a:t>
            </a:r>
            <a:r>
              <a:rPr lang="en-US" dirty="0" smtClean="0"/>
              <a:t> factors</a:t>
            </a:r>
            <a:endParaRPr lang="ar-SA" dirty="0" smtClean="0"/>
          </a:p>
          <a:p>
            <a:endParaRPr lang="ar-SA" dirty="0" smtClean="0"/>
          </a:p>
        </p:txBody>
      </p:sp>
    </p:spTree>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428604"/>
            <a:ext cx="8043890" cy="6045348"/>
          </a:xfrm>
        </p:spPr>
        <p:txBody>
          <a:bodyPr/>
          <a:lstStyle/>
          <a:p>
            <a:r>
              <a:rPr lang="en-US" b="1" dirty="0" err="1" smtClean="0"/>
              <a:t>Lecithine</a:t>
            </a:r>
            <a:r>
              <a:rPr lang="en-US" b="1" dirty="0" smtClean="0"/>
              <a:t> </a:t>
            </a:r>
            <a:endParaRPr lang="ar-SA" b="1" dirty="0" smtClean="0"/>
          </a:p>
          <a:p>
            <a:r>
              <a:rPr lang="ar-SA" b="1" dirty="0" err="1" smtClean="0">
                <a:solidFill>
                  <a:srgbClr val="FF0000"/>
                </a:solidFill>
                <a:latin typeface="Copperplate33bc" pitchFamily="34" charset="0"/>
              </a:rPr>
              <a:t>الفوسفاتيديل</a:t>
            </a:r>
            <a:r>
              <a:rPr lang="ar-SA" b="1" dirty="0" smtClean="0">
                <a:solidFill>
                  <a:srgbClr val="FF0000"/>
                </a:solidFill>
                <a:latin typeface="Copperplate33bc" pitchFamily="34" charset="0"/>
              </a:rPr>
              <a:t> </a:t>
            </a:r>
            <a:r>
              <a:rPr lang="ar-SA" b="1" dirty="0" err="1" smtClean="0">
                <a:solidFill>
                  <a:srgbClr val="FF0000"/>
                </a:solidFill>
                <a:latin typeface="Copperplate33bc" pitchFamily="34" charset="0"/>
              </a:rPr>
              <a:t>كولين</a:t>
            </a:r>
            <a:r>
              <a:rPr lang="ar-SA" b="1" dirty="0" smtClean="0">
                <a:solidFill>
                  <a:srgbClr val="FF0000"/>
                </a:solidFill>
                <a:latin typeface="Copperplate33bc" pitchFamily="34" charset="0"/>
              </a:rPr>
              <a:t> </a:t>
            </a:r>
            <a:r>
              <a:rPr lang="ar-SA" b="1" dirty="0" err="1" smtClean="0">
                <a:solidFill>
                  <a:srgbClr val="FF0000"/>
                </a:solidFill>
                <a:latin typeface="Copperplate33bc" pitchFamily="34" charset="0"/>
              </a:rPr>
              <a:t>الليسيثين</a:t>
            </a:r>
            <a:endParaRPr lang="ar-SA" dirty="0"/>
          </a:p>
        </p:txBody>
      </p:sp>
      <p:pic>
        <p:nvPicPr>
          <p:cNvPr id="2051" name="Picture 3"/>
          <p:cNvPicPr>
            <a:picLocks noChangeAspect="1" noChangeArrowheads="1"/>
          </p:cNvPicPr>
          <p:nvPr/>
        </p:nvPicPr>
        <p:blipFill>
          <a:blip r:embed="rId2" cstate="print"/>
          <a:srcRect/>
          <a:stretch>
            <a:fillRect/>
          </a:stretch>
        </p:blipFill>
        <p:spPr bwMode="auto">
          <a:xfrm>
            <a:off x="642910" y="3424532"/>
            <a:ext cx="4217122" cy="2147608"/>
          </a:xfrm>
          <a:prstGeom prst="rect">
            <a:avLst/>
          </a:prstGeom>
          <a:noFill/>
          <a:ln w="9525">
            <a:noFill/>
            <a:miter lim="800000"/>
            <a:headEnd/>
            <a:tailEnd/>
          </a:ln>
          <a:effectLst/>
        </p:spPr>
      </p:pic>
    </p:spTree>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42844" y="404664"/>
            <a:ext cx="8501122" cy="6069288"/>
          </a:xfrm>
        </p:spPr>
        <p:txBody>
          <a:bodyPr>
            <a:normAutofit/>
          </a:bodyPr>
          <a:lstStyle/>
          <a:p>
            <a:r>
              <a:rPr lang="ar-SA" b="1" dirty="0" smtClean="0"/>
              <a:t>خواصه</a:t>
            </a:r>
            <a:r>
              <a:rPr lang="ar-SA" dirty="0" smtClean="0"/>
              <a:t>:</a:t>
            </a:r>
          </a:p>
          <a:p>
            <a:r>
              <a:rPr lang="ar-SA" dirty="0" smtClean="0"/>
              <a:t>يوجد على هيئه ماده برافينيه عديمه اللون</a:t>
            </a:r>
          </a:p>
          <a:p>
            <a:pPr>
              <a:lnSpc>
                <a:spcPct val="150000"/>
              </a:lnSpc>
              <a:spcBef>
                <a:spcPts val="0"/>
              </a:spcBef>
            </a:pPr>
            <a:r>
              <a:rPr lang="ar-SA" dirty="0" smtClean="0"/>
              <a:t>يتحلل الليسيثين مائيا الى اللايسوليسثين وهو له تاثير سام فى الجسم حيث يعمل على على تشقق كرات الدم الحمراء بفعل انزيم يوجد فى الدماغ والبنكرياس يزيل احد الاحماض الدهنيه  ويعتقد ان السميه الموجوده فى سم الافعى يعود الى وجود انزيم </a:t>
            </a:r>
            <a:r>
              <a:rPr lang="en-US" dirty="0" err="1" smtClean="0"/>
              <a:t>phospholopase</a:t>
            </a:r>
            <a:r>
              <a:rPr lang="en-US" dirty="0" smtClean="0"/>
              <a:t> A</a:t>
            </a:r>
            <a:endParaRPr lang="ar-SA" dirty="0" smtClean="0"/>
          </a:p>
          <a:p>
            <a:endParaRPr lang="ar-EG" dirty="0" smtClean="0"/>
          </a:p>
          <a:p>
            <a:r>
              <a:rPr lang="ar-SA" b="1" u="sng" dirty="0" smtClean="0">
                <a:solidFill>
                  <a:srgbClr val="FF0000"/>
                </a:solidFill>
              </a:rPr>
              <a:t>ج- </a:t>
            </a:r>
            <a:r>
              <a:rPr lang="ar-SA" b="1" u="sng" dirty="0" err="1" smtClean="0">
                <a:solidFill>
                  <a:srgbClr val="FF0000"/>
                </a:solidFill>
              </a:rPr>
              <a:t>الفوسفاتيديل</a:t>
            </a:r>
            <a:r>
              <a:rPr lang="ar-SA" b="1" u="sng" dirty="0" smtClean="0">
                <a:solidFill>
                  <a:srgbClr val="FF0000"/>
                </a:solidFill>
              </a:rPr>
              <a:t> </a:t>
            </a:r>
            <a:r>
              <a:rPr lang="ar-SA" b="1" u="sng" dirty="0" err="1" smtClean="0">
                <a:solidFill>
                  <a:srgbClr val="FF0000"/>
                </a:solidFill>
              </a:rPr>
              <a:t>ايثانول</a:t>
            </a:r>
            <a:r>
              <a:rPr lang="ar-SA" b="1" u="sng" dirty="0" smtClean="0">
                <a:solidFill>
                  <a:srgbClr val="FF0000"/>
                </a:solidFill>
              </a:rPr>
              <a:t> أمين</a:t>
            </a:r>
            <a:r>
              <a:rPr lang="ar-EG" b="1" u="sng" dirty="0" smtClean="0"/>
              <a:t> </a:t>
            </a:r>
            <a:r>
              <a:rPr lang="ar-SA" b="1" u="sng" dirty="0" smtClean="0"/>
              <a:t> </a:t>
            </a:r>
            <a:r>
              <a:rPr lang="ar-EG" b="1" u="sng" dirty="0" err="1" smtClean="0"/>
              <a:t>سفالين</a:t>
            </a:r>
            <a:r>
              <a:rPr lang="en-US" b="1" u="sng" dirty="0" smtClean="0"/>
              <a:t>- :</a:t>
            </a:r>
            <a:r>
              <a:rPr lang="en-US" b="1" u="sng" dirty="0" err="1" smtClean="0"/>
              <a:t>Cephaline</a:t>
            </a:r>
            <a:r>
              <a:rPr lang="en-US" b="1" dirty="0" smtClean="0"/>
              <a:t> </a:t>
            </a:r>
            <a:endParaRPr lang="ar-EG" b="1" u="sng" dirty="0" smtClean="0">
              <a:solidFill>
                <a:srgbClr val="FF0000"/>
              </a:solidFill>
            </a:endParaRPr>
          </a:p>
          <a:p>
            <a:pPr>
              <a:lnSpc>
                <a:spcPct val="150000"/>
              </a:lnSpc>
            </a:pPr>
            <a:r>
              <a:rPr lang="ar-SA" dirty="0" smtClean="0">
                <a:solidFill>
                  <a:srgbClr val="FFFF00"/>
                </a:solidFill>
              </a:rPr>
              <a:t>ترتبط مجموعه الفوسفات مع الايثانول امين بالاضافه الى الاحماض الدهنيه والجلسرول (حامض فوسفاتيدك +ايثانول امين)</a:t>
            </a:r>
          </a:p>
          <a:p>
            <a:pPr>
              <a:buNone/>
            </a:pPr>
            <a:endParaRPr lang="ar-SA" dirty="0"/>
          </a:p>
        </p:txBody>
      </p:sp>
    </p:spTree>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p:txBody>
          <a:bodyPr>
            <a:normAutofit lnSpcReduction="10000"/>
          </a:bodyPr>
          <a:lstStyle/>
          <a:p>
            <a:endParaRPr lang="en-US" i="1" dirty="0" smtClean="0"/>
          </a:p>
          <a:p>
            <a:endParaRPr lang="en-US" i="1" dirty="0" smtClean="0"/>
          </a:p>
          <a:p>
            <a:endParaRPr lang="en-US" i="1" dirty="0" smtClean="0"/>
          </a:p>
          <a:p>
            <a:endParaRPr lang="en-US" i="1" dirty="0" smtClean="0"/>
          </a:p>
          <a:p>
            <a:endParaRPr lang="en-US" i="1" dirty="0" smtClean="0"/>
          </a:p>
          <a:p>
            <a:endParaRPr lang="en-US" i="1" dirty="0" smtClean="0"/>
          </a:p>
          <a:p>
            <a:endParaRPr lang="en-US" i="1" dirty="0" smtClean="0"/>
          </a:p>
          <a:p>
            <a:endParaRPr lang="en-US" i="1" dirty="0" smtClean="0"/>
          </a:p>
          <a:p>
            <a:r>
              <a:rPr lang="en-US" i="1" dirty="0" err="1" smtClean="0"/>
              <a:t>Phosphatidyl</a:t>
            </a:r>
            <a:r>
              <a:rPr lang="en-US" i="1" dirty="0" smtClean="0"/>
              <a:t>- ethanolamine (</a:t>
            </a:r>
            <a:r>
              <a:rPr lang="en-US" i="1" dirty="0" err="1" smtClean="0"/>
              <a:t>Cephalin</a:t>
            </a:r>
            <a:r>
              <a:rPr lang="en-US" dirty="0" smtClean="0"/>
              <a:t>) </a:t>
            </a:r>
          </a:p>
          <a:p>
            <a:endParaRPr lang="en-US" dirty="0" smtClean="0"/>
          </a:p>
          <a:p>
            <a:r>
              <a:rPr lang="en-US" dirty="0" smtClean="0"/>
              <a:t>   </a:t>
            </a:r>
          </a:p>
          <a:p>
            <a:endParaRPr lang="ar-EG" dirty="0"/>
          </a:p>
        </p:txBody>
      </p:sp>
      <p:pic>
        <p:nvPicPr>
          <p:cNvPr id="1026" name="Picture 2" descr="CEPHALINE"/>
          <p:cNvPicPr>
            <a:picLocks noChangeAspect="1" noChangeArrowheads="1"/>
          </p:cNvPicPr>
          <p:nvPr/>
        </p:nvPicPr>
        <p:blipFill>
          <a:blip r:embed="rId2" cstate="print"/>
          <a:srcRect/>
          <a:stretch>
            <a:fillRect/>
          </a:stretch>
        </p:blipFill>
        <p:spPr bwMode="auto">
          <a:xfrm>
            <a:off x="400497" y="1214422"/>
            <a:ext cx="7929890" cy="3017853"/>
          </a:xfrm>
          <a:prstGeom prst="rect">
            <a:avLst/>
          </a:prstGeom>
          <a:noFill/>
          <a:ln w="9525">
            <a:noFill/>
            <a:miter lim="800000"/>
            <a:headEnd/>
            <a:tailEnd/>
          </a:ln>
        </p:spPr>
      </p:pic>
      <p:cxnSp>
        <p:nvCxnSpPr>
          <p:cNvPr id="6" name="رابط كسهم مستقيم 5"/>
          <p:cNvCxnSpPr/>
          <p:nvPr/>
        </p:nvCxnSpPr>
        <p:spPr>
          <a:xfrm rot="5400000" flipH="1" flipV="1">
            <a:off x="4893471" y="3964785"/>
            <a:ext cx="1000132" cy="785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rot="5400000" flipH="1" flipV="1">
            <a:off x="2500298" y="4357694"/>
            <a:ext cx="928694"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57620" y="285728"/>
            <a:ext cx="4395766" cy="785818"/>
          </a:xfrm>
        </p:spPr>
        <p:txBody>
          <a:bodyPr/>
          <a:lstStyle/>
          <a:p>
            <a:pPr algn="r"/>
            <a:r>
              <a:rPr lang="ar-SA" b="1" dirty="0" smtClean="0"/>
              <a:t>2- </a:t>
            </a:r>
            <a:r>
              <a:rPr lang="ar-SA" b="1" dirty="0" err="1" smtClean="0"/>
              <a:t>الجليكوليبيدات</a:t>
            </a:r>
            <a:endParaRPr lang="ar-SA" b="1" dirty="0"/>
          </a:p>
        </p:txBody>
      </p:sp>
      <p:sp>
        <p:nvSpPr>
          <p:cNvPr id="3" name="عنصر نائب للمحتوى 2"/>
          <p:cNvSpPr>
            <a:spLocks noGrp="1"/>
          </p:cNvSpPr>
          <p:nvPr>
            <p:ph sz="quarter" idx="1"/>
          </p:nvPr>
        </p:nvSpPr>
        <p:spPr>
          <a:xfrm>
            <a:off x="323528" y="1214422"/>
            <a:ext cx="8177562" cy="5259530"/>
          </a:xfrm>
        </p:spPr>
        <p:txBody>
          <a:bodyPr>
            <a:normAutofit/>
          </a:bodyPr>
          <a:lstStyle/>
          <a:p>
            <a:r>
              <a:rPr lang="ar-SA" dirty="0" smtClean="0"/>
              <a:t>تختلف عن المركبات </a:t>
            </a:r>
            <a:r>
              <a:rPr lang="ar-SA" dirty="0" err="1" smtClean="0"/>
              <a:t>السابقه</a:t>
            </a:r>
            <a:r>
              <a:rPr lang="ar-SA" dirty="0" smtClean="0"/>
              <a:t> </a:t>
            </a:r>
            <a:r>
              <a:rPr lang="ar-SA" dirty="0" err="1" smtClean="0"/>
              <a:t>فى</a:t>
            </a:r>
            <a:r>
              <a:rPr lang="ar-SA" dirty="0" smtClean="0"/>
              <a:t> </a:t>
            </a:r>
            <a:r>
              <a:rPr lang="ar-SA" dirty="0" err="1" smtClean="0"/>
              <a:t>انها</a:t>
            </a:r>
            <a:r>
              <a:rPr lang="ar-SA" dirty="0" smtClean="0"/>
              <a:t> </a:t>
            </a:r>
            <a:r>
              <a:rPr lang="ar-SA" dirty="0" err="1" smtClean="0"/>
              <a:t>لاتحتوى</a:t>
            </a:r>
            <a:r>
              <a:rPr lang="ar-SA" dirty="0" smtClean="0"/>
              <a:t> على الفسفور </a:t>
            </a:r>
            <a:r>
              <a:rPr lang="ar-SA" dirty="0" err="1" smtClean="0"/>
              <a:t>او</a:t>
            </a:r>
            <a:r>
              <a:rPr lang="ar-SA" dirty="0" smtClean="0"/>
              <a:t> القواعد </a:t>
            </a:r>
            <a:r>
              <a:rPr lang="ar-SA" dirty="0" err="1" smtClean="0"/>
              <a:t>النيتروجينيه</a:t>
            </a:r>
            <a:r>
              <a:rPr lang="ar-SA" dirty="0" smtClean="0"/>
              <a:t>  ولكنها تحتوى على ماده </a:t>
            </a:r>
            <a:r>
              <a:rPr lang="ar-SA" dirty="0" err="1" smtClean="0"/>
              <a:t>كربوهيدراتيه</a:t>
            </a:r>
            <a:r>
              <a:rPr lang="ar-SA" dirty="0" smtClean="0"/>
              <a:t> </a:t>
            </a:r>
          </a:p>
          <a:p>
            <a:r>
              <a:rPr lang="ar-SA" dirty="0" smtClean="0"/>
              <a:t>وهى </a:t>
            </a:r>
            <a:r>
              <a:rPr lang="ar-SA" dirty="0" err="1" smtClean="0"/>
              <a:t>عباره</a:t>
            </a:r>
            <a:r>
              <a:rPr lang="ar-SA" dirty="0" smtClean="0"/>
              <a:t> عن ارتباط </a:t>
            </a:r>
            <a:r>
              <a:rPr lang="ar-SA" strike="sngStrike" dirty="0" err="1" smtClean="0">
                <a:solidFill>
                  <a:srgbClr val="FF0000"/>
                </a:solidFill>
              </a:rPr>
              <a:t>الجلسرول</a:t>
            </a:r>
            <a:r>
              <a:rPr lang="ar-SA" dirty="0" smtClean="0"/>
              <a:t> مع اثنان من </a:t>
            </a:r>
            <a:r>
              <a:rPr lang="ar-SA" dirty="0" err="1" smtClean="0"/>
              <a:t>الاحماض</a:t>
            </a:r>
            <a:r>
              <a:rPr lang="ar-SA" dirty="0" smtClean="0"/>
              <a:t> </a:t>
            </a:r>
            <a:r>
              <a:rPr lang="ar-SA" dirty="0" err="1" smtClean="0"/>
              <a:t>الدهنيه</a:t>
            </a:r>
            <a:r>
              <a:rPr lang="ar-SA" dirty="0" smtClean="0"/>
              <a:t> احدهما مشبع </a:t>
            </a:r>
            <a:r>
              <a:rPr lang="ar-SA" dirty="0" err="1" smtClean="0"/>
              <a:t>والاخر</a:t>
            </a:r>
            <a:r>
              <a:rPr lang="ar-SA" dirty="0" smtClean="0"/>
              <a:t> غير مشبع برابطه استريه ومع سكر الجلوكوز أو </a:t>
            </a:r>
            <a:r>
              <a:rPr lang="ar-SA" dirty="0" err="1" smtClean="0"/>
              <a:t>الجلاكتوز</a:t>
            </a:r>
            <a:r>
              <a:rPr lang="ar-SA" dirty="0" smtClean="0"/>
              <a:t> برابطه </a:t>
            </a:r>
            <a:r>
              <a:rPr lang="ar-SA" dirty="0" err="1" smtClean="0"/>
              <a:t>اسيتاليه</a:t>
            </a:r>
            <a:r>
              <a:rPr lang="ar-SA" dirty="0" smtClean="0"/>
              <a:t> . تدخل </a:t>
            </a:r>
            <a:r>
              <a:rPr lang="ar-SA" dirty="0" err="1" smtClean="0"/>
              <a:t>فى</a:t>
            </a:r>
            <a:r>
              <a:rPr lang="ar-SA" dirty="0" smtClean="0"/>
              <a:t> تركيب </a:t>
            </a:r>
            <a:r>
              <a:rPr lang="ar-SA" dirty="0" err="1" smtClean="0"/>
              <a:t>الاغشيه</a:t>
            </a:r>
            <a:r>
              <a:rPr lang="ar-SA" dirty="0" smtClean="0"/>
              <a:t> </a:t>
            </a:r>
            <a:r>
              <a:rPr lang="ar-SA" dirty="0" err="1" smtClean="0"/>
              <a:t>الحيويه</a:t>
            </a:r>
            <a:r>
              <a:rPr lang="ar-SA" dirty="0" smtClean="0"/>
              <a:t> </a:t>
            </a:r>
            <a:r>
              <a:rPr lang="ar-SA" dirty="0" err="1" smtClean="0"/>
              <a:t>للانسان</a:t>
            </a:r>
            <a:r>
              <a:rPr lang="ar-SA" dirty="0" smtClean="0"/>
              <a:t>  </a:t>
            </a:r>
          </a:p>
          <a:p>
            <a:r>
              <a:rPr lang="ar-SA" dirty="0" smtClean="0"/>
              <a:t>أمثله :</a:t>
            </a:r>
          </a:p>
          <a:p>
            <a:r>
              <a:rPr lang="ar-SA" dirty="0" smtClean="0"/>
              <a:t>1- </a:t>
            </a:r>
            <a:r>
              <a:rPr lang="ar-SA" dirty="0" err="1" smtClean="0"/>
              <a:t>السيريبروسيدات</a:t>
            </a:r>
            <a:r>
              <a:rPr lang="ar-SA" dirty="0" smtClean="0"/>
              <a:t>   </a:t>
            </a:r>
            <a:r>
              <a:rPr lang="en-US" dirty="0" err="1" smtClean="0"/>
              <a:t>cerebrosides</a:t>
            </a:r>
            <a:r>
              <a:rPr lang="ar-SA" dirty="0" smtClean="0"/>
              <a:t> </a:t>
            </a:r>
            <a:r>
              <a:rPr lang="en-US" dirty="0" err="1" smtClean="0">
                <a:solidFill>
                  <a:srgbClr val="FF0000"/>
                </a:solidFill>
              </a:rPr>
              <a:t>Galactosylceramide</a:t>
            </a:r>
            <a:endParaRPr lang="ar-SA" dirty="0" smtClean="0"/>
          </a:p>
          <a:p>
            <a:r>
              <a:rPr lang="ar-SA" dirty="0" smtClean="0"/>
              <a:t>2- الجانجليوسيدات    </a:t>
            </a:r>
            <a:r>
              <a:rPr lang="en-US" dirty="0" err="1" smtClean="0"/>
              <a:t>Gangliosides</a:t>
            </a:r>
            <a:r>
              <a:rPr lang="ar-EG" dirty="0" smtClean="0"/>
              <a:t> </a:t>
            </a:r>
            <a:r>
              <a:rPr lang="en-US" dirty="0" err="1" smtClean="0">
                <a:solidFill>
                  <a:srgbClr val="FF0000"/>
                </a:solidFill>
              </a:rPr>
              <a:t>Glucosylceramide</a:t>
            </a:r>
            <a:endParaRPr lang="ar-SA" dirty="0" smtClean="0"/>
          </a:p>
          <a:p>
            <a:r>
              <a:rPr lang="ar-SA" dirty="0" smtClean="0"/>
              <a:t>3- السيراميدات   </a:t>
            </a:r>
            <a:r>
              <a:rPr lang="en-US" dirty="0" err="1" smtClean="0"/>
              <a:t>Ceramides</a:t>
            </a:r>
            <a:endParaRPr lang="en-US" dirty="0" smtClean="0"/>
          </a:p>
        </p:txBody>
      </p:sp>
    </p:spTree>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251520" y="764704"/>
            <a:ext cx="8280920" cy="5709248"/>
          </a:xfrm>
        </p:spPr>
        <p:txBody>
          <a:bodyPr>
            <a:normAutofit fontScale="92500" lnSpcReduction="10000"/>
          </a:bodyPr>
          <a:lstStyle/>
          <a:p>
            <a:r>
              <a:rPr lang="ar-SA" b="1" dirty="0" smtClean="0">
                <a:solidFill>
                  <a:srgbClr val="FF0000"/>
                </a:solidFill>
              </a:rPr>
              <a:t>السيريبروسيدات</a:t>
            </a:r>
            <a:r>
              <a:rPr lang="ar-EG" dirty="0" smtClean="0">
                <a:solidFill>
                  <a:srgbClr val="FF0000"/>
                </a:solidFill>
              </a:rPr>
              <a:t>     </a:t>
            </a:r>
            <a:r>
              <a:rPr lang="en-US" dirty="0" err="1" smtClean="0">
                <a:solidFill>
                  <a:srgbClr val="FF0000"/>
                </a:solidFill>
              </a:rPr>
              <a:t>Galactosylceramide</a:t>
            </a:r>
            <a:r>
              <a:rPr lang="ar-SA" dirty="0" smtClean="0"/>
              <a:t>:</a:t>
            </a:r>
            <a:r>
              <a:rPr lang="en-US" dirty="0" smtClean="0"/>
              <a:t> </a:t>
            </a:r>
            <a:r>
              <a:rPr lang="en-US" sz="1900" dirty="0" err="1" smtClean="0"/>
              <a:t>ceramide</a:t>
            </a:r>
            <a:r>
              <a:rPr lang="en-US" sz="1900" dirty="0" smtClean="0"/>
              <a:t>  (FA and </a:t>
            </a:r>
            <a:r>
              <a:rPr lang="en-US" sz="1900" dirty="0" err="1" smtClean="0"/>
              <a:t>sphigosine</a:t>
            </a:r>
            <a:r>
              <a:rPr lang="en-US" sz="1900" dirty="0" smtClean="0"/>
              <a:t>) </a:t>
            </a:r>
            <a:endParaRPr lang="ar-SA" sz="1900" dirty="0" smtClean="0"/>
          </a:p>
          <a:p>
            <a:r>
              <a:rPr lang="ar-SA" dirty="0" smtClean="0"/>
              <a:t>هى ليست دهون فوسفاتيه بل دهون كربوهيدراتيه</a:t>
            </a:r>
          </a:p>
          <a:p>
            <a:pPr>
              <a:lnSpc>
                <a:spcPct val="160000"/>
              </a:lnSpc>
              <a:spcBef>
                <a:spcPts val="0"/>
              </a:spcBef>
            </a:pPr>
            <a:r>
              <a:rPr lang="ar-SA" dirty="0" smtClean="0"/>
              <a:t>يحل فيها كحول السفنجوزين محل الجلسرول  ويرتبط السفنجوزين بالحمض الدهنى برابطه اميديه وبين الحامض </a:t>
            </a:r>
            <a:r>
              <a:rPr lang="ar-SA" dirty="0" err="1" smtClean="0"/>
              <a:t>والسكررابطه</a:t>
            </a:r>
            <a:r>
              <a:rPr lang="ar-SA" dirty="0" smtClean="0"/>
              <a:t> اسيتاليه </a:t>
            </a:r>
            <a:endParaRPr lang="en-US" dirty="0" smtClean="0"/>
          </a:p>
          <a:p>
            <a:endParaRPr lang="en-US" dirty="0" smtClean="0"/>
          </a:p>
          <a:p>
            <a:r>
              <a:rPr lang="ar-SA" dirty="0" smtClean="0"/>
              <a:t>يوجد  العديد من السيربروسيدات وتختلف عن بعضها حسب نوع الحامض الدهنى والسكر كما يلى:</a:t>
            </a:r>
          </a:p>
          <a:p>
            <a:r>
              <a:rPr lang="en-US" dirty="0" err="1" smtClean="0">
                <a:solidFill>
                  <a:srgbClr val="0070C0"/>
                </a:solidFill>
              </a:rPr>
              <a:t>Cerebroside</a:t>
            </a:r>
            <a:r>
              <a:rPr lang="en-US" dirty="0" smtClean="0">
                <a:solidFill>
                  <a:srgbClr val="0070C0"/>
                </a:solidFill>
              </a:rPr>
              <a:t>    </a:t>
            </a:r>
            <a:r>
              <a:rPr lang="ar-SA" dirty="0" smtClean="0">
                <a:solidFill>
                  <a:srgbClr val="0070C0"/>
                </a:solidFill>
              </a:rPr>
              <a:t>                    </a:t>
            </a:r>
            <a:r>
              <a:rPr lang="en-US" dirty="0" smtClean="0">
                <a:solidFill>
                  <a:srgbClr val="0070C0"/>
                </a:solidFill>
              </a:rPr>
              <a:t>Fatty acid   </a:t>
            </a:r>
            <a:endParaRPr lang="ar-SA" dirty="0" smtClean="0">
              <a:solidFill>
                <a:srgbClr val="0070C0"/>
              </a:solidFill>
            </a:endParaRPr>
          </a:p>
          <a:p>
            <a:r>
              <a:rPr lang="en-US" dirty="0" err="1" smtClean="0"/>
              <a:t>Kerasine</a:t>
            </a:r>
            <a:r>
              <a:rPr lang="ar-SA" dirty="0" smtClean="0"/>
              <a:t>                             </a:t>
            </a:r>
            <a:r>
              <a:rPr lang="en-US" dirty="0" err="1" smtClean="0"/>
              <a:t>Lignoceric</a:t>
            </a:r>
            <a:r>
              <a:rPr lang="en-US" dirty="0" smtClean="0"/>
              <a:t> FA</a:t>
            </a:r>
          </a:p>
          <a:p>
            <a:r>
              <a:rPr lang="en-US" dirty="0" err="1" smtClean="0"/>
              <a:t>Cerebron</a:t>
            </a:r>
            <a:r>
              <a:rPr lang="en-US" dirty="0" smtClean="0"/>
              <a:t> </a:t>
            </a:r>
            <a:r>
              <a:rPr lang="ar-SA" dirty="0" smtClean="0"/>
              <a:t>                  </a:t>
            </a:r>
            <a:r>
              <a:rPr lang="ar-EG" dirty="0" smtClean="0"/>
              <a:t>    </a:t>
            </a:r>
            <a:r>
              <a:rPr lang="ar-SA" dirty="0" smtClean="0"/>
              <a:t>     </a:t>
            </a:r>
            <a:r>
              <a:rPr lang="en-US" dirty="0" smtClean="0"/>
              <a:t>FA</a:t>
            </a:r>
            <a:r>
              <a:rPr lang="ar-SA" dirty="0" smtClean="0"/>
              <a:t>  </a:t>
            </a:r>
            <a:r>
              <a:rPr lang="en-US" dirty="0" err="1" smtClean="0"/>
              <a:t>Cerebronic</a:t>
            </a:r>
            <a:endParaRPr lang="en-US" dirty="0" smtClean="0"/>
          </a:p>
          <a:p>
            <a:r>
              <a:rPr lang="en-US" dirty="0" err="1" smtClean="0"/>
              <a:t>Nervon</a:t>
            </a:r>
            <a:r>
              <a:rPr lang="en-US" dirty="0" smtClean="0"/>
              <a:t>    </a:t>
            </a:r>
            <a:r>
              <a:rPr lang="ar-SA" dirty="0" smtClean="0"/>
              <a:t>                      </a:t>
            </a:r>
            <a:r>
              <a:rPr lang="ar-EG" dirty="0" smtClean="0"/>
              <a:t>   </a:t>
            </a:r>
            <a:r>
              <a:rPr lang="ar-SA" dirty="0" smtClean="0"/>
              <a:t>   </a:t>
            </a:r>
            <a:r>
              <a:rPr lang="en-US" dirty="0" err="1" smtClean="0"/>
              <a:t>Nervonic</a:t>
            </a:r>
            <a:r>
              <a:rPr lang="en-US" dirty="0" smtClean="0"/>
              <a:t> FA</a:t>
            </a:r>
          </a:p>
          <a:p>
            <a:r>
              <a:rPr lang="en-US" dirty="0" err="1" smtClean="0"/>
              <a:t>Oxynervon</a:t>
            </a:r>
            <a:r>
              <a:rPr lang="en-US" dirty="0" smtClean="0"/>
              <a:t> </a:t>
            </a:r>
            <a:r>
              <a:rPr lang="ar-SA" dirty="0" smtClean="0"/>
              <a:t> </a:t>
            </a:r>
            <a:r>
              <a:rPr lang="en-US" dirty="0" smtClean="0"/>
              <a:t>       </a:t>
            </a:r>
            <a:r>
              <a:rPr lang="en-US" dirty="0" err="1" smtClean="0"/>
              <a:t>Oxynervonic</a:t>
            </a:r>
            <a:r>
              <a:rPr lang="en-US" dirty="0" smtClean="0"/>
              <a:t> FA                   </a:t>
            </a:r>
            <a:endParaRPr lang="ar-SA" dirty="0" smtClean="0"/>
          </a:p>
          <a:p>
            <a:endParaRPr lang="ar-SA" dirty="0" smtClean="0"/>
          </a:p>
          <a:p>
            <a:r>
              <a:rPr lang="ar-SA" dirty="0" smtClean="0"/>
              <a:t>توجد هذه المركبات </a:t>
            </a:r>
            <a:r>
              <a:rPr lang="ar-SA" dirty="0" err="1" smtClean="0"/>
              <a:t>فى</a:t>
            </a:r>
            <a:r>
              <a:rPr lang="ar-SA" dirty="0" smtClean="0"/>
              <a:t> </a:t>
            </a:r>
            <a:r>
              <a:rPr lang="ar-SA" dirty="0" err="1" smtClean="0"/>
              <a:t>الانسجه</a:t>
            </a:r>
            <a:r>
              <a:rPr lang="ar-SA" dirty="0" smtClean="0"/>
              <a:t> </a:t>
            </a:r>
            <a:r>
              <a:rPr lang="ar-SA" dirty="0" err="1" smtClean="0"/>
              <a:t>الدماغيه</a:t>
            </a:r>
            <a:r>
              <a:rPr lang="ar-SA" dirty="0" smtClean="0"/>
              <a:t> وهى </a:t>
            </a:r>
            <a:r>
              <a:rPr lang="ar-SA" dirty="0" err="1" smtClean="0"/>
              <a:t>عباره</a:t>
            </a:r>
            <a:r>
              <a:rPr lang="ar-SA" dirty="0" smtClean="0"/>
              <a:t> عن ماده بيضاء </a:t>
            </a:r>
          </a:p>
          <a:p>
            <a:endParaRPr lang="ar-SA" dirty="0" smtClean="0"/>
          </a:p>
          <a:p>
            <a:endParaRPr lang="ar-EG" dirty="0"/>
          </a:p>
        </p:txBody>
      </p:sp>
    </p:spTree>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2- الجانجليوسيدات    </a:t>
            </a:r>
            <a:r>
              <a:rPr lang="en-US" dirty="0" err="1" smtClean="0"/>
              <a:t>Gangliosides</a:t>
            </a:r>
            <a:r>
              <a:rPr lang="ar-SA" dirty="0" smtClean="0"/>
              <a:t/>
            </a:r>
            <a:br>
              <a:rPr lang="ar-SA" dirty="0" smtClean="0"/>
            </a:br>
            <a:endParaRPr lang="ar-SA" dirty="0"/>
          </a:p>
        </p:txBody>
      </p:sp>
      <p:sp>
        <p:nvSpPr>
          <p:cNvPr id="3" name="عنصر نائب للمحتوى 2"/>
          <p:cNvSpPr>
            <a:spLocks noGrp="1"/>
          </p:cNvSpPr>
          <p:nvPr>
            <p:ph sz="quarter" idx="1"/>
          </p:nvPr>
        </p:nvSpPr>
        <p:spPr>
          <a:xfrm>
            <a:off x="457200" y="1600200"/>
            <a:ext cx="8186766" cy="4873752"/>
          </a:xfrm>
        </p:spPr>
        <p:txBody>
          <a:bodyPr/>
          <a:lstStyle/>
          <a:p>
            <a:r>
              <a:rPr lang="ar-SA" dirty="0" smtClean="0"/>
              <a:t>توجد على </a:t>
            </a:r>
            <a:r>
              <a:rPr lang="ar-SA" dirty="0" err="1" smtClean="0"/>
              <a:t>الاسطح</a:t>
            </a:r>
            <a:r>
              <a:rPr lang="ar-SA" dirty="0" smtClean="0"/>
              <a:t> </a:t>
            </a:r>
            <a:r>
              <a:rPr lang="ar-SA" dirty="0" err="1" smtClean="0"/>
              <a:t>الخارجيه</a:t>
            </a:r>
            <a:r>
              <a:rPr lang="ar-SA" dirty="0" smtClean="0"/>
              <a:t> </a:t>
            </a:r>
            <a:r>
              <a:rPr lang="ar-SA" dirty="0" err="1" smtClean="0"/>
              <a:t>لاغشيه</a:t>
            </a:r>
            <a:r>
              <a:rPr lang="ar-SA" dirty="0" smtClean="0"/>
              <a:t> الخلايا </a:t>
            </a:r>
            <a:r>
              <a:rPr lang="ar-SA" dirty="0" err="1" smtClean="0"/>
              <a:t>العصبيه</a:t>
            </a:r>
            <a:r>
              <a:rPr lang="ar-SA" dirty="0" smtClean="0"/>
              <a:t> </a:t>
            </a:r>
          </a:p>
          <a:p>
            <a:r>
              <a:rPr lang="ar-SA" dirty="0" smtClean="0"/>
              <a:t>وهى </a:t>
            </a:r>
            <a:r>
              <a:rPr lang="ar-SA" dirty="0" err="1" smtClean="0"/>
              <a:t>عباره</a:t>
            </a:r>
            <a:r>
              <a:rPr lang="ar-SA" dirty="0" smtClean="0"/>
              <a:t> عن </a:t>
            </a:r>
            <a:r>
              <a:rPr lang="ar-SA" dirty="0" err="1" smtClean="0"/>
              <a:t>السفينجوزين</a:t>
            </a:r>
            <a:r>
              <a:rPr lang="ar-SA" dirty="0" smtClean="0"/>
              <a:t> وحامض </a:t>
            </a:r>
            <a:r>
              <a:rPr lang="ar-SA" dirty="0" err="1" smtClean="0"/>
              <a:t>دهنى</a:t>
            </a:r>
            <a:r>
              <a:rPr lang="ar-SA" dirty="0" smtClean="0"/>
              <a:t> وجلوكوز </a:t>
            </a:r>
          </a:p>
          <a:p>
            <a:r>
              <a:rPr lang="ar-SA" dirty="0" smtClean="0"/>
              <a:t>تحتوى </a:t>
            </a:r>
            <a:r>
              <a:rPr lang="ar-SA" dirty="0" err="1" smtClean="0"/>
              <a:t>الجانجليوسيدات</a:t>
            </a:r>
            <a:r>
              <a:rPr lang="ar-SA" dirty="0" smtClean="0"/>
              <a:t> على  </a:t>
            </a:r>
            <a:r>
              <a:rPr lang="en-US" dirty="0" smtClean="0"/>
              <a:t>(NANA)</a:t>
            </a:r>
            <a:r>
              <a:rPr lang="ar-SA" dirty="0" smtClean="0"/>
              <a:t> </a:t>
            </a:r>
            <a:r>
              <a:rPr lang="en-US" dirty="0" smtClean="0"/>
              <a:t>N-acetyl </a:t>
            </a:r>
            <a:r>
              <a:rPr lang="en-US" dirty="0" err="1" smtClean="0"/>
              <a:t>neuraminic</a:t>
            </a:r>
            <a:r>
              <a:rPr lang="en-US" dirty="0" smtClean="0"/>
              <a:t> acid</a:t>
            </a:r>
            <a:endParaRPr lang="ar-SA" dirty="0" smtClean="0"/>
          </a:p>
          <a:p>
            <a:r>
              <a:rPr lang="ar-SA" dirty="0" smtClean="0"/>
              <a:t>وهى </a:t>
            </a:r>
            <a:r>
              <a:rPr lang="ar-SA" dirty="0" err="1" smtClean="0"/>
              <a:t>سيراميداتت</a:t>
            </a:r>
            <a:r>
              <a:rPr lang="ar-SA" dirty="0" smtClean="0"/>
              <a:t> معقده تحتوى على سكريات سداسيه </a:t>
            </a:r>
            <a:r>
              <a:rPr lang="ar-SA" dirty="0" err="1" smtClean="0"/>
              <a:t>متعدده</a:t>
            </a:r>
            <a:r>
              <a:rPr lang="ar-SA" dirty="0" smtClean="0"/>
              <a:t> مع حامض </a:t>
            </a:r>
            <a:r>
              <a:rPr lang="ar-SA" dirty="0" err="1" smtClean="0"/>
              <a:t>السياليك</a:t>
            </a:r>
            <a:r>
              <a:rPr lang="ar-SA" dirty="0" smtClean="0"/>
              <a:t>  </a:t>
            </a:r>
            <a:r>
              <a:rPr lang="ar-SA" dirty="0" err="1" smtClean="0"/>
              <a:t>ومشتفات</a:t>
            </a:r>
            <a:r>
              <a:rPr lang="ar-SA" dirty="0" smtClean="0"/>
              <a:t> السكريات </a:t>
            </a:r>
            <a:r>
              <a:rPr lang="ar-SA" dirty="0" err="1" smtClean="0"/>
              <a:t>الامينيه</a:t>
            </a:r>
            <a:r>
              <a:rPr lang="ar-SA" dirty="0" smtClean="0"/>
              <a:t>.</a:t>
            </a:r>
          </a:p>
          <a:p>
            <a:endParaRPr lang="en-US" dirty="0" smtClean="0"/>
          </a:p>
          <a:p>
            <a:r>
              <a:rPr lang="ar-SA" dirty="0" smtClean="0"/>
              <a:t>3- </a:t>
            </a:r>
            <a:r>
              <a:rPr lang="ar-SA" dirty="0" err="1" smtClean="0">
                <a:solidFill>
                  <a:srgbClr val="7030A0"/>
                </a:solidFill>
              </a:rPr>
              <a:t>السيراميدات</a:t>
            </a:r>
            <a:r>
              <a:rPr lang="ar-SA" dirty="0" smtClean="0"/>
              <a:t>   </a:t>
            </a:r>
            <a:r>
              <a:rPr lang="en-US" dirty="0" err="1" smtClean="0"/>
              <a:t>Ceramides</a:t>
            </a:r>
            <a:endParaRPr lang="en-US" dirty="0" smtClean="0"/>
          </a:p>
          <a:p>
            <a:r>
              <a:rPr lang="ar-SA" dirty="0" smtClean="0"/>
              <a:t>يطلق على السر</a:t>
            </a:r>
            <a:r>
              <a:rPr lang="ar-EG" dirty="0" smtClean="0"/>
              <a:t>ب</a:t>
            </a:r>
            <a:r>
              <a:rPr lang="ar-SA" dirty="0" smtClean="0"/>
              <a:t>روسيدات فى حاله عدم وجود الكربوهيدرات (جلوكوز او جلاكتوز)  سيراميدات فى الانسجه النباتيه والحيوانيه </a:t>
            </a:r>
          </a:p>
          <a:p>
            <a:r>
              <a:rPr lang="ar-SA" dirty="0" smtClean="0"/>
              <a:t>وجد </a:t>
            </a:r>
            <a:r>
              <a:rPr lang="ar-SA" dirty="0" err="1" smtClean="0"/>
              <a:t>السيراميد</a:t>
            </a:r>
            <a:r>
              <a:rPr lang="ar-SA" dirty="0" smtClean="0"/>
              <a:t> </a:t>
            </a:r>
            <a:r>
              <a:rPr lang="ar-SA" dirty="0" err="1" smtClean="0"/>
              <a:t>الذى</a:t>
            </a:r>
            <a:r>
              <a:rPr lang="ar-SA" dirty="0" smtClean="0"/>
              <a:t> يحتوى على الكبريت </a:t>
            </a:r>
            <a:r>
              <a:rPr lang="ar-SA" dirty="0" err="1" smtClean="0"/>
              <a:t>فى</a:t>
            </a:r>
            <a:r>
              <a:rPr lang="ar-SA" dirty="0" smtClean="0"/>
              <a:t> </a:t>
            </a:r>
            <a:r>
              <a:rPr lang="ar-SA" dirty="0" err="1" smtClean="0"/>
              <a:t>اظافر</a:t>
            </a:r>
            <a:r>
              <a:rPr lang="ar-SA" dirty="0" smtClean="0"/>
              <a:t> وشعر البقر والحصان|</a:t>
            </a:r>
            <a:endParaRPr lang="ar-SA" dirty="0"/>
          </a:p>
        </p:txBody>
      </p:sp>
    </p:spTree>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31640" y="0"/>
            <a:ext cx="7467600" cy="1143000"/>
          </a:xfrm>
        </p:spPr>
        <p:txBody>
          <a:bodyPr/>
          <a:lstStyle/>
          <a:p>
            <a:pPr algn="r"/>
            <a:r>
              <a:rPr lang="ar-SA" dirty="0" smtClean="0"/>
              <a:t>3- </a:t>
            </a:r>
            <a:r>
              <a:rPr lang="ar-SA" dirty="0" err="1" smtClean="0"/>
              <a:t>الليبوبروتينات</a:t>
            </a:r>
            <a:r>
              <a:rPr lang="ar-SA" dirty="0" smtClean="0"/>
              <a:t>     </a:t>
            </a:r>
            <a:r>
              <a:rPr lang="en-US" dirty="0" smtClean="0"/>
              <a:t>lipoproteins</a:t>
            </a:r>
            <a:endParaRPr lang="ar-SA" dirty="0"/>
          </a:p>
        </p:txBody>
      </p:sp>
      <p:sp>
        <p:nvSpPr>
          <p:cNvPr id="3" name="عنصر نائب للمحتوى 2"/>
          <p:cNvSpPr>
            <a:spLocks noGrp="1"/>
          </p:cNvSpPr>
          <p:nvPr>
            <p:ph sz="quarter" idx="1"/>
          </p:nvPr>
        </p:nvSpPr>
        <p:spPr>
          <a:xfrm>
            <a:off x="457200" y="1196752"/>
            <a:ext cx="8219256" cy="5277200"/>
          </a:xfrm>
        </p:spPr>
        <p:txBody>
          <a:bodyPr>
            <a:normAutofit lnSpcReduction="10000"/>
          </a:bodyPr>
          <a:lstStyle/>
          <a:p>
            <a:r>
              <a:rPr lang="ar-SA" sz="3200" dirty="0" smtClean="0"/>
              <a:t>هى </a:t>
            </a:r>
            <a:r>
              <a:rPr lang="ar-SA" sz="3200" dirty="0" err="1" smtClean="0"/>
              <a:t>عباره</a:t>
            </a:r>
            <a:r>
              <a:rPr lang="ar-SA" sz="3200" dirty="0" smtClean="0"/>
              <a:t> عن اتحاد شق دهنى مع شق بروتينى</a:t>
            </a:r>
          </a:p>
          <a:p>
            <a:r>
              <a:rPr lang="ar-SA" sz="3200" dirty="0" smtClean="0"/>
              <a:t> </a:t>
            </a:r>
          </a:p>
          <a:p>
            <a:r>
              <a:rPr lang="ar-SA" sz="3200" dirty="0" err="1" smtClean="0"/>
              <a:t>مهمه</a:t>
            </a:r>
            <a:r>
              <a:rPr lang="ar-SA" sz="3200" dirty="0" smtClean="0"/>
              <a:t> جدا كوسط لنقل الدهون من الامعاء للكبد ثم </a:t>
            </a:r>
            <a:r>
              <a:rPr lang="ar-SA" sz="3200" dirty="0" err="1" smtClean="0"/>
              <a:t>للانسجه</a:t>
            </a:r>
            <a:r>
              <a:rPr lang="ar-SA" sz="3200" dirty="0" smtClean="0"/>
              <a:t> الاخرى وأماكن تخزين الدهون. وذلك لان الدهون </a:t>
            </a:r>
            <a:r>
              <a:rPr lang="ar-SA" sz="3200" dirty="0" err="1" smtClean="0"/>
              <a:t>لاتنتقل</a:t>
            </a:r>
            <a:r>
              <a:rPr lang="ar-SA" sz="3200" dirty="0" smtClean="0"/>
              <a:t> فى بلازما الدم بصوره </a:t>
            </a:r>
            <a:r>
              <a:rPr lang="ar-SA" sz="3200" dirty="0" err="1" smtClean="0"/>
              <a:t>حره</a:t>
            </a:r>
            <a:r>
              <a:rPr lang="ar-SA" sz="3200" dirty="0" smtClean="0"/>
              <a:t> </a:t>
            </a:r>
          </a:p>
          <a:p>
            <a:endParaRPr lang="ar-SA" sz="3200" dirty="0" smtClean="0"/>
          </a:p>
          <a:p>
            <a:r>
              <a:rPr lang="ar-SA" sz="3200" b="1" dirty="0" smtClean="0"/>
              <a:t>توجد 3 انوع </a:t>
            </a:r>
            <a:r>
              <a:rPr lang="ar-SA" sz="3200" b="1" dirty="0" err="1" smtClean="0"/>
              <a:t>لليبوبروتينات</a:t>
            </a:r>
            <a:r>
              <a:rPr lang="ar-SA" sz="3200" dirty="0" smtClean="0"/>
              <a:t> </a:t>
            </a:r>
            <a:r>
              <a:rPr lang="ar-SA" sz="3200" dirty="0" err="1" smtClean="0"/>
              <a:t>:</a:t>
            </a:r>
            <a:endParaRPr lang="ar-SA" sz="3200" dirty="0" smtClean="0"/>
          </a:p>
          <a:p>
            <a:r>
              <a:rPr lang="en-US" sz="3200" dirty="0" smtClean="0"/>
              <a:t>      : </a:t>
            </a:r>
            <a:r>
              <a:rPr lang="en-US" sz="3200" dirty="0" err="1" smtClean="0"/>
              <a:t>Chylomicron</a:t>
            </a:r>
            <a:r>
              <a:rPr lang="en-US" sz="3200" dirty="0" smtClean="0"/>
              <a:t>     </a:t>
            </a:r>
            <a:r>
              <a:rPr lang="ar-SA" sz="3200" dirty="0" err="1" smtClean="0"/>
              <a:t>جلسريدات</a:t>
            </a:r>
            <a:r>
              <a:rPr lang="ar-SA" sz="3200" dirty="0" smtClean="0"/>
              <a:t> ثلاثيه معلقه بطبقه رقيقه من البروتين.</a:t>
            </a:r>
          </a:p>
          <a:p>
            <a:r>
              <a:rPr lang="en-US" sz="3200" dirty="0" smtClean="0"/>
              <a:t>HDL   LDL   </a:t>
            </a:r>
            <a:r>
              <a:rPr lang="en-US" sz="3200" dirty="0"/>
              <a:t>VLDL </a:t>
            </a:r>
            <a:endParaRPr lang="en-US" sz="3200" dirty="0" smtClean="0"/>
          </a:p>
          <a:p>
            <a:endParaRPr lang="ar-SA" dirty="0" smtClean="0"/>
          </a:p>
          <a:p>
            <a:endParaRPr lang="ar-SA" dirty="0"/>
          </a:p>
        </p:txBody>
      </p:sp>
    </p:spTree>
  </p:cSld>
  <p:clrMapOvr>
    <a:masterClrMapping/>
  </p:clrMapOvr>
  <p:transition spd="slow">
    <p:push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sz="quarter" idx="1"/>
          </p:nvPr>
        </p:nvGraphicFramePr>
        <p:xfrm>
          <a:off x="683569" y="620687"/>
          <a:ext cx="7632846" cy="5904656"/>
        </p:xfrm>
        <a:graphic>
          <a:graphicData uri="http://schemas.openxmlformats.org/drawingml/2006/table">
            <a:tbl>
              <a:tblPr/>
              <a:tblGrid>
                <a:gridCol w="2044976"/>
                <a:gridCol w="817221"/>
                <a:gridCol w="818182"/>
                <a:gridCol w="817221"/>
                <a:gridCol w="3135246"/>
              </a:tblGrid>
              <a:tr h="961223">
                <a:tc>
                  <a:txBody>
                    <a:bodyPr/>
                    <a:lstStyle/>
                    <a:p>
                      <a:pPr algn="l">
                        <a:spcAft>
                          <a:spcPts val="0"/>
                        </a:spcAft>
                      </a:pPr>
                      <a:endParaRPr lang="en-US" sz="1800" dirty="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a:solidFill>
                            <a:schemeClr val="bg2">
                              <a:lumMod val="75000"/>
                            </a:schemeClr>
                          </a:solidFill>
                          <a:latin typeface="Times New Roman"/>
                          <a:ea typeface="Times New Roman"/>
                          <a:cs typeface="Traditional Arabic"/>
                        </a:rPr>
                        <a:t>density</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a:solidFill>
                            <a:schemeClr val="bg2">
                              <a:lumMod val="75000"/>
                            </a:schemeClr>
                          </a:solidFill>
                          <a:latin typeface="Times New Roman"/>
                          <a:ea typeface="Times New Roman"/>
                          <a:cs typeface="Traditional Arabic"/>
                        </a:rPr>
                        <a:t>Protein%</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a:solidFill>
                            <a:schemeClr val="bg2">
                              <a:lumMod val="75000"/>
                            </a:schemeClr>
                          </a:solidFill>
                          <a:latin typeface="Times New Roman"/>
                          <a:ea typeface="Times New Roman"/>
                          <a:cs typeface="Traditional Arabic"/>
                        </a:rPr>
                        <a:t>Lipid</a:t>
                      </a:r>
                      <a:endParaRPr lang="en-US" sz="1800">
                        <a:solidFill>
                          <a:schemeClr val="bg2">
                            <a:lumMod val="75000"/>
                          </a:schemeClr>
                        </a:solidFill>
                        <a:latin typeface="Times New Roman"/>
                        <a:ea typeface="Times New Roman"/>
                        <a:cs typeface="Traditional Arabic"/>
                      </a:endParaRPr>
                    </a:p>
                    <a:p>
                      <a:pPr algn="ctr">
                        <a:spcAft>
                          <a:spcPts val="0"/>
                        </a:spcAft>
                      </a:pPr>
                      <a:r>
                        <a:rPr lang="en-US" sz="1400" b="1">
                          <a:solidFill>
                            <a:schemeClr val="bg2">
                              <a:lumMod val="75000"/>
                            </a:schemeClr>
                          </a:solidFill>
                          <a:latin typeface="Times New Roman"/>
                          <a:ea typeface="Times New Roman"/>
                          <a:cs typeface="Traditional Arabic"/>
                        </a:rPr>
                        <a:t>%</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dirty="0">
                          <a:solidFill>
                            <a:schemeClr val="bg2">
                              <a:lumMod val="75000"/>
                            </a:schemeClr>
                          </a:solidFill>
                          <a:latin typeface="Times New Roman"/>
                          <a:ea typeface="Times New Roman"/>
                          <a:cs typeface="Traditional Arabic"/>
                        </a:rPr>
                        <a:t>Source &amp; main lipid composition</a:t>
                      </a:r>
                      <a:endParaRPr lang="en-US" sz="1800" dirty="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2564">
                <a:tc>
                  <a:txBody>
                    <a:bodyPr/>
                    <a:lstStyle/>
                    <a:p>
                      <a:pPr algn="l">
                        <a:spcAft>
                          <a:spcPts val="0"/>
                        </a:spcAft>
                      </a:pPr>
                      <a:r>
                        <a:rPr lang="en-US" sz="1400" b="1">
                          <a:solidFill>
                            <a:schemeClr val="bg2">
                              <a:lumMod val="75000"/>
                            </a:schemeClr>
                          </a:solidFill>
                          <a:latin typeface="Times New Roman"/>
                          <a:ea typeface="Times New Roman"/>
                          <a:cs typeface="Traditional Arabic"/>
                        </a:rPr>
                        <a:t>Chylomicron</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solidFill>
                            <a:schemeClr val="bg2">
                              <a:lumMod val="75000"/>
                            </a:schemeClr>
                          </a:solidFill>
                          <a:latin typeface="Times New Roman"/>
                          <a:ea typeface="Times New Roman"/>
                          <a:cs typeface="Traditional Arabic"/>
                          <a:sym typeface="Symbol"/>
                        </a:rPr>
                        <a:t></a:t>
                      </a:r>
                      <a:r>
                        <a:rPr lang="en-US" sz="1400">
                          <a:solidFill>
                            <a:schemeClr val="bg2">
                              <a:lumMod val="75000"/>
                            </a:schemeClr>
                          </a:solidFill>
                          <a:latin typeface="Times New Roman"/>
                          <a:ea typeface="Times New Roman"/>
                          <a:cs typeface="Traditional Arabic"/>
                        </a:rPr>
                        <a:t>0.95</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a:solidFill>
                          <a:schemeClr val="bg2">
                            <a:lumMod val="75000"/>
                          </a:schemeClr>
                        </a:solidFill>
                        <a:latin typeface="Times New Roman"/>
                        <a:ea typeface="Times New Roman"/>
                        <a:cs typeface="Traditional Arabic"/>
                      </a:endParaRPr>
                    </a:p>
                    <a:p>
                      <a:pPr>
                        <a:spcAft>
                          <a:spcPts val="0"/>
                        </a:spcAft>
                      </a:pPr>
                      <a:r>
                        <a:rPr lang="en-US" sz="1400">
                          <a:solidFill>
                            <a:schemeClr val="bg2">
                              <a:lumMod val="75000"/>
                            </a:schemeClr>
                          </a:solidFill>
                          <a:latin typeface="Times New Roman"/>
                          <a:ea typeface="Times New Roman"/>
                          <a:cs typeface="Traditional Arabic"/>
                        </a:rPr>
                        <a:t>1-2</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solidFill>
                            <a:schemeClr val="bg2">
                              <a:lumMod val="75000"/>
                            </a:schemeClr>
                          </a:solidFill>
                          <a:latin typeface="Times New Roman"/>
                          <a:ea typeface="Times New Roman"/>
                          <a:cs typeface="Traditional Arabic"/>
                        </a:rPr>
                        <a:t>98</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300" dirty="0">
                          <a:solidFill>
                            <a:schemeClr val="bg2">
                              <a:lumMod val="75000"/>
                            </a:schemeClr>
                          </a:solidFill>
                          <a:latin typeface="Times New Roman"/>
                          <a:ea typeface="Times New Roman"/>
                          <a:cs typeface="Traditional Arabic"/>
                        </a:rPr>
                        <a:t>Derived from intestinal absorption of dietary fat, contain mainly triglycerides.</a:t>
                      </a:r>
                      <a:endParaRPr lang="en-US" sz="1800" dirty="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1631">
                <a:tc>
                  <a:txBody>
                    <a:bodyPr/>
                    <a:lstStyle/>
                    <a:p>
                      <a:pPr algn="l">
                        <a:spcAft>
                          <a:spcPts val="0"/>
                        </a:spcAft>
                      </a:pPr>
                      <a:r>
                        <a:rPr lang="en-US" sz="1400" b="1">
                          <a:solidFill>
                            <a:schemeClr val="bg2">
                              <a:lumMod val="75000"/>
                            </a:schemeClr>
                          </a:solidFill>
                          <a:latin typeface="Times New Roman"/>
                          <a:ea typeface="Times New Roman"/>
                          <a:cs typeface="Traditional Arabic"/>
                        </a:rPr>
                        <a:t>Very low density lipoprotein (VLDL)</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solidFill>
                            <a:schemeClr val="bg2">
                              <a:lumMod val="75000"/>
                            </a:schemeClr>
                          </a:solidFill>
                          <a:latin typeface="Times New Roman"/>
                          <a:ea typeface="Times New Roman"/>
                          <a:cs typeface="Traditional Arabic"/>
                        </a:rPr>
                        <a:t>0.95-1.006</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a:solidFill>
                          <a:schemeClr val="bg2">
                            <a:lumMod val="75000"/>
                          </a:schemeClr>
                        </a:solidFill>
                        <a:latin typeface="Times New Roman"/>
                        <a:ea typeface="Times New Roman"/>
                        <a:cs typeface="Traditional Arabic"/>
                      </a:endParaRPr>
                    </a:p>
                    <a:p>
                      <a:pPr>
                        <a:spcAft>
                          <a:spcPts val="0"/>
                        </a:spcAft>
                      </a:pPr>
                      <a:r>
                        <a:rPr lang="en-US" sz="1400">
                          <a:solidFill>
                            <a:schemeClr val="bg2">
                              <a:lumMod val="75000"/>
                            </a:schemeClr>
                          </a:solidFill>
                          <a:latin typeface="Times New Roman"/>
                          <a:ea typeface="Times New Roman"/>
                          <a:cs typeface="Traditional Arabic"/>
                        </a:rPr>
                        <a:t>7-10</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solidFill>
                            <a:schemeClr val="bg2">
                              <a:lumMod val="75000"/>
                            </a:schemeClr>
                          </a:solidFill>
                          <a:latin typeface="Times New Roman"/>
                          <a:ea typeface="Times New Roman"/>
                          <a:cs typeface="Traditional Arabic"/>
                        </a:rPr>
                        <a:t>90-93</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dirty="0">
                          <a:solidFill>
                            <a:schemeClr val="bg2">
                              <a:lumMod val="75000"/>
                            </a:schemeClr>
                          </a:solidFill>
                          <a:latin typeface="Times New Roman"/>
                          <a:ea typeface="Times New Roman"/>
                          <a:cs typeface="Traditional Arabic"/>
                        </a:rPr>
                        <a:t>Derived from liver, contain mainly triglyceride.</a:t>
                      </a:r>
                      <a:endParaRPr lang="en-US" sz="1800" dirty="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1631">
                <a:tc>
                  <a:txBody>
                    <a:bodyPr/>
                    <a:lstStyle/>
                    <a:p>
                      <a:pPr algn="l">
                        <a:spcAft>
                          <a:spcPts val="0"/>
                        </a:spcAft>
                      </a:pPr>
                      <a:r>
                        <a:rPr lang="en-US" sz="1400" b="1" dirty="0">
                          <a:solidFill>
                            <a:schemeClr val="bg2">
                              <a:lumMod val="75000"/>
                            </a:schemeClr>
                          </a:solidFill>
                          <a:latin typeface="Times New Roman"/>
                          <a:ea typeface="Times New Roman"/>
                          <a:cs typeface="Traditional Arabic"/>
                        </a:rPr>
                        <a:t>Low density lipoprotein (LDL),</a:t>
                      </a:r>
                      <a:endParaRPr lang="en-US" sz="1800" dirty="0">
                        <a:solidFill>
                          <a:schemeClr val="bg2">
                            <a:lumMod val="75000"/>
                          </a:schemeClr>
                        </a:solidFill>
                        <a:latin typeface="Times New Roman"/>
                        <a:ea typeface="Times New Roman"/>
                        <a:cs typeface="Traditional Arabic"/>
                      </a:endParaRPr>
                    </a:p>
                    <a:p>
                      <a:pPr algn="l">
                        <a:spcAft>
                          <a:spcPts val="0"/>
                        </a:spcAft>
                      </a:pPr>
                      <a:r>
                        <a:rPr lang="en-US" sz="1400" b="1" dirty="0">
                          <a:solidFill>
                            <a:schemeClr val="bg2">
                              <a:lumMod val="75000"/>
                            </a:schemeClr>
                          </a:solidFill>
                          <a:latin typeface="Times New Roman"/>
                          <a:ea typeface="Times New Roman"/>
                          <a:cs typeface="Traditional Arabic"/>
                          <a:sym typeface="Symbol"/>
                        </a:rPr>
                        <a:t></a:t>
                      </a:r>
                      <a:r>
                        <a:rPr lang="en-US" sz="1400" b="1" dirty="0">
                          <a:solidFill>
                            <a:schemeClr val="bg2">
                              <a:lumMod val="75000"/>
                            </a:schemeClr>
                          </a:solidFill>
                          <a:latin typeface="Tahoma"/>
                          <a:ea typeface="Times New Roman"/>
                          <a:cs typeface="Traditional Arabic"/>
                        </a:rPr>
                        <a:t>-</a:t>
                      </a:r>
                      <a:r>
                        <a:rPr lang="en-US" sz="1400" b="1" dirty="0">
                          <a:solidFill>
                            <a:schemeClr val="bg2">
                              <a:lumMod val="75000"/>
                            </a:schemeClr>
                          </a:solidFill>
                          <a:latin typeface="Times New Roman"/>
                          <a:ea typeface="Times New Roman"/>
                          <a:cs typeface="Traditional Arabic"/>
                        </a:rPr>
                        <a:t>lipoprotein</a:t>
                      </a:r>
                      <a:endParaRPr lang="en-US" sz="1800" dirty="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a:solidFill>
                          <a:schemeClr val="bg2">
                            <a:lumMod val="75000"/>
                          </a:schemeClr>
                        </a:solidFill>
                        <a:latin typeface="Times New Roman"/>
                        <a:ea typeface="Times New Roman"/>
                        <a:cs typeface="Traditional Arabic"/>
                      </a:endParaRPr>
                    </a:p>
                    <a:p>
                      <a:pPr>
                        <a:spcAft>
                          <a:spcPts val="0"/>
                        </a:spcAft>
                      </a:pPr>
                      <a:r>
                        <a:rPr lang="en-US" sz="1400">
                          <a:solidFill>
                            <a:schemeClr val="bg2">
                              <a:lumMod val="75000"/>
                            </a:schemeClr>
                          </a:solidFill>
                          <a:latin typeface="Times New Roman"/>
                          <a:ea typeface="Times New Roman"/>
                          <a:cs typeface="Traditional Arabic"/>
                        </a:rPr>
                        <a:t>1.019-1.063</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a:solidFill>
                          <a:schemeClr val="bg2">
                            <a:lumMod val="75000"/>
                          </a:schemeClr>
                        </a:solidFill>
                        <a:latin typeface="Times New Roman"/>
                        <a:ea typeface="Times New Roman"/>
                        <a:cs typeface="Traditional Arabic"/>
                      </a:endParaRPr>
                    </a:p>
                    <a:p>
                      <a:pPr>
                        <a:spcAft>
                          <a:spcPts val="0"/>
                        </a:spcAft>
                      </a:pPr>
                      <a:r>
                        <a:rPr lang="en-US" sz="1400">
                          <a:solidFill>
                            <a:schemeClr val="bg2">
                              <a:lumMod val="75000"/>
                            </a:schemeClr>
                          </a:solidFill>
                          <a:latin typeface="Times New Roman"/>
                          <a:ea typeface="Times New Roman"/>
                          <a:cs typeface="Traditional Arabic"/>
                        </a:rPr>
                        <a:t>11-21</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dirty="0">
                          <a:solidFill>
                            <a:schemeClr val="bg2">
                              <a:lumMod val="75000"/>
                            </a:schemeClr>
                          </a:solidFill>
                          <a:latin typeface="Times New Roman"/>
                          <a:ea typeface="Times New Roman"/>
                          <a:cs typeface="Traditional Arabic"/>
                        </a:rPr>
                        <a:t>79-89</a:t>
                      </a:r>
                      <a:endParaRPr lang="en-US" sz="1800" dirty="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300" dirty="0">
                          <a:solidFill>
                            <a:schemeClr val="bg2">
                              <a:lumMod val="75000"/>
                            </a:schemeClr>
                          </a:solidFill>
                          <a:latin typeface="Times New Roman"/>
                          <a:ea typeface="Times New Roman"/>
                          <a:cs typeface="Traditional Arabic"/>
                        </a:rPr>
                        <a:t>Derived from metabolism of VLDL, contain mainly cholesterol, attached to </a:t>
                      </a:r>
                      <a:r>
                        <a:rPr lang="en-US" sz="1300" dirty="0">
                          <a:solidFill>
                            <a:schemeClr val="bg2">
                              <a:lumMod val="75000"/>
                            </a:schemeClr>
                          </a:solidFill>
                          <a:latin typeface="Times New Roman"/>
                          <a:ea typeface="Times New Roman"/>
                          <a:cs typeface="Traditional Arabic"/>
                          <a:sym typeface="Symbol"/>
                        </a:rPr>
                        <a:t></a:t>
                      </a:r>
                      <a:r>
                        <a:rPr lang="en-US" sz="1300" dirty="0">
                          <a:solidFill>
                            <a:schemeClr val="bg2">
                              <a:lumMod val="75000"/>
                            </a:schemeClr>
                          </a:solidFill>
                          <a:latin typeface="Times New Roman"/>
                          <a:ea typeface="Times New Roman"/>
                          <a:cs typeface="Traditional Arabic"/>
                        </a:rPr>
                        <a:t>-globulin</a:t>
                      </a:r>
                      <a:endParaRPr lang="en-US" sz="1800" dirty="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87607">
                <a:tc>
                  <a:txBody>
                    <a:bodyPr/>
                    <a:lstStyle/>
                    <a:p>
                      <a:pPr algn="l">
                        <a:spcAft>
                          <a:spcPts val="0"/>
                        </a:spcAft>
                      </a:pPr>
                      <a:r>
                        <a:rPr lang="en-US" sz="1400" b="1" dirty="0">
                          <a:solidFill>
                            <a:schemeClr val="bg2">
                              <a:lumMod val="75000"/>
                            </a:schemeClr>
                          </a:solidFill>
                          <a:latin typeface="Times New Roman"/>
                          <a:ea typeface="Times New Roman"/>
                          <a:cs typeface="Traditional Arabic"/>
                        </a:rPr>
                        <a:t>High density </a:t>
                      </a:r>
                      <a:r>
                        <a:rPr lang="en-US" sz="1400" b="1" dirty="0" err="1">
                          <a:solidFill>
                            <a:schemeClr val="bg2">
                              <a:lumMod val="75000"/>
                            </a:schemeClr>
                          </a:solidFill>
                          <a:latin typeface="Times New Roman"/>
                          <a:ea typeface="Times New Roman"/>
                          <a:cs typeface="Traditional Arabic"/>
                        </a:rPr>
                        <a:t>lipo</a:t>
                      </a:r>
                      <a:r>
                        <a:rPr lang="en-US" sz="1400" b="1" dirty="0">
                          <a:solidFill>
                            <a:schemeClr val="bg2">
                              <a:lumMod val="75000"/>
                            </a:schemeClr>
                          </a:solidFill>
                          <a:latin typeface="Times New Roman"/>
                          <a:ea typeface="Times New Roman"/>
                          <a:cs typeface="Traditional Arabic"/>
                        </a:rPr>
                        <a:t>-protein (HDL),</a:t>
                      </a:r>
                      <a:endParaRPr lang="en-US" sz="1800" dirty="0">
                        <a:solidFill>
                          <a:schemeClr val="bg2">
                            <a:lumMod val="75000"/>
                          </a:schemeClr>
                        </a:solidFill>
                        <a:latin typeface="Times New Roman"/>
                        <a:ea typeface="Times New Roman"/>
                        <a:cs typeface="Traditional Arabic"/>
                      </a:endParaRPr>
                    </a:p>
                    <a:p>
                      <a:pPr algn="l">
                        <a:spcAft>
                          <a:spcPts val="0"/>
                        </a:spcAft>
                      </a:pPr>
                      <a:r>
                        <a:rPr lang="en-US" sz="1400" b="1" dirty="0">
                          <a:solidFill>
                            <a:schemeClr val="bg2">
                              <a:lumMod val="75000"/>
                            </a:schemeClr>
                          </a:solidFill>
                          <a:latin typeface="Times New Roman"/>
                          <a:ea typeface="Times New Roman"/>
                          <a:cs typeface="Traditional Arabic"/>
                          <a:sym typeface="Symbol"/>
                        </a:rPr>
                        <a:t></a:t>
                      </a:r>
                      <a:r>
                        <a:rPr lang="en-US" sz="1400" b="1" dirty="0">
                          <a:solidFill>
                            <a:schemeClr val="bg2">
                              <a:lumMod val="75000"/>
                            </a:schemeClr>
                          </a:solidFill>
                          <a:latin typeface="Times New Roman"/>
                          <a:ea typeface="Times New Roman"/>
                          <a:cs typeface="Traditional Arabic"/>
                        </a:rPr>
                        <a:t>-lipoprotein</a:t>
                      </a:r>
                      <a:endParaRPr lang="en-US" sz="1800" dirty="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a:solidFill>
                          <a:schemeClr val="bg2">
                            <a:lumMod val="75000"/>
                          </a:schemeClr>
                        </a:solidFill>
                        <a:latin typeface="Times New Roman"/>
                        <a:ea typeface="Times New Roman"/>
                        <a:cs typeface="Traditional Arabic"/>
                      </a:endParaRPr>
                    </a:p>
                    <a:p>
                      <a:pPr>
                        <a:spcAft>
                          <a:spcPts val="0"/>
                        </a:spcAft>
                      </a:pPr>
                      <a:r>
                        <a:rPr lang="en-US" sz="1400">
                          <a:solidFill>
                            <a:schemeClr val="bg2">
                              <a:lumMod val="75000"/>
                            </a:schemeClr>
                          </a:solidFill>
                          <a:latin typeface="Times New Roman"/>
                          <a:ea typeface="Times New Roman"/>
                          <a:cs typeface="Traditional Arabic"/>
                        </a:rPr>
                        <a:t>1.063-1.210</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400">
                        <a:solidFill>
                          <a:schemeClr val="bg2">
                            <a:lumMod val="75000"/>
                          </a:schemeClr>
                        </a:solidFill>
                        <a:latin typeface="Times New Roman"/>
                        <a:ea typeface="Times New Roman"/>
                        <a:cs typeface="Traditional Arabic"/>
                      </a:endParaRPr>
                    </a:p>
                    <a:p>
                      <a:pPr>
                        <a:spcAft>
                          <a:spcPts val="0"/>
                        </a:spcAft>
                      </a:pPr>
                      <a:r>
                        <a:rPr lang="en-US" sz="1400">
                          <a:solidFill>
                            <a:schemeClr val="bg2">
                              <a:lumMod val="75000"/>
                            </a:schemeClr>
                          </a:solidFill>
                          <a:latin typeface="Times New Roman"/>
                          <a:ea typeface="Times New Roman"/>
                          <a:cs typeface="Traditional Arabic"/>
                        </a:rPr>
                        <a:t>33-57</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solidFill>
                            <a:schemeClr val="bg2">
                              <a:lumMod val="75000"/>
                            </a:schemeClr>
                          </a:solidFill>
                          <a:latin typeface="Times New Roman"/>
                          <a:ea typeface="Times New Roman"/>
                          <a:cs typeface="Traditional Arabic"/>
                        </a:rPr>
                        <a:t>67-43</a:t>
                      </a:r>
                      <a:endParaRPr lang="en-US" sz="180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300" dirty="0">
                          <a:solidFill>
                            <a:schemeClr val="bg2">
                              <a:lumMod val="75000"/>
                            </a:schemeClr>
                          </a:solidFill>
                          <a:latin typeface="Times New Roman"/>
                          <a:ea typeface="Times New Roman"/>
                          <a:cs typeface="Traditional Arabic"/>
                        </a:rPr>
                        <a:t>Derived from metabolism of VLDL and </a:t>
                      </a:r>
                      <a:r>
                        <a:rPr lang="en-US" sz="1300" dirty="0" err="1">
                          <a:solidFill>
                            <a:schemeClr val="bg2">
                              <a:lumMod val="75000"/>
                            </a:schemeClr>
                          </a:solidFill>
                          <a:latin typeface="Times New Roman"/>
                          <a:ea typeface="Times New Roman"/>
                          <a:cs typeface="Traditional Arabic"/>
                        </a:rPr>
                        <a:t>chylomicron</a:t>
                      </a:r>
                      <a:r>
                        <a:rPr lang="en-US" sz="1300" dirty="0">
                          <a:solidFill>
                            <a:schemeClr val="bg2">
                              <a:lumMod val="75000"/>
                            </a:schemeClr>
                          </a:solidFill>
                          <a:latin typeface="Times New Roman"/>
                          <a:ea typeface="Times New Roman"/>
                          <a:cs typeface="Traditional Arabic"/>
                        </a:rPr>
                        <a:t>, contain mainly phospholipids, attached to </a:t>
                      </a:r>
                      <a:r>
                        <a:rPr lang="en-US" sz="1300" dirty="0">
                          <a:solidFill>
                            <a:schemeClr val="bg2">
                              <a:lumMod val="75000"/>
                            </a:schemeClr>
                          </a:solidFill>
                          <a:latin typeface="Times New Roman"/>
                          <a:ea typeface="Times New Roman"/>
                          <a:cs typeface="Traditional Arabic"/>
                          <a:sym typeface="Symbol"/>
                        </a:rPr>
                        <a:t></a:t>
                      </a:r>
                      <a:r>
                        <a:rPr lang="en-US" sz="1300" dirty="0">
                          <a:solidFill>
                            <a:schemeClr val="bg2">
                              <a:lumMod val="75000"/>
                            </a:schemeClr>
                          </a:solidFill>
                          <a:latin typeface="Times New Roman"/>
                          <a:ea typeface="Times New Roman"/>
                          <a:cs typeface="Traditional Arabic"/>
                        </a:rPr>
                        <a:t>-globulin</a:t>
                      </a:r>
                      <a:endParaRPr lang="en-US" sz="1800" dirty="0">
                        <a:solidFill>
                          <a:schemeClr val="bg2">
                            <a:lumMod val="75000"/>
                          </a:schemeClr>
                        </a:solidFill>
                        <a:latin typeface="Times New Roman"/>
                        <a:ea typeface="Times New Roman"/>
                        <a:cs typeface="Traditional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push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274638"/>
            <a:ext cx="7567642" cy="634082"/>
          </a:xfrm>
        </p:spPr>
        <p:txBody>
          <a:bodyPr>
            <a:normAutofit fontScale="90000"/>
          </a:bodyPr>
          <a:lstStyle/>
          <a:p>
            <a:pPr algn="r"/>
            <a:r>
              <a:rPr lang="ar-SA" b="1" u="sng" dirty="0" err="1" smtClean="0">
                <a:solidFill>
                  <a:srgbClr val="FF0000"/>
                </a:solidFill>
              </a:rPr>
              <a:t>ااا</a:t>
            </a:r>
            <a:r>
              <a:rPr lang="ar-SA" b="1" u="sng" dirty="0" smtClean="0">
                <a:solidFill>
                  <a:srgbClr val="FF0000"/>
                </a:solidFill>
              </a:rPr>
              <a:t>) المواد </a:t>
            </a:r>
            <a:r>
              <a:rPr lang="ar-SA" b="1" u="sng" dirty="0" err="1" smtClean="0">
                <a:solidFill>
                  <a:srgbClr val="FF0000"/>
                </a:solidFill>
              </a:rPr>
              <a:t>التى</a:t>
            </a:r>
            <a:r>
              <a:rPr lang="ar-SA" b="1" u="sng" dirty="0" smtClean="0">
                <a:solidFill>
                  <a:srgbClr val="FF0000"/>
                </a:solidFill>
              </a:rPr>
              <a:t> تصاحب </a:t>
            </a:r>
            <a:r>
              <a:rPr lang="ar-SA" b="1" u="sng" dirty="0" err="1" smtClean="0">
                <a:solidFill>
                  <a:srgbClr val="FF0000"/>
                </a:solidFill>
              </a:rPr>
              <a:t>الليبيدات</a:t>
            </a:r>
            <a:r>
              <a:rPr lang="ar-SA" b="1" u="sng" dirty="0" smtClean="0">
                <a:solidFill>
                  <a:srgbClr val="FF0000"/>
                </a:solidFill>
              </a:rPr>
              <a:t> </a:t>
            </a:r>
            <a:r>
              <a:rPr lang="ar-SA" b="1" u="sng" dirty="0" err="1" smtClean="0">
                <a:solidFill>
                  <a:srgbClr val="FF0000"/>
                </a:solidFill>
              </a:rPr>
              <a:t>فى</a:t>
            </a:r>
            <a:r>
              <a:rPr lang="ar-SA" b="1" u="sng" dirty="0" smtClean="0">
                <a:solidFill>
                  <a:srgbClr val="FF0000"/>
                </a:solidFill>
              </a:rPr>
              <a:t> </a:t>
            </a:r>
            <a:r>
              <a:rPr lang="ar-SA" b="1" u="sng" dirty="0" err="1" smtClean="0">
                <a:solidFill>
                  <a:srgbClr val="FF0000"/>
                </a:solidFill>
              </a:rPr>
              <a:t>الطبيعه</a:t>
            </a:r>
            <a:r>
              <a:rPr lang="ar-SA" b="1" u="sng" dirty="0" smtClean="0">
                <a:solidFill>
                  <a:srgbClr val="FF0000"/>
                </a:solidFill>
              </a:rPr>
              <a:t> - </a:t>
            </a:r>
            <a:r>
              <a:rPr lang="ar-SA" b="1" u="sng" dirty="0" smtClean="0">
                <a:solidFill>
                  <a:schemeClr val="tx1"/>
                </a:solidFill>
              </a:rPr>
              <a:t>الدهون </a:t>
            </a:r>
            <a:r>
              <a:rPr lang="ar-SA" b="1" u="sng" dirty="0" err="1" smtClean="0">
                <a:solidFill>
                  <a:schemeClr val="tx1"/>
                </a:solidFill>
              </a:rPr>
              <a:t>المشتقه</a:t>
            </a:r>
            <a:endParaRPr lang="ar-SA" b="1" u="sng" dirty="0">
              <a:solidFill>
                <a:schemeClr val="tx1"/>
              </a:solidFill>
            </a:endParaRPr>
          </a:p>
        </p:txBody>
      </p:sp>
      <p:sp>
        <p:nvSpPr>
          <p:cNvPr id="3" name="عنصر نائب للمحتوى 2"/>
          <p:cNvSpPr>
            <a:spLocks noGrp="1"/>
          </p:cNvSpPr>
          <p:nvPr>
            <p:ph sz="quarter" idx="1"/>
          </p:nvPr>
        </p:nvSpPr>
        <p:spPr>
          <a:xfrm>
            <a:off x="179512" y="980728"/>
            <a:ext cx="8352928" cy="5616624"/>
          </a:xfrm>
        </p:spPr>
        <p:txBody>
          <a:bodyPr>
            <a:normAutofit lnSpcReduction="10000"/>
          </a:bodyPr>
          <a:lstStyle/>
          <a:p>
            <a:pPr>
              <a:lnSpc>
                <a:spcPct val="160000"/>
              </a:lnSpc>
              <a:spcBef>
                <a:spcPts val="0"/>
              </a:spcBef>
              <a:buNone/>
            </a:pPr>
            <a:r>
              <a:rPr lang="ar-SA" b="1" dirty="0" smtClean="0">
                <a:solidFill>
                  <a:srgbClr val="FF0000"/>
                </a:solidFill>
              </a:rPr>
              <a:t> </a:t>
            </a:r>
            <a:r>
              <a:rPr lang="ar-EG" sz="3200" b="1" dirty="0" err="1" smtClean="0">
                <a:solidFill>
                  <a:srgbClr val="FF0000"/>
                </a:solidFill>
              </a:rPr>
              <a:t>الستيروي</a:t>
            </a:r>
            <a:r>
              <a:rPr lang="ar-SA" sz="3200" b="1" dirty="0" smtClean="0">
                <a:solidFill>
                  <a:srgbClr val="FF0000"/>
                </a:solidFill>
              </a:rPr>
              <a:t>لات</a:t>
            </a:r>
            <a:r>
              <a:rPr lang="ar-EG" dirty="0" smtClean="0"/>
              <a:t>: عباره عن</a:t>
            </a:r>
            <a:r>
              <a:rPr lang="ar-SA" dirty="0" smtClean="0"/>
              <a:t> </a:t>
            </a:r>
            <a:r>
              <a:rPr lang="ar-SA" dirty="0" err="1" smtClean="0">
                <a:solidFill>
                  <a:srgbClr val="00B0F0"/>
                </a:solidFill>
              </a:rPr>
              <a:t>كحولات</a:t>
            </a:r>
            <a:r>
              <a:rPr lang="ar-EG" dirty="0" smtClean="0"/>
              <a:t> توجد بشكل حر او متحده مع الاحماض </a:t>
            </a:r>
            <a:r>
              <a:rPr lang="ar-EG" dirty="0" err="1" smtClean="0"/>
              <a:t>الدهنيه</a:t>
            </a:r>
            <a:r>
              <a:rPr lang="ar-EG" dirty="0" smtClean="0"/>
              <a:t> فى شكل استرات </a:t>
            </a:r>
            <a:r>
              <a:rPr lang="ar-SA" dirty="0" err="1" smtClean="0"/>
              <a:t>.</a:t>
            </a:r>
            <a:endParaRPr lang="ar-SA" dirty="0" smtClean="0"/>
          </a:p>
          <a:p>
            <a:pPr>
              <a:lnSpc>
                <a:spcPct val="160000"/>
              </a:lnSpc>
              <a:spcBef>
                <a:spcPts val="0"/>
              </a:spcBef>
            </a:pPr>
            <a:r>
              <a:rPr lang="ar-EG" dirty="0" smtClean="0"/>
              <a:t>وهى مشتقات لمركب ناتج من ارتباط</a:t>
            </a:r>
            <a:r>
              <a:rPr lang="ar-EG" b="1" dirty="0" smtClean="0"/>
              <a:t> 3 حلقات هيدروكربونيه سداسيه </a:t>
            </a:r>
            <a:r>
              <a:rPr lang="ar-EG" dirty="0" smtClean="0"/>
              <a:t>مشبعه </a:t>
            </a:r>
            <a:r>
              <a:rPr lang="ar-EG" dirty="0" smtClean="0">
                <a:solidFill>
                  <a:srgbClr val="FF0000"/>
                </a:solidFill>
              </a:rPr>
              <a:t>فينانثرين</a:t>
            </a:r>
            <a:r>
              <a:rPr lang="ar-EG" dirty="0" smtClean="0"/>
              <a:t>   مع حلقه خماسيه مشبعه  ويطلق على تجمع الحلقات الاربعه سيكلوبنتانوفينانثرين ويرمز للحلقات </a:t>
            </a:r>
            <a:r>
              <a:rPr lang="en-US" dirty="0" smtClean="0"/>
              <a:t>ABCD</a:t>
            </a:r>
            <a:r>
              <a:rPr lang="ar-EG" dirty="0" smtClean="0"/>
              <a:t> </a:t>
            </a:r>
            <a:endParaRPr lang="ar-SA" dirty="0" smtClean="0"/>
          </a:p>
          <a:p>
            <a:pPr>
              <a:lnSpc>
                <a:spcPct val="160000"/>
              </a:lnSpc>
              <a:spcBef>
                <a:spcPts val="0"/>
              </a:spcBef>
            </a:pPr>
            <a:r>
              <a:rPr lang="ar-EG" dirty="0" smtClean="0"/>
              <a:t>وكل </a:t>
            </a:r>
            <a:r>
              <a:rPr lang="ar-EG" dirty="0" err="1" smtClean="0"/>
              <a:t>الستيرويدات</a:t>
            </a:r>
            <a:r>
              <a:rPr lang="ar-EG" dirty="0" smtClean="0"/>
              <a:t> عبارة عن</a:t>
            </a:r>
            <a:r>
              <a:rPr lang="ar-SA" dirty="0" smtClean="0"/>
              <a:t> وتحتوى على </a:t>
            </a:r>
            <a:r>
              <a:rPr lang="ar-EG" dirty="0" smtClean="0"/>
              <a:t> مشتقات لنواه </a:t>
            </a:r>
            <a:r>
              <a:rPr lang="ar-EG" dirty="0" err="1" smtClean="0"/>
              <a:t>سيكلوبنتانوفينانثرين</a:t>
            </a:r>
            <a:r>
              <a:rPr lang="ar-EG" dirty="0" smtClean="0"/>
              <a:t> </a:t>
            </a:r>
            <a:r>
              <a:rPr lang="en-US" dirty="0" err="1" smtClean="0">
                <a:solidFill>
                  <a:srgbClr val="00B0F0"/>
                </a:solidFill>
              </a:rPr>
              <a:t>cyclopentanophenantherene</a:t>
            </a:r>
            <a:endParaRPr lang="ar-EG" dirty="0" smtClean="0">
              <a:solidFill>
                <a:srgbClr val="00B0F0"/>
              </a:solidFill>
            </a:endParaRPr>
          </a:p>
          <a:p>
            <a:endParaRPr lang="ar-SA" dirty="0" smtClean="0"/>
          </a:p>
          <a:p>
            <a:r>
              <a:rPr lang="ar-SA" dirty="0" smtClean="0"/>
              <a:t>يمكن </a:t>
            </a:r>
            <a:r>
              <a:rPr lang="ar-SA" b="1" dirty="0" smtClean="0">
                <a:solidFill>
                  <a:srgbClr val="00B0F0"/>
                </a:solidFill>
              </a:rPr>
              <a:t>فصل </a:t>
            </a:r>
            <a:r>
              <a:rPr lang="ar-SA" b="1" dirty="0" err="1" smtClean="0">
                <a:solidFill>
                  <a:srgbClr val="00B0F0"/>
                </a:solidFill>
              </a:rPr>
              <a:t>الاسترويدات</a:t>
            </a:r>
            <a:r>
              <a:rPr lang="ar-SA" b="1" dirty="0" smtClean="0">
                <a:solidFill>
                  <a:srgbClr val="00B0F0"/>
                </a:solidFill>
              </a:rPr>
              <a:t>  </a:t>
            </a:r>
            <a:r>
              <a:rPr lang="ar-SA" dirty="0" smtClean="0"/>
              <a:t>من الدهون بواسطة </a:t>
            </a:r>
            <a:r>
              <a:rPr lang="ar-SA" dirty="0" err="1" smtClean="0"/>
              <a:t>التصبن</a:t>
            </a:r>
            <a:r>
              <a:rPr lang="ar-SA" dirty="0" smtClean="0"/>
              <a:t> حيث تعتبر احد مكونات المواد الغير </a:t>
            </a:r>
            <a:r>
              <a:rPr lang="ar-SA" dirty="0" err="1" smtClean="0"/>
              <a:t>متصبنه</a:t>
            </a:r>
            <a:r>
              <a:rPr lang="ar-SA" dirty="0" smtClean="0"/>
              <a:t> </a:t>
            </a:r>
            <a:r>
              <a:rPr lang="ar-SA" dirty="0" err="1" smtClean="0"/>
              <a:t>.</a:t>
            </a:r>
            <a:endParaRPr lang="ar-EG" dirty="0" smtClean="0"/>
          </a:p>
        </p:txBody>
      </p:sp>
    </p:spTree>
  </p:cSld>
  <p:clrMapOvr>
    <a:masterClrMapping/>
  </p:clrMapOvr>
  <p:transition spd="slow">
    <p:push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620688"/>
            <a:ext cx="8424936" cy="5976664"/>
          </a:xfrm>
        </p:spPr>
        <p:txBody>
          <a:bodyPr>
            <a:normAutofit/>
          </a:bodyPr>
          <a:lstStyle/>
          <a:p>
            <a:r>
              <a:rPr lang="ar-SA" dirty="0" smtClean="0"/>
              <a:t>تختلف </a:t>
            </a:r>
            <a:r>
              <a:rPr lang="ar-SA" dirty="0" err="1" smtClean="0"/>
              <a:t>الاسترويدات</a:t>
            </a:r>
            <a:r>
              <a:rPr lang="ar-SA" dirty="0" smtClean="0"/>
              <a:t> عن بعضها تبعا لطبيعة المجموعه أو </a:t>
            </a:r>
            <a:r>
              <a:rPr lang="ar-SA" dirty="0" err="1" smtClean="0"/>
              <a:t>السلسله</a:t>
            </a:r>
            <a:r>
              <a:rPr lang="ar-SA" dirty="0" smtClean="0"/>
              <a:t> </a:t>
            </a:r>
            <a:r>
              <a:rPr lang="ar-SA" dirty="0" err="1" smtClean="0"/>
              <a:t>الجانبيه.</a:t>
            </a:r>
            <a:r>
              <a:rPr lang="ar-SA" dirty="0" smtClean="0"/>
              <a:t> </a:t>
            </a:r>
          </a:p>
          <a:p>
            <a:r>
              <a:rPr lang="ar-SA" sz="3200" b="1" dirty="0" smtClean="0">
                <a:solidFill>
                  <a:srgbClr val="00B0F0"/>
                </a:solidFill>
              </a:rPr>
              <a:t>وأهم </a:t>
            </a:r>
            <a:r>
              <a:rPr lang="ar-SA" sz="3200" b="1" dirty="0" err="1" smtClean="0">
                <a:solidFill>
                  <a:srgbClr val="00B0F0"/>
                </a:solidFill>
              </a:rPr>
              <a:t>الاسترويدات</a:t>
            </a:r>
            <a:r>
              <a:rPr lang="ar-SA" sz="3200" b="1" dirty="0" smtClean="0">
                <a:solidFill>
                  <a:srgbClr val="00B0F0"/>
                </a:solidFill>
              </a:rPr>
              <a:t> </a:t>
            </a:r>
            <a:r>
              <a:rPr lang="ar-SA" sz="3200" b="1" dirty="0" err="1" smtClean="0">
                <a:solidFill>
                  <a:srgbClr val="00B0F0"/>
                </a:solidFill>
              </a:rPr>
              <a:t>هى:</a:t>
            </a:r>
            <a:endParaRPr lang="ar-SA" sz="3200" b="1" dirty="0" smtClean="0">
              <a:solidFill>
                <a:srgbClr val="00B0F0"/>
              </a:solidFill>
            </a:endParaRPr>
          </a:p>
          <a:p>
            <a:r>
              <a:rPr lang="ar-SA" b="1" dirty="0" smtClean="0">
                <a:solidFill>
                  <a:srgbClr val="FF0000"/>
                </a:solidFill>
              </a:rPr>
              <a:t>1- </a:t>
            </a:r>
            <a:r>
              <a:rPr lang="ar-SA" b="1" u="sng" dirty="0" err="1" smtClean="0">
                <a:solidFill>
                  <a:srgbClr val="FF0000"/>
                </a:solidFill>
              </a:rPr>
              <a:t>الاستيرولات</a:t>
            </a:r>
            <a:r>
              <a:rPr lang="ar-SA" b="1" dirty="0" smtClean="0"/>
              <a:t> </a:t>
            </a:r>
            <a:r>
              <a:rPr lang="en-US" b="1" dirty="0" smtClean="0"/>
              <a:t>Sterol</a:t>
            </a:r>
            <a:r>
              <a:rPr lang="ar-SA" b="1" dirty="0" smtClean="0"/>
              <a:t>:  </a:t>
            </a:r>
            <a:r>
              <a:rPr lang="ar-SA" dirty="0" smtClean="0"/>
              <a:t>اهم مثال </a:t>
            </a:r>
            <a:r>
              <a:rPr lang="ar-SA" dirty="0" err="1" smtClean="0"/>
              <a:t>الكوليستيرول</a:t>
            </a:r>
            <a:r>
              <a:rPr lang="ar-SA" dirty="0" smtClean="0"/>
              <a:t>  والذى نقوم بدراسته</a:t>
            </a:r>
          </a:p>
          <a:p>
            <a:endParaRPr lang="ar-SA" dirty="0" smtClean="0"/>
          </a:p>
          <a:p>
            <a:r>
              <a:rPr lang="ar-EG" b="1" i="1" u="sng" dirty="0" smtClean="0">
                <a:solidFill>
                  <a:srgbClr val="FF0000"/>
                </a:solidFill>
              </a:rPr>
              <a:t>2- احماض وأ</a:t>
            </a:r>
            <a:r>
              <a:rPr lang="ar-EG" i="1" u="sng" dirty="0" smtClean="0">
                <a:solidFill>
                  <a:srgbClr val="FF0000"/>
                </a:solidFill>
              </a:rPr>
              <a:t>ملاح</a:t>
            </a:r>
            <a:r>
              <a:rPr lang="ar-EG" i="1" u="sng" dirty="0" smtClean="0"/>
              <a:t> </a:t>
            </a:r>
            <a:r>
              <a:rPr lang="ar-EG" b="1" i="1" u="sng" dirty="0" smtClean="0">
                <a:solidFill>
                  <a:srgbClr val="FF0000"/>
                </a:solidFill>
              </a:rPr>
              <a:t>الصفراء</a:t>
            </a:r>
            <a:endParaRPr lang="ar-SA" b="1" i="1" u="sng" dirty="0" smtClean="0">
              <a:solidFill>
                <a:srgbClr val="FF0000"/>
              </a:solidFill>
            </a:endParaRPr>
          </a:p>
          <a:p>
            <a:endParaRPr lang="ar-SA" b="1" i="1" u="sng" dirty="0" smtClean="0">
              <a:solidFill>
                <a:srgbClr val="FF0000"/>
              </a:solidFill>
            </a:endParaRPr>
          </a:p>
          <a:p>
            <a:r>
              <a:rPr lang="ar-EG" b="1" dirty="0" err="1" smtClean="0">
                <a:solidFill>
                  <a:srgbClr val="C00000"/>
                </a:solidFill>
              </a:rPr>
              <a:t>3-</a:t>
            </a:r>
            <a:r>
              <a:rPr lang="ar-EG" b="1" dirty="0" smtClean="0">
                <a:solidFill>
                  <a:srgbClr val="C00000"/>
                </a:solidFill>
              </a:rPr>
              <a:t> </a:t>
            </a:r>
            <a:r>
              <a:rPr lang="ar-SA" b="1" dirty="0" err="1" smtClean="0">
                <a:solidFill>
                  <a:srgbClr val="C00000"/>
                </a:solidFill>
              </a:rPr>
              <a:t>الهرمونات</a:t>
            </a:r>
            <a:r>
              <a:rPr lang="ar-SA" b="1" dirty="0" smtClean="0">
                <a:solidFill>
                  <a:srgbClr val="C00000"/>
                </a:solidFill>
              </a:rPr>
              <a:t> </a:t>
            </a:r>
            <a:r>
              <a:rPr lang="ar-SA" b="1" dirty="0" err="1" smtClean="0">
                <a:solidFill>
                  <a:srgbClr val="C00000"/>
                </a:solidFill>
              </a:rPr>
              <a:t>الأسترويديه</a:t>
            </a:r>
            <a:r>
              <a:rPr lang="ar-SA" b="1" dirty="0" smtClean="0">
                <a:solidFill>
                  <a:srgbClr val="C00000"/>
                </a:solidFill>
              </a:rPr>
              <a:t> </a:t>
            </a:r>
            <a:r>
              <a:rPr lang="ar-SA" b="1" dirty="0" err="1" smtClean="0">
                <a:solidFill>
                  <a:srgbClr val="C00000"/>
                </a:solidFill>
              </a:rPr>
              <a:t>:</a:t>
            </a:r>
            <a:endParaRPr lang="ar-SA" b="1" dirty="0" smtClean="0">
              <a:solidFill>
                <a:srgbClr val="C00000"/>
              </a:solidFill>
            </a:endParaRPr>
          </a:p>
          <a:p>
            <a:r>
              <a:rPr lang="ar-SA" u="sng" dirty="0" err="1" smtClean="0"/>
              <a:t>هرمونات</a:t>
            </a:r>
            <a:r>
              <a:rPr lang="ar-SA" u="sng" dirty="0" smtClean="0"/>
              <a:t> القشره </a:t>
            </a:r>
            <a:r>
              <a:rPr lang="ar-SA" u="sng" dirty="0" err="1" smtClean="0"/>
              <a:t>الادريناليه</a:t>
            </a:r>
            <a:r>
              <a:rPr lang="ar-SA" u="sng" dirty="0" smtClean="0"/>
              <a:t> </a:t>
            </a:r>
            <a:r>
              <a:rPr lang="en-US" u="sng" dirty="0" smtClean="0"/>
              <a:t>cortical hormones</a:t>
            </a:r>
            <a:r>
              <a:rPr lang="ar-SA" u="sng" dirty="0" smtClean="0"/>
              <a:t> : </a:t>
            </a:r>
            <a:r>
              <a:rPr lang="ar-SA" dirty="0" smtClean="0"/>
              <a:t>وتشمل هرمون </a:t>
            </a:r>
            <a:r>
              <a:rPr lang="ar-SA" dirty="0" err="1" smtClean="0"/>
              <a:t>مينرالوكورتيكويدرات</a:t>
            </a:r>
            <a:r>
              <a:rPr lang="ar-SA" dirty="0" smtClean="0"/>
              <a:t> </a:t>
            </a:r>
            <a:r>
              <a:rPr lang="en-US" dirty="0" err="1" smtClean="0"/>
              <a:t>Mineralocorticoids</a:t>
            </a:r>
            <a:endParaRPr lang="ar-SA" dirty="0" smtClean="0"/>
          </a:p>
          <a:p>
            <a:pPr>
              <a:lnSpc>
                <a:spcPct val="150000"/>
              </a:lnSpc>
            </a:pPr>
            <a:r>
              <a:rPr lang="ar-SA" u="sng" dirty="0" smtClean="0"/>
              <a:t>- </a:t>
            </a:r>
            <a:r>
              <a:rPr lang="ar-SA" u="sng" dirty="0" err="1" smtClean="0"/>
              <a:t>الهرمونات</a:t>
            </a:r>
            <a:r>
              <a:rPr lang="ar-SA" u="sng" dirty="0" smtClean="0"/>
              <a:t> </a:t>
            </a:r>
            <a:r>
              <a:rPr lang="ar-SA" u="sng" dirty="0" err="1" smtClean="0"/>
              <a:t>الذكريه:</a:t>
            </a:r>
            <a:r>
              <a:rPr lang="ar-SA" u="sng" dirty="0" smtClean="0"/>
              <a:t> </a:t>
            </a:r>
            <a:r>
              <a:rPr lang="en-US" u="sng" dirty="0" smtClean="0"/>
              <a:t>Testosterone    </a:t>
            </a:r>
            <a:r>
              <a:rPr lang="ar-SA" u="sng" dirty="0" smtClean="0"/>
              <a:t>:  </a:t>
            </a:r>
            <a:r>
              <a:rPr lang="ar-SA" dirty="0" err="1" smtClean="0"/>
              <a:t>التستوستيرون</a:t>
            </a:r>
            <a:endParaRPr lang="ar-SA" u="sng" dirty="0" smtClean="0"/>
          </a:p>
          <a:p>
            <a:pPr>
              <a:lnSpc>
                <a:spcPct val="150000"/>
              </a:lnSpc>
            </a:pPr>
            <a:r>
              <a:rPr lang="ar-SA" u="sng" dirty="0" smtClean="0"/>
              <a:t>- </a:t>
            </a:r>
            <a:r>
              <a:rPr lang="ar-SA" u="sng" dirty="0" err="1" smtClean="0"/>
              <a:t>الهرمونات</a:t>
            </a:r>
            <a:r>
              <a:rPr lang="ar-SA" u="sng" dirty="0" smtClean="0"/>
              <a:t>  </a:t>
            </a:r>
            <a:r>
              <a:rPr lang="ar-SA" u="sng" dirty="0" err="1" smtClean="0"/>
              <a:t>الانثويه</a:t>
            </a:r>
            <a:r>
              <a:rPr lang="ar-SA" u="sng" dirty="0" smtClean="0"/>
              <a:t>:   </a:t>
            </a:r>
            <a:r>
              <a:rPr lang="ar-SA" b="1" dirty="0" err="1" smtClean="0">
                <a:solidFill>
                  <a:srgbClr val="7030A0"/>
                </a:solidFill>
              </a:rPr>
              <a:t>البروجستيرون</a:t>
            </a:r>
            <a:r>
              <a:rPr lang="ar-SA" dirty="0" smtClean="0"/>
              <a:t>.</a:t>
            </a:r>
            <a:r>
              <a:rPr lang="ar-SA" dirty="0" err="1" smtClean="0">
                <a:solidFill>
                  <a:srgbClr val="7030A0"/>
                </a:solidFill>
              </a:rPr>
              <a:t>الاستراديول</a:t>
            </a:r>
            <a:r>
              <a:rPr lang="ar-SA" dirty="0" err="1" smtClean="0"/>
              <a:t>:</a:t>
            </a:r>
            <a:endParaRPr lang="ar-SA" dirty="0"/>
          </a:p>
        </p:txBody>
      </p:sp>
    </p:spTree>
  </p:cSld>
  <p:clrMapOvr>
    <a:masterClrMapping/>
  </p:clrMapOvr>
  <p:transition spd="slow">
    <p:push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14282" y="188640"/>
            <a:ext cx="8534182" cy="6285312"/>
          </a:xfrm>
        </p:spPr>
        <p:txBody>
          <a:bodyPr>
            <a:normAutofit fontScale="92500" lnSpcReduction="20000"/>
          </a:bodyPr>
          <a:lstStyle/>
          <a:p>
            <a:r>
              <a:rPr lang="ar-EG" sz="2800" b="1" u="sng" dirty="0" smtClean="0">
                <a:solidFill>
                  <a:srgbClr val="FF0000"/>
                </a:solidFill>
              </a:rPr>
              <a:t>1- </a:t>
            </a:r>
            <a:r>
              <a:rPr lang="ar-EG" sz="2800" b="1" u="sng" dirty="0" err="1" smtClean="0">
                <a:solidFill>
                  <a:srgbClr val="FF0000"/>
                </a:solidFill>
              </a:rPr>
              <a:t>الكوليستيرول</a:t>
            </a:r>
            <a:r>
              <a:rPr lang="ar-SA" sz="2800" b="1" u="sng" dirty="0" err="1" smtClean="0">
                <a:solidFill>
                  <a:srgbClr val="FF0000"/>
                </a:solidFill>
              </a:rPr>
              <a:t>:</a:t>
            </a:r>
            <a:endParaRPr lang="ar-SA" sz="2800" b="1" u="sng" dirty="0" smtClean="0">
              <a:solidFill>
                <a:srgbClr val="FF0000"/>
              </a:solidFill>
            </a:endParaRPr>
          </a:p>
          <a:p>
            <a:endParaRPr lang="ar-EG" sz="2800" b="1" u="sng" dirty="0" smtClean="0">
              <a:solidFill>
                <a:srgbClr val="FF0000"/>
              </a:solidFill>
            </a:endParaRPr>
          </a:p>
          <a:p>
            <a:r>
              <a:rPr lang="ar-SA" dirty="0" smtClean="0">
                <a:solidFill>
                  <a:srgbClr val="00B050"/>
                </a:solidFill>
              </a:rPr>
              <a:t>توزيعه:  </a:t>
            </a:r>
            <a:r>
              <a:rPr lang="ar-EG" dirty="0" smtClean="0">
                <a:solidFill>
                  <a:srgbClr val="00B050"/>
                </a:solidFill>
              </a:rPr>
              <a:t>ينتشر فى</a:t>
            </a:r>
            <a:r>
              <a:rPr lang="ar-SA" dirty="0" err="1" smtClean="0">
                <a:solidFill>
                  <a:srgbClr val="00B050"/>
                </a:solidFill>
              </a:rPr>
              <a:t>-</a:t>
            </a:r>
            <a:r>
              <a:rPr lang="ar-EG" dirty="0" smtClean="0">
                <a:solidFill>
                  <a:srgbClr val="00B050"/>
                </a:solidFill>
              </a:rPr>
              <a:t> </a:t>
            </a:r>
            <a:r>
              <a:rPr lang="ar-EG" dirty="0" err="1" smtClean="0">
                <a:solidFill>
                  <a:srgbClr val="00B050"/>
                </a:solidFill>
              </a:rPr>
              <a:t>الانسجه</a:t>
            </a:r>
            <a:r>
              <a:rPr lang="ar-EG" dirty="0" smtClean="0">
                <a:solidFill>
                  <a:srgbClr val="00B050"/>
                </a:solidFill>
              </a:rPr>
              <a:t> العصبيه </a:t>
            </a:r>
            <a:r>
              <a:rPr lang="ar-SA" dirty="0" err="1" smtClean="0">
                <a:solidFill>
                  <a:srgbClr val="00B050"/>
                </a:solidFill>
              </a:rPr>
              <a:t>والمخ </a:t>
            </a:r>
            <a:r>
              <a:rPr lang="ar-SA" dirty="0" smtClean="0">
                <a:solidFill>
                  <a:srgbClr val="00B050"/>
                </a:solidFill>
              </a:rPr>
              <a:t>-وقشره </a:t>
            </a:r>
            <a:r>
              <a:rPr lang="ar-EG" dirty="0" smtClean="0">
                <a:solidFill>
                  <a:srgbClr val="00B050"/>
                </a:solidFill>
              </a:rPr>
              <a:t>الغده </a:t>
            </a:r>
            <a:r>
              <a:rPr lang="ar-EG" dirty="0" err="1" smtClean="0">
                <a:solidFill>
                  <a:srgbClr val="00B050"/>
                </a:solidFill>
              </a:rPr>
              <a:t>الادريناليه</a:t>
            </a:r>
            <a:r>
              <a:rPr lang="ar-EG" dirty="0" smtClean="0">
                <a:solidFill>
                  <a:srgbClr val="00B050"/>
                </a:solidFill>
              </a:rPr>
              <a:t> </a:t>
            </a:r>
            <a:r>
              <a:rPr lang="ar-SA" dirty="0" err="1" smtClean="0">
                <a:solidFill>
                  <a:srgbClr val="00B050"/>
                </a:solidFill>
              </a:rPr>
              <a:t>-</a:t>
            </a:r>
            <a:r>
              <a:rPr lang="ar-EG" dirty="0" smtClean="0">
                <a:solidFill>
                  <a:srgbClr val="00B050"/>
                </a:solidFill>
              </a:rPr>
              <a:t>وصفار البيض </a:t>
            </a:r>
            <a:r>
              <a:rPr lang="ar-SA" dirty="0" smtClean="0">
                <a:solidFill>
                  <a:srgbClr val="00B050"/>
                </a:solidFill>
              </a:rPr>
              <a:t>-وفى الدم</a:t>
            </a:r>
            <a:endParaRPr lang="ar-EG" dirty="0" smtClean="0">
              <a:solidFill>
                <a:srgbClr val="00B050"/>
              </a:solidFill>
            </a:endParaRPr>
          </a:p>
          <a:p>
            <a:r>
              <a:rPr lang="ar-EG" b="1" dirty="0" smtClean="0"/>
              <a:t>التركي</a:t>
            </a:r>
            <a:r>
              <a:rPr lang="ar-SA" b="1" dirty="0" smtClean="0"/>
              <a:t>ب الكيميائى</a:t>
            </a:r>
            <a:r>
              <a:rPr lang="ar-SA" dirty="0" smtClean="0"/>
              <a:t>:</a:t>
            </a:r>
            <a:r>
              <a:rPr lang="ar-EG" dirty="0" smtClean="0"/>
              <a:t>    يصنع داخل الجسم فى الكبد من </a:t>
            </a:r>
            <a:r>
              <a:rPr lang="ar-EG" dirty="0" err="1" smtClean="0"/>
              <a:t>الاسيتيل</a:t>
            </a:r>
            <a:r>
              <a:rPr lang="ar-EG" dirty="0" smtClean="0"/>
              <a:t> </a:t>
            </a:r>
            <a:r>
              <a:rPr lang="ar-EG" dirty="0" err="1" smtClean="0"/>
              <a:t>كو</a:t>
            </a:r>
            <a:r>
              <a:rPr lang="ar-EG" dirty="0" smtClean="0"/>
              <a:t> ايه  مستواه فى الدم 150-200 </a:t>
            </a:r>
            <a:r>
              <a:rPr lang="ar-EG" dirty="0" err="1" smtClean="0"/>
              <a:t>مجم</a:t>
            </a:r>
            <a:r>
              <a:rPr lang="ar-EG" dirty="0" smtClean="0"/>
              <a:t>/</a:t>
            </a:r>
            <a:r>
              <a:rPr lang="ar-EG" dirty="0" err="1" smtClean="0"/>
              <a:t>دسل</a:t>
            </a:r>
            <a:endParaRPr lang="ar-SA" dirty="0" smtClean="0"/>
          </a:p>
          <a:p>
            <a:r>
              <a:rPr lang="ar-SA" dirty="0" smtClean="0"/>
              <a:t>- يتكون من 27 ذره كربون على ذره كربون 3 يوجد </a:t>
            </a:r>
            <a:r>
              <a:rPr lang="ar-SA" dirty="0" err="1" smtClean="0"/>
              <a:t>هيدروكسيل</a:t>
            </a:r>
            <a:r>
              <a:rPr lang="ar-SA" dirty="0" smtClean="0"/>
              <a:t> لذلك يعتبر كحول.</a:t>
            </a:r>
          </a:p>
          <a:p>
            <a:r>
              <a:rPr lang="ar-SA" dirty="0" smtClean="0"/>
              <a:t>بين </a:t>
            </a:r>
            <a:r>
              <a:rPr lang="ar-SA" dirty="0" err="1" smtClean="0"/>
              <a:t>الكربونه</a:t>
            </a:r>
            <a:r>
              <a:rPr lang="ar-SA" dirty="0" smtClean="0"/>
              <a:t> 5-6 يوجد رابطه </a:t>
            </a:r>
            <a:r>
              <a:rPr lang="ar-SA" dirty="0" err="1" smtClean="0"/>
              <a:t>مزدوجه</a:t>
            </a:r>
            <a:r>
              <a:rPr lang="ar-SA" dirty="0" smtClean="0"/>
              <a:t>- أيضا مجموعتين مثيل على </a:t>
            </a:r>
            <a:r>
              <a:rPr lang="ar-SA" dirty="0" err="1" smtClean="0"/>
              <a:t>الكربونه</a:t>
            </a:r>
            <a:r>
              <a:rPr lang="ar-SA" dirty="0" smtClean="0"/>
              <a:t> 10, 13</a:t>
            </a:r>
          </a:p>
          <a:p>
            <a:r>
              <a:rPr lang="ar-SA" dirty="0" smtClean="0"/>
              <a:t>يوجد سلسله جانبيه من 8 </a:t>
            </a:r>
            <a:r>
              <a:rPr lang="ar-SA" dirty="0" err="1" smtClean="0"/>
              <a:t>ذرات</a:t>
            </a:r>
            <a:r>
              <a:rPr lang="ar-SA" dirty="0" smtClean="0"/>
              <a:t> كربون.</a:t>
            </a:r>
            <a:endParaRPr lang="ar-EG" dirty="0" smtClean="0"/>
          </a:p>
          <a:p>
            <a:r>
              <a:rPr lang="ar-EG" sz="3000" b="1" dirty="0" smtClean="0">
                <a:solidFill>
                  <a:srgbClr val="FF0000"/>
                </a:solidFill>
              </a:rPr>
              <a:t>أهميته</a:t>
            </a:r>
            <a:r>
              <a:rPr lang="ar-SA" sz="3000" b="1" dirty="0" smtClean="0">
                <a:solidFill>
                  <a:srgbClr val="FF0000"/>
                </a:solidFill>
              </a:rPr>
              <a:t>:</a:t>
            </a:r>
            <a:endParaRPr lang="ar-EG" sz="3000" b="1" dirty="0" smtClean="0">
              <a:solidFill>
                <a:srgbClr val="FF0000"/>
              </a:solidFill>
            </a:endParaRPr>
          </a:p>
          <a:p>
            <a:r>
              <a:rPr lang="ar-SA" dirty="0" smtClean="0"/>
              <a:t>1- </a:t>
            </a:r>
            <a:r>
              <a:rPr lang="ar-EG" dirty="0" smtClean="0"/>
              <a:t>احد مكونات </a:t>
            </a:r>
            <a:r>
              <a:rPr lang="ar-EG" dirty="0" smtClean="0">
                <a:solidFill>
                  <a:srgbClr val="7030A0"/>
                </a:solidFill>
              </a:rPr>
              <a:t>جدار </a:t>
            </a:r>
            <a:r>
              <a:rPr lang="ar-EG" dirty="0" err="1" smtClean="0">
                <a:solidFill>
                  <a:srgbClr val="7030A0"/>
                </a:solidFill>
              </a:rPr>
              <a:t>الخليه</a:t>
            </a:r>
            <a:r>
              <a:rPr lang="ar-EG" dirty="0" smtClean="0">
                <a:solidFill>
                  <a:srgbClr val="7030A0"/>
                </a:solidFill>
              </a:rPr>
              <a:t>   </a:t>
            </a:r>
          </a:p>
          <a:p>
            <a:r>
              <a:rPr lang="ar-SA" dirty="0" smtClean="0"/>
              <a:t>2- </a:t>
            </a:r>
            <a:r>
              <a:rPr lang="ar-EG" dirty="0" smtClean="0"/>
              <a:t>يعتبر مصدر </a:t>
            </a:r>
            <a:r>
              <a:rPr lang="ar-EG" dirty="0" err="1" smtClean="0">
                <a:solidFill>
                  <a:srgbClr val="7030A0"/>
                </a:solidFill>
              </a:rPr>
              <a:t>للهرمونات</a:t>
            </a:r>
            <a:r>
              <a:rPr lang="ar-EG" dirty="0" smtClean="0"/>
              <a:t> </a:t>
            </a:r>
            <a:r>
              <a:rPr lang="ar-EG" dirty="0" err="1" smtClean="0"/>
              <a:t>الانثويه</a:t>
            </a:r>
            <a:r>
              <a:rPr lang="ar-EG" dirty="0" smtClean="0"/>
              <a:t> </a:t>
            </a:r>
            <a:r>
              <a:rPr lang="ar-EG" dirty="0" err="1" smtClean="0"/>
              <a:t>والذكريه</a:t>
            </a:r>
            <a:r>
              <a:rPr lang="ar-EG" dirty="0" smtClean="0"/>
              <a:t>  </a:t>
            </a:r>
            <a:r>
              <a:rPr lang="ar-SA" dirty="0" err="1" smtClean="0"/>
              <a:t>والكورتيزون</a:t>
            </a:r>
            <a:r>
              <a:rPr lang="ar-SA" dirty="0" smtClean="0"/>
              <a:t> </a:t>
            </a:r>
            <a:r>
              <a:rPr lang="ar-SA" dirty="0" err="1" smtClean="0"/>
              <a:t>والالدوستيرون</a:t>
            </a:r>
            <a:r>
              <a:rPr lang="ar-SA" dirty="0" smtClean="0"/>
              <a:t>.</a:t>
            </a:r>
            <a:endParaRPr lang="ar-EG" dirty="0" smtClean="0"/>
          </a:p>
          <a:p>
            <a:r>
              <a:rPr lang="ar-EG" dirty="0" smtClean="0"/>
              <a:t> </a:t>
            </a:r>
            <a:r>
              <a:rPr lang="ar-SA" dirty="0" smtClean="0"/>
              <a:t>3- </a:t>
            </a:r>
            <a:r>
              <a:rPr lang="ar-EG" b="1" dirty="0" smtClean="0">
                <a:solidFill>
                  <a:srgbClr val="7030A0"/>
                </a:solidFill>
              </a:rPr>
              <a:t>مصدر لفيتامين د3 </a:t>
            </a:r>
            <a:r>
              <a:rPr lang="ar-SA" dirty="0" smtClean="0"/>
              <a:t>تحت الجلد </a:t>
            </a:r>
            <a:r>
              <a:rPr lang="ar-SA" dirty="0" err="1" smtClean="0"/>
              <a:t>بالاشعه</a:t>
            </a:r>
            <a:r>
              <a:rPr lang="ar-SA" dirty="0" smtClean="0"/>
              <a:t> </a:t>
            </a:r>
            <a:r>
              <a:rPr lang="ar-SA" dirty="0" err="1" smtClean="0"/>
              <a:t>الفوق</a:t>
            </a:r>
            <a:r>
              <a:rPr lang="ar-SA" dirty="0" smtClean="0"/>
              <a:t> بنفسجية </a:t>
            </a:r>
          </a:p>
          <a:p>
            <a:r>
              <a:rPr lang="ar-EG" b="1" dirty="0" smtClean="0">
                <a:solidFill>
                  <a:srgbClr val="7030A0"/>
                </a:solidFill>
              </a:rPr>
              <a:t> </a:t>
            </a:r>
            <a:r>
              <a:rPr lang="ar-SA" b="1" dirty="0" smtClean="0">
                <a:solidFill>
                  <a:srgbClr val="7030A0"/>
                </a:solidFill>
              </a:rPr>
              <a:t>4- يعطى </a:t>
            </a:r>
            <a:r>
              <a:rPr lang="ar-EG" b="1" dirty="0" smtClean="0">
                <a:solidFill>
                  <a:srgbClr val="7030A0"/>
                </a:solidFill>
              </a:rPr>
              <a:t>الاحماض </a:t>
            </a:r>
            <a:r>
              <a:rPr lang="ar-EG" b="1" dirty="0" err="1" smtClean="0">
                <a:solidFill>
                  <a:srgbClr val="7030A0"/>
                </a:solidFill>
              </a:rPr>
              <a:t>المراريه</a:t>
            </a:r>
            <a:r>
              <a:rPr lang="ar-SA" b="1" dirty="0" smtClean="0">
                <a:solidFill>
                  <a:srgbClr val="7030A0"/>
                </a:solidFill>
              </a:rPr>
              <a:t> الصفراء </a:t>
            </a:r>
            <a:r>
              <a:rPr lang="ar-EG" b="1" dirty="0" smtClean="0">
                <a:solidFill>
                  <a:srgbClr val="7030A0"/>
                </a:solidFill>
              </a:rPr>
              <a:t> </a:t>
            </a:r>
            <a:r>
              <a:rPr lang="ar-SA" b="1" dirty="0" smtClean="0">
                <a:solidFill>
                  <a:srgbClr val="7030A0"/>
                </a:solidFill>
              </a:rPr>
              <a:t>مثل حمض </a:t>
            </a:r>
            <a:r>
              <a:rPr lang="ar-SA" b="1" dirty="0" err="1" smtClean="0">
                <a:solidFill>
                  <a:srgbClr val="7030A0"/>
                </a:solidFill>
              </a:rPr>
              <a:t>الكوليك</a:t>
            </a:r>
            <a:r>
              <a:rPr lang="ar-SA" b="1" dirty="0" smtClean="0">
                <a:solidFill>
                  <a:srgbClr val="7030A0"/>
                </a:solidFill>
              </a:rPr>
              <a:t> </a:t>
            </a:r>
            <a:r>
              <a:rPr lang="ar-SA" dirty="0" err="1" smtClean="0"/>
              <a:t>الضرورى</a:t>
            </a:r>
            <a:r>
              <a:rPr lang="ar-SA" dirty="0" smtClean="0"/>
              <a:t> لهضم وامتصاص الدهون.</a:t>
            </a:r>
            <a:r>
              <a:rPr lang="ar-EG" dirty="0" smtClean="0"/>
              <a:t> </a:t>
            </a:r>
            <a:endParaRPr lang="ar-SA" dirty="0" smtClean="0"/>
          </a:p>
          <a:p>
            <a:r>
              <a:rPr lang="ar-EG" dirty="0" smtClean="0"/>
              <a:t> </a:t>
            </a:r>
          </a:p>
          <a:p>
            <a:r>
              <a:rPr lang="ar-EG" dirty="0" smtClean="0"/>
              <a:t>ارتفاع نسبته تؤدى </a:t>
            </a:r>
            <a:r>
              <a:rPr lang="ar-EG" dirty="0" err="1" smtClean="0"/>
              <a:t>للاصابه</a:t>
            </a:r>
            <a:r>
              <a:rPr lang="ar-EG" dirty="0" smtClean="0"/>
              <a:t> بتصلب الشرايين </a:t>
            </a:r>
            <a:r>
              <a:rPr lang="ar-EG" dirty="0" err="1" smtClean="0"/>
              <a:t>وامراض</a:t>
            </a:r>
            <a:r>
              <a:rPr lang="ar-EG" dirty="0" smtClean="0"/>
              <a:t> القلب</a:t>
            </a:r>
            <a:endParaRPr lang="ar-SA" dirty="0" smtClean="0"/>
          </a:p>
          <a:p>
            <a:endParaRPr lang="ar-SA" dirty="0"/>
          </a:p>
        </p:txBody>
      </p:sp>
    </p:spTree>
  </p:cSld>
  <p:clrMapOvr>
    <a:masterClrMapping/>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3"/>
          <p:cNvPicPr>
            <a:picLocks noChangeAspect="1" noChangeArrowheads="1"/>
          </p:cNvPicPr>
          <p:nvPr/>
        </p:nvPicPr>
        <p:blipFill>
          <a:blip r:embed="rId2" cstate="print"/>
          <a:srcRect/>
          <a:stretch>
            <a:fillRect/>
          </a:stretch>
        </p:blipFill>
        <p:spPr bwMode="auto">
          <a:xfrm>
            <a:off x="387393" y="260648"/>
            <a:ext cx="7996715" cy="3888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4036" name="Picture 4"/>
          <p:cNvPicPr>
            <a:picLocks noChangeAspect="1" noChangeArrowheads="1"/>
          </p:cNvPicPr>
          <p:nvPr/>
        </p:nvPicPr>
        <p:blipFill>
          <a:blip r:embed="rId3" cstate="print"/>
          <a:srcRect/>
          <a:stretch>
            <a:fillRect/>
          </a:stretch>
        </p:blipFill>
        <p:spPr bwMode="auto">
          <a:xfrm>
            <a:off x="971600" y="4581128"/>
            <a:ext cx="5616624" cy="2085052"/>
          </a:xfrm>
          <a:prstGeom prst="rect">
            <a:avLst/>
          </a:prstGeom>
          <a:noFill/>
          <a:ln w="9525">
            <a:noFill/>
            <a:miter lim="800000"/>
            <a:headEnd/>
            <a:tailEnd/>
          </a:ln>
        </p:spPr>
      </p:pic>
    </p:spTree>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07504" y="188640"/>
            <a:ext cx="8568952" cy="6285312"/>
          </a:xfrm>
        </p:spPr>
        <p:txBody>
          <a:bodyPr/>
          <a:lstStyle/>
          <a:p>
            <a:r>
              <a:rPr lang="ar-SA" sz="3200" b="1" dirty="0" err="1" smtClean="0">
                <a:solidFill>
                  <a:srgbClr val="FF0000"/>
                </a:solidFill>
              </a:rPr>
              <a:t>خواصه:</a:t>
            </a:r>
            <a:endParaRPr lang="ar-SA" sz="3200" b="1" dirty="0" smtClean="0">
              <a:solidFill>
                <a:srgbClr val="FF0000"/>
              </a:solidFill>
            </a:endParaRPr>
          </a:p>
          <a:p>
            <a:r>
              <a:rPr lang="ar-SA" dirty="0" smtClean="0"/>
              <a:t>1- يذوب فى </a:t>
            </a:r>
            <a:r>
              <a:rPr lang="ar-SA" dirty="0" smtClean="0">
                <a:solidFill>
                  <a:srgbClr val="00B0F0"/>
                </a:solidFill>
              </a:rPr>
              <a:t>مذيبات</a:t>
            </a:r>
            <a:r>
              <a:rPr lang="ar-SA" dirty="0" smtClean="0"/>
              <a:t> الدهون</a:t>
            </a:r>
          </a:p>
          <a:p>
            <a:endParaRPr lang="ar-SA" dirty="0" smtClean="0"/>
          </a:p>
          <a:p>
            <a:r>
              <a:rPr lang="ar-SA" dirty="0" smtClean="0"/>
              <a:t>2-اختزال الرابطه الزوجيه ينتج عنه </a:t>
            </a:r>
            <a:r>
              <a:rPr lang="ar-SA" dirty="0" err="1" smtClean="0"/>
              <a:t>داىهيدروكوليستيرول</a:t>
            </a:r>
            <a:r>
              <a:rPr lang="ar-SA" dirty="0" smtClean="0"/>
              <a:t>   </a:t>
            </a:r>
            <a:r>
              <a:rPr lang="en-US" sz="1800" b="1" dirty="0" err="1" smtClean="0">
                <a:solidFill>
                  <a:srgbClr val="00B0F0"/>
                </a:solidFill>
              </a:rPr>
              <a:t>Dihydr</a:t>
            </a:r>
            <a:r>
              <a:rPr lang="en-US" sz="1800" dirty="0" err="1" smtClean="0"/>
              <a:t>ocholesterol</a:t>
            </a:r>
            <a:endParaRPr lang="en-US" sz="1800" dirty="0" smtClean="0"/>
          </a:p>
          <a:p>
            <a:endParaRPr lang="ar-SA" sz="1800" dirty="0" smtClean="0"/>
          </a:p>
          <a:p>
            <a:r>
              <a:rPr lang="ar-SA" dirty="0" smtClean="0"/>
              <a:t>3- </a:t>
            </a:r>
            <a:r>
              <a:rPr lang="ar-SA" b="1" dirty="0" smtClean="0">
                <a:solidFill>
                  <a:srgbClr val="00B0F0"/>
                </a:solidFill>
              </a:rPr>
              <a:t>يتأكسد</a:t>
            </a:r>
            <a:r>
              <a:rPr lang="ar-SA" dirty="0" smtClean="0"/>
              <a:t> ويعطى 7-</a:t>
            </a:r>
            <a:r>
              <a:rPr lang="ar-SA" dirty="0" err="1" smtClean="0"/>
              <a:t>ديهيدروكوليستيرول</a:t>
            </a:r>
            <a:r>
              <a:rPr lang="ar-SA" dirty="0" smtClean="0"/>
              <a:t> ويعطى فيتامين </a:t>
            </a:r>
            <a:r>
              <a:rPr lang="ar-SA" dirty="0" err="1" smtClean="0"/>
              <a:t>د3</a:t>
            </a:r>
            <a:endParaRPr lang="ar-SA" dirty="0" smtClean="0"/>
          </a:p>
          <a:p>
            <a:endParaRPr lang="ar-SA" dirty="0" smtClean="0"/>
          </a:p>
          <a:p>
            <a:r>
              <a:rPr lang="ar-SA" dirty="0" smtClean="0"/>
              <a:t>4- يكون </a:t>
            </a:r>
            <a:r>
              <a:rPr lang="ar-SA" b="1" dirty="0" smtClean="0">
                <a:solidFill>
                  <a:srgbClr val="00B0F0"/>
                </a:solidFill>
              </a:rPr>
              <a:t>استر</a:t>
            </a:r>
            <a:r>
              <a:rPr lang="ar-SA" dirty="0" smtClean="0"/>
              <a:t> مع الاحماض </a:t>
            </a:r>
            <a:r>
              <a:rPr lang="ar-SA" dirty="0" err="1" smtClean="0"/>
              <a:t>الدهنيه</a:t>
            </a:r>
            <a:endParaRPr lang="ar-SA" dirty="0" smtClean="0"/>
          </a:p>
          <a:p>
            <a:endParaRPr lang="ar-SA" sz="1800" dirty="0" smtClean="0"/>
          </a:p>
          <a:p>
            <a:r>
              <a:rPr lang="ar-SA" b="1" dirty="0" smtClean="0"/>
              <a:t>5</a:t>
            </a:r>
            <a:r>
              <a:rPr lang="ar-SA" sz="1800" dirty="0" smtClean="0"/>
              <a:t>- </a:t>
            </a:r>
            <a:r>
              <a:rPr lang="ar-SA" sz="2800" dirty="0" smtClean="0"/>
              <a:t>تفاعل </a:t>
            </a:r>
            <a:r>
              <a:rPr lang="ar-SA" sz="2800" b="1" dirty="0" err="1" smtClean="0">
                <a:solidFill>
                  <a:srgbClr val="00B0F0"/>
                </a:solidFill>
              </a:rPr>
              <a:t>اللون</a:t>
            </a:r>
            <a:r>
              <a:rPr lang="ar-SA" sz="2800" dirty="0" err="1" smtClean="0"/>
              <a:t> </a:t>
            </a:r>
            <a:r>
              <a:rPr lang="ar-SA" sz="1800" dirty="0" err="1" smtClean="0"/>
              <a:t>:</a:t>
            </a:r>
            <a:r>
              <a:rPr lang="ar-SA" sz="1800" dirty="0" smtClean="0"/>
              <a:t>  </a:t>
            </a:r>
          </a:p>
          <a:p>
            <a:r>
              <a:rPr lang="en-US" sz="2000" dirty="0" err="1" smtClean="0"/>
              <a:t>liberman</a:t>
            </a:r>
            <a:r>
              <a:rPr lang="en-US" sz="2000" dirty="0" smtClean="0"/>
              <a:t> </a:t>
            </a:r>
            <a:r>
              <a:rPr lang="en-US" sz="2000" dirty="0" err="1" smtClean="0"/>
              <a:t>burchard</a:t>
            </a:r>
            <a:r>
              <a:rPr lang="en-US" sz="2000" dirty="0" smtClean="0"/>
              <a:t> reaction</a:t>
            </a:r>
          </a:p>
          <a:p>
            <a:endParaRPr lang="en-US" sz="1800" dirty="0" smtClean="0"/>
          </a:p>
          <a:p>
            <a:r>
              <a:rPr lang="en-US" sz="1800" dirty="0" smtClean="0"/>
              <a:t>Cholesterol +acetic anhydride + H2So4 -------------------Bluish green </a:t>
            </a:r>
            <a:r>
              <a:rPr lang="en-US" sz="1800" dirty="0" err="1" smtClean="0"/>
              <a:t>colour</a:t>
            </a:r>
            <a:endParaRPr lang="en-US" sz="1800" dirty="0" smtClean="0"/>
          </a:p>
          <a:p>
            <a:endParaRPr lang="ar-SA" sz="1800" dirty="0"/>
          </a:p>
        </p:txBody>
      </p:sp>
      <p:cxnSp>
        <p:nvCxnSpPr>
          <p:cNvPr id="5" name="رابط كسهم مستقيم 4"/>
          <p:cNvCxnSpPr/>
          <p:nvPr/>
        </p:nvCxnSpPr>
        <p:spPr>
          <a:xfrm>
            <a:off x="5148064" y="5517232"/>
            <a:ext cx="79208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ar-EG"/>
          </a:p>
        </p:txBody>
      </p:sp>
      <p:sp>
        <p:nvSpPr>
          <p:cNvPr id="3" name="Inhaltsplatzhalter 2"/>
          <p:cNvSpPr>
            <a:spLocks noGrp="1"/>
          </p:cNvSpPr>
          <p:nvPr>
            <p:ph sz="quarter" idx="1"/>
          </p:nvPr>
        </p:nvSpPr>
        <p:spPr/>
        <p:txBody>
          <a:bodyPr/>
          <a:lstStyle/>
          <a:p>
            <a:endParaRPr lang="ar-EG"/>
          </a:p>
        </p:txBody>
      </p:sp>
      <p:pic>
        <p:nvPicPr>
          <p:cNvPr id="4" name="Picture 5" descr="istockphoto_2013788_confused_monkey">
            <a:hlinkClick r:id="rId2"/>
          </p:cNvPr>
          <p:cNvPicPr>
            <a:picLocks noChangeAspect="1" noChangeArrowheads="1"/>
          </p:cNvPicPr>
          <p:nvPr/>
        </p:nvPicPr>
        <p:blipFill>
          <a:blip r:embed="rId3" cstate="print"/>
          <a:srcRect/>
          <a:stretch>
            <a:fillRect/>
          </a:stretch>
        </p:blipFill>
        <p:spPr bwMode="auto">
          <a:xfrm>
            <a:off x="683568" y="553970"/>
            <a:ext cx="7469832" cy="5540125"/>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83968" y="188640"/>
            <a:ext cx="3640832" cy="778098"/>
          </a:xfrm>
        </p:spPr>
        <p:txBody>
          <a:bodyPr/>
          <a:lstStyle/>
          <a:p>
            <a:pPr algn="r"/>
            <a:r>
              <a:rPr lang="ar-EG" b="1" i="1" u="sng" dirty="0" smtClean="0">
                <a:solidFill>
                  <a:srgbClr val="FF0000"/>
                </a:solidFill>
              </a:rPr>
              <a:t>2- احماض وأ</a:t>
            </a:r>
            <a:r>
              <a:rPr lang="ar-EG" i="1" u="sng" dirty="0" smtClean="0">
                <a:solidFill>
                  <a:srgbClr val="FF0000"/>
                </a:solidFill>
              </a:rPr>
              <a:t>ملاح</a:t>
            </a:r>
            <a:r>
              <a:rPr lang="ar-EG" i="1" u="sng" dirty="0" smtClean="0"/>
              <a:t> </a:t>
            </a:r>
            <a:r>
              <a:rPr lang="ar-EG" b="1" i="1" u="sng" dirty="0" smtClean="0">
                <a:solidFill>
                  <a:srgbClr val="FF0000"/>
                </a:solidFill>
              </a:rPr>
              <a:t>الصفراء</a:t>
            </a:r>
            <a:endParaRPr lang="ar-EG" b="1" i="1" u="sng" dirty="0">
              <a:solidFill>
                <a:srgbClr val="FF0000"/>
              </a:solidFill>
            </a:endParaRPr>
          </a:p>
        </p:txBody>
      </p:sp>
      <p:sp>
        <p:nvSpPr>
          <p:cNvPr id="3" name="Inhaltsplatzhalter 2"/>
          <p:cNvSpPr>
            <a:spLocks noGrp="1"/>
          </p:cNvSpPr>
          <p:nvPr>
            <p:ph sz="quarter" idx="1"/>
          </p:nvPr>
        </p:nvSpPr>
        <p:spPr>
          <a:xfrm>
            <a:off x="457200" y="1268760"/>
            <a:ext cx="8003232" cy="5205192"/>
          </a:xfrm>
        </p:spPr>
        <p:txBody>
          <a:bodyPr>
            <a:normAutofit/>
          </a:bodyPr>
          <a:lstStyle/>
          <a:p>
            <a:r>
              <a:rPr lang="ar-EG" i="1" u="sng" dirty="0" smtClean="0"/>
              <a:t>من </a:t>
            </a:r>
            <a:r>
              <a:rPr lang="ar-EG" i="1" u="sng" dirty="0" smtClean="0">
                <a:solidFill>
                  <a:schemeClr val="bg2">
                    <a:lumMod val="75000"/>
                  </a:schemeClr>
                </a:solidFill>
              </a:rPr>
              <a:t>الستيرويدات التى تحتوى على 24 ذره كربون </a:t>
            </a:r>
            <a:endParaRPr lang="en-US" i="1" u="sng" dirty="0" smtClean="0">
              <a:solidFill>
                <a:schemeClr val="bg2">
                  <a:lumMod val="75000"/>
                </a:schemeClr>
              </a:solidFill>
            </a:endParaRPr>
          </a:p>
          <a:p>
            <a:endParaRPr lang="ar-EG" i="1" u="sng" dirty="0" smtClean="0">
              <a:solidFill>
                <a:schemeClr val="bg2">
                  <a:lumMod val="75000"/>
                </a:schemeClr>
              </a:solidFill>
            </a:endParaRPr>
          </a:p>
          <a:p>
            <a:r>
              <a:rPr lang="ar-EG" i="1" u="sng" dirty="0" smtClean="0">
                <a:solidFill>
                  <a:schemeClr val="bg2">
                    <a:lumMod val="75000"/>
                  </a:schemeClr>
                </a:solidFill>
              </a:rPr>
              <a:t>تقوم بدور الاستحلاب وبالتالى له دور فى هضم وامتصاص الدهون</a:t>
            </a:r>
          </a:p>
          <a:p>
            <a:r>
              <a:rPr lang="ar-EG" i="1" u="sng" dirty="0" smtClean="0">
                <a:solidFill>
                  <a:schemeClr val="bg2">
                    <a:lumMod val="75000"/>
                  </a:schemeClr>
                </a:solidFill>
              </a:rPr>
              <a:t>وهى احد طرق التخلص من الكوليسترول </a:t>
            </a:r>
          </a:p>
          <a:p>
            <a:r>
              <a:rPr lang="ar-EG" b="1" i="1" u="sng" dirty="0" smtClean="0">
                <a:solidFill>
                  <a:schemeClr val="bg2">
                    <a:lumMod val="75000"/>
                  </a:schemeClr>
                </a:solidFill>
              </a:rPr>
              <a:t>انواعها</a:t>
            </a:r>
            <a:r>
              <a:rPr lang="ar-EG" i="1" u="sng" dirty="0" smtClean="0">
                <a:solidFill>
                  <a:schemeClr val="bg2">
                    <a:lumMod val="75000"/>
                  </a:schemeClr>
                </a:solidFill>
              </a:rPr>
              <a:t> :</a:t>
            </a:r>
          </a:p>
          <a:p>
            <a:r>
              <a:rPr lang="ar-EG" i="1" u="sng" dirty="0" smtClean="0">
                <a:solidFill>
                  <a:schemeClr val="bg2">
                    <a:lumMod val="75000"/>
                  </a:schemeClr>
                </a:solidFill>
              </a:rPr>
              <a:t>حامض الكوليك  يوجد على هيئه ملح صوديوم ويستخدم كمستحلب قوى للدهون وهو اكثر الاحماض انتشارا فى صفراء الانسان</a:t>
            </a:r>
            <a:endParaRPr lang="en-US" i="1" u="sng" dirty="0" smtClean="0">
              <a:solidFill>
                <a:schemeClr val="bg2">
                  <a:lumMod val="75000"/>
                </a:schemeClr>
              </a:solidFill>
            </a:endParaRPr>
          </a:p>
          <a:p>
            <a:pPr>
              <a:spcBef>
                <a:spcPts val="0"/>
              </a:spcBef>
            </a:pPr>
            <a:endParaRPr lang="ar-EG" i="1" u="sng" dirty="0" smtClean="0">
              <a:solidFill>
                <a:schemeClr val="bg2">
                  <a:lumMod val="75000"/>
                </a:schemeClr>
              </a:solidFill>
            </a:endParaRPr>
          </a:p>
          <a:p>
            <a:r>
              <a:rPr lang="ar-EG" i="1" u="sng" dirty="0" smtClean="0">
                <a:solidFill>
                  <a:schemeClr val="bg2">
                    <a:lumMod val="75000"/>
                  </a:schemeClr>
                </a:solidFill>
              </a:rPr>
              <a:t>الجليكوليك ينتج من اتحاد حامض الكوليك مع جليسين او مع حامض التورين</a:t>
            </a:r>
          </a:p>
          <a:p>
            <a:pPr>
              <a:spcBef>
                <a:spcPts val="0"/>
              </a:spcBef>
            </a:pPr>
            <a:endParaRPr lang="en-US" i="1" u="sng" dirty="0" smtClean="0">
              <a:solidFill>
                <a:schemeClr val="bg2">
                  <a:lumMod val="75000"/>
                </a:schemeClr>
              </a:solidFill>
            </a:endParaRPr>
          </a:p>
          <a:p>
            <a:r>
              <a:rPr lang="en-US" sz="2000" i="1" u="sng" dirty="0" smtClean="0">
                <a:solidFill>
                  <a:schemeClr val="bg2">
                    <a:lumMod val="75000"/>
                  </a:schemeClr>
                </a:solidFill>
              </a:rPr>
              <a:t>Sodium or potassium </a:t>
            </a:r>
            <a:r>
              <a:rPr lang="en-US" sz="2000" i="1" u="sng" dirty="0" err="1" smtClean="0">
                <a:solidFill>
                  <a:schemeClr val="bg2">
                    <a:lumMod val="75000"/>
                  </a:schemeClr>
                </a:solidFill>
              </a:rPr>
              <a:t>glycocholate</a:t>
            </a:r>
            <a:r>
              <a:rPr lang="ar-EG" sz="2000" i="1" u="sng" dirty="0" smtClean="0">
                <a:solidFill>
                  <a:schemeClr val="bg2">
                    <a:lumMod val="75000"/>
                  </a:schemeClr>
                </a:solidFill>
              </a:rPr>
              <a:t>      </a:t>
            </a:r>
            <a:r>
              <a:rPr lang="en-US" sz="2000" i="1" u="sng" dirty="0" smtClean="0">
                <a:solidFill>
                  <a:schemeClr val="bg2">
                    <a:lumMod val="75000"/>
                  </a:schemeClr>
                </a:solidFill>
              </a:rPr>
              <a:t>Bile salts: </a:t>
            </a:r>
            <a:r>
              <a:rPr lang="ar-EG" sz="2000" b="1" i="1" u="sng" dirty="0" smtClean="0">
                <a:solidFill>
                  <a:schemeClr val="bg2">
                    <a:lumMod val="75000"/>
                  </a:schemeClr>
                </a:solidFill>
              </a:rPr>
              <a:t>    أ</a:t>
            </a:r>
            <a:r>
              <a:rPr lang="ar-EG" sz="2000" i="1" u="sng" dirty="0" smtClean="0">
                <a:solidFill>
                  <a:schemeClr val="bg2">
                    <a:lumMod val="75000"/>
                  </a:schemeClr>
                </a:solidFill>
              </a:rPr>
              <a:t>ملاح </a:t>
            </a:r>
            <a:r>
              <a:rPr lang="ar-EG" sz="2000" b="1" i="1" u="sng" dirty="0" smtClean="0">
                <a:solidFill>
                  <a:schemeClr val="bg2">
                    <a:lumMod val="75000"/>
                  </a:schemeClr>
                </a:solidFill>
              </a:rPr>
              <a:t>الصفراء</a:t>
            </a:r>
            <a:endParaRPr lang="en-US" sz="2000" i="1" u="sng" dirty="0" smtClean="0">
              <a:solidFill>
                <a:schemeClr val="bg2">
                  <a:lumMod val="75000"/>
                </a:schemeClr>
              </a:solidFill>
            </a:endParaRPr>
          </a:p>
          <a:p>
            <a:r>
              <a:rPr lang="en-US" sz="2000" i="1" u="sng" dirty="0" smtClean="0">
                <a:solidFill>
                  <a:schemeClr val="bg2">
                    <a:lumMod val="75000"/>
                  </a:schemeClr>
                </a:solidFill>
              </a:rPr>
              <a:t>Sodium </a:t>
            </a:r>
            <a:r>
              <a:rPr lang="en-US" sz="2000" i="1" u="sng" dirty="0">
                <a:solidFill>
                  <a:schemeClr val="bg2">
                    <a:lumMod val="75000"/>
                  </a:schemeClr>
                </a:solidFill>
              </a:rPr>
              <a:t>or potassium </a:t>
            </a:r>
            <a:r>
              <a:rPr lang="en-US" sz="2000" i="1" u="sng" dirty="0" err="1" smtClean="0">
                <a:solidFill>
                  <a:schemeClr val="bg2">
                    <a:lumMod val="75000"/>
                  </a:schemeClr>
                </a:solidFill>
              </a:rPr>
              <a:t>Taurocholate</a:t>
            </a:r>
            <a:endParaRPr lang="en-US" sz="2000" i="1" u="sng" dirty="0">
              <a:solidFill>
                <a:schemeClr val="bg2">
                  <a:lumMod val="75000"/>
                </a:schemeClr>
              </a:solidFill>
            </a:endParaRPr>
          </a:p>
          <a:p>
            <a:endParaRPr lang="en-US" dirty="0"/>
          </a:p>
        </p:txBody>
      </p:sp>
    </p:spTree>
  </p:cSld>
  <p:clrMapOvr>
    <a:masterClrMapping/>
  </p:clrMapOvr>
  <p:transition spd="slow">
    <p:push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duotone>
              <a:prstClr val="black"/>
              <a:schemeClr val="accent4">
                <a:tint val="45000"/>
                <a:satMod val="400000"/>
              </a:schemeClr>
            </a:duotone>
          </a:blip>
          <a:srcRect/>
          <a:stretch>
            <a:fillRect/>
          </a:stretch>
        </p:blipFill>
        <p:spPr bwMode="auto">
          <a:xfrm>
            <a:off x="395536" y="476672"/>
            <a:ext cx="5029707" cy="3095204"/>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duotone>
              <a:prstClr val="black"/>
              <a:schemeClr val="accent4">
                <a:tint val="45000"/>
                <a:satMod val="400000"/>
              </a:schemeClr>
            </a:duotone>
            <a:extLst>
              <a:ext uri="{BEBA8EAE-BF5A-486C-A8C5-ECC9F3942E4B}">
                <a14:imgProps xmlns:a14="http://schemas.microsoft.com/office/drawing/2010/main" xmlns="">
                  <a14:imgLayer r:embed="rId4">
                    <a14:imgEffect>
                      <a14:sharpenSoften amount="50000"/>
                    </a14:imgEffect>
                  </a14:imgLayer>
                </a14:imgProps>
              </a:ext>
            </a:extLst>
          </a:blip>
          <a:srcRect/>
          <a:stretch>
            <a:fillRect/>
          </a:stretch>
        </p:blipFill>
        <p:spPr bwMode="auto">
          <a:xfrm>
            <a:off x="4716016" y="2666615"/>
            <a:ext cx="3528392" cy="4191385"/>
          </a:xfrm>
          <a:prstGeom prst="rect">
            <a:avLst/>
          </a:prstGeom>
          <a:noFill/>
          <a:ln w="9525">
            <a:noFill/>
            <a:miter lim="800000"/>
            <a:headEnd/>
            <a:tailEnd/>
          </a:ln>
        </p:spPr>
      </p:pic>
    </p:spTree>
  </p:cSld>
  <p:clrMapOvr>
    <a:masterClrMapping/>
  </p:clrMapOvr>
  <p:transition spd="slow">
    <p:push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707904" y="274638"/>
            <a:ext cx="4216896" cy="634082"/>
          </a:xfrm>
        </p:spPr>
        <p:txBody>
          <a:bodyPr/>
          <a:lstStyle/>
          <a:p>
            <a:pPr algn="r"/>
            <a:r>
              <a:rPr lang="ar-EG" b="1" dirty="0" smtClean="0">
                <a:solidFill>
                  <a:srgbClr val="C00000"/>
                </a:solidFill>
              </a:rPr>
              <a:t>3- </a:t>
            </a:r>
            <a:r>
              <a:rPr lang="ar-SA" b="1" dirty="0" smtClean="0">
                <a:solidFill>
                  <a:srgbClr val="C00000"/>
                </a:solidFill>
              </a:rPr>
              <a:t>الهرمونات الأسترويديه </a:t>
            </a:r>
            <a:endParaRPr lang="ar-SA" b="1" dirty="0">
              <a:solidFill>
                <a:srgbClr val="C00000"/>
              </a:solidFill>
            </a:endParaRPr>
          </a:p>
        </p:txBody>
      </p:sp>
      <p:sp>
        <p:nvSpPr>
          <p:cNvPr id="3" name="عنصر نائب للمحتوى 2"/>
          <p:cNvSpPr>
            <a:spLocks noGrp="1"/>
          </p:cNvSpPr>
          <p:nvPr>
            <p:ph sz="quarter" idx="1"/>
          </p:nvPr>
        </p:nvSpPr>
        <p:spPr>
          <a:xfrm>
            <a:off x="142844" y="1000108"/>
            <a:ext cx="8533612" cy="5473844"/>
          </a:xfrm>
        </p:spPr>
        <p:txBody>
          <a:bodyPr>
            <a:normAutofit fontScale="77500" lnSpcReduction="20000"/>
          </a:bodyPr>
          <a:lstStyle/>
          <a:p>
            <a:r>
              <a:rPr lang="ar-SA" b="1" u="sng" dirty="0" smtClean="0">
                <a:solidFill>
                  <a:srgbClr val="C00000"/>
                </a:solidFill>
              </a:rPr>
              <a:t>1- </a:t>
            </a:r>
            <a:r>
              <a:rPr lang="ar-SA" b="1" u="sng" dirty="0" smtClean="0">
                <a:solidFill>
                  <a:srgbClr val="FFC000"/>
                </a:solidFill>
              </a:rPr>
              <a:t>هرمونات الغده </a:t>
            </a:r>
            <a:r>
              <a:rPr lang="ar-SA" b="1" u="sng" dirty="0" err="1" smtClean="0">
                <a:solidFill>
                  <a:srgbClr val="FFC000"/>
                </a:solidFill>
              </a:rPr>
              <a:t>الادريناليه</a:t>
            </a:r>
            <a:r>
              <a:rPr lang="ar-SA" b="1" u="sng" dirty="0" smtClean="0">
                <a:solidFill>
                  <a:srgbClr val="FFC000"/>
                </a:solidFill>
              </a:rPr>
              <a:t> :</a:t>
            </a:r>
          </a:p>
          <a:p>
            <a:pPr>
              <a:lnSpc>
                <a:spcPct val="150000"/>
              </a:lnSpc>
            </a:pPr>
            <a:r>
              <a:rPr lang="ar-SA" dirty="0" smtClean="0">
                <a:solidFill>
                  <a:srgbClr val="FFC000"/>
                </a:solidFill>
              </a:rPr>
              <a:t>يقوم بتنظيم اتزان الماء والملح واعاده امتصاص ايونات الصوديوم والكلور والبيكربونات بواسطه </a:t>
            </a:r>
            <a:r>
              <a:rPr lang="ar-SA" dirty="0" err="1" smtClean="0">
                <a:solidFill>
                  <a:srgbClr val="FFC000"/>
                </a:solidFill>
              </a:rPr>
              <a:t>الكليه</a:t>
            </a:r>
            <a:r>
              <a:rPr lang="ar-SA" dirty="0" smtClean="0">
                <a:solidFill>
                  <a:srgbClr val="FFC000"/>
                </a:solidFill>
              </a:rPr>
              <a:t> . </a:t>
            </a:r>
            <a:r>
              <a:rPr lang="ar-SA" dirty="0" err="1" smtClean="0">
                <a:solidFill>
                  <a:srgbClr val="FFC000"/>
                </a:solidFill>
              </a:rPr>
              <a:t>وبالتالى</a:t>
            </a:r>
            <a:r>
              <a:rPr lang="ar-SA" dirty="0" smtClean="0">
                <a:solidFill>
                  <a:srgbClr val="FFC000"/>
                </a:solidFill>
              </a:rPr>
              <a:t> يحافظ على حجم الدم وضغطه .  </a:t>
            </a:r>
          </a:p>
          <a:p>
            <a:pPr>
              <a:lnSpc>
                <a:spcPct val="150000"/>
              </a:lnSpc>
            </a:pPr>
            <a:r>
              <a:rPr lang="ar-SA" dirty="0">
                <a:solidFill>
                  <a:srgbClr val="FFC000"/>
                </a:solidFill>
              </a:rPr>
              <a:t>وتشمل هرمون </a:t>
            </a:r>
            <a:r>
              <a:rPr lang="ar-SA" dirty="0" err="1">
                <a:solidFill>
                  <a:srgbClr val="FFC000"/>
                </a:solidFill>
              </a:rPr>
              <a:t>مينرالوكورتيكويدرات</a:t>
            </a:r>
            <a:r>
              <a:rPr lang="ar-SA" dirty="0">
                <a:solidFill>
                  <a:srgbClr val="FFC000"/>
                </a:solidFill>
              </a:rPr>
              <a:t> </a:t>
            </a:r>
            <a:r>
              <a:rPr lang="en-US" dirty="0">
                <a:solidFill>
                  <a:srgbClr val="FFC000"/>
                </a:solidFill>
              </a:rPr>
              <a:t>Mineralocorticoids</a:t>
            </a:r>
            <a:endParaRPr lang="ar-SA" dirty="0">
              <a:solidFill>
                <a:srgbClr val="FFC000"/>
              </a:solidFill>
            </a:endParaRPr>
          </a:p>
          <a:p>
            <a:pPr>
              <a:lnSpc>
                <a:spcPct val="150000"/>
              </a:lnSpc>
            </a:pPr>
            <a:r>
              <a:rPr lang="ar-SA" b="1" u="sng" dirty="0" smtClean="0">
                <a:solidFill>
                  <a:srgbClr val="FFC000"/>
                </a:solidFill>
              </a:rPr>
              <a:t>2- الهرمونات </a:t>
            </a:r>
            <a:r>
              <a:rPr lang="ar-SA" b="1" u="sng" dirty="0" err="1" smtClean="0">
                <a:solidFill>
                  <a:srgbClr val="FFC000"/>
                </a:solidFill>
              </a:rPr>
              <a:t>الذكريه</a:t>
            </a:r>
            <a:r>
              <a:rPr lang="ar-SA" b="1" u="sng" dirty="0" smtClean="0">
                <a:solidFill>
                  <a:srgbClr val="FFC000"/>
                </a:solidFill>
              </a:rPr>
              <a:t>: </a:t>
            </a:r>
            <a:r>
              <a:rPr lang="en-US" u="sng" dirty="0" smtClean="0">
                <a:solidFill>
                  <a:srgbClr val="FFC000"/>
                </a:solidFill>
              </a:rPr>
              <a:t>Testosterone    </a:t>
            </a:r>
          </a:p>
          <a:p>
            <a:pPr>
              <a:lnSpc>
                <a:spcPct val="150000"/>
              </a:lnSpc>
            </a:pPr>
            <a:r>
              <a:rPr lang="ar-SA" dirty="0" smtClean="0">
                <a:solidFill>
                  <a:srgbClr val="FFC000"/>
                </a:solidFill>
              </a:rPr>
              <a:t>التستوستيرون </a:t>
            </a:r>
            <a:r>
              <a:rPr lang="ar-SA" b="1" dirty="0" smtClean="0">
                <a:solidFill>
                  <a:srgbClr val="FFC000"/>
                </a:solidFill>
              </a:rPr>
              <a:t>يعمل</a:t>
            </a:r>
            <a:r>
              <a:rPr lang="ar-SA" dirty="0" smtClean="0">
                <a:solidFill>
                  <a:srgbClr val="FFC000"/>
                </a:solidFill>
              </a:rPr>
              <a:t> على ظهور المميزات </a:t>
            </a:r>
            <a:r>
              <a:rPr lang="ar-SA" dirty="0" err="1" smtClean="0">
                <a:solidFill>
                  <a:srgbClr val="FFC000"/>
                </a:solidFill>
              </a:rPr>
              <a:t>الذكريه</a:t>
            </a:r>
            <a:r>
              <a:rPr lang="ar-SA" dirty="0" smtClean="0">
                <a:solidFill>
                  <a:srgbClr val="FFC000"/>
                </a:solidFill>
              </a:rPr>
              <a:t>  كذلك تعمل على بناء البروتين </a:t>
            </a:r>
          </a:p>
          <a:p>
            <a:pPr>
              <a:lnSpc>
                <a:spcPct val="150000"/>
              </a:lnSpc>
            </a:pPr>
            <a:r>
              <a:rPr lang="ar-SA" dirty="0" smtClean="0">
                <a:solidFill>
                  <a:srgbClr val="FFC000"/>
                </a:solidFill>
              </a:rPr>
              <a:t>وهو يتولد في الخصيتين وهو من </a:t>
            </a:r>
            <a:r>
              <a:rPr lang="ar-SA" dirty="0" err="1" smtClean="0">
                <a:solidFill>
                  <a:srgbClr val="FFC000"/>
                </a:solidFill>
              </a:rPr>
              <a:t>الاندروجينات</a:t>
            </a:r>
            <a:r>
              <a:rPr lang="ar-SA" dirty="0" smtClean="0">
                <a:solidFill>
                  <a:srgbClr val="FFC000"/>
                </a:solidFill>
              </a:rPr>
              <a:t>  (19 كربون)</a:t>
            </a:r>
          </a:p>
          <a:p>
            <a:pPr>
              <a:lnSpc>
                <a:spcPct val="150000"/>
              </a:lnSpc>
            </a:pPr>
            <a:r>
              <a:rPr lang="ar-SA" b="1" u="sng" dirty="0" smtClean="0">
                <a:solidFill>
                  <a:srgbClr val="FFC000"/>
                </a:solidFill>
              </a:rPr>
              <a:t>3- الهرمونات  </a:t>
            </a:r>
            <a:r>
              <a:rPr lang="ar-SA" b="1" u="sng" dirty="0" err="1" smtClean="0">
                <a:solidFill>
                  <a:srgbClr val="FFC000"/>
                </a:solidFill>
              </a:rPr>
              <a:t>الانثويه</a:t>
            </a:r>
            <a:r>
              <a:rPr lang="ar-SA" b="1" u="sng" dirty="0" smtClean="0">
                <a:solidFill>
                  <a:srgbClr val="FFC000"/>
                </a:solidFill>
              </a:rPr>
              <a:t>:</a:t>
            </a:r>
          </a:p>
          <a:p>
            <a:pPr>
              <a:lnSpc>
                <a:spcPct val="150000"/>
              </a:lnSpc>
            </a:pPr>
            <a:r>
              <a:rPr lang="ar-SA" b="1" dirty="0" smtClean="0">
                <a:solidFill>
                  <a:srgbClr val="FFC000"/>
                </a:solidFill>
              </a:rPr>
              <a:t>البروجستيرون</a:t>
            </a:r>
            <a:r>
              <a:rPr lang="ar-SA" dirty="0" smtClean="0">
                <a:solidFill>
                  <a:srgbClr val="FFC000"/>
                </a:solidFill>
              </a:rPr>
              <a:t> (هرمون الحمل) يفرز بواسطه الجسم الاصفر اثناء </a:t>
            </a:r>
            <a:r>
              <a:rPr lang="ar-SA" dirty="0" err="1" smtClean="0">
                <a:solidFill>
                  <a:srgbClr val="FFC000"/>
                </a:solidFill>
              </a:rPr>
              <a:t>الدوره</a:t>
            </a:r>
            <a:r>
              <a:rPr lang="ar-SA" dirty="0" smtClean="0">
                <a:solidFill>
                  <a:srgbClr val="FFC000"/>
                </a:solidFill>
              </a:rPr>
              <a:t> </a:t>
            </a:r>
            <a:r>
              <a:rPr lang="ar-SA" dirty="0" err="1" smtClean="0">
                <a:solidFill>
                  <a:srgbClr val="FFC000"/>
                </a:solidFill>
              </a:rPr>
              <a:t>الشهريه</a:t>
            </a:r>
            <a:r>
              <a:rPr lang="ar-SA" dirty="0" smtClean="0">
                <a:solidFill>
                  <a:srgbClr val="FFC000"/>
                </a:solidFill>
              </a:rPr>
              <a:t> ويفرز من </a:t>
            </a:r>
            <a:r>
              <a:rPr lang="ar-SA" dirty="0" err="1" smtClean="0">
                <a:solidFill>
                  <a:srgbClr val="FFC000"/>
                </a:solidFill>
              </a:rPr>
              <a:t>المشيمه</a:t>
            </a:r>
            <a:r>
              <a:rPr lang="ar-SA" dirty="0" smtClean="0">
                <a:solidFill>
                  <a:srgbClr val="FFC000"/>
                </a:solidFill>
              </a:rPr>
              <a:t> اثناء الحمل (21كربون).</a:t>
            </a:r>
          </a:p>
          <a:p>
            <a:pPr>
              <a:lnSpc>
                <a:spcPct val="150000"/>
              </a:lnSpc>
            </a:pPr>
            <a:r>
              <a:rPr lang="ar-SA" dirty="0" smtClean="0">
                <a:solidFill>
                  <a:srgbClr val="FFC000"/>
                </a:solidFill>
              </a:rPr>
              <a:t>يعمل  على  </a:t>
            </a:r>
            <a:r>
              <a:rPr lang="ar-SA" dirty="0" err="1" smtClean="0">
                <a:solidFill>
                  <a:srgbClr val="FFC000"/>
                </a:solidFill>
              </a:rPr>
              <a:t>تهيثه</a:t>
            </a:r>
            <a:r>
              <a:rPr lang="ar-SA" dirty="0" smtClean="0">
                <a:solidFill>
                  <a:srgbClr val="FFC000"/>
                </a:solidFill>
              </a:rPr>
              <a:t> النشاط </a:t>
            </a:r>
            <a:r>
              <a:rPr lang="ar-SA" dirty="0" err="1" smtClean="0">
                <a:solidFill>
                  <a:srgbClr val="FFC000"/>
                </a:solidFill>
              </a:rPr>
              <a:t>المخاطى</a:t>
            </a:r>
            <a:r>
              <a:rPr lang="ar-SA" dirty="0" smtClean="0">
                <a:solidFill>
                  <a:srgbClr val="FFC000"/>
                </a:solidFill>
              </a:rPr>
              <a:t> المبطن للرحم  لاستقبال </a:t>
            </a:r>
            <a:r>
              <a:rPr lang="ar-SA" dirty="0" err="1" smtClean="0">
                <a:solidFill>
                  <a:srgbClr val="FFC000"/>
                </a:solidFill>
              </a:rPr>
              <a:t>البويضه</a:t>
            </a:r>
            <a:r>
              <a:rPr lang="ar-SA" dirty="0" smtClean="0">
                <a:solidFill>
                  <a:srgbClr val="FFC000"/>
                </a:solidFill>
              </a:rPr>
              <a:t> </a:t>
            </a:r>
            <a:r>
              <a:rPr lang="ar-SA" dirty="0" err="1" smtClean="0">
                <a:solidFill>
                  <a:srgbClr val="FFC000"/>
                </a:solidFill>
              </a:rPr>
              <a:t>المخصبه</a:t>
            </a:r>
            <a:r>
              <a:rPr lang="ar-SA" dirty="0" smtClean="0">
                <a:solidFill>
                  <a:srgbClr val="FFC000"/>
                </a:solidFill>
              </a:rPr>
              <a:t>  </a:t>
            </a:r>
            <a:r>
              <a:rPr lang="ar-SA" dirty="0" err="1" smtClean="0">
                <a:solidFill>
                  <a:srgbClr val="FFC000"/>
                </a:solidFill>
              </a:rPr>
              <a:t>والمحافظه</a:t>
            </a:r>
            <a:r>
              <a:rPr lang="ar-SA" dirty="0" smtClean="0">
                <a:solidFill>
                  <a:srgbClr val="FFC000"/>
                </a:solidFill>
              </a:rPr>
              <a:t> على الحمل.</a:t>
            </a:r>
            <a:endParaRPr lang="ar-SA" dirty="0">
              <a:solidFill>
                <a:srgbClr val="FFC000"/>
              </a:solidFill>
            </a:endParaRPr>
          </a:p>
          <a:p>
            <a:pPr>
              <a:lnSpc>
                <a:spcPct val="150000"/>
              </a:lnSpc>
            </a:pPr>
            <a:r>
              <a:rPr lang="ar-SA" dirty="0" smtClean="0">
                <a:solidFill>
                  <a:srgbClr val="FFC000"/>
                </a:solidFill>
              </a:rPr>
              <a:t>.</a:t>
            </a:r>
            <a:r>
              <a:rPr lang="ar-SA" dirty="0" err="1" smtClean="0">
                <a:solidFill>
                  <a:srgbClr val="FFC000"/>
                </a:solidFill>
              </a:rPr>
              <a:t>الاستراديول</a:t>
            </a:r>
            <a:r>
              <a:rPr lang="ar-SA" dirty="0" smtClean="0">
                <a:solidFill>
                  <a:srgbClr val="FFC000"/>
                </a:solidFill>
              </a:rPr>
              <a:t>: يصنع في المبيض ويتميز بان  </a:t>
            </a:r>
            <a:r>
              <a:rPr lang="ar-SA" dirty="0" err="1" smtClean="0">
                <a:solidFill>
                  <a:srgbClr val="FFC000"/>
                </a:solidFill>
              </a:rPr>
              <a:t>الحلقه</a:t>
            </a:r>
            <a:r>
              <a:rPr lang="ar-SA" dirty="0" smtClean="0">
                <a:solidFill>
                  <a:srgbClr val="FFC000"/>
                </a:solidFill>
              </a:rPr>
              <a:t> </a:t>
            </a:r>
            <a:r>
              <a:rPr lang="ar-SA" dirty="0" err="1" smtClean="0">
                <a:solidFill>
                  <a:srgbClr val="FFC000"/>
                </a:solidFill>
              </a:rPr>
              <a:t>الاروماتيه</a:t>
            </a:r>
            <a:r>
              <a:rPr lang="ar-SA" dirty="0" smtClean="0">
                <a:solidFill>
                  <a:srgbClr val="FFC000"/>
                </a:solidFill>
              </a:rPr>
              <a:t> </a:t>
            </a:r>
            <a:r>
              <a:rPr lang="ar-SA" dirty="0" err="1" smtClean="0">
                <a:solidFill>
                  <a:srgbClr val="FFC000"/>
                </a:solidFill>
              </a:rPr>
              <a:t>والحلفه</a:t>
            </a:r>
            <a:r>
              <a:rPr lang="ar-SA" dirty="0" smtClean="0">
                <a:solidFill>
                  <a:srgbClr val="FFC000"/>
                </a:solidFill>
              </a:rPr>
              <a:t> </a:t>
            </a:r>
            <a:r>
              <a:rPr lang="ar-SA" dirty="0" err="1" smtClean="0">
                <a:solidFill>
                  <a:srgbClr val="FFC000"/>
                </a:solidFill>
              </a:rPr>
              <a:t>دى</a:t>
            </a:r>
            <a:r>
              <a:rPr lang="ar-SA" dirty="0" smtClean="0">
                <a:solidFill>
                  <a:srgbClr val="FFC000"/>
                </a:solidFill>
              </a:rPr>
              <a:t> </a:t>
            </a:r>
            <a:r>
              <a:rPr lang="ar-SA" dirty="0" err="1" smtClean="0">
                <a:solidFill>
                  <a:srgbClr val="FFC000"/>
                </a:solidFill>
              </a:rPr>
              <a:t>لاتحتوى</a:t>
            </a:r>
            <a:r>
              <a:rPr lang="ar-SA" dirty="0" smtClean="0">
                <a:solidFill>
                  <a:srgbClr val="FFC000"/>
                </a:solidFill>
              </a:rPr>
              <a:t> على مجموعه مثيلي</a:t>
            </a:r>
            <a:r>
              <a:rPr lang="ar-SA" dirty="0" smtClean="0"/>
              <a:t>ه.</a:t>
            </a:r>
          </a:p>
          <a:p>
            <a:pPr>
              <a:lnSpc>
                <a:spcPct val="150000"/>
              </a:lnSpc>
            </a:pPr>
            <a:endParaRPr lang="ar-SA" dirty="0" smtClean="0"/>
          </a:p>
        </p:txBody>
      </p:sp>
    </p:spTree>
    <p:extLst>
      <p:ext uri="{BB962C8B-B14F-4D97-AF65-F5344CB8AC3E}">
        <p14:creationId xmlns:p14="http://schemas.microsoft.com/office/powerpoint/2010/main" xmlns="" val="598512198"/>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EG" dirty="0" smtClean="0">
                <a:solidFill>
                  <a:srgbClr val="C00000"/>
                </a:solidFill>
              </a:rPr>
              <a:t>4- </a:t>
            </a:r>
            <a:r>
              <a:rPr lang="ar-SA" dirty="0" smtClean="0">
                <a:solidFill>
                  <a:srgbClr val="C00000"/>
                </a:solidFill>
              </a:rPr>
              <a:t>الفيتامينات الذائبه في الدهون</a:t>
            </a:r>
            <a:endParaRPr lang="ar-SA" dirty="0">
              <a:solidFill>
                <a:srgbClr val="C00000"/>
              </a:solidFill>
            </a:endParaRPr>
          </a:p>
        </p:txBody>
      </p:sp>
      <p:sp>
        <p:nvSpPr>
          <p:cNvPr id="3" name="عنصر نائب للمحتوى 2"/>
          <p:cNvSpPr>
            <a:spLocks noGrp="1"/>
          </p:cNvSpPr>
          <p:nvPr>
            <p:ph sz="quarter" idx="1"/>
          </p:nvPr>
        </p:nvSpPr>
        <p:spPr/>
        <p:txBody>
          <a:bodyPr/>
          <a:lstStyle/>
          <a:p>
            <a:r>
              <a:rPr lang="ar-SA" dirty="0" smtClean="0">
                <a:solidFill>
                  <a:srgbClr val="FFC000"/>
                </a:solidFill>
              </a:rPr>
              <a:t>وهى </a:t>
            </a:r>
          </a:p>
          <a:p>
            <a:r>
              <a:rPr lang="ar-SA" dirty="0" smtClean="0">
                <a:solidFill>
                  <a:srgbClr val="FFC000"/>
                </a:solidFill>
              </a:rPr>
              <a:t>فيتامين ك   </a:t>
            </a:r>
            <a:r>
              <a:rPr lang="ar-SA" dirty="0" err="1" smtClean="0">
                <a:solidFill>
                  <a:srgbClr val="FFC000"/>
                </a:solidFill>
              </a:rPr>
              <a:t>نفثوكينون</a:t>
            </a:r>
            <a:r>
              <a:rPr lang="ar-SA" dirty="0" smtClean="0">
                <a:solidFill>
                  <a:srgbClr val="FFC000"/>
                </a:solidFill>
              </a:rPr>
              <a:t> </a:t>
            </a:r>
          </a:p>
          <a:p>
            <a:endParaRPr lang="ar-SA" dirty="0" smtClean="0">
              <a:solidFill>
                <a:srgbClr val="FFC000"/>
              </a:solidFill>
            </a:endParaRPr>
          </a:p>
          <a:p>
            <a:r>
              <a:rPr lang="ar-SA" dirty="0" smtClean="0">
                <a:solidFill>
                  <a:srgbClr val="FFC000"/>
                </a:solidFill>
              </a:rPr>
              <a:t>فيتامي ى  التيكوفيرول   وهو من مضادات الاكسده الطبيعيه ولها دور مهم في ا</a:t>
            </a:r>
            <a:r>
              <a:rPr lang="ar-EG" dirty="0" smtClean="0">
                <a:solidFill>
                  <a:srgbClr val="FFC000"/>
                </a:solidFill>
              </a:rPr>
              <a:t>ل</a:t>
            </a:r>
            <a:r>
              <a:rPr lang="ar-SA" dirty="0" smtClean="0">
                <a:solidFill>
                  <a:srgbClr val="FFC000"/>
                </a:solidFill>
              </a:rPr>
              <a:t>محافظه على الدهون من التزنخ </a:t>
            </a:r>
          </a:p>
          <a:p>
            <a:r>
              <a:rPr lang="ar-SA" dirty="0" smtClean="0"/>
              <a:t> </a:t>
            </a:r>
            <a:endParaRPr lang="ar-SA" dirty="0"/>
          </a:p>
        </p:txBody>
      </p:sp>
    </p:spTree>
    <p:extLst>
      <p:ext uri="{BB962C8B-B14F-4D97-AF65-F5344CB8AC3E}">
        <p14:creationId xmlns:p14="http://schemas.microsoft.com/office/powerpoint/2010/main" xmlns="" val="387334197"/>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2955514</TotalTime>
  <Words>3976</Words>
  <Application>Microsoft Office PowerPoint</Application>
  <PresentationFormat>عرض على الشاشة (3:4)‏</PresentationFormat>
  <Paragraphs>549</Paragraphs>
  <Slides>62</Slides>
  <Notes>1</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62</vt:i4>
      </vt:variant>
    </vt:vector>
  </HeadingPairs>
  <TitlesOfParts>
    <vt:vector size="64" baseType="lpstr">
      <vt:lpstr>Oriel</vt:lpstr>
      <vt:lpstr>Equation</vt:lpstr>
      <vt:lpstr>الشريحة 1</vt:lpstr>
      <vt:lpstr>الشريحة 2</vt:lpstr>
      <vt:lpstr>3- كيمياء الدهون- الليبيدات 1.3-تعريفها ووجودها -الاهميه الحيويه للدهون - تقسيم الدهون</vt:lpstr>
      <vt:lpstr>الشريحة 4</vt:lpstr>
      <vt:lpstr>تقسيم الدهون  تقسم الدهون الى:</vt:lpstr>
      <vt:lpstr>الشريحة 6</vt:lpstr>
      <vt:lpstr>الشريحة 7</vt:lpstr>
      <vt:lpstr> 2.3- الاحماض الدهنيه</vt:lpstr>
      <vt:lpstr>الشريحة 9</vt:lpstr>
      <vt:lpstr>الشريحة 10</vt:lpstr>
      <vt:lpstr>الشريحة 11</vt:lpstr>
      <vt:lpstr>الشريحة 12</vt:lpstr>
      <vt:lpstr>تسميه الأحماض الدهنية:</vt:lpstr>
      <vt:lpstr>الشريحة 14</vt:lpstr>
      <vt:lpstr>الشريحة 15</vt:lpstr>
      <vt:lpstr>الشريحة 16</vt:lpstr>
      <vt:lpstr>خواص الأحماض الدهنيه: </vt:lpstr>
      <vt:lpstr>الشريحة 18</vt:lpstr>
      <vt:lpstr>قارني بين الأحماض الدهنيه المشبعة وغير المشبعة</vt:lpstr>
      <vt:lpstr>الاسبوع الثامن</vt:lpstr>
      <vt:lpstr>3.3- الدهون البسيطة  وتشمل :</vt:lpstr>
      <vt:lpstr>1)    الزيوت والدهون </vt:lpstr>
      <vt:lpstr>الشريحة 23</vt:lpstr>
      <vt:lpstr>الشريحة 24</vt:lpstr>
      <vt:lpstr>أنواع الجلسريدات الثلاثية  TRIGLYCERIDES</vt:lpstr>
      <vt:lpstr>خواص الدهون:</vt:lpstr>
      <vt:lpstr>خواص الدهون الكيميائية:</vt:lpstr>
      <vt:lpstr>التصبن وصناعه الصابون وعلاقته بالزيوت</vt:lpstr>
      <vt:lpstr>الشريحة 29</vt:lpstr>
      <vt:lpstr>الشريحة 30</vt:lpstr>
      <vt:lpstr>الشريحة 31</vt:lpstr>
      <vt:lpstr>د- تزنخ الزيوت والدهون – التأكسد )   (Oxidation</vt:lpstr>
      <vt:lpstr>الشريحة 33</vt:lpstr>
      <vt:lpstr>الشريحة 34</vt:lpstr>
      <vt:lpstr>الشريحة 35</vt:lpstr>
      <vt:lpstr>الشريحة 36</vt:lpstr>
      <vt:lpstr>الشموع</vt:lpstr>
      <vt:lpstr>قارني بين الدهون والشموع </vt:lpstr>
      <vt:lpstr>اختبارات (ثوابت)  الدهون:</vt:lpstr>
      <vt:lpstr>الشريحة 40</vt:lpstr>
      <vt:lpstr>فهرس</vt:lpstr>
      <vt:lpstr>اا) الليبيدات المركبه</vt:lpstr>
      <vt:lpstr>الشريحة 43</vt:lpstr>
      <vt:lpstr>الشريحة 44</vt:lpstr>
      <vt:lpstr>الشريحة 45</vt:lpstr>
      <vt:lpstr>الشريحة 46</vt:lpstr>
      <vt:lpstr>الشريحة 47</vt:lpstr>
      <vt:lpstr>2- الجليكوليبيدات</vt:lpstr>
      <vt:lpstr>الشريحة 49</vt:lpstr>
      <vt:lpstr>2- الجانجليوسيدات    Gangliosides </vt:lpstr>
      <vt:lpstr>3- الليبوبروتينات     lipoproteins</vt:lpstr>
      <vt:lpstr>الشريحة 52</vt:lpstr>
      <vt:lpstr>ااا) المواد التى تصاحب الليبيدات فى الطبيعه - الدهون المشتقه</vt:lpstr>
      <vt:lpstr>الشريحة 54</vt:lpstr>
      <vt:lpstr>الشريحة 55</vt:lpstr>
      <vt:lpstr>الشريحة 56</vt:lpstr>
      <vt:lpstr>الشريحة 57</vt:lpstr>
      <vt:lpstr>الشريحة 58</vt:lpstr>
      <vt:lpstr>2- احماض وأملاح الصفراء</vt:lpstr>
      <vt:lpstr>الشريحة 60</vt:lpstr>
      <vt:lpstr>3- الهرمونات الأسترويديه </vt:lpstr>
      <vt:lpstr>4- الفيتامينات الذائبه في الدهون</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kamal</dc:creator>
  <cp:lastModifiedBy>KF100213</cp:lastModifiedBy>
  <cp:revision>406</cp:revision>
  <dcterms:created xsi:type="dcterms:W3CDTF">2007-04-30T21:31:29Z</dcterms:created>
  <dcterms:modified xsi:type="dcterms:W3CDTF">2013-10-30T19:36:29Z</dcterms:modified>
</cp:coreProperties>
</file>