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81" r:id="rId13"/>
    <p:sldId id="282" r:id="rId14"/>
    <p:sldId id="283" r:id="rId15"/>
    <p:sldId id="284" r:id="rId16"/>
    <p:sldId id="285" r:id="rId17"/>
    <p:sldId id="286" r:id="rId18"/>
    <p:sldId id="268" r:id="rId19"/>
    <p:sldId id="287" r:id="rId20"/>
    <p:sldId id="288" r:id="rId21"/>
    <p:sldId id="290" r:id="rId22"/>
    <p:sldId id="267" r:id="rId23"/>
    <p:sldId id="289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80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66417DF-38A5-4279-A7EF-29552E3E030E}" type="datetimeFigureOut">
              <a:rPr lang="ar-SA"/>
              <a:pPr>
                <a:defRPr/>
              </a:pPr>
              <a:t>27/11/1434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AAEC91-9A05-4B61-BB2C-F2671362794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ar-SA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34FF90-3978-4BD6-96EB-E4E969D20792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610DA-EFF9-423D-B58E-94220F5A26CF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5C5E9-3C05-40BB-A8E3-9B17FAECC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A4894-9829-446F-BA57-CDF877512CBA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32334-09E1-4225-8AA4-A392DBBF9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BF096-492A-41A8-BD56-FFF1215B8772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3A73E-CB86-4E2D-B6A0-55FB5001E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A4257-9847-49C9-96B6-C287D3000635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8B4C0-415E-4CF4-9124-6AB8564F9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9C3E-CD7F-4F47-8AC3-9C839726B188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F3DEF-CF8E-4E6D-B848-E8B970CC2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C9E77-2A22-4B60-914A-0BA76C8D3F55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A2EB0-7834-4581-A9F7-BB4B49AF6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1B828-D49B-4764-8438-65C86E3606A3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1C35B-5E18-4AA8-A9F2-E54B60BA4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F3E99-65D4-4EF6-A2CD-0BC589F84FE5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CA57DDD-CA82-4140-96B4-AD8704968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EE50-CA0E-4774-806B-AEE75768A89C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18DBD-813A-4805-AEAF-77753725B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BBD1F-005F-49A2-828C-1DB2F8C31233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FE093-8D4C-4CBD-9D40-94ADF89D4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E13C9-57EA-41FB-B07C-BE31FDCE35F7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B10B6-0DE1-445B-A673-E0642F461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311D56-D4B8-412D-B94E-20611188DC74}" type="datetime1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FD6BD2-3769-4560-AFBD-2800AE348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5" r:id="rId2"/>
    <p:sldLayoutId id="2147483673" r:id="rId3"/>
    <p:sldLayoutId id="2147483666" r:id="rId4"/>
    <p:sldLayoutId id="2147483667" r:id="rId5"/>
    <p:sldLayoutId id="2147483668" r:id="rId6"/>
    <p:sldLayoutId id="2147483669" r:id="rId7"/>
    <p:sldLayoutId id="2147483674" r:id="rId8"/>
    <p:sldLayoutId id="2147483675" r:id="rId9"/>
    <p:sldLayoutId id="2147483670" r:id="rId10"/>
    <p:sldLayoutId id="2147483671" r:id="rId11"/>
  </p:sldLayoutIdLst>
  <p:hf sldNum="0" hdr="0" dt="0"/>
  <p:txStyles>
    <p:titleStyle>
      <a:lvl1pPr algn="l" rtl="1" fontAlgn="base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r" rtl="1" fontAlgn="base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r" rtl="1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r" rtl="1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r" rtl="1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r" rtl="1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760413" y="1576388"/>
            <a:ext cx="5648325" cy="137953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dirty="0"/>
              <a:t>درجة الحرارة </a:t>
            </a:r>
            <a:r>
              <a:rPr lang="ar-SA" dirty="0" smtClean="0"/>
              <a:t>كعامل </a:t>
            </a:r>
            <a:r>
              <a:rPr lang="ar-SA" dirty="0"/>
              <a:t>بيئي</a:t>
            </a:r>
            <a:br>
              <a:rPr lang="ar-SA" dirty="0"/>
            </a:br>
            <a:r>
              <a:rPr lang="en-US" dirty="0"/>
              <a:t>Temperature as an Ecological Factor</a:t>
            </a:r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1828800" cy="381000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4572000"/>
          </a:xfrm>
        </p:spPr>
        <p:txBody>
          <a:bodyPr rtlCol="0">
            <a:normAutofit/>
          </a:bodyPr>
          <a:lstStyle/>
          <a:p>
            <a:pPr marL="457200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3200" b="0" dirty="0"/>
              <a:t> </a:t>
            </a:r>
            <a:r>
              <a:rPr lang="ar-SA" sz="3200" b="0" dirty="0" smtClean="0"/>
              <a:t>من </a:t>
            </a:r>
            <a:r>
              <a:rPr lang="ar-SA" sz="3200" b="0" dirty="0"/>
              <a:t>المعروف أن اليابسة تكتسب الحرارة بنسبة أكبر وأسرع من الماء وذلك </a:t>
            </a:r>
            <a:r>
              <a:rPr lang="ar-SA" sz="3200" b="0" dirty="0" smtClean="0"/>
              <a:t>يعود للأسباب </a:t>
            </a:r>
            <a:r>
              <a:rPr lang="ar-SA" sz="3200" b="0" dirty="0"/>
              <a:t>التالية 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0" dirty="0"/>
              <a:t>أ) أن الحرارة النوعية لليابسة أقل من الحرارة النوعية </a:t>
            </a:r>
            <a:r>
              <a:rPr lang="ar-SA" sz="3200" b="0" dirty="0" smtClean="0"/>
              <a:t>للماء.</a:t>
            </a:r>
            <a:endParaRPr lang="ar-SA" sz="3200" b="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0" dirty="0"/>
              <a:t>ب) إن صافي الإشعاع الشمسي الذي يصل إلى سطح الماء أقل من صافي </a:t>
            </a:r>
            <a:r>
              <a:rPr lang="ar-SA" sz="3200" b="0" dirty="0" smtClean="0"/>
              <a:t>الإشعاع الشمسي </a:t>
            </a:r>
            <a:r>
              <a:rPr lang="ar-SA" sz="3200" b="0" dirty="0"/>
              <a:t>الذي يصل إلى سطح اليابسة </a:t>
            </a:r>
            <a:r>
              <a:rPr lang="ar-SA" sz="3200" b="0" dirty="0" smtClean="0"/>
              <a:t>حيث يعكس الماء قدرا اكبر من الأشعة.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0" dirty="0"/>
              <a:t>ج) إن سمك طبقة الماء التي تتأثر بالإشعات الشمسي أكبر من سمك طبقة </a:t>
            </a:r>
            <a:r>
              <a:rPr lang="ar-SA" sz="3200" b="0" dirty="0" smtClean="0"/>
              <a:t>اليابسة التي </a:t>
            </a:r>
            <a:r>
              <a:rPr lang="ar-SA" sz="3200" b="0" dirty="0"/>
              <a:t>تتأثر بنفس </a:t>
            </a:r>
            <a:r>
              <a:rPr lang="ar-SA" sz="3200" b="0" dirty="0" smtClean="0"/>
              <a:t>الأشعة.</a:t>
            </a:r>
            <a:endParaRPr lang="ar-SA" sz="3200" b="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-2362200" y="6477000"/>
            <a:ext cx="4724400" cy="274638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457200"/>
            <a:ext cx="7521575" cy="4495800"/>
          </a:xfrm>
        </p:spPr>
        <p:txBody>
          <a:bodyPr rtlCol="0">
            <a:noAutofit/>
          </a:bodyPr>
          <a:lstStyle/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b="0" dirty="0" smtClean="0"/>
              <a:t>متوسطة درجة الحرارة بنصف الكرة الأرضية الشمالي أكبر منه في نصفها الجنوبي...لماذا؟؟؟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b="0" dirty="0" smtClean="0"/>
              <a:t>العوامل المسببة لاختلاف </a:t>
            </a:r>
            <a:r>
              <a:rPr lang="ar-SA" sz="2800" b="0" dirty="0"/>
              <a:t>درجة حرارة الهواء </a:t>
            </a:r>
            <a:r>
              <a:rPr lang="ar-SA" sz="2800" b="0" dirty="0" smtClean="0"/>
              <a:t>فوق اليابسة </a:t>
            </a:r>
            <a:r>
              <a:rPr lang="ar-SA" sz="2800" b="0" dirty="0"/>
              <a:t>من مكان </a:t>
            </a:r>
            <a:r>
              <a:rPr lang="ar-SA" sz="2800" b="0" dirty="0" smtClean="0"/>
              <a:t>لآخر:</a:t>
            </a:r>
            <a:endParaRPr lang="ar-SA" sz="2800" b="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١- عامل القرب والبعد عن البحار والمحيطات 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٢- التضاريس.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٣- الرياح.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٤- الغطاء النباتي .</a:t>
            </a:r>
            <a:endParaRPr lang="ar-SA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-2362200" y="6583363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152400"/>
            <a:ext cx="7521575" cy="762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dirty="0" smtClean="0"/>
              <a:t>المناطق الحرارية على سطح الأرض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00138"/>
            <a:ext cx="8686800" cy="41576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= النطاق المداري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Tropical belt</a:t>
            </a:r>
            <a:endParaRPr lang="ar-SA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لا يقل متوسط درجة الحرارة الشهري 20</a:t>
            </a:r>
            <a:r>
              <a:rPr lang="en-US" sz="2400" b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م وتشمل المنطقة الأستوائية والمدارية.</a:t>
            </a:r>
          </a:p>
          <a:p>
            <a:pPr>
              <a:lnSpc>
                <a:spcPct val="80000"/>
              </a:lnSpc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= النطاقات شبة المدارية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Subtropical belts</a:t>
            </a:r>
            <a:endParaRPr lang="ar-SA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تتميز بوجود الفصول </a:t>
            </a:r>
          </a:p>
          <a:p>
            <a:pPr>
              <a:lnSpc>
                <a:spcPct val="80000"/>
              </a:lnSpc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= النطاقات المعتدلة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Temperate belts </a:t>
            </a:r>
            <a:endParaRPr lang="ar-SA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تتميز بوجود فصل دافئ طويل وباقي السنة مناخ بارد</a:t>
            </a:r>
          </a:p>
          <a:p>
            <a:pPr>
              <a:lnSpc>
                <a:spcPct val="80000"/>
              </a:lnSpc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= النطاقات الباردة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Cold belts</a:t>
            </a:r>
            <a:endParaRPr lang="ar-SA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يتميز بفصل دافئ متوسط من شهر -4 وباقي العام درجة حرارة منخفضة.</a:t>
            </a:r>
          </a:p>
          <a:p>
            <a:pPr>
              <a:lnSpc>
                <a:spcPct val="80000"/>
              </a:lnSpc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= النطاقات القطبية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Polar belt</a:t>
            </a:r>
            <a:endParaRPr lang="ar-SA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متوسط درجة الحراة الشهري لا يزيد عن عشر درجات طوال العام.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676400" y="6583363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228600"/>
            <a:ext cx="7521575" cy="685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600" dirty="0"/>
              <a:t>تأثير درجة الحرارة في </a:t>
            </a:r>
            <a:r>
              <a:rPr lang="ar-SA" sz="3600" dirty="0" smtClean="0"/>
              <a:t>النباتات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00138"/>
            <a:ext cx="8610600" cy="3929062"/>
          </a:xfrm>
        </p:spPr>
        <p:txBody>
          <a:bodyPr rtlCol="0">
            <a:noAutofit/>
          </a:bodyPr>
          <a:lstStyle/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b="0" dirty="0" smtClean="0"/>
              <a:t>تؤثر </a:t>
            </a:r>
            <a:r>
              <a:rPr lang="ar-SA" sz="2800" b="0" dirty="0"/>
              <a:t>درجة الحرارة بشكل مباشر أو غير مباشر في كل وظيفة من </a:t>
            </a:r>
            <a:r>
              <a:rPr lang="ar-SA" sz="2800" b="0" dirty="0" smtClean="0"/>
              <a:t>الوظائف الحيوية للنبات.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b="0" dirty="0" smtClean="0"/>
              <a:t>فهي </a:t>
            </a:r>
            <a:r>
              <a:rPr lang="ar-SA" sz="2800" b="0" dirty="0"/>
              <a:t>تؤثر في العمليات الطبيعية كالانتشار والنفاذية </a:t>
            </a:r>
            <a:r>
              <a:rPr lang="ar-SA" sz="2800" b="0" dirty="0" smtClean="0"/>
              <a:t>وامتصاص الماء </a:t>
            </a:r>
            <a:r>
              <a:rPr lang="ar-SA" sz="2800" b="0" dirty="0"/>
              <a:t>وتبخره وفي كافة العمليات الكيميائية للتحول الغذائي </a:t>
            </a:r>
            <a:r>
              <a:rPr lang="ar-SA" sz="2800" b="0" dirty="0" smtClean="0"/>
              <a:t>.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endParaRPr lang="ar-SA" sz="900" b="0" dirty="0" smtClean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 </a:t>
            </a:r>
            <a:r>
              <a:rPr lang="ar-SA" sz="2800" dirty="0" smtClean="0"/>
              <a:t>تأثير </a:t>
            </a:r>
            <a:r>
              <a:rPr lang="ar-SA" sz="2800" dirty="0"/>
              <a:t>درجة الحرارة على البناء الضوئي 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 smtClean="0"/>
              <a:t>	يتوقف </a:t>
            </a:r>
            <a:r>
              <a:rPr lang="ar-SA" sz="2800" b="0" dirty="0"/>
              <a:t>معدل البناء الضوئي </a:t>
            </a:r>
            <a:r>
              <a:rPr lang="ar-SA" sz="2800" b="0" dirty="0" smtClean="0"/>
              <a:t>على درجة الحرارة إلى </a:t>
            </a:r>
            <a:r>
              <a:rPr lang="ar-SA" sz="2800" b="0" dirty="0"/>
              <a:t>جانب العوامل البيئية المختلفة من </a:t>
            </a:r>
            <a:r>
              <a:rPr lang="ar-SA" sz="2800" b="0" dirty="0" smtClean="0"/>
              <a:t>إضاءة وتركيز </a:t>
            </a:r>
            <a:r>
              <a:rPr lang="ar-SA" sz="2800" b="0" dirty="0"/>
              <a:t>ثاني أكسيد الكربون وغيره </a:t>
            </a:r>
            <a:r>
              <a:rPr lang="ar-SA" sz="2800" b="0" dirty="0" smtClean="0"/>
              <a:t>.                س: هل يتوقف البناء الضوئي عند درجة الصفر المئوي؟</a:t>
            </a:r>
            <a:endParaRPr lang="ar-S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057400" y="6583363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4724400"/>
          </a:xfrm>
        </p:spPr>
        <p:txBody>
          <a:bodyPr rtlCol="0">
            <a:noAutofit/>
          </a:bodyPr>
          <a:lstStyle/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تأثير درجة الحرارة على </a:t>
            </a:r>
            <a:r>
              <a:rPr lang="ar-SA" sz="2800" dirty="0" smtClean="0"/>
              <a:t>التنفس: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تؤثر درجة الحرارة تأثيرًا معقدًا في عملية التنفس شأنها في ذلك شأن </a:t>
            </a:r>
            <a:r>
              <a:rPr lang="ar-SA" sz="2800" b="0" dirty="0" smtClean="0"/>
              <a:t>تأثيرها في </a:t>
            </a:r>
            <a:r>
              <a:rPr lang="ar-SA" sz="2800" b="0" dirty="0"/>
              <a:t>العمليات الحيوية </a:t>
            </a:r>
            <a:r>
              <a:rPr lang="ar-SA" sz="2800" b="0" dirty="0" smtClean="0"/>
              <a:t>المختلفة، و </a:t>
            </a:r>
            <a:r>
              <a:rPr lang="ar-SA" sz="2800" b="0" dirty="0"/>
              <a:t>تؤدي زيادة درجة الحرارة في </a:t>
            </a:r>
            <a:r>
              <a:rPr lang="ar-SA" sz="2800" b="0" dirty="0" smtClean="0"/>
              <a:t>حدود معينة </a:t>
            </a:r>
            <a:r>
              <a:rPr lang="ar-SA" sz="2800" b="0" dirty="0"/>
              <a:t>إلى زيادة معدل </a:t>
            </a:r>
            <a:r>
              <a:rPr lang="ar-SA" sz="2800" b="0" dirty="0" smtClean="0"/>
              <a:t>التنفس. الحرارة المثلى للتنفس</a:t>
            </a:r>
            <a:r>
              <a:rPr lang="ar-SA" sz="2800" dirty="0" smtClean="0">
                <a:latin typeface="Simplified Arabic Fixed"/>
                <a:cs typeface="Simplified Arabic Fixed"/>
              </a:rPr>
              <a:t>&gt;</a:t>
            </a:r>
            <a:r>
              <a:rPr lang="ar-SA" sz="2800" b="0" dirty="0" smtClean="0"/>
              <a:t>منها للبناء الضوئي</a:t>
            </a:r>
            <a:endParaRPr lang="ar-SA" sz="2800" b="0" dirty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تأثير درجة الحرارة على </a:t>
            </a:r>
            <a:r>
              <a:rPr lang="ar-SA" sz="2800" dirty="0" smtClean="0"/>
              <a:t>الامتصاص:</a:t>
            </a:r>
            <a:endParaRPr lang="ar-SA" sz="28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ينخفض معدل امتصاص الماء في كثير من </a:t>
            </a:r>
            <a:r>
              <a:rPr lang="ar-SA" sz="2800" b="0" dirty="0" smtClean="0"/>
              <a:t>طرز </a:t>
            </a:r>
            <a:r>
              <a:rPr lang="ar-SA" sz="2800" b="0" dirty="0"/>
              <a:t>النباتات إذا </a:t>
            </a:r>
            <a:r>
              <a:rPr lang="ar-SA" sz="2800" b="0" dirty="0" smtClean="0"/>
              <a:t>انخفضت درجة حرارة </a:t>
            </a:r>
            <a:r>
              <a:rPr lang="ar-SA" sz="2800" b="0" dirty="0"/>
              <a:t>التربة إلى درجة قريبة من الصفر أو دون درجة </a:t>
            </a:r>
            <a:r>
              <a:rPr lang="ar-SA" sz="2800" b="0" dirty="0" smtClean="0"/>
              <a:t>التجمد.</a:t>
            </a:r>
            <a:endParaRPr lang="ar-SA" sz="2800" b="0" dirty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تأثير درجة الحرارة على </a:t>
            </a:r>
            <a:r>
              <a:rPr lang="ar-SA" sz="2800" dirty="0" smtClean="0"/>
              <a:t>النتح:</a:t>
            </a:r>
            <a:endParaRPr lang="ar-SA" sz="28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يزداد معدل النتح مع زيادة درجة حرارة الهواء المحيط بالمجموع </a:t>
            </a:r>
            <a:r>
              <a:rPr lang="ar-SA" sz="2800" b="0" dirty="0" smtClean="0"/>
              <a:t>الخضري.</a:t>
            </a:r>
            <a:endParaRPr lang="ar-SA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-2133600" y="6546850"/>
            <a:ext cx="4724400" cy="274638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4724400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ar-SA" sz="2800" smtClean="0"/>
              <a:t>تأثير درجة الحرارة على الإنبات:</a:t>
            </a:r>
          </a:p>
          <a:p>
            <a:pPr marL="457200" indent="-457200"/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إذا لم توجد عوامل محددة أخرى فإن بذور أي نوع نباتي تنبت في مجال</a:t>
            </a:r>
          </a:p>
          <a:p>
            <a:pPr marL="457200" indent="-457200"/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معين من درجات الحرارة تختلف من نوع لآخر ولكنها لا تنبت في درجات الحرارة أعلى أو أقل من هذا المجال.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علاقة درجة الحرارة بالنمو الخضري والزهري:</a:t>
            </a:r>
          </a:p>
          <a:p>
            <a:pPr marL="457200" indent="-457200"/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- لدرجة الحرارة المنخفضة أثر كبير علي بدء تكون البراعم الزهرية نموها.</a:t>
            </a:r>
          </a:p>
          <a:p>
            <a:pPr marL="457200" indent="-457200"/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- يطلق على عملية معاملة النبات بالتبريد كي يكمل دورة حياته ويزهر أسرع اسم الإرباع </a:t>
            </a:r>
            <a:r>
              <a:rPr lang="en-US" sz="2800" b="0" smtClean="0">
                <a:latin typeface="Times New Roman" pitchFamily="18" charset="0"/>
                <a:cs typeface="Times New Roman" pitchFamily="18" charset="0"/>
              </a:rPr>
              <a:t>Verbalization (Springificaion) </a:t>
            </a:r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457200" indent="-457200"/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- الإرباع هو تعجيل القدرة على الإزهار بمعاملة النبات بالتبريد.</a:t>
            </a:r>
            <a:endParaRPr lang="ar-SA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-2209800" y="6561138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dirty="0"/>
              <a:t>درجة حرارة </a:t>
            </a:r>
            <a:r>
              <a:rPr lang="ar-SA" sz="3200" dirty="0" smtClean="0"/>
              <a:t>النبات</a:t>
            </a:r>
            <a:endParaRPr lang="ar-SA" sz="3200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100138"/>
            <a:ext cx="8153400" cy="4005262"/>
          </a:xfrm>
        </p:spPr>
        <p:txBody>
          <a:bodyPr/>
          <a:lstStyle/>
          <a:p>
            <a:r>
              <a:rPr lang="ar-SA" sz="2800" b="0" smtClean="0"/>
              <a:t>تتأثر درجة حرارة النبات بمؤثرات أساسية تحدد التوازن الحراري للنبات وهي :</a:t>
            </a:r>
          </a:p>
          <a:p>
            <a:r>
              <a:rPr lang="ar-SA" sz="2800" b="0" smtClean="0"/>
              <a:t>١- امتصاص الحرارة من الأشعة الشمسية .</a:t>
            </a:r>
          </a:p>
          <a:p>
            <a:r>
              <a:rPr lang="ar-SA" sz="2800" b="0" smtClean="0"/>
              <a:t>٢- فقد الحرارة بالإشعات العكسي .</a:t>
            </a:r>
          </a:p>
          <a:p>
            <a:r>
              <a:rPr lang="ar-SA" sz="2800" b="0" smtClean="0"/>
              <a:t>٣- الفقد بالتوصيل الحراري للهواء .</a:t>
            </a:r>
          </a:p>
          <a:p>
            <a:r>
              <a:rPr lang="ar-SA" sz="2800" b="0" smtClean="0"/>
              <a:t>٤- الفقد بالتبريد بواسطة النتح وتيارات الغازات أي بالحمل الحراري .</a:t>
            </a:r>
            <a:endParaRPr lang="ar-SA" sz="280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362200" y="6583363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47244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3200" b="0" dirty="0" smtClean="0"/>
              <a:t>تتبع درجة حرارة النبات درجة حرارة الوسط المحيط به.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3200" b="0" dirty="0" smtClean="0"/>
              <a:t>في المناطق الباردة تزبد درجة حرارة النبات عن حرارة الوسط المحيط (10-15</a:t>
            </a:r>
            <a:r>
              <a:rPr lang="ar-SA" sz="3200" dirty="0"/>
              <a:t>°</a:t>
            </a:r>
            <a:r>
              <a:rPr lang="ar-SA" sz="3200" b="0" dirty="0" smtClean="0"/>
              <a:t> م). ويعد ذلك تحوراً بيئياً هاماً.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3200" b="0" dirty="0" smtClean="0"/>
              <a:t>في المناطق الصحراوية ونباتا الظل تكون درجة حرارة النبات وخاصة الأوراق أقل من درجة حرارة الوسط الالذي تعيش فيه.</a:t>
            </a:r>
          </a:p>
          <a:p>
            <a:pPr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3200" b="0" dirty="0" smtClean="0"/>
              <a:t>يتوقف ذلك على : </a:t>
            </a:r>
          </a:p>
          <a:p>
            <a:pPr marL="402336" lvl="2" indent="-164592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ar-SA" sz="3200" dirty="0"/>
              <a:t> </a:t>
            </a:r>
            <a:r>
              <a:rPr lang="ar-SA" sz="3200" dirty="0" smtClean="0"/>
              <a:t>معدل النتح</a:t>
            </a:r>
          </a:p>
          <a:p>
            <a:pPr marL="402336" lvl="2" indent="-164592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ar-SA" sz="3200" dirty="0" smtClean="0"/>
              <a:t> لون الأوراق</a:t>
            </a:r>
          </a:p>
          <a:p>
            <a:pPr marL="402336" lvl="2" indent="-164592" fontAlgn="auto">
              <a:spcAft>
                <a:spcPts val="0"/>
              </a:spcAft>
              <a:buFont typeface="Wingdings" pitchFamily="2" charset="2"/>
              <a:buBlip>
                <a:blip r:embed="rId2"/>
              </a:buBlip>
              <a:defRPr/>
            </a:pPr>
            <a:r>
              <a:rPr lang="ar-SA" sz="3200" dirty="0"/>
              <a:t> </a:t>
            </a:r>
            <a:r>
              <a:rPr lang="ar-SA" sz="3200" dirty="0" smtClean="0"/>
              <a:t>وضع الأوراق على الساق</a:t>
            </a:r>
            <a:endParaRPr lang="ar-SA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209800" y="6583363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209800" y="6353175"/>
            <a:ext cx="4724400" cy="274638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  <p:pic>
        <p:nvPicPr>
          <p:cNvPr id="24578" name="Picture 2" descr="http://kenanaonline.com/photos/1234179/1234179965/large_1234179965.jpg?12421139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-57150"/>
            <a:ext cx="5943600" cy="64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752600" y="6546850"/>
            <a:ext cx="4724400" cy="274638"/>
          </a:xfrm>
        </p:spPr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pic>
        <p:nvPicPr>
          <p:cNvPr id="2050" name="Picture 2" descr="C:\Users\user\Pictures\1434-11-22 plant&amp; temp\plant&amp; temp 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16190" t="25059" r="42063" b="26041"/>
          <a:stretch/>
        </p:blipFill>
        <p:spPr bwMode="auto">
          <a:xfrm>
            <a:off x="711200" y="304800"/>
            <a:ext cx="7888514" cy="60163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57200"/>
            <a:ext cx="8686800" cy="4648200"/>
          </a:xfrm>
        </p:spPr>
        <p:txBody>
          <a:bodyPr rtlCol="0">
            <a:normAutofit/>
          </a:bodyPr>
          <a:lstStyle/>
          <a:p>
            <a:pPr marL="609600" indent="-60960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 sz="2000" dirty="0"/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dirty="0"/>
              <a:t>لكل كائن ثلاث درجات او مستويات حرارية :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u="sng" dirty="0" smtClean="0"/>
              <a:t>درجة الحرارة العظمى :</a:t>
            </a:r>
            <a:r>
              <a:rPr lang="ar-SA" sz="2800" dirty="0" smtClean="0"/>
              <a:t> وهي </a:t>
            </a:r>
            <a:r>
              <a:rPr lang="ar-SA" sz="2800" dirty="0"/>
              <a:t>أقصى درجة حرارة يمكن للنبات أن يعيش فيها</a:t>
            </a:r>
            <a:r>
              <a:rPr lang="ar-SA" sz="2800" dirty="0" smtClean="0"/>
              <a:t>.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u="sng" dirty="0"/>
              <a:t> </a:t>
            </a:r>
            <a:r>
              <a:rPr lang="ar-SA" sz="2800" u="sng" dirty="0" smtClean="0"/>
              <a:t>درجة الحرارة </a:t>
            </a:r>
            <a:r>
              <a:rPr lang="ar-SA" sz="2800" u="sng" dirty="0"/>
              <a:t>الدنيا:</a:t>
            </a:r>
            <a:r>
              <a:rPr lang="ar-SA" sz="2800" dirty="0"/>
              <a:t> أقل درجة حرارة يمكن للنبات أن يعيش فيها</a:t>
            </a:r>
            <a:r>
              <a:rPr lang="ar-SA" sz="2800" dirty="0" smtClean="0"/>
              <a:t>.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u="sng" dirty="0"/>
              <a:t> </a:t>
            </a:r>
            <a:r>
              <a:rPr lang="ar-SA" sz="2800" u="sng" dirty="0" smtClean="0"/>
              <a:t>درجة الدرجة </a:t>
            </a:r>
            <a:r>
              <a:rPr lang="ar-SA" sz="2800" u="sng" dirty="0"/>
              <a:t>المثلى:</a:t>
            </a:r>
            <a:r>
              <a:rPr lang="ar-SA" sz="2800" dirty="0"/>
              <a:t> و هي أنسب درجة حرارة لنمو الكائن الحي</a:t>
            </a:r>
            <a:r>
              <a:rPr lang="ar-SA" sz="2800" dirty="0" smtClean="0"/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 sz="2800" dirty="0"/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u="sng" dirty="0"/>
              <a:t>المدى الحراري</a:t>
            </a:r>
            <a:r>
              <a:rPr lang="ar-SA" sz="2800" dirty="0"/>
              <a:t> : وهو الفرق بين درجة الحرارة الدنيا ودرجة الحرارة العظمى </a:t>
            </a:r>
            <a:r>
              <a:rPr lang="ar-SA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686800" cy="5181600"/>
          </a:xfrm>
        </p:spPr>
        <p:txBody>
          <a:bodyPr/>
          <a:lstStyle/>
          <a:p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تؤثر الحرارة في النبات في ثلاث محاور وهي :</a:t>
            </a:r>
          </a:p>
          <a:p>
            <a:r>
              <a:rPr lang="ar-SA" sz="2400" b="0" u="sng" smtClean="0">
                <a:latin typeface="Times New Roman" pitchFamily="18" charset="0"/>
                <a:cs typeface="Times New Roman" pitchFamily="18" charset="0"/>
              </a:rPr>
              <a:t>شدة الحرارة:</a:t>
            </a: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 مرتفعة , معتدلة , باردة .</a:t>
            </a:r>
          </a:p>
          <a:p>
            <a:r>
              <a:rPr lang="ar-SA" sz="2400" b="0" u="sng" smtClean="0">
                <a:latin typeface="Times New Roman" pitchFamily="18" charset="0"/>
                <a:cs typeface="Times New Roman" pitchFamily="18" charset="0"/>
              </a:rPr>
              <a:t>التباين في درجات الحرارة</a:t>
            </a: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 : فصليا , يوميا .  و</a:t>
            </a:r>
            <a:r>
              <a:rPr lang="ar-SA" sz="2400" b="0" u="sng" smtClean="0">
                <a:latin typeface="Times New Roman" pitchFamily="18" charset="0"/>
                <a:cs typeface="Times New Roman" pitchFamily="18" charset="0"/>
              </a:rPr>
              <a:t>زمن التعرض للحرارة</a:t>
            </a:r>
            <a:r>
              <a:rPr lang="ar-SA" sz="2400" b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ar-SA" sz="1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تنقسم النباتات طبقا لاستجابتها لشدة للحرارة إلى:-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نباتات محبة للحرارة المرتفعة 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Thermophiles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(المدى الحراري من 25 ــــ 45°م).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نباتات محبة لدرجة الحرارة المعتدلة 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Mesophiles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(المدى الحراري من 10ــ 30 °م).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نباتات محبة لدرجة الحرارة الباردة 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Psychrophiles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(المدى الحراري  من صفرــ 20°م).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4572000"/>
          </a:xfrm>
        </p:spPr>
        <p:txBody>
          <a:bodyPr/>
          <a:lstStyle/>
          <a:p>
            <a:r>
              <a:rPr lang="ar-SA" sz="2800" b="0" smtClean="0"/>
              <a:t>أثر الحرارة المرتفعة على النبات :</a:t>
            </a:r>
          </a:p>
          <a:p>
            <a:r>
              <a:rPr lang="ar-SA" sz="2800" b="0" smtClean="0"/>
              <a:t>تؤثر الحرارة على </a:t>
            </a:r>
            <a:r>
              <a:rPr lang="ar-SA" sz="2800" b="0" u="sng" smtClean="0"/>
              <a:t>العمليات الطبيعية</a:t>
            </a:r>
            <a:r>
              <a:rPr lang="ar-SA" sz="2800" b="0" smtClean="0"/>
              <a:t> مثل: الانتشار- النفاذية - الامتصاص  </a:t>
            </a:r>
          </a:p>
          <a:p>
            <a:r>
              <a:rPr lang="ar-SA" sz="2800" b="0" smtClean="0"/>
              <a:t>و كذا تؤثر على </a:t>
            </a:r>
            <a:r>
              <a:rPr lang="ar-SA" sz="2800" b="0" u="sng" smtClean="0"/>
              <a:t>العمليات الكيميائية الحيوية</a:t>
            </a:r>
            <a:r>
              <a:rPr lang="ar-SA" sz="2800" b="0" smtClean="0"/>
              <a:t> مثل: التنفس – البناء الضوئي – النتح . </a:t>
            </a:r>
          </a:p>
          <a:p>
            <a:r>
              <a:rPr lang="ar-SA" sz="2800" b="0" smtClean="0"/>
              <a:t>و أيضا يكون التآزر على مستويات ثلاث :-</a:t>
            </a:r>
          </a:p>
          <a:p>
            <a:r>
              <a:rPr lang="ar-SA" sz="2800" b="0" smtClean="0"/>
              <a:t>تأثيرات مورفولوجية – وتشريحية – وفسيولوجية </a:t>
            </a:r>
            <a:endParaRPr lang="en-US" sz="2800" b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b="1" u="sng" dirty="0"/>
              <a:t>أضرار الحرارة المرتفعة على النبات</a:t>
            </a:r>
            <a:endParaRPr lang="en-US" b="1" u="sng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00138"/>
            <a:ext cx="8686800" cy="3852862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ar-SA" sz="2800" dirty="0"/>
              <a:t>الأضرار العامة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فقد الماء ( الجفاف)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عدم التوازن بين عمليتي البناء الضوئي و التنفس </a:t>
            </a:r>
            <a:r>
              <a:rPr lang="ar-SA" sz="2800" dirty="0" smtClean="0"/>
              <a:t>.</a:t>
            </a:r>
            <a:endParaRPr lang="ar-SA" sz="2800" dirty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تقزم النباتات لعدم التناسق والتكامل بين </a:t>
            </a:r>
            <a:r>
              <a:rPr lang="ar-SA" sz="2800" dirty="0" smtClean="0"/>
              <a:t>البناء </a:t>
            </a:r>
            <a:r>
              <a:rPr lang="ar-SA" sz="2800" dirty="0"/>
              <a:t>الضوئي و </a:t>
            </a:r>
            <a:r>
              <a:rPr lang="ar-SA" sz="2800" dirty="0" smtClean="0"/>
              <a:t>التنفس.</a:t>
            </a:r>
            <a:endParaRPr lang="ar-SA" sz="2800" dirty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/>
              <a:t>تلف البروتوبلازم و بروتين الخلايا .</a:t>
            </a:r>
            <a:endParaRPr lang="ar-SA" sz="2800" dirty="0" smtClean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تلف </a:t>
            </a:r>
            <a:r>
              <a:rPr lang="ar-SA" sz="2800" dirty="0"/>
              <a:t>الكلوروفيل </a:t>
            </a:r>
            <a:r>
              <a:rPr lang="ar-SA" sz="2800" dirty="0" smtClean="0"/>
              <a:t>.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4419600"/>
          </a:xfrm>
        </p:spPr>
        <p:txBody>
          <a:bodyPr rtlCol="0">
            <a:normAutofit/>
          </a:bodyPr>
          <a:lstStyle/>
          <a:p>
            <a:pPr marL="457200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3200" u="sng" dirty="0"/>
              <a:t>تحورات النباتات لمواجهة الحرارة المرتفعة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u="sng" dirty="0"/>
              <a:t>أولا : مورفولوجيا :</a:t>
            </a:r>
          </a:p>
          <a:p>
            <a:pPr marL="745236" lvl="3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dirty="0" smtClean="0"/>
              <a:t>خفض </a:t>
            </a:r>
            <a:r>
              <a:rPr lang="ar-SA" sz="2800" dirty="0"/>
              <a:t>زاوية استقبال الأشعة </a:t>
            </a:r>
          </a:p>
          <a:p>
            <a:pPr marL="745236" lvl="3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dirty="0"/>
              <a:t>حركة الأوراق </a:t>
            </a:r>
          </a:p>
          <a:p>
            <a:pPr marL="745236" lvl="3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dirty="0"/>
              <a:t>لون </a:t>
            </a:r>
            <a:r>
              <a:rPr lang="ar-SA" sz="2800" dirty="0" smtClean="0"/>
              <a:t>الأوراق </a:t>
            </a:r>
            <a:endParaRPr lang="ar-SA" sz="2800" dirty="0"/>
          </a:p>
          <a:p>
            <a:pPr marL="745236" lvl="3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dirty="0"/>
              <a:t>التظليل </a:t>
            </a:r>
          </a:p>
          <a:p>
            <a:pPr marL="745236" lvl="3" indent="-4572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800" dirty="0"/>
              <a:t>اختزال السطح المعرض 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105400"/>
          </a:xfrm>
        </p:spPr>
        <p:txBody>
          <a:bodyPr/>
          <a:lstStyle/>
          <a:p>
            <a:r>
              <a:rPr lang="ar-SA" sz="2800" u="sng" smtClean="0"/>
              <a:t>ثانيا : تشريحيا:</a:t>
            </a:r>
          </a:p>
          <a:p>
            <a:r>
              <a:rPr lang="ar-SA" sz="2800" smtClean="0"/>
              <a:t>= زيادة سمك الأدمة </a:t>
            </a:r>
          </a:p>
          <a:p>
            <a:r>
              <a:rPr lang="ar-SA" sz="2800" smtClean="0"/>
              <a:t>= زيادة الشعيرات </a:t>
            </a:r>
          </a:p>
          <a:p>
            <a:r>
              <a:rPr lang="ar-SA" sz="2800" smtClean="0"/>
              <a:t>= الثغور الغائرة </a:t>
            </a:r>
          </a:p>
          <a:p>
            <a:r>
              <a:rPr lang="ar-SA" sz="2800" smtClean="0"/>
              <a:t>= البشرة متعددة الطبقات</a:t>
            </a:r>
          </a:p>
          <a:p>
            <a:r>
              <a:rPr lang="ar-SA" sz="2800" smtClean="0"/>
              <a:t>= توزيع الثغور</a:t>
            </a:r>
          </a:p>
          <a:p>
            <a:r>
              <a:rPr lang="ar-SA" sz="2800" smtClean="0"/>
              <a:t>= زيادة العناصر الدعامية </a:t>
            </a:r>
            <a:endParaRPr lang="en-US" sz="2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12444" r="12209"/>
          <a:stretch>
            <a:fillRect/>
          </a:stretch>
        </p:blipFill>
        <p:spPr bwMode="auto">
          <a:xfrm>
            <a:off x="0" y="7938"/>
            <a:ext cx="9802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r>
              <a:rPr lang="ar-SA" sz="2800" u="sng" smtClean="0"/>
              <a:t>ثالثا : فسيولوجيا :</a:t>
            </a:r>
          </a:p>
          <a:p>
            <a:r>
              <a:rPr lang="ar-SA" sz="2800" smtClean="0"/>
              <a:t># زيادة معدل النتح .</a:t>
            </a:r>
          </a:p>
          <a:p>
            <a:r>
              <a:rPr lang="ar-SA" sz="2800" smtClean="0"/>
              <a:t># القيام بالوظائف الحيوية في الصباح الباكر .</a:t>
            </a:r>
          </a:p>
          <a:p>
            <a:r>
              <a:rPr lang="ar-SA" sz="2800" smtClean="0"/>
              <a:t># التحكم في فتح و غلق الثغور .</a:t>
            </a:r>
          </a:p>
          <a:p>
            <a:r>
              <a:rPr lang="ar-SA" sz="2800" smtClean="0"/>
              <a:t># زيادة الضغط الاسموزي .</a:t>
            </a:r>
          </a:p>
          <a:p>
            <a:r>
              <a:rPr lang="ar-SA" sz="2800" smtClean="0"/>
              <a:t># تكون و زيادة بعض البنتوزات و الأحماض العضوية .</a:t>
            </a:r>
            <a:endParaRPr lang="en-US" sz="28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795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b="1" dirty="0"/>
              <a:t>استراتجيات </a:t>
            </a:r>
            <a:r>
              <a:rPr lang="ar-SA" sz="3200" b="1" dirty="0" smtClean="0"/>
              <a:t>إنبات </a:t>
            </a:r>
            <a:r>
              <a:rPr lang="ar-SA" sz="3200" b="1" dirty="0"/>
              <a:t>البذور في النباتات الصحراوية</a:t>
            </a:r>
            <a:endParaRPr lang="en-US" sz="3200" b="1" dirty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ar-SA" sz="2800" smtClean="0"/>
              <a:t>1- القصرة الصلبة</a:t>
            </a:r>
          </a:p>
          <a:p>
            <a:r>
              <a:rPr lang="ar-SA" sz="2800" smtClean="0"/>
              <a:t>2- مثبطات وموانع الإنبات </a:t>
            </a:r>
          </a:p>
          <a:p>
            <a:r>
              <a:rPr lang="ar-SA" sz="2800" smtClean="0"/>
              <a:t>3- المتطلبات الحرارية</a:t>
            </a:r>
            <a:endParaRPr lang="en-US" sz="28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b="1" u="sng" dirty="0"/>
              <a:t>أضرار و أثر الحرارة </a:t>
            </a:r>
            <a:r>
              <a:rPr lang="ar-SA" b="1" u="sng" dirty="0" smtClean="0"/>
              <a:t>المنخفضة </a:t>
            </a:r>
            <a:r>
              <a:rPr lang="ar-SA" b="1" u="sng" dirty="0"/>
              <a:t>على النبات</a:t>
            </a:r>
            <a:endParaRPr lang="en-US" b="1" u="sng" dirty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839200" cy="5410200"/>
          </a:xfrm>
        </p:spPr>
        <p:txBody>
          <a:bodyPr/>
          <a:lstStyle/>
          <a:p>
            <a:r>
              <a:rPr lang="ar-SA" sz="2800" u="sng" smtClean="0">
                <a:latin typeface="Times New Roman" pitchFamily="18" charset="0"/>
                <a:cs typeface="Times New Roman" pitchFamily="18" charset="0"/>
              </a:rPr>
              <a:t>أولا : أضرار البرودة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u="sng" smtClean="0">
                <a:latin typeface="Times New Roman" pitchFamily="18" charset="0"/>
                <a:cs typeface="Times New Roman" pitchFamily="18" charset="0"/>
              </a:rPr>
              <a:t>Chilling injury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: تحدث عند درجات حرارة منخفضة ولكن أكبر من الصفر المئوي.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@ تحدث اضطرابات في العمليات الحيوية ( الأيض) وتكون مواد سامة.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@ زيادة نفاذية الخلايا لمحلولها ( الإرتشاح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Leakage 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@ الجفاف - وتغير الوسط 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@ تثبيط تحول المواد (تحول النشا إلى سكريات احادية).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@ كما يؤدي إلى ظاهرة تجويع الجذور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Stavation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وهو عدم انتقال النشا من الأوراق إلى الجذور </a:t>
            </a:r>
            <a:r>
              <a:rPr lang="ar-SA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مما يؤدي إلى خفض معدل البناء الضوئي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@ تفكك البروتين بسبب نشاط الأنزيمات الخاصة بذلك . 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600" dirty="0"/>
              <a:t>أضرار </a:t>
            </a:r>
            <a:r>
              <a:rPr lang="ar-SA" sz="3600" dirty="0" smtClean="0"/>
              <a:t>التجمد </a:t>
            </a:r>
            <a:r>
              <a:rPr lang="en-US" sz="3600" dirty="0" smtClean="0"/>
              <a:t>freezing injury	</a:t>
            </a:r>
            <a:r>
              <a:rPr lang="ar-SA" sz="3600" dirty="0" smtClean="0"/>
              <a:t> 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40386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dirty="0"/>
              <a:t> تحدث عند درجات حرارة منخفضة ولكن أقل او تساوي الصفر </a:t>
            </a:r>
            <a:r>
              <a:rPr lang="ar-SA" sz="2800" dirty="0" smtClean="0"/>
              <a:t>المئوي.</a:t>
            </a:r>
            <a:endParaRPr lang="ar-SA" sz="2800" b="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 smtClean="0"/>
              <a:t>ويحدث </a:t>
            </a:r>
            <a:r>
              <a:rPr lang="ar-SA" sz="2800" b="0" dirty="0"/>
              <a:t>التلف الناشيء عن التجمد بسبب تكون بلورات من الجليد في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المسافات </a:t>
            </a:r>
            <a:r>
              <a:rPr lang="ar-SA" sz="2800" b="0" dirty="0" smtClean="0"/>
              <a:t>البينية أو داخل الخلايا نفسها.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 smtClean="0"/>
              <a:t>@ وإذا </a:t>
            </a:r>
            <a:r>
              <a:rPr lang="ar-SA" sz="2800" b="0" dirty="0"/>
              <a:t>تكونت بلورات الجليد في المسافات البينية فربما يحدث </a:t>
            </a:r>
            <a:r>
              <a:rPr lang="ar-SA" sz="2800" b="0" dirty="0" smtClean="0"/>
              <a:t>موت </a:t>
            </a:r>
            <a:endParaRPr lang="ar-SA" sz="2800" b="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 smtClean="0"/>
              <a:t>الخلايا وذلك بسبب: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 smtClean="0"/>
              <a:t>@ </a:t>
            </a:r>
            <a:r>
              <a:rPr lang="ar-SA" sz="2800" dirty="0" smtClean="0"/>
              <a:t>حدوث</a:t>
            </a:r>
            <a:r>
              <a:rPr lang="ar-SA" sz="2800" b="0" dirty="0" smtClean="0"/>
              <a:t> </a:t>
            </a:r>
            <a:r>
              <a:rPr lang="ar-SA" sz="2800" dirty="0" smtClean="0"/>
              <a:t>تشوهات ميكانيكية في الأنسجة وفي بروتوبلازم الخلية بسبب تكون البلورات الثلجية وأثناء ذوبانها؟؟؟؟؟.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dirty="0" smtClean="0"/>
              <a:t>@ زيادة تركيز الأملاح وزيادة الحموضة 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dirty="0" smtClean="0"/>
              <a:t>@ تخثر البروتين وطبقات البروتوبلازم.</a:t>
            </a:r>
            <a:endParaRPr lang="ar-S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133600" y="5791200"/>
            <a:ext cx="4724400" cy="274638"/>
          </a:xfrm>
        </p:spPr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304800"/>
            <a:ext cx="7505700" cy="464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dirty="0" smtClean="0"/>
              <a:t>@ أما في حال تكونت البلورات الثلجية داخل الخلايا فإنها تسبب:</a:t>
            </a:r>
            <a:endParaRPr lang="ar-SA" sz="2800" dirty="0"/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dirty="0" smtClean="0"/>
              <a:t>تتكون البلورات في السيتوبلازم وفي الفجوات العصارية.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dirty="0" smtClean="0"/>
              <a:t>قلة المحتوى </a:t>
            </a:r>
            <a:r>
              <a:rPr lang="ar-SA" sz="2800" dirty="0"/>
              <a:t>المائي لتجمده و تحوله إلى بلورات </a:t>
            </a:r>
            <a:r>
              <a:rPr lang="ar-SA" sz="2800" dirty="0" smtClean="0"/>
              <a:t>ثلجية. 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dirty="0" smtClean="0"/>
              <a:t>أضرار ميكانيكية لعضيات الخلية وطبقات السيتوبلازم.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تكون البلورات </a:t>
            </a:r>
            <a:r>
              <a:rPr lang="ar-SA" sz="2800" dirty="0">
                <a:solidFill>
                  <a:srgbClr val="FF0000"/>
                </a:solidFill>
              </a:rPr>
              <a:t>الثلجية </a:t>
            </a:r>
            <a:r>
              <a:rPr lang="ar-SA" sz="2800" dirty="0" smtClean="0">
                <a:solidFill>
                  <a:srgbClr val="FF0000"/>
                </a:solidFill>
              </a:rPr>
              <a:t>داخل </a:t>
            </a:r>
            <a:r>
              <a:rPr lang="ar-SA" sz="2800" dirty="0">
                <a:solidFill>
                  <a:srgbClr val="FF0000"/>
                </a:solidFill>
              </a:rPr>
              <a:t>الخلية أكبر </a:t>
            </a:r>
            <a:r>
              <a:rPr lang="ar-SA" sz="2800" dirty="0" smtClean="0">
                <a:solidFill>
                  <a:srgbClr val="FF0000"/>
                </a:solidFill>
              </a:rPr>
              <a:t>ضررا منها </a:t>
            </a:r>
            <a:r>
              <a:rPr lang="ar-SA" sz="2800" dirty="0">
                <a:solidFill>
                  <a:srgbClr val="FF0000"/>
                </a:solidFill>
              </a:rPr>
              <a:t>في المسافات البينية </a:t>
            </a:r>
            <a:r>
              <a:rPr lang="ar-SA" sz="2800" dirty="0" smtClean="0">
                <a:solidFill>
                  <a:srgbClr val="FF0000"/>
                </a:solidFill>
              </a:rPr>
              <a:t>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dirty="0" smtClean="0"/>
              <a:t>تكيفات النباتات لمقاومة الصقيع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0138"/>
            <a:ext cx="8305800" cy="392906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التكيفات الشكلية :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b="0" dirty="0"/>
              <a:t>ومن أهم هذه الميزات ، الأوراق الصغيرة والمكتظة </a:t>
            </a:r>
            <a:r>
              <a:rPr lang="ar-SA" sz="2800" b="0" dirty="0" smtClean="0"/>
              <a:t>والسميكة  والمغطاة بالشعر.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b="0" dirty="0" smtClean="0"/>
              <a:t>إضافة </a:t>
            </a:r>
            <a:r>
              <a:rPr lang="ar-SA" sz="2800" b="0" dirty="0"/>
              <a:t>إلى تغطية البراعم بالحراشف البرعمية والشعر أو المواد </a:t>
            </a:r>
            <a:r>
              <a:rPr lang="ar-SA" sz="2800" b="0" dirty="0" smtClean="0"/>
              <a:t>الصمغية (</a:t>
            </a:r>
            <a:r>
              <a:rPr lang="ar-SA" sz="2800" b="0" dirty="0"/>
              <a:t>النباتات المخروطية </a:t>
            </a:r>
            <a:r>
              <a:rPr lang="ar-SA" sz="2800" b="0" dirty="0" smtClean="0"/>
              <a:t>).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b="0" dirty="0" smtClean="0"/>
              <a:t>زيادة </a:t>
            </a:r>
            <a:r>
              <a:rPr lang="ar-SA" sz="2800" b="0" dirty="0"/>
              <a:t>سمك القلف والأدمة وغيرها </a:t>
            </a:r>
            <a:r>
              <a:rPr lang="ar-SA" sz="2800" b="0" dirty="0" smtClean="0"/>
              <a:t>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b="0" dirty="0" smtClean="0"/>
              <a:t>النمو المتقزم صغير الحجم والموازي لسطح التربة. مثال نبات العرر 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 smtClean="0"/>
              <a:t>الشكل االوسادي.</a:t>
            </a:r>
            <a:endParaRPr lang="ar-S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4648200"/>
          </a:xfrm>
        </p:spPr>
        <p:txBody>
          <a:bodyPr/>
          <a:lstStyle/>
          <a:p>
            <a:r>
              <a:rPr lang="ar-SA" sz="2800" smtClean="0"/>
              <a:t>التكيفات الفسيولوجية:-</a:t>
            </a:r>
          </a:p>
          <a:p>
            <a:r>
              <a:rPr lang="ar-SA" sz="2800" b="0" smtClean="0"/>
              <a:t>١- انخفاض المحتوى المائي للبروتوبلازم .</a:t>
            </a:r>
          </a:p>
          <a:p>
            <a:r>
              <a:rPr lang="ar-SA" sz="2800" b="0" smtClean="0"/>
              <a:t>٢- زيادة نسبة المواد الذائبة.</a:t>
            </a:r>
          </a:p>
          <a:p>
            <a:r>
              <a:rPr lang="ar-SA" sz="2800" b="0" smtClean="0"/>
              <a:t>٣- ارتفاع الضغط الأزموزي .</a:t>
            </a:r>
          </a:p>
          <a:p>
            <a:r>
              <a:rPr lang="ar-SA" sz="2800" b="0" smtClean="0"/>
              <a:t>٤- تحول المختزن من النشا إلى زيوت ودهون .</a:t>
            </a:r>
          </a:p>
          <a:p>
            <a:r>
              <a:rPr lang="ar-SA" sz="2800" b="0" smtClean="0"/>
              <a:t>٥- تجميع المواد الغروية المحبة للماء .</a:t>
            </a:r>
          </a:p>
          <a:p>
            <a:r>
              <a:rPr lang="ar-SA" sz="2800" b="0" smtClean="0"/>
              <a:t>٦- زيادة نفاذية الأغشية البروتوبلازمية .</a:t>
            </a:r>
            <a:endParaRPr lang="ar-SA" sz="280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00138"/>
            <a:ext cx="8534400" cy="3929062"/>
          </a:xfrm>
        </p:spPr>
        <p:txBody>
          <a:bodyPr>
            <a:normAutofit/>
          </a:bodyPr>
          <a:lstStyle/>
          <a:p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التقسية  </a:t>
            </a:r>
            <a:r>
              <a:rPr lang="en-US" sz="2800" b="0" smtClean="0">
                <a:latin typeface="Times New Roman" pitchFamily="18" charset="0"/>
                <a:cs typeface="Times New Roman" pitchFamily="18" charset="0"/>
              </a:rPr>
              <a:t>Hardening</a:t>
            </a:r>
            <a:endParaRPr lang="ar-SA" sz="2800" b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r-SA" sz="2800" b="0" smtClean="0">
                <a:latin typeface="Times New Roman" pitchFamily="18" charset="0"/>
                <a:cs typeface="Times New Roman" pitchFamily="18" charset="0"/>
              </a:rPr>
              <a:t>=هي تحمل أنسجة النباتات الصقيع وتكون بلورات ثلجية داخلها دون أن تتلف. </a:t>
            </a:r>
          </a:p>
          <a:p>
            <a:pPr>
              <a:buFont typeface="Arial" charset="0"/>
              <a:buChar char="•"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تتم عملية التقسية على مرحلتين:-</a:t>
            </a:r>
          </a:p>
          <a:p>
            <a:pPr marL="515938" lvl="2" indent="-457200">
              <a:buFont typeface="Arial" charset="0"/>
              <a:buChar char="•"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المرحلة الأولى: تحدث عند انخفاض درجة الحرارة تدريجيا وقصر الفترة الضوئية (في الخريف). حيث يتم فيها زيادة معدل البناء الضوئي وانخفاض معدل التنفس وزيادة محتوى السكريات (جلوكوز- سكروز)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00526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dirty="0" smtClean="0"/>
              <a:t>المرحلة الثانية:-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تتم مع انخفاض درجة الحرارة دون الصفر المئوي تدريجيا وقلة الماء الممتص حيث ينخفض محتوى الخلايا المائي وويزيد الماء المقيد ووتزداد نسبة السكريات .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وبعد المرحلة الثانية يصبح النبات قادر على تحمل الصقيع .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بعض النباتات تتحمل حرارة حتى -56°م.</a:t>
            </a:r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endParaRPr lang="ar-SA" sz="2800" dirty="0"/>
          </a:p>
          <a:p>
            <a:pPr marL="457200" indent="-45720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س: هل يمكن الاستفادة من هذه الظاهرة اقنصاديا وكيف ذلك؟</a:t>
            </a:r>
            <a:endParaRPr lang="ar-S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dirty="0" smtClean="0"/>
              <a:t>درجة حرارة التربة</a:t>
            </a:r>
            <a:endParaRPr lang="ar-SA" dirty="0"/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228600" y="1100138"/>
            <a:ext cx="8610600" cy="3929062"/>
          </a:xfrm>
        </p:spPr>
        <p:txBody>
          <a:bodyPr/>
          <a:lstStyle/>
          <a:p>
            <a:r>
              <a:rPr lang="ar-SA" sz="2800" smtClean="0"/>
              <a:t>تؤثر درجة حرارة التربة على نشاط النبات بدرجة كبيرة حيث تؤثر على معدل الامتصاص وإنبات البذور ونمو الجذور.</a:t>
            </a:r>
          </a:p>
          <a:p>
            <a:r>
              <a:rPr lang="ar-SA" sz="2800" smtClean="0"/>
              <a:t>تؤثر درجة حرارة التربة على نشاط الكائنات الدقيقة وتفكك المادة العضوية.</a:t>
            </a:r>
          </a:p>
          <a:p>
            <a:r>
              <a:rPr lang="ar-SA" sz="2800" smtClean="0"/>
              <a:t>= التغيرات اليومية والسنوية في حرارة التربة.</a:t>
            </a:r>
          </a:p>
          <a:p>
            <a:r>
              <a:rPr lang="ar-SA" sz="2800" smtClean="0"/>
              <a:t>= العوامل الؤثرة في حرارة التربة: اللون- القوام – </a:t>
            </a:r>
            <a:r>
              <a:rPr lang="ar-SA" sz="2800" smtClean="0">
                <a:solidFill>
                  <a:srgbClr val="FF0000"/>
                </a:solidFill>
              </a:rPr>
              <a:t>المحتوي المائي</a:t>
            </a:r>
            <a:r>
              <a:rPr lang="ar-SA" sz="2800" smtClean="0"/>
              <a:t> – الغطاء النباتي – الانحدار.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200" dirty="0"/>
              <a:t>تأثير درجة الحرارة على توزيع </a:t>
            </a:r>
            <a:r>
              <a:rPr lang="ar-SA" sz="3200" dirty="0" smtClean="0"/>
              <a:t>النباتات</a:t>
            </a:r>
            <a:endParaRPr lang="ar-SA" sz="3200" dirty="0"/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521575" cy="3579813"/>
          </a:xfrm>
        </p:spPr>
        <p:txBody>
          <a:bodyPr/>
          <a:lstStyle/>
          <a:p>
            <a:r>
              <a:rPr lang="ar-SA" sz="2800" b="0" smtClean="0"/>
              <a:t>١- عن طريق درجة الحرارة المرتفعة المنخفضة .</a:t>
            </a:r>
          </a:p>
          <a:p>
            <a:r>
              <a:rPr lang="ar-SA" sz="2800" b="0" smtClean="0"/>
              <a:t>	= كثير من الأنواع النباتية تعيش في مناطق حرارية ثابتة تقريبا.</a:t>
            </a:r>
          </a:p>
          <a:p>
            <a:r>
              <a:rPr lang="ar-SA" sz="2800" b="0" smtClean="0"/>
              <a:t>	= تحد درجة الحرارة العظمي انتشار النباتات تجاه خط الأستواء صيفا.</a:t>
            </a:r>
          </a:p>
          <a:p>
            <a:r>
              <a:rPr lang="ar-SA" sz="2800" b="0" smtClean="0"/>
              <a:t>	= تحد درجة الحرارة الصغرى شتاءا انتشار النباتات جهة المناطق القطبية.</a:t>
            </a:r>
            <a:endParaRPr lang="ar-SA" sz="280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46482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 sz="500" b="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٢- </a:t>
            </a:r>
            <a:r>
              <a:rPr lang="ar-SA" sz="2800" b="0" u="sng" dirty="0">
                <a:solidFill>
                  <a:schemeClr val="accent3">
                    <a:lumMod val="75000"/>
                  </a:schemeClr>
                </a:solidFill>
              </a:rPr>
              <a:t>حاجة النباتات لفترة منخفضة </a:t>
            </a:r>
            <a:r>
              <a:rPr lang="ar-SA" sz="2800" b="0" u="sng" dirty="0" smtClean="0">
                <a:solidFill>
                  <a:schemeClr val="accent3">
                    <a:lumMod val="75000"/>
                  </a:schemeClr>
                </a:solidFill>
              </a:rPr>
              <a:t>الحرارة: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	</a:t>
            </a:r>
            <a:r>
              <a:rPr lang="ar-SA" sz="2800" b="0" dirty="0" smtClean="0"/>
              <a:t>= </a:t>
            </a:r>
            <a:r>
              <a:rPr lang="ar-SA" sz="2800" b="0" dirty="0"/>
              <a:t>لتنشيط البراعم الثمرية</a:t>
            </a:r>
            <a:r>
              <a:rPr lang="ar-SA" sz="2800" b="0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	</a:t>
            </a:r>
            <a:r>
              <a:rPr lang="ar-SA" sz="2800" b="0" dirty="0" smtClean="0"/>
              <a:t>= لبدء عملية الإنبات.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	</a:t>
            </a:r>
            <a:r>
              <a:rPr lang="ar-SA" sz="2800" b="0" dirty="0" smtClean="0"/>
              <a:t>= كل مرحلة من مراحل نمو النبات تحتاج حد أدنى من درجة الحرارة 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0" dirty="0"/>
              <a:t>	</a:t>
            </a:r>
            <a:r>
              <a:rPr lang="ar-SA" sz="2800" b="0" dirty="0" smtClean="0"/>
              <a:t>= خط الأشجار.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 sz="2800" b="0" dirty="0" smtClean="0"/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ar-SA" sz="2800" b="0" dirty="0" smtClean="0"/>
              <a:t> واجمالا تتحكم التغيرات في درجة الحرارة والظروف المناخية في توزيع النباتات من خط الأستواء في اتجاه القطببين ، ومن مستوى سطح البحر إلى قمم الجبال.</a:t>
            </a:r>
            <a:endParaRPr lang="ar-S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752600" y="6557963"/>
            <a:ext cx="4724400" cy="274637"/>
          </a:xfrm>
        </p:spPr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514600" y="6572250"/>
            <a:ext cx="4724400" cy="274638"/>
          </a:xfrm>
        </p:spPr>
        <p:txBody>
          <a:bodyPr/>
          <a:lstStyle/>
          <a:p>
            <a:pPr>
              <a:defRPr/>
            </a:pPr>
            <a:r>
              <a:rPr lang="ar-SA" dirty="0"/>
              <a:t>د/ سامح علي أمين</a:t>
            </a:r>
            <a:endParaRPr lang="en-US" dirty="0"/>
          </a:p>
        </p:txBody>
      </p:sp>
      <p:pic>
        <p:nvPicPr>
          <p:cNvPr id="46084" name="Picture 2" descr="http://dc197.4shared.com/doc/q-_CJ_2h/preview_html_192225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10668000" cy="759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د/ سامح علي أمين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1490</TotalTime>
  <Words>1390</Words>
  <Application>Microsoft Office PowerPoint</Application>
  <PresentationFormat>عرض على الشاشة (3:4)‏</PresentationFormat>
  <Paragraphs>193</Paragraphs>
  <Slides>32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قالب التصميم</vt:lpstr>
      </vt:variant>
      <vt:variant>
        <vt:i4>5</vt:i4>
      </vt:variant>
      <vt:variant>
        <vt:lpstr>عناوين الشرائح</vt:lpstr>
      </vt:variant>
      <vt:variant>
        <vt:i4>32</vt:i4>
      </vt:variant>
    </vt:vector>
  </HeadingPairs>
  <TitlesOfParts>
    <vt:vector size="45" baseType="lpstr">
      <vt:lpstr>Franklin Gothic Book</vt:lpstr>
      <vt:lpstr>Arial</vt:lpstr>
      <vt:lpstr>Franklin Gothic Medium</vt:lpstr>
      <vt:lpstr>Wingdings</vt:lpstr>
      <vt:lpstr>Calibri</vt:lpstr>
      <vt:lpstr>Tahoma</vt:lpstr>
      <vt:lpstr>Simplified Arabic Fixed</vt:lpstr>
      <vt:lpstr>Times New Roman</vt:lpstr>
      <vt:lpstr>Angles</vt:lpstr>
      <vt:lpstr>Angles</vt:lpstr>
      <vt:lpstr>Angles</vt:lpstr>
      <vt:lpstr>Angles</vt:lpstr>
      <vt:lpstr>Angles</vt:lpstr>
      <vt:lpstr>درجة الحرارة كعامل بيئي TEMPERATURE AS AN ECOLOGICAL FACTOR</vt:lpstr>
      <vt:lpstr>الشريحة 2</vt:lpstr>
      <vt:lpstr>الشريحة 3</vt:lpstr>
      <vt:lpstr>المناطق الحرارية على سطح الأرض</vt:lpstr>
      <vt:lpstr>تأثير درجة الحرارة في النباتات</vt:lpstr>
      <vt:lpstr>الشريحة 6</vt:lpstr>
      <vt:lpstr>الشريحة 7</vt:lpstr>
      <vt:lpstr>درجة حرارة النبات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أضرار الحرارة المرتفعة على النبات</vt:lpstr>
      <vt:lpstr>الشريحة 16</vt:lpstr>
      <vt:lpstr>الشريحة 17</vt:lpstr>
      <vt:lpstr>الشريحة 18</vt:lpstr>
      <vt:lpstr>الشريحة 19</vt:lpstr>
      <vt:lpstr>استراتجيات إنبات البذور في النباتات الصحراوية</vt:lpstr>
      <vt:lpstr>أضرار و أثر الحرارة المنخفضة على النبات</vt:lpstr>
      <vt:lpstr>أضرار التجمد FREEZING INJURY  </vt:lpstr>
      <vt:lpstr>الشريحة 23</vt:lpstr>
      <vt:lpstr>تكيفات النباتات لمقاومة الصقيع</vt:lpstr>
      <vt:lpstr>الشريحة 25</vt:lpstr>
      <vt:lpstr>الشريحة 26</vt:lpstr>
      <vt:lpstr>الشريحة 27</vt:lpstr>
      <vt:lpstr>درجة حرارة التربة</vt:lpstr>
      <vt:lpstr>تأثير درجة الحرارة على توزيع النباتات</vt:lpstr>
      <vt:lpstr>الشريحة 30</vt:lpstr>
      <vt:lpstr>الشريحة 31</vt:lpstr>
      <vt:lpstr>الشريحة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درجة الحرارة كعامل بيئي Temperature as an Ecological Factor</dc:title>
  <dc:creator>Dr Sameh</dc:creator>
  <cp:lastModifiedBy>Mohey</cp:lastModifiedBy>
  <cp:revision>48</cp:revision>
  <dcterms:created xsi:type="dcterms:W3CDTF">2006-08-16T00:00:00Z</dcterms:created>
  <dcterms:modified xsi:type="dcterms:W3CDTF">2013-10-01T04:48:28Z</dcterms:modified>
</cp:coreProperties>
</file>