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304" r:id="rId3"/>
    <p:sldId id="268" r:id="rId4"/>
    <p:sldId id="307" r:id="rId5"/>
    <p:sldId id="308" r:id="rId6"/>
    <p:sldId id="309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305" r:id="rId15"/>
    <p:sldId id="276" r:id="rId16"/>
    <p:sldId id="277" r:id="rId17"/>
    <p:sldId id="278" r:id="rId18"/>
    <p:sldId id="279" r:id="rId19"/>
    <p:sldId id="306" r:id="rId20"/>
    <p:sldId id="289" r:id="rId21"/>
    <p:sldId id="310" r:id="rId22"/>
    <p:sldId id="292" r:id="rId23"/>
    <p:sldId id="290" r:id="rId24"/>
    <p:sldId id="291" r:id="rId25"/>
    <p:sldId id="297" r:id="rId26"/>
    <p:sldId id="298" r:id="rId27"/>
    <p:sldId id="287" r:id="rId28"/>
    <p:sldId id="301" r:id="rId29"/>
    <p:sldId id="302" r:id="rId30"/>
    <p:sldId id="300" r:id="rId31"/>
    <p:sldId id="293" r:id="rId32"/>
    <p:sldId id="294" r:id="rId33"/>
    <p:sldId id="299" r:id="rId34"/>
    <p:sldId id="303" r:id="rId35"/>
    <p:sldId id="281" r:id="rId36"/>
    <p:sldId id="296" r:id="rId3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412" autoAdjust="0"/>
    <p:restoredTop sz="94662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27D67-B2C3-4394-B675-C2C80A2E3D30}" type="datetimeFigureOut">
              <a:rPr lang="ar-SA" smtClean="0"/>
              <a:pPr/>
              <a:t>29/01/35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B40B-4B1F-4991-A681-4A73C6DDD1C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27D67-B2C3-4394-B675-C2C80A2E3D30}" type="datetimeFigureOut">
              <a:rPr lang="ar-SA" smtClean="0"/>
              <a:pPr/>
              <a:t>29/01/35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B40B-4B1F-4991-A681-4A73C6DDD1C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27D67-B2C3-4394-B675-C2C80A2E3D30}" type="datetimeFigureOut">
              <a:rPr lang="ar-SA" smtClean="0"/>
              <a:pPr/>
              <a:t>29/01/35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B40B-4B1F-4991-A681-4A73C6DDD1C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27D67-B2C3-4394-B675-C2C80A2E3D30}" type="datetimeFigureOut">
              <a:rPr lang="ar-SA" smtClean="0"/>
              <a:pPr/>
              <a:t>29/01/35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B40B-4B1F-4991-A681-4A73C6DDD1C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27D67-B2C3-4394-B675-C2C80A2E3D30}" type="datetimeFigureOut">
              <a:rPr lang="ar-SA" smtClean="0"/>
              <a:pPr/>
              <a:t>29/01/35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B40B-4B1F-4991-A681-4A73C6DDD1C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27D67-B2C3-4394-B675-C2C80A2E3D30}" type="datetimeFigureOut">
              <a:rPr lang="ar-SA" smtClean="0"/>
              <a:pPr/>
              <a:t>29/01/35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B40B-4B1F-4991-A681-4A73C6DDD1C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27D67-B2C3-4394-B675-C2C80A2E3D30}" type="datetimeFigureOut">
              <a:rPr lang="ar-SA" smtClean="0"/>
              <a:pPr/>
              <a:t>29/01/35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B40B-4B1F-4991-A681-4A73C6DDD1C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27D67-B2C3-4394-B675-C2C80A2E3D30}" type="datetimeFigureOut">
              <a:rPr lang="ar-SA" smtClean="0"/>
              <a:pPr/>
              <a:t>29/01/35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B40B-4B1F-4991-A681-4A73C6DDD1C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27D67-B2C3-4394-B675-C2C80A2E3D30}" type="datetimeFigureOut">
              <a:rPr lang="ar-SA" smtClean="0"/>
              <a:pPr/>
              <a:t>29/01/35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B40B-4B1F-4991-A681-4A73C6DDD1C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27D67-B2C3-4394-B675-C2C80A2E3D30}" type="datetimeFigureOut">
              <a:rPr lang="ar-SA" smtClean="0"/>
              <a:pPr/>
              <a:t>29/01/35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B40B-4B1F-4991-A681-4A73C6DDD1C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27D67-B2C3-4394-B675-C2C80A2E3D30}" type="datetimeFigureOut">
              <a:rPr lang="ar-SA" smtClean="0"/>
              <a:pPr/>
              <a:t>29/01/35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B40B-4B1F-4991-A681-4A73C6DDD1C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27D67-B2C3-4394-B675-C2C80A2E3D30}" type="datetimeFigureOut">
              <a:rPr lang="ar-SA" smtClean="0"/>
              <a:pPr/>
              <a:t>29/01/35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AFB40B-4B1F-4991-A681-4A73C6DDD1C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571672" y="2285992"/>
            <a:ext cx="4128053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EG" sz="5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محاضره</a:t>
            </a:r>
          </a:p>
          <a:p>
            <a:pPr algn="ctr"/>
            <a:endParaRPr lang="ar-EG" sz="5400" dirty="0" smtClean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r>
              <a:rPr lang="ar-EG" sz="5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الأحماض النووية </a:t>
            </a:r>
            <a:endParaRPr lang="ar-SA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271832" y="3244334"/>
            <a:ext cx="51491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ar-EG" sz="3600" dirty="0">
                <a:solidFill>
                  <a:srgbClr val="00B050"/>
                </a:solidFill>
                <a:latin typeface="Algerian" panose="04020705040A02060702" pitchFamily="82" charset="0"/>
              </a:rPr>
              <a:t>تركيب كلا من</a:t>
            </a:r>
            <a:r>
              <a:rPr lang="en-US" sz="3600" dirty="0">
                <a:solidFill>
                  <a:srgbClr val="00B050"/>
                </a:solidFill>
                <a:latin typeface="Algerian" panose="04020705040A02060702" pitchFamily="82" charset="0"/>
              </a:rPr>
              <a:t> DNA </a:t>
            </a:r>
            <a:r>
              <a:rPr lang="ar-EG" sz="3600" dirty="0">
                <a:solidFill>
                  <a:srgbClr val="00B050"/>
                </a:solidFill>
                <a:latin typeface="Algerian" panose="04020705040A02060702" pitchFamily="82" charset="0"/>
              </a:rPr>
              <a:t> و </a:t>
            </a:r>
            <a:r>
              <a:rPr lang="en-US" sz="3600" dirty="0">
                <a:solidFill>
                  <a:srgbClr val="00B050"/>
                </a:solidFill>
                <a:latin typeface="Algerian" panose="04020705040A02060702" pitchFamily="82" charset="0"/>
              </a:rPr>
              <a:t> .RNA </a:t>
            </a:r>
          </a:p>
        </p:txBody>
      </p:sp>
    </p:spTree>
    <p:extLst>
      <p:ext uri="{BB962C8B-B14F-4D97-AF65-F5344CB8AC3E}">
        <p14:creationId xmlns:p14="http://schemas.microsoft.com/office/powerpoint/2010/main" val="428682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50" name="Picture 3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434558"/>
            <a:ext cx="7072362" cy="62192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642910" y="1214422"/>
          <a:ext cx="8143931" cy="5217954"/>
        </p:xfrm>
        <a:graphic>
          <a:graphicData uri="http://schemas.openxmlformats.org/drawingml/2006/table">
            <a:tbl>
              <a:tblPr/>
              <a:tblGrid>
                <a:gridCol w="2143140"/>
                <a:gridCol w="2643206"/>
                <a:gridCol w="3357585"/>
              </a:tblGrid>
              <a:tr h="642942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raditional Arabic"/>
                        </a:rPr>
                        <a:t>Base </a:t>
                      </a:r>
                      <a:r>
                        <a:rPr lang="ar-SA" sz="2400" b="1" dirty="0" err="1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raditional Arabic"/>
                        </a:rPr>
                        <a:t>القاعده</a:t>
                      </a:r>
                      <a:r>
                        <a:rPr lang="ar-SA" sz="24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raditional Arabic"/>
                        </a:rPr>
                        <a:t>   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raditional Arabic"/>
                        </a:rPr>
                        <a:t>Nucleosides</a:t>
                      </a:r>
                      <a:r>
                        <a:rPr lang="ar-EG" sz="2400" b="1" dirty="0" err="1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raditional Arabic"/>
                        </a:rPr>
                        <a:t>النيوكليوسيدات</a:t>
                      </a:r>
                      <a:endParaRPr lang="ar-EG" sz="2400" b="1" dirty="0" smtClean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raditional Arabic"/>
                        </a:rPr>
                        <a:t>Nucleotides</a:t>
                      </a:r>
                      <a:r>
                        <a:rPr lang="ar-EG" sz="18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raditional Arabic"/>
                        </a:rPr>
                        <a:t> </a:t>
                      </a:r>
                      <a:r>
                        <a:rPr lang="ar-SA" sz="18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raditional Arabic"/>
                        </a:rPr>
                        <a:t> </a:t>
                      </a:r>
                      <a:r>
                        <a:rPr lang="ar-EG" sz="18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raditional Arabic"/>
                        </a:rPr>
                        <a:t> </a:t>
                      </a:r>
                      <a:r>
                        <a:rPr lang="ar-EG" sz="2400" b="1" dirty="0" err="1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raditional Arabic"/>
                        </a:rPr>
                        <a:t>النيوكليوتيدات</a:t>
                      </a:r>
                      <a:r>
                        <a:rPr lang="ar-EG" sz="24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raditional Arabic"/>
                        </a:rPr>
                        <a:t> </a:t>
                      </a:r>
                      <a:endParaRPr lang="en-US" sz="2400" b="1" dirty="0" smtClean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/>
                          <a:ea typeface="Times New Roman"/>
                          <a:cs typeface="Traditional Arabic"/>
                        </a:rPr>
                        <a:t>Adenine</a:t>
                      </a:r>
                      <a:r>
                        <a:rPr lang="ar-SA" sz="1600" dirty="0" smtClean="0">
                          <a:latin typeface="Times New Roman"/>
                          <a:ea typeface="Times New Roman"/>
                          <a:cs typeface="Traditional Arabic"/>
                        </a:rPr>
                        <a:t>  </a:t>
                      </a:r>
                      <a:r>
                        <a:rPr lang="ar-EG" sz="2000" dirty="0" smtClean="0">
                          <a:solidFill>
                            <a:srgbClr val="00B0F0"/>
                          </a:solidFill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أدنين      </a:t>
                      </a:r>
                      <a:endParaRPr lang="en-US" sz="2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Times New Roman"/>
                          <a:ea typeface="Times New Roman"/>
                          <a:cs typeface="Traditional Arabic"/>
                        </a:rPr>
                        <a:t>Adensine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raditional Arabic"/>
                        </a:rPr>
                        <a:t> (A</a:t>
                      </a:r>
                      <a:r>
                        <a:rPr lang="en-US" sz="1600" dirty="0" smtClean="0">
                          <a:latin typeface="Times New Roman"/>
                          <a:ea typeface="Times New Roman"/>
                          <a:cs typeface="Traditional Arabic"/>
                        </a:rPr>
                        <a:t>)</a:t>
                      </a:r>
                      <a:r>
                        <a:rPr lang="ar-EG" sz="1600" dirty="0" smtClean="0">
                          <a:latin typeface="Times New Roman"/>
                          <a:ea typeface="Times New Roman"/>
                          <a:cs typeface="Traditional Arabic"/>
                        </a:rPr>
                        <a:t> </a:t>
                      </a:r>
                      <a:r>
                        <a:rPr lang="ar-EG" sz="1600" b="1" dirty="0" err="1" smtClean="0">
                          <a:solidFill>
                            <a:srgbClr val="00B0F0"/>
                          </a:solidFill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ادينوسين</a:t>
                      </a:r>
                      <a:r>
                        <a:rPr lang="ar-EG" sz="1600" b="1" dirty="0" smtClean="0">
                          <a:solidFill>
                            <a:srgbClr val="00B0F0"/>
                          </a:solidFill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- </a:t>
                      </a:r>
                      <a:endParaRPr lang="en-US" sz="16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Traditional Arabic"/>
                        </a:rPr>
                        <a:t>AMP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raditional Arabic"/>
                        </a:rPr>
                        <a:t> 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Adenosine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monophosphate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 </a:t>
                      </a:r>
                      <a:r>
                        <a:rPr lang="en-US" sz="1600" dirty="0" smtClean="0">
                          <a:latin typeface="Times New Roman"/>
                          <a:ea typeface="Times New Roman"/>
                          <a:cs typeface="Traditional Arabic"/>
                        </a:rPr>
                        <a:t>(</a:t>
                      </a:r>
                      <a:r>
                        <a:rPr lang="en-US" sz="1600" dirty="0" err="1" smtClean="0">
                          <a:latin typeface="Times New Roman"/>
                          <a:ea typeface="Times New Roman"/>
                          <a:cs typeface="Traditional Arabic"/>
                        </a:rPr>
                        <a:t>adenylic</a:t>
                      </a:r>
                      <a:r>
                        <a:rPr lang="en-US" sz="1600" dirty="0" smtClean="0">
                          <a:latin typeface="Times New Roman"/>
                          <a:ea typeface="Times New Roman"/>
                          <a:cs typeface="Traditional Arabic"/>
                        </a:rPr>
                        <a:t> 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raditional Arabic"/>
                        </a:rPr>
                        <a:t>acid</a:t>
                      </a:r>
                      <a:r>
                        <a:rPr lang="en-US" sz="1600" dirty="0" smtClean="0">
                          <a:latin typeface="Times New Roman"/>
                          <a:ea typeface="Times New Roman"/>
                          <a:cs typeface="Traditional Arabic"/>
                        </a:rPr>
                        <a:t>)</a:t>
                      </a:r>
                      <a:r>
                        <a:rPr lang="ar-EG" sz="1600" dirty="0" smtClean="0">
                          <a:latin typeface="Times New Roman"/>
                          <a:ea typeface="Times New Roman"/>
                          <a:cs typeface="Traditional Arabic"/>
                        </a:rPr>
                        <a:t> </a:t>
                      </a:r>
                      <a:r>
                        <a:rPr lang="ar-EG" sz="1600" b="1" dirty="0" smtClean="0"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حمض </a:t>
                      </a:r>
                      <a:r>
                        <a:rPr lang="ar-EG" sz="1600" b="1" dirty="0" err="1" smtClean="0"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الادينيلك</a:t>
                      </a:r>
                      <a:r>
                        <a:rPr lang="ar-EG" sz="1600" b="1" dirty="0" smtClean="0"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  </a:t>
                      </a:r>
                      <a:endParaRPr lang="en-US" sz="16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/>
                          <a:ea typeface="Times New Roman"/>
                          <a:cs typeface="Traditional Arabic"/>
                        </a:rPr>
                        <a:t>Guanine</a:t>
                      </a:r>
                      <a:r>
                        <a:rPr lang="ar-EG" sz="1800" dirty="0" err="1" smtClean="0">
                          <a:solidFill>
                            <a:srgbClr val="00B0F0"/>
                          </a:solidFill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جوانين</a:t>
                      </a:r>
                      <a:r>
                        <a:rPr lang="ar-EG" sz="1800" dirty="0" smtClean="0">
                          <a:solidFill>
                            <a:srgbClr val="00B0F0"/>
                          </a:solidFill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       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Times New Roman"/>
                          <a:ea typeface="Times New Roman"/>
                          <a:cs typeface="Traditional Arabic"/>
                        </a:rPr>
                        <a:t>Guanisine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raditional Arabic"/>
                        </a:rPr>
                        <a:t> (G</a:t>
                      </a:r>
                      <a:r>
                        <a:rPr lang="en-US" sz="1600" dirty="0" smtClean="0">
                          <a:latin typeface="Times New Roman"/>
                          <a:ea typeface="Times New Roman"/>
                          <a:cs typeface="Traditional Arabic"/>
                        </a:rPr>
                        <a:t>)</a:t>
                      </a:r>
                      <a:r>
                        <a:rPr lang="ar-EG" sz="1600" dirty="0" smtClean="0">
                          <a:latin typeface="Times New Roman"/>
                          <a:ea typeface="Times New Roman"/>
                          <a:cs typeface="Traditional Arabic"/>
                        </a:rPr>
                        <a:t> </a:t>
                      </a:r>
                      <a:r>
                        <a:rPr lang="ar-EG" sz="1600" b="1" dirty="0" err="1" smtClean="0">
                          <a:solidFill>
                            <a:srgbClr val="00B0F0"/>
                          </a:solidFill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جوانوسين</a:t>
                      </a:r>
                      <a:r>
                        <a:rPr lang="ar-EG" sz="1600" b="1" dirty="0" smtClean="0">
                          <a:solidFill>
                            <a:srgbClr val="00B0F0"/>
                          </a:solidFill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endParaRPr lang="en-US" sz="16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Traditional Arabic"/>
                        </a:rPr>
                        <a:t>GMP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raditional Arabic"/>
                        </a:rPr>
                        <a:t> ( </a:t>
                      </a:r>
                      <a:r>
                        <a:rPr lang="en-US" sz="1600" dirty="0" err="1">
                          <a:latin typeface="Times New Roman"/>
                          <a:ea typeface="Times New Roman"/>
                          <a:cs typeface="Traditional Arabic"/>
                        </a:rPr>
                        <a:t>guanylic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raditional Arabic"/>
                        </a:rPr>
                        <a:t> acid</a:t>
                      </a:r>
                      <a:r>
                        <a:rPr lang="en-US" sz="1600" dirty="0" smtClean="0">
                          <a:latin typeface="Times New Roman"/>
                          <a:ea typeface="Times New Roman"/>
                          <a:cs typeface="Traditional Arabic"/>
                        </a:rPr>
                        <a:t>)  </a:t>
                      </a:r>
                      <a:r>
                        <a:rPr lang="ar-EG" sz="1600" dirty="0" smtClean="0">
                          <a:latin typeface="Times New Roman"/>
                          <a:ea typeface="Times New Roman"/>
                          <a:cs typeface="Traditional Arabic"/>
                        </a:rPr>
                        <a:t> </a:t>
                      </a:r>
                      <a:r>
                        <a:rPr lang="ar-EG" sz="1600" b="1" dirty="0" smtClean="0"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حمض </a:t>
                      </a:r>
                      <a:r>
                        <a:rPr lang="ar-EG" sz="1600" b="1" dirty="0" err="1" smtClean="0"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الجوانيلك</a:t>
                      </a:r>
                      <a:r>
                        <a:rPr lang="ar-EG" sz="1600" b="1" dirty="0" smtClean="0"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1" dirty="0" smtClean="0"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   </a:t>
                      </a:r>
                      <a:endParaRPr lang="en-US" sz="16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5818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/>
                          <a:ea typeface="Times New Roman"/>
                          <a:cs typeface="Traditional Arabic"/>
                        </a:rPr>
                        <a:t>Cytosine </a:t>
                      </a:r>
                      <a:r>
                        <a:rPr lang="ar-EG" sz="1600" dirty="0" smtClean="0">
                          <a:latin typeface="Times New Roman"/>
                          <a:ea typeface="Times New Roman"/>
                          <a:cs typeface="Traditional Arabic"/>
                        </a:rPr>
                        <a:t> </a:t>
                      </a:r>
                      <a:r>
                        <a:rPr lang="en-US" sz="1600" dirty="0" smtClean="0">
                          <a:latin typeface="Times New Roman"/>
                          <a:ea typeface="Times New Roman"/>
                          <a:cs typeface="Traditional Arabic"/>
                        </a:rPr>
                        <a:t>  </a:t>
                      </a:r>
                      <a:r>
                        <a:rPr lang="ar-EG" sz="1800" dirty="0" err="1" smtClean="0">
                          <a:solidFill>
                            <a:srgbClr val="00B0F0"/>
                          </a:solidFill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السيتوزين</a:t>
                      </a:r>
                      <a:r>
                        <a:rPr lang="en-US" sz="1800" dirty="0" smtClean="0">
                          <a:solidFill>
                            <a:srgbClr val="00B0F0"/>
                          </a:solidFill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Times New Roman"/>
                          <a:ea typeface="Times New Roman"/>
                          <a:cs typeface="Traditional Arabic"/>
                        </a:rPr>
                        <a:t>Cytidine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raditional Arabic"/>
                        </a:rPr>
                        <a:t> </a:t>
                      </a:r>
                      <a:r>
                        <a:rPr lang="ar-EG" sz="1600" dirty="0" smtClean="0">
                          <a:latin typeface="Times New Roman"/>
                          <a:ea typeface="Times New Roman"/>
                          <a:cs typeface="Traditional Arabic"/>
                        </a:rPr>
                        <a:t>  </a:t>
                      </a:r>
                      <a:r>
                        <a:rPr lang="ar-EG" sz="1800" b="1" dirty="0" smtClean="0"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سيتدين    </a:t>
                      </a:r>
                      <a:r>
                        <a:rPr lang="en-US" sz="1800" b="1" dirty="0" smtClean="0"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  </a:t>
                      </a:r>
                      <a:endParaRPr lang="en-US" sz="18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Traditional Arabic"/>
                        </a:rPr>
                        <a:t>CMP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raditional Arabic"/>
                        </a:rPr>
                        <a:t> ( </a:t>
                      </a:r>
                      <a:r>
                        <a:rPr lang="en-US" sz="1600" dirty="0" err="1">
                          <a:latin typeface="Times New Roman"/>
                          <a:ea typeface="Times New Roman"/>
                          <a:cs typeface="Traditional Arabic"/>
                        </a:rPr>
                        <a:t>cytidylic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raditional Arabic"/>
                        </a:rPr>
                        <a:t> acid</a:t>
                      </a:r>
                      <a:r>
                        <a:rPr lang="en-US" sz="1600" dirty="0" smtClean="0">
                          <a:latin typeface="Times New Roman"/>
                          <a:ea typeface="Times New Roman"/>
                          <a:cs typeface="Traditional Arabic"/>
                        </a:rPr>
                        <a:t>)</a:t>
                      </a:r>
                      <a:r>
                        <a:rPr lang="ar-EG" sz="1600" b="1" dirty="0" smtClean="0"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 حمض </a:t>
                      </a:r>
                      <a:r>
                        <a:rPr lang="ar-EG" sz="1600" b="1" dirty="0" err="1" smtClean="0"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السيتيديلك</a:t>
                      </a:r>
                      <a:r>
                        <a:rPr lang="ar-EG" sz="1600" b="1" dirty="0" smtClean="0"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1" dirty="0" smtClean="0"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endParaRPr lang="en-US" sz="16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/>
                          <a:ea typeface="Times New Roman"/>
                          <a:cs typeface="Traditional Arabic"/>
                        </a:rPr>
                        <a:t>Thymine</a:t>
                      </a:r>
                      <a:r>
                        <a:rPr lang="ar-EG" sz="1600" dirty="0" smtClean="0">
                          <a:latin typeface="Times New Roman"/>
                          <a:ea typeface="Times New Roman"/>
                          <a:cs typeface="Traditional Arabic"/>
                        </a:rPr>
                        <a:t>  </a:t>
                      </a:r>
                      <a:r>
                        <a:rPr lang="ar-EG" sz="2400" b="1" dirty="0" err="1" smtClean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raditional Arabic"/>
                        </a:rPr>
                        <a:t>ثيمين</a:t>
                      </a:r>
                      <a:r>
                        <a:rPr lang="ar-EG" sz="2400" b="1" dirty="0" smtClean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raditional Arabic"/>
                        </a:rPr>
                        <a:t>      </a:t>
                      </a:r>
                      <a:endParaRPr lang="en-US" sz="2400" b="1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Times New Roman"/>
                          <a:ea typeface="Times New Roman"/>
                          <a:cs typeface="Traditional Arabic"/>
                        </a:rPr>
                        <a:t>Thymidine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raditional Arabic"/>
                        </a:rPr>
                        <a:t> (T</a:t>
                      </a:r>
                      <a:r>
                        <a:rPr lang="en-US" sz="1600" dirty="0" smtClean="0">
                          <a:latin typeface="Times New Roman"/>
                          <a:ea typeface="Times New Roman"/>
                          <a:cs typeface="Traditional Arabic"/>
                        </a:rPr>
                        <a:t>)</a:t>
                      </a:r>
                      <a:r>
                        <a:rPr lang="ar-EG" sz="1600" dirty="0" smtClean="0">
                          <a:latin typeface="Times New Roman"/>
                          <a:ea typeface="Times New Roman"/>
                          <a:cs typeface="Traditional Arabic"/>
                        </a:rPr>
                        <a:t> </a:t>
                      </a:r>
                      <a:r>
                        <a:rPr lang="ar-EG" sz="1600" b="1" dirty="0" err="1" smtClean="0"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ثايميدين</a:t>
                      </a:r>
                      <a:r>
                        <a:rPr lang="ar-EG" sz="1600" b="1" dirty="0" smtClean="0"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  </a:t>
                      </a:r>
                      <a:r>
                        <a:rPr lang="en-US" sz="1600" b="1" dirty="0" smtClean="0"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    </a:t>
                      </a:r>
                      <a:endParaRPr lang="en-US" sz="16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Traditional Arabic"/>
                        </a:rPr>
                        <a:t>TMP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raditional Arabic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Times New Roman"/>
                          <a:cs typeface="Traditional Arabic"/>
                        </a:rPr>
                        <a:t>thymidylic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raditional Arabic"/>
                        </a:rPr>
                        <a:t> acid</a:t>
                      </a:r>
                      <a:r>
                        <a:rPr lang="en-US" sz="1600" dirty="0" smtClean="0">
                          <a:latin typeface="Times New Roman"/>
                          <a:ea typeface="Times New Roman"/>
                          <a:cs typeface="Traditional Arabic"/>
                        </a:rPr>
                        <a:t>)</a:t>
                      </a:r>
                      <a:r>
                        <a:rPr lang="ar-EG" sz="1600" b="1" dirty="0" smtClean="0"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 حمض  </a:t>
                      </a:r>
                      <a:r>
                        <a:rPr lang="ar-EG" sz="1600" b="1" dirty="0" err="1" smtClean="0"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الثيميديلك</a:t>
                      </a:r>
                      <a:r>
                        <a:rPr lang="ar-EG" sz="1600" b="1" dirty="0" smtClean="0"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-</a:t>
                      </a:r>
                      <a:endParaRPr lang="en-US" sz="16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4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 smtClean="0">
                          <a:latin typeface="Times New Roman"/>
                          <a:ea typeface="Times New Roman"/>
                          <a:cs typeface="Traditional Arabic"/>
                        </a:rPr>
                        <a:t>Uracil</a:t>
                      </a:r>
                      <a:r>
                        <a:rPr lang="ar-EG" sz="2000" dirty="0" err="1" smtClean="0">
                          <a:solidFill>
                            <a:srgbClr val="00B0F0"/>
                          </a:solidFill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اليوراسيل</a:t>
                      </a:r>
                      <a:r>
                        <a:rPr lang="ar-EG" sz="2000" dirty="0" smtClean="0">
                          <a:solidFill>
                            <a:srgbClr val="00B0F0"/>
                          </a:solidFill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     </a:t>
                      </a:r>
                      <a:r>
                        <a:rPr lang="en-US" sz="2000" dirty="0" smtClean="0">
                          <a:solidFill>
                            <a:srgbClr val="00B0F0"/>
                          </a:solidFill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   </a:t>
                      </a:r>
                      <a:endParaRPr lang="en-US" sz="2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Times New Roman"/>
                          <a:ea typeface="Times New Roman"/>
                          <a:cs typeface="Traditional Arabic"/>
                        </a:rPr>
                        <a:t>Uridine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raditional Arabic"/>
                        </a:rPr>
                        <a:t> ( U</a:t>
                      </a:r>
                      <a:r>
                        <a:rPr lang="en-US" sz="1600" dirty="0" smtClean="0">
                          <a:latin typeface="Times New Roman"/>
                          <a:ea typeface="Times New Roman"/>
                          <a:cs typeface="Traditional Arabic"/>
                        </a:rPr>
                        <a:t>)</a:t>
                      </a:r>
                      <a:r>
                        <a:rPr lang="ar-EG" sz="1600" b="1" dirty="0" smtClean="0"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lang="ar-EG" sz="1600" b="1" dirty="0" err="1" smtClean="0"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يوريدين</a:t>
                      </a:r>
                      <a:r>
                        <a:rPr lang="ar-EG" sz="1600" b="1" dirty="0" smtClean="0"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-   </a:t>
                      </a:r>
                      <a:endParaRPr lang="en-US" sz="16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Traditional Arabic"/>
                        </a:rPr>
                        <a:t>UMP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raditional Arabic"/>
                        </a:rPr>
                        <a:t> ( </a:t>
                      </a:r>
                      <a:r>
                        <a:rPr lang="en-US" sz="1600" dirty="0" err="1">
                          <a:latin typeface="Times New Roman"/>
                          <a:ea typeface="Times New Roman"/>
                          <a:cs typeface="Traditional Arabic"/>
                        </a:rPr>
                        <a:t>uridylic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raditional Arabic"/>
                        </a:rPr>
                        <a:t> acid</a:t>
                      </a:r>
                      <a:r>
                        <a:rPr lang="en-US" sz="1600" dirty="0" smtClean="0">
                          <a:latin typeface="Times New Roman"/>
                          <a:ea typeface="Times New Roman"/>
                          <a:cs typeface="Traditional Arabic"/>
                        </a:rPr>
                        <a:t>)</a:t>
                      </a:r>
                      <a:r>
                        <a:rPr lang="ar-EG" sz="1600" dirty="0" smtClean="0">
                          <a:latin typeface="Times New Roman"/>
                          <a:ea typeface="Times New Roman"/>
                          <a:cs typeface="Traditional Arabic"/>
                        </a:rPr>
                        <a:t> </a:t>
                      </a:r>
                      <a:r>
                        <a:rPr lang="ar-EG" sz="1600" b="1" dirty="0" err="1" smtClean="0"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اليوريدلك</a:t>
                      </a:r>
                      <a:r>
                        <a:rPr lang="ar-EG" sz="1600" b="1" dirty="0" smtClean="0"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   </a:t>
                      </a:r>
                      <a:r>
                        <a:rPr lang="en-US" sz="1600" b="1" dirty="0" smtClean="0"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   </a:t>
                      </a:r>
                      <a:endParaRPr lang="en-US" sz="16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705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raditional Arabic"/>
                        </a:rPr>
                        <a:t>Xanthine</a:t>
                      </a:r>
                      <a:endParaRPr lang="en-US" sz="1600" dirty="0">
                        <a:solidFill>
                          <a:srgbClr val="FFC000"/>
                        </a:solidFill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raditional Arabic"/>
                        </a:rPr>
                        <a:t>Xanthosine</a:t>
                      </a:r>
                      <a:r>
                        <a:rPr lang="en-US" sz="1600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raditional Arabic"/>
                        </a:rPr>
                        <a:t> (X)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raditional Arabic"/>
                        </a:rPr>
                        <a:t>XMP ( </a:t>
                      </a:r>
                      <a:r>
                        <a:rPr lang="en-US" sz="1600" dirty="0" err="1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raditional Arabic"/>
                        </a:rPr>
                        <a:t>Xanthylic</a:t>
                      </a:r>
                      <a:r>
                        <a:rPr lang="en-US" sz="1600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raditional Arabic"/>
                        </a:rPr>
                        <a:t> acid)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705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raditional Arabic"/>
                        </a:rPr>
                        <a:t>hypoxanthine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raditional Arabic"/>
                        </a:rPr>
                        <a:t>Inosine</a:t>
                      </a:r>
                      <a:r>
                        <a:rPr lang="en-US" sz="1600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raditional Arabic"/>
                        </a:rPr>
                        <a:t> (I)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raditional Arabic"/>
                        </a:rPr>
                        <a:t>IMP ( </a:t>
                      </a:r>
                      <a:r>
                        <a:rPr lang="en-US" sz="1600" dirty="0" err="1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raditional Arabic"/>
                        </a:rPr>
                        <a:t>inosinic</a:t>
                      </a:r>
                      <a:r>
                        <a:rPr lang="en-US" sz="1600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raditional Arabic"/>
                        </a:rPr>
                        <a:t> acid)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مستطيل 2"/>
          <p:cNvSpPr/>
          <p:nvPr/>
        </p:nvSpPr>
        <p:spPr>
          <a:xfrm>
            <a:off x="2145265" y="357166"/>
            <a:ext cx="50032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EG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تسميه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القواعد</a:t>
            </a:r>
            <a:r>
              <a:rPr lang="ar-EG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lang="ar-EG" sz="2400" b="1" dirty="0" err="1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النيوكليوسيدات</a:t>
            </a:r>
            <a:r>
              <a:rPr lang="ar-EG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EG" sz="2400" b="1" dirty="0" err="1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والنيوكليوتيدات</a:t>
            </a:r>
            <a:r>
              <a:rPr lang="ar-EG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ar-SA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64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500042"/>
            <a:ext cx="5857916" cy="5994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6692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071538" y="1285860"/>
            <a:ext cx="6929486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EG" sz="2800" b="1" dirty="0" smtClean="0">
                <a:solidFill>
                  <a:srgbClr val="FF0000"/>
                </a:solidFill>
              </a:rPr>
              <a:t>أهميه </a:t>
            </a:r>
            <a:r>
              <a:rPr lang="ar-SA" sz="2800" b="1" dirty="0" smtClean="0">
                <a:solidFill>
                  <a:srgbClr val="FF0000"/>
                </a:solidFill>
              </a:rPr>
              <a:t>القواعد </a:t>
            </a:r>
            <a:r>
              <a:rPr lang="ar-SA" sz="2800" b="1" dirty="0" err="1" smtClean="0">
                <a:solidFill>
                  <a:srgbClr val="FF0000"/>
                </a:solidFill>
              </a:rPr>
              <a:t>البيورينيه</a:t>
            </a:r>
            <a:r>
              <a:rPr lang="ar-SA" sz="2800" b="1" dirty="0" smtClean="0">
                <a:solidFill>
                  <a:srgbClr val="FF0000"/>
                </a:solidFill>
              </a:rPr>
              <a:t> </a:t>
            </a:r>
            <a:r>
              <a:rPr lang="ar-SA" sz="2800" b="1" dirty="0" err="1" smtClean="0">
                <a:solidFill>
                  <a:srgbClr val="FF0000"/>
                </a:solidFill>
              </a:rPr>
              <a:t>والبيريمدينيه</a:t>
            </a:r>
            <a:r>
              <a:rPr lang="ar-SA" sz="2800" b="1" dirty="0" smtClean="0">
                <a:solidFill>
                  <a:srgbClr val="FF0000"/>
                </a:solidFill>
              </a:rPr>
              <a:t>:</a:t>
            </a:r>
            <a:endParaRPr lang="ar-EG" sz="2800" b="1" dirty="0" smtClean="0">
              <a:solidFill>
                <a:srgbClr val="FF0000"/>
              </a:solidFill>
            </a:endParaRPr>
          </a:p>
          <a:p>
            <a:endParaRPr lang="ar-EG" sz="2400" b="1" dirty="0" smtClean="0">
              <a:solidFill>
                <a:srgbClr val="FF0000"/>
              </a:solidFill>
            </a:endParaRPr>
          </a:p>
          <a:p>
            <a:r>
              <a:rPr lang="ar-EG" sz="2800" dirty="0" smtClean="0"/>
              <a:t>1- تصنيع </a:t>
            </a:r>
            <a:r>
              <a:rPr lang="ar-EG" sz="2800" dirty="0" err="1" smtClean="0"/>
              <a:t>ال</a:t>
            </a:r>
            <a:r>
              <a:rPr lang="ar-EG" sz="2800" dirty="0" smtClean="0"/>
              <a:t> </a:t>
            </a:r>
            <a:r>
              <a:rPr lang="en-US" sz="2800" dirty="0" smtClean="0">
                <a:solidFill>
                  <a:srgbClr val="00B0F0"/>
                </a:solidFill>
              </a:rPr>
              <a:t>DNA and RNA</a:t>
            </a:r>
            <a:endParaRPr lang="ar-SA" sz="2800" dirty="0" smtClean="0">
              <a:solidFill>
                <a:srgbClr val="00B0F0"/>
              </a:solidFill>
            </a:endParaRPr>
          </a:p>
          <a:p>
            <a:endParaRPr lang="ar-EG" sz="2800" dirty="0" smtClean="0"/>
          </a:p>
          <a:p>
            <a:r>
              <a:rPr lang="ar-EG" sz="2800" dirty="0" smtClean="0"/>
              <a:t>2- تدخل </a:t>
            </a:r>
            <a:r>
              <a:rPr lang="ar-EG" sz="2800" dirty="0" err="1" smtClean="0"/>
              <a:t>فى</a:t>
            </a:r>
            <a:r>
              <a:rPr lang="ar-EG" sz="2800" dirty="0" smtClean="0"/>
              <a:t> تصنيع </a:t>
            </a:r>
            <a:r>
              <a:rPr lang="ar-EG" sz="2800" dirty="0" err="1" smtClean="0"/>
              <a:t>ال</a:t>
            </a:r>
            <a:r>
              <a:rPr lang="ar-EG" sz="2800" dirty="0" smtClean="0"/>
              <a:t> </a:t>
            </a:r>
            <a:r>
              <a:rPr lang="en-US" sz="2800" dirty="0" smtClean="0">
                <a:solidFill>
                  <a:srgbClr val="00B0F0"/>
                </a:solidFill>
              </a:rPr>
              <a:t>ATP</a:t>
            </a:r>
            <a:r>
              <a:rPr lang="en-US" sz="2800" dirty="0" smtClean="0"/>
              <a:t> </a:t>
            </a:r>
            <a:r>
              <a:rPr lang="ar-EG" sz="2800" dirty="0" smtClean="0"/>
              <a:t> مصدر الطاقة في الجسم</a:t>
            </a:r>
          </a:p>
          <a:p>
            <a:endParaRPr lang="ar-EG" sz="2800" dirty="0" smtClean="0"/>
          </a:p>
          <a:p>
            <a:r>
              <a:rPr lang="ar-EG" sz="2800" dirty="0" smtClean="0"/>
              <a:t>3- </a:t>
            </a:r>
            <a:r>
              <a:rPr lang="ar-EG" sz="2800" dirty="0" err="1" smtClean="0"/>
              <a:t>مهمه</a:t>
            </a:r>
            <a:r>
              <a:rPr lang="ar-EG" sz="2800" dirty="0" smtClean="0"/>
              <a:t> لتكوين </a:t>
            </a:r>
            <a:r>
              <a:rPr lang="en-US" sz="2800" dirty="0" smtClean="0">
                <a:solidFill>
                  <a:srgbClr val="00B0F0"/>
                </a:solidFill>
              </a:rPr>
              <a:t>NAD- FAD </a:t>
            </a:r>
            <a:r>
              <a:rPr lang="en-US" sz="2800" dirty="0" smtClean="0"/>
              <a:t>coenzyme</a:t>
            </a:r>
            <a:endParaRPr lang="ar-EG" sz="2800" dirty="0" smtClean="0"/>
          </a:p>
          <a:p>
            <a:endParaRPr lang="ar-EG" sz="2800" dirty="0" smtClean="0"/>
          </a:p>
          <a:p>
            <a:r>
              <a:rPr lang="ar-EG" sz="2800" dirty="0" smtClean="0"/>
              <a:t>4- تكوين </a:t>
            </a:r>
            <a:r>
              <a:rPr lang="en-US" sz="2800" dirty="0" smtClean="0"/>
              <a:t>S </a:t>
            </a:r>
            <a:r>
              <a:rPr lang="en-US" sz="2800" dirty="0" err="1" smtClean="0">
                <a:solidFill>
                  <a:srgbClr val="00B0F0"/>
                </a:solidFill>
              </a:rPr>
              <a:t>adenosyl</a:t>
            </a:r>
            <a:r>
              <a:rPr lang="en-US" sz="2800" dirty="0" smtClean="0"/>
              <a:t> </a:t>
            </a:r>
            <a:r>
              <a:rPr lang="en-US" sz="2800" dirty="0" err="1" smtClean="0"/>
              <a:t>methionine</a:t>
            </a:r>
            <a:endParaRPr lang="ar-EG" sz="2800" dirty="0" smtClean="0"/>
          </a:p>
          <a:p>
            <a:endParaRPr lang="ar-EG" sz="2800" dirty="0" smtClean="0"/>
          </a:p>
          <a:p>
            <a:pPr>
              <a:lnSpc>
                <a:spcPct val="150000"/>
              </a:lnSpc>
            </a:pPr>
            <a:endParaRPr lang="ar-EG" sz="2800" dirty="0" smtClean="0"/>
          </a:p>
          <a:p>
            <a:endParaRPr lang="ar-EG" sz="2400" dirty="0" smtClean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27953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857224" y="1500174"/>
            <a:ext cx="78581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ar-EG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ar-EG" sz="2400" b="1" dirty="0" smtClean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ar-EG" sz="2400" b="1" dirty="0" smtClean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ar-EG" b="1" dirty="0" smtClean="0">
              <a:solidFill>
                <a:srgbClr val="FF0000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ar-EG" b="1" dirty="0" smtClean="0">
              <a:solidFill>
                <a:srgbClr val="FF0000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ar-EG" b="1" dirty="0" smtClean="0">
              <a:solidFill>
                <a:srgbClr val="FF0000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ar-EG" b="1" dirty="0" smtClean="0">
              <a:solidFill>
                <a:srgbClr val="FF0000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428596" y="-24"/>
            <a:ext cx="8501122" cy="8897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ar-EG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الأحماض النووية:</a:t>
            </a:r>
          </a:p>
          <a:p>
            <a:pPr lvl="0" fontAlgn="base">
              <a:lnSpc>
                <a:spcPts val="500"/>
              </a:lnSpc>
              <a:spcBef>
                <a:spcPct val="0"/>
              </a:spcBef>
              <a:spcAft>
                <a:spcPct val="0"/>
              </a:spcAft>
            </a:pPr>
            <a:endParaRPr lang="ar-EG" sz="2800" b="1" dirty="0" smtClean="0">
              <a:solidFill>
                <a:srgbClr val="FF0000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ar-EG" sz="2400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عباره</a:t>
            </a:r>
            <a:r>
              <a:rPr lang="ar-EG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عن </a:t>
            </a:r>
            <a:r>
              <a:rPr lang="ar-EG" sz="24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تكاثف </a:t>
            </a:r>
            <a:r>
              <a:rPr lang="ar-EG" sz="2400" b="1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بوليمرات</a:t>
            </a:r>
            <a:r>
              <a:rPr lang="ar-EG" sz="24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EG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من وحدات </a:t>
            </a:r>
            <a:r>
              <a:rPr lang="ar-EG" sz="2400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النيوكليوتيد</a:t>
            </a:r>
            <a:r>
              <a:rPr lang="ar-EG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.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EG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وتتكون </a:t>
            </a:r>
            <a:r>
              <a:rPr lang="ar-EG" sz="2400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نتيجه</a:t>
            </a:r>
            <a:r>
              <a:rPr lang="ar-EG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رابطه </a:t>
            </a:r>
            <a:r>
              <a:rPr lang="ar-EG" sz="2400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استيريه</a:t>
            </a:r>
            <a:r>
              <a:rPr lang="ar-EG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 بين </a:t>
            </a:r>
            <a:r>
              <a:rPr lang="ar-EG" sz="24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حمض </a:t>
            </a:r>
            <a:r>
              <a:rPr lang="ar-EG" sz="2400" b="1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الفوسفوريك</a:t>
            </a:r>
            <a:r>
              <a:rPr lang="ar-EG" sz="24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EG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على احد </a:t>
            </a:r>
            <a:r>
              <a:rPr lang="ar-EG" sz="2400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النيوكليوتيدات</a:t>
            </a:r>
            <a:r>
              <a:rPr lang="ar-EG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 مع مجموعه </a:t>
            </a:r>
            <a:r>
              <a:rPr lang="ar-EG" sz="2400" b="1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الهيدروكسيل</a:t>
            </a:r>
            <a:r>
              <a:rPr lang="ar-EG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على ذره الكربون رقم 3 لسكر </a:t>
            </a:r>
            <a:r>
              <a:rPr lang="ar-EG" sz="2400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للبنتوز</a:t>
            </a:r>
            <a:r>
              <a:rPr lang="ar-EG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EG" sz="2400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فى</a:t>
            </a:r>
            <a:r>
              <a:rPr lang="ar-EG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EG" sz="2400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النيوكليتيده</a:t>
            </a:r>
            <a:r>
              <a:rPr lang="ar-EG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EG" sz="2400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الثانيه</a:t>
            </a:r>
            <a:r>
              <a:rPr lang="ar-EG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. </a:t>
            </a:r>
            <a:r>
              <a:rPr lang="ar-EG" sz="2400" i="1" u="sng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كما </a:t>
            </a:r>
            <a:r>
              <a:rPr lang="ar-EG" sz="2400" i="1" u="sng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فى</a:t>
            </a:r>
            <a:r>
              <a:rPr lang="ar-EG" sz="2400" i="1" u="sng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الشكل.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EG" sz="2000" i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الأحماض النووية نوعان حسب نوع السكر هما: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EG" sz="2800" b="1" u="sng" dirty="0" smtClean="0">
                <a:solidFill>
                  <a:srgbClr val="00B0F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1- حمض </a:t>
            </a:r>
            <a:r>
              <a:rPr lang="ar-EG" sz="2800" b="1" u="sng" dirty="0" err="1" smtClean="0">
                <a:solidFill>
                  <a:srgbClr val="00B0F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الديؤكسى</a:t>
            </a:r>
            <a:r>
              <a:rPr lang="ar-EG" sz="2800" b="1" u="sng" dirty="0" smtClean="0">
                <a:solidFill>
                  <a:srgbClr val="00B0F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EG" sz="2800" b="1" u="sng" dirty="0" err="1" smtClean="0">
                <a:solidFill>
                  <a:srgbClr val="00B0F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ريبوز</a:t>
            </a:r>
            <a:r>
              <a:rPr lang="ar-EG" sz="2800" b="1" u="sng" dirty="0" smtClean="0">
                <a:solidFill>
                  <a:srgbClr val="00B0F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b="1" u="sng" dirty="0" smtClean="0">
                <a:solidFill>
                  <a:srgbClr val="00B0F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DNA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EG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تكوينه</a:t>
            </a:r>
            <a:r>
              <a:rPr lang="ar-EG" sz="28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: </a:t>
            </a:r>
            <a:r>
              <a:rPr lang="ar-EG" sz="2400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أ</a:t>
            </a:r>
            <a:r>
              <a:rPr lang="ar-EG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- سكر </a:t>
            </a:r>
            <a:r>
              <a:rPr lang="ar-EG" sz="2400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الديؤكسى</a:t>
            </a:r>
            <a:r>
              <a:rPr lang="ar-EG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EG" sz="2400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ريبوز</a:t>
            </a:r>
            <a:r>
              <a:rPr lang="ar-EG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EG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ب– قواعد </a:t>
            </a:r>
            <a:r>
              <a:rPr lang="ar-EG" sz="2400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نيتروجينيه</a:t>
            </a:r>
            <a:r>
              <a:rPr lang="ar-EG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: </a:t>
            </a:r>
            <a:r>
              <a:rPr lang="ar-EG" sz="2400" dirty="0" err="1" smtClean="0">
                <a:solidFill>
                  <a:srgbClr val="00B0F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الثيمين</a:t>
            </a:r>
            <a:r>
              <a:rPr lang="ar-EG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(T)thymine</a:t>
            </a:r>
            <a:r>
              <a:rPr lang="ar-EG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EG" sz="2400" dirty="0" err="1" smtClean="0">
                <a:solidFill>
                  <a:srgbClr val="00B0F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والسيتوزين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cytocine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(C) </a:t>
            </a:r>
            <a:r>
              <a:rPr lang="ar-EG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– </a:t>
            </a:r>
            <a:r>
              <a:rPr lang="ar-EG" sz="2400" b="1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الأدنين </a:t>
            </a:r>
            <a:r>
              <a:rPr lang="en-US" sz="2400" dirty="0" smtClean="0">
                <a:latin typeface="Times New Roman"/>
                <a:ea typeface="Times New Roman"/>
                <a:cs typeface="Traditional Arabic"/>
              </a:rPr>
              <a:t>Adenine</a:t>
            </a:r>
            <a:r>
              <a:rPr lang="ar-EG" sz="2400" b="1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(A) </a:t>
            </a:r>
            <a:r>
              <a:rPr lang="ar-EG" sz="2400" b="1" dirty="0" err="1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والجوانين</a:t>
            </a:r>
            <a:r>
              <a:rPr lang="ar-EG" sz="2400" b="1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Times New Roman"/>
                <a:ea typeface="Times New Roman"/>
                <a:cs typeface="Traditional Arabic"/>
              </a:rPr>
              <a:t>Guanine</a:t>
            </a:r>
            <a:r>
              <a:rPr lang="ar-EG" sz="2400" dirty="0" smtClean="0">
                <a:latin typeface="Times New Roman"/>
                <a:ea typeface="Times New Roman"/>
                <a:cs typeface="Traditional Arabic"/>
              </a:rPr>
              <a:t>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(G)</a:t>
            </a:r>
            <a:r>
              <a:rPr lang="ar-EG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.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EG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ج- مجموعه فوسفات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EG" sz="2400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الشكل</a:t>
            </a:r>
            <a:r>
              <a:rPr lang="ar-EG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:</a:t>
            </a:r>
            <a:r>
              <a:rPr lang="ar-EG" sz="2400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حلزونى</a:t>
            </a:r>
            <a:r>
              <a:rPr lang="ar-EG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مزدوج من سلسلتين غير متشابهتين ولكنهما متممتان لبعضهما 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ar-EG" sz="2800" dirty="0" smtClean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ar-EG" sz="2800" dirty="0" smtClean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ar-EG" b="1" dirty="0" smtClean="0">
              <a:solidFill>
                <a:srgbClr val="FF0000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ar-EG" b="1" dirty="0" smtClean="0">
              <a:solidFill>
                <a:srgbClr val="FF0000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ar-EG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14290"/>
            <a:ext cx="4784728" cy="6274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7" y="1285860"/>
            <a:ext cx="6644989" cy="42148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78359"/>
            <a:ext cx="8001056" cy="6039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14282" y="500042"/>
            <a:ext cx="8715436" cy="689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ar-EG" sz="2400" dirty="0" smtClean="0">
                <a:latin typeface="Calibri" pitchFamily="34" charset="0"/>
                <a:cs typeface="Arial" pitchFamily="34" charset="0"/>
              </a:rPr>
              <a:t>تتابع وترتيب القواعد </a:t>
            </a:r>
            <a:r>
              <a:rPr lang="ar-EG" sz="2400" dirty="0" err="1" smtClean="0">
                <a:latin typeface="Calibri" pitchFamily="34" charset="0"/>
                <a:cs typeface="Arial" pitchFamily="34" charset="0"/>
              </a:rPr>
              <a:t>النيتروجينيه</a:t>
            </a:r>
            <a:r>
              <a:rPr lang="ar-EG" sz="2400" dirty="0" smtClean="0">
                <a:latin typeface="Calibri" pitchFamily="34" charset="0"/>
                <a:cs typeface="Arial" pitchFamily="34" charset="0"/>
              </a:rPr>
              <a:t> </a:t>
            </a:r>
            <a:r>
              <a:rPr lang="ar-EG" sz="2400" dirty="0" err="1" smtClean="0">
                <a:latin typeface="Calibri" pitchFamily="34" charset="0"/>
                <a:cs typeface="Arial" pitchFamily="34" charset="0"/>
              </a:rPr>
              <a:t>فى</a:t>
            </a:r>
            <a:r>
              <a:rPr lang="ar-EG" sz="2400" dirty="0" smtClean="0">
                <a:latin typeface="Calibri" pitchFamily="34" charset="0"/>
                <a:cs typeface="Arial" pitchFamily="34" charset="0"/>
              </a:rPr>
              <a:t> </a:t>
            </a:r>
            <a:r>
              <a:rPr lang="ar-EG" sz="2400" dirty="0" err="1" smtClean="0">
                <a:latin typeface="Calibri" pitchFamily="34" charset="0"/>
                <a:cs typeface="Arial" pitchFamily="34" charset="0"/>
              </a:rPr>
              <a:t>جزىء</a:t>
            </a:r>
            <a:r>
              <a:rPr lang="ar-EG" sz="2400" dirty="0" smtClean="0">
                <a:latin typeface="Calibri" pitchFamily="34" charset="0"/>
                <a:cs typeface="Arial" pitchFamily="34" charset="0"/>
              </a:rPr>
              <a:t> </a:t>
            </a:r>
            <a:r>
              <a:rPr lang="ar-EG" sz="2400" dirty="0" err="1" smtClean="0">
                <a:latin typeface="Calibri" pitchFamily="34" charset="0"/>
                <a:cs typeface="Arial" pitchFamily="34" charset="0"/>
              </a:rPr>
              <a:t>ال</a:t>
            </a:r>
            <a:r>
              <a:rPr lang="ar-EG" sz="2400" dirty="0" smtClean="0">
                <a:latin typeface="Calibri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cs typeface="Arial" pitchFamily="34" charset="0"/>
              </a:rPr>
              <a:t>DNA  </a:t>
            </a:r>
            <a:r>
              <a:rPr lang="ar-SA" sz="2400" dirty="0" smtClean="0">
                <a:latin typeface="Calibri" pitchFamily="34" charset="0"/>
                <a:cs typeface="Arial" pitchFamily="34" charset="0"/>
              </a:rPr>
              <a:t>  </a:t>
            </a:r>
            <a:r>
              <a:rPr lang="ar-EG" sz="2400" dirty="0" smtClean="0">
                <a:latin typeface="Calibri" pitchFamily="34" charset="0"/>
                <a:cs typeface="Arial" pitchFamily="34" charset="0"/>
              </a:rPr>
              <a:t>يشتمل على المعلومات </a:t>
            </a:r>
            <a:r>
              <a:rPr lang="ar-EG" sz="2400" dirty="0" err="1" smtClean="0">
                <a:latin typeface="Calibri" pitchFamily="34" charset="0"/>
                <a:cs typeface="Arial" pitchFamily="34" charset="0"/>
              </a:rPr>
              <a:t>الوراثيه</a:t>
            </a:r>
            <a:r>
              <a:rPr lang="ar-EG" sz="2400" dirty="0" smtClean="0">
                <a:latin typeface="Calibri" pitchFamily="34" charset="0"/>
                <a:cs typeface="Arial" pitchFamily="34" charset="0"/>
              </a:rPr>
              <a:t> </a:t>
            </a:r>
            <a:r>
              <a:rPr lang="ar-EG" sz="2400" dirty="0" err="1" smtClean="0">
                <a:latin typeface="Calibri" pitchFamily="34" charset="0"/>
                <a:cs typeface="Arial" pitchFamily="34" charset="0"/>
              </a:rPr>
              <a:t>التى</a:t>
            </a:r>
            <a:r>
              <a:rPr lang="ar-EG" sz="2400" dirty="0" smtClean="0">
                <a:latin typeface="Calibri" pitchFamily="34" charset="0"/>
                <a:cs typeface="Arial" pitchFamily="34" charset="0"/>
              </a:rPr>
              <a:t> تستعملها الخلية في تخليق البروتين  الخاص </a:t>
            </a:r>
            <a:r>
              <a:rPr lang="ar-EG" sz="2400" dirty="0" err="1" smtClean="0">
                <a:latin typeface="Calibri" pitchFamily="34" charset="0"/>
                <a:cs typeface="Arial" pitchFamily="34" charset="0"/>
              </a:rPr>
              <a:t>بها</a:t>
            </a:r>
            <a:r>
              <a:rPr lang="ar-EG" sz="2400" dirty="0" smtClean="0">
                <a:latin typeface="Calibri" pitchFamily="34" charset="0"/>
                <a:cs typeface="Arial" pitchFamily="34" charset="0"/>
              </a:rPr>
              <a:t> أو المراد تخليقه. وهذا التتابع له دور </a:t>
            </a:r>
            <a:r>
              <a:rPr lang="ar-EG" sz="2400" dirty="0" err="1" smtClean="0">
                <a:latin typeface="Calibri" pitchFamily="34" charset="0"/>
                <a:cs typeface="Arial" pitchFamily="34" charset="0"/>
              </a:rPr>
              <a:t>اساسى</a:t>
            </a:r>
            <a:r>
              <a:rPr lang="ar-EG" sz="2400" dirty="0" smtClean="0">
                <a:latin typeface="Calibri" pitchFamily="34" charset="0"/>
                <a:cs typeface="Arial" pitchFamily="34" charset="0"/>
              </a:rPr>
              <a:t> في نقل الصفات والمعلومات الوراثية.</a:t>
            </a:r>
          </a:p>
          <a:p>
            <a:endParaRPr lang="ar-EG" dirty="0" smtClean="0">
              <a:latin typeface="Calibri" pitchFamily="34" charset="0"/>
              <a:cs typeface="Arial" pitchFamily="34" charset="0"/>
            </a:endParaRPr>
          </a:p>
          <a:p>
            <a:r>
              <a:rPr lang="ar-EG" sz="2400" b="1" u="sng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2- حمض </a:t>
            </a:r>
            <a:r>
              <a:rPr lang="ar-EG" sz="2400" b="1" u="sng" dirty="0" err="1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الريبوز</a:t>
            </a:r>
            <a:r>
              <a:rPr lang="ar-EG" sz="2400" b="1" u="sng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ar-EG" sz="2400" b="1" u="sng" dirty="0" err="1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النووى</a:t>
            </a:r>
            <a:r>
              <a:rPr lang="ar-EG" sz="2400" b="1" u="sng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:</a:t>
            </a:r>
          </a:p>
          <a:p>
            <a:pPr>
              <a:lnSpc>
                <a:spcPts val="2400"/>
              </a:lnSpc>
            </a:pPr>
            <a:endParaRPr lang="ar-EG" sz="2000" b="1" dirty="0" smtClean="0">
              <a:solidFill>
                <a:srgbClr val="00B0F0"/>
              </a:solidFill>
              <a:latin typeface="Calibri" pitchFamily="34" charset="0"/>
              <a:cs typeface="Arial" pitchFamily="34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EG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تكوينه:</a:t>
            </a:r>
            <a:r>
              <a:rPr lang="ar-EG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EG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ا</a:t>
            </a:r>
            <a:r>
              <a:rPr lang="ar-EG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- سكر </a:t>
            </a:r>
            <a:r>
              <a:rPr lang="ar-EG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ريبوز</a:t>
            </a:r>
            <a:r>
              <a:rPr lang="ar-EG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 ب– قواعد </a:t>
            </a:r>
            <a:r>
              <a:rPr lang="ar-EG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نيتروجينيه</a:t>
            </a:r>
            <a:r>
              <a:rPr lang="ar-EG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: </a:t>
            </a:r>
            <a:r>
              <a:rPr lang="ar-EG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يوراسيل</a:t>
            </a:r>
            <a:r>
              <a:rPr lang="ar-EG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EG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والسيتوزين</a:t>
            </a:r>
            <a:r>
              <a:rPr lang="en-US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cytocine</a:t>
            </a:r>
            <a:r>
              <a:rPr lang="en-US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(C) </a:t>
            </a:r>
            <a:r>
              <a:rPr lang="ar-EG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– </a:t>
            </a:r>
            <a:r>
              <a:rPr lang="ar-EG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الأدنين </a:t>
            </a:r>
            <a:r>
              <a:rPr lang="en-US" dirty="0" smtClean="0">
                <a:latin typeface="Times New Roman"/>
                <a:ea typeface="Times New Roman"/>
                <a:cs typeface="Traditional Arabic"/>
              </a:rPr>
              <a:t>Adenine</a:t>
            </a:r>
            <a:r>
              <a:rPr lang="ar-EG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EG" b="1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والجوانين</a:t>
            </a:r>
            <a:endParaRPr lang="ar-EG" b="1" dirty="0" smtClean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ar-EG" b="1" dirty="0" smtClean="0">
              <a:solidFill>
                <a:srgbClr val="FF0000"/>
              </a:solidFill>
              <a:latin typeface="Calibri" pitchFamily="34" charset="0"/>
              <a:cs typeface="Arial" pitchFamily="34" charset="0"/>
            </a:endParaRPr>
          </a:p>
          <a:p>
            <a:r>
              <a:rPr lang="ar-EG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الشكل : </a:t>
            </a:r>
            <a:r>
              <a:rPr lang="ar-EG" b="1" dirty="0" err="1" smtClean="0">
                <a:latin typeface="Calibri" pitchFamily="34" charset="0"/>
                <a:cs typeface="Arial" pitchFamily="34" charset="0"/>
              </a:rPr>
              <a:t>عباره</a:t>
            </a:r>
            <a:r>
              <a:rPr lang="ar-EG" b="1" dirty="0" smtClean="0">
                <a:latin typeface="Calibri" pitchFamily="34" charset="0"/>
                <a:cs typeface="Arial" pitchFamily="34" charset="0"/>
              </a:rPr>
              <a:t> عن سلسله غير </a:t>
            </a:r>
            <a:r>
              <a:rPr lang="ar-EG" b="1" dirty="0" err="1" smtClean="0">
                <a:latin typeface="Calibri" pitchFamily="34" charset="0"/>
                <a:cs typeface="Arial" pitchFamily="34" charset="0"/>
              </a:rPr>
              <a:t>حلزونيه</a:t>
            </a:r>
            <a:r>
              <a:rPr lang="ar-EG" b="1" dirty="0" smtClean="0">
                <a:latin typeface="Calibri" pitchFamily="34" charset="0"/>
                <a:cs typeface="Arial" pitchFamily="34" charset="0"/>
              </a:rPr>
              <a:t> .      </a:t>
            </a:r>
            <a:r>
              <a:rPr lang="ar-EG" b="1" dirty="0" err="1" smtClean="0">
                <a:solidFill>
                  <a:srgbClr val="92D050"/>
                </a:solidFill>
                <a:latin typeface="Calibri" pitchFamily="34" charset="0"/>
                <a:cs typeface="Arial" pitchFamily="34" charset="0"/>
              </a:rPr>
              <a:t>جزىء</a:t>
            </a:r>
            <a:r>
              <a:rPr lang="ar-EG" b="1" dirty="0" smtClean="0">
                <a:solidFill>
                  <a:srgbClr val="92D05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ar-EG" b="1" dirty="0" err="1" smtClean="0">
                <a:solidFill>
                  <a:srgbClr val="92D050"/>
                </a:solidFill>
                <a:latin typeface="Calibri" pitchFamily="34" charset="0"/>
                <a:cs typeface="Arial" pitchFamily="34" charset="0"/>
              </a:rPr>
              <a:t>ال</a:t>
            </a:r>
            <a:r>
              <a:rPr lang="ar-EG" b="1" dirty="0" smtClean="0">
                <a:solidFill>
                  <a:srgbClr val="92D05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92D050"/>
                </a:solidFill>
                <a:latin typeface="Calibri" pitchFamily="34" charset="0"/>
                <a:cs typeface="Arial" pitchFamily="34" charset="0"/>
              </a:rPr>
              <a:t>RNA</a:t>
            </a:r>
            <a:r>
              <a:rPr lang="ar-EG" b="1" dirty="0" smtClean="0">
                <a:solidFill>
                  <a:srgbClr val="92D050"/>
                </a:solidFill>
                <a:latin typeface="Calibri" pitchFamily="34" charset="0"/>
                <a:cs typeface="Arial" pitchFamily="34" charset="0"/>
              </a:rPr>
              <a:t> له 3 أنواع</a:t>
            </a:r>
            <a:r>
              <a:rPr lang="ar-EG" b="1" dirty="0" smtClean="0">
                <a:latin typeface="Calibri" pitchFamily="34" charset="0"/>
                <a:cs typeface="Arial" pitchFamily="34" charset="0"/>
              </a:rPr>
              <a:t>:</a:t>
            </a:r>
          </a:p>
          <a:p>
            <a:endParaRPr lang="ar-EG" b="1" dirty="0" smtClean="0">
              <a:solidFill>
                <a:srgbClr val="FF0000"/>
              </a:solidFill>
              <a:latin typeface="Calibri" pitchFamily="34" charset="0"/>
              <a:cs typeface="Arial" pitchFamily="34" charset="0"/>
            </a:endParaRPr>
          </a:p>
          <a:p>
            <a:r>
              <a:rPr lang="ar-EG" sz="2000" b="1" dirty="0" smtClean="0">
                <a:solidFill>
                  <a:srgbClr val="00B0F0"/>
                </a:solidFill>
                <a:latin typeface="Calibri" pitchFamily="34" charset="0"/>
                <a:cs typeface="Arial" pitchFamily="34" charset="0"/>
              </a:rPr>
              <a:t>1- </a:t>
            </a:r>
            <a:r>
              <a:rPr lang="en-US" sz="2000" b="1" dirty="0" smtClean="0">
                <a:solidFill>
                  <a:srgbClr val="00B0F0"/>
                </a:solidFill>
                <a:latin typeface="Calibri" pitchFamily="34" charset="0"/>
                <a:cs typeface="Arial" pitchFamily="34" charset="0"/>
              </a:rPr>
              <a:t>  messenger RNA  </a:t>
            </a:r>
            <a:r>
              <a:rPr lang="ar-EG" sz="2000" b="1" dirty="0" smtClean="0">
                <a:solidFill>
                  <a:srgbClr val="00B0F0"/>
                </a:solidFill>
                <a:latin typeface="Calibri" pitchFamily="34" charset="0"/>
                <a:cs typeface="Arial" pitchFamily="34" charset="0"/>
              </a:rPr>
              <a:t>الرسول:</a:t>
            </a:r>
          </a:p>
          <a:p>
            <a:endParaRPr lang="en-US" b="1" dirty="0" smtClean="0">
              <a:solidFill>
                <a:srgbClr val="00B0F0"/>
              </a:solidFill>
              <a:latin typeface="Calibri" pitchFamily="34" charset="0"/>
              <a:cs typeface="Arial" pitchFamily="34" charset="0"/>
            </a:endParaRPr>
          </a:p>
          <a:p>
            <a:r>
              <a:rPr lang="ar-EG" b="1" dirty="0" smtClean="0">
                <a:latin typeface="Calibri" pitchFamily="34" charset="0"/>
                <a:cs typeface="Arial" pitchFamily="34" charset="0"/>
              </a:rPr>
              <a:t>يتم تخليقه داخل </a:t>
            </a:r>
            <a:r>
              <a:rPr lang="ar-EG" b="1" dirty="0" err="1" smtClean="0">
                <a:latin typeface="Calibri" pitchFamily="34" charset="0"/>
                <a:cs typeface="Arial" pitchFamily="34" charset="0"/>
              </a:rPr>
              <a:t>النواه</a:t>
            </a:r>
            <a:r>
              <a:rPr lang="ar-EG" b="1" dirty="0" smtClean="0">
                <a:latin typeface="Calibri" pitchFamily="34" charset="0"/>
                <a:cs typeface="Arial" pitchFamily="34" charset="0"/>
              </a:rPr>
              <a:t> من </a:t>
            </a:r>
            <a:r>
              <a:rPr lang="ar-EG" b="1" dirty="0" err="1" smtClean="0">
                <a:latin typeface="Calibri" pitchFamily="34" charset="0"/>
                <a:cs typeface="Arial" pitchFamily="34" charset="0"/>
              </a:rPr>
              <a:t>جزىء</a:t>
            </a:r>
            <a:r>
              <a:rPr lang="ar-EG" b="1" dirty="0" smtClean="0">
                <a:latin typeface="Calibri" pitchFamily="34" charset="0"/>
                <a:cs typeface="Arial" pitchFamily="34" charset="0"/>
              </a:rPr>
              <a:t> </a:t>
            </a:r>
            <a:r>
              <a:rPr lang="ar-EG" b="1" dirty="0" err="1" smtClean="0">
                <a:latin typeface="Calibri" pitchFamily="34" charset="0"/>
                <a:cs typeface="Arial" pitchFamily="34" charset="0"/>
              </a:rPr>
              <a:t>ال</a:t>
            </a:r>
            <a:r>
              <a:rPr lang="ar-EG" b="1" dirty="0" smtClean="0">
                <a:latin typeface="Calibri" pitchFamily="34" charset="0"/>
                <a:cs typeface="Arial" pitchFamily="34" charset="0"/>
              </a:rPr>
              <a:t>  </a:t>
            </a:r>
            <a:r>
              <a:rPr lang="en-US" b="1" dirty="0" smtClean="0">
                <a:latin typeface="Calibri" pitchFamily="34" charset="0"/>
                <a:cs typeface="Arial" pitchFamily="34" charset="0"/>
              </a:rPr>
              <a:t>DNA</a:t>
            </a:r>
            <a:r>
              <a:rPr lang="ar-EG" b="1" dirty="0" smtClean="0">
                <a:latin typeface="Calibri" pitchFamily="34" charset="0"/>
                <a:cs typeface="Arial" pitchFamily="34" charset="0"/>
              </a:rPr>
              <a:t>    بعمليه تسمى </a:t>
            </a:r>
            <a:r>
              <a:rPr lang="ar-EG" b="1" dirty="0" err="1" smtClean="0">
                <a:latin typeface="Calibri" pitchFamily="34" charset="0"/>
                <a:cs typeface="Arial" pitchFamily="34" charset="0"/>
              </a:rPr>
              <a:t>ترانس</a:t>
            </a:r>
            <a:r>
              <a:rPr lang="ar-EG" b="1" dirty="0" smtClean="0">
                <a:latin typeface="Calibri" pitchFamily="34" charset="0"/>
                <a:cs typeface="Arial" pitchFamily="34" charset="0"/>
              </a:rPr>
              <a:t> </a:t>
            </a:r>
            <a:r>
              <a:rPr lang="ar-EG" b="1" dirty="0" err="1" smtClean="0">
                <a:latin typeface="Calibri" pitchFamily="34" charset="0"/>
                <a:cs typeface="Arial" pitchFamily="34" charset="0"/>
              </a:rPr>
              <a:t>كربشن</a:t>
            </a:r>
            <a:r>
              <a:rPr lang="ar-EG" b="1" dirty="0" smtClean="0">
                <a:latin typeface="Calibri" pitchFamily="34" charset="0"/>
                <a:cs typeface="Arial" pitchFamily="34" charset="0"/>
              </a:rPr>
              <a:t> </a:t>
            </a:r>
            <a:r>
              <a:rPr lang="en-US" b="1" dirty="0" smtClean="0">
                <a:latin typeface="Calibri" pitchFamily="34" charset="0"/>
                <a:cs typeface="Arial" pitchFamily="34" charset="0"/>
              </a:rPr>
              <a:t>transcription</a:t>
            </a:r>
            <a:endParaRPr lang="ar-EG" b="1" dirty="0" smtClean="0">
              <a:latin typeface="Calibri" pitchFamily="34" charset="0"/>
              <a:cs typeface="Arial" pitchFamily="34" charset="0"/>
            </a:endParaRPr>
          </a:p>
          <a:p>
            <a:r>
              <a:rPr lang="ar-EG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 </a:t>
            </a:r>
            <a:endParaRPr lang="ar-SA" b="1" dirty="0" smtClean="0">
              <a:solidFill>
                <a:srgbClr val="FF0000"/>
              </a:solidFill>
              <a:latin typeface="Calibri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DNA       </a:t>
            </a:r>
            <a:r>
              <a:rPr lang="en-US" dirty="0" smtClean="0">
                <a:latin typeface="Calibri" pitchFamily="34" charset="0"/>
                <a:cs typeface="Arial" pitchFamily="34" charset="0"/>
              </a:rPr>
              <a:t>transcription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        mRNA        </a:t>
            </a:r>
            <a:r>
              <a:rPr lang="en-US" dirty="0" smtClean="0">
                <a:latin typeface="Calibri" pitchFamily="34" charset="0"/>
                <a:cs typeface="Arial" pitchFamily="34" charset="0"/>
              </a:rPr>
              <a:t>translation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            protein                           </a:t>
            </a:r>
          </a:p>
          <a:p>
            <a:endParaRPr lang="ar-SA" b="1" dirty="0" smtClean="0">
              <a:solidFill>
                <a:srgbClr val="FF0000"/>
              </a:solidFill>
              <a:latin typeface="Calibri" pitchFamily="34" charset="0"/>
              <a:cs typeface="Arial" pitchFamily="34" charset="0"/>
            </a:endParaRPr>
          </a:p>
          <a:p>
            <a:endParaRPr lang="ar-EG" dirty="0" smtClean="0">
              <a:latin typeface="Calibri" pitchFamily="34" charset="0"/>
              <a:cs typeface="Arial" pitchFamily="34" charset="0"/>
            </a:endParaRPr>
          </a:p>
          <a:p>
            <a:endParaRPr lang="ar-EG" dirty="0" smtClean="0">
              <a:latin typeface="Calibri" pitchFamily="34" charset="0"/>
              <a:cs typeface="Arial" pitchFamily="34" charset="0"/>
            </a:endParaRPr>
          </a:p>
          <a:p>
            <a:endParaRPr lang="ar-EG" dirty="0" smtClean="0">
              <a:latin typeface="Calibri" pitchFamily="34" charset="0"/>
              <a:cs typeface="Arial" pitchFamily="34" charset="0"/>
            </a:endParaRPr>
          </a:p>
          <a:p>
            <a:endParaRPr lang="ar-SA" dirty="0"/>
          </a:p>
        </p:txBody>
      </p:sp>
      <p:cxnSp>
        <p:nvCxnSpPr>
          <p:cNvPr id="4" name="رابط كسهم مستقيم 3"/>
          <p:cNvCxnSpPr/>
          <p:nvPr/>
        </p:nvCxnSpPr>
        <p:spPr>
          <a:xfrm>
            <a:off x="2428860" y="5929330"/>
            <a:ext cx="121444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رابط كسهم مستقيم 4"/>
          <p:cNvCxnSpPr/>
          <p:nvPr/>
        </p:nvCxnSpPr>
        <p:spPr>
          <a:xfrm>
            <a:off x="5214942" y="5929330"/>
            <a:ext cx="121444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58" y="285728"/>
            <a:ext cx="828680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>
                <a:latin typeface="Calibri" pitchFamily="34" charset="0"/>
                <a:cs typeface="Arial" pitchFamily="34" charset="0"/>
              </a:rPr>
              <a:t>ويدل ذلك على </a:t>
            </a:r>
            <a:r>
              <a:rPr lang="ar-SA" sz="2800" dirty="0" err="1" smtClean="0">
                <a:latin typeface="Calibri" pitchFamily="34" charset="0"/>
                <a:cs typeface="Arial" pitchFamily="34" charset="0"/>
              </a:rPr>
              <a:t>ان</a:t>
            </a:r>
            <a:r>
              <a:rPr lang="ar-SA" sz="2800" dirty="0" smtClean="0">
                <a:latin typeface="Calibri" pitchFamily="34" charset="0"/>
                <a:cs typeface="Arial" pitchFamily="34" charset="0"/>
              </a:rPr>
              <a:t>  تخليق </a:t>
            </a:r>
            <a:r>
              <a:rPr lang="ar-SA" sz="2800" dirty="0" err="1" smtClean="0">
                <a:latin typeface="Calibri" pitchFamily="34" charset="0"/>
                <a:cs typeface="Arial" pitchFamily="34" charset="0"/>
              </a:rPr>
              <a:t>ال</a:t>
            </a:r>
            <a:r>
              <a:rPr lang="ar-SA" sz="2800" dirty="0" smtClean="0">
                <a:latin typeface="Calibri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Calibri" pitchFamily="34" charset="0"/>
                <a:cs typeface="Arial" pitchFamily="34" charset="0"/>
              </a:rPr>
              <a:t>mRNA</a:t>
            </a:r>
            <a:r>
              <a:rPr lang="ar-SA" sz="2800" dirty="0" smtClean="0">
                <a:latin typeface="Calibri" pitchFamily="34" charset="0"/>
                <a:cs typeface="Arial" pitchFamily="34" charset="0"/>
              </a:rPr>
              <a:t>   يحدث تبعا لمعلومات تعطى بواسطة </a:t>
            </a:r>
            <a:r>
              <a:rPr lang="ar-SA" sz="2800" dirty="0" err="1" smtClean="0">
                <a:latin typeface="Calibri" pitchFamily="34" charset="0"/>
                <a:cs typeface="Arial" pitchFamily="34" charset="0"/>
              </a:rPr>
              <a:t>جزىء</a:t>
            </a:r>
            <a:r>
              <a:rPr lang="ar-SA" sz="2800" dirty="0" smtClean="0">
                <a:latin typeface="Calibri" pitchFamily="34" charset="0"/>
                <a:cs typeface="Arial" pitchFamily="34" charset="0"/>
              </a:rPr>
              <a:t> </a:t>
            </a:r>
            <a:r>
              <a:rPr lang="ar-SA" sz="2800" dirty="0" err="1" smtClean="0">
                <a:latin typeface="Calibri" pitchFamily="34" charset="0"/>
                <a:cs typeface="Arial" pitchFamily="34" charset="0"/>
              </a:rPr>
              <a:t>ال</a:t>
            </a:r>
            <a:r>
              <a:rPr lang="ar-SA" sz="2800" dirty="0" smtClean="0">
                <a:latin typeface="Calibri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Calibri" pitchFamily="34" charset="0"/>
                <a:cs typeface="Arial" pitchFamily="34" charset="0"/>
              </a:rPr>
              <a:t>DNA </a:t>
            </a:r>
            <a:r>
              <a:rPr lang="ar-SA" sz="2800" dirty="0" smtClean="0">
                <a:latin typeface="Calibri" pitchFamily="34" charset="0"/>
                <a:cs typeface="Arial" pitchFamily="34" charset="0"/>
              </a:rPr>
              <a:t>  وعمليه </a:t>
            </a:r>
            <a:r>
              <a:rPr lang="ar-SA" sz="2800" b="1" u="sng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نسخ</a:t>
            </a:r>
            <a:r>
              <a:rPr lang="ar-SA" sz="2800" dirty="0" smtClean="0">
                <a:latin typeface="Calibri" pitchFamily="34" charset="0"/>
                <a:cs typeface="Arial" pitchFamily="34" charset="0"/>
              </a:rPr>
              <a:t> تتبعها عمليه </a:t>
            </a:r>
            <a:r>
              <a:rPr lang="ar-SA" sz="2800" b="1" u="sng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ترجمه</a:t>
            </a:r>
            <a:r>
              <a:rPr lang="ar-SA" sz="2800" dirty="0" smtClean="0">
                <a:latin typeface="Calibri" pitchFamily="34" charset="0"/>
                <a:cs typeface="Arial" pitchFamily="34" charset="0"/>
              </a:rPr>
              <a:t>  الشفرات الوراثية والتي يتم بواسطتها تخليق البروتين .</a:t>
            </a:r>
          </a:p>
          <a:p>
            <a:r>
              <a:rPr lang="ar-SA" sz="2800" b="1" dirty="0" smtClean="0">
                <a:latin typeface="Calibri" pitchFamily="34" charset="0"/>
                <a:cs typeface="Arial" pitchFamily="34" charset="0"/>
              </a:rPr>
              <a:t>سلسله </a:t>
            </a:r>
            <a:r>
              <a:rPr lang="en-US" sz="2800" b="1" dirty="0" smtClean="0">
                <a:latin typeface="Calibri" pitchFamily="34" charset="0"/>
                <a:cs typeface="Arial" pitchFamily="34" charset="0"/>
              </a:rPr>
              <a:t>mRNA</a:t>
            </a:r>
            <a:r>
              <a:rPr lang="ar-SA" sz="2800" b="1" dirty="0" smtClean="0">
                <a:latin typeface="Calibri" pitchFamily="34" charset="0"/>
                <a:cs typeface="Arial" pitchFamily="34" charset="0"/>
              </a:rPr>
              <a:t>  هي المسئولة عن حمل ونقل الصفات الوراثية .</a:t>
            </a:r>
          </a:p>
          <a:p>
            <a:endParaRPr lang="ar-SA" sz="2800" b="1" dirty="0" smtClean="0">
              <a:latin typeface="Calibri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ar-SA" sz="2400" b="1" dirty="0" smtClean="0">
                <a:latin typeface="Calibri" pitchFamily="34" charset="0"/>
                <a:cs typeface="Arial" pitchFamily="34" charset="0"/>
              </a:rPr>
              <a:t>بعد تكوين </a:t>
            </a:r>
            <a:r>
              <a:rPr lang="en-US" sz="2400" b="1" dirty="0" smtClean="0">
                <a:latin typeface="Calibri" pitchFamily="34" charset="0"/>
                <a:cs typeface="Arial" pitchFamily="34" charset="0"/>
              </a:rPr>
              <a:t>mRNA</a:t>
            </a:r>
            <a:r>
              <a:rPr lang="ar-SA" sz="2400" b="1" dirty="0" smtClean="0">
                <a:latin typeface="Calibri" pitchFamily="34" charset="0"/>
                <a:cs typeface="Arial" pitchFamily="34" charset="0"/>
              </a:rPr>
              <a:t>  من </a:t>
            </a:r>
            <a:r>
              <a:rPr lang="ar-SA" sz="2400" b="1" dirty="0" err="1" smtClean="0">
                <a:latin typeface="Calibri" pitchFamily="34" charset="0"/>
                <a:cs typeface="Arial" pitchFamily="34" charset="0"/>
              </a:rPr>
              <a:t>جزىء</a:t>
            </a:r>
            <a:r>
              <a:rPr lang="ar-SA" sz="2400" b="1" dirty="0" smtClean="0">
                <a:latin typeface="Calibri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Calibri" pitchFamily="34" charset="0"/>
                <a:cs typeface="Arial" pitchFamily="34" charset="0"/>
              </a:rPr>
              <a:t>DNA</a:t>
            </a:r>
            <a:r>
              <a:rPr lang="ar-SA" sz="2400" b="1" dirty="0" smtClean="0">
                <a:latin typeface="Calibri" pitchFamily="34" charset="0"/>
                <a:cs typeface="Arial" pitchFamily="34" charset="0"/>
              </a:rPr>
              <a:t> فانه ينفصل من </a:t>
            </a:r>
            <a:r>
              <a:rPr lang="ar-SA" sz="2400" b="1" dirty="0" err="1" smtClean="0">
                <a:latin typeface="Calibri" pitchFamily="34" charset="0"/>
                <a:cs typeface="Arial" pitchFamily="34" charset="0"/>
              </a:rPr>
              <a:t>ال</a:t>
            </a:r>
            <a:r>
              <a:rPr lang="en-US" sz="2400" b="1" dirty="0" smtClean="0">
                <a:latin typeface="Calibri" pitchFamily="34" charset="0"/>
                <a:cs typeface="Arial" pitchFamily="34" charset="0"/>
              </a:rPr>
              <a:t> DNA</a:t>
            </a:r>
            <a:r>
              <a:rPr lang="ar-SA" sz="2400" b="1" dirty="0" smtClean="0">
                <a:latin typeface="Calibri" pitchFamily="34" charset="0"/>
                <a:cs typeface="Arial" pitchFamily="34" charset="0"/>
              </a:rPr>
              <a:t> </a:t>
            </a: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ويخرج من </a:t>
            </a:r>
            <a:r>
              <a:rPr lang="ar-SA" sz="2400" b="1" dirty="0" err="1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النواه</a:t>
            </a: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ar-SA" sz="2400" b="1" dirty="0" err="1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الى</a:t>
            </a: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ar-SA" sz="2400" b="1" dirty="0" err="1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الريبوسوم</a:t>
            </a: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ar-SA" sz="2400" b="1" dirty="0" smtClean="0">
                <a:latin typeface="Calibri" pitchFamily="34" charset="0"/>
                <a:cs typeface="Arial" pitchFamily="34" charset="0"/>
              </a:rPr>
              <a:t>الموجود </a:t>
            </a:r>
            <a:r>
              <a:rPr lang="ar-SA" sz="2400" b="1" dirty="0" err="1" smtClean="0">
                <a:latin typeface="Calibri" pitchFamily="34" charset="0"/>
                <a:cs typeface="Arial" pitchFamily="34" charset="0"/>
              </a:rPr>
              <a:t>فى</a:t>
            </a:r>
            <a:r>
              <a:rPr lang="ar-SA" sz="2400" b="1" dirty="0" smtClean="0">
                <a:latin typeface="Calibri" pitchFamily="34" charset="0"/>
                <a:cs typeface="Arial" pitchFamily="34" charset="0"/>
              </a:rPr>
              <a:t> </a:t>
            </a:r>
            <a:r>
              <a:rPr lang="ar-SA" sz="2400" b="1" dirty="0" err="1" smtClean="0">
                <a:latin typeface="Calibri" pitchFamily="34" charset="0"/>
                <a:cs typeface="Arial" pitchFamily="34" charset="0"/>
              </a:rPr>
              <a:t>السيتوبلازم</a:t>
            </a:r>
            <a:r>
              <a:rPr lang="ar-SA" sz="2400" b="1" dirty="0" smtClean="0">
                <a:latin typeface="Calibri" pitchFamily="34" charset="0"/>
                <a:cs typeface="Arial" pitchFamily="34" charset="0"/>
              </a:rPr>
              <a:t> ليكون القالب </a:t>
            </a:r>
            <a:r>
              <a:rPr lang="ar-SA" sz="2400" b="1" dirty="0" err="1" smtClean="0">
                <a:latin typeface="Calibri" pitchFamily="34" charset="0"/>
                <a:cs typeface="Arial" pitchFamily="34" charset="0"/>
              </a:rPr>
              <a:t>الريبوسومى</a:t>
            </a:r>
            <a:r>
              <a:rPr lang="ar-SA" sz="2400" b="1" dirty="0" smtClean="0">
                <a:latin typeface="Calibri" pitchFamily="34" charset="0"/>
                <a:cs typeface="Arial" pitchFamily="34" charset="0"/>
              </a:rPr>
              <a:t> </a:t>
            </a:r>
            <a:r>
              <a:rPr lang="ar-SA" sz="2400" b="1" dirty="0" err="1" smtClean="0">
                <a:latin typeface="Calibri" pitchFamily="34" charset="0"/>
                <a:cs typeface="Arial" pitchFamily="34" charset="0"/>
              </a:rPr>
              <a:t>والذى</a:t>
            </a:r>
            <a:r>
              <a:rPr lang="ar-SA" sz="2400" b="1" dirty="0" smtClean="0">
                <a:latin typeface="Calibri" pitchFamily="34" charset="0"/>
                <a:cs typeface="Arial" pitchFamily="34" charset="0"/>
              </a:rPr>
              <a:t> عليه تترتب الأحماض </a:t>
            </a:r>
            <a:r>
              <a:rPr lang="ar-SA" sz="2400" b="1" dirty="0" err="1" smtClean="0">
                <a:latin typeface="Calibri" pitchFamily="34" charset="0"/>
                <a:cs typeface="Arial" pitchFamily="34" charset="0"/>
              </a:rPr>
              <a:t>الأمينيه</a:t>
            </a:r>
            <a:r>
              <a:rPr lang="ar-SA" sz="2400" b="1" dirty="0" smtClean="0">
                <a:latin typeface="Calibri" pitchFamily="34" charset="0"/>
                <a:cs typeface="Arial" pitchFamily="34" charset="0"/>
              </a:rPr>
              <a:t>  تبعا لتتابع القواعد </a:t>
            </a:r>
            <a:r>
              <a:rPr lang="ar-SA" sz="2400" b="1" dirty="0" err="1" smtClean="0">
                <a:latin typeface="Calibri" pitchFamily="34" charset="0"/>
                <a:cs typeface="Arial" pitchFamily="34" charset="0"/>
              </a:rPr>
              <a:t>النيتروجينيه</a:t>
            </a:r>
            <a:r>
              <a:rPr lang="ar-SA" sz="2400" b="1" dirty="0" smtClean="0">
                <a:latin typeface="Calibri" pitchFamily="34" charset="0"/>
                <a:cs typeface="Arial" pitchFamily="34" charset="0"/>
              </a:rPr>
              <a:t> ( </a:t>
            </a: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تشكل كل 3 قواعد </a:t>
            </a:r>
            <a:r>
              <a:rPr lang="ar-SA" sz="2400" b="1" dirty="0" err="1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نيتروجينيه</a:t>
            </a: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ar-SA" sz="2400" b="1" dirty="0" err="1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الشفره</a:t>
            </a: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ar-SA" sz="2400" b="1" dirty="0" err="1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الوراثيه</a:t>
            </a: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(</a:t>
            </a:r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codon</a:t>
            </a: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ar-SA" sz="2400" b="1" dirty="0" smtClean="0">
                <a:latin typeface="Calibri" pitchFamily="34" charset="0"/>
                <a:cs typeface="Arial" pitchFamily="34" charset="0"/>
              </a:rPr>
              <a:t>على </a:t>
            </a:r>
            <a:r>
              <a:rPr lang="ar-SA" sz="2400" b="1" dirty="0" err="1" smtClean="0">
                <a:latin typeface="Calibri" pitchFamily="34" charset="0"/>
                <a:cs typeface="Arial" pitchFamily="34" charset="0"/>
              </a:rPr>
              <a:t>ال</a:t>
            </a:r>
            <a:r>
              <a:rPr lang="ar-SA" sz="2400" b="1" dirty="0" smtClean="0">
                <a:latin typeface="Calibri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Calibri" pitchFamily="34" charset="0"/>
                <a:cs typeface="Arial" pitchFamily="34" charset="0"/>
              </a:rPr>
              <a:t>mRNA</a:t>
            </a:r>
            <a:r>
              <a:rPr lang="ar-SA" sz="2400" b="1" dirty="0" smtClean="0">
                <a:latin typeface="Calibri" pitchFamily="34" charset="0"/>
                <a:cs typeface="Arial" pitchFamily="34" charset="0"/>
              </a:rPr>
              <a:t>   والذي يشبه تماما الموجود في جزيء </a:t>
            </a:r>
            <a:r>
              <a:rPr lang="ar-SA" sz="2400" b="1" dirty="0" err="1" smtClean="0">
                <a:latin typeface="Calibri" pitchFamily="34" charset="0"/>
                <a:cs typeface="Arial" pitchFamily="34" charset="0"/>
              </a:rPr>
              <a:t>ال</a:t>
            </a:r>
            <a:r>
              <a:rPr lang="en-US" sz="2400" b="1" dirty="0" smtClean="0">
                <a:latin typeface="Calibri" pitchFamily="34" charset="0"/>
                <a:cs typeface="Arial" pitchFamily="34" charset="0"/>
              </a:rPr>
              <a:t> DNA</a:t>
            </a:r>
            <a:endParaRPr lang="ar-SA" sz="2400" b="1" dirty="0" smtClean="0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1"/>
          <p:cNvSpPr>
            <a:spLocks noChangeArrowheads="1"/>
          </p:cNvSpPr>
          <p:nvPr/>
        </p:nvSpPr>
        <p:spPr bwMode="auto">
          <a:xfrm>
            <a:off x="0" y="1214422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raditional Arabic" pitchFamily="2" charset="-78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142844" y="214290"/>
            <a:ext cx="8858312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EG" sz="2400" b="1" dirty="0" smtClean="0">
                <a:solidFill>
                  <a:srgbClr val="00B0F0"/>
                </a:solidFill>
              </a:rPr>
              <a:t>2- </a:t>
            </a:r>
            <a:r>
              <a:rPr lang="en-US" sz="2400" b="1" dirty="0" smtClean="0">
                <a:solidFill>
                  <a:srgbClr val="00B0F0"/>
                </a:solidFill>
              </a:rPr>
              <a:t>Ribosomal  RNA     </a:t>
            </a:r>
            <a:r>
              <a:rPr lang="en-US" sz="2400" b="1" dirty="0" err="1" smtClean="0">
                <a:solidFill>
                  <a:srgbClr val="00B0F0"/>
                </a:solidFill>
              </a:rPr>
              <a:t>rRNA</a:t>
            </a:r>
            <a:r>
              <a:rPr lang="en-US" sz="2400" b="1" dirty="0" smtClean="0">
                <a:solidFill>
                  <a:srgbClr val="00B0F0"/>
                </a:solidFill>
              </a:rPr>
              <a:t> :</a:t>
            </a:r>
          </a:p>
          <a:p>
            <a:pPr>
              <a:lnSpc>
                <a:spcPct val="150000"/>
              </a:lnSpc>
            </a:pPr>
            <a:r>
              <a:rPr lang="ar-EG" sz="2000" dirty="0" err="1" smtClean="0"/>
              <a:t>الريبوسومات</a:t>
            </a:r>
            <a:r>
              <a:rPr lang="ar-EG" sz="2000" dirty="0" smtClean="0"/>
              <a:t> مركبات معقده </a:t>
            </a:r>
            <a:r>
              <a:rPr lang="ar-EG" sz="2000" dirty="0" err="1" smtClean="0"/>
              <a:t>ومتخصصه</a:t>
            </a:r>
            <a:r>
              <a:rPr lang="ar-EG" sz="2000" dirty="0" smtClean="0"/>
              <a:t> جدا وتتكون وحده </a:t>
            </a:r>
            <a:r>
              <a:rPr lang="ar-EG" sz="2000" dirty="0" err="1" smtClean="0"/>
              <a:t>الريبوسوم</a:t>
            </a:r>
            <a:r>
              <a:rPr lang="ar-EG" sz="2000" dirty="0" smtClean="0"/>
              <a:t> من </a:t>
            </a:r>
            <a:r>
              <a:rPr lang="ar-EG" sz="2000" b="1" u="sng" dirty="0" smtClean="0"/>
              <a:t>تحت وحدتين</a:t>
            </a:r>
            <a:r>
              <a:rPr lang="ar-EG" sz="2000" dirty="0" smtClean="0"/>
              <a:t> إحداهما كبير</a:t>
            </a:r>
            <a:r>
              <a:rPr lang="en-US" sz="2000" dirty="0" smtClean="0"/>
              <a:t> (60S)</a:t>
            </a:r>
            <a:r>
              <a:rPr lang="ar-EG" sz="2000" dirty="0" smtClean="0"/>
              <a:t> </a:t>
            </a:r>
            <a:r>
              <a:rPr lang="ar-EG" sz="2000" dirty="0" err="1" smtClean="0"/>
              <a:t>والاخر</a:t>
            </a:r>
            <a:r>
              <a:rPr lang="ar-EG" sz="2000" dirty="0" smtClean="0"/>
              <a:t> صغير </a:t>
            </a:r>
            <a:r>
              <a:rPr lang="en-US" sz="2000" dirty="0" smtClean="0"/>
              <a:t>(40S)</a:t>
            </a:r>
            <a:r>
              <a:rPr lang="ar-EG" sz="2000" dirty="0" smtClean="0"/>
              <a:t>. ويعتبر </a:t>
            </a:r>
            <a:r>
              <a:rPr lang="ar-EG" sz="2000" dirty="0" err="1" smtClean="0"/>
              <a:t>الريبوسوم</a:t>
            </a:r>
            <a:r>
              <a:rPr lang="ar-EG" sz="2000" dirty="0" smtClean="0"/>
              <a:t> </a:t>
            </a:r>
            <a:r>
              <a:rPr lang="ar-EG" sz="2000" b="1" dirty="0" smtClean="0">
                <a:solidFill>
                  <a:srgbClr val="FF0000"/>
                </a:solidFill>
              </a:rPr>
              <a:t>المصنع</a:t>
            </a:r>
            <a:r>
              <a:rPr lang="ar-EG" sz="2000" dirty="0" smtClean="0">
                <a:solidFill>
                  <a:srgbClr val="FF0000"/>
                </a:solidFill>
              </a:rPr>
              <a:t> الذي يتم فيه تخليق البروتينات </a:t>
            </a:r>
            <a:r>
              <a:rPr lang="ar-EG" sz="2000" dirty="0" smtClean="0"/>
              <a:t>وباتحاده مع </a:t>
            </a:r>
            <a:r>
              <a:rPr lang="en-US" sz="2000" dirty="0" smtClean="0"/>
              <a:t>mRNA</a:t>
            </a:r>
            <a:r>
              <a:rPr lang="ar-EG" sz="2000" dirty="0" smtClean="0"/>
              <a:t> يكونان القالب </a:t>
            </a:r>
            <a:r>
              <a:rPr lang="ar-EG" sz="2000" dirty="0" err="1" smtClean="0"/>
              <a:t>الريبوسومى</a:t>
            </a:r>
            <a:r>
              <a:rPr lang="ar-EG" sz="2000" dirty="0" smtClean="0"/>
              <a:t> الذي يتحكم في تكوين ونوعيه البروتين.</a:t>
            </a:r>
          </a:p>
          <a:p>
            <a:r>
              <a:rPr lang="ar-EG" sz="2400" b="1" dirty="0" smtClean="0">
                <a:solidFill>
                  <a:srgbClr val="00B0F0"/>
                </a:solidFill>
              </a:rPr>
              <a:t>3- </a:t>
            </a:r>
            <a:r>
              <a:rPr lang="en-US" sz="2400" b="1" dirty="0" smtClean="0">
                <a:solidFill>
                  <a:srgbClr val="00B0F0"/>
                </a:solidFill>
              </a:rPr>
              <a:t>Transfer RNA  </a:t>
            </a:r>
            <a:r>
              <a:rPr lang="en-US" sz="2400" b="1" dirty="0" err="1" smtClean="0">
                <a:solidFill>
                  <a:srgbClr val="00B0F0"/>
                </a:solidFill>
              </a:rPr>
              <a:t>tRNA</a:t>
            </a:r>
            <a:r>
              <a:rPr lang="ar-EG" sz="2400" b="1" dirty="0" smtClean="0">
                <a:solidFill>
                  <a:srgbClr val="00B0F0"/>
                </a:solidFill>
              </a:rPr>
              <a:t>:</a:t>
            </a:r>
            <a:endParaRPr lang="en-US" sz="2000" b="1" dirty="0" smtClean="0">
              <a:solidFill>
                <a:srgbClr val="00B0F0"/>
              </a:solidFill>
            </a:endParaRPr>
          </a:p>
          <a:p>
            <a:pPr>
              <a:lnSpc>
                <a:spcPct val="150000"/>
              </a:lnSpc>
            </a:pPr>
            <a:r>
              <a:rPr lang="ar-EG" sz="2400" dirty="0" smtClean="0"/>
              <a:t>1- </a:t>
            </a:r>
            <a:r>
              <a:rPr lang="ar-EG" sz="2400" b="1" dirty="0" smtClean="0">
                <a:solidFill>
                  <a:srgbClr val="92D050"/>
                </a:solidFill>
              </a:rPr>
              <a:t>يتكون</a:t>
            </a:r>
            <a:r>
              <a:rPr lang="ar-EG" sz="2400" dirty="0" smtClean="0"/>
              <a:t> من سلسله منفردة من </a:t>
            </a:r>
            <a:r>
              <a:rPr lang="ar-EG" sz="2400" dirty="0" err="1" smtClean="0"/>
              <a:t>النيوكليوتيدات</a:t>
            </a:r>
            <a:r>
              <a:rPr lang="ar-EG" sz="2400" dirty="0" smtClean="0"/>
              <a:t> على </a:t>
            </a:r>
            <a:r>
              <a:rPr lang="ar-EG" sz="2400" b="1" dirty="0" smtClean="0"/>
              <a:t>صوره ورقه البرسيم </a:t>
            </a:r>
            <a:r>
              <a:rPr lang="ar-EG" sz="2400" dirty="0" smtClean="0"/>
              <a:t>والتي تكون فيها نصف القواعد </a:t>
            </a:r>
            <a:r>
              <a:rPr lang="ar-EG" sz="2400" dirty="0" err="1" smtClean="0"/>
              <a:t>النيتروجينيه</a:t>
            </a:r>
            <a:r>
              <a:rPr lang="ar-EG" sz="2400" dirty="0" smtClean="0"/>
              <a:t> </a:t>
            </a:r>
            <a:r>
              <a:rPr lang="ar-EG" sz="2400" dirty="0" err="1" smtClean="0"/>
              <a:t>ازواج</a:t>
            </a:r>
            <a:r>
              <a:rPr lang="ar-EG" sz="2400" dirty="0" smtClean="0"/>
              <a:t> من القواعد   2- ويحتوى على مكان </a:t>
            </a:r>
            <a:r>
              <a:rPr lang="ar-EG" sz="2400" b="1" dirty="0" smtClean="0"/>
              <a:t>للالتصاق بالحامض </a:t>
            </a:r>
            <a:r>
              <a:rPr lang="ar-EG" sz="2400" b="1" dirty="0" err="1" smtClean="0"/>
              <a:t>الامينى</a:t>
            </a:r>
            <a:r>
              <a:rPr lang="ar-EG" sz="2400" b="1" dirty="0" smtClean="0"/>
              <a:t> </a:t>
            </a:r>
            <a:r>
              <a:rPr lang="ar-EG" sz="2400" dirty="0" smtClean="0"/>
              <a:t>الخاص </a:t>
            </a:r>
            <a:r>
              <a:rPr lang="ar-EG" sz="2400" dirty="0" err="1" smtClean="0"/>
              <a:t>بها</a:t>
            </a:r>
            <a:r>
              <a:rPr lang="ar-EG" sz="2400" dirty="0" smtClean="0"/>
              <a:t>. كذلك يحتوى على </a:t>
            </a:r>
            <a:r>
              <a:rPr lang="ar-EG" sz="2400" dirty="0" err="1" smtClean="0"/>
              <a:t>الشفره</a:t>
            </a:r>
            <a:r>
              <a:rPr lang="ar-EG" sz="2400" dirty="0" smtClean="0"/>
              <a:t> </a:t>
            </a:r>
            <a:r>
              <a:rPr lang="ar-EG" sz="2400" dirty="0" err="1" smtClean="0"/>
              <a:t>المضاده</a:t>
            </a:r>
            <a:r>
              <a:rPr lang="ar-EG" sz="2400" dirty="0" smtClean="0"/>
              <a:t>  </a:t>
            </a:r>
            <a:r>
              <a:rPr lang="en-US" sz="2400" b="1" dirty="0" err="1" smtClean="0"/>
              <a:t>anticodon</a:t>
            </a:r>
            <a:r>
              <a:rPr lang="ar-EG" sz="2400" dirty="0" smtClean="0"/>
              <a:t>   </a:t>
            </a:r>
            <a:r>
              <a:rPr lang="ar-EG" sz="2400" dirty="0" err="1" smtClean="0"/>
              <a:t>والتى</a:t>
            </a:r>
            <a:r>
              <a:rPr lang="ar-EG" sz="2400" dirty="0" smtClean="0"/>
              <a:t> تتطابق مع الشفرة الوراثية الموجودة على </a:t>
            </a:r>
            <a:r>
              <a:rPr lang="en-US" sz="2400" dirty="0" smtClean="0"/>
              <a:t>mRNA</a:t>
            </a:r>
            <a:r>
              <a:rPr lang="ar-EG" sz="2400" dirty="0" smtClean="0"/>
              <a:t>   </a:t>
            </a:r>
          </a:p>
          <a:p>
            <a:pPr>
              <a:lnSpc>
                <a:spcPct val="150000"/>
              </a:lnSpc>
            </a:pPr>
            <a:r>
              <a:rPr lang="ar-EG" sz="2400" b="1" dirty="0" smtClean="0">
                <a:solidFill>
                  <a:srgbClr val="92D050"/>
                </a:solidFill>
              </a:rPr>
              <a:t>- ويعمل</a:t>
            </a:r>
            <a:r>
              <a:rPr lang="ar-EG" sz="2400" dirty="0" smtClean="0"/>
              <a:t> </a:t>
            </a:r>
            <a:r>
              <a:rPr lang="ar-EG" sz="2400" dirty="0" err="1" smtClean="0"/>
              <a:t>ال</a:t>
            </a:r>
            <a:r>
              <a:rPr lang="ar-EG" sz="2400" dirty="0" smtClean="0"/>
              <a:t> </a:t>
            </a:r>
            <a:r>
              <a:rPr lang="en-US" sz="2400" dirty="0" err="1" smtClean="0"/>
              <a:t>tRNA</a:t>
            </a:r>
            <a:r>
              <a:rPr lang="ar-EG" sz="2400" dirty="0" smtClean="0"/>
              <a:t>   </a:t>
            </a:r>
            <a:r>
              <a:rPr lang="ar-EG" sz="2400" dirty="0" smtClean="0">
                <a:solidFill>
                  <a:srgbClr val="FF0000"/>
                </a:solidFill>
              </a:rPr>
              <a:t>كحامل للحمض </a:t>
            </a:r>
            <a:r>
              <a:rPr lang="ar-EG" sz="2400" dirty="0" err="1" smtClean="0">
                <a:solidFill>
                  <a:srgbClr val="FF0000"/>
                </a:solidFill>
              </a:rPr>
              <a:t>الامينى</a:t>
            </a:r>
            <a:r>
              <a:rPr lang="ar-EG" sz="2400" dirty="0" smtClean="0">
                <a:solidFill>
                  <a:srgbClr val="FF0000"/>
                </a:solidFill>
              </a:rPr>
              <a:t> </a:t>
            </a:r>
            <a:r>
              <a:rPr lang="ar-EG" sz="2400" dirty="0" smtClean="0"/>
              <a:t>المناسب للشفرة الوراثية </a:t>
            </a:r>
            <a:r>
              <a:rPr lang="ar-EG" sz="2400" dirty="0" smtClean="0">
                <a:solidFill>
                  <a:srgbClr val="FF0000"/>
                </a:solidFill>
              </a:rPr>
              <a:t>في تخليق البروتين </a:t>
            </a:r>
            <a:r>
              <a:rPr lang="ar-EG" sz="2400" dirty="0" smtClean="0"/>
              <a:t>ومن خلال ميكانيكيه الشفرات يستطيع أن يضيف الحمض </a:t>
            </a:r>
            <a:r>
              <a:rPr lang="ar-EG" sz="2400" dirty="0" err="1" smtClean="0"/>
              <a:t>الامينى</a:t>
            </a:r>
            <a:r>
              <a:rPr lang="ar-EG" sz="2400" dirty="0" smtClean="0"/>
              <a:t> إلى السلسلة </a:t>
            </a:r>
            <a:r>
              <a:rPr lang="ar-EG" sz="2400" dirty="0" err="1" smtClean="0"/>
              <a:t>البيبتيديه</a:t>
            </a:r>
            <a:r>
              <a:rPr lang="ar-EG" sz="2400" dirty="0" smtClean="0"/>
              <a:t> المراد تخليقها.</a:t>
            </a:r>
          </a:p>
          <a:p>
            <a:endParaRPr lang="ar-EG" dirty="0" smtClean="0"/>
          </a:p>
          <a:p>
            <a:endParaRPr lang="ar-EG" dirty="0" smtClean="0"/>
          </a:p>
          <a:p>
            <a:endParaRPr lang="ar-EG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839248" y="3244334"/>
            <a:ext cx="53078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3200" b="1" dirty="0"/>
              <a:t> DNA </a:t>
            </a:r>
            <a:r>
              <a:rPr lang="ar-EG" sz="3200" b="1" dirty="0"/>
              <a:t> و </a:t>
            </a:r>
            <a:r>
              <a:rPr lang="en-US" sz="3200" b="1" dirty="0"/>
              <a:t> RNA</a:t>
            </a:r>
            <a:r>
              <a:rPr lang="ar-EG" sz="3200" b="1" dirty="0"/>
              <a:t> و أهم الفروق بينهم.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43690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785786" y="785794"/>
          <a:ext cx="7929618" cy="5613100"/>
        </p:xfrm>
        <a:graphic>
          <a:graphicData uri="http://schemas.openxmlformats.org/drawingml/2006/table">
            <a:tbl>
              <a:tblPr/>
              <a:tblGrid>
                <a:gridCol w="2643206"/>
                <a:gridCol w="2643207"/>
                <a:gridCol w="2643205"/>
              </a:tblGrid>
              <a:tr h="404815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raditional Arabic"/>
                        </a:rPr>
                        <a:t>RNA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raditional Arabic"/>
                        </a:rPr>
                        <a:t>DNA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815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600" b="1" dirty="0" smtClean="0">
                          <a:latin typeface="Times New Roman"/>
                          <a:ea typeface="Times New Roman"/>
                          <a:cs typeface="Traditional Arabic"/>
                        </a:rPr>
                        <a:t> </a:t>
                      </a:r>
                      <a:r>
                        <a:rPr lang="ar-EG" sz="2000" b="1" dirty="0" err="1" smtClean="0"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ريبوز</a:t>
                      </a: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Traditional Arabic"/>
                        </a:rPr>
                        <a:t>Ribose</a:t>
                      </a:r>
                      <a:endParaRPr lang="en-US" sz="16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600" b="1" dirty="0" smtClean="0">
                          <a:latin typeface="Times New Roman"/>
                          <a:ea typeface="Times New Roman"/>
                          <a:cs typeface="Traditional Arabic"/>
                        </a:rPr>
                        <a:t> </a:t>
                      </a:r>
                      <a:r>
                        <a:rPr lang="ar-EG" sz="1600" b="1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ديؤكسى</a:t>
                      </a:r>
                      <a:r>
                        <a:rPr lang="ar-EG" sz="1600" b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</a:t>
                      </a:r>
                      <a:r>
                        <a:rPr lang="ar-EG" sz="1600" b="1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ريبوز</a:t>
                      </a: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Traditional Arabic"/>
                        </a:rPr>
                        <a:t>2-deoxyribose</a:t>
                      </a:r>
                      <a:endParaRPr lang="en-US" sz="16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600" b="1" dirty="0" smtClean="0"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نوع</a:t>
                      </a:r>
                      <a:r>
                        <a:rPr lang="ar-EG" sz="1600" b="1" baseline="0" dirty="0" smtClean="0"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السكر</a:t>
                      </a:r>
                      <a:endParaRPr lang="en-US" sz="1600" b="1" dirty="0">
                        <a:latin typeface="Times New Roman"/>
                        <a:ea typeface="Times New Roman"/>
                        <a:cs typeface="Arabic Transparent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815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Traditional Arabic"/>
                        </a:rPr>
                        <a:t>A,G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Traditional Arabic"/>
                        </a:rPr>
                        <a:t>A</a:t>
                      </a:r>
                      <a:r>
                        <a:rPr lang="en-US" sz="1800" b="1" dirty="0" smtClean="0">
                          <a:latin typeface="Times New Roman"/>
                          <a:ea typeface="Times New Roman"/>
                          <a:cs typeface="Traditional Arabic"/>
                        </a:rPr>
                        <a:t>, G</a:t>
                      </a:r>
                      <a:endParaRPr lang="en-US" sz="18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latin typeface="Times New Roman"/>
                          <a:ea typeface="Times New Roman"/>
                          <a:cs typeface="Traditional Arabic"/>
                        </a:rPr>
                        <a:t>Purine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raditional Arabic"/>
                        </a:rPr>
                        <a:t> 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bases</a:t>
                      </a:r>
                      <a:r>
                        <a:rPr lang="ar-EG" sz="1600" b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    قواعد </a:t>
                      </a:r>
                      <a:r>
                        <a:rPr lang="ar-EG" sz="1600" b="1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البيورين</a:t>
                      </a:r>
                      <a:r>
                        <a:rPr lang="ar-EG" sz="1400" dirty="0" smtClean="0">
                          <a:latin typeface="Times New Roman"/>
                          <a:ea typeface="Times New Roman"/>
                          <a:cs typeface="Traditional Arabic"/>
                        </a:rPr>
                        <a:t>  </a:t>
                      </a: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815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/>
                          <a:ea typeface="Times New Roman"/>
                          <a:cs typeface="Traditional Arabic"/>
                        </a:rPr>
                        <a:t>U-C</a:t>
                      </a:r>
                      <a:endParaRPr lang="en-US" sz="18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/>
                          <a:ea typeface="Times New Roman"/>
                          <a:cs typeface="Traditional Arabic"/>
                        </a:rPr>
                        <a:t>T-C</a:t>
                      </a:r>
                      <a:endParaRPr lang="en-US" sz="1800" b="1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latin typeface="Times New Roman"/>
                          <a:ea typeface="Times New Roman"/>
                          <a:cs typeface="Traditional Arabic"/>
                        </a:rPr>
                        <a:t>Pyrimidine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raditional Arabic"/>
                        </a:rPr>
                        <a:t> </a:t>
                      </a:r>
                      <a:r>
                        <a:rPr lang="en-US" sz="1400" dirty="0" smtClean="0">
                          <a:latin typeface="Times New Roman"/>
                          <a:ea typeface="Times New Roman"/>
                          <a:cs typeface="Traditional Arabic"/>
                        </a:rPr>
                        <a:t>bases</a:t>
                      </a:r>
                      <a:r>
                        <a:rPr lang="ar-EG" sz="1400" dirty="0" smtClean="0">
                          <a:latin typeface="Times New Roman"/>
                          <a:ea typeface="Times New Roman"/>
                          <a:cs typeface="Traditional Arabic"/>
                        </a:rPr>
                        <a:t> </a:t>
                      </a:r>
                      <a:r>
                        <a:rPr lang="ar-EG" sz="1600" b="1" dirty="0" smtClean="0"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قواعد </a:t>
                      </a:r>
                      <a:r>
                        <a:rPr lang="ar-EG" sz="1600" b="1" dirty="0" err="1" smtClean="0"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البيريمدين</a:t>
                      </a:r>
                      <a:r>
                        <a:rPr lang="ar-EG" sz="1600" b="1" baseline="0" dirty="0" smtClean="0"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</a:t>
                      </a:r>
                      <a:endParaRPr lang="en-US" sz="1600" b="1" dirty="0">
                        <a:latin typeface="Times New Roman"/>
                        <a:ea typeface="Times New Roman"/>
                        <a:cs typeface="Arabic Transparent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815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Traditional Arabic"/>
                        </a:rPr>
                        <a:t>Present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Traditional Arabic"/>
                        </a:rPr>
                        <a:t>present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raditional Arabic"/>
                        </a:rPr>
                        <a:t>Phosphoric acid</a:t>
                      </a: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129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b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في </a:t>
                      </a:r>
                      <a:r>
                        <a:rPr lang="ar-EG" sz="1800" b="1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سيتوبلازم</a:t>
                      </a:r>
                      <a:r>
                        <a:rPr lang="ar-EG" sz="1800" b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الخلية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abic Transparent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b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في نواه الخلية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abic Transparent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b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الوجود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abic Transparent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5825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Traditional Arabic"/>
                        </a:rPr>
                        <a:t>Absent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Traditional Arabic"/>
                        </a:rPr>
                        <a:t>Present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600" b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التركيب الحلزوني المزدوج </a:t>
                      </a:r>
                      <a:endParaRPr lang="en-US" sz="1600" b="1" kern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abic Transparent" pitchFamily="2" charset="-78"/>
                      </a:endParaRPr>
                    </a:p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Times New Roman"/>
                          <a:cs typeface="Traditional Arabic"/>
                        </a:rPr>
                        <a:t>Double 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raditional Arabic"/>
                        </a:rPr>
                        <a:t>helical structure</a:t>
                      </a: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5836"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b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تصنيع البروتين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abic Transparent" pitchFamily="2" charset="-78"/>
                      </a:endParaRPr>
                    </a:p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Protein 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synthesis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EG" sz="1800" b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المحافظة على الصفات الجينية</a:t>
                      </a:r>
                    </a:p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b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-</a:t>
                      </a:r>
                      <a:r>
                        <a:rPr lang="ar-EG" sz="1600" b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يتحكم</a:t>
                      </a:r>
                      <a:r>
                        <a:rPr lang="ar-EG" sz="1600" b="1" kern="12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</a:t>
                      </a:r>
                      <a:r>
                        <a:rPr lang="ar-EG" sz="1600" b="1" kern="1200" baseline="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فى</a:t>
                      </a:r>
                      <a:r>
                        <a:rPr lang="ar-EG" sz="1600" b="1" kern="12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تصنيع البروتين بالنسخ</a:t>
                      </a:r>
                      <a:endParaRPr lang="en-US" sz="1600" b="1" kern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abic Transparent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b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الوظيفة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abic Transparent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8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Traditional Arabic"/>
                        </a:rPr>
                        <a:t>Three types:</a:t>
                      </a:r>
                      <a:endParaRPr lang="en-US" sz="1100" dirty="0" smtClean="0">
                        <a:latin typeface="Times New Roman"/>
                        <a:ea typeface="Times New Roman"/>
                        <a:cs typeface="Traditional Arabic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ar-SA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ribosomal (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rRNA</a:t>
                      </a:r>
                      <a:endParaRPr lang="ar-SA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rtl="0"/>
                      <a:r>
                        <a:rPr lang="ar-SA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2-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Transfer (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tRNA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rtl="0"/>
                      <a:r>
                        <a:rPr lang="ar-SA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3-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Messenger</a:t>
                      </a:r>
                      <a:r>
                        <a:rPr lang="ar-SA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mRNA</a:t>
                      </a:r>
                      <a:endParaRPr lang="ar-EG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raditional Arabic"/>
                        </a:rPr>
                        <a:t>One type</a:t>
                      </a:r>
                      <a:endParaRPr lang="en-US" sz="1000" dirty="0">
                        <a:latin typeface="Times New Roman"/>
                        <a:ea typeface="Times New Roman"/>
                        <a:cs typeface="Traditional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b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الأنواع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abic Transparent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357158" y="214290"/>
          <a:ext cx="8572559" cy="6181488"/>
        </p:xfrm>
        <a:graphic>
          <a:graphicData uri="http://schemas.openxmlformats.org/drawingml/2006/table">
            <a:tbl>
              <a:tblPr/>
              <a:tblGrid>
                <a:gridCol w="3357586"/>
                <a:gridCol w="2571768"/>
                <a:gridCol w="1857388"/>
                <a:gridCol w="785817"/>
              </a:tblGrid>
              <a:tr h="392674">
                <a:tc>
                  <a:txBody>
                    <a:bodyPr/>
                    <a:lstStyle/>
                    <a:p>
                      <a:pPr marL="0" marR="0" algn="justLow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m-RNA</a:t>
                      </a: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الرسول  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abic Transparent" pitchFamily="2" charset="-78"/>
                      </a:endParaRPr>
                    </a:p>
                  </a:txBody>
                  <a:tcPr marL="48381" marR="48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t-RNA</a:t>
                      </a: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 الناقل 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abic Transparent" pitchFamily="2" charset="-78"/>
                      </a:endParaRPr>
                    </a:p>
                  </a:txBody>
                  <a:tcPr marL="48381" marR="48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r-RNA</a:t>
                      </a: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</a:t>
                      </a:r>
                      <a:r>
                        <a:rPr lang="ar-EG" sz="18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الريبوسومى</a:t>
                      </a: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abic Transparent" pitchFamily="2" charset="-78"/>
                      </a:endParaRPr>
                    </a:p>
                  </a:txBody>
                  <a:tcPr marL="48381" marR="48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abic Transparent" pitchFamily="2" charset="-78"/>
                      </a:endParaRPr>
                    </a:p>
                  </a:txBody>
                  <a:tcPr marL="48381" marR="48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5842">
                <a:tc>
                  <a:txBody>
                    <a:bodyPr/>
                    <a:lstStyle/>
                    <a:p>
                      <a:pPr marL="0" marR="0" indent="0" algn="justLow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Small part</a:t>
                      </a: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5-10% من مجموع </a:t>
                      </a:r>
                      <a:r>
                        <a:rPr lang="ar-EG" sz="18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ال</a:t>
                      </a: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RNA</a:t>
                      </a:r>
                    </a:p>
                    <a:p>
                      <a:pPr marL="0" marR="0" algn="justLow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abic Transparent" pitchFamily="2" charset="-78"/>
                      </a:endParaRPr>
                    </a:p>
                  </a:txBody>
                  <a:tcPr marL="48381" marR="48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15 % of all RNA</a:t>
                      </a:r>
                    </a:p>
                  </a:txBody>
                  <a:tcPr marL="48381" marR="48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80 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%</a:t>
                      </a:r>
                      <a:endParaRPr lang="ar-EG" sz="1800" kern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abic Transparent" pitchFamily="2" charset="-78"/>
                      </a:endParaRPr>
                    </a:p>
                    <a:p>
                      <a:pPr marL="0" marR="0" algn="justLow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كبير الحجم 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abic Transparent" pitchFamily="2" charset="-78"/>
                      </a:endParaRPr>
                    </a:p>
                  </a:txBody>
                  <a:tcPr marL="48381" marR="48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نسبه تكوينه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abic Transparent" pitchFamily="2" charset="-78"/>
                      </a:endParaRPr>
                    </a:p>
                  </a:txBody>
                  <a:tcPr marL="48381" marR="48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2248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يصنع </a:t>
                      </a:r>
                      <a:r>
                        <a:rPr lang="ar-SA" sz="18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فى</a:t>
                      </a:r>
                      <a:r>
                        <a:rPr lang="ar-SA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</a:t>
                      </a:r>
                      <a:r>
                        <a:rPr lang="ar-SA" sz="18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النواه</a:t>
                      </a:r>
                      <a:r>
                        <a:rPr lang="ar-SA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</a:t>
                      </a:r>
                      <a:r>
                        <a:rPr lang="ar-SA" sz="18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بواسطه</a:t>
                      </a:r>
                      <a:r>
                        <a:rPr lang="ar-SA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</a:t>
                      </a:r>
                      <a:r>
                        <a:rPr lang="ar-SA" sz="18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ال</a:t>
                      </a:r>
                      <a:r>
                        <a:rPr lang="ar-SA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DNA</a:t>
                      </a:r>
                      <a:r>
                        <a:rPr lang="ar-SA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abic Transparent" pitchFamily="2" charset="-78"/>
                      </a:endParaRPr>
                    </a:p>
                    <a:p>
                      <a:pPr marL="0" marR="0" indent="0" algn="justLow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ويرسل </a:t>
                      </a:r>
                      <a:r>
                        <a:rPr lang="ar-SA" sz="18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الى</a:t>
                      </a:r>
                      <a:r>
                        <a:rPr lang="ar-SA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</a:t>
                      </a:r>
                      <a:r>
                        <a:rPr lang="ar-SA" sz="18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الريبوزوم</a:t>
                      </a:r>
                      <a:endParaRPr lang="ar-SA" sz="1800" kern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abic Transparent" pitchFamily="2" charset="-78"/>
                      </a:endParaRPr>
                    </a:p>
                  </a:txBody>
                  <a:tcPr marL="48381" marR="48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يوجد </a:t>
                      </a:r>
                      <a:r>
                        <a:rPr lang="ar-EG" sz="18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فى</a:t>
                      </a: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</a:t>
                      </a:r>
                      <a:r>
                        <a:rPr lang="ar-EG" sz="18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السيتوبلازم</a:t>
                      </a: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على شكل ورقه برسيم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abic Transparent" pitchFamily="2" charset="-78"/>
                      </a:endParaRPr>
                    </a:p>
                  </a:txBody>
                  <a:tcPr marL="48381" marR="48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في </a:t>
                      </a:r>
                      <a:r>
                        <a:rPr lang="ar-EG" sz="18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الريبوسوم</a:t>
                      </a: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– </a:t>
                      </a:r>
                    </a:p>
                  </a:txBody>
                  <a:tcPr marL="48381" marR="48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Site </a:t>
                      </a:r>
                      <a:r>
                        <a:rPr lang="ar-SA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مكانه 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abic Transparent" pitchFamily="2" charset="-78"/>
                      </a:endParaRPr>
                    </a:p>
                  </a:txBody>
                  <a:tcPr marL="48381" marR="48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4532">
                <a:tc>
                  <a:txBody>
                    <a:bodyPr/>
                    <a:lstStyle/>
                    <a:p>
                      <a:pPr marL="0" marR="0" algn="justLow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يح</a:t>
                      </a:r>
                      <a:r>
                        <a:rPr lang="ar-EG" sz="1800" kern="12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مل رسالة من </a:t>
                      </a:r>
                      <a:r>
                        <a:rPr lang="ar-EG" sz="1800" kern="1200" dirty="0" err="1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ال</a:t>
                      </a:r>
                      <a:r>
                        <a:rPr lang="ar-EG" sz="1800" kern="12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 </a:t>
                      </a: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DNA</a:t>
                      </a:r>
                      <a:r>
                        <a:rPr lang="ar-EG" sz="1800" kern="12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في النواة </a:t>
                      </a:r>
                      <a:r>
                        <a:rPr lang="ar-EG" sz="1800" b="1" kern="12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بالنسخ</a:t>
                      </a: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حيث يصنع ثم يرسل إلى </a:t>
                      </a:r>
                      <a:r>
                        <a:rPr lang="ar-EG" sz="18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ال</a:t>
                      </a:r>
                      <a:r>
                        <a:rPr lang="ar-SA" sz="18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ريبو</a:t>
                      </a: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سوم حيث </a:t>
                      </a:r>
                      <a:r>
                        <a:rPr lang="ar-EG" sz="1800" b="1" kern="1200" dirty="0" smtClean="0">
                          <a:solidFill>
                            <a:srgbClr val="00B0F0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تترجم</a:t>
                      </a: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الشفرة الموجودة </a:t>
                      </a:r>
                      <a:r>
                        <a:rPr lang="ar-EG" sz="18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به</a:t>
                      </a: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(تتابع القواعد) ثم يصنع البروتين المراد تصنيعه .</a:t>
                      </a:r>
                    </a:p>
                    <a:p>
                      <a:pPr marL="0" marR="0" algn="justLow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EG" sz="1800" kern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abic Transparent" pitchFamily="2" charset="-78"/>
                      </a:endParaRPr>
                    </a:p>
                    <a:p>
                      <a:pPr marL="0" marR="0" algn="justLow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- ترتيب القواعد في سلسله </a:t>
                      </a:r>
                      <a:r>
                        <a:rPr lang="ar-EG" sz="18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ال</a:t>
                      </a: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   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mRNA</a:t>
                      </a: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ترمز إلى ومسئوله عن ترتيب الأحماض </a:t>
                      </a:r>
                      <a:r>
                        <a:rPr lang="ar-EG" sz="18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الأمينيه</a:t>
                      </a: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</a:t>
                      </a:r>
                      <a:r>
                        <a:rPr lang="ar-SA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بالترتيب الصحيح في السلسلة </a:t>
                      </a:r>
                      <a:r>
                        <a:rPr lang="ar-SA" sz="18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الببتيديه</a:t>
                      </a:r>
                      <a:r>
                        <a:rPr lang="ar-SA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 المراد تصنيعها 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abic Transparent" pitchFamily="2" charset="-78"/>
                      </a:endParaRPr>
                    </a:p>
                  </a:txBody>
                  <a:tcPr marL="48381" marR="48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kern="12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كحامل  للأحماض </a:t>
                      </a:r>
                      <a:r>
                        <a:rPr lang="ar-EG" sz="1800" kern="1200" dirty="0" err="1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الأمينيه</a:t>
                      </a:r>
                      <a:r>
                        <a:rPr lang="ar-EG" sz="1800" kern="12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</a:t>
                      </a:r>
                      <a:r>
                        <a:rPr lang="ar-EG" sz="18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فى</a:t>
                      </a: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عمليه تصنيع البروتين . وهناك 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t- RNA </a:t>
                      </a: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خاص لكل حمض </a:t>
                      </a:r>
                      <a:r>
                        <a:rPr lang="ar-EG" sz="18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امينى</a:t>
                      </a: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</a:t>
                      </a:r>
                      <a:r>
                        <a:rPr lang="ar-EG" sz="18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ولاينقل</a:t>
                      </a: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غيره .</a:t>
                      </a:r>
                    </a:p>
                    <a:p>
                      <a:pPr marL="0" marR="0" algn="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 ولذلك يوجد على الاقل20  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t-RNA</a:t>
                      </a: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 مختلف.</a:t>
                      </a:r>
                    </a:p>
                    <a:p>
                      <a:pPr marL="0" marR="0" algn="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abic Transparent" pitchFamily="2" charset="-78"/>
                      </a:endParaRPr>
                    </a:p>
                  </a:txBody>
                  <a:tcPr marL="48381" marR="48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المسئول عن تصنيع البروتين وهى الجسيمات </a:t>
                      </a:r>
                      <a:r>
                        <a:rPr lang="ar-EG" sz="18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التى</a:t>
                      </a: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 تصنع عليها البروتينات.</a:t>
                      </a:r>
                    </a:p>
                    <a:p>
                      <a:pPr marL="0" marR="0" algn="justLow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b="1" dirty="0" smtClean="0">
                          <a:solidFill>
                            <a:srgbClr val="FF0000"/>
                          </a:solidFill>
                        </a:rPr>
                        <a:t>المصنع</a:t>
                      </a:r>
                      <a:r>
                        <a:rPr lang="ar-EG" sz="1800" dirty="0" smtClean="0">
                          <a:solidFill>
                            <a:srgbClr val="FF0000"/>
                          </a:solidFill>
                        </a:rPr>
                        <a:t> الذي يتم فيه تخليق البروتينات </a:t>
                      </a:r>
                      <a:endParaRPr lang="ar-EG" sz="1800" kern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abic Transparent" pitchFamily="2" charset="-78"/>
                      </a:endParaRPr>
                    </a:p>
                    <a:p>
                      <a:pPr marL="0" marR="0" algn="justLow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EG" sz="1800" kern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abic Transparent" pitchFamily="2" charset="-78"/>
                      </a:endParaRPr>
                    </a:p>
                    <a:p>
                      <a:pPr marL="0" marR="0" algn="justLow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abic Transparent" pitchFamily="2" charset="-78"/>
                      </a:endParaRPr>
                    </a:p>
                  </a:txBody>
                  <a:tcPr marL="48381" marR="48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 pitchFamily="2" charset="-78"/>
                        </a:rPr>
                        <a:t>الوظيفة 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abic Transparent" pitchFamily="2" charset="-78"/>
                      </a:endParaRPr>
                    </a:p>
                  </a:txBody>
                  <a:tcPr marL="48381" marR="48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357166"/>
            <a:ext cx="5500726" cy="57150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090738"/>
            <a:ext cx="792480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286000" y="2133600"/>
            <a:ext cx="45720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dirty="0"/>
              <a:t> </a:t>
            </a:r>
          </a:p>
          <a:p>
            <a:pPr algn="ctr"/>
            <a:r>
              <a:rPr lang="ar-SA" sz="4000" dirty="0">
                <a:solidFill>
                  <a:srgbClr val="00B050"/>
                </a:solidFill>
                <a:latin typeface="Bodoni MT Black" panose="02070A03080606020203" pitchFamily="18" charset="0"/>
              </a:rPr>
              <a:t>المكونات الخلوية اللازمة لتخليق البروتين</a:t>
            </a:r>
            <a:endParaRPr lang="en-US" sz="4000" dirty="0">
              <a:solidFill>
                <a:srgbClr val="00B050"/>
              </a:solidFill>
              <a:latin typeface="Bodoni MT Black" panose="02070A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84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57200" y="685800"/>
            <a:ext cx="84582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dirty="0" smtClean="0">
                <a:solidFill>
                  <a:srgbClr val="C00000"/>
                </a:solidFill>
              </a:rPr>
              <a:t>المكونات الخلوية اللازمة لجميع المراحل </a:t>
            </a:r>
            <a:r>
              <a:rPr lang="ar-SA" sz="2400" b="1" dirty="0" err="1" smtClean="0">
                <a:solidFill>
                  <a:srgbClr val="C00000"/>
                </a:solidFill>
              </a:rPr>
              <a:t>الخمسه</a:t>
            </a:r>
            <a:r>
              <a:rPr lang="ar-SA" sz="2400" b="1" dirty="0" smtClean="0">
                <a:solidFill>
                  <a:srgbClr val="C00000"/>
                </a:solidFill>
              </a:rPr>
              <a:t> </a:t>
            </a:r>
            <a:r>
              <a:rPr lang="ar-SA" sz="2400" b="1" dirty="0" err="1" smtClean="0">
                <a:solidFill>
                  <a:srgbClr val="C00000"/>
                </a:solidFill>
              </a:rPr>
              <a:t>فى</a:t>
            </a:r>
            <a:r>
              <a:rPr lang="ar-SA" sz="2400" b="1" dirty="0" smtClean="0">
                <a:solidFill>
                  <a:srgbClr val="C00000"/>
                </a:solidFill>
              </a:rPr>
              <a:t> تخليق البروتين :</a:t>
            </a:r>
            <a:r>
              <a:rPr lang="ar-SA" sz="2000" dirty="0" smtClean="0"/>
              <a:t/>
            </a:r>
            <a:br>
              <a:rPr lang="ar-SA" sz="2000" dirty="0" smtClean="0"/>
            </a:br>
            <a:r>
              <a:rPr lang="ar-SA" sz="2000" dirty="0" smtClean="0"/>
              <a:t/>
            </a:r>
            <a:br>
              <a:rPr lang="ar-SA" sz="2000" dirty="0" smtClean="0"/>
            </a:br>
            <a:r>
              <a:rPr lang="ar-SA" sz="2000" dirty="0" smtClean="0"/>
              <a:t>1. </a:t>
            </a:r>
            <a:r>
              <a:rPr lang="ar-SA" sz="2000" b="1" dirty="0" smtClean="0"/>
              <a:t>تفعيل الأحماض </a:t>
            </a:r>
            <a:r>
              <a:rPr lang="ar-SA" sz="2000" b="1" dirty="0" err="1" smtClean="0"/>
              <a:t>الأمينية</a:t>
            </a:r>
            <a:r>
              <a:rPr lang="ar-SA" sz="2000" b="1" dirty="0" smtClean="0"/>
              <a:t> 20 الأحماض </a:t>
            </a:r>
            <a:r>
              <a:rPr lang="ar-SA" sz="2000" b="1" dirty="0" err="1" smtClean="0"/>
              <a:t>الأمينية</a:t>
            </a:r>
            <a:r>
              <a:rPr lang="ar-SA" sz="2000" b="1" dirty="0" smtClean="0"/>
              <a:t> (L نوع</a:t>
            </a:r>
            <a:r>
              <a:rPr lang="ar-SA" sz="2000" dirty="0" smtClean="0"/>
              <a:t>):  20 synthetases </a:t>
            </a:r>
            <a:r>
              <a:rPr lang="ar-SA" sz="2000" dirty="0" err="1" smtClean="0"/>
              <a:t>أمينوأسيل</a:t>
            </a:r>
            <a:r>
              <a:rPr lang="ar-SA" sz="2000" dirty="0" smtClean="0"/>
              <a:t>-الحمض </a:t>
            </a:r>
            <a:r>
              <a:rPr lang="ar-SA" sz="2000" dirty="0" err="1" smtClean="0"/>
              <a:t>الريبيوز</a:t>
            </a:r>
            <a:r>
              <a:rPr lang="ar-SA" sz="2000" dirty="0" smtClean="0"/>
              <a:t> النووي النقال، </a:t>
            </a:r>
            <a:r>
              <a:rPr lang="ar-SA" sz="2000" dirty="0" err="1" smtClean="0"/>
              <a:t>و</a:t>
            </a:r>
            <a:r>
              <a:rPr lang="ar-SA" sz="2000" dirty="0" smtClean="0"/>
              <a:t> 20 أو أكثر tRNAs؛ ATP؛ MG2 +</a:t>
            </a:r>
          </a:p>
          <a:p>
            <a:r>
              <a:rPr lang="ar-SA" sz="2000" dirty="0" smtClean="0"/>
              <a:t/>
            </a:r>
            <a:br>
              <a:rPr lang="ar-SA" sz="2000" dirty="0" smtClean="0"/>
            </a:br>
            <a:r>
              <a:rPr lang="ar-SA" sz="2000" dirty="0" smtClean="0"/>
              <a:t>2. </a:t>
            </a:r>
            <a:r>
              <a:rPr lang="ar-SA" sz="2000" b="1" dirty="0" smtClean="0">
                <a:solidFill>
                  <a:srgbClr val="00B0F0"/>
                </a:solidFill>
              </a:rPr>
              <a:t>بدء </a:t>
            </a:r>
            <a:r>
              <a:rPr lang="en-US" sz="2000" b="1" dirty="0" smtClean="0">
                <a:solidFill>
                  <a:srgbClr val="00B0F0"/>
                </a:solidFill>
              </a:rPr>
              <a:t>mRNA</a:t>
            </a:r>
            <a:r>
              <a:rPr lang="ar-SA" sz="2000" dirty="0" smtClean="0"/>
              <a:t>:  N-formylmethionyl-الحمض </a:t>
            </a:r>
            <a:r>
              <a:rPr lang="ar-SA" sz="2000" dirty="0" err="1" smtClean="0"/>
              <a:t>الريبيوز</a:t>
            </a:r>
            <a:r>
              <a:rPr lang="ar-SA" sz="2000" dirty="0" smtClean="0"/>
              <a:t> النووي النقال (= البادئ الحمض </a:t>
            </a:r>
            <a:r>
              <a:rPr lang="ar-SA" sz="2000" dirty="0" err="1" smtClean="0"/>
              <a:t>الريبيوز</a:t>
            </a:r>
            <a:r>
              <a:rPr lang="ar-SA" sz="2000" dirty="0" smtClean="0"/>
              <a:t> النووي النقال)؛ بدء الكود أو </a:t>
            </a:r>
            <a:r>
              <a:rPr lang="ar-SA" sz="2000" dirty="0" err="1" smtClean="0"/>
              <a:t>الشفره</a:t>
            </a:r>
            <a:r>
              <a:rPr lang="ar-SA" sz="2000" dirty="0" smtClean="0"/>
              <a:t> </a:t>
            </a:r>
            <a:r>
              <a:rPr lang="ar-SA" sz="2000" dirty="0" err="1" smtClean="0"/>
              <a:t>البادئه</a:t>
            </a:r>
            <a:r>
              <a:rPr lang="ar-SA" sz="2000" dirty="0" smtClean="0"/>
              <a:t> </a:t>
            </a:r>
            <a:r>
              <a:rPr lang="ar-SA" sz="2000" dirty="0" err="1" smtClean="0"/>
              <a:t>فى</a:t>
            </a:r>
            <a:r>
              <a:rPr lang="ar-SA" sz="2000" dirty="0" smtClean="0"/>
              <a:t> </a:t>
            </a:r>
            <a:r>
              <a:rPr lang="en-US" sz="2000" b="1" dirty="0" smtClean="0">
                <a:solidFill>
                  <a:srgbClr val="00B0F0"/>
                </a:solidFill>
              </a:rPr>
              <a:t>mRNA </a:t>
            </a:r>
            <a:r>
              <a:rPr lang="ar-SA" sz="2000" b="1" dirty="0" smtClean="0">
                <a:solidFill>
                  <a:srgbClr val="00B0F0"/>
                </a:solidFill>
              </a:rPr>
              <a:t> </a:t>
            </a:r>
            <a:r>
              <a:rPr lang="ar-SA" sz="2000" dirty="0" smtClean="0"/>
              <a:t> (</a:t>
            </a:r>
            <a:r>
              <a:rPr lang="en-US" sz="2000" dirty="0" smtClean="0"/>
              <a:t>AUG</a:t>
            </a:r>
            <a:r>
              <a:rPr lang="ar-SA" sz="2000" dirty="0" smtClean="0"/>
              <a:t>)؛ 30S الوحيدات </a:t>
            </a:r>
            <a:r>
              <a:rPr lang="ar-SA" sz="2000" dirty="0" err="1" smtClean="0"/>
              <a:t>الريباسيومى</a:t>
            </a:r>
            <a:r>
              <a:rPr lang="ar-SA" sz="2000" dirty="0" smtClean="0"/>
              <a:t> ؛ 50 S الوحيدات </a:t>
            </a:r>
            <a:r>
              <a:rPr lang="ar-SA" sz="2000" dirty="0" err="1" smtClean="0"/>
              <a:t>الريباسي</a:t>
            </a:r>
            <a:r>
              <a:rPr lang="ar-SA" sz="2000" dirty="0" smtClean="0"/>
              <a:t>؛  عوامل بدء (IF-1، IF-2، IF-3)؛ GTP؛ MG2 +</a:t>
            </a:r>
          </a:p>
          <a:p>
            <a:r>
              <a:rPr lang="ar-SA" sz="2000" dirty="0" smtClean="0"/>
              <a:t/>
            </a:r>
            <a:br>
              <a:rPr lang="ar-SA" sz="2000" dirty="0" smtClean="0"/>
            </a:br>
            <a:r>
              <a:rPr lang="ar-SA" sz="2000" dirty="0" smtClean="0"/>
              <a:t>3. </a:t>
            </a:r>
            <a:r>
              <a:rPr lang="ar-SA" sz="2000" b="1" dirty="0" smtClean="0">
                <a:solidFill>
                  <a:srgbClr val="00B0F0"/>
                </a:solidFill>
              </a:rPr>
              <a:t>استطالة 70S وظيفية </a:t>
            </a:r>
            <a:r>
              <a:rPr lang="ar-SA" sz="2000" b="1" dirty="0" err="1" smtClean="0">
                <a:solidFill>
                  <a:srgbClr val="00B0F0"/>
                </a:solidFill>
              </a:rPr>
              <a:t>الريبوسوم</a:t>
            </a:r>
            <a:r>
              <a:rPr lang="ar-SA" sz="2000" b="1" dirty="0" smtClean="0">
                <a:solidFill>
                  <a:srgbClr val="00B0F0"/>
                </a:solidFill>
              </a:rPr>
              <a:t> </a:t>
            </a:r>
            <a:r>
              <a:rPr lang="ar-SA" sz="2000" dirty="0" smtClean="0"/>
              <a:t>(بدء المعقدة)؛ </a:t>
            </a:r>
            <a:r>
              <a:rPr lang="ar-SA" sz="2000" dirty="0" err="1" smtClean="0"/>
              <a:t>أمينوأسيل</a:t>
            </a:r>
            <a:r>
              <a:rPr lang="ar-SA" sz="2000" dirty="0" smtClean="0"/>
              <a:t>-tRNAs محدد بواسطة </a:t>
            </a:r>
            <a:r>
              <a:rPr lang="ar-SA" sz="2000" dirty="0" err="1" smtClean="0"/>
              <a:t>الكودونات</a:t>
            </a:r>
            <a:r>
              <a:rPr lang="ar-SA" sz="2000" dirty="0" smtClean="0"/>
              <a:t>، والعوامل الاستطالة ؛ </a:t>
            </a:r>
            <a:r>
              <a:rPr lang="ar-SA" sz="2000" dirty="0" err="1" smtClean="0"/>
              <a:t>ببتيديل</a:t>
            </a:r>
            <a:r>
              <a:rPr lang="ar-SA" sz="2000" dirty="0" smtClean="0"/>
              <a:t> </a:t>
            </a:r>
            <a:r>
              <a:rPr lang="ar-SA" sz="2000" dirty="0" err="1" smtClean="0"/>
              <a:t>ترانسفيراز</a:t>
            </a:r>
            <a:r>
              <a:rPr lang="ar-SA" sz="2000" dirty="0" smtClean="0"/>
              <a:t>؛ GTP؛ MG2 +</a:t>
            </a:r>
          </a:p>
          <a:p>
            <a:r>
              <a:rPr lang="ar-SA" sz="2000" dirty="0" smtClean="0"/>
              <a:t/>
            </a:r>
            <a:br>
              <a:rPr lang="ar-SA" sz="2000" dirty="0" smtClean="0"/>
            </a:br>
            <a:r>
              <a:rPr lang="ar-SA" sz="2000" dirty="0" smtClean="0"/>
              <a:t>4. </a:t>
            </a:r>
            <a:r>
              <a:rPr lang="ar-SA" sz="2000" b="1" dirty="0" smtClean="0">
                <a:solidFill>
                  <a:srgbClr val="00B0F0"/>
                </a:solidFill>
              </a:rPr>
              <a:t>إنهاء</a:t>
            </a:r>
            <a:r>
              <a:rPr lang="ar-SA" sz="2000" dirty="0" smtClean="0"/>
              <a:t> وإطلاق 70S </a:t>
            </a:r>
            <a:r>
              <a:rPr lang="ar-SA" sz="2000" dirty="0" err="1" smtClean="0"/>
              <a:t>الريبوسوم</a:t>
            </a:r>
            <a:r>
              <a:rPr lang="ar-SA" sz="2000" dirty="0" smtClean="0"/>
              <a:t>؛ </a:t>
            </a:r>
            <a:r>
              <a:rPr lang="ar-SA" sz="2000" dirty="0" err="1" smtClean="0"/>
              <a:t>كودونات</a:t>
            </a:r>
            <a:r>
              <a:rPr lang="ar-SA" sz="2000" dirty="0" smtClean="0"/>
              <a:t> إنهاء في </a:t>
            </a:r>
            <a:r>
              <a:rPr lang="en-US" sz="2000" dirty="0" smtClean="0"/>
              <a:t> </a:t>
            </a:r>
            <a:r>
              <a:rPr lang="en-US" sz="2000" b="1" dirty="0" smtClean="0">
                <a:solidFill>
                  <a:srgbClr val="00B0F0"/>
                </a:solidFill>
              </a:rPr>
              <a:t>mRNA </a:t>
            </a:r>
            <a:r>
              <a:rPr lang="ar-SA" sz="2000" dirty="0" smtClean="0"/>
              <a:t>(UAA، UAG،</a:t>
            </a:r>
            <a:r>
              <a:rPr lang="en-US" sz="2000" dirty="0" smtClean="0"/>
              <a:t> UGA</a:t>
            </a:r>
            <a:r>
              <a:rPr lang="ar-SA" sz="2000" dirty="0" smtClean="0"/>
              <a:t>)؛ عوامل الإفراج </a:t>
            </a:r>
            <a:r>
              <a:rPr lang="ar-SA" sz="2000" dirty="0" err="1" smtClean="0"/>
              <a:t>للببتيد</a:t>
            </a:r>
            <a:r>
              <a:rPr lang="ar-SA" sz="2000" dirty="0" smtClean="0"/>
              <a:t> (RF1، RF2، RF3)؛ ATP</a:t>
            </a:r>
            <a:br>
              <a:rPr lang="ar-SA" sz="2000" dirty="0" smtClean="0"/>
            </a:br>
            <a:r>
              <a:rPr lang="ar-SA" sz="2000" dirty="0" smtClean="0"/>
              <a:t>5. </a:t>
            </a:r>
            <a:r>
              <a:rPr lang="ar-SA" sz="2000" b="1" dirty="0" smtClean="0">
                <a:solidFill>
                  <a:srgbClr val="00B0F0"/>
                </a:solidFill>
              </a:rPr>
              <a:t>للطي وتجهيز </a:t>
            </a:r>
            <a:r>
              <a:rPr lang="ar-SA" sz="2000" b="1" dirty="0" err="1" smtClean="0">
                <a:solidFill>
                  <a:srgbClr val="00B0F0"/>
                </a:solidFill>
              </a:rPr>
              <a:t>الانزيمات</a:t>
            </a:r>
            <a:r>
              <a:rPr lang="ar-SA" sz="2000" b="1" dirty="0" smtClean="0">
                <a:solidFill>
                  <a:srgbClr val="00B0F0"/>
                </a:solidFill>
              </a:rPr>
              <a:t> </a:t>
            </a:r>
            <a:r>
              <a:rPr lang="ar-SA" sz="2000" dirty="0" smtClean="0"/>
              <a:t>والعوامل المساعدة المحددة لإزالة المخلفات، وتجهيز بروتين إضافية؛ </a:t>
            </a:r>
            <a:endParaRPr lang="ar-S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662212" y="2133600"/>
            <a:ext cx="3738588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5400" b="1" dirty="0">
                <a:solidFill>
                  <a:srgbClr val="FF0000"/>
                </a:solidFill>
              </a:rPr>
              <a:t>ايض </a:t>
            </a:r>
            <a:r>
              <a:rPr lang="ar-SA" sz="5400" b="1" dirty="0" err="1" smtClean="0">
                <a:solidFill>
                  <a:srgbClr val="FF0000"/>
                </a:solidFill>
              </a:rPr>
              <a:t>البيورينات</a:t>
            </a:r>
            <a:endParaRPr lang="ar-SA" sz="5400" b="1" dirty="0" smtClean="0">
              <a:solidFill>
                <a:srgbClr val="FF0000"/>
              </a:solidFill>
            </a:endParaRPr>
          </a:p>
          <a:p>
            <a:endParaRPr lang="ar-SA" sz="5400" b="1" dirty="0">
              <a:solidFill>
                <a:srgbClr val="FF0000"/>
              </a:solidFill>
            </a:endParaRPr>
          </a:p>
          <a:p>
            <a:r>
              <a:rPr lang="ar-SA" sz="5400" b="1" dirty="0" err="1" smtClean="0">
                <a:solidFill>
                  <a:srgbClr val="FF0000"/>
                </a:solidFill>
              </a:rPr>
              <a:t>والبيريميدينات</a:t>
            </a:r>
            <a:endParaRPr lang="ar-SA" sz="54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57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57200" y="304800"/>
            <a:ext cx="8534400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err="1" smtClean="0">
                <a:solidFill>
                  <a:srgbClr val="FF0000"/>
                </a:solidFill>
              </a:rPr>
              <a:t>ايض</a:t>
            </a:r>
            <a:r>
              <a:rPr lang="ar-SA" sz="2800" b="1" dirty="0" smtClean="0">
                <a:solidFill>
                  <a:srgbClr val="FF0000"/>
                </a:solidFill>
              </a:rPr>
              <a:t> </a:t>
            </a:r>
            <a:r>
              <a:rPr lang="ar-SA" sz="2800" b="1" dirty="0" err="1" smtClean="0">
                <a:solidFill>
                  <a:srgbClr val="FF0000"/>
                </a:solidFill>
              </a:rPr>
              <a:t>البيورينات</a:t>
            </a:r>
            <a:r>
              <a:rPr lang="ar-SA" sz="2800" b="1" dirty="0" smtClean="0">
                <a:solidFill>
                  <a:srgbClr val="FF0000"/>
                </a:solidFill>
              </a:rPr>
              <a:t>:</a:t>
            </a:r>
          </a:p>
          <a:p>
            <a:r>
              <a:rPr lang="ar-SA" sz="2800" b="1" dirty="0" smtClean="0">
                <a:solidFill>
                  <a:srgbClr val="FF0000"/>
                </a:solidFill>
              </a:rPr>
              <a:t>تصنيع </a:t>
            </a:r>
            <a:r>
              <a:rPr lang="ar-SA" sz="2800" b="1" dirty="0" err="1" smtClean="0">
                <a:solidFill>
                  <a:srgbClr val="FF0000"/>
                </a:solidFill>
              </a:rPr>
              <a:t>البيورينات</a:t>
            </a:r>
            <a:r>
              <a:rPr lang="ar-SA" sz="2400" dirty="0" smtClean="0"/>
              <a:t>:</a:t>
            </a:r>
          </a:p>
          <a:p>
            <a:r>
              <a:rPr lang="ar-SA" sz="2400" dirty="0" smtClean="0"/>
              <a:t>1- </a:t>
            </a:r>
            <a:r>
              <a:rPr lang="ar-SA" sz="2400" dirty="0" smtClean="0">
                <a:solidFill>
                  <a:srgbClr val="00B0F0"/>
                </a:solidFill>
              </a:rPr>
              <a:t>من مسار </a:t>
            </a:r>
            <a:r>
              <a:rPr lang="ar-SA" sz="2400" dirty="0" err="1" smtClean="0">
                <a:solidFill>
                  <a:srgbClr val="00B0F0"/>
                </a:solidFill>
              </a:rPr>
              <a:t>دى</a:t>
            </a:r>
            <a:r>
              <a:rPr lang="ar-SA" sz="2400" dirty="0" smtClean="0">
                <a:solidFill>
                  <a:srgbClr val="00B0F0"/>
                </a:solidFill>
              </a:rPr>
              <a:t> </a:t>
            </a:r>
            <a:r>
              <a:rPr lang="ar-SA" sz="2400" dirty="0" err="1" smtClean="0">
                <a:solidFill>
                  <a:srgbClr val="00B0F0"/>
                </a:solidFill>
              </a:rPr>
              <a:t>نوفو</a:t>
            </a:r>
            <a:r>
              <a:rPr lang="ar-SA" sz="2400" dirty="0" smtClean="0">
                <a:solidFill>
                  <a:srgbClr val="00B0F0"/>
                </a:solidFill>
              </a:rPr>
              <a:t> (</a:t>
            </a:r>
            <a:r>
              <a:rPr lang="en-US" sz="2400" dirty="0" smtClean="0">
                <a:solidFill>
                  <a:srgbClr val="00B0F0"/>
                </a:solidFill>
              </a:rPr>
              <a:t>(De novo</a:t>
            </a:r>
            <a:r>
              <a:rPr lang="ar-SA" sz="2400" dirty="0" smtClean="0"/>
              <a:t> التصنيع من جديد وليس التعويض. ويتم ذلك </a:t>
            </a:r>
            <a:r>
              <a:rPr lang="ar-SA" sz="2400" dirty="0" err="1" smtClean="0"/>
              <a:t>باضافه</a:t>
            </a:r>
            <a:r>
              <a:rPr lang="ar-SA" sz="2400" dirty="0" smtClean="0"/>
              <a:t> </a:t>
            </a:r>
            <a:r>
              <a:rPr lang="ar-SA" sz="2400" dirty="0" err="1" smtClean="0"/>
              <a:t>ذرات</a:t>
            </a:r>
            <a:r>
              <a:rPr lang="ar-SA" sz="2400" dirty="0" smtClean="0"/>
              <a:t> الكربون والنيتروجين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</a:t>
            </a:r>
            <a:r>
              <a:rPr lang="ar-SA" sz="2400" dirty="0" err="1" smtClean="0"/>
              <a:t>الريبوز</a:t>
            </a:r>
            <a:r>
              <a:rPr lang="ar-SA" sz="2400" dirty="0" smtClean="0"/>
              <a:t> 5فوسفات </a:t>
            </a:r>
          </a:p>
          <a:p>
            <a:r>
              <a:rPr lang="ar-SA" sz="2400" dirty="0" smtClean="0"/>
              <a:t>- </a:t>
            </a:r>
            <a:r>
              <a:rPr lang="ar-SA" sz="2400" dirty="0" err="1" smtClean="0"/>
              <a:t>يبدا</a:t>
            </a:r>
            <a:r>
              <a:rPr lang="ar-SA" sz="2400" dirty="0" smtClean="0"/>
              <a:t> البناء </a:t>
            </a:r>
            <a:r>
              <a:rPr lang="ar-SA" sz="2400" dirty="0" err="1" smtClean="0"/>
              <a:t>بالحلقه</a:t>
            </a:r>
            <a:r>
              <a:rPr lang="ar-SA" sz="2400" dirty="0" smtClean="0"/>
              <a:t> </a:t>
            </a:r>
            <a:r>
              <a:rPr lang="ar-SA" sz="2400" dirty="0" err="1" smtClean="0"/>
              <a:t>الخماسيه</a:t>
            </a:r>
            <a:r>
              <a:rPr lang="ar-SA" sz="2400" dirty="0" smtClean="0"/>
              <a:t> ثم </a:t>
            </a:r>
            <a:r>
              <a:rPr lang="ar-SA" sz="2400" dirty="0" err="1" smtClean="0"/>
              <a:t>السداسيه</a:t>
            </a:r>
            <a:r>
              <a:rPr lang="ar-SA" sz="2400" dirty="0" smtClean="0"/>
              <a:t>  ويتم تجميع </a:t>
            </a:r>
            <a:r>
              <a:rPr lang="ar-SA" sz="2400" dirty="0" err="1" smtClean="0"/>
              <a:t>ذرات</a:t>
            </a:r>
            <a:r>
              <a:rPr lang="ar-SA" sz="2400" dirty="0" smtClean="0"/>
              <a:t> النيتروجين من:</a:t>
            </a:r>
          </a:p>
          <a:p>
            <a:r>
              <a:rPr lang="ar-SA" sz="2400" dirty="0" err="1" smtClean="0"/>
              <a:t>الاحماض</a:t>
            </a:r>
            <a:r>
              <a:rPr lang="ar-SA" sz="2400" dirty="0" smtClean="0"/>
              <a:t> </a:t>
            </a:r>
            <a:r>
              <a:rPr lang="ar-SA" sz="2400" dirty="0" err="1" smtClean="0"/>
              <a:t>الامينيه</a:t>
            </a:r>
            <a:r>
              <a:rPr lang="ar-SA" sz="2400" dirty="0" smtClean="0"/>
              <a:t> 2 من </a:t>
            </a:r>
            <a:r>
              <a:rPr lang="ar-SA" sz="2400" dirty="0" err="1" smtClean="0"/>
              <a:t>الجلوتامين</a:t>
            </a:r>
            <a:r>
              <a:rPr lang="ar-SA" sz="2400" dirty="0" smtClean="0"/>
              <a:t>  و1 من </a:t>
            </a:r>
            <a:r>
              <a:rPr lang="ar-SA" sz="2400" dirty="0" err="1" smtClean="0"/>
              <a:t>الاسبارتيك</a:t>
            </a:r>
            <a:r>
              <a:rPr lang="ar-SA" sz="2400" dirty="0" smtClean="0"/>
              <a:t>  وذره من الجليسين</a:t>
            </a:r>
          </a:p>
          <a:p>
            <a:r>
              <a:rPr lang="ar-SA" sz="2400" dirty="0" err="1" smtClean="0"/>
              <a:t>ذرات</a:t>
            </a:r>
            <a:r>
              <a:rPr lang="ar-SA" sz="2400" dirty="0" smtClean="0"/>
              <a:t> الكربون من </a:t>
            </a:r>
            <a:r>
              <a:rPr lang="ar-SA" sz="2400" dirty="0" err="1" smtClean="0"/>
              <a:t>ال</a:t>
            </a:r>
            <a:r>
              <a:rPr lang="ar-SA" sz="2400" dirty="0" smtClean="0"/>
              <a:t> </a:t>
            </a:r>
            <a:r>
              <a:rPr lang="en-US" sz="2400" dirty="0" smtClean="0"/>
              <a:t>co2</a:t>
            </a:r>
            <a:r>
              <a:rPr lang="ar-EG" sz="2400" dirty="0" smtClean="0"/>
              <a:t> </a:t>
            </a:r>
            <a:r>
              <a:rPr lang="ar-EG" sz="2400" dirty="0" err="1" smtClean="0"/>
              <a:t>والتتراهيدروفولات</a:t>
            </a:r>
            <a:r>
              <a:rPr lang="ar-EG" sz="2400" dirty="0" smtClean="0"/>
              <a:t>.</a:t>
            </a:r>
          </a:p>
          <a:p>
            <a:r>
              <a:rPr lang="ar-EG" sz="2400" dirty="0" smtClean="0"/>
              <a:t> </a:t>
            </a:r>
            <a:r>
              <a:rPr lang="ar-SA" sz="2400" dirty="0" smtClean="0"/>
              <a:t>كما </a:t>
            </a:r>
            <a:r>
              <a:rPr lang="ar-SA" sz="2400" dirty="0" err="1" smtClean="0"/>
              <a:t>فى</a:t>
            </a:r>
            <a:r>
              <a:rPr lang="ar-SA" sz="2400" dirty="0" smtClean="0"/>
              <a:t> الشكل.</a:t>
            </a:r>
          </a:p>
          <a:p>
            <a:endParaRPr lang="ar-SA" sz="2400" dirty="0" smtClean="0"/>
          </a:p>
          <a:p>
            <a:r>
              <a:rPr lang="ar-SA" sz="2400" b="1" dirty="0" smtClean="0">
                <a:solidFill>
                  <a:srgbClr val="FF0000"/>
                </a:solidFill>
              </a:rPr>
              <a:t>ويعتمد تنظيم تصنيع </a:t>
            </a:r>
            <a:r>
              <a:rPr lang="ar-SA" sz="2400" dirty="0" err="1" smtClean="0"/>
              <a:t>البيورينات</a:t>
            </a:r>
            <a:r>
              <a:rPr lang="ar-SA" sz="2400" dirty="0" smtClean="0"/>
              <a:t> على  المتاح من </a:t>
            </a:r>
            <a:r>
              <a:rPr lang="ar-SA" sz="2400" dirty="0" err="1" smtClean="0"/>
              <a:t>ريبوز</a:t>
            </a:r>
            <a:r>
              <a:rPr lang="ar-SA" sz="2400" dirty="0" smtClean="0"/>
              <a:t> 5 فوسفات  ونشاط </a:t>
            </a:r>
            <a:r>
              <a:rPr lang="ar-SA" sz="2400" dirty="0" err="1" smtClean="0"/>
              <a:t>انزيم</a:t>
            </a:r>
            <a:r>
              <a:rPr lang="ar-SA" sz="2400" dirty="0" smtClean="0"/>
              <a:t> المصنع </a:t>
            </a:r>
            <a:r>
              <a:rPr lang="ar-SA" sz="2400" dirty="0" err="1" smtClean="0"/>
              <a:t>ل</a:t>
            </a:r>
            <a:r>
              <a:rPr lang="ar-SA" sz="2400" dirty="0" smtClean="0"/>
              <a:t> </a:t>
            </a:r>
            <a:r>
              <a:rPr lang="ar-SA" sz="2400" dirty="0" err="1" smtClean="0"/>
              <a:t>فوسفوريبوزيل</a:t>
            </a:r>
            <a:r>
              <a:rPr lang="ar-SA" sz="2400" dirty="0" smtClean="0"/>
              <a:t> </a:t>
            </a:r>
            <a:r>
              <a:rPr lang="ar-SA" sz="2400" dirty="0" err="1" smtClean="0"/>
              <a:t>بيروفوسفات</a:t>
            </a:r>
            <a:r>
              <a:rPr lang="ar-SA" sz="2400" dirty="0" smtClean="0"/>
              <a:t> </a:t>
            </a:r>
            <a:r>
              <a:rPr lang="en-US" sz="2400" dirty="0" err="1" smtClean="0">
                <a:solidFill>
                  <a:srgbClr val="00B0F0"/>
                </a:solidFill>
              </a:rPr>
              <a:t>synthase</a:t>
            </a:r>
            <a:r>
              <a:rPr lang="en-US" sz="2400" dirty="0" smtClean="0">
                <a:solidFill>
                  <a:srgbClr val="00B0F0"/>
                </a:solidFill>
              </a:rPr>
              <a:t> PRPP</a:t>
            </a:r>
            <a:r>
              <a:rPr lang="ar-EG" sz="2400" dirty="0" smtClean="0">
                <a:solidFill>
                  <a:srgbClr val="00B0F0"/>
                </a:solidFill>
              </a:rPr>
              <a:t>  </a:t>
            </a:r>
            <a:r>
              <a:rPr lang="ar-EG" sz="2400" dirty="0" err="1" smtClean="0"/>
              <a:t>الذى</a:t>
            </a:r>
            <a:r>
              <a:rPr lang="ar-EG" sz="2400" dirty="0" smtClean="0"/>
              <a:t> ينظم </a:t>
            </a:r>
            <a:r>
              <a:rPr lang="ar-EG" sz="2400" dirty="0" err="1" smtClean="0"/>
              <a:t>بواسطه</a:t>
            </a:r>
            <a:r>
              <a:rPr lang="ar-EG" sz="2400" dirty="0" smtClean="0"/>
              <a:t> </a:t>
            </a:r>
            <a:r>
              <a:rPr lang="ar-EG" sz="2400" dirty="0" err="1" smtClean="0"/>
              <a:t>التغذيه</a:t>
            </a:r>
            <a:r>
              <a:rPr lang="ar-EG" sz="2400" dirty="0" smtClean="0"/>
              <a:t> </a:t>
            </a:r>
            <a:r>
              <a:rPr lang="ar-EG" sz="2400" dirty="0" err="1" smtClean="0"/>
              <a:t>المرتده</a:t>
            </a:r>
            <a:r>
              <a:rPr lang="ar-EG" sz="2400" dirty="0" smtClean="0"/>
              <a:t> ل</a:t>
            </a:r>
            <a:r>
              <a:rPr lang="en-US" sz="2400" dirty="0" smtClean="0"/>
              <a:t>AMP-ADP-GMP–  </a:t>
            </a:r>
            <a:r>
              <a:rPr lang="ar-EG" sz="2400" dirty="0" smtClean="0"/>
              <a:t>  حيث تعمل كمؤثر سالب </a:t>
            </a:r>
          </a:p>
          <a:p>
            <a:r>
              <a:rPr lang="ar-EG" sz="2400" dirty="0" err="1" smtClean="0"/>
              <a:t>اما</a:t>
            </a:r>
            <a:r>
              <a:rPr lang="ar-EG" sz="2400" dirty="0" smtClean="0"/>
              <a:t> </a:t>
            </a:r>
            <a:r>
              <a:rPr lang="en-US" sz="2400" dirty="0" smtClean="0">
                <a:solidFill>
                  <a:srgbClr val="00B0F0"/>
                </a:solidFill>
              </a:rPr>
              <a:t>PRPP</a:t>
            </a:r>
            <a:r>
              <a:rPr lang="ar-EG" sz="2400" dirty="0" smtClean="0">
                <a:solidFill>
                  <a:srgbClr val="00B0F0"/>
                </a:solidFill>
              </a:rPr>
              <a:t> تعمل كمؤثر موجب </a:t>
            </a:r>
            <a:r>
              <a:rPr lang="ar-EG" sz="2400" dirty="0" smtClean="0"/>
              <a:t>حيث </a:t>
            </a:r>
            <a:r>
              <a:rPr lang="ar-EG" sz="2400" dirty="0" err="1" smtClean="0"/>
              <a:t>ان</a:t>
            </a:r>
            <a:r>
              <a:rPr lang="ar-EG" sz="2400" dirty="0" smtClean="0"/>
              <a:t> وجودها يدفع التفاعل للأمام.</a:t>
            </a:r>
          </a:p>
          <a:p>
            <a:r>
              <a:rPr lang="ar-EG" sz="2400" dirty="0" err="1" smtClean="0"/>
              <a:t>المثبتاط</a:t>
            </a:r>
            <a:r>
              <a:rPr lang="ar-EG" sz="2400" dirty="0" smtClean="0"/>
              <a:t> </a:t>
            </a:r>
            <a:r>
              <a:rPr lang="ar-EG" sz="2400" dirty="0" err="1" smtClean="0"/>
              <a:t>الخارجيه</a:t>
            </a:r>
            <a:r>
              <a:rPr lang="ar-EG" sz="2400" dirty="0" smtClean="0"/>
              <a:t> مثل مشابه </a:t>
            </a:r>
            <a:r>
              <a:rPr lang="ar-EG" sz="2400" dirty="0" err="1" smtClean="0"/>
              <a:t>الجلوتامين</a:t>
            </a:r>
            <a:r>
              <a:rPr lang="ar-EG" sz="2400" dirty="0" smtClean="0"/>
              <a:t> </a:t>
            </a:r>
            <a:r>
              <a:rPr lang="ar-EG" sz="2400" dirty="0" err="1" smtClean="0"/>
              <a:t>ازاسيرين</a:t>
            </a:r>
            <a:r>
              <a:rPr lang="ar-EG" sz="2400" dirty="0" smtClean="0"/>
              <a:t> – مشابه حمض </a:t>
            </a:r>
            <a:r>
              <a:rPr lang="ar-EG" sz="2400" dirty="0" err="1" smtClean="0"/>
              <a:t>الفوليك</a:t>
            </a:r>
            <a:r>
              <a:rPr lang="ar-EG" sz="2400" dirty="0" smtClean="0"/>
              <a:t> مثل </a:t>
            </a:r>
            <a:r>
              <a:rPr lang="ar-EG" sz="2400" dirty="0" err="1" smtClean="0"/>
              <a:t>ترايمثوبريم</a:t>
            </a:r>
            <a:r>
              <a:rPr lang="ar-EG" sz="2400" dirty="0" smtClean="0"/>
              <a:t>  </a:t>
            </a:r>
            <a:r>
              <a:rPr lang="ar-EG" sz="2400" dirty="0" err="1" smtClean="0"/>
              <a:t>الذى</a:t>
            </a:r>
            <a:r>
              <a:rPr lang="ar-EG" sz="2400" dirty="0" smtClean="0"/>
              <a:t> يثبط </a:t>
            </a:r>
            <a:r>
              <a:rPr lang="ar-EG" sz="2400" dirty="0" err="1" smtClean="0"/>
              <a:t>داى</a:t>
            </a:r>
            <a:r>
              <a:rPr lang="ar-EG" sz="2400" dirty="0" smtClean="0"/>
              <a:t> </a:t>
            </a:r>
            <a:r>
              <a:rPr lang="ar-EG" sz="2400" dirty="0" err="1" smtClean="0"/>
              <a:t>هيدروفوليت</a:t>
            </a:r>
            <a:r>
              <a:rPr lang="ar-EG" sz="2400" dirty="0" smtClean="0"/>
              <a:t> </a:t>
            </a:r>
            <a:r>
              <a:rPr lang="ar-EG" sz="2400" dirty="0" err="1" smtClean="0"/>
              <a:t>الى</a:t>
            </a:r>
            <a:r>
              <a:rPr lang="ar-EG" sz="2400" dirty="0" smtClean="0"/>
              <a:t> </a:t>
            </a:r>
            <a:r>
              <a:rPr lang="ar-EG" sz="2400" dirty="0" err="1" smtClean="0"/>
              <a:t>تتراهيدروفوليت</a:t>
            </a:r>
            <a:r>
              <a:rPr lang="ar-EG" sz="2400" dirty="0" smtClean="0"/>
              <a:t> </a:t>
            </a:r>
            <a:r>
              <a:rPr lang="ar-EG" sz="2400" dirty="0" err="1" smtClean="0"/>
              <a:t>الذى</a:t>
            </a:r>
            <a:r>
              <a:rPr lang="ar-EG" sz="2400" dirty="0" smtClean="0"/>
              <a:t> يدخل </a:t>
            </a:r>
            <a:r>
              <a:rPr lang="ar-EG" sz="2400" dirty="0" err="1" smtClean="0"/>
              <a:t>فى</a:t>
            </a:r>
            <a:r>
              <a:rPr lang="ar-EG" sz="2400" dirty="0" smtClean="0"/>
              <a:t> تصنيع </a:t>
            </a:r>
            <a:r>
              <a:rPr lang="ar-EG" sz="2400" dirty="0" err="1" smtClean="0"/>
              <a:t>البيورينات</a:t>
            </a:r>
            <a:r>
              <a:rPr lang="ar-EG" sz="2400" dirty="0" smtClean="0"/>
              <a:t>.</a:t>
            </a:r>
            <a:endParaRPr lang="ar-SA" sz="2400" dirty="0" smtClean="0"/>
          </a:p>
          <a:p>
            <a:endParaRPr lang="ar-SA" sz="2400" dirty="0" smtClean="0"/>
          </a:p>
          <a:p>
            <a:endParaRPr lang="ar-SA" sz="2400" dirty="0" smtClean="0"/>
          </a:p>
          <a:p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685800"/>
            <a:ext cx="6257925" cy="5261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6111" y="152400"/>
            <a:ext cx="7863391" cy="5594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مستطيل 1"/>
          <p:cNvSpPr/>
          <p:nvPr/>
        </p:nvSpPr>
        <p:spPr>
          <a:xfrm>
            <a:off x="443752" y="5562600"/>
            <a:ext cx="7074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dirty="0" smtClean="0"/>
              <a:t>للعرض فقط غير مطلوب التصنيع يكفى معرفه مصدر مكونات </a:t>
            </a:r>
            <a:r>
              <a:rPr lang="ar-SA" dirty="0" err="1" smtClean="0"/>
              <a:t>البيورينات</a:t>
            </a:r>
            <a:r>
              <a:rPr lang="ar-SA" dirty="0" smtClean="0"/>
              <a:t> كما في الرسم السابق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562600" y="457200"/>
            <a:ext cx="3276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ar-SA" sz="2400" dirty="0" smtClean="0"/>
          </a:p>
          <a:p>
            <a:r>
              <a:rPr lang="ar-SA" sz="2400" dirty="0" smtClean="0"/>
              <a:t>2- </a:t>
            </a:r>
            <a:r>
              <a:rPr lang="ar-SA" sz="2400" dirty="0" smtClean="0">
                <a:solidFill>
                  <a:srgbClr val="00B0F0"/>
                </a:solidFill>
              </a:rPr>
              <a:t>من خلال مسار التعويض </a:t>
            </a:r>
          </a:p>
          <a:p>
            <a:r>
              <a:rPr lang="ar-SA" sz="2400" dirty="0" smtClean="0"/>
              <a:t>باستخدام </a:t>
            </a:r>
            <a:r>
              <a:rPr lang="ar-SA" sz="2400" dirty="0" err="1" smtClean="0"/>
              <a:t>البيورينات</a:t>
            </a:r>
            <a:r>
              <a:rPr lang="ar-SA" sz="2400" dirty="0" smtClean="0"/>
              <a:t> </a:t>
            </a:r>
            <a:r>
              <a:rPr lang="ar-SA" sz="2400" dirty="0" err="1" smtClean="0"/>
              <a:t>المتكونه</a:t>
            </a:r>
            <a:r>
              <a:rPr lang="ar-SA" sz="2400" dirty="0" smtClean="0"/>
              <a:t>  </a:t>
            </a:r>
            <a:r>
              <a:rPr lang="ar-SA" sz="2400" dirty="0" err="1" smtClean="0"/>
              <a:t>فى</a:t>
            </a:r>
            <a:r>
              <a:rPr lang="ar-SA" sz="2400" dirty="0" smtClean="0"/>
              <a:t> بعض </a:t>
            </a:r>
            <a:r>
              <a:rPr lang="ar-SA" sz="2400" dirty="0" err="1" smtClean="0"/>
              <a:t>الانسجه</a:t>
            </a:r>
            <a:r>
              <a:rPr lang="ar-SA" sz="2400" dirty="0" smtClean="0"/>
              <a:t> كالمخ وكرات الدم الحمراء حيث </a:t>
            </a:r>
            <a:r>
              <a:rPr lang="ar-SA" sz="2400" dirty="0" err="1" smtClean="0"/>
              <a:t>ان</a:t>
            </a:r>
            <a:r>
              <a:rPr lang="ar-SA" sz="2400" dirty="0" smtClean="0"/>
              <a:t> </a:t>
            </a:r>
            <a:r>
              <a:rPr lang="ar-SA" sz="2400" dirty="0" err="1" smtClean="0"/>
              <a:t>انزيمات</a:t>
            </a:r>
            <a:endParaRPr lang="ar-SA" sz="2400" dirty="0" smtClean="0"/>
          </a:p>
          <a:p>
            <a:r>
              <a:rPr lang="ar-SA" sz="2400" dirty="0" smtClean="0"/>
              <a:t> تصنيع </a:t>
            </a:r>
            <a:r>
              <a:rPr lang="ar-SA" sz="2400" dirty="0" err="1" smtClean="0"/>
              <a:t>البيورينات</a:t>
            </a:r>
            <a:r>
              <a:rPr lang="ar-SA" sz="2400" dirty="0" smtClean="0"/>
              <a:t> تكون </a:t>
            </a:r>
            <a:r>
              <a:rPr lang="ar-SA" sz="2400" dirty="0" err="1" smtClean="0"/>
              <a:t>ناقصه</a:t>
            </a:r>
            <a:r>
              <a:rPr lang="ar-SA" sz="2400" dirty="0" smtClean="0"/>
              <a:t> </a:t>
            </a:r>
          </a:p>
          <a:p>
            <a:r>
              <a:rPr lang="ar-SA" sz="2400" dirty="0" smtClean="0"/>
              <a:t> لذلك يصنع من التعويض كما </a:t>
            </a:r>
            <a:r>
              <a:rPr lang="ar-SA" sz="2400" dirty="0" err="1" smtClean="0"/>
              <a:t>فى</a:t>
            </a:r>
            <a:r>
              <a:rPr lang="ar-SA" sz="2400" dirty="0" smtClean="0"/>
              <a:t> الشكل</a:t>
            </a:r>
          </a:p>
          <a:p>
            <a:r>
              <a:rPr lang="ar-SA" sz="2400" dirty="0" smtClean="0"/>
              <a:t> </a:t>
            </a:r>
          </a:p>
        </p:txBody>
      </p:sp>
      <p:pic>
        <p:nvPicPr>
          <p:cNvPr id="1026" name="Picture 2" descr="lesch nyhha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50292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28600" y="762000"/>
            <a:ext cx="8684848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هدم </a:t>
            </a:r>
            <a:r>
              <a:rPr lang="ar-SA" sz="2800" b="1" dirty="0" err="1" smtClean="0">
                <a:solidFill>
                  <a:srgbClr val="FF0000"/>
                </a:solidFill>
              </a:rPr>
              <a:t>البيورينات</a:t>
            </a:r>
            <a:endParaRPr lang="ar-SA" sz="2800" b="1" dirty="0" smtClean="0">
              <a:solidFill>
                <a:srgbClr val="FF0000"/>
              </a:solidFill>
            </a:endParaRPr>
          </a:p>
          <a:p>
            <a:endParaRPr lang="ar-SA" sz="2400" b="1" dirty="0" smtClean="0"/>
          </a:p>
          <a:p>
            <a:r>
              <a:rPr lang="ar-SA" sz="2400" b="1" dirty="0" smtClean="0"/>
              <a:t>تنزع </a:t>
            </a:r>
            <a:r>
              <a:rPr lang="ar-SA" sz="2400" b="1" dirty="0" smtClean="0">
                <a:solidFill>
                  <a:srgbClr val="00B0F0"/>
                </a:solidFill>
              </a:rPr>
              <a:t>مجموعه </a:t>
            </a:r>
            <a:r>
              <a:rPr lang="ar-SA" sz="2400" b="1" dirty="0" err="1" smtClean="0">
                <a:solidFill>
                  <a:srgbClr val="00B0F0"/>
                </a:solidFill>
              </a:rPr>
              <a:t>الامين</a:t>
            </a:r>
            <a:r>
              <a:rPr lang="ar-SA" sz="2400" b="1" dirty="0" smtClean="0">
                <a:solidFill>
                  <a:srgbClr val="00B0F0"/>
                </a:solidFill>
              </a:rPr>
              <a:t> من </a:t>
            </a:r>
            <a:r>
              <a:rPr lang="ar-SA" sz="2400" b="1" dirty="0" err="1" smtClean="0">
                <a:solidFill>
                  <a:srgbClr val="00B0F0"/>
                </a:solidFill>
              </a:rPr>
              <a:t>الجوانين</a:t>
            </a:r>
            <a:r>
              <a:rPr lang="ar-SA" sz="2400" b="1" dirty="0" smtClean="0"/>
              <a:t> ويعطى </a:t>
            </a:r>
            <a:r>
              <a:rPr lang="ar-SA" sz="2400" b="1" dirty="0" err="1" smtClean="0"/>
              <a:t>الزانثين</a:t>
            </a:r>
            <a:r>
              <a:rPr lang="ar-SA" sz="2400" b="1" dirty="0" smtClean="0"/>
              <a:t>  ونزع مجموعه أمين </a:t>
            </a:r>
            <a:r>
              <a:rPr lang="ar-SA" sz="2400" b="1" dirty="0" err="1" smtClean="0"/>
              <a:t>الادنين</a:t>
            </a:r>
            <a:endParaRPr lang="ar-SA" sz="2400" b="1" dirty="0" smtClean="0"/>
          </a:p>
          <a:p>
            <a:r>
              <a:rPr lang="ar-SA" sz="2400" b="1" dirty="0" smtClean="0"/>
              <a:t> ينتج </a:t>
            </a:r>
            <a:r>
              <a:rPr lang="ar-SA" sz="2400" b="1" dirty="0" err="1" smtClean="0"/>
              <a:t>هيبوزانثين</a:t>
            </a:r>
            <a:r>
              <a:rPr lang="ar-SA" sz="2400" b="1" dirty="0" smtClean="0"/>
              <a:t>.  كما في الشكل </a:t>
            </a:r>
          </a:p>
          <a:p>
            <a:endParaRPr lang="ar-SA" sz="2400" b="1" dirty="0" smtClean="0"/>
          </a:p>
          <a:p>
            <a:r>
              <a:rPr lang="ar-SA" sz="2400" b="1" dirty="0" smtClean="0"/>
              <a:t>- </a:t>
            </a:r>
            <a:r>
              <a:rPr lang="ar-SA" sz="2400" b="1" dirty="0" smtClean="0"/>
              <a:t>حمض </a:t>
            </a:r>
            <a:r>
              <a:rPr lang="ar-SA" sz="2400" b="1" dirty="0" err="1" smtClean="0"/>
              <a:t>اليوريك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فى</a:t>
            </a:r>
            <a:r>
              <a:rPr lang="ar-SA" sz="2400" b="1" dirty="0" smtClean="0"/>
              <a:t> الانسان والطيور هو </a:t>
            </a:r>
            <a:r>
              <a:rPr lang="ar-SA" sz="2400" b="1" u="sng" dirty="0" smtClean="0"/>
              <a:t>الناتج </a:t>
            </a:r>
            <a:r>
              <a:rPr lang="ar-SA" sz="2400" b="1" u="sng" dirty="0" err="1" smtClean="0"/>
              <a:t>النهائى</a:t>
            </a:r>
            <a:r>
              <a:rPr lang="ar-SA" sz="2400" b="1" u="sng" dirty="0" smtClean="0"/>
              <a:t> </a:t>
            </a:r>
            <a:r>
              <a:rPr lang="ar-SA" sz="2400" b="1" u="sng" dirty="0" err="1" smtClean="0"/>
              <a:t>لايض</a:t>
            </a:r>
            <a:r>
              <a:rPr lang="ar-SA" sz="2400" b="1" u="sng" dirty="0" smtClean="0"/>
              <a:t> </a:t>
            </a:r>
            <a:r>
              <a:rPr lang="ar-SA" sz="2400" b="1" u="sng" dirty="0" err="1" smtClean="0"/>
              <a:t>البيورينات</a:t>
            </a:r>
            <a:r>
              <a:rPr lang="ar-SA" sz="2400" b="1" u="sng" dirty="0" smtClean="0"/>
              <a:t> </a:t>
            </a:r>
          </a:p>
          <a:p>
            <a:r>
              <a:rPr lang="ar-SA" sz="2400" b="1" dirty="0" smtClean="0"/>
              <a:t>ويتم التخلص منه عن طريق البول أما في الثدييات الأخرى كالقرود الرئيسيات يتأكسد</a:t>
            </a:r>
          </a:p>
          <a:p>
            <a:r>
              <a:rPr lang="ar-SA" sz="2400" b="1" dirty="0" smtClean="0"/>
              <a:t> بواسطة </a:t>
            </a:r>
            <a:r>
              <a:rPr lang="en-US" sz="2400" b="1" dirty="0" err="1" smtClean="0"/>
              <a:t>uricase</a:t>
            </a:r>
            <a:r>
              <a:rPr lang="en-US" sz="2400" b="1" dirty="0" smtClean="0"/>
              <a:t> enzyme </a:t>
            </a:r>
            <a:r>
              <a:rPr lang="ar-SA" sz="2400" b="1" dirty="0" smtClean="0"/>
              <a:t> (الذي ينقص في الإنسان) إلى </a:t>
            </a:r>
            <a:r>
              <a:rPr lang="ar-SA" sz="2400" b="1" dirty="0" err="1" smtClean="0"/>
              <a:t>الانتوين</a:t>
            </a:r>
            <a:r>
              <a:rPr lang="ar-SA" sz="2400" b="1" dirty="0" smtClean="0"/>
              <a:t> الذي يذوب في الماء </a:t>
            </a:r>
          </a:p>
          <a:p>
            <a:r>
              <a:rPr lang="ar-SA" sz="2400" b="1" dirty="0" smtClean="0"/>
              <a:t>كما </a:t>
            </a:r>
            <a:r>
              <a:rPr lang="ar-SA" sz="2400" b="1" dirty="0" err="1" smtClean="0"/>
              <a:t>فى</a:t>
            </a:r>
            <a:r>
              <a:rPr lang="ar-SA" sz="2400" b="1" dirty="0" smtClean="0"/>
              <a:t> الشكل.</a:t>
            </a:r>
          </a:p>
          <a:p>
            <a:r>
              <a:rPr lang="ar-SA" sz="2400" b="1" dirty="0" smtClean="0"/>
              <a:t> </a:t>
            </a:r>
          </a:p>
          <a:p>
            <a:r>
              <a:rPr lang="ar-SA" sz="2400" b="1" dirty="0" smtClean="0"/>
              <a:t>نسبه إخراج حمض </a:t>
            </a:r>
            <a:r>
              <a:rPr lang="ar-SA" sz="2400" b="1" dirty="0" err="1" smtClean="0"/>
              <a:t>اليوريك</a:t>
            </a:r>
            <a:r>
              <a:rPr lang="ar-SA" sz="2400" b="1" dirty="0" smtClean="0"/>
              <a:t> الطبيعية في البول 500مجم </a:t>
            </a:r>
            <a:r>
              <a:rPr lang="ar-SA" sz="2400" b="1" dirty="0" err="1" smtClean="0"/>
              <a:t>فى</a:t>
            </a:r>
            <a:r>
              <a:rPr lang="ar-SA" sz="2400" b="1" dirty="0" smtClean="0"/>
              <a:t> اليوم.</a:t>
            </a:r>
          </a:p>
          <a:p>
            <a:r>
              <a:rPr lang="ar-SA" sz="2400" b="1" dirty="0" smtClean="0"/>
              <a:t>النسبة الطبيعية </a:t>
            </a:r>
            <a:r>
              <a:rPr lang="ar-SA" sz="2400" b="1" dirty="0" err="1" smtClean="0"/>
              <a:t>فى</a:t>
            </a:r>
            <a:r>
              <a:rPr lang="ar-SA" sz="2400" b="1" dirty="0" smtClean="0"/>
              <a:t> الدم 2-7 </a:t>
            </a:r>
            <a:r>
              <a:rPr lang="ar-SA" sz="2400" b="1" dirty="0" err="1" smtClean="0"/>
              <a:t>مجم</a:t>
            </a:r>
            <a:r>
              <a:rPr lang="ar-SA" sz="2400" b="1" dirty="0" smtClean="0"/>
              <a:t>%  </a:t>
            </a:r>
          </a:p>
          <a:p>
            <a:r>
              <a:rPr lang="ar-SA" sz="2400" b="1" dirty="0" smtClean="0"/>
              <a:t>يعتمد ذوبان </a:t>
            </a:r>
            <a:r>
              <a:rPr lang="ar-SA" sz="2400" b="1" dirty="0" err="1" smtClean="0"/>
              <a:t>اليورك</a:t>
            </a:r>
            <a:r>
              <a:rPr lang="ar-SA" sz="2400" b="1" dirty="0" smtClean="0"/>
              <a:t> على </a:t>
            </a:r>
            <a:r>
              <a:rPr lang="ar-SA" sz="2400" b="1" dirty="0" err="1" smtClean="0"/>
              <a:t>ال</a:t>
            </a:r>
            <a:r>
              <a:rPr lang="ar-SA" sz="2400" b="1" dirty="0" smtClean="0"/>
              <a:t> </a:t>
            </a:r>
            <a:r>
              <a:rPr lang="en-US" sz="2400" b="1" dirty="0" smtClean="0"/>
              <a:t>pH</a:t>
            </a:r>
            <a:r>
              <a:rPr lang="ar-EG" sz="2400" b="1" dirty="0" smtClean="0"/>
              <a:t>  حيث يصبح غير ذائب في الماء (بلورات </a:t>
            </a:r>
            <a:r>
              <a:rPr lang="ar-EG" sz="2400" b="1" dirty="0" err="1" smtClean="0"/>
              <a:t>حصو</a:t>
            </a:r>
            <a:r>
              <a:rPr lang="ar-EG" sz="2400" b="1" dirty="0" smtClean="0"/>
              <a:t>) في البول </a:t>
            </a:r>
            <a:r>
              <a:rPr lang="ar-EG" sz="2400" b="1" dirty="0" err="1" smtClean="0"/>
              <a:t>الحمضى</a:t>
            </a:r>
            <a:r>
              <a:rPr lang="ar-EG" sz="2400" b="1" dirty="0" smtClean="0"/>
              <a:t>  والذي يؤدى إلى </a:t>
            </a:r>
            <a:r>
              <a:rPr lang="ar-EG" sz="2400" b="1" dirty="0" err="1" smtClean="0"/>
              <a:t>حصوات</a:t>
            </a:r>
            <a:r>
              <a:rPr lang="ar-EG" sz="2400" b="1" dirty="0" smtClean="0"/>
              <a:t> حمض </a:t>
            </a:r>
            <a:r>
              <a:rPr lang="ar-EG" sz="2400" b="1" dirty="0" err="1" smtClean="0"/>
              <a:t>البوليك</a:t>
            </a:r>
            <a:r>
              <a:rPr lang="ar-EG" sz="2400" b="1" dirty="0" smtClean="0"/>
              <a:t> ف</a:t>
            </a:r>
            <a:r>
              <a:rPr lang="ar-SA" sz="2400" b="1" dirty="0" smtClean="0"/>
              <a:t>ى الكلى. </a:t>
            </a:r>
          </a:p>
          <a:p>
            <a:endParaRPr lang="ar-SA" b="1" dirty="0" smtClean="0"/>
          </a:p>
          <a:p>
            <a:endParaRPr lang="ar-SA" b="1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0200" y="1"/>
            <a:ext cx="34290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0"/>
            <a:ext cx="7086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81000" y="302359"/>
            <a:ext cx="8382000" cy="689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u="sng" dirty="0" smtClean="0">
                <a:solidFill>
                  <a:srgbClr val="FF0000"/>
                </a:solidFill>
              </a:rPr>
              <a:t>الاضطرابات </a:t>
            </a:r>
            <a:r>
              <a:rPr lang="ar-SA" sz="2800" b="1" u="sng" dirty="0" err="1" smtClean="0">
                <a:solidFill>
                  <a:srgbClr val="FF0000"/>
                </a:solidFill>
              </a:rPr>
              <a:t>او</a:t>
            </a:r>
            <a:r>
              <a:rPr lang="ar-SA" sz="2800" b="1" u="sng" dirty="0" smtClean="0">
                <a:solidFill>
                  <a:srgbClr val="FF0000"/>
                </a:solidFill>
              </a:rPr>
              <a:t> الخلل </a:t>
            </a:r>
            <a:r>
              <a:rPr lang="ar-SA" sz="2800" b="1" u="sng" dirty="0" err="1" smtClean="0">
                <a:solidFill>
                  <a:srgbClr val="FF0000"/>
                </a:solidFill>
              </a:rPr>
              <a:t>فى</a:t>
            </a:r>
            <a:r>
              <a:rPr lang="ar-SA" sz="2800" b="1" u="sng" dirty="0" smtClean="0">
                <a:solidFill>
                  <a:srgbClr val="FF0000"/>
                </a:solidFill>
              </a:rPr>
              <a:t> </a:t>
            </a:r>
            <a:r>
              <a:rPr lang="ar-SA" sz="2800" b="1" u="sng" dirty="0" err="1" smtClean="0">
                <a:solidFill>
                  <a:srgbClr val="FF0000"/>
                </a:solidFill>
              </a:rPr>
              <a:t>ايض</a:t>
            </a:r>
            <a:r>
              <a:rPr lang="ar-SA" sz="2800" b="1" u="sng" dirty="0" smtClean="0">
                <a:solidFill>
                  <a:srgbClr val="FF0000"/>
                </a:solidFill>
              </a:rPr>
              <a:t> </a:t>
            </a:r>
            <a:r>
              <a:rPr lang="ar-SA" sz="2800" b="1" u="sng" dirty="0" err="1" smtClean="0">
                <a:solidFill>
                  <a:srgbClr val="FF0000"/>
                </a:solidFill>
              </a:rPr>
              <a:t>البيورينات</a:t>
            </a:r>
            <a:endParaRPr lang="ar-SA" sz="2800" b="1" u="sng" dirty="0" smtClean="0">
              <a:solidFill>
                <a:srgbClr val="FF0000"/>
              </a:solidFill>
            </a:endParaRPr>
          </a:p>
          <a:p>
            <a:r>
              <a:rPr lang="ar-SA" b="1" dirty="0" err="1" smtClean="0"/>
              <a:t>زياده</a:t>
            </a:r>
            <a:r>
              <a:rPr lang="ar-SA" b="1" dirty="0" smtClean="0"/>
              <a:t> حمض </a:t>
            </a:r>
            <a:r>
              <a:rPr lang="ar-SA" b="1" dirty="0" err="1" smtClean="0"/>
              <a:t>البوليك</a:t>
            </a:r>
            <a:r>
              <a:rPr lang="ar-SA" b="1" dirty="0" smtClean="0"/>
              <a:t> </a:t>
            </a:r>
            <a:r>
              <a:rPr lang="ar-SA" b="1" dirty="0" err="1" smtClean="0"/>
              <a:t>فى</a:t>
            </a:r>
            <a:r>
              <a:rPr lang="ar-SA" b="1" dirty="0" smtClean="0"/>
              <a:t> الدم  </a:t>
            </a:r>
            <a:r>
              <a:rPr lang="en-US" b="1" dirty="0" err="1" smtClean="0"/>
              <a:t>Hyperuricemia</a:t>
            </a:r>
            <a:r>
              <a:rPr lang="ar-EG" b="1" dirty="0" smtClean="0"/>
              <a:t> </a:t>
            </a:r>
            <a:endParaRPr lang="ar-SA" b="1" dirty="0" smtClean="0"/>
          </a:p>
          <a:p>
            <a:endParaRPr lang="ar-SA" b="1" dirty="0" smtClean="0"/>
          </a:p>
          <a:p>
            <a:r>
              <a:rPr lang="ar-SA" b="1" dirty="0" smtClean="0"/>
              <a:t>حيث يكون مستوى حمض </a:t>
            </a:r>
            <a:r>
              <a:rPr lang="ar-SA" b="1" dirty="0" err="1" smtClean="0"/>
              <a:t>البوليك</a:t>
            </a:r>
            <a:r>
              <a:rPr lang="ar-SA" b="1" dirty="0" smtClean="0"/>
              <a:t> زيادة عن الطبيعي ويزيد عن حدود ذوبانه.</a:t>
            </a:r>
          </a:p>
          <a:p>
            <a:r>
              <a:rPr lang="ar-SA" sz="2400" b="1" u="sng" dirty="0" smtClean="0">
                <a:solidFill>
                  <a:srgbClr val="FF0000"/>
                </a:solidFill>
              </a:rPr>
              <a:t>أسباب </a:t>
            </a:r>
            <a:r>
              <a:rPr lang="en-US" sz="2400" b="1" u="sng" dirty="0" err="1" smtClean="0">
                <a:solidFill>
                  <a:srgbClr val="FF0000"/>
                </a:solidFill>
              </a:rPr>
              <a:t>Hyperuricemia</a:t>
            </a:r>
            <a:r>
              <a:rPr lang="ar-EG" sz="2400" b="1" u="sng" dirty="0" smtClean="0">
                <a:solidFill>
                  <a:srgbClr val="FF0000"/>
                </a:solidFill>
              </a:rPr>
              <a:t> :</a:t>
            </a:r>
            <a:endParaRPr lang="ar-SA" sz="2400" b="1" u="sng" dirty="0" smtClean="0">
              <a:solidFill>
                <a:srgbClr val="FF0000"/>
              </a:solidFill>
            </a:endParaRPr>
          </a:p>
          <a:p>
            <a:endParaRPr lang="ar-SA" b="1" dirty="0" smtClean="0"/>
          </a:p>
          <a:p>
            <a:r>
              <a:rPr lang="ar-SA" sz="2400" b="1" dirty="0" smtClean="0">
                <a:solidFill>
                  <a:srgbClr val="FF0000"/>
                </a:solidFill>
              </a:rPr>
              <a:t>1- الزيادة الأولية </a:t>
            </a:r>
            <a:r>
              <a:rPr lang="en-US" sz="2400" b="1" u="sng" dirty="0" smtClean="0">
                <a:solidFill>
                  <a:srgbClr val="FF0000"/>
                </a:solidFill>
              </a:rPr>
              <a:t>primary </a:t>
            </a:r>
            <a:r>
              <a:rPr lang="en-US" sz="2400" b="1" u="sng" dirty="0" err="1" smtClean="0">
                <a:solidFill>
                  <a:srgbClr val="FF0000"/>
                </a:solidFill>
              </a:rPr>
              <a:t>hyperuricemia</a:t>
            </a:r>
            <a:r>
              <a:rPr lang="ar-EG" sz="2400" b="1" u="sng" dirty="0" smtClean="0">
                <a:solidFill>
                  <a:srgbClr val="FF0000"/>
                </a:solidFill>
              </a:rPr>
              <a:t> </a:t>
            </a:r>
            <a:endParaRPr lang="ar-SA" sz="2400" b="1" dirty="0" smtClean="0">
              <a:solidFill>
                <a:srgbClr val="FF0000"/>
              </a:solidFill>
            </a:endParaRPr>
          </a:p>
          <a:p>
            <a:pPr marL="457200" indent="-457200">
              <a:buAutoNum type="arabic1Minus"/>
            </a:pPr>
            <a:r>
              <a:rPr lang="ar-SA" sz="2000" b="1" dirty="0" err="1" smtClean="0"/>
              <a:t>نتيجه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زياده</a:t>
            </a:r>
            <a:r>
              <a:rPr lang="ar-SA" sz="2000" b="1" dirty="0" smtClean="0"/>
              <a:t> نشاط </a:t>
            </a:r>
            <a:r>
              <a:rPr lang="en-US" sz="2000" dirty="0" err="1" smtClean="0">
                <a:solidFill>
                  <a:srgbClr val="00B0F0"/>
                </a:solidFill>
              </a:rPr>
              <a:t>synthase</a:t>
            </a:r>
            <a:r>
              <a:rPr lang="en-US" sz="2000" dirty="0" smtClean="0">
                <a:solidFill>
                  <a:srgbClr val="00B0F0"/>
                </a:solidFill>
              </a:rPr>
              <a:t> PRPP</a:t>
            </a:r>
            <a:r>
              <a:rPr lang="ar-EG" sz="2000" dirty="0" smtClean="0">
                <a:solidFill>
                  <a:srgbClr val="00B0F0"/>
                </a:solidFill>
              </a:rPr>
              <a:t> </a:t>
            </a:r>
            <a:r>
              <a:rPr lang="ar-SA" sz="2000" dirty="0" smtClean="0">
                <a:solidFill>
                  <a:srgbClr val="00B0F0"/>
                </a:solidFill>
              </a:rPr>
              <a:t>  </a:t>
            </a:r>
            <a:r>
              <a:rPr lang="ar-SA" sz="2000" dirty="0" err="1" smtClean="0"/>
              <a:t>الذى</a:t>
            </a:r>
            <a:r>
              <a:rPr lang="ar-SA" sz="2000" dirty="0" smtClean="0"/>
              <a:t> يؤدى </a:t>
            </a:r>
            <a:r>
              <a:rPr lang="ar-SA" sz="2000" dirty="0" err="1" smtClean="0"/>
              <a:t>الى</a:t>
            </a:r>
            <a:r>
              <a:rPr lang="ar-SA" sz="2000" dirty="0" smtClean="0"/>
              <a:t> زيادة إنتاج </a:t>
            </a:r>
            <a:r>
              <a:rPr lang="ar-SA" sz="2000" dirty="0" err="1" smtClean="0"/>
              <a:t>البيورينات</a:t>
            </a:r>
            <a:r>
              <a:rPr lang="ar-SA" sz="2000" dirty="0" smtClean="0"/>
              <a:t> </a:t>
            </a:r>
            <a:r>
              <a:rPr lang="ar-SA" sz="2000" dirty="0" err="1" smtClean="0"/>
              <a:t>واخراجها</a:t>
            </a:r>
            <a:r>
              <a:rPr lang="ar-SA" sz="2000" dirty="0" smtClean="0"/>
              <a:t>.</a:t>
            </a:r>
          </a:p>
          <a:p>
            <a:pPr marL="457200" indent="-457200"/>
            <a:endParaRPr lang="ar-SA" sz="2000" dirty="0" smtClean="0"/>
          </a:p>
          <a:p>
            <a:r>
              <a:rPr lang="ar-EG" sz="2000" b="1" dirty="0" smtClean="0"/>
              <a:t> </a:t>
            </a:r>
            <a:endParaRPr lang="ar-SA" sz="2000" b="1" dirty="0" smtClean="0"/>
          </a:p>
          <a:p>
            <a:endParaRPr lang="ar-SA" b="1" dirty="0" smtClean="0"/>
          </a:p>
          <a:p>
            <a:r>
              <a:rPr lang="ar-SA" sz="2400" b="1" dirty="0" smtClean="0">
                <a:solidFill>
                  <a:srgbClr val="FF0000"/>
                </a:solidFill>
              </a:rPr>
              <a:t>2- الزيادة الثانوية:</a:t>
            </a:r>
            <a:r>
              <a:rPr lang="en-US" sz="2400" b="1" u="sng" dirty="0" smtClean="0">
                <a:solidFill>
                  <a:srgbClr val="FF0000"/>
                </a:solidFill>
              </a:rPr>
              <a:t> Secondary </a:t>
            </a:r>
            <a:r>
              <a:rPr lang="en-US" sz="2400" b="1" u="sng" dirty="0" err="1" smtClean="0">
                <a:solidFill>
                  <a:srgbClr val="FF0000"/>
                </a:solidFill>
              </a:rPr>
              <a:t>hyperuricemia</a:t>
            </a:r>
            <a:r>
              <a:rPr lang="ar-EG" sz="2400" b="1" u="sng" dirty="0" smtClean="0">
                <a:solidFill>
                  <a:srgbClr val="FF0000"/>
                </a:solidFill>
              </a:rPr>
              <a:t> </a:t>
            </a:r>
            <a:endParaRPr lang="ar-SA" sz="2400" b="1" dirty="0" smtClean="0">
              <a:solidFill>
                <a:srgbClr val="FF0000"/>
              </a:solidFill>
            </a:endParaRPr>
          </a:p>
          <a:p>
            <a:r>
              <a:rPr lang="ar-SA" sz="2400" dirty="0" err="1" smtClean="0"/>
              <a:t>نتيجه</a:t>
            </a:r>
            <a:r>
              <a:rPr lang="ar-SA" sz="2400" dirty="0" smtClean="0"/>
              <a:t> </a:t>
            </a:r>
            <a:r>
              <a:rPr lang="ar-SA" sz="2400" dirty="0" err="1" smtClean="0"/>
              <a:t>زياده</a:t>
            </a:r>
            <a:r>
              <a:rPr lang="ar-SA" sz="2400" dirty="0" smtClean="0"/>
              <a:t> معدل انقصام الخلية وتكسير </a:t>
            </a:r>
            <a:r>
              <a:rPr lang="ar-SA" sz="2400" dirty="0" err="1" smtClean="0"/>
              <a:t>الانسجه</a:t>
            </a:r>
            <a:r>
              <a:rPr lang="ar-SA" sz="2400" dirty="0" smtClean="0"/>
              <a:t> كما </a:t>
            </a:r>
            <a:r>
              <a:rPr lang="ar-SA" sz="2400" dirty="0" err="1" smtClean="0"/>
              <a:t>فى</a:t>
            </a:r>
            <a:r>
              <a:rPr lang="ar-SA" sz="2400" dirty="0" smtClean="0"/>
              <a:t> حالات السرطان </a:t>
            </a:r>
            <a:r>
              <a:rPr lang="ar-SA" sz="2400" dirty="0" err="1" smtClean="0"/>
              <a:t>وسرطلن</a:t>
            </a:r>
            <a:r>
              <a:rPr lang="ar-SA" sz="2400" dirty="0" smtClean="0"/>
              <a:t> الدم. أو </a:t>
            </a:r>
            <a:r>
              <a:rPr lang="ar-SA" sz="2400" dirty="0" err="1" smtClean="0"/>
              <a:t>نتيجه</a:t>
            </a:r>
            <a:r>
              <a:rPr lang="ar-SA" sz="2400" dirty="0" smtClean="0"/>
              <a:t> نقص </a:t>
            </a:r>
            <a:r>
              <a:rPr lang="ar-SA" sz="2400" dirty="0" err="1" smtClean="0"/>
              <a:t>اخراج</a:t>
            </a:r>
            <a:r>
              <a:rPr lang="ar-SA" sz="2400" dirty="0" smtClean="0"/>
              <a:t> الكلى لحمض </a:t>
            </a:r>
            <a:r>
              <a:rPr lang="ar-SA" sz="2400" dirty="0" err="1" smtClean="0"/>
              <a:t>البوليك</a:t>
            </a:r>
            <a:r>
              <a:rPr lang="ar-SA" sz="2400" dirty="0" smtClean="0"/>
              <a:t> كما </a:t>
            </a:r>
            <a:r>
              <a:rPr lang="ar-SA" sz="2400" dirty="0" err="1" smtClean="0"/>
              <a:t>فى</a:t>
            </a:r>
            <a:r>
              <a:rPr lang="ar-SA" sz="2400" dirty="0" smtClean="0"/>
              <a:t> حالات الفشل </a:t>
            </a:r>
            <a:r>
              <a:rPr lang="ar-SA" sz="2400" dirty="0" err="1" smtClean="0"/>
              <a:t>الكلوى</a:t>
            </a:r>
            <a:r>
              <a:rPr lang="ar-SA" sz="2400" dirty="0" smtClean="0"/>
              <a:t> </a:t>
            </a:r>
          </a:p>
          <a:p>
            <a:endParaRPr lang="ar-SA" b="1" dirty="0" smtClean="0"/>
          </a:p>
          <a:p>
            <a:endParaRPr lang="ar-SA" b="1" dirty="0" smtClean="0"/>
          </a:p>
          <a:p>
            <a:r>
              <a:rPr lang="ar-SA" b="1" dirty="0" smtClean="0"/>
              <a:t> </a:t>
            </a:r>
            <a:r>
              <a:rPr lang="ar-EG" b="1" dirty="0" smtClean="0"/>
              <a:t> </a:t>
            </a:r>
          </a:p>
          <a:p>
            <a:endParaRPr lang="ar-EG" b="1" dirty="0" smtClean="0"/>
          </a:p>
          <a:p>
            <a:endParaRPr lang="ar-EG" b="1" dirty="0" smtClean="0"/>
          </a:p>
          <a:p>
            <a:endParaRPr lang="ar-SA" b="1" dirty="0" smtClean="0">
              <a:solidFill>
                <a:srgbClr val="FF0000"/>
              </a:solidFill>
            </a:endParaRPr>
          </a:p>
          <a:p>
            <a:endParaRPr lang="ar-SA" b="1" dirty="0" smtClean="0">
              <a:solidFill>
                <a:srgbClr val="FF000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21234" y="685800"/>
            <a:ext cx="851796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u="sng" dirty="0" smtClean="0">
                <a:solidFill>
                  <a:srgbClr val="FF0000"/>
                </a:solidFill>
              </a:rPr>
              <a:t>تأثير </a:t>
            </a:r>
            <a:r>
              <a:rPr lang="en-US" sz="2800" b="1" u="sng" dirty="0" err="1" smtClean="0">
                <a:solidFill>
                  <a:srgbClr val="FF0000"/>
                </a:solidFill>
              </a:rPr>
              <a:t>Hyperuricemia</a:t>
            </a:r>
            <a:r>
              <a:rPr lang="ar-EG" sz="2800" b="1" u="sng" dirty="0" smtClean="0">
                <a:solidFill>
                  <a:srgbClr val="FF0000"/>
                </a:solidFill>
              </a:rPr>
              <a:t> </a:t>
            </a:r>
          </a:p>
          <a:p>
            <a:endParaRPr lang="ar-EG" sz="2800" b="1" u="sng" dirty="0" smtClean="0">
              <a:solidFill>
                <a:srgbClr val="FF0000"/>
              </a:solidFill>
            </a:endParaRPr>
          </a:p>
          <a:p>
            <a:r>
              <a:rPr lang="ar-EG" sz="2400" b="1" u="sng" dirty="0" smtClean="0">
                <a:solidFill>
                  <a:srgbClr val="FF0000"/>
                </a:solidFill>
              </a:rPr>
              <a:t>مرض النقرس:</a:t>
            </a:r>
          </a:p>
          <a:p>
            <a:r>
              <a:rPr lang="ar-EG" sz="2400" dirty="0" err="1" smtClean="0"/>
              <a:t>عباره</a:t>
            </a:r>
            <a:r>
              <a:rPr lang="ar-EG" sz="2400" dirty="0" smtClean="0"/>
              <a:t> عن تكوين رواسب </a:t>
            </a:r>
            <a:r>
              <a:rPr lang="ar-EG" sz="2400" dirty="0" err="1" smtClean="0"/>
              <a:t>جيريه</a:t>
            </a:r>
            <a:r>
              <a:rPr lang="ar-EG" sz="2400" dirty="0" smtClean="0"/>
              <a:t> </a:t>
            </a:r>
            <a:r>
              <a:rPr lang="en-US" sz="2400" dirty="0" smtClean="0"/>
              <a:t> </a:t>
            </a:r>
            <a:r>
              <a:rPr lang="en-US" sz="2400" dirty="0" err="1" smtClean="0"/>
              <a:t>Tophi</a:t>
            </a:r>
            <a:r>
              <a:rPr lang="en-US" sz="2400" dirty="0" smtClean="0"/>
              <a:t> </a:t>
            </a:r>
            <a:r>
              <a:rPr lang="ar-EG" sz="2400" dirty="0" err="1" smtClean="0"/>
              <a:t>التى</a:t>
            </a:r>
            <a:r>
              <a:rPr lang="ar-EG" sz="2400" dirty="0" smtClean="0"/>
              <a:t> تؤدى </a:t>
            </a:r>
            <a:r>
              <a:rPr lang="ar-EG" sz="2400" dirty="0" err="1" smtClean="0"/>
              <a:t>الى</a:t>
            </a:r>
            <a:r>
              <a:rPr lang="ar-EG" sz="2400" dirty="0" smtClean="0"/>
              <a:t> التهابات </a:t>
            </a:r>
            <a:r>
              <a:rPr lang="ar-EG" sz="2400" dirty="0" err="1" smtClean="0"/>
              <a:t>فى</a:t>
            </a:r>
            <a:r>
              <a:rPr lang="ar-EG" sz="2400" dirty="0" smtClean="0"/>
              <a:t> المفاصل وخصوصا مفصل </a:t>
            </a:r>
            <a:r>
              <a:rPr lang="ar-EG" sz="2400" dirty="0" err="1" smtClean="0"/>
              <a:t>الاصبع</a:t>
            </a:r>
            <a:r>
              <a:rPr lang="ar-EG" sz="2400" dirty="0" smtClean="0"/>
              <a:t> الكبير للرجلين</a:t>
            </a:r>
          </a:p>
          <a:p>
            <a:pPr>
              <a:buFontTx/>
              <a:buChar char="-"/>
            </a:pPr>
            <a:r>
              <a:rPr lang="ar-EG" sz="2400" dirty="0" err="1" smtClean="0"/>
              <a:t>حصوات</a:t>
            </a:r>
            <a:r>
              <a:rPr lang="ar-EG" sz="2400" dirty="0" smtClean="0"/>
              <a:t> بالكلى: ترسيب بلورات </a:t>
            </a:r>
            <a:r>
              <a:rPr lang="ar-EG" sz="2400" dirty="0" err="1" smtClean="0"/>
              <a:t>واملاح</a:t>
            </a:r>
            <a:r>
              <a:rPr lang="ar-EG" sz="2400" dirty="0" smtClean="0"/>
              <a:t> </a:t>
            </a:r>
            <a:r>
              <a:rPr lang="ar-EG" sz="2400" dirty="0" err="1" smtClean="0"/>
              <a:t>اليورات</a:t>
            </a:r>
            <a:r>
              <a:rPr lang="ar-EG" sz="2400" dirty="0" smtClean="0"/>
              <a:t> </a:t>
            </a:r>
            <a:r>
              <a:rPr lang="ar-EG" sz="2400" dirty="0" err="1" smtClean="0"/>
              <a:t>فى</a:t>
            </a:r>
            <a:r>
              <a:rPr lang="ar-EG" sz="2400" dirty="0" smtClean="0"/>
              <a:t> </a:t>
            </a:r>
            <a:r>
              <a:rPr lang="ar-EG" sz="2400" dirty="0" err="1" smtClean="0"/>
              <a:t>انابيب</a:t>
            </a:r>
            <a:r>
              <a:rPr lang="ar-EG" sz="2400" dirty="0" smtClean="0"/>
              <a:t> الكلى يؤدى </a:t>
            </a:r>
            <a:r>
              <a:rPr lang="ar-EG" sz="2400" dirty="0" err="1" smtClean="0"/>
              <a:t>الى</a:t>
            </a:r>
            <a:r>
              <a:rPr lang="ar-EG" sz="2400" dirty="0" smtClean="0"/>
              <a:t> </a:t>
            </a:r>
            <a:r>
              <a:rPr lang="ar-EG" sz="2400" dirty="0" err="1" smtClean="0"/>
              <a:t>حصوات</a:t>
            </a:r>
            <a:r>
              <a:rPr lang="ar-EG" sz="2400" dirty="0" smtClean="0"/>
              <a:t> </a:t>
            </a:r>
            <a:r>
              <a:rPr lang="ar-EG" sz="2400" dirty="0" err="1" smtClean="0"/>
              <a:t>بها</a:t>
            </a:r>
            <a:endParaRPr lang="ar-EG" sz="2400" dirty="0" smtClean="0"/>
          </a:p>
          <a:p>
            <a:pPr>
              <a:buFontTx/>
              <a:buChar char="-"/>
            </a:pPr>
            <a:endParaRPr lang="ar-EG" sz="2400" dirty="0" smtClean="0"/>
          </a:p>
          <a:p>
            <a:pPr>
              <a:lnSpc>
                <a:spcPct val="150000"/>
              </a:lnSpc>
              <a:buFontTx/>
              <a:buChar char="-"/>
            </a:pPr>
            <a:r>
              <a:rPr lang="ar-EG" sz="2400" b="1" dirty="0" smtClean="0"/>
              <a:t>العلاج</a:t>
            </a:r>
            <a:r>
              <a:rPr lang="ar-EG" sz="2400" dirty="0" smtClean="0"/>
              <a:t>:</a:t>
            </a:r>
          </a:p>
          <a:p>
            <a:pPr>
              <a:buFontTx/>
              <a:buChar char="-"/>
            </a:pPr>
            <a:r>
              <a:rPr lang="ar-EG" sz="2400" dirty="0" smtClean="0"/>
              <a:t>باستخدام ماده </a:t>
            </a:r>
            <a:r>
              <a:rPr lang="ar-EG" sz="2400" dirty="0" err="1" smtClean="0"/>
              <a:t>الالوبيورينول</a:t>
            </a:r>
            <a:r>
              <a:rPr lang="ar-EG" sz="2400" dirty="0" smtClean="0"/>
              <a:t> </a:t>
            </a:r>
            <a:r>
              <a:rPr lang="en-US" sz="2400" dirty="0" smtClean="0"/>
              <a:t> </a:t>
            </a:r>
            <a:r>
              <a:rPr lang="en-US" sz="2400" dirty="0" err="1" smtClean="0"/>
              <a:t>Allopurinol</a:t>
            </a:r>
            <a:r>
              <a:rPr lang="en-US" sz="2400" dirty="0" smtClean="0"/>
              <a:t>  </a:t>
            </a:r>
            <a:r>
              <a:rPr lang="ar-EG" sz="2400" dirty="0" err="1" smtClean="0"/>
              <a:t>والتى</a:t>
            </a:r>
            <a:r>
              <a:rPr lang="ar-EG" sz="2400" dirty="0" smtClean="0"/>
              <a:t> تتشابه </a:t>
            </a:r>
            <a:r>
              <a:rPr lang="ar-EG" sz="2400" dirty="0" err="1" smtClean="0"/>
              <a:t>فى</a:t>
            </a:r>
            <a:r>
              <a:rPr lang="ar-EG" sz="2400" dirty="0" smtClean="0"/>
              <a:t> التركيب مع </a:t>
            </a:r>
            <a:r>
              <a:rPr lang="ar-EG" sz="2400" dirty="0" err="1" smtClean="0"/>
              <a:t>الهيبوزانثين</a:t>
            </a:r>
            <a:r>
              <a:rPr lang="ar-EG" sz="2400" dirty="0" smtClean="0"/>
              <a:t> وتتنافس معه على شغل مكان التنشيط </a:t>
            </a:r>
            <a:r>
              <a:rPr lang="ar-EG" sz="2400" dirty="0" err="1" smtClean="0"/>
              <a:t>بالانزيم</a:t>
            </a:r>
            <a:r>
              <a:rPr lang="ar-EG" sz="2400" dirty="0" smtClean="0"/>
              <a:t>  وتعمل على تثبيط </a:t>
            </a:r>
            <a:r>
              <a:rPr lang="ar-EG" sz="2400" dirty="0" err="1" smtClean="0"/>
              <a:t>انزيم</a:t>
            </a:r>
            <a:r>
              <a:rPr lang="ar-EG" sz="2400" dirty="0" smtClean="0"/>
              <a:t> </a:t>
            </a:r>
            <a:r>
              <a:rPr lang="ar-EG" sz="2400" dirty="0" err="1" smtClean="0"/>
              <a:t>زانثين</a:t>
            </a:r>
            <a:r>
              <a:rPr lang="ar-EG" sz="2400" dirty="0" smtClean="0"/>
              <a:t> </a:t>
            </a:r>
            <a:r>
              <a:rPr lang="ar-EG" sz="2400" dirty="0" err="1" smtClean="0"/>
              <a:t>اوكسديز</a:t>
            </a:r>
            <a:r>
              <a:rPr lang="ar-EG" sz="2400" dirty="0" smtClean="0"/>
              <a:t>  </a:t>
            </a:r>
            <a:r>
              <a:rPr lang="ar-EG" sz="2400" smtClean="0"/>
              <a:t>ويؤدى إلى </a:t>
            </a:r>
            <a:r>
              <a:rPr lang="ar-EG" sz="2400" dirty="0" smtClean="0"/>
              <a:t>تقليل تكوين حمض </a:t>
            </a:r>
            <a:r>
              <a:rPr lang="ar-EG" sz="2400" dirty="0" err="1" smtClean="0"/>
              <a:t>البوليك</a:t>
            </a:r>
            <a:r>
              <a:rPr lang="ar-EG" sz="2400" dirty="0" smtClean="0"/>
              <a:t>.</a:t>
            </a:r>
          </a:p>
          <a:p>
            <a:pPr>
              <a:buFontTx/>
              <a:buChar char="-"/>
            </a:pPr>
            <a:endParaRPr lang="ar-EG" sz="2400" dirty="0" smtClean="0"/>
          </a:p>
          <a:p>
            <a:endParaRPr lang="ar-EG" sz="2400" b="1" u="sng" dirty="0" smtClean="0">
              <a:solidFill>
                <a:srgbClr val="FF0000"/>
              </a:solidFill>
            </a:endParaRPr>
          </a:p>
          <a:p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lum contrast="40000"/>
          </a:blip>
          <a:srcRect/>
          <a:stretch>
            <a:fillRect/>
          </a:stretch>
        </p:blipFill>
        <p:spPr bwMode="auto">
          <a:xfrm>
            <a:off x="1143000" y="1981199"/>
            <a:ext cx="5334000" cy="415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286001" y="1066800"/>
            <a:ext cx="5715000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000" b="1" dirty="0" err="1" smtClean="0">
                <a:solidFill>
                  <a:srgbClr val="FF0000"/>
                </a:solidFill>
              </a:rPr>
              <a:t>ايض</a:t>
            </a:r>
            <a:r>
              <a:rPr lang="ar-SA" sz="4000" b="1" dirty="0" smtClean="0">
                <a:solidFill>
                  <a:srgbClr val="FF0000"/>
                </a:solidFill>
              </a:rPr>
              <a:t> </a:t>
            </a:r>
            <a:r>
              <a:rPr lang="ar-SA" sz="4000" dirty="0" err="1" smtClean="0"/>
              <a:t>البيريميدينات</a:t>
            </a:r>
            <a:r>
              <a:rPr lang="ar-SA" sz="4000" dirty="0" smtClean="0"/>
              <a:t> </a:t>
            </a:r>
            <a:r>
              <a:rPr lang="ar-SA" sz="4000" b="1" dirty="0" smtClean="0">
                <a:solidFill>
                  <a:srgbClr val="FF0000"/>
                </a:solidFill>
              </a:rPr>
              <a:t>:</a:t>
            </a:r>
          </a:p>
          <a:p>
            <a:endParaRPr lang="ar-SA" sz="4000" b="1" dirty="0" smtClean="0">
              <a:solidFill>
                <a:srgbClr val="FF0000"/>
              </a:solidFill>
            </a:endParaRPr>
          </a:p>
          <a:p>
            <a:r>
              <a:rPr lang="ar-SA" sz="2800" b="1" dirty="0" smtClean="0">
                <a:solidFill>
                  <a:srgbClr val="FF0000"/>
                </a:solidFill>
              </a:rPr>
              <a:t>التصنيع </a:t>
            </a:r>
            <a:r>
              <a:rPr lang="ar-SA" sz="2800" b="1" dirty="0" err="1" smtClean="0">
                <a:solidFill>
                  <a:srgbClr val="FF0000"/>
                </a:solidFill>
              </a:rPr>
              <a:t>الحيوى</a:t>
            </a:r>
            <a:r>
              <a:rPr lang="ar-SA" sz="2800" b="1" dirty="0" smtClean="0">
                <a:solidFill>
                  <a:srgbClr val="FF0000"/>
                </a:solidFill>
              </a:rPr>
              <a:t> </a:t>
            </a:r>
            <a:r>
              <a:rPr lang="ar-SA" sz="2800" dirty="0" err="1" smtClean="0"/>
              <a:t>للنيوكليوتيدات</a:t>
            </a:r>
            <a:r>
              <a:rPr lang="ar-SA" sz="2800" dirty="0" smtClean="0"/>
              <a:t> </a:t>
            </a:r>
            <a:r>
              <a:rPr lang="ar-SA" sz="2800" dirty="0" err="1" smtClean="0"/>
              <a:t>البيريميدينه</a:t>
            </a:r>
            <a:r>
              <a:rPr lang="ar-SA" sz="2800" dirty="0" smtClean="0"/>
              <a:t> : يتم تجميعها  قبل </a:t>
            </a:r>
            <a:r>
              <a:rPr lang="ar-SA" sz="2800" dirty="0" err="1" smtClean="0"/>
              <a:t>ان</a:t>
            </a:r>
            <a:r>
              <a:rPr lang="ar-SA" sz="2800" dirty="0" smtClean="0"/>
              <a:t> ترتبط </a:t>
            </a:r>
            <a:r>
              <a:rPr lang="ar-SA" sz="2800" dirty="0" err="1" smtClean="0"/>
              <a:t>بالريبوز</a:t>
            </a:r>
            <a:r>
              <a:rPr lang="ar-SA" sz="2800" dirty="0" smtClean="0"/>
              <a:t> 5 فوسفات 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" y="152400"/>
            <a:ext cx="7439025" cy="6173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YRIMIDIN  META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1371600" y="457200"/>
            <a:ext cx="7239000" cy="4883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-41447" y="1066800"/>
            <a:ext cx="8715912" cy="49552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التحكم </a:t>
            </a:r>
            <a:r>
              <a:rPr lang="ar-SA" sz="2800" b="1" dirty="0" err="1" smtClean="0">
                <a:solidFill>
                  <a:srgbClr val="FF0000"/>
                </a:solidFill>
              </a:rPr>
              <a:t>فى</a:t>
            </a:r>
            <a:r>
              <a:rPr lang="ar-SA" sz="2800" b="1" dirty="0" smtClean="0">
                <a:solidFill>
                  <a:srgbClr val="FF0000"/>
                </a:solidFill>
              </a:rPr>
              <a:t> التصنيع </a:t>
            </a:r>
            <a:r>
              <a:rPr lang="ar-SA" sz="2800" b="1" dirty="0" err="1" smtClean="0">
                <a:solidFill>
                  <a:srgbClr val="FF0000"/>
                </a:solidFill>
              </a:rPr>
              <a:t>الحيوى</a:t>
            </a:r>
            <a:r>
              <a:rPr lang="ar-SA" sz="2800" b="1" dirty="0" smtClean="0">
                <a:solidFill>
                  <a:srgbClr val="FF0000"/>
                </a:solidFill>
              </a:rPr>
              <a:t> </a:t>
            </a:r>
            <a:r>
              <a:rPr lang="ar-SA" sz="2800" b="1" dirty="0" err="1" smtClean="0">
                <a:solidFill>
                  <a:srgbClr val="FF0000"/>
                </a:solidFill>
              </a:rPr>
              <a:t>للنيوكليوتيدات</a:t>
            </a:r>
            <a:r>
              <a:rPr lang="ar-SA" sz="2800" b="1" dirty="0" smtClean="0">
                <a:solidFill>
                  <a:srgbClr val="FF0000"/>
                </a:solidFill>
              </a:rPr>
              <a:t> </a:t>
            </a:r>
            <a:r>
              <a:rPr lang="ar-SA" sz="2800" b="1" dirty="0" err="1" smtClean="0">
                <a:solidFill>
                  <a:srgbClr val="FF0000"/>
                </a:solidFill>
              </a:rPr>
              <a:t>البيريميدينه</a:t>
            </a:r>
            <a:r>
              <a:rPr lang="ar-SA" sz="2800" b="1" dirty="0" smtClean="0">
                <a:solidFill>
                  <a:srgbClr val="FF0000"/>
                </a:solidFill>
              </a:rPr>
              <a:t>:</a:t>
            </a:r>
          </a:p>
          <a:p>
            <a:endParaRPr lang="ar-SA" sz="2400" dirty="0" smtClean="0"/>
          </a:p>
          <a:p>
            <a:r>
              <a:rPr lang="ar-SA" sz="2400" dirty="0" smtClean="0"/>
              <a:t>التحكم في مسارات التفاعلات </a:t>
            </a:r>
            <a:r>
              <a:rPr lang="ar-SA" sz="2400" dirty="0" err="1" smtClean="0"/>
              <a:t>الحيويه</a:t>
            </a:r>
            <a:r>
              <a:rPr lang="ar-SA" sz="2400" dirty="0" smtClean="0"/>
              <a:t> (هدم وبناء) هو مفتاح </a:t>
            </a:r>
            <a:r>
              <a:rPr lang="ar-SA" sz="2400" dirty="0" err="1" smtClean="0"/>
              <a:t>السيطره</a:t>
            </a:r>
            <a:r>
              <a:rPr lang="ar-SA" sz="2400" dirty="0" smtClean="0"/>
              <a:t> والتنظيم</a:t>
            </a:r>
          </a:p>
          <a:p>
            <a:r>
              <a:rPr lang="ar-SA" sz="2400" dirty="0" smtClean="0"/>
              <a:t> لكل أنشطه </a:t>
            </a:r>
            <a:r>
              <a:rPr lang="ar-SA" sz="2400" dirty="0" err="1" smtClean="0"/>
              <a:t>الخليه</a:t>
            </a:r>
            <a:r>
              <a:rPr lang="ar-SA" sz="2400" dirty="0" smtClean="0"/>
              <a:t>.</a:t>
            </a:r>
          </a:p>
          <a:p>
            <a:endParaRPr lang="ar-SA" sz="2400" dirty="0" smtClean="0"/>
          </a:p>
          <a:p>
            <a:r>
              <a:rPr lang="ar-SA" sz="2400" dirty="0" smtClean="0"/>
              <a:t>يتم التحكم </a:t>
            </a:r>
            <a:r>
              <a:rPr lang="ar-SA" sz="2400" dirty="0" err="1" smtClean="0"/>
              <a:t>فى</a:t>
            </a:r>
            <a:r>
              <a:rPr lang="ar-SA" sz="2400" dirty="0" smtClean="0"/>
              <a:t> تصنيع </a:t>
            </a:r>
            <a:r>
              <a:rPr lang="ar-SA" sz="2400" dirty="0" err="1" smtClean="0"/>
              <a:t>للنيوكليوتيدات</a:t>
            </a:r>
            <a:r>
              <a:rPr lang="ar-SA" sz="2400" dirty="0" smtClean="0"/>
              <a:t> </a:t>
            </a:r>
            <a:r>
              <a:rPr lang="ar-SA" sz="2400" dirty="0" err="1" smtClean="0"/>
              <a:t>البيريميدينه</a:t>
            </a:r>
            <a:r>
              <a:rPr lang="ar-SA" sz="2400" dirty="0" smtClean="0"/>
              <a:t> بالتثبيط </a:t>
            </a:r>
            <a:r>
              <a:rPr lang="ar-SA" sz="2400" dirty="0" err="1" smtClean="0"/>
              <a:t>بالتغذيه</a:t>
            </a:r>
            <a:r>
              <a:rPr lang="ar-SA" sz="2400" dirty="0" smtClean="0"/>
              <a:t> </a:t>
            </a:r>
            <a:r>
              <a:rPr lang="ar-SA" sz="2400" dirty="0" err="1" smtClean="0"/>
              <a:t>المرتده</a:t>
            </a:r>
            <a:r>
              <a:rPr lang="ar-SA" sz="2400" dirty="0" smtClean="0"/>
              <a:t> للنواتج </a:t>
            </a:r>
            <a:r>
              <a:rPr lang="ar-SA" sz="2400" dirty="0" err="1" smtClean="0"/>
              <a:t>النهائيه</a:t>
            </a:r>
            <a:r>
              <a:rPr lang="ar-SA" sz="2400" dirty="0" smtClean="0"/>
              <a:t> .</a:t>
            </a:r>
          </a:p>
          <a:p>
            <a:r>
              <a:rPr lang="ar-SA" sz="2400" dirty="0" smtClean="0"/>
              <a:t> فيعمل </a:t>
            </a:r>
            <a:r>
              <a:rPr lang="ar-SA" sz="2400" dirty="0" err="1" smtClean="0"/>
              <a:t>ال</a:t>
            </a:r>
            <a:r>
              <a:rPr lang="ar-SA" sz="2400" dirty="0" smtClean="0"/>
              <a:t> </a:t>
            </a:r>
            <a:r>
              <a:rPr lang="en-US" sz="2400" dirty="0" smtClean="0"/>
              <a:t>CTP</a:t>
            </a:r>
            <a:r>
              <a:rPr lang="ar-SA" sz="2400" dirty="0" smtClean="0"/>
              <a:t>  كمثبط </a:t>
            </a:r>
            <a:r>
              <a:rPr lang="ar-SA" sz="2400" dirty="0" err="1" smtClean="0"/>
              <a:t>لانزيم</a:t>
            </a:r>
            <a:r>
              <a:rPr lang="ar-SA" sz="2400" dirty="0" smtClean="0"/>
              <a:t> </a:t>
            </a:r>
            <a:r>
              <a:rPr lang="ar-SA" sz="2400" dirty="0" err="1" smtClean="0"/>
              <a:t>اسبارتات</a:t>
            </a:r>
            <a:r>
              <a:rPr lang="ar-SA" sz="2400" dirty="0" smtClean="0"/>
              <a:t> </a:t>
            </a:r>
            <a:r>
              <a:rPr lang="ar-SA" sz="2400" dirty="0" err="1" smtClean="0"/>
              <a:t>ترانس</a:t>
            </a:r>
            <a:r>
              <a:rPr lang="ar-SA" sz="2400" dirty="0" smtClean="0"/>
              <a:t> </a:t>
            </a:r>
            <a:r>
              <a:rPr lang="ar-SA" sz="2400" dirty="0" err="1" smtClean="0"/>
              <a:t>كرباميولاز</a:t>
            </a:r>
            <a:r>
              <a:rPr lang="ar-SA" sz="2400" dirty="0" smtClean="0"/>
              <a:t>.</a:t>
            </a:r>
          </a:p>
          <a:p>
            <a:r>
              <a:rPr lang="ar-SA" sz="2400" dirty="0" smtClean="0"/>
              <a:t> </a:t>
            </a:r>
          </a:p>
          <a:p>
            <a:r>
              <a:rPr lang="ar-SA" sz="2400" dirty="0" smtClean="0"/>
              <a:t>وكذلك </a:t>
            </a:r>
            <a:r>
              <a:rPr lang="ar-SA" sz="2400" dirty="0" err="1" smtClean="0"/>
              <a:t>انزيم</a:t>
            </a:r>
            <a:r>
              <a:rPr lang="ar-SA" sz="2400" dirty="0" smtClean="0"/>
              <a:t> </a:t>
            </a:r>
            <a:r>
              <a:rPr lang="en-US" sz="2400" dirty="0" smtClean="0"/>
              <a:t>CTP</a:t>
            </a:r>
            <a:r>
              <a:rPr lang="ar-EG" sz="2400" dirty="0" smtClean="0"/>
              <a:t> </a:t>
            </a:r>
            <a:r>
              <a:rPr lang="ar-EG" sz="2400" dirty="0" err="1" smtClean="0"/>
              <a:t>سينثاتاز</a:t>
            </a:r>
            <a:r>
              <a:rPr lang="ar-EG" sz="2400" dirty="0" smtClean="0"/>
              <a:t> . ويعمل </a:t>
            </a:r>
            <a:r>
              <a:rPr lang="ar-EG" sz="2400" dirty="0" err="1" smtClean="0"/>
              <a:t>ال</a:t>
            </a:r>
            <a:r>
              <a:rPr lang="ar-EG" sz="2400" dirty="0" smtClean="0"/>
              <a:t> </a:t>
            </a:r>
            <a:r>
              <a:rPr lang="en-US" sz="2400" dirty="0" smtClean="0"/>
              <a:t>UMP</a:t>
            </a:r>
            <a:r>
              <a:rPr lang="ar-EG" sz="2400" dirty="0" smtClean="0"/>
              <a:t> كمثبط </a:t>
            </a:r>
            <a:r>
              <a:rPr lang="ar-EG" sz="2400" dirty="0" err="1" smtClean="0"/>
              <a:t>للكاربامويل</a:t>
            </a:r>
            <a:r>
              <a:rPr lang="ar-EG" sz="2400" dirty="0" smtClean="0"/>
              <a:t> فوسفات </a:t>
            </a:r>
            <a:r>
              <a:rPr lang="ar-EG" sz="2400" dirty="0" err="1" smtClean="0"/>
              <a:t>سينثاتاز</a:t>
            </a:r>
            <a:r>
              <a:rPr lang="ar-EG" sz="2400" dirty="0" smtClean="0"/>
              <a:t> </a:t>
            </a:r>
          </a:p>
          <a:p>
            <a:r>
              <a:rPr lang="ar-EG" sz="2400" dirty="0" err="1" smtClean="0"/>
              <a:t>الذى</a:t>
            </a:r>
            <a:r>
              <a:rPr lang="ar-EG" sz="2400" dirty="0" smtClean="0"/>
              <a:t> يثبط   ......</a:t>
            </a:r>
            <a:endParaRPr lang="ar-SA" sz="2400" dirty="0" smtClean="0"/>
          </a:p>
          <a:p>
            <a:endParaRPr lang="ar-SA" sz="2400" dirty="0" smtClean="0"/>
          </a:p>
          <a:p>
            <a:endParaRPr lang="ar-SA" sz="2400" b="1" dirty="0" smtClean="0"/>
          </a:p>
          <a:p>
            <a:endParaRPr lang="ar-EG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04800" y="1295400"/>
            <a:ext cx="8489086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EG" sz="4000" b="1" dirty="0" smtClean="0">
                <a:solidFill>
                  <a:srgbClr val="FF0000"/>
                </a:solidFill>
              </a:rPr>
              <a:t>هدم </a:t>
            </a:r>
            <a:r>
              <a:rPr lang="ar-EG" sz="4000" b="1" dirty="0" err="1" smtClean="0">
                <a:solidFill>
                  <a:srgbClr val="FF0000"/>
                </a:solidFill>
              </a:rPr>
              <a:t>البيريميدنات</a:t>
            </a:r>
            <a:r>
              <a:rPr lang="ar-EG" sz="4000" b="1" dirty="0" smtClean="0">
                <a:solidFill>
                  <a:srgbClr val="FF0000"/>
                </a:solidFill>
              </a:rPr>
              <a:t>:</a:t>
            </a:r>
          </a:p>
          <a:p>
            <a:endParaRPr lang="ar-EG" sz="4000" b="1" dirty="0" smtClean="0">
              <a:solidFill>
                <a:srgbClr val="FF0000"/>
              </a:solidFill>
            </a:endParaRPr>
          </a:p>
          <a:p>
            <a:r>
              <a:rPr lang="ar-EG" sz="2800" dirty="0" smtClean="0"/>
              <a:t>يتفكك </a:t>
            </a:r>
            <a:r>
              <a:rPr lang="ar-EG" sz="2800" dirty="0" err="1" smtClean="0"/>
              <a:t>اليوراسيل</a:t>
            </a:r>
            <a:r>
              <a:rPr lang="ar-EG" sz="2800" dirty="0" smtClean="0"/>
              <a:t> </a:t>
            </a:r>
            <a:r>
              <a:rPr lang="ar-EG" sz="2800" dirty="0" err="1" smtClean="0"/>
              <a:t>والسايتوزين</a:t>
            </a:r>
            <a:r>
              <a:rPr lang="ar-EG" sz="2800" dirty="0" smtClean="0"/>
              <a:t> إلى  </a:t>
            </a:r>
            <a:r>
              <a:rPr lang="ar-EG" sz="2800" b="1" dirty="0" smtClean="0"/>
              <a:t>بيتا </a:t>
            </a:r>
            <a:r>
              <a:rPr lang="ar-EG" sz="2800" b="1" dirty="0" err="1" smtClean="0"/>
              <a:t>الانين</a:t>
            </a:r>
            <a:r>
              <a:rPr lang="ar-EG" sz="2800" b="1" dirty="0" smtClean="0"/>
              <a:t> </a:t>
            </a:r>
            <a:r>
              <a:rPr lang="ar-EG" sz="2800" dirty="0" err="1" smtClean="0"/>
              <a:t>وامونيا</a:t>
            </a:r>
            <a:r>
              <a:rPr lang="ar-EG" sz="2800" dirty="0" smtClean="0"/>
              <a:t> </a:t>
            </a:r>
            <a:r>
              <a:rPr lang="ar-EG" sz="2800" dirty="0" err="1" smtClean="0"/>
              <a:t>وثانى</a:t>
            </a:r>
            <a:r>
              <a:rPr lang="ar-EG" sz="2800" dirty="0" smtClean="0"/>
              <a:t> أكسيد الكربون كما </a:t>
            </a:r>
            <a:r>
              <a:rPr lang="ar-EG" sz="2800" dirty="0" err="1" smtClean="0"/>
              <a:t>فى</a:t>
            </a:r>
            <a:r>
              <a:rPr lang="ar-EG" sz="2800" smtClean="0"/>
              <a:t> الشكل. </a:t>
            </a:r>
            <a:r>
              <a:rPr lang="ar-EG" sz="2800" dirty="0" smtClean="0"/>
              <a:t>.</a:t>
            </a:r>
          </a:p>
          <a:p>
            <a:r>
              <a:rPr lang="ar-EG" sz="2800" dirty="0" smtClean="0"/>
              <a:t>ويتفكك </a:t>
            </a:r>
            <a:r>
              <a:rPr lang="ar-EG" sz="2800" b="1" dirty="0" err="1" smtClean="0"/>
              <a:t>الثايمين</a:t>
            </a:r>
            <a:r>
              <a:rPr lang="ar-EG" sz="2800" b="1" dirty="0" smtClean="0"/>
              <a:t> ينتج حمض </a:t>
            </a:r>
            <a:r>
              <a:rPr lang="ar-EG" sz="2800" b="1" dirty="0" smtClean="0">
                <a:solidFill>
                  <a:srgbClr val="FF0000"/>
                </a:solidFill>
              </a:rPr>
              <a:t>بيتا </a:t>
            </a:r>
            <a:r>
              <a:rPr lang="ar-EG" sz="2800" b="1" dirty="0" err="1" smtClean="0">
                <a:solidFill>
                  <a:srgbClr val="FF0000"/>
                </a:solidFill>
              </a:rPr>
              <a:t>امينو</a:t>
            </a:r>
            <a:r>
              <a:rPr lang="ar-EG" sz="2800" b="1" dirty="0" smtClean="0">
                <a:solidFill>
                  <a:srgbClr val="FF0000"/>
                </a:solidFill>
              </a:rPr>
              <a:t> </a:t>
            </a:r>
            <a:r>
              <a:rPr lang="ar-EG" sz="2800" b="1" dirty="0" err="1" smtClean="0">
                <a:solidFill>
                  <a:srgbClr val="FF0000"/>
                </a:solidFill>
              </a:rPr>
              <a:t>ايزوبيوتريك</a:t>
            </a:r>
            <a:r>
              <a:rPr lang="ar-EG" sz="2800" b="1" dirty="0" smtClean="0">
                <a:solidFill>
                  <a:srgbClr val="FF0000"/>
                </a:solidFill>
              </a:rPr>
              <a:t> </a:t>
            </a:r>
            <a:r>
              <a:rPr lang="ar-EG" sz="2800" dirty="0" err="1" smtClean="0"/>
              <a:t>الذى</a:t>
            </a:r>
            <a:r>
              <a:rPr lang="ar-EG" sz="2800" dirty="0" smtClean="0"/>
              <a:t> يخرج </a:t>
            </a:r>
            <a:r>
              <a:rPr lang="ar-EG" sz="2800" dirty="0" err="1" smtClean="0"/>
              <a:t>فى</a:t>
            </a:r>
            <a:r>
              <a:rPr lang="ar-EG" sz="2800" dirty="0" smtClean="0"/>
              <a:t> البول ويمكن حساب مدى تحلل </a:t>
            </a:r>
            <a:r>
              <a:rPr lang="ar-EG" sz="2800" dirty="0" err="1" smtClean="0"/>
              <a:t>ال</a:t>
            </a:r>
            <a:r>
              <a:rPr lang="ar-EG" sz="2800" dirty="0" smtClean="0"/>
              <a:t> </a:t>
            </a:r>
            <a:r>
              <a:rPr lang="en-US" sz="2800" dirty="0" smtClean="0"/>
              <a:t>DNA</a:t>
            </a:r>
            <a:r>
              <a:rPr lang="ar-EG" sz="2800" dirty="0" smtClean="0"/>
              <a:t> من خلال حساب كميته </a:t>
            </a:r>
            <a:r>
              <a:rPr lang="ar-EG" sz="2800" dirty="0" err="1" smtClean="0"/>
              <a:t>المتكونه</a:t>
            </a:r>
            <a:r>
              <a:rPr lang="ar-EG" sz="2800" dirty="0" smtClean="0"/>
              <a:t>  .</a:t>
            </a:r>
          </a:p>
          <a:p>
            <a:endParaRPr lang="ar-EG" sz="2800" dirty="0" smtClean="0"/>
          </a:p>
          <a:p>
            <a:endParaRPr lang="ar-EG" sz="4000" b="1" dirty="0" smtClean="0"/>
          </a:p>
          <a:p>
            <a:endParaRPr lang="ar-EG" sz="4000" b="1" dirty="0" smtClean="0"/>
          </a:p>
          <a:p>
            <a:endParaRPr lang="ar-EG" b="1" dirty="0" smtClean="0"/>
          </a:p>
          <a:p>
            <a:endParaRPr lang="ar-EG" b="1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0"/>
            <a:ext cx="4191000" cy="5166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934</TotalTime>
  <Words>1356</Words>
  <Application>Microsoft Office PowerPoint</Application>
  <PresentationFormat>عرض على الشاشة (3:4)‏</PresentationFormat>
  <Paragraphs>239</Paragraphs>
  <Slides>36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36</vt:i4>
      </vt:variant>
    </vt:vector>
  </HeadingPairs>
  <TitlesOfParts>
    <vt:vector size="37" baseType="lpstr"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univer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ka</dc:creator>
  <cp:lastModifiedBy>user1</cp:lastModifiedBy>
  <cp:revision>91</cp:revision>
  <dcterms:created xsi:type="dcterms:W3CDTF">2013-04-06T09:59:25Z</dcterms:created>
  <dcterms:modified xsi:type="dcterms:W3CDTF">2013-12-02T21:09:48Z</dcterms:modified>
</cp:coreProperties>
</file>