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77" r:id="rId9"/>
    <p:sldId id="290" r:id="rId10"/>
    <p:sldId id="263" r:id="rId11"/>
    <p:sldId id="264" r:id="rId12"/>
    <p:sldId id="318" r:id="rId13"/>
    <p:sldId id="282" r:id="rId14"/>
    <p:sldId id="319" r:id="rId15"/>
    <p:sldId id="291" r:id="rId16"/>
    <p:sldId id="266" r:id="rId17"/>
    <p:sldId id="279" r:id="rId18"/>
    <p:sldId id="292" r:id="rId19"/>
    <p:sldId id="271" r:id="rId20"/>
    <p:sldId id="283" r:id="rId21"/>
    <p:sldId id="289" r:id="rId22"/>
    <p:sldId id="273" r:id="rId23"/>
    <p:sldId id="276" r:id="rId24"/>
    <p:sldId id="274" r:id="rId25"/>
    <p:sldId id="275" r:id="rId26"/>
    <p:sldId id="316" r:id="rId27"/>
    <p:sldId id="284" r:id="rId28"/>
    <p:sldId id="293" r:id="rId29"/>
    <p:sldId id="300" r:id="rId30"/>
    <p:sldId id="301" r:id="rId31"/>
    <p:sldId id="304" r:id="rId32"/>
    <p:sldId id="320" r:id="rId33"/>
    <p:sldId id="294" r:id="rId34"/>
    <p:sldId id="302" r:id="rId35"/>
    <p:sldId id="296" r:id="rId36"/>
    <p:sldId id="298" r:id="rId37"/>
    <p:sldId id="297" r:id="rId38"/>
    <p:sldId id="307" r:id="rId39"/>
    <p:sldId id="312" r:id="rId40"/>
    <p:sldId id="313" r:id="rId41"/>
    <p:sldId id="314" r:id="rId42"/>
    <p:sldId id="321" r:id="rId43"/>
    <p:sldId id="315" r:id="rId4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22/12/34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get-5-2007-alraeq_net_mf8z0zm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48" y="1752600"/>
            <a:ext cx="7530194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2743200" y="914400"/>
            <a:ext cx="5867400" cy="990600"/>
          </a:xfrm>
          <a:prstGeom prst="rect">
            <a:avLst/>
          </a:prstGeom>
        </p:spPr>
        <p:txBody>
          <a:bodyPr vert="horz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1" i="0" u="none" strike="noStrike" kern="120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كيمياء حيوية (2)</a:t>
            </a:r>
            <a:endParaRPr kumimoji="0" lang="en-US" sz="6600" b="1" i="0" u="none" strike="noStrike" kern="1200" cap="none" spc="300" normalizeH="0" baseline="0" noProof="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عنوان فرعي 2"/>
          <p:cNvSpPr>
            <a:spLocks noGrp="1"/>
          </p:cNvSpPr>
          <p:nvPr>
            <p:ph type="subTitle" idx="1"/>
          </p:nvPr>
        </p:nvSpPr>
        <p:spPr>
          <a:xfrm>
            <a:off x="228600" y="3581400"/>
            <a:ext cx="3276600" cy="1199704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المحاضرة </a:t>
            </a:r>
            <a:r>
              <a:rPr lang="en-GB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357290" y="214291"/>
            <a:ext cx="707236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800" b="1" dirty="0" smtClean="0">
                <a:solidFill>
                  <a:srgbClr val="FF0000"/>
                </a:solidFill>
              </a:rPr>
              <a:t> التمثيل الغذائي للدهون        </a:t>
            </a:r>
            <a:r>
              <a:rPr lang="en-US" sz="2800" b="1" dirty="0" smtClean="0">
                <a:solidFill>
                  <a:srgbClr val="FF0000"/>
                </a:solidFill>
              </a:rPr>
              <a:t>Fat Metabolism</a:t>
            </a:r>
            <a:r>
              <a:rPr lang="ar-SA" sz="28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1000108"/>
            <a:ext cx="9001156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gerian" pitchFamily="82" charset="0"/>
                <a:ea typeface="Calibri" pitchFamily="34" charset="0"/>
                <a:cs typeface="Simple Bold Jut Out" pitchFamily="2" charset="-78"/>
              </a:rPr>
              <a:t>أ- هضم وامتصاص الدهون</a:t>
            </a:r>
            <a:endParaRPr kumimoji="0" lang="en-US" sz="2400" b="1" i="0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lgerian" pitchFamily="82" charset="0"/>
              <a:cs typeface="Simple Bold Jut Ou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الجليسريدات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الثلاثية هي المكون الرئيسي لمعظم الزيوت والدهون الغذائية وتمثل حوالي 10% من وزن الكائن الحي.</a:t>
            </a:r>
            <a:endParaRPr kumimoji="0" lang="ar-SA" sz="2400" b="1" i="0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1</a:t>
            </a:r>
            <a:r>
              <a:rPr lang="ar-SA" sz="24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- الهضم في الفم: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 يوجد تأثير هضمي على الدهون في الفم.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2400" dirty="0" smtClean="0">
                <a:latin typeface="Calibri" pitchFamily="34" charset="0"/>
                <a:cs typeface="Arial" pitchFamily="34" charset="0"/>
              </a:rPr>
              <a:t>2- </a:t>
            </a:r>
            <a:r>
              <a:rPr lang="ar-SA" sz="2400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فى</a:t>
            </a:r>
            <a:r>
              <a:rPr lang="ar-SA" sz="2400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المعده</a:t>
            </a:r>
            <a:r>
              <a:rPr lang="ar-SA" sz="2400" dirty="0" smtClean="0">
                <a:latin typeface="Calibri" pitchFamily="34" charset="0"/>
                <a:cs typeface="Arial" pitchFamily="34" charset="0"/>
              </a:rPr>
              <a:t>: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تتحلل جزئياً في المعدة لاحتوائها على كمية ضئيلة من إنزيم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الليبيز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 وذلك لان درجه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Ph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المعده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1-2 ليست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مناسبه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 ولكن التأثير يحدث  في الأطفال لنقص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Hcl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</a:t>
            </a:r>
            <a:r>
              <a:rPr lang="ar-SA" sz="2800" b="1" dirty="0" smtClean="0">
                <a:solidFill>
                  <a:srgbClr val="FF0000"/>
                </a:solidFill>
              </a:rPr>
              <a:t>في الأمعاء :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dirty="0" smtClean="0"/>
              <a:t>تتحلل الدهون </a:t>
            </a:r>
            <a:r>
              <a:rPr lang="ar-SA" sz="2400" dirty="0" err="1" smtClean="0"/>
              <a:t>المتعادله</a:t>
            </a:r>
            <a:r>
              <a:rPr lang="ar-SA" sz="2400" dirty="0" smtClean="0"/>
              <a:t>  بشكل رئيسي   بواسطة </a:t>
            </a:r>
            <a:r>
              <a:rPr lang="ar-SA" sz="2400" dirty="0" err="1" smtClean="0"/>
              <a:t>ليبيز</a:t>
            </a:r>
            <a:r>
              <a:rPr lang="ar-SA" sz="2400" dirty="0" smtClean="0"/>
              <a:t> البنكرياس		   </a:t>
            </a:r>
            <a:r>
              <a:rPr lang="ar-SA" sz="2400" dirty="0" err="1" smtClean="0"/>
              <a:t>جلسرول</a:t>
            </a:r>
            <a:r>
              <a:rPr lang="ar-SA" sz="2400" dirty="0" smtClean="0"/>
              <a:t> + أحماض دهنية.</a:t>
            </a:r>
            <a:endParaRPr lang="en-US" sz="2400" dirty="0" smtClean="0"/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رابط كسهم مستقيم 7"/>
          <p:cNvCxnSpPr/>
          <p:nvPr/>
        </p:nvCxnSpPr>
        <p:spPr>
          <a:xfrm rot="10800000">
            <a:off x="1341330" y="5371628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14282" y="142853"/>
            <a:ext cx="8660594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أهم الإنزيمات الهاضمة</a:t>
            </a:r>
            <a:endParaRPr kumimoji="0" lang="en-US" sz="2400" b="1" i="0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الإنزيمات التي تحلل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استرات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الجلسرول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(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Glycerol ester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hydrolase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الإنزيمات التي تحلل الكولسترول (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Cholesterol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esterase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الإنزيمات التي تحلل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اسيل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الجلسرول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مثل: إنزيمات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الليبيز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وهي إنزيمات متخصصة تعتمد على نوع الحمض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الدهني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وطريقة ارتباطه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بالجلسرول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ar-SA" sz="2400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ar-SA" sz="2400" dirty="0" smtClean="0">
              <a:latin typeface="Calibri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</a:rPr>
              <a:t>دور أملاح أحماض الصفراء في هضم الدهون: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ar-SA" sz="2400" dirty="0" smtClean="0"/>
              <a:t>أملاح أحماض الصفراء تتشكل في الكبد (عصارة الصفراء التي تفرزها الكبد) وتصل إلى الأمعاء عن طريق القناة الصفراوية وينشط انتقالها بواسطة هرمون </a:t>
            </a:r>
            <a:r>
              <a:rPr lang="ar-SA" sz="2400" dirty="0" err="1" smtClean="0"/>
              <a:t>كوليسستوكينين</a:t>
            </a:r>
            <a:r>
              <a:rPr lang="ar-SA" sz="2400" dirty="0" smtClean="0"/>
              <a:t> (</a:t>
            </a:r>
            <a:r>
              <a:rPr lang="en-US" sz="2400" dirty="0" err="1" smtClean="0"/>
              <a:t>Cholecystekinin</a:t>
            </a:r>
            <a:r>
              <a:rPr lang="ar-SA" sz="2400" dirty="0" smtClean="0"/>
              <a:t>).</a:t>
            </a:r>
            <a:r>
              <a:rPr lang="en-US" sz="2400" dirty="0" smtClean="0"/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14282" y="3357562"/>
            <a:ext cx="228601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ثلاثي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اسيل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جلسرول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Arc 4"/>
          <p:cNvSpPr>
            <a:spLocks/>
          </p:cNvSpPr>
          <p:nvPr/>
        </p:nvSpPr>
        <p:spPr bwMode="auto">
          <a:xfrm>
            <a:off x="3000364" y="3429000"/>
            <a:ext cx="384175" cy="2190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00"/>
              <a:gd name="T2" fmla="*/ 21581 w 21600"/>
              <a:gd name="T3" fmla="*/ 22500 h 22500"/>
              <a:gd name="T4" fmla="*/ 0 w 21600"/>
              <a:gd name="T5" fmla="*/ 21600 h 22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00"/>
                  <a:pt x="21593" y="22200"/>
                  <a:pt x="21581" y="22500"/>
                </a:cubicBezTo>
              </a:path>
              <a:path w="21600" h="225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00"/>
                  <a:pt x="21593" y="22200"/>
                  <a:pt x="21581" y="225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500298" y="3071810"/>
            <a:ext cx="804861" cy="33813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2H</a:t>
            </a:r>
            <a:r>
              <a:rPr kumimoji="0" lang="en-US" sz="20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2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O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571736" y="3714752"/>
            <a:ext cx="1447803" cy="39528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ليبيز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بنكرياسي 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4572000" y="3357562"/>
            <a:ext cx="2643206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2- أحادي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اسيل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جلسرول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رابط كسهم مستقيم 9"/>
          <p:cNvCxnSpPr/>
          <p:nvPr/>
        </p:nvCxnSpPr>
        <p:spPr>
          <a:xfrm>
            <a:off x="2571736" y="3643314"/>
            <a:ext cx="19288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42844" y="508795"/>
            <a:ext cx="8643966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الدهون                      مستحلب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دهنى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دقيق (يسهل تأثير عمل الإنزيمات الهاضمة)</a:t>
            </a:r>
          </a:p>
          <a:p>
            <a:pPr algn="just">
              <a:lnSpc>
                <a:spcPct val="150000"/>
              </a:lnSpc>
            </a:pPr>
            <a:r>
              <a:rPr lang="ar-SA" sz="2400" dirty="0" smtClean="0">
                <a:solidFill>
                  <a:srgbClr val="0070C0"/>
                </a:solidFill>
              </a:rPr>
              <a:t>2- تعمل هذه الأملاح على استحلاب الدهون وبذلك تزيد من مساحه السطح الذى يعمل عليه الانزيم </a:t>
            </a:r>
            <a:r>
              <a:rPr lang="ar-SA" sz="2400" dirty="0" err="1" smtClean="0">
                <a:solidFill>
                  <a:srgbClr val="0070C0"/>
                </a:solidFill>
              </a:rPr>
              <a:t>أى</a:t>
            </a:r>
            <a:r>
              <a:rPr lang="ar-SA" sz="2400" dirty="0" smtClean="0">
                <a:solidFill>
                  <a:srgbClr val="0070C0"/>
                </a:solidFill>
              </a:rPr>
              <a:t> </a:t>
            </a:r>
            <a:r>
              <a:rPr lang="ar-SA" sz="2400" dirty="0" smtClean="0">
                <a:solidFill>
                  <a:srgbClr val="FF0000"/>
                </a:solidFill>
              </a:rPr>
              <a:t>خفض التوتر السطحي </a:t>
            </a:r>
            <a:r>
              <a:rPr lang="ar-SA" sz="2400" dirty="0" err="1" smtClean="0">
                <a:solidFill>
                  <a:srgbClr val="0070C0"/>
                </a:solidFill>
              </a:rPr>
              <a:t>وبالتالى</a:t>
            </a:r>
            <a:r>
              <a:rPr lang="ar-SA" sz="2400" dirty="0" smtClean="0">
                <a:solidFill>
                  <a:srgbClr val="0070C0"/>
                </a:solidFill>
              </a:rPr>
              <a:t> تجعل امتزاج الدهون مع الماء سهلاً مما يؤدي إلى تفكك الدهون إلى قطرات صغيرة معلقة مع الماء أو ما يسمى </a:t>
            </a:r>
            <a:r>
              <a:rPr lang="ar-SA" sz="2400" dirty="0" err="1" smtClean="0">
                <a:solidFill>
                  <a:srgbClr val="0070C0"/>
                </a:solidFill>
              </a:rPr>
              <a:t>الميسيلات</a:t>
            </a:r>
            <a:r>
              <a:rPr lang="ar-SA" sz="2400" dirty="0" smtClean="0">
                <a:solidFill>
                  <a:srgbClr val="0070C0"/>
                </a:solidFill>
              </a:rPr>
              <a:t> (</a:t>
            </a:r>
            <a:r>
              <a:rPr lang="en-US" sz="2400" dirty="0" smtClean="0">
                <a:solidFill>
                  <a:srgbClr val="0070C0"/>
                </a:solidFill>
              </a:rPr>
              <a:t>Micelles</a:t>
            </a:r>
            <a:r>
              <a:rPr lang="ar-SA" sz="2400" dirty="0" smtClean="0">
                <a:solidFill>
                  <a:srgbClr val="0070C0"/>
                </a:solidFill>
              </a:rPr>
              <a:t>) يسهل مهاجمتها من قبل إنزيمات </a:t>
            </a:r>
            <a:r>
              <a:rPr lang="ar-SA" sz="2400" dirty="0" err="1" smtClean="0">
                <a:solidFill>
                  <a:srgbClr val="0070C0"/>
                </a:solidFill>
              </a:rPr>
              <a:t>الليبيز</a:t>
            </a:r>
            <a:r>
              <a:rPr lang="ar-SA" sz="2400" dirty="0" smtClean="0">
                <a:solidFill>
                  <a:srgbClr val="0070C0"/>
                </a:solidFill>
              </a:rPr>
              <a:t> البنكرياسية التي تهاجم </a:t>
            </a:r>
            <a:r>
              <a:rPr lang="ar-SA" sz="2400" dirty="0" err="1" smtClean="0">
                <a:solidFill>
                  <a:srgbClr val="0070C0"/>
                </a:solidFill>
              </a:rPr>
              <a:t>الجلسريدات</a:t>
            </a:r>
            <a:r>
              <a:rPr lang="ar-SA" sz="2400" dirty="0" smtClean="0">
                <a:solidFill>
                  <a:srgbClr val="0070C0"/>
                </a:solidFill>
              </a:rPr>
              <a:t> الثلاثية.</a:t>
            </a:r>
          </a:p>
          <a:p>
            <a:pPr algn="just">
              <a:lnSpc>
                <a:spcPct val="150000"/>
              </a:lnSpc>
            </a:pPr>
            <a:endParaRPr lang="ar-SA" i="1" u="sng" dirty="0" smtClean="0">
              <a:solidFill>
                <a:srgbClr val="FFFF00"/>
              </a:solidFill>
            </a:endParaRP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357818" y="642918"/>
            <a:ext cx="1984379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أملاح أحماض الصفراء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 rot="10800000">
            <a:off x="5715008" y="1142984"/>
            <a:ext cx="157163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428604"/>
            <a:ext cx="8663559" cy="5747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</a:rPr>
              <a:t>عملية الهضم والامتصاص </a:t>
            </a:r>
            <a:r>
              <a:rPr lang="ar-SA" sz="2400" b="1" dirty="0" err="1" smtClean="0">
                <a:solidFill>
                  <a:srgbClr val="FF0000"/>
                </a:solidFill>
              </a:rPr>
              <a:t>فى</a:t>
            </a:r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r>
              <a:rPr lang="ar-SA" sz="2400" b="1" dirty="0" err="1" smtClean="0">
                <a:solidFill>
                  <a:srgbClr val="FF0000"/>
                </a:solidFill>
              </a:rPr>
              <a:t>الامعاء</a:t>
            </a:r>
            <a:r>
              <a:rPr lang="ar-SA" sz="2400" b="1" dirty="0" smtClean="0">
                <a:solidFill>
                  <a:srgbClr val="FF0000"/>
                </a:solidFill>
              </a:rPr>
              <a:t>:</a:t>
            </a:r>
            <a:endParaRPr lang="en-US" sz="2400" dirty="0" smtClean="0"/>
          </a:p>
          <a:p>
            <a:pPr marL="457200" indent="-457200">
              <a:lnSpc>
                <a:spcPct val="150000"/>
              </a:lnSpc>
              <a:buAutoNum type="arabicParenBoth"/>
            </a:pPr>
            <a:r>
              <a:rPr lang="ar-SA" sz="2400" dirty="0" smtClean="0"/>
              <a:t>تبدأ من الجزء العلوي من </a:t>
            </a:r>
            <a:r>
              <a:rPr lang="ar-SA" sz="2400" dirty="0" smtClean="0">
                <a:solidFill>
                  <a:srgbClr val="C00000"/>
                </a:solidFill>
              </a:rPr>
              <a:t>الأمعاء الدقيقة </a:t>
            </a:r>
            <a:r>
              <a:rPr lang="ar-SA" sz="2400" dirty="0" smtClean="0"/>
              <a:t>(</a:t>
            </a:r>
            <a:r>
              <a:rPr lang="ar-SA" sz="2400" dirty="0" err="1" smtClean="0"/>
              <a:t>الجلسريدات</a:t>
            </a:r>
            <a:r>
              <a:rPr lang="ar-SA" sz="2400" dirty="0" smtClean="0"/>
              <a:t> </a:t>
            </a:r>
            <a:r>
              <a:rPr lang="ar-SA" sz="2400" dirty="0" err="1" smtClean="0"/>
              <a:t>الثلاثيه</a:t>
            </a:r>
            <a:r>
              <a:rPr lang="ar-SA" sz="2400" dirty="0" smtClean="0"/>
              <a:t>)                                         </a:t>
            </a:r>
            <a:r>
              <a:rPr lang="ar-SA" sz="2400" dirty="0" err="1" smtClean="0"/>
              <a:t>جلسريدات</a:t>
            </a:r>
            <a:r>
              <a:rPr lang="ar-SA" sz="2400" dirty="0" smtClean="0"/>
              <a:t> أحادية  بيتا والفا + </a:t>
            </a:r>
            <a:r>
              <a:rPr lang="ar-SA" sz="2400" dirty="0" err="1" smtClean="0"/>
              <a:t>جلسرول</a:t>
            </a:r>
            <a:r>
              <a:rPr lang="ar-SA" sz="2400" dirty="0" smtClean="0"/>
              <a:t>+ أحماض دهنية حره</a:t>
            </a:r>
          </a:p>
          <a:p>
            <a:pPr>
              <a:lnSpc>
                <a:spcPct val="150000"/>
              </a:lnSpc>
            </a:pPr>
            <a:r>
              <a:rPr lang="ar-SA" sz="2400" dirty="0" smtClean="0"/>
              <a:t>-</a:t>
            </a:r>
            <a:r>
              <a:rPr lang="ar-SA" sz="2400" b="1" dirty="0" smtClean="0"/>
              <a:t>العوامل </a:t>
            </a:r>
            <a:r>
              <a:rPr lang="ar-SA" sz="2400" b="1" dirty="0" err="1" smtClean="0"/>
              <a:t>التى</a:t>
            </a:r>
            <a:r>
              <a:rPr lang="ar-SA" sz="2400" b="1" dirty="0" smtClean="0"/>
              <a:t> تزيد نشاط </a:t>
            </a:r>
            <a:r>
              <a:rPr lang="ar-SA" sz="2400" b="1" dirty="0" err="1" smtClean="0"/>
              <a:t>ليبيز</a:t>
            </a:r>
            <a:r>
              <a:rPr lang="ar-SA" sz="2400" b="1" dirty="0" smtClean="0"/>
              <a:t> البنكرياس </a:t>
            </a:r>
            <a:r>
              <a:rPr lang="ar-SA" sz="2400" b="1" dirty="0" err="1" smtClean="0"/>
              <a:t>هى</a:t>
            </a:r>
            <a:r>
              <a:rPr lang="ar-SA" sz="2400" b="1" dirty="0" smtClean="0"/>
              <a:t>: أيونات الكالسيوم – أملاح الصفراء –زياده </a:t>
            </a:r>
            <a:r>
              <a:rPr lang="ar-SA" sz="2400" b="1" dirty="0" smtClean="0">
                <a:solidFill>
                  <a:srgbClr val="FF0000"/>
                </a:solidFill>
              </a:rPr>
              <a:t>عدد </a:t>
            </a:r>
            <a:r>
              <a:rPr lang="ar-SA" sz="2400" b="1" dirty="0" smtClean="0">
                <a:solidFill>
                  <a:srgbClr val="00B050"/>
                </a:solidFill>
              </a:rPr>
              <a:t>وطول</a:t>
            </a:r>
            <a:r>
              <a:rPr lang="ar-SA" sz="2400" b="1" dirty="0" smtClean="0"/>
              <a:t> </a:t>
            </a:r>
            <a:r>
              <a:rPr lang="ar-SA" sz="2400" b="1" dirty="0" smtClean="0">
                <a:solidFill>
                  <a:schemeClr val="accent2"/>
                </a:solidFill>
              </a:rPr>
              <a:t>ودرجه عدم التشبع </a:t>
            </a:r>
            <a:r>
              <a:rPr lang="ar-SA" sz="2400" b="1" dirty="0" err="1" smtClean="0"/>
              <a:t>للاحماض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الدهنيه</a:t>
            </a:r>
            <a:r>
              <a:rPr lang="ar-SA" sz="2400" b="1" dirty="0" smtClean="0"/>
              <a:t> في </a:t>
            </a:r>
            <a:r>
              <a:rPr lang="ar-SA" sz="2400" b="1" dirty="0" err="1" smtClean="0"/>
              <a:t>جزىء</a:t>
            </a:r>
            <a:r>
              <a:rPr lang="ar-SA" sz="2400" b="1" dirty="0" smtClean="0"/>
              <a:t> الدهن  </a:t>
            </a:r>
          </a:p>
          <a:p>
            <a:pPr>
              <a:lnSpc>
                <a:spcPct val="150000"/>
              </a:lnSpc>
            </a:pPr>
            <a:endParaRPr lang="ar-SA" sz="900" b="1" dirty="0" smtClean="0"/>
          </a:p>
          <a:p>
            <a:pPr>
              <a:lnSpc>
                <a:spcPct val="150000"/>
              </a:lnSpc>
            </a:pPr>
            <a:r>
              <a:rPr lang="ar-SA" sz="2000" dirty="0" smtClean="0"/>
              <a:t>(2) أملاح الصفراء + النواتج السابقة تتجمع في صورة مستحلب يعرف </a:t>
            </a:r>
            <a:r>
              <a:rPr lang="ar-SA" sz="2000" dirty="0" err="1" smtClean="0"/>
              <a:t>بالميسيلات</a:t>
            </a:r>
            <a:r>
              <a:rPr lang="ar-SA" sz="2000" dirty="0" smtClean="0"/>
              <a:t>  يسهل امتصاصه.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ar-SA" sz="2400" dirty="0" smtClean="0"/>
              <a:t>(3) تمتص </a:t>
            </a:r>
            <a:r>
              <a:rPr lang="ar-SA" sz="2400" u="sng" dirty="0" err="1" smtClean="0"/>
              <a:t>الميسيلات</a:t>
            </a:r>
            <a:r>
              <a:rPr lang="ar-SA" sz="2400" u="sng" dirty="0" smtClean="0"/>
              <a:t> </a:t>
            </a:r>
            <a:r>
              <a:rPr lang="ar-SA" sz="2400" u="sng" dirty="0" err="1" smtClean="0"/>
              <a:t>عبرخلايا</a:t>
            </a:r>
            <a:r>
              <a:rPr lang="ar-SA" sz="2400" u="sng" dirty="0" smtClean="0"/>
              <a:t>  الجدار المخاطي المبطن للأمعاء </a:t>
            </a:r>
            <a:r>
              <a:rPr lang="ar-SA" sz="2400" dirty="0" smtClean="0"/>
              <a:t>الدقيقة في الجزء العلوي من الأمعاء (</a:t>
            </a:r>
            <a:r>
              <a:rPr lang="ar-SA" sz="2400" dirty="0" err="1" smtClean="0"/>
              <a:t>الأثتي</a:t>
            </a:r>
            <a:r>
              <a:rPr lang="ar-SA" sz="2400" dirty="0" smtClean="0"/>
              <a:t> عشر </a:t>
            </a:r>
            <a:r>
              <a:rPr lang="en-US" sz="2400" dirty="0" smtClean="0"/>
              <a:t>Duodenum</a:t>
            </a:r>
            <a:r>
              <a:rPr lang="ar-SA" sz="2400" dirty="0" smtClean="0"/>
              <a:t>).</a:t>
            </a:r>
            <a:endParaRPr lang="en-US" sz="2400" dirty="0" smtClean="0"/>
          </a:p>
          <a:p>
            <a:pPr algn="just">
              <a:lnSpc>
                <a:spcPct val="150000"/>
              </a:lnSpc>
            </a:pPr>
            <a:r>
              <a:rPr lang="ar-SA" sz="2400" dirty="0" smtClean="0"/>
              <a:t>(4) في الجدار </a:t>
            </a:r>
            <a:r>
              <a:rPr lang="ar-SA" sz="2400" u="sng" dirty="0" smtClean="0">
                <a:solidFill>
                  <a:srgbClr val="0070C0"/>
                </a:solidFill>
              </a:rPr>
              <a:t>المعوي تنفصل أملاح الصفراء </a:t>
            </a:r>
            <a:r>
              <a:rPr lang="ar-SA" sz="2400" dirty="0" smtClean="0"/>
              <a:t>ثم يتم امتصاصها لتعاد إلى الكبد بواسطة الوريد البابي وتفرز بواسطه عصاره الصفراء وإعادة استخدامها مره أخرى وهكذا.</a:t>
            </a:r>
            <a:endParaRPr lang="en-US" sz="2400" dirty="0" smtClean="0"/>
          </a:p>
        </p:txBody>
      </p:sp>
      <p:cxnSp>
        <p:nvCxnSpPr>
          <p:cNvPr id="4" name="رابط كسهم مستقيم 3"/>
          <p:cNvCxnSpPr/>
          <p:nvPr/>
        </p:nvCxnSpPr>
        <p:spPr>
          <a:xfrm flipH="1">
            <a:off x="539552" y="1357298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827584" y="928670"/>
            <a:ext cx="1304927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أملاح الصفراء</a:t>
            </a:r>
            <a:endParaRPr kumimoji="0" lang="ar-S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95536" y="1428736"/>
            <a:ext cx="2286016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الليبيز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المفرز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من البنكرياس </a:t>
            </a:r>
            <a:endParaRPr kumimoji="0" lang="ar-S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42844" y="285728"/>
            <a:ext cx="878687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dirty="0" smtClean="0"/>
              <a:t>(5) أثناء انتقال الدهون من الخملات المعوية (</a:t>
            </a:r>
            <a:r>
              <a:rPr lang="en-US" sz="2400" dirty="0" smtClean="0"/>
              <a:t>villi</a:t>
            </a:r>
            <a:r>
              <a:rPr lang="ar-SA" sz="2400" dirty="0" smtClean="0"/>
              <a:t>) إلى الدورة الليمفاوية يتم أيضاً </a:t>
            </a:r>
            <a:r>
              <a:rPr lang="ar-SA" sz="2400" dirty="0" smtClean="0">
                <a:solidFill>
                  <a:srgbClr val="FF0000"/>
                </a:solidFill>
              </a:rPr>
              <a:t>تصنيع </a:t>
            </a:r>
            <a:r>
              <a:rPr lang="ar-SA" sz="2400" dirty="0" err="1" smtClean="0">
                <a:solidFill>
                  <a:srgbClr val="FF0000"/>
                </a:solidFill>
              </a:rPr>
              <a:t>الجلسريدات</a:t>
            </a:r>
            <a:r>
              <a:rPr lang="ar-SA" sz="2400" dirty="0" smtClean="0">
                <a:solidFill>
                  <a:srgbClr val="FF0000"/>
                </a:solidFill>
              </a:rPr>
              <a:t> الثلاثية من الدهون </a:t>
            </a:r>
            <a:r>
              <a:rPr lang="ar-SA" sz="2400" dirty="0" err="1" smtClean="0">
                <a:solidFill>
                  <a:srgbClr val="FF0000"/>
                </a:solidFill>
              </a:rPr>
              <a:t>الحره</a:t>
            </a:r>
            <a:r>
              <a:rPr lang="ar-EG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smtClean="0">
                <a:solidFill>
                  <a:srgbClr val="FF0000"/>
                </a:solidFill>
              </a:rPr>
              <a:t>و</a:t>
            </a:r>
            <a:r>
              <a:rPr lang="ar-EG" sz="2400" dirty="0" smtClean="0">
                <a:solidFill>
                  <a:srgbClr val="FF0000"/>
                </a:solidFill>
              </a:rPr>
              <a:t>تحويلها </a:t>
            </a:r>
            <a:r>
              <a:rPr lang="ar-EG" sz="2400" dirty="0" err="1" smtClean="0">
                <a:solidFill>
                  <a:srgbClr val="FF0000"/>
                </a:solidFill>
              </a:rPr>
              <a:t>الى</a:t>
            </a:r>
            <a:r>
              <a:rPr lang="ar-EG" sz="2400" dirty="0" smtClean="0">
                <a:solidFill>
                  <a:srgbClr val="FF0000"/>
                </a:solidFill>
              </a:rPr>
              <a:t> </a:t>
            </a:r>
            <a:r>
              <a:rPr lang="ar-EG" sz="2400" dirty="0" err="1" smtClean="0">
                <a:solidFill>
                  <a:srgbClr val="FF0000"/>
                </a:solidFill>
              </a:rPr>
              <a:t>كيلوميكرون</a:t>
            </a:r>
            <a:r>
              <a:rPr lang="ar-SA" sz="2400" dirty="0" smtClean="0">
                <a:solidFill>
                  <a:srgbClr val="FF0000"/>
                </a:solidFill>
              </a:rPr>
              <a:t> لتمتزج بالماء ويتم نقلها </a:t>
            </a:r>
            <a:r>
              <a:rPr lang="ar-SA" sz="2400" dirty="0" err="1" smtClean="0">
                <a:solidFill>
                  <a:srgbClr val="FF0000"/>
                </a:solidFill>
              </a:rPr>
              <a:t>فى</a:t>
            </a:r>
            <a:r>
              <a:rPr lang="ar-SA" sz="2400" dirty="0" smtClean="0">
                <a:solidFill>
                  <a:srgbClr val="FF0000"/>
                </a:solidFill>
              </a:rPr>
              <a:t> الدم</a:t>
            </a:r>
            <a:r>
              <a:rPr lang="ar-SA" sz="2400" dirty="0" smtClean="0"/>
              <a:t>.</a:t>
            </a:r>
            <a:r>
              <a:rPr lang="en-US" sz="2400" dirty="0" smtClean="0"/>
              <a:t> </a:t>
            </a:r>
          </a:p>
          <a:p>
            <a:pPr algn="just">
              <a:lnSpc>
                <a:spcPct val="150000"/>
              </a:lnSpc>
            </a:pP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ar-SA" sz="2400" dirty="0" err="1" smtClean="0"/>
              <a:t>الجلسريدات</a:t>
            </a:r>
            <a:r>
              <a:rPr lang="ar-SA" sz="2400" dirty="0" smtClean="0"/>
              <a:t> الثنائية + الأحادية + الأحماض </a:t>
            </a:r>
            <a:r>
              <a:rPr lang="ar-SA" sz="2400" dirty="0" err="1" smtClean="0"/>
              <a:t>الدهنية</a:t>
            </a:r>
            <a:r>
              <a:rPr lang="ar-SA" sz="2400" dirty="0" smtClean="0"/>
              <a:t> الحرة                 </a:t>
            </a:r>
            <a:r>
              <a:rPr lang="ar-SA" sz="2400" dirty="0" err="1" smtClean="0"/>
              <a:t>جلسريدات</a:t>
            </a:r>
            <a:r>
              <a:rPr lang="ar-SA" sz="2400" dirty="0" smtClean="0"/>
              <a:t> ثلاثية</a:t>
            </a:r>
          </a:p>
          <a:p>
            <a:pPr>
              <a:lnSpc>
                <a:spcPct val="150000"/>
              </a:lnSpc>
            </a:pPr>
            <a:endParaRPr lang="ar-SA" sz="2400" dirty="0" smtClean="0"/>
          </a:p>
          <a:p>
            <a:pPr>
              <a:lnSpc>
                <a:spcPct val="150000"/>
              </a:lnSpc>
            </a:pPr>
            <a:endParaRPr lang="ar-SA" sz="2400" dirty="0" smtClean="0"/>
          </a:p>
          <a:p>
            <a:pPr>
              <a:lnSpc>
                <a:spcPct val="150000"/>
              </a:lnSpc>
            </a:pPr>
            <a:r>
              <a:rPr lang="ar-SA" sz="2400" dirty="0" err="1" smtClean="0"/>
              <a:t>الجلسرول</a:t>
            </a:r>
            <a:r>
              <a:rPr lang="ar-SA" sz="2400" dirty="0" smtClean="0"/>
              <a:t> النشط في التفاعل السابق ناتج من</a:t>
            </a:r>
            <a:endParaRPr lang="ar-SA" sz="2400" dirty="0"/>
          </a:p>
        </p:txBody>
      </p:sp>
      <p:cxnSp>
        <p:nvCxnSpPr>
          <p:cNvPr id="4" name="رابط كسهم مستقيم 3"/>
          <p:cNvCxnSpPr/>
          <p:nvPr/>
        </p:nvCxnSpPr>
        <p:spPr>
          <a:xfrm rot="10800000">
            <a:off x="2000232" y="2707331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000232" y="2144663"/>
            <a:ext cx="1095375" cy="2762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كو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إنزيم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أ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500166" y="2999233"/>
            <a:ext cx="1728792" cy="28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الجلسرول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النشط 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رابط كسهم مستقيم 7"/>
          <p:cNvCxnSpPr/>
          <p:nvPr/>
        </p:nvCxnSpPr>
        <p:spPr>
          <a:xfrm rot="10800000">
            <a:off x="3643306" y="4155349"/>
            <a:ext cx="857256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rot="10800000" flipV="1">
            <a:off x="3857620" y="4441101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مستطيل 12"/>
          <p:cNvSpPr/>
          <p:nvPr/>
        </p:nvSpPr>
        <p:spPr>
          <a:xfrm>
            <a:off x="550375" y="4053155"/>
            <a:ext cx="2807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مسار الانحلال </a:t>
            </a:r>
            <a:r>
              <a:rPr lang="ar-SA" sz="2400" dirty="0" err="1" smtClean="0"/>
              <a:t>الجلايكولي</a:t>
            </a:r>
            <a:r>
              <a:rPr lang="ar-SA" sz="2400" dirty="0" smtClean="0"/>
              <a:t> </a:t>
            </a:r>
            <a:endParaRPr lang="ar-SA" sz="2400" dirty="0"/>
          </a:p>
        </p:txBody>
      </p:sp>
      <p:sp>
        <p:nvSpPr>
          <p:cNvPr id="14" name="مستطيل 13"/>
          <p:cNvSpPr/>
          <p:nvPr/>
        </p:nvSpPr>
        <p:spPr>
          <a:xfrm>
            <a:off x="1000100" y="4767535"/>
            <a:ext cx="2733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مسار ألفا </a:t>
            </a:r>
            <a:r>
              <a:rPr lang="ar-SA" sz="2400" dirty="0" err="1" smtClean="0"/>
              <a:t>جلسرو</a:t>
            </a:r>
            <a:r>
              <a:rPr lang="ar-SA" sz="2400" dirty="0" smtClean="0"/>
              <a:t> فوسفات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611560" y="188640"/>
            <a:ext cx="7784567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8358245" cy="617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285852" y="2143116"/>
            <a:ext cx="70009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Simple Bold Jut Out" pitchFamily="2" charset="-78"/>
              </a:rPr>
              <a:t>ب- استخدام الدهون المتعادلة-   </a:t>
            </a:r>
            <a:r>
              <a:rPr lang="ar-SA" sz="3200" dirty="0" err="1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Simple Bold Jut Out" pitchFamily="2" charset="-78"/>
              </a:rPr>
              <a:t>الجلسريدات</a:t>
            </a:r>
            <a:r>
              <a:rPr lang="ar-SA" sz="32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Simple Bold Jut Out" pitchFamily="2" charset="-78"/>
              </a:rPr>
              <a:t> الثلاثية</a:t>
            </a:r>
          </a:p>
          <a:p>
            <a:endParaRPr lang="ar-SA" sz="3200" dirty="0" smtClean="0">
              <a:solidFill>
                <a:srgbClr val="0070C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ctr"/>
            <a:r>
              <a:rPr lang="en-US" sz="32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Utilization of Neutral fat </a:t>
            </a:r>
            <a:r>
              <a:rPr lang="ar-SA" sz="32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14282" y="463173"/>
            <a:ext cx="8715372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بعد الامتصاص فان الدهون </a:t>
            </a:r>
            <a:r>
              <a:rPr kumimoji="0" lang="ar-SA" sz="2400" b="1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الثلاثيه</a:t>
            </a:r>
            <a:r>
              <a:rPr kumimoji="0" lang="ar-SA" sz="2400" b="1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تمر خلال</a:t>
            </a:r>
            <a:r>
              <a:rPr kumimoji="0" lang="ar-SA" sz="2400" b="1" cap="none" normalizeH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1" cap="none" normalizeH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الاوعيه</a:t>
            </a:r>
            <a:r>
              <a:rPr kumimoji="0" lang="ar-SA" sz="2400" b="1" cap="none" normalizeH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1" cap="none" normalizeH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الليمفاويه</a:t>
            </a:r>
            <a:r>
              <a:rPr kumimoji="0" lang="ar-SA" sz="2400" b="1" cap="none" normalizeH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1" cap="none" normalizeH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1" cap="none" normalizeH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مجرى الدم </a:t>
            </a:r>
            <a:r>
              <a:rPr kumimoji="0" lang="ar-SA" sz="2400" b="1" cap="none" normalizeH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واخيرا</a:t>
            </a:r>
            <a:r>
              <a:rPr kumimoji="0" lang="ar-SA" sz="2400" b="1" cap="none" normalizeH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إلى </a:t>
            </a:r>
            <a:r>
              <a:rPr kumimoji="0" lang="ar-SA" sz="2400" b="1" cap="none" normalizeH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الانسجه</a:t>
            </a:r>
            <a:r>
              <a:rPr lang="ar-SA" sz="2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u="sng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فى</a:t>
            </a:r>
            <a:r>
              <a:rPr kumimoji="0" lang="ar-SA" sz="3200" b="1" u="sng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 الدم:</a:t>
            </a:r>
          </a:p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يوجد الدهن المتعادل على صوره </a:t>
            </a:r>
            <a:r>
              <a:rPr kumimoji="0" lang="ar-SA" sz="2400" b="1" i="1" u="sng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شيلو</a:t>
            </a:r>
            <a:r>
              <a:rPr kumimoji="0" lang="ar-SA" sz="2400" b="1" i="1" u="sng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1" i="1" u="sng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ميكرونات</a:t>
            </a:r>
            <a:r>
              <a:rPr kumimoji="0" lang="ar-SA" sz="2400" b="1" i="1" u="sng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400" b="1" i="1" u="sng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Chylomicrons</a:t>
            </a:r>
            <a:endParaRPr kumimoji="0" lang="en-US" sz="2400" b="1" i="1" u="sng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هي عبارة عن </a:t>
            </a:r>
            <a:r>
              <a:rPr kumimoji="0" lang="ar-SA" sz="2000" b="0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الجلسريدات</a:t>
            </a:r>
            <a:r>
              <a:rPr kumimoji="0" lang="ar-SA" sz="2000" b="0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الثلاثية الناتجة (80% - 90%) + بروتينات (0,2– 0,5%) + </a:t>
            </a:r>
            <a:r>
              <a:rPr kumimoji="0" lang="ar-SA" sz="2000" b="0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فوسفو</a:t>
            </a:r>
            <a:r>
              <a:rPr kumimoji="0" lang="ar-SA" sz="2000" b="0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ليبيدات</a:t>
            </a:r>
            <a:r>
              <a:rPr kumimoji="0" lang="ar-SA" sz="2000" b="0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(6 - 10%) + كولسترول (2 - 3%) + فيتامينات ذائبة في الدهون.</a:t>
            </a:r>
            <a:endParaRPr kumimoji="0" lang="en-US" sz="2000" b="0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Chylomicrons</a:t>
            </a:r>
            <a:r>
              <a:rPr kumimoji="0" lang="ar-SA" sz="2400" b="0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عبارة عن دقائق صغيرة الحجم قطرها حوالي ربع </a:t>
            </a:r>
            <a:r>
              <a:rPr kumimoji="0" lang="ar-SA" sz="2400" b="0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ميكرون</a:t>
            </a:r>
            <a:r>
              <a:rPr kumimoji="0" lang="ar-SA" sz="2400" b="0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وذلك لتسهيل انتقالها من الأمعاء إلى الأنسجة المختلفة بالجسم.</a:t>
            </a:r>
            <a:endParaRPr kumimoji="0" lang="en-US" sz="2400" b="0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تمر </a:t>
            </a:r>
            <a:r>
              <a:rPr kumimoji="0" lang="en-US" sz="2400" b="0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Chylomicrons</a:t>
            </a:r>
            <a:r>
              <a:rPr kumimoji="0" lang="ar-SA" sz="2400" b="0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إلى الشعيرات الدموية عبر الجملة الليمفاوية أولاً. </a:t>
            </a:r>
            <a:endParaRPr kumimoji="0" lang="en-US" sz="2400" b="0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تزال </a:t>
            </a:r>
            <a:r>
              <a:rPr kumimoji="0" lang="en-US" sz="2400" b="0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Chylomicrons</a:t>
            </a:r>
            <a:r>
              <a:rPr kumimoji="0" lang="ar-SA" sz="2400" b="0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الدم بسرعة لأن نصف عمرها (أي الزمن الذي تنخفض فيه كميتها إلى النصف) يبلغ عشر دقائق فقط.</a:t>
            </a:r>
            <a:endParaRPr kumimoji="0" lang="en-US" sz="2400" b="0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14282" y="0"/>
            <a:ext cx="8462174" cy="720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ar-SA" sz="2400" u="sng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تنقل معظم </a:t>
            </a:r>
            <a:r>
              <a:rPr kumimoji="0" lang="en-US" sz="2400" b="0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Chylomicrons</a:t>
            </a:r>
            <a:r>
              <a:rPr kumimoji="0" lang="ar-SA" sz="2400" b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إلى </a:t>
            </a:r>
            <a:r>
              <a:rPr kumimoji="0" lang="ar-SA" sz="2400" b="1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الأنسجة </a:t>
            </a:r>
            <a:r>
              <a:rPr kumimoji="0" lang="ar-SA" sz="2400" b="1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الدهنية</a:t>
            </a:r>
            <a:r>
              <a:rPr kumimoji="0" lang="ar-SA" sz="2400" b="1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للتخزين</a:t>
            </a:r>
            <a:r>
              <a:rPr kumimoji="0" lang="ar-SA" sz="2400" b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ظروف التوازن الحراري. أما بوجود ظروف عدم التوازن الحراري كالصيام مثلاُ فتستخدم </a:t>
            </a:r>
            <a:r>
              <a:rPr kumimoji="0" lang="ar-SA" sz="2400" b="0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الـ</a:t>
            </a:r>
            <a:r>
              <a:rPr kumimoji="0" lang="en-US" sz="2400" b="0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Chylomicrons</a:t>
            </a:r>
            <a:r>
              <a:rPr kumimoji="0" lang="ar-SA" sz="2400" b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بشكل رئيسي من قبل العضلات المخططة الحمراء والعضلة القلبية والكبد </a:t>
            </a:r>
            <a:r>
              <a:rPr kumimoji="0" lang="ar-SA" sz="2400" b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لإنتاج ما تحتاجه من طاقة</a:t>
            </a:r>
            <a:r>
              <a:rPr kumimoji="0" lang="ar-SA" sz="2400" b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ar-EG" sz="2400" b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b="1" dirty="0" smtClean="0">
                <a:solidFill>
                  <a:srgbClr val="FF0000"/>
                </a:solidFill>
              </a:rPr>
              <a:t>قبل </a:t>
            </a:r>
            <a:r>
              <a:rPr lang="ar-SA" sz="2400" b="1" dirty="0" err="1" smtClean="0">
                <a:solidFill>
                  <a:srgbClr val="FF0000"/>
                </a:solidFill>
              </a:rPr>
              <a:t>الآكسده</a:t>
            </a:r>
            <a:r>
              <a:rPr lang="ar-SA" sz="2400" b="1" dirty="0" smtClean="0">
                <a:solidFill>
                  <a:srgbClr val="FF0000"/>
                </a:solidFill>
              </a:rPr>
              <a:t> لإنتاج الطاقة 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lang="en-US" sz="2400" b="1" dirty="0" smtClean="0"/>
          </a:p>
          <a:p>
            <a:pPr algn="just">
              <a:lnSpc>
                <a:spcPct val="150000"/>
              </a:lnSpc>
            </a:pPr>
            <a:r>
              <a:rPr lang="ar-SA" sz="2400" dirty="0" err="1" smtClean="0"/>
              <a:t>الجلسريدات</a:t>
            </a:r>
            <a:r>
              <a:rPr lang="ar-SA" sz="2400" dirty="0" smtClean="0"/>
              <a:t> الثلاثية (في الـ</a:t>
            </a:r>
            <a:r>
              <a:rPr lang="en-US" sz="2400" dirty="0" err="1" smtClean="0"/>
              <a:t>Chylomicrons</a:t>
            </a:r>
            <a:r>
              <a:rPr lang="en-US" sz="2400" dirty="0" smtClean="0"/>
              <a:t> </a:t>
            </a:r>
            <a:r>
              <a:rPr lang="ar-SA" sz="2400" dirty="0" smtClean="0"/>
              <a:t>)          </a:t>
            </a:r>
            <a:r>
              <a:rPr lang="ar-SA" sz="2400" dirty="0" err="1" smtClean="0"/>
              <a:t>جلسرول</a:t>
            </a:r>
            <a:r>
              <a:rPr lang="ar-SA" sz="2400" dirty="0" smtClean="0"/>
              <a:t> +             أحماض دهنية. </a:t>
            </a:r>
          </a:p>
          <a:p>
            <a:pPr algn="just">
              <a:lnSpc>
                <a:spcPct val="150000"/>
              </a:lnSpc>
            </a:pPr>
            <a:r>
              <a:rPr lang="ar-SA" sz="2400" dirty="0" smtClean="0"/>
              <a:t>الاحماض </a:t>
            </a:r>
            <a:r>
              <a:rPr lang="ar-SA" sz="2400" b="1" dirty="0" err="1" smtClean="0"/>
              <a:t>الحره</a:t>
            </a:r>
            <a:r>
              <a:rPr lang="ar-SA" sz="2400" dirty="0" smtClean="0"/>
              <a:t> ترتبط </a:t>
            </a:r>
            <a:r>
              <a:rPr lang="ar-SA" sz="2400" dirty="0" err="1" smtClean="0"/>
              <a:t>بلالبيومين</a:t>
            </a:r>
            <a:r>
              <a:rPr lang="ar-SA" sz="2400" dirty="0" smtClean="0"/>
              <a:t> وتنتقل </a:t>
            </a:r>
            <a:r>
              <a:rPr lang="ar-SA" sz="2400" dirty="0" err="1" smtClean="0"/>
              <a:t>للانسجه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المختلفه</a:t>
            </a:r>
            <a:endParaRPr lang="ar-SA" sz="2400" dirty="0" smtClean="0"/>
          </a:p>
          <a:p>
            <a:pPr algn="just">
              <a:lnSpc>
                <a:spcPct val="150000"/>
              </a:lnSpc>
            </a:pPr>
            <a:r>
              <a:rPr lang="ar-SA" sz="2400" dirty="0" smtClean="0"/>
              <a:t>اما الغبر </a:t>
            </a:r>
            <a:r>
              <a:rPr lang="ar-SA" sz="2400" b="1" dirty="0" err="1" smtClean="0"/>
              <a:t>مرتبطه</a:t>
            </a:r>
            <a:r>
              <a:rPr lang="ar-SA" sz="2400" dirty="0" smtClean="0"/>
              <a:t> </a:t>
            </a:r>
            <a:r>
              <a:rPr lang="ar-SA" sz="2400" dirty="0" err="1" smtClean="0"/>
              <a:t>تتاكسد</a:t>
            </a:r>
            <a:r>
              <a:rPr lang="ar-SA" sz="2400" dirty="0" smtClean="0"/>
              <a:t> </a:t>
            </a:r>
            <a:r>
              <a:rPr lang="ar-SA" sz="2400" dirty="0" err="1" smtClean="0"/>
              <a:t>لانتاج</a:t>
            </a:r>
            <a:r>
              <a:rPr lang="ar-SA" sz="2400" dirty="0" smtClean="0"/>
              <a:t> طاقه او تخليق دهون </a:t>
            </a:r>
            <a:r>
              <a:rPr lang="ar-SA" sz="2400" dirty="0" err="1" smtClean="0"/>
              <a:t>متعادله</a:t>
            </a:r>
            <a:r>
              <a:rPr lang="ar-SA" sz="2400" dirty="0" smtClean="0"/>
              <a:t> اخرى</a:t>
            </a:r>
          </a:p>
          <a:p>
            <a:pPr>
              <a:lnSpc>
                <a:spcPct val="150000"/>
              </a:lnSpc>
            </a:pPr>
            <a:r>
              <a:rPr lang="ar-SA" sz="2400" b="1" dirty="0" smtClean="0"/>
              <a:t>ملحوظه</a:t>
            </a:r>
            <a:r>
              <a:rPr lang="ar-SA" sz="2400" dirty="0" smtClean="0"/>
              <a:t>:  الأحماض الدهنية قصيرة السلسلة والمتوسطة ( أقل من 10 ذرات كربون ) + </a:t>
            </a:r>
            <a:r>
              <a:rPr lang="ar-SA" sz="2400" dirty="0" err="1" smtClean="0"/>
              <a:t>جلسرول</a:t>
            </a:r>
            <a:r>
              <a:rPr lang="ar-SA" sz="2400" dirty="0" smtClean="0"/>
              <a:t> </a:t>
            </a:r>
            <a:r>
              <a:rPr lang="ar-SA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تمتص مباشرة وتنقل عن طريق الوريد البابي دون دخولها في مستحلب </a:t>
            </a:r>
            <a:r>
              <a:rPr lang="ar-SA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الميسيلات</a:t>
            </a:r>
            <a:r>
              <a:rPr lang="ar-SA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أو </a:t>
            </a:r>
            <a:r>
              <a:rPr lang="en-US" sz="24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Chylomicrons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2400" dirty="0" smtClean="0"/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 rot="10800000">
            <a:off x="1928794" y="3211387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643042" y="2643182"/>
            <a:ext cx="1928826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fontAlgn="base">
              <a:spcBef>
                <a:spcPct val="0"/>
              </a:spcBef>
              <a:spcAft>
                <a:spcPts val="1000"/>
              </a:spcAft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ea typeface="Arial" pitchFamily="34" charset="0"/>
                <a:cs typeface="Arial" pitchFamily="34" charset="0"/>
              </a:rPr>
              <a:t>Lipoprotein  Lipase 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214546" y="2852936"/>
            <a:ext cx="8572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ليبيز</a:t>
            </a:r>
            <a:endParaRPr kumimoji="0" lang="ar-S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4214810" y="4572008"/>
            <a:ext cx="13572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                            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928662" y="5929330"/>
            <a:ext cx="95726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39950" algn="l"/>
              </a:tabLst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                    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90833" y="260648"/>
            <a:ext cx="8557214" cy="88331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التركيز </a:t>
            </a:r>
            <a:r>
              <a:rPr lang="ar-SA" sz="2800" b="1" dirty="0" err="1" smtClean="0"/>
              <a:t>الطبيعى</a:t>
            </a:r>
            <a:r>
              <a:rPr lang="ar-SA" sz="2800" b="1" dirty="0" smtClean="0"/>
              <a:t> للدهن المتعادل</a:t>
            </a:r>
            <a:r>
              <a:rPr lang="en-US" sz="2800" b="1" dirty="0" smtClean="0"/>
              <a:t> (TG) </a:t>
            </a:r>
            <a:r>
              <a:rPr lang="ar-SA" sz="2800" b="1" dirty="0" smtClean="0"/>
              <a:t> بالدم 150-200 مجم/100 ملى</a:t>
            </a:r>
          </a:p>
          <a:p>
            <a:endParaRPr lang="ar-SA" sz="2800" b="1" dirty="0"/>
          </a:p>
          <a:p>
            <a:pPr marL="285750" indent="-285750">
              <a:buFontTx/>
              <a:buChar char="-"/>
            </a:pPr>
            <a:r>
              <a:rPr lang="ar-SA" sz="2800" b="1" dirty="0" smtClean="0"/>
              <a:t>يزداد المحتوى </a:t>
            </a:r>
            <a:r>
              <a:rPr lang="ar-SA" sz="2800" b="1" dirty="0" err="1" smtClean="0"/>
              <a:t>الدهنى</a:t>
            </a:r>
            <a:r>
              <a:rPr lang="ar-SA" sz="2800" b="1" dirty="0" smtClean="0"/>
              <a:t> للدم بعد</a:t>
            </a:r>
            <a:r>
              <a:rPr lang="en-US" sz="2800" b="1" dirty="0" smtClean="0"/>
              <a:t> </a:t>
            </a:r>
            <a:r>
              <a:rPr lang="ar-SA" sz="2800" b="1" dirty="0" smtClean="0"/>
              <a:t>تناول  وجبه</a:t>
            </a:r>
            <a:r>
              <a:rPr lang="en-US" sz="2800" b="1" dirty="0" smtClean="0"/>
              <a:t> </a:t>
            </a:r>
            <a:r>
              <a:rPr lang="ar-SA" sz="2800" b="1" dirty="0" smtClean="0"/>
              <a:t>دهنيه بعد 1-3 ساعه </a:t>
            </a:r>
          </a:p>
          <a:p>
            <a:pPr marL="285750" indent="-285750">
              <a:buFontTx/>
              <a:buChar char="-"/>
            </a:pPr>
            <a:r>
              <a:rPr lang="ar-SA" sz="2800" b="1" dirty="0" smtClean="0"/>
              <a:t>ويبقى مرتفع 6-7 ساعه ويبدا في التناقص الى مستوى الصوم</a:t>
            </a:r>
          </a:p>
          <a:p>
            <a:pPr marL="285750" indent="-285750">
              <a:buFontTx/>
              <a:buChar char="-"/>
            </a:pPr>
            <a:endParaRPr lang="ar-SA" sz="2800" b="1" dirty="0" smtClean="0"/>
          </a:p>
          <a:p>
            <a:pPr marL="285750" indent="-285750">
              <a:buFontTx/>
              <a:buChar char="-"/>
            </a:pPr>
            <a:r>
              <a:rPr lang="ar-SA" sz="2800" b="1" dirty="0" smtClean="0"/>
              <a:t>-</a:t>
            </a:r>
            <a:r>
              <a:rPr lang="ar-SA" sz="2800" b="1" dirty="0" err="1" smtClean="0"/>
              <a:t>نتيجه</a:t>
            </a:r>
            <a:r>
              <a:rPr lang="ar-SA" sz="2800" b="1" dirty="0" smtClean="0"/>
              <a:t> زياده الدهون بالدم يحدث عكاره بالبلازما </a:t>
            </a:r>
            <a:r>
              <a:rPr lang="ar-SA" sz="2800" b="1" dirty="0" err="1" smtClean="0"/>
              <a:t>والتى</a:t>
            </a:r>
            <a:r>
              <a:rPr lang="ar-SA" sz="2800" b="1" dirty="0" smtClean="0"/>
              <a:t> تتحلل بواسطه </a:t>
            </a:r>
          </a:p>
          <a:p>
            <a:r>
              <a:rPr lang="ar-SA" sz="2800" b="1" dirty="0" err="1" smtClean="0"/>
              <a:t>اليوبروتين</a:t>
            </a:r>
            <a:r>
              <a:rPr lang="ar-SA" sz="2800" b="1" dirty="0" smtClean="0"/>
              <a:t>  </a:t>
            </a:r>
            <a:r>
              <a:rPr lang="ar-SA" sz="2800" b="1" dirty="0" err="1" smtClean="0"/>
              <a:t>ليبيز</a:t>
            </a:r>
            <a:r>
              <a:rPr lang="ar-SA" sz="2800" b="1" dirty="0" smtClean="0"/>
              <a:t>  </a:t>
            </a:r>
            <a:r>
              <a:rPr lang="en-US" sz="2800" b="1" dirty="0" smtClean="0"/>
              <a:t>clearing factor</a:t>
            </a:r>
          </a:p>
          <a:p>
            <a:r>
              <a:rPr lang="ar-SA" sz="2800" b="1" dirty="0" smtClean="0"/>
              <a:t>والذى يوجد بالأنسجة الدهنية  والقلب </a:t>
            </a:r>
            <a:r>
              <a:rPr lang="ar-SA" sz="2800" b="1" dirty="0" err="1" smtClean="0"/>
              <a:t>والرئه</a:t>
            </a:r>
            <a:r>
              <a:rPr lang="ar-SA" sz="2800" b="1" dirty="0" smtClean="0"/>
              <a:t>  والعضلات </a:t>
            </a:r>
          </a:p>
          <a:p>
            <a:endParaRPr lang="ar-SA" sz="2800" b="1" dirty="0" smtClean="0"/>
          </a:p>
          <a:p>
            <a:pPr lvl="0"/>
            <a:r>
              <a:rPr lang="ar-SA" sz="2800" b="1" u="sng" dirty="0" err="1">
                <a:solidFill>
                  <a:srgbClr val="FF0000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فى</a:t>
            </a:r>
            <a:r>
              <a:rPr lang="ar-SA" sz="2800" b="1" u="sng" dirty="0">
                <a:solidFill>
                  <a:srgbClr val="FF0000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 </a:t>
            </a:r>
            <a:r>
              <a:rPr lang="ar-SA" sz="3600" b="1" u="sng" dirty="0" err="1" smtClean="0">
                <a:solidFill>
                  <a:srgbClr val="FF0000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الانسجه</a:t>
            </a:r>
            <a:r>
              <a:rPr lang="ar-SA" sz="2800" b="1" u="sng" dirty="0" smtClean="0">
                <a:solidFill>
                  <a:srgbClr val="FF0000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: يسلك الدهن المتعادل الطرق </a:t>
            </a:r>
            <a:r>
              <a:rPr lang="ar-SA" sz="2800" b="1" u="sng" dirty="0" err="1" smtClean="0">
                <a:solidFill>
                  <a:srgbClr val="FF0000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التاليه</a:t>
            </a:r>
            <a:r>
              <a:rPr lang="ar-SA" sz="2800" b="1" u="sng" dirty="0" smtClean="0">
                <a:solidFill>
                  <a:srgbClr val="FF0000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 :</a:t>
            </a:r>
          </a:p>
          <a:p>
            <a:pPr lvl="0"/>
            <a:r>
              <a:rPr lang="ar-SA" sz="2800" b="1" dirty="0" smtClean="0">
                <a:solidFill>
                  <a:schemeClr val="tx2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1- يخزن على صوره دهن مخزن</a:t>
            </a:r>
          </a:p>
          <a:p>
            <a:pPr lvl="0"/>
            <a:r>
              <a:rPr lang="ar-SA" sz="2800" b="1" dirty="0" smtClean="0">
                <a:solidFill>
                  <a:schemeClr val="tx2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2-يتاكسد </a:t>
            </a:r>
            <a:r>
              <a:rPr lang="ar-SA" sz="2800" b="1" dirty="0" err="1" smtClean="0">
                <a:solidFill>
                  <a:schemeClr val="tx2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لانتاج</a:t>
            </a:r>
            <a:r>
              <a:rPr lang="ar-SA" sz="2800" b="1" dirty="0" smtClean="0">
                <a:solidFill>
                  <a:schemeClr val="tx2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 طاقه</a:t>
            </a:r>
          </a:p>
          <a:p>
            <a:pPr lvl="0"/>
            <a:r>
              <a:rPr lang="ar-SA" sz="2800" b="1" dirty="0" smtClean="0">
                <a:solidFill>
                  <a:schemeClr val="tx2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3-تخليق جزيئات جديده من الدهون</a:t>
            </a:r>
          </a:p>
          <a:p>
            <a:pPr lvl="0"/>
            <a:r>
              <a:rPr lang="ar-SA" sz="2800" b="1" dirty="0" smtClean="0">
                <a:solidFill>
                  <a:schemeClr val="tx2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4-يفرز في حليب </a:t>
            </a:r>
            <a:r>
              <a:rPr lang="ar-SA" sz="2800" b="1" dirty="0" err="1" smtClean="0">
                <a:solidFill>
                  <a:schemeClr val="tx2"/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الرضاعه</a:t>
            </a:r>
            <a:endParaRPr lang="ar-SA" sz="2800" b="1" dirty="0" smtClean="0">
              <a:solidFill>
                <a:schemeClr val="tx2"/>
              </a:solidFill>
              <a:latin typeface="Andalus" pitchFamily="18" charset="-78"/>
              <a:ea typeface="Calibri" pitchFamily="34" charset="0"/>
              <a:cs typeface="Andalus" pitchFamily="18" charset="-78"/>
            </a:endParaRPr>
          </a:p>
          <a:p>
            <a:pPr lvl="0"/>
            <a:endParaRPr lang="ar-SA" sz="2800" b="1" u="sng" dirty="0" smtClean="0">
              <a:solidFill>
                <a:srgbClr val="FF0000"/>
              </a:solidFill>
              <a:latin typeface="Andalus" pitchFamily="18" charset="-78"/>
              <a:ea typeface="Calibri" pitchFamily="34" charset="0"/>
              <a:cs typeface="Andalus" pitchFamily="18" charset="-78"/>
            </a:endParaRPr>
          </a:p>
          <a:p>
            <a:pPr lvl="0"/>
            <a:endParaRPr lang="ar-SA" sz="2800" b="1" u="sng" dirty="0">
              <a:solidFill>
                <a:srgbClr val="FF0000"/>
              </a:solidFill>
              <a:latin typeface="Andalus" pitchFamily="18" charset="-78"/>
              <a:ea typeface="Calibri" pitchFamily="34" charset="0"/>
              <a:cs typeface="Andalus" pitchFamily="18" charset="-78"/>
            </a:endParaRPr>
          </a:p>
          <a:p>
            <a:endParaRPr lang="ar-SA" sz="2800" b="1" dirty="0" smtClean="0"/>
          </a:p>
          <a:p>
            <a:endParaRPr lang="ar-SA" sz="2800" b="1" dirty="0"/>
          </a:p>
          <a:p>
            <a:r>
              <a:rPr lang="ar-SA" sz="2800" b="1" dirty="0" smtClean="0"/>
              <a:t>-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8307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8703663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تخزن </a:t>
            </a:r>
            <a:r>
              <a:rPr lang="ar-SA" dirty="0" err="1" smtClean="0"/>
              <a:t>الجليسريدات</a:t>
            </a:r>
            <a:r>
              <a:rPr lang="ar-SA" dirty="0" smtClean="0"/>
              <a:t> </a:t>
            </a:r>
            <a:r>
              <a:rPr lang="ar-SA" dirty="0" err="1" smtClean="0"/>
              <a:t>الثلاثيه</a:t>
            </a:r>
            <a:r>
              <a:rPr lang="ar-SA" dirty="0" smtClean="0"/>
              <a:t> </a:t>
            </a:r>
            <a:r>
              <a:rPr lang="en-US" dirty="0" smtClean="0"/>
              <a:t>Depot fat </a:t>
            </a:r>
            <a:r>
              <a:rPr lang="ar-SA" dirty="0" smtClean="0"/>
              <a:t> كمخزن </a:t>
            </a:r>
            <a:r>
              <a:rPr lang="ar-SA" dirty="0" err="1" smtClean="0"/>
              <a:t>للطاقه</a:t>
            </a:r>
            <a:r>
              <a:rPr lang="ar-SA" dirty="0" smtClean="0"/>
              <a:t> في:</a:t>
            </a:r>
          </a:p>
          <a:p>
            <a:endParaRPr lang="ar-SA" dirty="0" smtClean="0"/>
          </a:p>
          <a:p>
            <a:r>
              <a:rPr lang="ar-SA" dirty="0" smtClean="0"/>
              <a:t>1- </a:t>
            </a:r>
            <a:r>
              <a:rPr lang="ar-SA" b="1" dirty="0" smtClean="0"/>
              <a:t>تحت الجلد </a:t>
            </a:r>
            <a:r>
              <a:rPr lang="ar-SA" dirty="0" smtClean="0"/>
              <a:t>ويعمل كواق من فقدان </a:t>
            </a:r>
            <a:r>
              <a:rPr lang="ar-SA" dirty="0" err="1" smtClean="0"/>
              <a:t>الطاقه</a:t>
            </a:r>
            <a:endParaRPr lang="ar-SA" dirty="0" smtClean="0"/>
          </a:p>
          <a:p>
            <a:r>
              <a:rPr lang="ar-SA" b="1" dirty="0" smtClean="0"/>
              <a:t>2-التجويف </a:t>
            </a:r>
            <a:r>
              <a:rPr lang="ar-SA" b="1" dirty="0" err="1" smtClean="0"/>
              <a:t>البطنى</a:t>
            </a:r>
            <a:r>
              <a:rPr lang="ar-SA" b="1" dirty="0" smtClean="0"/>
              <a:t> </a:t>
            </a:r>
            <a:r>
              <a:rPr lang="ar-SA" dirty="0" smtClean="0"/>
              <a:t>في </a:t>
            </a:r>
            <a:r>
              <a:rPr lang="ar-SA" dirty="0" err="1" smtClean="0"/>
              <a:t>المساريقا</a:t>
            </a:r>
            <a:r>
              <a:rPr lang="ar-SA" dirty="0" smtClean="0"/>
              <a:t> ويساعد على تثبيت الكلى</a:t>
            </a:r>
          </a:p>
          <a:p>
            <a:r>
              <a:rPr lang="ar-SA" dirty="0" smtClean="0"/>
              <a:t>3- بين </a:t>
            </a:r>
            <a:r>
              <a:rPr lang="ar-SA" b="1" dirty="0" err="1" smtClean="0"/>
              <a:t>الانسجه</a:t>
            </a:r>
            <a:r>
              <a:rPr lang="ar-SA" dirty="0" smtClean="0"/>
              <a:t> </a:t>
            </a:r>
          </a:p>
          <a:p>
            <a:r>
              <a:rPr lang="ar-SA" dirty="0" smtClean="0"/>
              <a:t>ي</a:t>
            </a:r>
            <a:r>
              <a:rPr lang="ar-SA" dirty="0"/>
              <a:t>عتبر الدهن </a:t>
            </a:r>
            <a:r>
              <a:rPr lang="ar-SA" dirty="0" smtClean="0"/>
              <a:t>المخزن </a:t>
            </a:r>
            <a:r>
              <a:rPr lang="ar-SA" dirty="0"/>
              <a:t>نشط </a:t>
            </a:r>
            <a:r>
              <a:rPr lang="ar-SA" dirty="0" smtClean="0"/>
              <a:t>وغير </a:t>
            </a:r>
            <a:r>
              <a:rPr lang="ar-SA" dirty="0"/>
              <a:t>خامل حيث يستبدل </a:t>
            </a:r>
            <a:r>
              <a:rPr lang="ar-SA" dirty="0" smtClean="0"/>
              <a:t>باستمرار بدهن جديد يمر الى الكبد حيث </a:t>
            </a:r>
            <a:r>
              <a:rPr lang="ar-SA" dirty="0" err="1" smtClean="0"/>
              <a:t>يتاكسد</a:t>
            </a: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ar-SA" dirty="0" smtClean="0"/>
              <a:t>1- تخزين الدهون </a:t>
            </a:r>
            <a:r>
              <a:rPr lang="ar-SA" dirty="0" err="1" smtClean="0"/>
              <a:t>المتعادله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43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74087" y="2786058"/>
            <a:ext cx="5211683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6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2- أكسده الدهون المتعادلة</a:t>
            </a:r>
          </a:p>
          <a:p>
            <a:pPr algn="ctr"/>
            <a:r>
              <a:rPr lang="en-US" sz="36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Oxidation of neutral fat</a:t>
            </a:r>
            <a:r>
              <a:rPr lang="ar-SA" sz="36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   </a:t>
            </a:r>
          </a:p>
          <a:p>
            <a:pPr algn="ctr"/>
            <a:endParaRPr lang="ar-SA" sz="3600" dirty="0" smtClean="0">
              <a:solidFill>
                <a:srgbClr val="0D0D0D"/>
              </a:solidFill>
              <a:latin typeface="Arial" pitchFamily="34" charset="0"/>
              <a:ea typeface="Calibri" pitchFamily="34" charset="0"/>
            </a:endParaRPr>
          </a:p>
          <a:p>
            <a:pPr algn="ctr"/>
            <a:r>
              <a:rPr lang="ar-SA" sz="36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استعمال ثلاثي أسيل </a:t>
            </a:r>
            <a:r>
              <a:rPr lang="ar-SA" sz="3600" dirty="0" err="1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جلسرول</a:t>
            </a:r>
            <a:r>
              <a:rPr lang="ar-SA" sz="36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 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85720" y="406296"/>
            <a:ext cx="871537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2400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</a:rPr>
              <a:t>الخطوة الأولى </a:t>
            </a:r>
            <a:r>
              <a:rPr lang="ar-SA" sz="24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في استخدام ثلاثي </a:t>
            </a:r>
            <a:r>
              <a:rPr lang="ar-SA" sz="2400" dirty="0" err="1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اسيل</a:t>
            </a:r>
            <a:r>
              <a:rPr lang="ar-SA" sz="24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 </a:t>
            </a:r>
            <a:r>
              <a:rPr lang="ar-SA" sz="2400" dirty="0" err="1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جلسرول</a:t>
            </a:r>
            <a:r>
              <a:rPr lang="ar-SA" sz="24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 كمصدر للطاقة هو </a:t>
            </a:r>
            <a:r>
              <a:rPr lang="ar-SA" sz="2400" b="1" dirty="0" smtClean="0">
                <a:solidFill>
                  <a:srgbClr val="00B0F0"/>
                </a:solidFill>
                <a:latin typeface="Arial" pitchFamily="34" charset="0"/>
                <a:ea typeface="Calibri" pitchFamily="34" charset="0"/>
              </a:rPr>
              <a:t>تحللها مائيا </a:t>
            </a:r>
            <a:r>
              <a:rPr lang="ar-SA" sz="24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بواسطة أنزيمات </a:t>
            </a:r>
            <a:r>
              <a:rPr lang="ar-SA" sz="2400" dirty="0" err="1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الليبيز</a:t>
            </a:r>
            <a:r>
              <a:rPr lang="ar-SA" sz="24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 في </a:t>
            </a:r>
            <a:r>
              <a:rPr lang="ar-SA" sz="2400" dirty="0" err="1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الانسجه</a:t>
            </a:r>
            <a:r>
              <a:rPr lang="ar-SA" sz="24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 </a:t>
            </a:r>
            <a:r>
              <a:rPr lang="ar-SA" sz="2400" dirty="0" err="1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الدهنيه</a:t>
            </a:r>
            <a:r>
              <a:rPr lang="ar-SA" sz="24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.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2400" dirty="0" err="1" smtClean="0"/>
              <a:t>جلسريدات</a:t>
            </a:r>
            <a:r>
              <a:rPr lang="ar-SA" sz="2400" dirty="0" smtClean="0"/>
              <a:t>  </a:t>
            </a:r>
            <a:r>
              <a:rPr lang="ar-SA" sz="2400" dirty="0" err="1" smtClean="0"/>
              <a:t>ثلاثيه</a:t>
            </a:r>
            <a:r>
              <a:rPr lang="ar-SA" sz="2400" dirty="0" smtClean="0"/>
              <a:t> +</a:t>
            </a:r>
            <a:r>
              <a:rPr lang="en-US" sz="2400" dirty="0" smtClean="0"/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</a:t>
            </a:r>
            <a:r>
              <a:rPr lang="ar-SA" sz="2400" dirty="0" smtClean="0"/>
              <a:t> </a:t>
            </a:r>
            <a:r>
              <a:rPr lang="en-US" sz="2400" dirty="0" smtClean="0"/>
              <a:t>       3 </a:t>
            </a:r>
            <a:r>
              <a:rPr lang="ar-SA" sz="2400" dirty="0" smtClean="0"/>
              <a:t>               أحماض دهنية +  </a:t>
            </a:r>
            <a:r>
              <a:rPr lang="ar-SA" sz="2400" dirty="0" err="1" smtClean="0">
                <a:solidFill>
                  <a:srgbClr val="C00000"/>
                </a:solidFill>
              </a:rPr>
              <a:t>جلسرول</a:t>
            </a:r>
            <a:r>
              <a:rPr lang="ar-SA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   </a:t>
            </a: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77" name="كائن 1"/>
          <p:cNvSpPr>
            <a:spLocks noChangeArrowheads="1"/>
          </p:cNvSpPr>
          <p:nvPr/>
        </p:nvSpPr>
        <p:spPr bwMode="auto">
          <a:xfrm>
            <a:off x="0" y="457200"/>
            <a:ext cx="1577975" cy="158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45878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 flipH="1" flipV="1">
            <a:off x="4211960" y="1855776"/>
            <a:ext cx="151216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rot="5400000">
            <a:off x="3198953" y="2516032"/>
            <a:ext cx="747420" cy="15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3714744" y="1785926"/>
            <a:ext cx="18573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                                               بالانتشار</a:t>
            </a:r>
            <a:r>
              <a:rPr lang="ar-SA" b="1" dirty="0" smtClean="0"/>
              <a:t> السلبي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تنتقل من الخلايا الدهنية</a:t>
            </a:r>
            <a:endParaRPr kumimoji="0" lang="ar-S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1571604" y="2423505"/>
            <a:ext cx="643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يتحرر</a:t>
            </a:r>
            <a:endParaRPr lang="ar-SA" b="1" dirty="0"/>
          </a:p>
        </p:txBody>
      </p:sp>
      <p:cxnSp>
        <p:nvCxnSpPr>
          <p:cNvPr id="14" name="رابط كسهم مستقيم 13"/>
          <p:cNvCxnSpPr/>
          <p:nvPr/>
        </p:nvCxnSpPr>
        <p:spPr>
          <a:xfrm rot="5400000">
            <a:off x="1965307" y="2601306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مستطيل 14"/>
          <p:cNvSpPr/>
          <p:nvPr/>
        </p:nvSpPr>
        <p:spPr>
          <a:xfrm>
            <a:off x="3071802" y="3181649"/>
            <a:ext cx="1085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 البلازما </a:t>
            </a:r>
            <a:endParaRPr lang="ar-SA" sz="2400" dirty="0"/>
          </a:p>
        </p:txBody>
      </p:sp>
      <p:sp>
        <p:nvSpPr>
          <p:cNvPr id="16" name="مستطيل 15"/>
          <p:cNvSpPr/>
          <p:nvPr/>
        </p:nvSpPr>
        <p:spPr>
          <a:xfrm>
            <a:off x="1785918" y="3071810"/>
            <a:ext cx="1085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 </a:t>
            </a:r>
            <a:r>
              <a:rPr lang="ar-SA" sz="2400" dirty="0" smtClean="0">
                <a:solidFill>
                  <a:srgbClr val="C00000"/>
                </a:solidFill>
              </a:rPr>
              <a:t>البلازما </a:t>
            </a:r>
            <a:endParaRPr lang="ar-SA" sz="2400" dirty="0">
              <a:solidFill>
                <a:srgbClr val="C00000"/>
              </a:solidFill>
            </a:endParaRPr>
          </a:p>
        </p:txBody>
      </p:sp>
      <p:cxnSp>
        <p:nvCxnSpPr>
          <p:cNvPr id="18" name="رابط كسهم مستقيم 17"/>
          <p:cNvCxnSpPr/>
          <p:nvPr/>
        </p:nvCxnSpPr>
        <p:spPr>
          <a:xfrm>
            <a:off x="4286248" y="3498850"/>
            <a:ext cx="200026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مستطيل 18"/>
          <p:cNvSpPr/>
          <p:nvPr/>
        </p:nvSpPr>
        <p:spPr>
          <a:xfrm>
            <a:off x="4098488" y="3071810"/>
            <a:ext cx="2008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تحمل بواسطة </a:t>
            </a:r>
            <a:r>
              <a:rPr lang="ar-SA" b="1" dirty="0" err="1" smtClean="0"/>
              <a:t>الأبيومين</a:t>
            </a:r>
            <a:r>
              <a:rPr lang="ar-SA" b="1" dirty="0" smtClean="0"/>
              <a:t> </a:t>
            </a:r>
            <a:endParaRPr lang="ar-SA" b="1" dirty="0"/>
          </a:p>
        </p:txBody>
      </p:sp>
      <p:sp>
        <p:nvSpPr>
          <p:cNvPr id="21" name="مستطيل 20"/>
          <p:cNvSpPr/>
          <p:nvPr/>
        </p:nvSpPr>
        <p:spPr>
          <a:xfrm>
            <a:off x="6143636" y="3143248"/>
            <a:ext cx="28376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الأنسجة الأخرى في الجسم </a:t>
            </a:r>
            <a:endParaRPr lang="ar-SA" sz="2400" dirty="0"/>
          </a:p>
        </p:txBody>
      </p:sp>
      <p:cxnSp>
        <p:nvCxnSpPr>
          <p:cNvPr id="17" name="رابط كسهم مستقيم 16"/>
          <p:cNvCxnSpPr/>
          <p:nvPr/>
        </p:nvCxnSpPr>
        <p:spPr>
          <a:xfrm rot="5400000">
            <a:off x="2072464" y="385683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مستطيل 19"/>
          <p:cNvSpPr/>
          <p:nvPr/>
        </p:nvSpPr>
        <p:spPr>
          <a:xfrm>
            <a:off x="428596" y="3643314"/>
            <a:ext cx="1691489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ar-SA" b="1" dirty="0" smtClean="0"/>
              <a:t>سحب بواسطة الكبد </a:t>
            </a:r>
            <a:endParaRPr lang="ar-SA" b="1" dirty="0"/>
          </a:p>
        </p:txBody>
      </p:sp>
      <p:sp>
        <p:nvSpPr>
          <p:cNvPr id="23" name="مستطيل 22"/>
          <p:cNvSpPr/>
          <p:nvPr/>
        </p:nvSpPr>
        <p:spPr>
          <a:xfrm>
            <a:off x="785786" y="4286256"/>
            <a:ext cx="24865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1600" b="1" dirty="0" smtClean="0"/>
              <a:t>ثنائي </a:t>
            </a:r>
            <a:r>
              <a:rPr lang="ar-SA" sz="1600" b="1" dirty="0" err="1" smtClean="0"/>
              <a:t>هيدروكسي</a:t>
            </a:r>
            <a:r>
              <a:rPr lang="ar-SA" sz="1600" b="1" dirty="0" smtClean="0"/>
              <a:t> أسيتون فوسفات </a:t>
            </a:r>
          </a:p>
          <a:p>
            <a:pPr algn="ctr"/>
            <a:r>
              <a:rPr lang="en-US" sz="1600" b="1" dirty="0" smtClean="0"/>
              <a:t>DHAP</a:t>
            </a:r>
            <a:endParaRPr lang="ar-SA" sz="1600" b="1" dirty="0"/>
          </a:p>
        </p:txBody>
      </p:sp>
      <p:sp>
        <p:nvSpPr>
          <p:cNvPr id="24" name="مستطيل 23"/>
          <p:cNvSpPr/>
          <p:nvPr/>
        </p:nvSpPr>
        <p:spPr>
          <a:xfrm>
            <a:off x="3143240" y="4214818"/>
            <a:ext cx="5857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err="1" smtClean="0">
                <a:solidFill>
                  <a:srgbClr val="C00000"/>
                </a:solidFill>
              </a:rPr>
              <a:t>جلسرول</a:t>
            </a:r>
            <a:r>
              <a:rPr lang="ar-SA" sz="2400" dirty="0" smtClean="0"/>
              <a:t>                        </a:t>
            </a:r>
            <a:r>
              <a:rPr lang="ar-SA" dirty="0" err="1" smtClean="0"/>
              <a:t>جلسرول</a:t>
            </a:r>
            <a:r>
              <a:rPr lang="ar-SA" dirty="0" smtClean="0"/>
              <a:t> 3 فوسفات</a:t>
            </a:r>
            <a:endParaRPr lang="ar-SA" dirty="0"/>
          </a:p>
        </p:txBody>
      </p:sp>
      <p:sp>
        <p:nvSpPr>
          <p:cNvPr id="25" name="مستطيل 24"/>
          <p:cNvSpPr/>
          <p:nvPr/>
        </p:nvSpPr>
        <p:spPr>
          <a:xfrm>
            <a:off x="6954919" y="4643446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ATP</a:t>
            </a:r>
            <a:endParaRPr lang="ar-SA" b="1" dirty="0"/>
          </a:p>
        </p:txBody>
      </p:sp>
      <p:cxnSp>
        <p:nvCxnSpPr>
          <p:cNvPr id="26" name="رابط كسهم مستقيم 25"/>
          <p:cNvCxnSpPr/>
          <p:nvPr/>
        </p:nvCxnSpPr>
        <p:spPr>
          <a:xfrm rot="10800000">
            <a:off x="3357555" y="4500570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مستطيل 26"/>
          <p:cNvSpPr/>
          <p:nvPr/>
        </p:nvSpPr>
        <p:spPr>
          <a:xfrm>
            <a:off x="3786182" y="4143380"/>
            <a:ext cx="679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أكسدة </a:t>
            </a:r>
            <a:endParaRPr lang="ar-SA" b="1" dirty="0"/>
          </a:p>
        </p:txBody>
      </p:sp>
      <p:sp>
        <p:nvSpPr>
          <p:cNvPr id="28" name="مستطيل 27"/>
          <p:cNvSpPr/>
          <p:nvPr/>
        </p:nvSpPr>
        <p:spPr>
          <a:xfrm>
            <a:off x="857224" y="5286388"/>
            <a:ext cx="22413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000" dirty="0" err="1" smtClean="0"/>
              <a:t>جلسر</a:t>
            </a:r>
            <a:r>
              <a:rPr lang="ar-SA" sz="2000" dirty="0" smtClean="0"/>
              <a:t> </a:t>
            </a:r>
            <a:r>
              <a:rPr lang="ar-SA" sz="2000" dirty="0" err="1" smtClean="0"/>
              <a:t>الدهيد</a:t>
            </a:r>
            <a:r>
              <a:rPr lang="ar-SA" sz="2000" dirty="0" smtClean="0"/>
              <a:t> -3- فوسفات</a:t>
            </a:r>
          </a:p>
          <a:p>
            <a:pPr algn="ctr"/>
            <a:r>
              <a:rPr lang="en-US" sz="2000" b="1" dirty="0" smtClean="0"/>
              <a:t>G3P</a:t>
            </a:r>
            <a:r>
              <a:rPr lang="ar-SA" sz="2000" dirty="0" smtClean="0"/>
              <a:t> </a:t>
            </a:r>
            <a:endParaRPr lang="ar-SA" sz="2000" dirty="0"/>
          </a:p>
        </p:txBody>
      </p:sp>
      <p:cxnSp>
        <p:nvCxnSpPr>
          <p:cNvPr id="29" name="رابط كسهم مستقيم 28"/>
          <p:cNvCxnSpPr/>
          <p:nvPr/>
        </p:nvCxnSpPr>
        <p:spPr>
          <a:xfrm>
            <a:off x="2430448" y="5715016"/>
            <a:ext cx="1212858" cy="357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Rectangle 1"/>
          <p:cNvSpPr>
            <a:spLocks noChangeArrowheads="1"/>
          </p:cNvSpPr>
          <p:nvPr/>
        </p:nvSpPr>
        <p:spPr bwMode="auto">
          <a:xfrm>
            <a:off x="3786182" y="5657671"/>
            <a:ext cx="292895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latin typeface="Arial" pitchFamily="34" charset="0"/>
                <a:ea typeface="Calibri" pitchFamily="34" charset="0"/>
              </a:rPr>
              <a:t>يدخل في التحلل </a:t>
            </a:r>
            <a:r>
              <a:rPr lang="ar-SA" sz="2400" b="1" dirty="0" err="1" smtClean="0">
                <a:latin typeface="Arial" pitchFamily="34" charset="0"/>
                <a:ea typeface="Calibri" pitchFamily="34" charset="0"/>
              </a:rPr>
              <a:t>الجلايكولي</a:t>
            </a:r>
            <a:r>
              <a:rPr lang="ar-SA" sz="2400" b="1" dirty="0" smtClean="0">
                <a:latin typeface="Arial" pitchFamily="34" charset="0"/>
                <a:ea typeface="Calibri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latin typeface="Arial" pitchFamily="34" charset="0"/>
                <a:ea typeface="Calibri" pitchFamily="34" charset="0"/>
              </a:rPr>
              <a:t>أو يتحول في الكبد إلى </a:t>
            </a:r>
            <a:r>
              <a:rPr lang="ar-SA" sz="2400" b="1" dirty="0" err="1" smtClean="0">
                <a:latin typeface="Arial" pitchFamily="34" charset="0"/>
                <a:ea typeface="Calibri" pitchFamily="34" charset="0"/>
              </a:rPr>
              <a:t>جلكوز</a:t>
            </a:r>
            <a:r>
              <a:rPr lang="ar-SA" sz="2400" b="1" dirty="0" smtClean="0">
                <a:latin typeface="Arial" pitchFamily="34" charset="0"/>
                <a:ea typeface="Calibri" pitchFamily="34" charset="0"/>
              </a:rPr>
              <a:t> </a:t>
            </a:r>
            <a:endParaRPr kumimoji="0" lang="ar-SA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32" name="رابط كسهم مستقيم 31"/>
          <p:cNvCxnSpPr/>
          <p:nvPr/>
        </p:nvCxnSpPr>
        <p:spPr>
          <a:xfrm rot="10800000">
            <a:off x="6429388" y="4500570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مستطيل 32"/>
          <p:cNvSpPr/>
          <p:nvPr/>
        </p:nvSpPr>
        <p:spPr>
          <a:xfrm>
            <a:off x="6198511" y="4000504"/>
            <a:ext cx="15167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600" b="1" dirty="0" smtClean="0"/>
              <a:t>فسفرة- </a:t>
            </a:r>
            <a:r>
              <a:rPr lang="ar-SA" sz="1600" b="1" dirty="0" err="1" smtClean="0"/>
              <a:t>جلسروكينيز</a:t>
            </a:r>
            <a:endParaRPr lang="ar-SA" sz="1600" b="1" dirty="0"/>
          </a:p>
        </p:txBody>
      </p:sp>
      <p:cxnSp>
        <p:nvCxnSpPr>
          <p:cNvPr id="39" name="رابط كسهم مستقيم 38"/>
          <p:cNvCxnSpPr/>
          <p:nvPr/>
        </p:nvCxnSpPr>
        <p:spPr>
          <a:xfrm rot="5400000">
            <a:off x="1215208" y="492840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7661"/>
            <a:ext cx="9001156" cy="6710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-71470" y="671691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</a:rPr>
              <a:t>    أكسدة الأحماض </a:t>
            </a:r>
            <a:r>
              <a:rPr lang="ar-SA" sz="2400" b="1" dirty="0" err="1" smtClean="0">
                <a:solidFill>
                  <a:srgbClr val="FF0000"/>
                </a:solidFill>
              </a:rPr>
              <a:t>الدهنية</a:t>
            </a:r>
            <a:r>
              <a:rPr lang="ar-SA" sz="2400" b="1" dirty="0" smtClean="0">
                <a:solidFill>
                  <a:srgbClr val="FF0000"/>
                </a:solidFill>
              </a:rPr>
              <a:t>   </a:t>
            </a:r>
            <a:r>
              <a:rPr lang="en-US" sz="2400" b="1" dirty="0" smtClean="0">
                <a:solidFill>
                  <a:srgbClr val="FF0000"/>
                </a:solidFill>
              </a:rPr>
              <a:t>oxidation of fatty acids </a:t>
            </a:r>
            <a:r>
              <a:rPr lang="ar-SA" sz="2400" b="1" dirty="0" smtClean="0">
                <a:solidFill>
                  <a:srgbClr val="FF0000"/>
                </a:solidFill>
              </a:rPr>
              <a:t> </a:t>
            </a:r>
          </a:p>
          <a:p>
            <a:pPr lvl="0">
              <a:lnSpc>
                <a:spcPct val="150000"/>
              </a:lnSpc>
            </a:pPr>
            <a:endParaRPr lang="en-US" sz="2400" dirty="0" smtClean="0">
              <a:solidFill>
                <a:srgbClr val="0070C0"/>
              </a:solidFill>
            </a:endParaRPr>
          </a:p>
          <a:p>
            <a:pPr lvl="0">
              <a:lnSpc>
                <a:spcPct val="150000"/>
              </a:lnSpc>
            </a:pPr>
            <a:r>
              <a:rPr lang="ar-SA" sz="2400" dirty="0" smtClean="0">
                <a:solidFill>
                  <a:srgbClr val="0070C0"/>
                </a:solidFill>
              </a:rPr>
              <a:t>- نتاج الأكسدة الكاملة للأحماض الدهنية 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ar-SA" sz="2400" dirty="0" smtClean="0">
                <a:solidFill>
                  <a:srgbClr val="0070C0"/>
                </a:solidFill>
              </a:rPr>
              <a:t>يبلغ حوالي 9ك سعر /جم </a:t>
            </a:r>
            <a:r>
              <a:rPr lang="ar-SA" sz="2400" dirty="0" smtClean="0"/>
              <a:t>مقارنة بـ 4 ك </a:t>
            </a:r>
            <a:r>
              <a:rPr lang="ar-SA" sz="2400" dirty="0" smtClean="0">
                <a:solidFill>
                  <a:srgbClr val="0070C0"/>
                </a:solidFill>
              </a:rPr>
              <a:t>سعر/جم من المواد الكربوهيدراتية والبروتينات.</a:t>
            </a:r>
          </a:p>
          <a:p>
            <a:pPr>
              <a:lnSpc>
                <a:spcPct val="150000"/>
              </a:lnSpc>
            </a:pPr>
            <a:r>
              <a:rPr lang="ar-SA" sz="2000" i="1" u="sng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ويرجع هذا الاختلاف إلى وجود </a:t>
            </a:r>
            <a:r>
              <a:rPr lang="ar-SA" sz="2000" i="1" u="sng" dirty="0" err="1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ذرات</a:t>
            </a:r>
            <a:r>
              <a:rPr lang="ar-SA" sz="2000" i="1" u="sng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  كربون الأحماض </a:t>
            </a:r>
            <a:r>
              <a:rPr lang="ar-SA" sz="2000" i="1" u="sng" dirty="0" err="1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الدهنية</a:t>
            </a:r>
            <a:r>
              <a:rPr lang="ar-SA" sz="2000" i="1" u="sng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 في حالة </a:t>
            </a:r>
            <a:r>
              <a:rPr lang="ar-SA" sz="2000" b="1" i="1" u="sng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اختزال مرتفعة</a:t>
            </a:r>
            <a:r>
              <a:rPr lang="ar-SA" sz="2000" i="1" u="sng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، كذلك فإن ثلاثي أسيل </a:t>
            </a:r>
            <a:r>
              <a:rPr lang="ar-SA" sz="2000" i="1" u="sng" dirty="0" err="1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الجلسرول</a:t>
            </a:r>
            <a:r>
              <a:rPr lang="ar-SA" sz="2000" i="1" u="sng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 وهى </a:t>
            </a:r>
            <a:r>
              <a:rPr lang="ar-SA" sz="2000" b="1" i="1" u="sng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مواد غير قطبية تخزن </a:t>
            </a:r>
            <a:r>
              <a:rPr lang="ar-SA" sz="2000" i="1" u="sng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في صورة </a:t>
            </a:r>
            <a:r>
              <a:rPr lang="ar-SA" sz="2000" i="1" u="sng" dirty="0" err="1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لامائية</a:t>
            </a:r>
            <a:r>
              <a:rPr lang="ar-SA" sz="2000" i="1" u="sng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. بينما </a:t>
            </a:r>
            <a:r>
              <a:rPr lang="ar-SA" sz="2000" i="1" u="sng" dirty="0" err="1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الكربوهيدرات</a:t>
            </a:r>
            <a:r>
              <a:rPr lang="ar-SA" sz="2000" i="1" u="sng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</a:rPr>
              <a:t> وهي مواد قطبية فإنها توجد في صورة مائية.  </a:t>
            </a:r>
          </a:p>
          <a:p>
            <a:pPr lvl="0">
              <a:lnSpc>
                <a:spcPct val="150000"/>
              </a:lnSpc>
            </a:pPr>
            <a:r>
              <a:rPr lang="ar-SA" sz="2400" dirty="0" smtClean="0">
                <a:solidFill>
                  <a:srgbClr val="FFFF00"/>
                </a:solidFill>
              </a:rPr>
              <a:t>. </a:t>
            </a:r>
            <a:endParaRPr lang="en-US" sz="2400" dirty="0" smtClean="0">
              <a:solidFill>
                <a:srgbClr val="FFFF00"/>
              </a:solidFill>
            </a:endParaRPr>
          </a:p>
          <a:p>
            <a:pPr algn="just">
              <a:lnSpc>
                <a:spcPct val="150000"/>
              </a:lnSpc>
            </a:pP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85720" y="500042"/>
            <a:ext cx="857256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39950" algn="l"/>
              </a:tabLst>
            </a:pPr>
            <a:r>
              <a:rPr kumimoji="0" lang="ar-SA" sz="2400" b="1" i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تتأكسد </a:t>
            </a:r>
            <a:r>
              <a:rPr kumimoji="0" lang="ar-SA" sz="2400" b="1" i="0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الاحماض</a:t>
            </a:r>
            <a:r>
              <a:rPr kumimoji="0" lang="ar-SA" sz="2400" b="1" i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1" i="0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الدهنيه</a:t>
            </a:r>
            <a:r>
              <a:rPr kumimoji="0" lang="ar-SA" sz="2400" b="1" i="0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تبعا ل:</a:t>
            </a:r>
            <a:endParaRPr kumimoji="0" lang="ar-SA" sz="2400" b="1" i="0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39950" algn="l"/>
              </a:tabLst>
            </a:pPr>
            <a:r>
              <a:rPr kumimoji="0" lang="ar-SA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دورة الأكسدة بيتا </a:t>
            </a:r>
            <a:r>
              <a:rPr kumimoji="0" lang="en-US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ß- Oxidation pathway</a:t>
            </a:r>
          </a:p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39950" algn="l"/>
              </a:tabLst>
            </a:pPr>
            <a:r>
              <a:rPr kumimoji="0" lang="ar-SA" sz="240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تحدث في </a:t>
            </a:r>
            <a:r>
              <a:rPr kumimoji="0" lang="ar-SA" sz="2400" i="0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الميتوكوندريا</a:t>
            </a:r>
            <a:r>
              <a:rPr kumimoji="0" lang="ar-SA" sz="240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400" dirty="0">
                <a:latin typeface="Arial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40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أساسا في الكبد </a:t>
            </a:r>
            <a:endParaRPr kumimoji="0" lang="ar-EG" sz="2400" i="0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39950" algn="l"/>
              </a:tabLst>
            </a:pPr>
            <a:r>
              <a:rPr kumimoji="0" lang="ar-SA" sz="2800" b="1" i="0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خطوات التفاعل: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139950" algn="l"/>
              </a:tabLst>
            </a:pP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تنشط الأحماض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الدهنيه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الى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اسيل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كو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ايه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وتدخل 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الى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الميتوكوندريا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بمساعده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الكارنتين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ar-SA" sz="2400" b="1" dirty="0" smtClean="0"/>
          </a:p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39950" algn="l"/>
              </a:tabLst>
            </a:pPr>
            <a:r>
              <a:rPr lang="ar-SA" sz="2400" dirty="0" smtClean="0">
                <a:latin typeface="Arial" pitchFamily="34" charset="0"/>
                <a:cs typeface="Arial" pitchFamily="34" charset="0"/>
              </a:rPr>
              <a:t>كما </a:t>
            </a:r>
            <a:r>
              <a:rPr lang="ar-SA" sz="2400" dirty="0" err="1" smtClean="0">
                <a:latin typeface="Arial" pitchFamily="34" charset="0"/>
                <a:cs typeface="Arial" pitchFamily="34" charset="0"/>
              </a:rPr>
              <a:t>فى</a:t>
            </a:r>
            <a:r>
              <a:rPr lang="ar-SA" sz="2400" dirty="0" smtClean="0">
                <a:latin typeface="Arial" pitchFamily="34" charset="0"/>
                <a:cs typeface="Arial" pitchFamily="34" charset="0"/>
              </a:rPr>
              <a:t> الشكل مرحله (1)  ثم تحدث </a:t>
            </a:r>
            <a:r>
              <a:rPr lang="ar-SA" sz="2400" dirty="0" err="1" smtClean="0">
                <a:latin typeface="Arial" pitchFamily="34" charset="0"/>
                <a:cs typeface="Arial" pitchFamily="34" charset="0"/>
              </a:rPr>
              <a:t>الاكسده</a:t>
            </a:r>
            <a:r>
              <a:rPr lang="ar-SA" sz="2400" dirty="0" smtClean="0">
                <a:latin typeface="Arial" pitchFamily="34" charset="0"/>
                <a:cs typeface="Arial" pitchFamily="34" charset="0"/>
              </a:rPr>
              <a:t> كما يلى:</a:t>
            </a:r>
          </a:p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39950" algn="l"/>
              </a:tabLst>
            </a:pPr>
            <a:endParaRPr kumimoji="0" lang="en-US" sz="2400" i="0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39950" algn="l"/>
              </a:tabLs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(2)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أكسدة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يصاحبها اختزال                           (3) إضافة جزئ ماء</a:t>
            </a: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139950" algn="l"/>
              </a:tabLs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(4)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أكسدة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تزدوج مع اختزال                     </a:t>
            </a:r>
            <a:r>
              <a:rPr kumimoji="0" lang="ar-SA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(5) تحلل كبريتي </a:t>
            </a:r>
            <a:r>
              <a:rPr lang="en-US" sz="24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thiolysis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6429388" y="142852"/>
            <a:ext cx="2571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مراحل الأكسدة بيتا</a:t>
            </a:r>
          </a:p>
          <a:p>
            <a:r>
              <a:rPr lang="ar-SA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للأحماض </a:t>
            </a:r>
            <a:r>
              <a:rPr lang="ar-SA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الدهنية</a:t>
            </a:r>
            <a:r>
              <a:rPr lang="ar-SA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مرحله (1)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628625" y="6131300"/>
            <a:ext cx="73725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dirty="0" smtClean="0">
                <a:latin typeface="Arial" pitchFamily="34" charset="0"/>
                <a:cs typeface="Arial" pitchFamily="34" charset="0"/>
              </a:rPr>
              <a:t>تنشط الأحماض </a:t>
            </a:r>
            <a:r>
              <a:rPr lang="ar-SA" sz="2000" b="1" dirty="0" err="1" smtClean="0">
                <a:latin typeface="Arial" pitchFamily="34" charset="0"/>
                <a:cs typeface="Arial" pitchFamily="34" charset="0"/>
              </a:rPr>
              <a:t>الدهنيه</a:t>
            </a:r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latin typeface="Arial" pitchFamily="34" charset="0"/>
                <a:cs typeface="Arial" pitchFamily="34" charset="0"/>
              </a:rPr>
              <a:t>الى</a:t>
            </a:r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latin typeface="Arial" pitchFamily="34" charset="0"/>
                <a:cs typeface="Arial" pitchFamily="34" charset="0"/>
              </a:rPr>
              <a:t>اسيل</a:t>
            </a:r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latin typeface="Arial" pitchFamily="34" charset="0"/>
                <a:cs typeface="Arial" pitchFamily="34" charset="0"/>
              </a:rPr>
              <a:t>كو</a:t>
            </a:r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latin typeface="Arial" pitchFamily="34" charset="0"/>
                <a:cs typeface="Arial" pitchFamily="34" charset="0"/>
              </a:rPr>
              <a:t>ايه</a:t>
            </a:r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وتدخل  </a:t>
            </a:r>
            <a:r>
              <a:rPr lang="ar-SA" sz="2000" b="1" dirty="0" err="1" smtClean="0">
                <a:latin typeface="Arial" pitchFamily="34" charset="0"/>
                <a:cs typeface="Arial" pitchFamily="34" charset="0"/>
              </a:rPr>
              <a:t>الى</a:t>
            </a:r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latin typeface="Arial" pitchFamily="34" charset="0"/>
                <a:cs typeface="Arial" pitchFamily="34" charset="0"/>
              </a:rPr>
              <a:t>الميتوكوندريا</a:t>
            </a:r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بمساعده </a:t>
            </a:r>
            <a:r>
              <a:rPr lang="ar-SA" sz="2000" b="1" dirty="0" err="1" smtClean="0">
                <a:latin typeface="Arial" pitchFamily="34" charset="0"/>
                <a:cs typeface="Arial" pitchFamily="34" charset="0"/>
              </a:rPr>
              <a:t>الكارنتين</a:t>
            </a:r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ar-SA" sz="2000" b="1" dirty="0"/>
          </a:p>
        </p:txBody>
      </p:sp>
      <p:sp>
        <p:nvSpPr>
          <p:cNvPr id="5" name="مستطيل 4"/>
          <p:cNvSpPr/>
          <p:nvPr/>
        </p:nvSpPr>
        <p:spPr>
          <a:xfrm>
            <a:off x="0" y="311630"/>
            <a:ext cx="1457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الأحماض </a:t>
            </a:r>
            <a:r>
              <a:rPr lang="ar-SA" b="1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الدهنية</a:t>
            </a: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2875577" y="466017"/>
            <a:ext cx="1130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err="1" smtClean="0">
                <a:latin typeface="Arial" pitchFamily="34" charset="0"/>
                <a:cs typeface="Arial" pitchFamily="34" charset="0"/>
              </a:rPr>
              <a:t>اسيل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كو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ايه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7569354" y="1990581"/>
            <a:ext cx="14318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 الغشاء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الخارجى</a:t>
            </a:r>
            <a:endParaRPr lang="ar-SA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للميتوكوندريا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7660724" y="4365104"/>
            <a:ext cx="13404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 الغشاء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الداخلى</a:t>
            </a:r>
            <a:endParaRPr lang="ar-SA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err="1" smtClean="0">
                <a:latin typeface="Arial" pitchFamily="34" charset="0"/>
                <a:cs typeface="Arial" pitchFamily="34" charset="0"/>
              </a:rPr>
              <a:t>للميتوكوندريا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endParaRPr lang="ar-SA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24" y="835349"/>
            <a:ext cx="7432230" cy="5295951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240" y="1643050"/>
            <a:ext cx="2498071" cy="2866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4624"/>
            <a:ext cx="6950961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6950962" y="5949280"/>
            <a:ext cx="18870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دورة الأكسدة بيتا</a:t>
            </a:r>
            <a:endParaRPr lang="en-US" sz="24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42844" y="285728"/>
            <a:ext cx="8858312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 sz="2400" b="1" dirty="0" smtClean="0">
              <a:solidFill>
                <a:srgbClr val="FF0000"/>
              </a:solidFill>
            </a:endParaRPr>
          </a:p>
          <a:p>
            <a:endParaRPr lang="ar-SA" sz="2400" b="1" dirty="0" smtClean="0">
              <a:solidFill>
                <a:srgbClr val="FF0000"/>
              </a:solidFill>
            </a:endParaRPr>
          </a:p>
          <a:p>
            <a:r>
              <a:rPr lang="ar-SA" sz="3200" b="1" dirty="0" smtClean="0">
                <a:solidFill>
                  <a:srgbClr val="C00000"/>
                </a:solidFill>
              </a:rPr>
              <a:t>الطاقة الناتجة </a:t>
            </a:r>
            <a:r>
              <a:rPr lang="ar-SA" sz="3200" b="1" dirty="0" smtClean="0">
                <a:solidFill>
                  <a:srgbClr val="FF0000"/>
                </a:solidFill>
              </a:rPr>
              <a:t>من دورة الأكسدة بيتا </a:t>
            </a:r>
          </a:p>
          <a:p>
            <a:endParaRPr lang="ar-SA" sz="3200" b="1" dirty="0" smtClean="0">
              <a:solidFill>
                <a:srgbClr val="FF0000"/>
              </a:solidFill>
            </a:endParaRPr>
          </a:p>
          <a:p>
            <a:endParaRPr lang="en-US" sz="2400" dirty="0" smtClean="0"/>
          </a:p>
          <a:p>
            <a:pPr algn="l" rtl="0">
              <a:lnSpc>
                <a:spcPct val="150000"/>
              </a:lnSpc>
            </a:pPr>
            <a:r>
              <a:rPr lang="en-US" sz="2400" dirty="0" err="1" smtClean="0"/>
              <a:t>C</a:t>
            </a:r>
            <a:r>
              <a:rPr lang="en-US" sz="2400" baseline="-25000" dirty="0" err="1" smtClean="0"/>
              <a:t>n</a:t>
            </a:r>
            <a:r>
              <a:rPr lang="en-US" sz="2400" dirty="0" err="1" smtClean="0"/>
              <a:t>-acyl</a:t>
            </a:r>
            <a:r>
              <a:rPr lang="en-US" sz="2400" dirty="0" smtClean="0"/>
              <a:t> </a:t>
            </a:r>
            <a:r>
              <a:rPr lang="en-US" sz="2400" dirty="0" err="1" smtClean="0"/>
              <a:t>CoA</a:t>
            </a:r>
            <a:r>
              <a:rPr lang="en-US" sz="2400" dirty="0" smtClean="0"/>
              <a:t> +FAD+NAD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 </a:t>
            </a:r>
            <a:r>
              <a:rPr lang="en-US" sz="2400" b="1" baseline="30000" dirty="0" smtClean="0"/>
              <a:t>+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+H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O+COA                        C</a:t>
            </a:r>
            <a:r>
              <a:rPr lang="en-US" sz="2400" baseline="-25000" dirty="0" smtClean="0"/>
              <a:t>n-2 </a:t>
            </a:r>
            <a:r>
              <a:rPr lang="en-US" sz="2400" dirty="0" smtClean="0"/>
              <a:t>+FADH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+NADH+H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+</a:t>
            </a:r>
            <a:r>
              <a:rPr lang="en-US" sz="2400" dirty="0" err="1" smtClean="0"/>
              <a:t>AcetylcoA</a:t>
            </a:r>
            <a:endParaRPr lang="en-US" sz="2400" dirty="0" smtClean="0"/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ar-SA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6000760" y="2713032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57158" y="879103"/>
            <a:ext cx="850105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SA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لحساب عدد جزيئات </a:t>
            </a:r>
            <a:r>
              <a:rPr kumimoji="0" lang="en-US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FADH</a:t>
            </a:r>
            <a:r>
              <a:rPr lang="en-US" sz="2400" b="1" baseline="-25000" dirty="0" smtClean="0">
                <a:solidFill>
                  <a:srgbClr val="FF0000"/>
                </a:solidFill>
              </a:rPr>
              <a:t>2</a:t>
            </a:r>
            <a:r>
              <a:rPr kumimoji="0" lang="en-US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*NADH+H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+</a:t>
            </a:r>
            <a:r>
              <a:rPr kumimoji="0" lang="en-US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 </a:t>
            </a:r>
            <a:r>
              <a:rPr kumimoji="0" lang="ar-SA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 تحسب عدد دورات الأكسدة بيتا:</a:t>
            </a:r>
            <a:endParaRPr kumimoji="0" lang="en-US" sz="2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</a:t>
            </a: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عدد دورات الأكسدة بيتا     =                                     </a:t>
            </a: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latin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2400" dirty="0" smtClean="0"/>
              <a:t>عدد جزيئات </a:t>
            </a:r>
            <a:r>
              <a:rPr lang="en-US" sz="2400" dirty="0" smtClean="0"/>
              <a:t> Acetyl-coA</a:t>
            </a:r>
            <a:endParaRPr lang="ar-SA" sz="2400" dirty="0" smtClean="0"/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2400" dirty="0" smtClean="0"/>
              <a:t> </a:t>
            </a:r>
            <a:r>
              <a:rPr lang="ar-SA" sz="2400" dirty="0" err="1" smtClean="0"/>
              <a:t>الناتجه</a:t>
            </a:r>
            <a:r>
              <a:rPr lang="ar-SA" sz="2400" dirty="0" smtClean="0"/>
              <a:t> من اكسده بيتا             =   </a:t>
            </a:r>
            <a:endParaRPr kumimoji="0" lang="ar-SA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4" name="رابط مستقيم 3"/>
          <p:cNvCxnSpPr/>
          <p:nvPr/>
        </p:nvCxnSpPr>
        <p:spPr>
          <a:xfrm rot="10800000">
            <a:off x="3347864" y="2620405"/>
            <a:ext cx="235745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مستطيل 4"/>
          <p:cNvSpPr/>
          <p:nvPr/>
        </p:nvSpPr>
        <p:spPr>
          <a:xfrm>
            <a:off x="4427984" y="2793702"/>
            <a:ext cx="357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/>
              <a:t>2</a:t>
            </a:r>
            <a:endParaRPr lang="ar-SA" sz="2400" b="1" dirty="0"/>
          </a:p>
        </p:txBody>
      </p:sp>
      <p:sp>
        <p:nvSpPr>
          <p:cNvPr id="6" name="مستطيل 5"/>
          <p:cNvSpPr/>
          <p:nvPr/>
        </p:nvSpPr>
        <p:spPr>
          <a:xfrm>
            <a:off x="2987824" y="2120339"/>
            <a:ext cx="30203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dirty="0" smtClean="0">
                <a:latin typeface="Arial" pitchFamily="34" charset="0"/>
                <a:ea typeface="Calibri" pitchFamily="34" charset="0"/>
              </a:rPr>
              <a:t>عدد ذرات الكربون للحمض الدهني</a:t>
            </a:r>
            <a:endParaRPr lang="ar-SA" sz="2000" b="1" dirty="0"/>
          </a:p>
        </p:txBody>
      </p:sp>
      <p:cxnSp>
        <p:nvCxnSpPr>
          <p:cNvPr id="7" name="رابط مستقيم 6"/>
          <p:cNvCxnSpPr/>
          <p:nvPr/>
        </p:nvCxnSpPr>
        <p:spPr>
          <a:xfrm rot="10800000">
            <a:off x="2771800" y="4477914"/>
            <a:ext cx="235745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مستطيل 7"/>
          <p:cNvSpPr/>
          <p:nvPr/>
        </p:nvSpPr>
        <p:spPr>
          <a:xfrm>
            <a:off x="2194884" y="3935377"/>
            <a:ext cx="3025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dirty="0" smtClean="0">
                <a:latin typeface="Arial" pitchFamily="34" charset="0"/>
                <a:ea typeface="Calibri" pitchFamily="34" charset="0"/>
              </a:rPr>
              <a:t>عدد ذرات </a:t>
            </a:r>
            <a:r>
              <a:rPr lang="ar-SA" sz="2000" b="1" dirty="0">
                <a:latin typeface="Arial" pitchFamily="34" charset="0"/>
                <a:ea typeface="Calibri" pitchFamily="34" charset="0"/>
              </a:rPr>
              <a:t>الكربون للحمض الدهني</a:t>
            </a:r>
            <a:endParaRPr lang="ar-SA" sz="2000" b="1" dirty="0"/>
          </a:p>
        </p:txBody>
      </p:sp>
      <p:sp>
        <p:nvSpPr>
          <p:cNvPr id="9" name="مستطيل 8"/>
          <p:cNvSpPr/>
          <p:nvPr/>
        </p:nvSpPr>
        <p:spPr>
          <a:xfrm>
            <a:off x="3735027" y="4695527"/>
            <a:ext cx="357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/>
              <a:t>2</a:t>
            </a:r>
            <a:endParaRPr lang="ar-SA" sz="2400" b="1" dirty="0"/>
          </a:p>
        </p:txBody>
      </p:sp>
      <p:sp>
        <p:nvSpPr>
          <p:cNvPr id="10" name="مستطيل 9"/>
          <p:cNvSpPr/>
          <p:nvPr/>
        </p:nvSpPr>
        <p:spPr>
          <a:xfrm>
            <a:off x="2411760" y="2406091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>
                <a:latin typeface="Arial" pitchFamily="34" charset="0"/>
                <a:ea typeface="Calibri" pitchFamily="34" charset="0"/>
              </a:rPr>
              <a:t>- 1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14282" y="-26814"/>
            <a:ext cx="8715372" cy="78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2600" algn="l"/>
              </a:tabLst>
            </a:pPr>
            <a:r>
              <a:rPr kumimoji="0" lang="ar-SA" sz="24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</a:rPr>
              <a:t>مثال: أكسدة حامض </a:t>
            </a:r>
            <a:r>
              <a:rPr kumimoji="0" lang="ar-SA" sz="2400" b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</a:rPr>
              <a:t>البالمتيك</a:t>
            </a:r>
            <a:r>
              <a:rPr kumimoji="0" lang="ar-SA" sz="24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</a:rPr>
              <a:t> 16 ذرة كربون: </a:t>
            </a:r>
            <a:endParaRPr kumimoji="0" lang="en-US" sz="2400" b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2600" algn="l"/>
              </a:tabLst>
            </a:pPr>
            <a:r>
              <a:rPr kumimoji="0" lang="en-US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PalmitylCOA+7FAD+7NAD</a:t>
            </a:r>
            <a:r>
              <a:rPr kumimoji="0" lang="en-US" sz="240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+</a:t>
            </a:r>
            <a:r>
              <a:rPr kumimoji="0" lang="en-US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+7H</a:t>
            </a:r>
            <a:r>
              <a:rPr kumimoji="0" lang="en-US" sz="240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2</a:t>
            </a:r>
            <a:r>
              <a:rPr kumimoji="0" lang="en-US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O+7COA </a:t>
            </a:r>
            <a:r>
              <a:rPr kumimoji="0" lang="en-US" sz="240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</a:rPr>
              <a:t>8AcetylCOA</a:t>
            </a:r>
            <a:r>
              <a:rPr kumimoji="0" lang="en-US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+7FADH</a:t>
            </a:r>
            <a:r>
              <a:rPr kumimoji="0" lang="en-US" sz="240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sym typeface="Wingdings" pitchFamily="2" charset="2"/>
              </a:rPr>
              <a:t>2</a:t>
            </a:r>
            <a:r>
              <a:rPr kumimoji="0" lang="en-US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sym typeface="Wingdings" pitchFamily="2" charset="2"/>
              </a:rPr>
              <a:t>+7NADH+7H</a:t>
            </a:r>
            <a:r>
              <a:rPr kumimoji="0" lang="en-US" sz="240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sym typeface="Wingdings" pitchFamily="2" charset="2"/>
              </a:rPr>
              <a:t>+</a:t>
            </a:r>
            <a:r>
              <a:rPr kumimoji="0" lang="en-US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sym typeface="Wingdings" pitchFamily="2" charset="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ar-SA" sz="2400" dirty="0" smtClean="0">
                <a:solidFill>
                  <a:srgbClr val="FF0000"/>
                </a:solidFill>
              </a:rPr>
              <a:t>تعتمد </a:t>
            </a:r>
            <a:r>
              <a:rPr lang="ar-SA" sz="2400" dirty="0" err="1" smtClean="0">
                <a:solidFill>
                  <a:srgbClr val="FF0000"/>
                </a:solidFill>
              </a:rPr>
              <a:t>الطاقه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err="1" smtClean="0">
                <a:solidFill>
                  <a:srgbClr val="FF0000"/>
                </a:solidFill>
              </a:rPr>
              <a:t>الناتجه</a:t>
            </a:r>
            <a:r>
              <a:rPr lang="ar-SA" sz="2400" dirty="0" smtClean="0">
                <a:solidFill>
                  <a:srgbClr val="FF0000"/>
                </a:solidFill>
              </a:rPr>
              <a:t> على عدد ذرات كربون الحمض </a:t>
            </a:r>
            <a:r>
              <a:rPr lang="ar-SA" sz="2400" dirty="0" err="1" smtClean="0">
                <a:solidFill>
                  <a:srgbClr val="FF0000"/>
                </a:solidFill>
              </a:rPr>
              <a:t>الدهنى</a:t>
            </a:r>
            <a:r>
              <a:rPr lang="ar-SA" sz="2400" dirty="0" smtClean="0">
                <a:solidFill>
                  <a:srgbClr val="FF0000"/>
                </a:solidFill>
              </a:rPr>
              <a:t>: فتتكرر </a:t>
            </a:r>
            <a:r>
              <a:rPr lang="ar-SA" sz="2400" dirty="0" err="1" smtClean="0">
                <a:solidFill>
                  <a:srgbClr val="FF0000"/>
                </a:solidFill>
              </a:rPr>
              <a:t>الاكسد</a:t>
            </a:r>
            <a:r>
              <a:rPr lang="ar-SA" sz="2400" dirty="0" smtClean="0">
                <a:solidFill>
                  <a:srgbClr val="FF0000"/>
                </a:solidFill>
              </a:rPr>
              <a:t> بيتا 7 مرات  وتنتج 8 جزيئات </a:t>
            </a:r>
            <a:r>
              <a:rPr lang="ar-SA" sz="2400" dirty="0" err="1" smtClean="0">
                <a:solidFill>
                  <a:srgbClr val="FF0000"/>
                </a:solidFill>
              </a:rPr>
              <a:t>اسيتات</a:t>
            </a:r>
            <a:r>
              <a:rPr lang="ar-SA" sz="2400" dirty="0" smtClean="0">
                <a:solidFill>
                  <a:srgbClr val="FF0000"/>
                </a:solidFill>
              </a:rPr>
              <a:t> نشطه كما في المعادلة </a:t>
            </a:r>
            <a:r>
              <a:rPr lang="ar-SA" sz="2400" dirty="0" err="1" smtClean="0">
                <a:solidFill>
                  <a:srgbClr val="FF0000"/>
                </a:solidFill>
              </a:rPr>
              <a:t>السابقه</a:t>
            </a:r>
            <a:endParaRPr lang="ar-SA" sz="2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ar-SA" sz="2400" b="1" u="sng" dirty="0" smtClean="0">
                <a:solidFill>
                  <a:srgbClr val="FF0000"/>
                </a:solidFill>
              </a:rPr>
              <a:t>حصيلة الطاقة في شكل </a:t>
            </a:r>
            <a:r>
              <a:rPr lang="en-US" sz="2400" b="1" u="sng" dirty="0" smtClean="0">
                <a:solidFill>
                  <a:srgbClr val="FF0000"/>
                </a:solidFill>
              </a:rPr>
              <a:t>ATP</a:t>
            </a:r>
            <a:r>
              <a:rPr lang="ar-SA" sz="2400" b="1" u="sng" dirty="0" smtClean="0">
                <a:solidFill>
                  <a:srgbClr val="FF0000"/>
                </a:solidFill>
              </a:rPr>
              <a:t>:</a:t>
            </a:r>
            <a:endParaRPr lang="en-US" sz="2400" u="sng" dirty="0" smtClean="0"/>
          </a:p>
          <a:p>
            <a:pPr algn="r">
              <a:lnSpc>
                <a:spcPct val="150000"/>
              </a:lnSpc>
            </a:pPr>
            <a:r>
              <a:rPr lang="ar-SA" sz="2400" dirty="0" smtClean="0"/>
              <a:t>وينتج </a:t>
            </a:r>
            <a:r>
              <a:rPr lang="en-US" sz="2400" dirty="0"/>
              <a:t> </a:t>
            </a:r>
            <a:r>
              <a:rPr lang="en-US" sz="2400" dirty="0" smtClean="0"/>
              <a:t>FADH</a:t>
            </a:r>
            <a:r>
              <a:rPr lang="en-US" sz="2400" baseline="-30000" dirty="0" smtClean="0">
                <a:latin typeface="Arial" pitchFamily="34" charset="0"/>
                <a:ea typeface="Calibri" pitchFamily="34" charset="0"/>
              </a:rPr>
              <a:t>2                     reaction 2                              </a:t>
            </a:r>
            <a:r>
              <a:rPr lang="en-US" sz="2400" dirty="0"/>
              <a:t>7×2=  14ATP  </a:t>
            </a:r>
            <a:r>
              <a:rPr lang="en-US" sz="2400" dirty="0" smtClean="0"/>
              <a:t>NADH                </a:t>
            </a:r>
            <a:r>
              <a:rPr lang="en-US" sz="1600" dirty="0" smtClean="0"/>
              <a:t>reaction</a:t>
            </a:r>
            <a:r>
              <a:rPr lang="en-US" sz="2400" dirty="0" smtClean="0"/>
              <a:t> </a:t>
            </a:r>
            <a:r>
              <a:rPr lang="en-US" sz="1400" dirty="0" smtClean="0"/>
              <a:t>4</a:t>
            </a:r>
            <a:r>
              <a:rPr lang="en-US" sz="2400" dirty="0" smtClean="0"/>
              <a:t>                         7×3=  21ATP</a:t>
            </a:r>
            <a:endParaRPr lang="ar-SA" sz="2400" dirty="0" smtClean="0"/>
          </a:p>
          <a:p>
            <a:pPr>
              <a:lnSpc>
                <a:spcPct val="150000"/>
              </a:lnSpc>
            </a:pPr>
            <a:r>
              <a:rPr lang="ar-SA" sz="2400" dirty="0" smtClean="0"/>
              <a:t>كل </a:t>
            </a:r>
            <a:r>
              <a:rPr lang="ar-SA" sz="2400" dirty="0"/>
              <a:t>جزئ </a:t>
            </a:r>
            <a:r>
              <a:rPr lang="en-US" sz="2400" dirty="0"/>
              <a:t>Acetyl-coA </a:t>
            </a:r>
            <a:r>
              <a:rPr lang="ar-SA" sz="2400" dirty="0"/>
              <a:t> يدخل دورة حمض الستريك </a:t>
            </a:r>
            <a:r>
              <a:rPr lang="ar-SA" sz="2400" dirty="0" smtClean="0"/>
              <a:t>كربس ويعطى 12 </a:t>
            </a:r>
            <a:r>
              <a:rPr lang="en-US" sz="2400" dirty="0"/>
              <a:t>ATP </a:t>
            </a:r>
            <a:endParaRPr lang="ar-SA" sz="2400" dirty="0" smtClean="0"/>
          </a:p>
          <a:p>
            <a:pPr>
              <a:lnSpc>
                <a:spcPct val="150000"/>
              </a:lnSpc>
            </a:pPr>
            <a:r>
              <a:rPr lang="en-US" sz="2400" dirty="0"/>
              <a:t> </a:t>
            </a:r>
            <a:r>
              <a:rPr lang="ar-SA" sz="2400" dirty="0">
                <a:latin typeface="Arial" pitchFamily="34" charset="0"/>
                <a:ea typeface="Calibri" pitchFamily="34" charset="0"/>
              </a:rPr>
              <a:t>(</a:t>
            </a:r>
            <a:r>
              <a:rPr lang="en-US" sz="2400" dirty="0">
                <a:latin typeface="Arial" pitchFamily="34" charset="0"/>
                <a:ea typeface="Calibri" pitchFamily="34" charset="0"/>
              </a:rPr>
              <a:t>1GTP+1FADH</a:t>
            </a:r>
            <a:r>
              <a:rPr lang="en-US" sz="2400" baseline="-30000" dirty="0">
                <a:latin typeface="Arial" pitchFamily="34" charset="0"/>
                <a:ea typeface="Calibri" pitchFamily="34" charset="0"/>
              </a:rPr>
              <a:t>2</a:t>
            </a:r>
            <a:r>
              <a:rPr lang="en-US" sz="2400" dirty="0">
                <a:latin typeface="Arial" pitchFamily="34" charset="0"/>
                <a:ea typeface="Calibri" pitchFamily="34" charset="0"/>
              </a:rPr>
              <a:t>+3NADH</a:t>
            </a:r>
            <a:r>
              <a:rPr lang="ar-SA" sz="2400" dirty="0">
                <a:latin typeface="Arial" pitchFamily="34" charset="0"/>
                <a:ea typeface="Calibri" pitchFamily="34" charset="0"/>
              </a:rPr>
              <a:t>) </a:t>
            </a:r>
            <a:r>
              <a:rPr lang="ar-SA" sz="2400" dirty="0" smtClean="0">
                <a:latin typeface="Arial" pitchFamily="34" charset="0"/>
                <a:ea typeface="Calibri" pitchFamily="34" charset="0"/>
              </a:rPr>
              <a:t>في </a:t>
            </a:r>
            <a:r>
              <a:rPr lang="ar-SA" sz="2400" dirty="0">
                <a:latin typeface="Arial" pitchFamily="34" charset="0"/>
                <a:ea typeface="Calibri" pitchFamily="34" charset="0"/>
              </a:rPr>
              <a:t>سلسلة التنفس</a:t>
            </a:r>
            <a:endParaRPr lang="en-US" sz="2000" i="1" dirty="0"/>
          </a:p>
          <a:p>
            <a:pPr algn="l" rtl="0">
              <a:lnSpc>
                <a:spcPct val="150000"/>
              </a:lnSpc>
            </a:pPr>
            <a:r>
              <a:rPr lang="en-US" sz="2400" dirty="0" smtClean="0"/>
              <a:t>Acetyl-coA        </a:t>
            </a:r>
            <a:r>
              <a:rPr lang="ar-SA" sz="2400" dirty="0" smtClean="0"/>
              <a:t>                    </a:t>
            </a:r>
            <a:r>
              <a:rPr lang="ar-SA" dirty="0" smtClean="0"/>
              <a:t>دورة </a:t>
            </a:r>
            <a:r>
              <a:rPr lang="ar-SA" dirty="0"/>
              <a:t>حمض الستريك </a:t>
            </a:r>
            <a:r>
              <a:rPr lang="en-US" sz="2400" dirty="0" smtClean="0"/>
              <a:t>8×12= 96ATP </a:t>
            </a:r>
          </a:p>
          <a:p>
            <a:pPr>
              <a:lnSpc>
                <a:spcPct val="150000"/>
              </a:lnSpc>
            </a:pPr>
            <a:r>
              <a:rPr lang="ar-SA" sz="2400" dirty="0" smtClean="0"/>
              <a:t>المجموع الكلى </a:t>
            </a:r>
            <a:r>
              <a:rPr lang="ar-SA" sz="2400" dirty="0" err="1" smtClean="0"/>
              <a:t>لل</a:t>
            </a:r>
            <a:r>
              <a:rPr lang="ar-SA" sz="2400" dirty="0" smtClean="0"/>
              <a:t> </a:t>
            </a:r>
            <a:r>
              <a:rPr lang="en-US" sz="2400" dirty="0"/>
              <a:t>ATP </a:t>
            </a:r>
            <a:r>
              <a:rPr lang="ar-SA" sz="2400" dirty="0" smtClean="0"/>
              <a:t> </a:t>
            </a:r>
            <a:r>
              <a:rPr lang="ar-SA" sz="2400" dirty="0" err="1" smtClean="0"/>
              <a:t>الناتجه</a:t>
            </a:r>
            <a:r>
              <a:rPr lang="ar-SA" sz="2400" dirty="0" smtClean="0"/>
              <a:t>     =  131 </a:t>
            </a:r>
            <a:r>
              <a:rPr lang="en-US" sz="2400" dirty="0"/>
              <a:t>ATP 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       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2600" algn="l"/>
              </a:tabLst>
            </a:pPr>
            <a:r>
              <a:rPr kumimoji="0" lang="en-US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sym typeface="Wingdings" pitchFamily="2" charset="2"/>
              </a:rPr>
              <a:t>  </a:t>
            </a:r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6286512" y="1214422"/>
            <a:ext cx="18573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85720" y="562727"/>
            <a:ext cx="864393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      </a:t>
            </a: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400" dirty="0" smtClean="0">
                <a:latin typeface="Arial" pitchFamily="34" charset="0"/>
                <a:ea typeface="Calibri" pitchFamily="34" charset="0"/>
              </a:rPr>
              <a:t>                          </a:t>
            </a: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                       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131  </a:t>
            </a: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  </a:t>
            </a:r>
            <a:r>
              <a:rPr kumimoji="0" lang="ar-SA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</a:t>
            </a: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ea typeface="Calibri" pitchFamily="34" charset="0"/>
              </a:rPr>
              <a:t>  ATP</a:t>
            </a: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 الناتج الكلى </a:t>
            </a:r>
            <a:endParaRPr kumimoji="0" lang="ar-SA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</a:endParaRPr>
          </a:p>
          <a:p>
            <a:pPr marL="0" marR="0" lvl="0" indent="0" algn="just" defTabSz="9144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</a:rPr>
              <a:t>                                                     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-2</a:t>
            </a: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</a:rPr>
              <a:t>             مستهلك في تنشيط الدورة </a:t>
            </a:r>
            <a:endParaRPr kumimoji="0" lang="ar-SA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4" name="رابط مستقيم 3"/>
          <p:cNvCxnSpPr/>
          <p:nvPr/>
        </p:nvCxnSpPr>
        <p:spPr>
          <a:xfrm>
            <a:off x="3214678" y="2643182"/>
            <a:ext cx="2286016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42844" y="2786058"/>
            <a:ext cx="885831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129×30.5=3935.5KJ)</a:t>
            </a: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) </a:t>
            </a:r>
            <a:r>
              <a:rPr lang="en-US" sz="2400" dirty="0" smtClean="0">
                <a:latin typeface="Arial" pitchFamily="34" charset="0"/>
                <a:ea typeface="Calibri" pitchFamily="34" charset="0"/>
              </a:rPr>
              <a:t>mol ATP </a:t>
            </a: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+129  </a:t>
            </a: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     المجموع</a:t>
            </a:r>
          </a:p>
          <a:p>
            <a:pPr algn="just">
              <a:lnSpc>
                <a:spcPct val="150000"/>
              </a:lnSpc>
            </a:pPr>
            <a:endParaRPr lang="ar-SA" sz="2400" b="1" dirty="0" smtClean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</a:rPr>
              <a:t>ملاحظات هامة: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ar-SA" sz="2400" dirty="0" smtClean="0"/>
              <a:t>أكسدة</a:t>
            </a:r>
            <a:r>
              <a:rPr lang="en-US" sz="2400" dirty="0" smtClean="0"/>
              <a:t>Acetyl COA </a:t>
            </a:r>
            <a:r>
              <a:rPr lang="ar-SA" sz="2400" dirty="0" smtClean="0"/>
              <a:t> في دورة </a:t>
            </a:r>
            <a:r>
              <a:rPr lang="ar-SA" sz="2400" dirty="0" err="1" smtClean="0"/>
              <a:t>كربس</a:t>
            </a:r>
            <a:r>
              <a:rPr lang="ar-SA" sz="2400" dirty="0" smtClean="0"/>
              <a:t> تعطي 12جزئ من </a:t>
            </a:r>
            <a:r>
              <a:rPr lang="en-US" sz="2400" dirty="0" smtClean="0">
                <a:latin typeface="Arial" pitchFamily="34" charset="0"/>
                <a:ea typeface="Calibri" pitchFamily="34" charset="0"/>
              </a:rPr>
              <a:t>ATP</a:t>
            </a:r>
            <a:r>
              <a:rPr lang="ar-SA" sz="2400" dirty="0" smtClean="0">
                <a:latin typeface="Arial" pitchFamily="34" charset="0"/>
                <a:ea typeface="Calibri" pitchFamily="34" charset="0"/>
              </a:rPr>
              <a:t> </a:t>
            </a:r>
            <a:r>
              <a:rPr lang="ar-SA" sz="2400" dirty="0" smtClean="0"/>
              <a:t>يخصم من ذلك جزيئين يتم استهلاكها عند تنشيط الحامض </a:t>
            </a:r>
            <a:r>
              <a:rPr lang="ar-SA" sz="2400" dirty="0" err="1" smtClean="0"/>
              <a:t>الدهني</a:t>
            </a:r>
            <a:r>
              <a:rPr lang="ar-SA" sz="2400" dirty="0" smtClean="0"/>
              <a:t>. </a:t>
            </a:r>
            <a:endParaRPr lang="en-US" sz="2400" dirty="0" smtClean="0"/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</a:t>
            </a:r>
            <a:endParaRPr kumimoji="0" lang="ar-SA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71802" y="2357430"/>
            <a:ext cx="269496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ar-SA" sz="7200" b="1" dirty="0" smtClean="0">
                <a:solidFill>
                  <a:srgbClr val="FF0000"/>
                </a:solidFill>
              </a:rPr>
              <a:t>محاضره</a:t>
            </a:r>
            <a:endParaRPr lang="ar-SA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5984" y="1714488"/>
            <a:ext cx="487825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6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تخليق الدهون المتعادلة   </a:t>
            </a:r>
          </a:p>
          <a:p>
            <a:pPr algn="ctr"/>
            <a:endParaRPr lang="ar-SA" sz="3600" dirty="0" smtClean="0">
              <a:solidFill>
                <a:srgbClr val="0D0D0D"/>
              </a:solidFill>
              <a:latin typeface="Arial" pitchFamily="34" charset="0"/>
              <a:ea typeface="Calibri" pitchFamily="34" charset="0"/>
            </a:endParaRPr>
          </a:p>
          <a:p>
            <a:pPr algn="ctr"/>
            <a:r>
              <a:rPr lang="en-US" sz="36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Synthesis of neutral fat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42844" y="357166"/>
            <a:ext cx="857256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تخليق الدهون المتعادلة   </a:t>
            </a:r>
          </a:p>
          <a:p>
            <a:r>
              <a:rPr lang="ar-SA" sz="3200" dirty="0" smtClean="0">
                <a:solidFill>
                  <a:srgbClr val="00B0F0"/>
                </a:solidFill>
                <a:latin typeface="Arial" pitchFamily="34" charset="0"/>
                <a:ea typeface="Calibri" pitchFamily="34" charset="0"/>
              </a:rPr>
              <a:t>يحتاج ذلك  تصنيع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  <a:ea typeface="Calibri" pitchFamily="34" charset="0"/>
              </a:rPr>
              <a:t>:</a:t>
            </a:r>
          </a:p>
          <a:p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1-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الجليسرول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 كما سبق من الجلوكوز من خلال تكوين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داى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هيدروكسى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أسيتون فوسفات</a:t>
            </a:r>
          </a:p>
          <a:p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2- الأحماض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الدهنيه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. </a:t>
            </a:r>
          </a:p>
          <a:p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3- اتحادهما (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الجليسرول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مع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الاحماض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الدهنيه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)</a:t>
            </a:r>
          </a:p>
          <a:p>
            <a:endParaRPr lang="ar-SA" sz="3200" dirty="0" smtClean="0">
              <a:solidFill>
                <a:srgbClr val="0D0D0D"/>
              </a:solidFill>
              <a:latin typeface="Arial" pitchFamily="34" charset="0"/>
            </a:endParaRPr>
          </a:p>
          <a:p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3200" dirty="0" smtClean="0">
                <a:solidFill>
                  <a:srgbClr val="FF0000"/>
                </a:solidFill>
                <a:latin typeface="Arial" pitchFamily="34" charset="0"/>
              </a:rPr>
              <a:t>توجد 3 طرق لتصنيع </a:t>
            </a:r>
            <a:r>
              <a:rPr lang="ar-SA" sz="3200" dirty="0" err="1" smtClean="0">
                <a:solidFill>
                  <a:srgbClr val="FF0000"/>
                </a:solidFill>
                <a:latin typeface="Arial" pitchFamily="34" charset="0"/>
              </a:rPr>
              <a:t>الاحماض</a:t>
            </a:r>
            <a:r>
              <a:rPr lang="ar-SA" sz="3200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ar-SA" sz="3200" dirty="0" err="1" smtClean="0">
                <a:solidFill>
                  <a:srgbClr val="FF0000"/>
                </a:solidFill>
                <a:latin typeface="Arial" pitchFamily="34" charset="0"/>
              </a:rPr>
              <a:t>الدهنيه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:</a:t>
            </a:r>
          </a:p>
          <a:p>
            <a:pPr marL="514350" indent="-514350">
              <a:buAutoNum type="arabic1Minus"/>
            </a:pP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نظام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الميتوكوندريا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  ب- نظام خارج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الميتوكوندريا</a:t>
            </a:r>
            <a:endParaRPr lang="ar-SA" sz="3200" dirty="0" smtClean="0">
              <a:solidFill>
                <a:srgbClr val="0D0D0D"/>
              </a:solidFill>
              <a:latin typeface="Arial" pitchFamily="34" charset="0"/>
            </a:endParaRPr>
          </a:p>
          <a:p>
            <a:pPr marL="514350" indent="-514350"/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ج- النظام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الميكروسومى</a:t>
            </a:r>
            <a:endParaRPr lang="ar-SA" sz="3200" dirty="0" smtClean="0">
              <a:solidFill>
                <a:srgbClr val="0D0D0D"/>
              </a:solidFill>
              <a:latin typeface="Arial" pitchFamily="34" charset="0"/>
            </a:endParaRPr>
          </a:p>
          <a:p>
            <a:pPr marL="514350" indent="-514350"/>
            <a:endParaRPr lang="ar-SA" sz="3200" dirty="0" smtClean="0">
              <a:solidFill>
                <a:srgbClr val="0D0D0D"/>
              </a:solidFill>
              <a:latin typeface="Arial" pitchFamily="34" charset="0"/>
            </a:endParaRPr>
          </a:p>
          <a:p>
            <a:endParaRPr lang="ar-SA" sz="3200" dirty="0" smtClean="0">
              <a:solidFill>
                <a:srgbClr val="0D0D0D"/>
              </a:solidFill>
              <a:latin typeface="Arial" pitchFamily="34" charset="0"/>
            </a:endParaRPr>
          </a:p>
          <a:p>
            <a:endParaRPr lang="ar-SA" sz="3200" dirty="0" smtClean="0">
              <a:solidFill>
                <a:srgbClr val="0D0D0D"/>
              </a:solidFill>
              <a:latin typeface="Arial" pitchFamily="34" charset="0"/>
            </a:endParaRPr>
          </a:p>
          <a:p>
            <a:endParaRPr lang="ar-SA" sz="3200" dirty="0" smtClean="0">
              <a:solidFill>
                <a:srgbClr val="0D0D0D"/>
              </a:solidFill>
              <a:latin typeface="Arial" pitchFamily="34" charset="0"/>
            </a:endParaRPr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84960" y="1142984"/>
            <a:ext cx="8909875" cy="4893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AutoNum type="arabic1Minus"/>
            </a:pP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</a:rPr>
              <a:t>النظام </a:t>
            </a:r>
            <a:r>
              <a:rPr lang="ar-SA" sz="2400" b="1" dirty="0" err="1" smtClean="0">
                <a:solidFill>
                  <a:srgbClr val="FF0000"/>
                </a:solidFill>
                <a:latin typeface="Arial" pitchFamily="34" charset="0"/>
              </a:rPr>
              <a:t>الميتوكوندري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</a:rPr>
              <a:t>:</a:t>
            </a:r>
          </a:p>
          <a:p>
            <a:pPr marL="457200" indent="-457200"/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</a:p>
          <a:p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يستخدم لتكوين سلاسل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طويله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من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الاحماض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الدهنيه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(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اساسا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الاستيارك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والبالميتيك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)</a:t>
            </a:r>
          </a:p>
          <a:p>
            <a:endParaRPr lang="ar-SA" sz="2400" b="1" dirty="0" smtClean="0">
              <a:solidFill>
                <a:srgbClr val="0D0D0D"/>
              </a:solidFill>
              <a:latin typeface="Arial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يضاف 2 ذره كربون على هيئه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اسيتيل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كوايه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الى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الحامض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الدهنى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الموجود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اى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استطاله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ar-SA" sz="2400" b="1" dirty="0" smtClean="0">
              <a:solidFill>
                <a:srgbClr val="0D0D0D"/>
              </a:solidFill>
              <a:latin typeface="Arial" pitchFamily="34" charset="0"/>
            </a:endParaRPr>
          </a:p>
          <a:p>
            <a:pPr>
              <a:buFontTx/>
              <a:buChar char="-"/>
            </a:pP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ويمر بنفس الخطوات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فى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اكسده البتا ولكن بالعكس</a:t>
            </a:r>
            <a:r>
              <a:rPr lang="en-US" sz="2400" b="1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والخطوه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الثانيه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(اكسده واختزال) يستخدم  </a:t>
            </a:r>
            <a:r>
              <a:rPr lang="en-US" sz="2400" b="1" dirty="0" smtClean="0">
                <a:solidFill>
                  <a:srgbClr val="0D0D0D"/>
                </a:solidFill>
                <a:latin typeface="Arial" pitchFamily="34" charset="0"/>
              </a:rPr>
              <a:t>NADH+H</a:t>
            </a:r>
          </a:p>
          <a:p>
            <a:pPr>
              <a:buFontTx/>
              <a:buChar char="-"/>
            </a:pP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وكذلك يحتاج انزيم </a:t>
            </a:r>
            <a:r>
              <a:rPr lang="ar-SA" sz="2400" b="1" dirty="0" err="1" smtClean="0">
                <a:solidFill>
                  <a:srgbClr val="0D0D0D"/>
                </a:solidFill>
                <a:latin typeface="Arial" pitchFamily="34" charset="0"/>
              </a:rPr>
              <a:t>ريدكتيز</a:t>
            </a:r>
            <a:r>
              <a:rPr lang="ar-SA" sz="2400" b="1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D0D0D"/>
                </a:solidFill>
                <a:latin typeface="Arial" pitchFamily="34" charset="0"/>
              </a:rPr>
              <a:t>Reductase</a:t>
            </a:r>
            <a:endParaRPr lang="ar-SA" sz="2400" b="1" dirty="0" smtClean="0">
              <a:solidFill>
                <a:srgbClr val="0D0D0D"/>
              </a:solidFill>
              <a:latin typeface="Arial" pitchFamily="34" charset="0"/>
            </a:endParaRPr>
          </a:p>
          <a:p>
            <a:pPr>
              <a:buFontTx/>
              <a:buChar char="-"/>
            </a:pPr>
            <a:endParaRPr lang="ar-SA" sz="2400" b="1" dirty="0" smtClean="0">
              <a:solidFill>
                <a:srgbClr val="0D0D0D"/>
              </a:solidFill>
              <a:latin typeface="Arial" pitchFamily="34" charset="0"/>
            </a:endParaRPr>
          </a:p>
          <a:p>
            <a:pPr>
              <a:buFontTx/>
              <a:buChar char="-"/>
            </a:pPr>
            <a:endParaRPr lang="ar-SA" sz="2400" b="1" dirty="0" smtClean="0">
              <a:solidFill>
                <a:srgbClr val="0D0D0D"/>
              </a:solidFill>
              <a:latin typeface="Arial" pitchFamily="34" charset="0"/>
            </a:endParaRPr>
          </a:p>
          <a:p>
            <a:pPr>
              <a:buFontTx/>
              <a:buChar char="-"/>
            </a:pP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5720" y="332656"/>
            <a:ext cx="857256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ar-SA" sz="2800" b="1" dirty="0" smtClean="0">
                <a:solidFill>
                  <a:srgbClr val="FF0000"/>
                </a:solidFill>
                <a:latin typeface="Arial" pitchFamily="34" charset="0"/>
              </a:rPr>
              <a:t>ب- 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</a:rPr>
              <a:t>النظام خارج </a:t>
            </a:r>
            <a:r>
              <a:rPr lang="ar-SA" sz="2400" b="1" dirty="0" err="1" smtClean="0">
                <a:solidFill>
                  <a:srgbClr val="FF0000"/>
                </a:solidFill>
                <a:latin typeface="Arial" pitchFamily="34" charset="0"/>
              </a:rPr>
              <a:t>الميتوكوندريا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</a:rPr>
              <a:t> -  تخليق </a:t>
            </a:r>
            <a:r>
              <a:rPr lang="ar-SA" sz="2400" b="1" dirty="0" err="1" smtClean="0">
                <a:solidFill>
                  <a:srgbClr val="FF0000"/>
                </a:solidFill>
                <a:latin typeface="Arial" pitchFamily="34" charset="0"/>
              </a:rPr>
              <a:t>دى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</a:rPr>
              <a:t> نوفو الاحماض </a:t>
            </a:r>
            <a:r>
              <a:rPr lang="ar-SA" sz="2400" b="1" dirty="0" err="1" smtClean="0">
                <a:solidFill>
                  <a:srgbClr val="FF0000"/>
                </a:solidFill>
                <a:latin typeface="Arial" pitchFamily="34" charset="0"/>
              </a:rPr>
              <a:t>الدهنيه</a:t>
            </a:r>
            <a:endParaRPr lang="ar-SA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514350" indent="-514350"/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itchFamily="34" charset="0"/>
              </a:rPr>
              <a:t>Extramitochondrial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</a:rPr>
              <a:t>De Novo synthesis of FA</a:t>
            </a:r>
          </a:p>
          <a:p>
            <a:pPr marL="514350" indent="-514350"/>
            <a:endParaRPr lang="ar-SA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514350" indent="-514350"/>
            <a:r>
              <a:rPr lang="ar-SA" sz="2800" dirty="0" smtClean="0">
                <a:latin typeface="Arial" pitchFamily="34" charset="0"/>
              </a:rPr>
              <a:t># يتم هذا النظام </a:t>
            </a:r>
            <a:r>
              <a:rPr lang="ar-SA" sz="2800" dirty="0" err="1" smtClean="0">
                <a:latin typeface="Arial" pitchFamily="34" charset="0"/>
              </a:rPr>
              <a:t>فى</a:t>
            </a:r>
            <a:r>
              <a:rPr lang="ar-SA" sz="2800" dirty="0" smtClean="0">
                <a:latin typeface="Arial" pitchFamily="34" charset="0"/>
              </a:rPr>
              <a:t> الجزء الذائب </a:t>
            </a:r>
            <a:r>
              <a:rPr lang="ar-SA" sz="2800" dirty="0" err="1" smtClean="0">
                <a:latin typeface="Arial" pitchFamily="34" charset="0"/>
              </a:rPr>
              <a:t>السيتوزول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لانسجه</a:t>
            </a:r>
            <a:r>
              <a:rPr lang="ar-SA" sz="2800" dirty="0" smtClean="0">
                <a:latin typeface="Arial" pitchFamily="34" charset="0"/>
              </a:rPr>
              <a:t> الكبد  والمخ</a:t>
            </a:r>
          </a:p>
          <a:p>
            <a:pPr marL="514350" indent="-514350"/>
            <a:r>
              <a:rPr lang="ar-SA" sz="2800" dirty="0" smtClean="0">
                <a:latin typeface="Arial" pitchFamily="34" charset="0"/>
              </a:rPr>
              <a:t># يتم لتخليق حمض </a:t>
            </a:r>
            <a:r>
              <a:rPr lang="ar-SA" sz="2800" dirty="0" err="1" smtClean="0">
                <a:latin typeface="Arial" pitchFamily="34" charset="0"/>
              </a:rPr>
              <a:t>البالميتك</a:t>
            </a:r>
            <a:endParaRPr lang="ar-SA" sz="2800" dirty="0" smtClean="0">
              <a:latin typeface="Arial" pitchFamily="34" charset="0"/>
            </a:endParaRPr>
          </a:p>
          <a:p>
            <a:pPr marL="514350" indent="-514350"/>
            <a:r>
              <a:rPr lang="ar-SA" sz="2800" dirty="0" smtClean="0">
                <a:latin typeface="Arial" pitchFamily="34" charset="0"/>
              </a:rPr>
              <a:t># يبدأ هذا النظام بمركب </a:t>
            </a:r>
            <a:r>
              <a:rPr lang="ar-SA" sz="2800" dirty="0" err="1" smtClean="0">
                <a:latin typeface="Arial" pitchFamily="34" charset="0"/>
              </a:rPr>
              <a:t>مالونيل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كوايه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الذى</a:t>
            </a:r>
            <a:r>
              <a:rPr lang="ar-SA" sz="2800" dirty="0" smtClean="0">
                <a:latin typeface="Arial" pitchFamily="34" charset="0"/>
              </a:rPr>
              <a:t> يصنع من </a:t>
            </a:r>
            <a:r>
              <a:rPr lang="ar-SA" sz="2800" dirty="0" err="1" smtClean="0">
                <a:latin typeface="Arial" pitchFamily="34" charset="0"/>
              </a:rPr>
              <a:t>الاسيتات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النشطه</a:t>
            </a:r>
            <a:r>
              <a:rPr lang="ar-SA" sz="2800" dirty="0" smtClean="0">
                <a:latin typeface="Arial" pitchFamily="34" charset="0"/>
              </a:rPr>
              <a:t> (</a:t>
            </a:r>
            <a:r>
              <a:rPr lang="ar-SA" sz="2800" dirty="0" err="1" smtClean="0">
                <a:latin typeface="Arial" pitchFamily="34" charset="0"/>
              </a:rPr>
              <a:t>اسيتيل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كوايه</a:t>
            </a:r>
            <a:r>
              <a:rPr lang="ar-SA" sz="2800" dirty="0" smtClean="0">
                <a:latin typeface="Arial" pitchFamily="34" charset="0"/>
              </a:rPr>
              <a:t>) </a:t>
            </a:r>
            <a:r>
              <a:rPr lang="ar-SA" sz="2800" dirty="0" err="1" smtClean="0">
                <a:latin typeface="Arial" pitchFamily="34" charset="0"/>
              </a:rPr>
              <a:t>بتثيبت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ال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</a:rPr>
              <a:t>CO2</a:t>
            </a:r>
            <a:endParaRPr lang="ar-SA" sz="2800" dirty="0" smtClean="0">
              <a:latin typeface="Arial" pitchFamily="34" charset="0"/>
            </a:endParaRPr>
          </a:p>
          <a:p>
            <a:pPr marL="514350" indent="-514350"/>
            <a:endParaRPr lang="ar-SA" sz="2800" dirty="0" smtClean="0">
              <a:latin typeface="Arial" pitchFamily="34" charset="0"/>
            </a:endParaRPr>
          </a:p>
          <a:p>
            <a:pPr marL="514350" indent="-514350"/>
            <a:r>
              <a:rPr lang="ar-SA" sz="2800" dirty="0" smtClean="0">
                <a:latin typeface="Arial" pitchFamily="34" charset="0"/>
              </a:rPr>
              <a:t># يحدث تكثيف </a:t>
            </a:r>
            <a:r>
              <a:rPr lang="ar-SA" sz="2800" dirty="0" err="1" smtClean="0">
                <a:latin typeface="Arial" pitchFamily="34" charset="0"/>
              </a:rPr>
              <a:t>مالونيل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كو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ايه</a:t>
            </a:r>
            <a:r>
              <a:rPr lang="ar-SA" sz="2800" dirty="0" smtClean="0">
                <a:latin typeface="Arial" pitchFamily="34" charset="0"/>
              </a:rPr>
              <a:t>  مع </a:t>
            </a:r>
            <a:r>
              <a:rPr lang="ar-SA" sz="2800" dirty="0" err="1" smtClean="0">
                <a:latin typeface="Arial" pitchFamily="34" charset="0"/>
              </a:rPr>
              <a:t>الاسيتات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النشطه</a:t>
            </a:r>
            <a:r>
              <a:rPr lang="ar-SA" sz="2800" dirty="0" smtClean="0">
                <a:latin typeface="Arial" pitchFamily="34" charset="0"/>
              </a:rPr>
              <a:t> لينتج مركب </a:t>
            </a:r>
            <a:r>
              <a:rPr lang="ar-SA" sz="2800" dirty="0" err="1" smtClean="0">
                <a:solidFill>
                  <a:srgbClr val="00B0F0"/>
                </a:solidFill>
                <a:latin typeface="Arial" pitchFamily="34" charset="0"/>
              </a:rPr>
              <a:t>كيتونى</a:t>
            </a:r>
            <a:r>
              <a:rPr lang="ar-SA" sz="2800" dirty="0" smtClean="0">
                <a:solidFill>
                  <a:srgbClr val="00B0F0"/>
                </a:solidFill>
                <a:latin typeface="Arial" pitchFamily="34" charset="0"/>
              </a:rPr>
              <a:t> </a:t>
            </a:r>
            <a:r>
              <a:rPr lang="ar-SA" sz="2800" dirty="0" smtClean="0">
                <a:latin typeface="Arial" pitchFamily="34" charset="0"/>
              </a:rPr>
              <a:t>– ثم </a:t>
            </a:r>
            <a:r>
              <a:rPr lang="ar-SA" sz="2800" b="1" dirty="0" smtClean="0">
                <a:latin typeface="Arial" pitchFamily="34" charset="0"/>
              </a:rPr>
              <a:t>يختزل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الى</a:t>
            </a:r>
            <a:r>
              <a:rPr lang="ar-SA" sz="2800" dirty="0" smtClean="0">
                <a:latin typeface="Arial" pitchFamily="34" charset="0"/>
              </a:rPr>
              <a:t>  </a:t>
            </a:r>
            <a:r>
              <a:rPr lang="ar-SA" sz="2800" dirty="0" smtClean="0">
                <a:solidFill>
                  <a:srgbClr val="00B0F0"/>
                </a:solidFill>
                <a:latin typeface="Arial" pitchFamily="34" charset="0"/>
              </a:rPr>
              <a:t>بيتا </a:t>
            </a:r>
            <a:r>
              <a:rPr lang="ar-SA" sz="2800" dirty="0" err="1" smtClean="0">
                <a:solidFill>
                  <a:srgbClr val="00B0F0"/>
                </a:solidFill>
                <a:latin typeface="Arial" pitchFamily="34" charset="0"/>
              </a:rPr>
              <a:t>هيدروكسى</a:t>
            </a:r>
            <a:r>
              <a:rPr lang="ar-SA" sz="2800" dirty="0" smtClean="0">
                <a:solidFill>
                  <a:srgbClr val="00B0F0"/>
                </a:solidFill>
                <a:latin typeface="Arial" pitchFamily="34" charset="0"/>
              </a:rPr>
              <a:t> </a:t>
            </a:r>
          </a:p>
          <a:p>
            <a:pPr marL="514350" indent="-514350"/>
            <a:r>
              <a:rPr lang="ar-SA" sz="2800" dirty="0" smtClean="0">
                <a:latin typeface="Arial" pitchFamily="34" charset="0"/>
              </a:rPr>
              <a:t> - ثم </a:t>
            </a:r>
            <a:r>
              <a:rPr lang="ar-SA" sz="2800" b="1" dirty="0" smtClean="0">
                <a:latin typeface="Arial" pitchFamily="34" charset="0"/>
              </a:rPr>
              <a:t>ينزع ماء </a:t>
            </a:r>
            <a:r>
              <a:rPr lang="ar-SA" sz="2800" dirty="0" smtClean="0">
                <a:latin typeface="Arial" pitchFamily="34" charset="0"/>
              </a:rPr>
              <a:t>ليعطى </a:t>
            </a:r>
            <a:r>
              <a:rPr lang="ar-SA" sz="2800" dirty="0" err="1" smtClean="0">
                <a:latin typeface="Arial" pitchFamily="34" charset="0"/>
              </a:rPr>
              <a:t>الف</a:t>
            </a:r>
            <a:r>
              <a:rPr lang="ar-SA" sz="2800" dirty="0" smtClean="0">
                <a:latin typeface="Arial" pitchFamily="34" charset="0"/>
              </a:rPr>
              <a:t> بيتا </a:t>
            </a:r>
            <a:r>
              <a:rPr lang="ar-SA" sz="2800" dirty="0" smtClean="0">
                <a:solidFill>
                  <a:srgbClr val="00B0F0"/>
                </a:solidFill>
                <a:latin typeface="Arial" pitchFamily="34" charset="0"/>
              </a:rPr>
              <a:t>غير مشبع </a:t>
            </a:r>
          </a:p>
          <a:p>
            <a:pPr marL="514350" indent="-514350"/>
            <a:r>
              <a:rPr lang="ar-SA" sz="2800" dirty="0" smtClean="0">
                <a:latin typeface="Arial" pitchFamily="34" charset="0"/>
              </a:rPr>
              <a:t>– ثم </a:t>
            </a:r>
            <a:r>
              <a:rPr lang="ar-SA" sz="2800" b="1" dirty="0" smtClean="0">
                <a:latin typeface="Arial" pitchFamily="34" charset="0"/>
              </a:rPr>
              <a:t>يختزل</a:t>
            </a:r>
            <a:r>
              <a:rPr lang="ar-SA" sz="2800" dirty="0" smtClean="0">
                <a:latin typeface="Arial" pitchFamily="34" charset="0"/>
              </a:rPr>
              <a:t> إلى اسيل </a:t>
            </a:r>
            <a:r>
              <a:rPr lang="ar-SA" sz="2800" dirty="0" smtClean="0">
                <a:solidFill>
                  <a:srgbClr val="00B0F0"/>
                </a:solidFill>
                <a:latin typeface="Arial" pitchFamily="34" charset="0"/>
              </a:rPr>
              <a:t>مشبع</a:t>
            </a:r>
            <a:r>
              <a:rPr lang="ar-SA" sz="2800" dirty="0" smtClean="0">
                <a:latin typeface="Arial" pitchFamily="34" charset="0"/>
              </a:rPr>
              <a:t> به 2 كربون أكثر من </a:t>
            </a:r>
            <a:r>
              <a:rPr lang="ar-SA" sz="2800" dirty="0" err="1" smtClean="0">
                <a:latin typeface="Arial" pitchFamily="34" charset="0"/>
              </a:rPr>
              <a:t>الاسيتات</a:t>
            </a:r>
            <a:r>
              <a:rPr lang="ar-SA" sz="2800" dirty="0" smtClean="0">
                <a:latin typeface="Arial" pitchFamily="34" charset="0"/>
              </a:rPr>
              <a:t> النشطة وتتكرر هذه العملية </a:t>
            </a:r>
            <a:r>
              <a:rPr lang="ar-SA" sz="2800" dirty="0" err="1" smtClean="0">
                <a:latin typeface="Arial" pitchFamily="34" charset="0"/>
              </a:rPr>
              <a:t>باضافه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مالونيل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كو</a:t>
            </a:r>
            <a:r>
              <a:rPr lang="ar-SA" sz="2800" dirty="0" smtClean="0">
                <a:latin typeface="Arial" pitchFamily="34" charset="0"/>
              </a:rPr>
              <a:t> ايه جديد الى مجموعه </a:t>
            </a:r>
            <a:r>
              <a:rPr lang="en-US" sz="2800" dirty="0" smtClean="0">
                <a:latin typeface="Arial" pitchFamily="34" charset="0"/>
              </a:rPr>
              <a:t>SH- </a:t>
            </a:r>
            <a:r>
              <a:rPr lang="ar-SA" sz="2800" dirty="0" smtClean="0">
                <a:latin typeface="Arial" pitchFamily="34" charset="0"/>
              </a:rPr>
              <a:t>مضيفه 2 ذره كربون </a:t>
            </a:r>
            <a:r>
              <a:rPr lang="ar-SA" sz="2800" dirty="0" err="1" smtClean="0">
                <a:latin typeface="Arial" pitchFamily="34" charset="0"/>
              </a:rPr>
              <a:t>فى</a:t>
            </a:r>
            <a:r>
              <a:rPr lang="ar-SA" sz="2800" dirty="0" smtClean="0">
                <a:latin typeface="Arial" pitchFamily="34" charset="0"/>
              </a:rPr>
              <a:t> كل عمليه حتى حمض </a:t>
            </a:r>
            <a:r>
              <a:rPr lang="ar-SA" sz="2800" dirty="0" err="1" smtClean="0">
                <a:latin typeface="Arial" pitchFamily="34" charset="0"/>
              </a:rPr>
              <a:t>البالمتيك</a:t>
            </a:r>
            <a:r>
              <a:rPr lang="ar-SA" sz="2800" dirty="0" smtClean="0">
                <a:latin typeface="Arial" pitchFamily="34" charset="0"/>
              </a:rPr>
              <a:t>. ويتحرر من المعقد </a:t>
            </a:r>
            <a:r>
              <a:rPr lang="ar-SA" sz="2800" dirty="0" err="1" smtClean="0">
                <a:latin typeface="Arial" pitchFamily="34" charset="0"/>
              </a:rPr>
              <a:t>الانزيمى</a:t>
            </a:r>
            <a:r>
              <a:rPr lang="ar-SA" sz="2800" dirty="0" smtClean="0">
                <a:latin typeface="Arial" pitchFamily="34" charset="0"/>
              </a:rPr>
              <a:t> العديد بالتحلل </a:t>
            </a:r>
            <a:r>
              <a:rPr lang="ar-SA" sz="2800" dirty="0" err="1" smtClean="0">
                <a:latin typeface="Arial" pitchFamily="34" charset="0"/>
              </a:rPr>
              <a:t>المائى</a:t>
            </a:r>
            <a:endParaRPr lang="ar-SA" sz="2800" dirty="0" smtClean="0">
              <a:latin typeface="Arial" pitchFamily="34" charset="0"/>
            </a:endParaRPr>
          </a:p>
          <a:p>
            <a:pPr marL="514350" indent="-514350"/>
            <a:endParaRPr lang="ar-SA" sz="2800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action catalyzed by acetyl-CoA carboxylase (ACC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2345" y="857232"/>
            <a:ext cx="7007871" cy="178595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374" y="3643314"/>
            <a:ext cx="9072626" cy="733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340785" y="3244334"/>
            <a:ext cx="46794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latin typeface="Arial" pitchFamily="34" charset="0"/>
              </a:rPr>
              <a:t>خطوات التخليق كما يلى في الشكل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89419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16632"/>
            <a:ext cx="9252520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5720" y="428604"/>
            <a:ext cx="835824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ar-SA" sz="4000" b="1" dirty="0" smtClean="0">
                <a:solidFill>
                  <a:srgbClr val="FF0000"/>
                </a:solidFill>
                <a:latin typeface="Arial" pitchFamily="34" charset="0"/>
              </a:rPr>
              <a:t>ج- النظام </a:t>
            </a:r>
            <a:r>
              <a:rPr lang="ar-SA" sz="4000" b="1" dirty="0" err="1" smtClean="0">
                <a:solidFill>
                  <a:srgbClr val="FF0000"/>
                </a:solidFill>
                <a:latin typeface="Arial" pitchFamily="34" charset="0"/>
              </a:rPr>
              <a:t>الميكروسومى</a:t>
            </a:r>
            <a:r>
              <a:rPr lang="ar-SA" sz="4000" b="1" dirty="0" smtClean="0">
                <a:solidFill>
                  <a:srgbClr val="FF0000"/>
                </a:solidFill>
                <a:latin typeface="Arial" pitchFamily="34" charset="0"/>
              </a:rPr>
              <a:t>:</a:t>
            </a:r>
          </a:p>
          <a:p>
            <a:pPr marL="514350" indent="-514350"/>
            <a:endParaRPr lang="ar-SA" sz="40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514350" indent="-514350"/>
            <a:r>
              <a:rPr lang="ar-SA" sz="2800" dirty="0" err="1" smtClean="0">
                <a:latin typeface="Arial" pitchFamily="34" charset="0"/>
              </a:rPr>
              <a:t>فى</a:t>
            </a:r>
            <a:r>
              <a:rPr lang="ar-SA" sz="2800" dirty="0" smtClean="0">
                <a:latin typeface="Arial" pitchFamily="34" charset="0"/>
              </a:rPr>
              <a:t> هذا النظام تضاف ذرتين كربون على هيئه </a:t>
            </a:r>
            <a:r>
              <a:rPr lang="ar-SA" sz="2800" b="1" dirty="0" err="1" smtClean="0">
                <a:solidFill>
                  <a:srgbClr val="FF0000"/>
                </a:solidFill>
                <a:latin typeface="Arial" pitchFamily="34" charset="0"/>
              </a:rPr>
              <a:t>مالونيل</a:t>
            </a:r>
            <a:r>
              <a:rPr lang="ar-SA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ar-SA" sz="2800" b="1" dirty="0" err="1" smtClean="0">
                <a:solidFill>
                  <a:srgbClr val="FF0000"/>
                </a:solidFill>
                <a:latin typeface="Arial" pitchFamily="34" charset="0"/>
              </a:rPr>
              <a:t>كو</a:t>
            </a:r>
            <a:r>
              <a:rPr lang="ar-SA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ar-SA" sz="2800" b="1" dirty="0" err="1" smtClean="0">
                <a:solidFill>
                  <a:srgbClr val="FF0000"/>
                </a:solidFill>
                <a:latin typeface="Arial" pitchFamily="34" charset="0"/>
              </a:rPr>
              <a:t>ايه</a:t>
            </a:r>
            <a:endParaRPr lang="ar-SA" sz="28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514350" indent="-514350"/>
            <a:r>
              <a:rPr lang="ar-SA" sz="2800" dirty="0" smtClean="0">
                <a:latin typeface="Arial" pitchFamily="34" charset="0"/>
              </a:rPr>
              <a:t>الى الحامض </a:t>
            </a:r>
            <a:r>
              <a:rPr lang="ar-SA" sz="2800" dirty="0" err="1" smtClean="0">
                <a:latin typeface="Arial" pitchFamily="34" charset="0"/>
              </a:rPr>
              <a:t>الدهنى</a:t>
            </a:r>
            <a:r>
              <a:rPr lang="ar-SA" sz="2800" dirty="0" smtClean="0">
                <a:latin typeface="Arial" pitchFamily="34" charset="0"/>
              </a:rPr>
              <a:t> النشط اسيل </a:t>
            </a:r>
            <a:r>
              <a:rPr lang="ar-SA" sz="2800" dirty="0" err="1" smtClean="0">
                <a:latin typeface="Arial" pitchFamily="34" charset="0"/>
              </a:rPr>
              <a:t>كو</a:t>
            </a:r>
            <a:r>
              <a:rPr lang="ar-SA" sz="2800" dirty="0" smtClean="0">
                <a:latin typeface="Arial" pitchFamily="34" charset="0"/>
              </a:rPr>
              <a:t> ايه </a:t>
            </a:r>
            <a:r>
              <a:rPr lang="en-US" sz="2800" dirty="0" smtClean="0">
                <a:latin typeface="Arial" pitchFamily="34" charset="0"/>
              </a:rPr>
              <a:t> </a:t>
            </a:r>
            <a:r>
              <a:rPr lang="ar-SA" sz="2800" dirty="0" smtClean="0">
                <a:latin typeface="Arial" pitchFamily="34" charset="0"/>
              </a:rPr>
              <a:t>من 10-16 ذره كربون</a:t>
            </a:r>
          </a:p>
          <a:p>
            <a:pPr marL="514350" indent="-514350"/>
            <a:endParaRPr lang="ar-SA" sz="2800" dirty="0" smtClean="0">
              <a:latin typeface="Arial" pitchFamily="34" charset="0"/>
            </a:endParaRPr>
          </a:p>
          <a:p>
            <a:pPr marL="514350" indent="-514350"/>
            <a:r>
              <a:rPr lang="ar-SA" sz="2800" dirty="0" smtClean="0">
                <a:latin typeface="Arial" pitchFamily="34" charset="0"/>
              </a:rPr>
              <a:t>الخطوات نفسها كما في مسار التخليق:</a:t>
            </a:r>
          </a:p>
          <a:p>
            <a:pPr marL="514350" indent="-514350"/>
            <a:r>
              <a:rPr lang="el-GR" sz="2800" dirty="0" smtClean="0">
                <a:latin typeface="Arial" pitchFamily="34" charset="0"/>
              </a:rPr>
              <a:t>β </a:t>
            </a:r>
            <a:r>
              <a:rPr lang="en-US" sz="2800" dirty="0" smtClean="0">
                <a:latin typeface="Arial" pitchFamily="34" charset="0"/>
              </a:rPr>
              <a:t>-</a:t>
            </a:r>
            <a:r>
              <a:rPr lang="en-US" sz="2800" dirty="0" err="1" smtClean="0">
                <a:latin typeface="Arial" pitchFamily="34" charset="0"/>
              </a:rPr>
              <a:t>Keto</a:t>
            </a:r>
            <a:r>
              <a:rPr lang="en-US" sz="2800" dirty="0" smtClean="0">
                <a:latin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</a:rPr>
              <a:t>acyl</a:t>
            </a:r>
            <a:r>
              <a:rPr lang="en-US" sz="2800" dirty="0" smtClean="0">
                <a:latin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</a:rPr>
              <a:t>CoA</a:t>
            </a:r>
            <a:endParaRPr lang="en-US" sz="2800" dirty="0" smtClean="0">
              <a:latin typeface="Arial" pitchFamily="34" charset="0"/>
            </a:endParaRPr>
          </a:p>
          <a:p>
            <a:pPr marL="514350" indent="-514350"/>
            <a:r>
              <a:rPr lang="el-GR" sz="2800" dirty="0" smtClean="0">
                <a:latin typeface="Arial" pitchFamily="34" charset="0"/>
              </a:rPr>
              <a:t>β </a:t>
            </a:r>
            <a:r>
              <a:rPr lang="en-US" sz="2800" dirty="0" smtClean="0">
                <a:latin typeface="Arial" pitchFamily="34" charset="0"/>
              </a:rPr>
              <a:t>-</a:t>
            </a:r>
            <a:r>
              <a:rPr lang="en-US" sz="2800" dirty="0" err="1" smtClean="0">
                <a:latin typeface="Arial" pitchFamily="34" charset="0"/>
              </a:rPr>
              <a:t>hydroxy</a:t>
            </a:r>
            <a:endParaRPr lang="en-US" sz="2800" dirty="0" smtClean="0">
              <a:latin typeface="Arial" pitchFamily="34" charset="0"/>
            </a:endParaRPr>
          </a:p>
          <a:p>
            <a:pPr marL="514350" indent="-514350"/>
            <a:r>
              <a:rPr lang="en-US" sz="2800" dirty="0" smtClean="0">
                <a:latin typeface="Arial" pitchFamily="34" charset="0"/>
              </a:rPr>
              <a:t>) α-</a:t>
            </a:r>
            <a:r>
              <a:rPr lang="el-GR" sz="2800" dirty="0" smtClean="0">
                <a:latin typeface="Arial" pitchFamily="34" charset="0"/>
              </a:rPr>
              <a:t>β</a:t>
            </a:r>
            <a:r>
              <a:rPr lang="en-US" sz="2800" dirty="0" smtClean="0">
                <a:latin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</a:rPr>
              <a:t>enoyl</a:t>
            </a:r>
            <a:r>
              <a:rPr lang="en-US" sz="2800" dirty="0" smtClean="0">
                <a:latin typeface="Arial" pitchFamily="34" charset="0"/>
              </a:rPr>
              <a:t> </a:t>
            </a:r>
            <a:r>
              <a:rPr lang="ar-SA" sz="2800" dirty="0" smtClean="0">
                <a:latin typeface="Arial" pitchFamily="34" charset="0"/>
              </a:rPr>
              <a:t>غير مشبعه)</a:t>
            </a:r>
          </a:p>
          <a:p>
            <a:pPr marL="514350" indent="-514350"/>
            <a:r>
              <a:rPr lang="ar-SA" sz="2800" dirty="0" smtClean="0">
                <a:latin typeface="Arial" pitchFamily="34" charset="0"/>
              </a:rPr>
              <a:t> وأخيرا </a:t>
            </a:r>
            <a:r>
              <a:rPr lang="ar-SA" sz="2800" dirty="0" err="1" smtClean="0">
                <a:latin typeface="Arial" pitchFamily="34" charset="0"/>
              </a:rPr>
              <a:t>اسيل</a:t>
            </a:r>
            <a:r>
              <a:rPr lang="ar-SA" sz="2800" dirty="0" smtClean="0">
                <a:latin typeface="Arial" pitchFamily="34" charset="0"/>
              </a:rPr>
              <a:t> مشبعه </a:t>
            </a:r>
            <a:r>
              <a:rPr lang="ar-SA" sz="2800" dirty="0" err="1" smtClean="0">
                <a:latin typeface="Arial" pitchFamily="34" charset="0"/>
              </a:rPr>
              <a:t>والتى</a:t>
            </a:r>
            <a:r>
              <a:rPr lang="ar-SA" sz="2800" dirty="0" smtClean="0">
                <a:latin typeface="Arial" pitchFamily="34" charset="0"/>
              </a:rPr>
              <a:t> تحتوى على </a:t>
            </a:r>
            <a:r>
              <a:rPr lang="ar-SA" sz="2800" dirty="0" err="1" smtClean="0">
                <a:latin typeface="Arial" pitchFamily="34" charset="0"/>
              </a:rPr>
              <a:t>ذرتى</a:t>
            </a:r>
            <a:r>
              <a:rPr lang="ar-SA" sz="2800" dirty="0" smtClean="0">
                <a:latin typeface="Arial" pitchFamily="34" charset="0"/>
              </a:rPr>
              <a:t> كربون أكثر</a:t>
            </a:r>
          </a:p>
          <a:p>
            <a:pPr marL="514350" indent="-514350"/>
            <a:endParaRPr lang="ar-SA" sz="2800" dirty="0" smtClean="0">
              <a:latin typeface="Arial" pitchFamily="34" charset="0"/>
            </a:endParaRPr>
          </a:p>
          <a:p>
            <a:pPr marL="514350" indent="-514350"/>
            <a:r>
              <a:rPr lang="ar-SA" sz="2800" dirty="0" smtClean="0">
                <a:latin typeface="Arial" pitchFamily="34" charset="0"/>
              </a:rPr>
              <a:t>- يبطل الصوم من تكوين </a:t>
            </a:r>
            <a:r>
              <a:rPr lang="ar-SA" sz="2800" dirty="0" err="1" smtClean="0">
                <a:latin typeface="Arial" pitchFamily="34" charset="0"/>
              </a:rPr>
              <a:t>الاحماض</a:t>
            </a:r>
            <a:r>
              <a:rPr lang="ar-SA" sz="2800" dirty="0" smtClean="0">
                <a:latin typeface="Arial" pitchFamily="34" charset="0"/>
              </a:rPr>
              <a:t> </a:t>
            </a:r>
            <a:r>
              <a:rPr lang="ar-SA" sz="2800" dirty="0" err="1" smtClean="0">
                <a:latin typeface="Arial" pitchFamily="34" charset="0"/>
              </a:rPr>
              <a:t>الدهنيه</a:t>
            </a:r>
            <a:endParaRPr lang="ar-SA" sz="2800" dirty="0" smtClean="0">
              <a:latin typeface="Arial" pitchFamily="34" charset="0"/>
            </a:endParaRPr>
          </a:p>
          <a:p>
            <a:pPr marL="514350" indent="-514350"/>
            <a:endParaRPr lang="ar-SA" sz="4000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144462"/>
            <a:ext cx="7356495" cy="671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ستطيل 2"/>
          <p:cNvSpPr/>
          <p:nvPr/>
        </p:nvSpPr>
        <p:spPr>
          <a:xfrm>
            <a:off x="6715140" y="5715016"/>
            <a:ext cx="21627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Arial" pitchFamily="34" charset="0"/>
              </a:rPr>
              <a:t>ج- النظام </a:t>
            </a:r>
            <a:r>
              <a:rPr lang="ar-SA" sz="2000" b="1" dirty="0" err="1" smtClean="0">
                <a:solidFill>
                  <a:srgbClr val="FF0000"/>
                </a:solidFill>
                <a:latin typeface="Arial" pitchFamily="34" charset="0"/>
              </a:rPr>
              <a:t>الميكروسومى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7504" y="260648"/>
            <a:ext cx="8701775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dirty="0" smtClean="0">
                <a:solidFill>
                  <a:srgbClr val="00B0F0"/>
                </a:solidFill>
                <a:latin typeface="Arial" pitchFamily="34" charset="0"/>
              </a:rPr>
              <a:t>3- اتحادهما (</a:t>
            </a:r>
            <a:r>
              <a:rPr lang="ar-SA" sz="3200" dirty="0" err="1" smtClean="0">
                <a:solidFill>
                  <a:srgbClr val="00B0F0"/>
                </a:solidFill>
                <a:latin typeface="Arial" pitchFamily="34" charset="0"/>
              </a:rPr>
              <a:t>الجليسرول</a:t>
            </a:r>
            <a:r>
              <a:rPr lang="ar-SA" sz="3200" dirty="0" smtClean="0">
                <a:solidFill>
                  <a:srgbClr val="00B0F0"/>
                </a:solidFill>
                <a:latin typeface="Arial" pitchFamily="34" charset="0"/>
              </a:rPr>
              <a:t> مع </a:t>
            </a:r>
            <a:r>
              <a:rPr lang="ar-SA" sz="3200" dirty="0" err="1" smtClean="0">
                <a:solidFill>
                  <a:srgbClr val="00B0F0"/>
                </a:solidFill>
                <a:latin typeface="Arial" pitchFamily="34" charset="0"/>
              </a:rPr>
              <a:t>الاحماض</a:t>
            </a:r>
            <a:r>
              <a:rPr lang="ar-SA" sz="3200" dirty="0" smtClean="0">
                <a:solidFill>
                  <a:srgbClr val="00B0F0"/>
                </a:solidFill>
                <a:latin typeface="Arial" pitchFamily="34" charset="0"/>
              </a:rPr>
              <a:t> </a:t>
            </a:r>
            <a:r>
              <a:rPr lang="ar-SA" sz="3200" dirty="0" err="1" smtClean="0">
                <a:solidFill>
                  <a:srgbClr val="00B0F0"/>
                </a:solidFill>
                <a:latin typeface="Arial" pitchFamily="34" charset="0"/>
              </a:rPr>
              <a:t>الدهنيه</a:t>
            </a:r>
            <a:r>
              <a:rPr lang="ar-SA" sz="3200" dirty="0" smtClean="0">
                <a:solidFill>
                  <a:srgbClr val="00B0F0"/>
                </a:solidFill>
                <a:latin typeface="Arial" pitchFamily="34" charset="0"/>
              </a:rPr>
              <a:t>)</a:t>
            </a:r>
          </a:p>
          <a:p>
            <a:r>
              <a:rPr lang="ar-SA" sz="2800" dirty="0" smtClean="0">
                <a:solidFill>
                  <a:srgbClr val="00B0F0"/>
                </a:solidFill>
                <a:latin typeface="Arial" pitchFamily="34" charset="0"/>
              </a:rPr>
              <a:t> لتكوين الدهن المتعادل</a:t>
            </a:r>
          </a:p>
          <a:p>
            <a:r>
              <a:rPr lang="ar-SA" sz="2800" dirty="0" smtClean="0">
                <a:solidFill>
                  <a:srgbClr val="FF0000"/>
                </a:solidFill>
                <a:latin typeface="Arial" pitchFamily="34" charset="0"/>
              </a:rPr>
              <a:t>(تصنيع </a:t>
            </a:r>
            <a:r>
              <a:rPr lang="ar-SA" sz="2800" dirty="0" err="1" smtClean="0">
                <a:solidFill>
                  <a:srgbClr val="FF0000"/>
                </a:solidFill>
                <a:latin typeface="Arial" pitchFamily="34" charset="0"/>
              </a:rPr>
              <a:t>الجليسريدات</a:t>
            </a:r>
            <a:r>
              <a:rPr lang="ar-SA" sz="2800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ar-SA" sz="2800" dirty="0" err="1" smtClean="0">
                <a:solidFill>
                  <a:srgbClr val="FF0000"/>
                </a:solidFill>
                <a:latin typeface="Arial" pitchFamily="34" charset="0"/>
              </a:rPr>
              <a:t>الثلاثيه</a:t>
            </a:r>
            <a:r>
              <a:rPr lang="ar-SA" sz="2800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ar-SA" sz="2800" dirty="0" err="1" smtClean="0">
                <a:solidFill>
                  <a:srgbClr val="FF0000"/>
                </a:solidFill>
                <a:latin typeface="Arial" pitchFamily="34" charset="0"/>
              </a:rPr>
              <a:t>والفوسفوليبيدات</a:t>
            </a:r>
            <a:r>
              <a:rPr lang="ar-SA" sz="2800" dirty="0" smtClean="0">
                <a:solidFill>
                  <a:srgbClr val="FF0000"/>
                </a:solidFill>
                <a:latin typeface="Arial" pitchFamily="34" charset="0"/>
              </a:rPr>
              <a:t>)</a:t>
            </a:r>
          </a:p>
          <a:p>
            <a:endParaRPr lang="ar-SA" sz="2800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يحدث التخليق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الجليسريدات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الثلاثيه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أساسا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فى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الانسجه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الدهنيه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ثم الكبد.</a:t>
            </a:r>
          </a:p>
          <a:p>
            <a:r>
              <a:rPr lang="ar-SA" sz="2800" dirty="0">
                <a:solidFill>
                  <a:srgbClr val="0D0D0D"/>
                </a:solidFill>
                <a:latin typeface="Arial" pitchFamily="34" charset="0"/>
              </a:rPr>
              <a:t>و</a:t>
            </a:r>
            <a:r>
              <a:rPr lang="ar-SA" sz="2800" dirty="0" smtClean="0">
                <a:solidFill>
                  <a:srgbClr val="0D0D0D"/>
                </a:solidFill>
                <a:latin typeface="Arial" pitchFamily="34" charset="0"/>
              </a:rPr>
              <a:t>يجب ان يكون </a:t>
            </a:r>
            <a:r>
              <a:rPr lang="ar-SA" sz="2800" dirty="0" err="1" smtClean="0">
                <a:solidFill>
                  <a:srgbClr val="0D0D0D"/>
                </a:solidFill>
                <a:latin typeface="Arial" pitchFamily="34" charset="0"/>
              </a:rPr>
              <a:t>الجليسرول</a:t>
            </a:r>
            <a:r>
              <a:rPr lang="ar-SA" sz="2800" dirty="0" smtClean="0">
                <a:solidFill>
                  <a:srgbClr val="0D0D0D"/>
                </a:solidFill>
                <a:latin typeface="Arial" pitchFamily="34" charset="0"/>
              </a:rPr>
              <a:t> على هيئه </a:t>
            </a:r>
            <a:r>
              <a:rPr lang="ar-SA" sz="2800" dirty="0" err="1" smtClean="0">
                <a:solidFill>
                  <a:srgbClr val="0D0D0D"/>
                </a:solidFill>
                <a:latin typeface="Arial" pitchFamily="34" charset="0"/>
              </a:rPr>
              <a:t>جلسرول</a:t>
            </a:r>
            <a:r>
              <a:rPr lang="ar-SA" sz="2800" dirty="0" smtClean="0">
                <a:solidFill>
                  <a:srgbClr val="0D0D0D"/>
                </a:solidFill>
                <a:latin typeface="Arial" pitchFamily="34" charset="0"/>
              </a:rPr>
              <a:t> فوسفات والحمض </a:t>
            </a:r>
            <a:r>
              <a:rPr lang="ar-SA" sz="2800" dirty="0" err="1" smtClean="0">
                <a:solidFill>
                  <a:srgbClr val="0D0D0D"/>
                </a:solidFill>
                <a:latin typeface="Arial" pitchFamily="34" charset="0"/>
              </a:rPr>
              <a:t>الدهنى</a:t>
            </a:r>
            <a:r>
              <a:rPr lang="ar-SA" sz="2800" dirty="0" smtClean="0">
                <a:solidFill>
                  <a:srgbClr val="0D0D0D"/>
                </a:solidFill>
                <a:latin typeface="Arial" pitchFamily="34" charset="0"/>
              </a:rPr>
              <a:t> نشط </a:t>
            </a:r>
            <a:r>
              <a:rPr lang="en-US" sz="2800" dirty="0" smtClean="0">
                <a:solidFill>
                  <a:srgbClr val="0D0D0D"/>
                </a:solidFill>
                <a:latin typeface="Arial" pitchFamily="34" charset="0"/>
              </a:rPr>
              <a:t>acyl CoA</a:t>
            </a:r>
            <a:r>
              <a:rPr lang="ar-SA" sz="2800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فى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الأنسجة الدهنية لا يوجد انزيم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الجلسروكينيز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(يوجد في الكبد والكلى والقلب) ولذلك لا تنتج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الجلسروفوسفات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من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الجليسرول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ولكنه ينتج من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داى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هيدروكسى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اسيتون فوسفات</a:t>
            </a:r>
            <a:endParaRPr lang="en-US" sz="3200" dirty="0" smtClean="0">
              <a:solidFill>
                <a:srgbClr val="0D0D0D"/>
              </a:solidFill>
              <a:latin typeface="Arial" pitchFamily="34" charset="0"/>
            </a:endParaRPr>
          </a:p>
          <a:p>
            <a:pPr>
              <a:buFontTx/>
              <a:buChar char="-"/>
            </a:pP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يتحد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الجليسرول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فوسفات مع 2 جزيء حمض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دهنى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نشط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ليعطى</a:t>
            </a:r>
            <a:r>
              <a:rPr lang="ar-SA" sz="3200" dirty="0" smtClean="0">
                <a:solidFill>
                  <a:srgbClr val="0D0D0D"/>
                </a:solidFill>
                <a:latin typeface="Arial" pitchFamily="34" charset="0"/>
              </a:rPr>
              <a:t> حمض </a:t>
            </a:r>
            <a:r>
              <a:rPr lang="ar-SA" sz="3200" dirty="0" err="1" smtClean="0">
                <a:solidFill>
                  <a:srgbClr val="0D0D0D"/>
                </a:solidFill>
                <a:latin typeface="Arial" pitchFamily="34" charset="0"/>
              </a:rPr>
              <a:t>الفوسفاتيديك</a:t>
            </a:r>
            <a:endParaRPr lang="en-US" sz="3200" dirty="0" smtClean="0">
              <a:solidFill>
                <a:srgbClr val="0D0D0D"/>
              </a:solidFill>
              <a:latin typeface="Arial" pitchFamily="34" charset="0"/>
            </a:endParaRPr>
          </a:p>
          <a:p>
            <a:pPr>
              <a:buFontTx/>
              <a:buChar char="-"/>
            </a:pPr>
            <a:endParaRPr lang="ar-SA" sz="3200" dirty="0" smtClean="0">
              <a:solidFill>
                <a:srgbClr val="0D0D0D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60808" y="571480"/>
            <a:ext cx="3713324" cy="59293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50040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322040" y="3244334"/>
            <a:ext cx="43204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Synthesis of cholesterol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19088"/>
            <a:ext cx="6596088" cy="621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0"/>
            <a:ext cx="6999305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" y="0"/>
            <a:ext cx="8855373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الكبد </a:t>
            </a:r>
            <a:r>
              <a:rPr lang="ar-SA" sz="2800" b="1" dirty="0" err="1" smtClean="0">
                <a:solidFill>
                  <a:srgbClr val="FF0000"/>
                </a:solidFill>
              </a:rPr>
              <a:t>الدهنى</a:t>
            </a:r>
            <a:r>
              <a:rPr lang="ar-SA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Fatty liver  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endParaRPr lang="ar-SA" sz="2400" b="1" dirty="0" smtClean="0"/>
          </a:p>
          <a:p>
            <a:r>
              <a:rPr lang="ar-SA" sz="2400" b="1" dirty="0" err="1" smtClean="0"/>
              <a:t>اذا</a:t>
            </a:r>
            <a:r>
              <a:rPr lang="ar-SA" sz="2400" b="1" dirty="0" smtClean="0"/>
              <a:t> ذادت كميه الدهون في الكبد عن الكميه الطبيعية فانه يؤدى إلى حاله تسم الكبد </a:t>
            </a:r>
            <a:r>
              <a:rPr lang="ar-SA" sz="2400" b="1" dirty="0" err="1" smtClean="0"/>
              <a:t>الدهنى</a:t>
            </a:r>
            <a:endParaRPr lang="ar-SA" sz="2400" b="1" dirty="0" smtClean="0"/>
          </a:p>
          <a:p>
            <a:r>
              <a:rPr lang="ar-SA" sz="2400" b="1" u="sng" dirty="0" smtClean="0">
                <a:solidFill>
                  <a:srgbClr val="FF0000"/>
                </a:solidFill>
              </a:rPr>
              <a:t>أسباب</a:t>
            </a:r>
            <a:r>
              <a:rPr lang="ar-SA" sz="2400" b="1" u="sng" dirty="0" smtClean="0"/>
              <a:t> الكبد </a:t>
            </a:r>
            <a:r>
              <a:rPr lang="ar-SA" sz="2400" b="1" u="sng" dirty="0" err="1" smtClean="0"/>
              <a:t>الدهنى</a:t>
            </a:r>
            <a:r>
              <a:rPr lang="ar-SA" sz="2400" b="1" u="sng" dirty="0" smtClean="0"/>
              <a:t>:</a:t>
            </a:r>
          </a:p>
          <a:p>
            <a:r>
              <a:rPr lang="ar-SA" sz="2400" b="1" dirty="0" smtClean="0"/>
              <a:t>1- تناول كميات </a:t>
            </a:r>
            <a:r>
              <a:rPr lang="ar-SA" sz="2400" b="1" dirty="0" smtClean="0">
                <a:solidFill>
                  <a:srgbClr val="FF0000"/>
                </a:solidFill>
              </a:rPr>
              <a:t>ضخمه من الدهون</a:t>
            </a:r>
          </a:p>
          <a:p>
            <a:r>
              <a:rPr lang="ar-SA" sz="2400" b="1" dirty="0" smtClean="0"/>
              <a:t>2- </a:t>
            </a:r>
            <a:r>
              <a:rPr lang="ar-SA" sz="2400" b="1" dirty="0" smtClean="0">
                <a:solidFill>
                  <a:srgbClr val="FF0000"/>
                </a:solidFill>
              </a:rPr>
              <a:t>تصنيع الدهون </a:t>
            </a:r>
            <a:r>
              <a:rPr lang="ar-SA" sz="2400" b="1" dirty="0" smtClean="0"/>
              <a:t>بكميه كبيره من </a:t>
            </a:r>
            <a:r>
              <a:rPr lang="ar-SA" sz="2400" b="1" dirty="0" err="1" smtClean="0"/>
              <a:t>الكربوهيدرات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نتيجه</a:t>
            </a:r>
            <a:r>
              <a:rPr lang="ar-SA" sz="2400" b="1" dirty="0" smtClean="0"/>
              <a:t> زيادتها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الغذاء</a:t>
            </a:r>
          </a:p>
          <a:p>
            <a:r>
              <a:rPr lang="ar-SA" sz="2400" b="1" dirty="0" smtClean="0"/>
              <a:t>3- </a:t>
            </a:r>
            <a:r>
              <a:rPr lang="ar-SA" sz="2400" b="1" dirty="0" err="1" smtClean="0">
                <a:solidFill>
                  <a:srgbClr val="FF0000"/>
                </a:solidFill>
              </a:rPr>
              <a:t>زياده</a:t>
            </a:r>
            <a:r>
              <a:rPr lang="ar-SA" sz="2400" b="1" dirty="0" smtClean="0">
                <a:solidFill>
                  <a:srgbClr val="FF0000"/>
                </a:solidFill>
              </a:rPr>
              <a:t> نقل الدهون </a:t>
            </a:r>
            <a:r>
              <a:rPr lang="ar-SA" sz="2400" b="1" dirty="0" smtClean="0"/>
              <a:t>من </a:t>
            </a:r>
            <a:r>
              <a:rPr lang="ar-SA" sz="2400" b="1" dirty="0" err="1" smtClean="0"/>
              <a:t>الانسجه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الى</a:t>
            </a:r>
            <a:r>
              <a:rPr lang="ar-SA" sz="2400" b="1" dirty="0" smtClean="0"/>
              <a:t> الكبد . وذلك </a:t>
            </a:r>
            <a:r>
              <a:rPr lang="ar-SA" sz="2400" b="1" dirty="0" err="1" smtClean="0"/>
              <a:t>نتيجه</a:t>
            </a:r>
            <a:r>
              <a:rPr lang="ar-SA" sz="2400" b="1" dirty="0" smtClean="0"/>
              <a:t> نقص </a:t>
            </a:r>
            <a:r>
              <a:rPr lang="ar-SA" sz="2400" b="1" dirty="0" err="1" smtClean="0"/>
              <a:t>الكربوهيدرات</a:t>
            </a:r>
            <a:r>
              <a:rPr lang="ar-SA" sz="2400" b="1" dirty="0" smtClean="0"/>
              <a:t> </a:t>
            </a:r>
          </a:p>
          <a:p>
            <a:r>
              <a:rPr lang="ar-SA" sz="2400" b="1" dirty="0" smtClean="0"/>
              <a:t>فيتحول الجسم </a:t>
            </a:r>
            <a:r>
              <a:rPr lang="ar-SA" sz="2400" b="1" dirty="0" err="1" smtClean="0"/>
              <a:t>الى</a:t>
            </a:r>
            <a:r>
              <a:rPr lang="ar-SA" sz="2400" b="1" dirty="0" smtClean="0"/>
              <a:t> هدم الدهون </a:t>
            </a:r>
            <a:r>
              <a:rPr lang="ar-SA" sz="2400" b="1" dirty="0" err="1" smtClean="0"/>
              <a:t>المخزونه</a:t>
            </a:r>
            <a:r>
              <a:rPr lang="ar-SA" sz="2400" b="1" dirty="0" smtClean="0"/>
              <a:t> وتنتقل </a:t>
            </a:r>
            <a:r>
              <a:rPr lang="ar-SA" sz="2400" b="1" dirty="0" err="1" smtClean="0"/>
              <a:t>الى</a:t>
            </a:r>
            <a:r>
              <a:rPr lang="ar-SA" sz="2400" b="1" dirty="0" smtClean="0"/>
              <a:t> الكبد . يحدث ذلك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:</a:t>
            </a:r>
          </a:p>
          <a:p>
            <a:pPr marL="342900" indent="-342900">
              <a:buAutoNum type="arabic1Minus"/>
            </a:pPr>
            <a:r>
              <a:rPr lang="ar-SA" sz="2400" b="1" dirty="0" smtClean="0"/>
              <a:t>نقص </a:t>
            </a:r>
            <a:r>
              <a:rPr lang="ar-SA" sz="2400" b="1" dirty="0" err="1" smtClean="0"/>
              <a:t>الكربوهيدرات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الغذاء</a:t>
            </a:r>
          </a:p>
          <a:p>
            <a:pPr marL="342900" indent="-342900"/>
            <a:r>
              <a:rPr lang="ar-SA" sz="2400" b="1" dirty="0" smtClean="0"/>
              <a:t>ب- الجوع          </a:t>
            </a:r>
            <a:r>
              <a:rPr lang="ar-SA" sz="2400" b="1" dirty="0" err="1" smtClean="0"/>
              <a:t>ج</a:t>
            </a:r>
            <a:r>
              <a:rPr lang="ar-SA" sz="2400" b="1" dirty="0" smtClean="0"/>
              <a:t>- مرضى </a:t>
            </a:r>
            <a:r>
              <a:rPr lang="ar-SA" sz="2400" b="1" dirty="0" err="1" smtClean="0"/>
              <a:t>السكرى</a:t>
            </a:r>
            <a:r>
              <a:rPr lang="ar-SA" sz="2400" b="1" dirty="0" smtClean="0"/>
              <a:t>.</a:t>
            </a:r>
          </a:p>
          <a:p>
            <a:pPr marL="342900" indent="-342900"/>
            <a:endParaRPr lang="ar-SA" sz="2400" b="1" dirty="0" smtClean="0"/>
          </a:p>
          <a:p>
            <a:pPr marL="342900" indent="-342900"/>
            <a:r>
              <a:rPr lang="ar-SA" sz="2400" b="1" dirty="0" smtClean="0"/>
              <a:t>4- </a:t>
            </a:r>
            <a:r>
              <a:rPr lang="ar-SA" sz="2400" b="1" dirty="0" smtClean="0">
                <a:solidFill>
                  <a:srgbClr val="FF0000"/>
                </a:solidFill>
              </a:rPr>
              <a:t>قله تحرك الدهون </a:t>
            </a:r>
            <a:r>
              <a:rPr lang="ar-SA" sz="2400" b="1" dirty="0" smtClean="0"/>
              <a:t>من الكبد إلى الدم وذلك بسبب نقص بعض المواد </a:t>
            </a:r>
            <a:r>
              <a:rPr lang="ar-SA" sz="2400" b="1" dirty="0" err="1" smtClean="0"/>
              <a:t>الضروريه</a:t>
            </a:r>
            <a:endParaRPr lang="ar-SA" sz="2400" b="1" dirty="0" smtClean="0"/>
          </a:p>
          <a:p>
            <a:pPr marL="342900" indent="-342900"/>
            <a:r>
              <a:rPr lang="ar-SA" sz="2400" b="1" dirty="0" smtClean="0"/>
              <a:t> (</a:t>
            </a:r>
            <a:r>
              <a:rPr lang="ar-SA" sz="2400" b="1" dirty="0" err="1" smtClean="0"/>
              <a:t>الفوسفوليبيدات</a:t>
            </a:r>
            <a:r>
              <a:rPr lang="ar-SA" sz="2400" b="1" dirty="0" smtClean="0"/>
              <a:t>)  لتحريك دهون الكبد </a:t>
            </a:r>
            <a:r>
              <a:rPr lang="ar-SA" sz="2400" b="1" dirty="0" err="1" smtClean="0"/>
              <a:t>والتى</a:t>
            </a:r>
            <a:r>
              <a:rPr lang="ar-SA" sz="2400" b="1" dirty="0" smtClean="0"/>
              <a:t> تسمى </a:t>
            </a:r>
            <a:r>
              <a:rPr lang="en-US" sz="2400" b="1" dirty="0" err="1" smtClean="0"/>
              <a:t>l</a:t>
            </a:r>
            <a:r>
              <a:rPr lang="en-US" sz="2400" b="1" dirty="0" err="1" smtClean="0">
                <a:solidFill>
                  <a:srgbClr val="FF0000"/>
                </a:solidFill>
              </a:rPr>
              <a:t>ipotropic</a:t>
            </a:r>
            <a:r>
              <a:rPr lang="en-US" sz="2400" b="1" dirty="0" smtClean="0">
                <a:solidFill>
                  <a:srgbClr val="FF0000"/>
                </a:solidFill>
              </a:rPr>
              <a:t> factors</a:t>
            </a:r>
            <a:r>
              <a:rPr lang="en-US" sz="2400" b="1" dirty="0" smtClean="0"/>
              <a:t> </a:t>
            </a:r>
            <a:endParaRPr lang="ar-SA" sz="2400" b="1" dirty="0" smtClean="0"/>
          </a:p>
          <a:p>
            <a:pPr marL="342900" indent="-342900"/>
            <a:r>
              <a:rPr lang="ar-SA" sz="2400" b="1" u="sng" dirty="0" smtClean="0">
                <a:solidFill>
                  <a:srgbClr val="FF0000"/>
                </a:solidFill>
              </a:rPr>
              <a:t>وتشمل</a:t>
            </a:r>
            <a:r>
              <a:rPr lang="ar-SA" sz="2400" b="1" dirty="0" smtClean="0"/>
              <a:t>:    </a:t>
            </a:r>
            <a:r>
              <a:rPr lang="ar-SA" sz="2400" b="1" dirty="0" err="1" smtClean="0"/>
              <a:t>الكولين</a:t>
            </a:r>
            <a:r>
              <a:rPr lang="ar-SA" sz="2400" b="1" dirty="0" smtClean="0"/>
              <a:t>-  </a:t>
            </a:r>
            <a:r>
              <a:rPr lang="ar-SA" sz="2400" b="1" dirty="0" err="1" smtClean="0"/>
              <a:t>المثيونين</a:t>
            </a:r>
            <a:r>
              <a:rPr lang="ar-SA" sz="2400" b="1" dirty="0" smtClean="0"/>
              <a:t> النشط – </a:t>
            </a:r>
            <a:r>
              <a:rPr lang="ar-SA" sz="2400" b="1" dirty="0" err="1" smtClean="0"/>
              <a:t>الاينيسيتول</a:t>
            </a:r>
            <a:r>
              <a:rPr lang="ar-SA" sz="2400" b="1" dirty="0" smtClean="0"/>
              <a:t>- </a:t>
            </a:r>
            <a:r>
              <a:rPr lang="ar-SA" sz="2400" b="1" dirty="0" err="1" smtClean="0"/>
              <a:t>الاحماض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الدهنيه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الاساسيه</a:t>
            </a:r>
            <a:endParaRPr lang="ar-SA" sz="2400" b="1" dirty="0" smtClean="0"/>
          </a:p>
          <a:p>
            <a:pPr marL="342900" indent="-342900"/>
            <a:r>
              <a:rPr lang="ar-SA" sz="2400" b="1" dirty="0" smtClean="0"/>
              <a:t> – بروتين </a:t>
            </a:r>
            <a:r>
              <a:rPr lang="ar-SA" sz="2400" b="1" dirty="0" err="1" smtClean="0"/>
              <a:t>الكازين</a:t>
            </a:r>
            <a:r>
              <a:rPr lang="ar-SA" sz="2400" b="1" dirty="0" smtClean="0"/>
              <a:t> – بعض الفيتامينات مثل حمض </a:t>
            </a:r>
            <a:r>
              <a:rPr lang="ar-SA" sz="2400" b="1" dirty="0" err="1" smtClean="0"/>
              <a:t>البانتوثينيك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والفوليك</a:t>
            </a:r>
            <a:r>
              <a:rPr lang="ar-SA" sz="2400" b="1" dirty="0" smtClean="0"/>
              <a:t> -  </a:t>
            </a:r>
          </a:p>
          <a:p>
            <a:pPr marL="342900" indent="-342900"/>
            <a:endParaRPr lang="ar-SA" sz="2400" b="1" dirty="0" smtClean="0"/>
          </a:p>
          <a:p>
            <a:pPr marL="342900" indent="-342900"/>
            <a:r>
              <a:rPr lang="ar-SA" sz="2400" b="1" dirty="0" smtClean="0"/>
              <a:t>5- قله استخدام الدهن في الكبد لنقص نقص حمض </a:t>
            </a:r>
            <a:r>
              <a:rPr lang="ar-SA" sz="2400" b="1" dirty="0" err="1" smtClean="0"/>
              <a:t>البانتوثينيك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او</a:t>
            </a:r>
            <a:r>
              <a:rPr lang="ar-SA" sz="2400" b="1" dirty="0" smtClean="0"/>
              <a:t> تسمم الكبد بالكحول </a:t>
            </a:r>
          </a:p>
          <a:p>
            <a:r>
              <a:rPr lang="ar-SA" sz="2400" b="1" dirty="0" smtClean="0"/>
              <a:t>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677982" y="188640"/>
            <a:ext cx="5774338" cy="15001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ar-EG" sz="3200" dirty="0">
                <a:latin typeface="Calibri"/>
                <a:ea typeface="Calibri"/>
                <a:cs typeface="Times New Roman"/>
              </a:rPr>
              <a:t>الفرق بين الدهن المخزن و دهن الأنسجة</a:t>
            </a:r>
            <a:r>
              <a:rPr lang="ar-EG" sz="3200" dirty="0" smtClean="0">
                <a:latin typeface="Calibri"/>
                <a:ea typeface="Calibri"/>
                <a:cs typeface="Times New Roman"/>
              </a:rPr>
              <a:t>.</a:t>
            </a:r>
            <a:endParaRPr lang="ar-SA" sz="3200" dirty="0" smtClean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endParaRPr lang="ar-SA" dirty="0" smtClean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endParaRPr lang="en-US" sz="1600" dirty="0">
              <a:effectLst/>
              <a:latin typeface="Calibri"/>
              <a:ea typeface="Calibri"/>
              <a:cs typeface="Arial"/>
            </a:endParaRP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632151"/>
              </p:ext>
            </p:extLst>
          </p:nvPr>
        </p:nvGraphicFramePr>
        <p:xfrm>
          <a:off x="971600" y="1855832"/>
          <a:ext cx="7416824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8412"/>
                <a:gridCol w="3708412"/>
              </a:tblGrid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2000" dirty="0" smtClean="0">
                          <a:latin typeface="Calibri"/>
                          <a:ea typeface="Calibri"/>
                          <a:cs typeface="Times New Roman"/>
                        </a:rPr>
                        <a:t>الدهن المخزن </a:t>
                      </a:r>
                      <a:endParaRPr lang="en-US" sz="2000" dirty="0" smtClean="0"/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2000" dirty="0" smtClean="0">
                          <a:latin typeface="Calibri"/>
                          <a:ea typeface="Calibri"/>
                          <a:cs typeface="Times New Roman"/>
                        </a:rPr>
                        <a:t>و دهن الأنسجة</a:t>
                      </a:r>
                      <a:r>
                        <a:rPr lang="ar-SA" sz="20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غير محدد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محدد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يتكون من </a:t>
                      </a:r>
                      <a:r>
                        <a:rPr lang="ar-SA" sz="2000" dirty="0" err="1" smtClean="0"/>
                        <a:t>الجليسريدات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الثلاتيه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يتكون اساسا من </a:t>
                      </a:r>
                      <a:r>
                        <a:rPr lang="ar-SA" sz="2000" dirty="0" err="1" smtClean="0"/>
                        <a:t>الفوسفوليبيدات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يستخدم في الجوع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err="1" smtClean="0"/>
                        <a:t>لايستخدم</a:t>
                      </a:r>
                      <a:r>
                        <a:rPr lang="ar-SA" sz="2000" dirty="0" smtClean="0"/>
                        <a:t>  </a:t>
                      </a:r>
                      <a:r>
                        <a:rPr lang="ar-SA" sz="2000" dirty="0" err="1" smtClean="0"/>
                        <a:t>لانتاج</a:t>
                      </a:r>
                      <a:r>
                        <a:rPr lang="ar-SA" sz="2000" dirty="0" smtClean="0"/>
                        <a:t> طاقه عند الجوع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CHO</a:t>
                      </a:r>
                      <a:endParaRPr lang="ar-SA" sz="2000" dirty="0" smtClean="0"/>
                    </a:p>
                    <a:p>
                      <a:endParaRPr lang="ar-SA" sz="2000" dirty="0" smtClean="0"/>
                    </a:p>
                    <a:p>
                      <a:r>
                        <a:rPr lang="ar-SA" sz="2000" dirty="0" smtClean="0"/>
                        <a:t>الرقم </a:t>
                      </a:r>
                      <a:r>
                        <a:rPr lang="ar-SA" sz="2000" dirty="0" err="1" smtClean="0"/>
                        <a:t>اليودى</a:t>
                      </a:r>
                      <a:r>
                        <a:rPr lang="ar-SA" sz="2000" dirty="0" smtClean="0"/>
                        <a:t> منخفض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يحتوى على </a:t>
                      </a:r>
                      <a:r>
                        <a:rPr lang="ar-SA" sz="2000" baseline="0" dirty="0" smtClean="0"/>
                        <a:t> </a:t>
                      </a:r>
                      <a:r>
                        <a:rPr lang="en-US" sz="2000" baseline="0" dirty="0" smtClean="0"/>
                        <a:t>NPOHC</a:t>
                      </a:r>
                    </a:p>
                    <a:p>
                      <a:endParaRPr lang="ar-SA" sz="2000" baseline="0" dirty="0" smtClean="0"/>
                    </a:p>
                    <a:p>
                      <a:r>
                        <a:rPr lang="ar-SA" sz="2000" baseline="0" dirty="0" smtClean="0"/>
                        <a:t>الرقم </a:t>
                      </a:r>
                      <a:r>
                        <a:rPr lang="ar-SA" sz="2000" baseline="0" dirty="0" err="1" smtClean="0"/>
                        <a:t>اليودى</a:t>
                      </a:r>
                      <a:r>
                        <a:rPr lang="ar-SA" sz="2000" baseline="0" dirty="0" smtClean="0"/>
                        <a:t> مرتفع</a:t>
                      </a:r>
                      <a:endParaRPr lang="en-US" sz="2000" baseline="0" dirty="0" smtClean="0"/>
                    </a:p>
                    <a:p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231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214290"/>
            <a:ext cx="8072494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 دور الكبد </a:t>
            </a:r>
            <a:r>
              <a:rPr lang="ar-SA" sz="3200" b="1" dirty="0" err="1" smtClean="0">
                <a:solidFill>
                  <a:srgbClr val="FF0000"/>
                </a:solidFill>
              </a:rPr>
              <a:t>فى</a:t>
            </a:r>
            <a:r>
              <a:rPr lang="ar-SA" sz="3200" b="1" dirty="0" smtClean="0">
                <a:solidFill>
                  <a:srgbClr val="FF0000"/>
                </a:solidFill>
              </a:rPr>
              <a:t> التمثيل </a:t>
            </a:r>
            <a:r>
              <a:rPr lang="ar-SA" sz="3200" b="1" dirty="0" err="1" smtClean="0">
                <a:solidFill>
                  <a:srgbClr val="FF0000"/>
                </a:solidFill>
              </a:rPr>
              <a:t>الغذائى</a:t>
            </a:r>
            <a:r>
              <a:rPr lang="ar-SA" sz="3200" b="1" dirty="0" smtClean="0">
                <a:solidFill>
                  <a:srgbClr val="FF0000"/>
                </a:solidFill>
              </a:rPr>
              <a:t> للدهون:</a:t>
            </a:r>
          </a:p>
          <a:p>
            <a:endParaRPr lang="ar-SA" b="1" dirty="0" smtClean="0"/>
          </a:p>
          <a:p>
            <a:r>
              <a:rPr lang="ar-SA" b="1" dirty="0" smtClean="0"/>
              <a:t>1</a:t>
            </a:r>
            <a:r>
              <a:rPr lang="ar-SA" sz="2800" b="1" dirty="0" smtClean="0"/>
              <a:t>- </a:t>
            </a:r>
            <a:r>
              <a:rPr lang="ar-SA" sz="2800" b="1" dirty="0" err="1" smtClean="0"/>
              <a:t>افراز</a:t>
            </a:r>
            <a:r>
              <a:rPr lang="ar-SA" sz="2800" b="1" dirty="0" smtClean="0"/>
              <a:t> </a:t>
            </a:r>
            <a:r>
              <a:rPr lang="ar-SA" sz="2800" b="1" dirty="0" err="1" smtClean="0">
                <a:solidFill>
                  <a:srgbClr val="00B0F0"/>
                </a:solidFill>
              </a:rPr>
              <a:t>عصاره</a:t>
            </a:r>
            <a:r>
              <a:rPr lang="ar-SA" sz="2800" b="1" dirty="0" smtClean="0">
                <a:solidFill>
                  <a:srgbClr val="00B0F0"/>
                </a:solidFill>
              </a:rPr>
              <a:t> الصفراء </a:t>
            </a:r>
            <a:r>
              <a:rPr lang="ar-SA" sz="2800" b="1" dirty="0" err="1" smtClean="0"/>
              <a:t>التى</a:t>
            </a:r>
            <a:r>
              <a:rPr lang="ar-SA" sz="2800" b="1" dirty="0" smtClean="0"/>
              <a:t> تساعد على هضم وامتصاص الدهون</a:t>
            </a:r>
          </a:p>
          <a:p>
            <a:endParaRPr lang="ar-SA" sz="2800" b="1" dirty="0" smtClean="0"/>
          </a:p>
          <a:p>
            <a:r>
              <a:rPr lang="ar-SA" sz="2800" b="1" dirty="0" smtClean="0"/>
              <a:t>2- </a:t>
            </a:r>
            <a:r>
              <a:rPr lang="ar-SA" sz="2800" b="1" dirty="0" smtClean="0">
                <a:solidFill>
                  <a:srgbClr val="00B0F0"/>
                </a:solidFill>
              </a:rPr>
              <a:t>أكسده </a:t>
            </a:r>
            <a:r>
              <a:rPr lang="ar-SA" sz="2800" b="1" dirty="0" err="1" smtClean="0">
                <a:solidFill>
                  <a:srgbClr val="00B0F0"/>
                </a:solidFill>
              </a:rPr>
              <a:t>الاحماض</a:t>
            </a:r>
            <a:r>
              <a:rPr lang="ar-SA" sz="2800" b="1" dirty="0" smtClean="0">
                <a:solidFill>
                  <a:srgbClr val="00B0F0"/>
                </a:solidFill>
              </a:rPr>
              <a:t> </a:t>
            </a:r>
            <a:r>
              <a:rPr lang="ar-SA" sz="2800" b="1" dirty="0" err="1" smtClean="0">
                <a:solidFill>
                  <a:srgbClr val="00B0F0"/>
                </a:solidFill>
              </a:rPr>
              <a:t>الدهنيه</a:t>
            </a:r>
            <a:r>
              <a:rPr lang="ar-SA" sz="2800" b="1" dirty="0" smtClean="0">
                <a:solidFill>
                  <a:srgbClr val="00B0F0"/>
                </a:solidFill>
              </a:rPr>
              <a:t> </a:t>
            </a:r>
            <a:r>
              <a:rPr lang="ar-SA" sz="2800" b="1" dirty="0" err="1" smtClean="0"/>
              <a:t>لانتاج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الطاقه</a:t>
            </a:r>
            <a:endParaRPr lang="ar-SA" sz="2800" b="1" dirty="0" smtClean="0"/>
          </a:p>
          <a:p>
            <a:endParaRPr lang="ar-SA" sz="2800" b="1" dirty="0" smtClean="0"/>
          </a:p>
          <a:p>
            <a:r>
              <a:rPr lang="ar-SA" sz="2800" b="1" dirty="0" smtClean="0"/>
              <a:t>3-</a:t>
            </a:r>
            <a:r>
              <a:rPr lang="ar-SA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00B0F0"/>
                </a:solidFill>
              </a:rPr>
              <a:t>تصنيع وبناء</a:t>
            </a:r>
            <a:r>
              <a:rPr lang="ar-SA" sz="2800" b="1" dirty="0" smtClean="0"/>
              <a:t>:</a:t>
            </a:r>
          </a:p>
          <a:p>
            <a:pPr marL="342900" indent="-342900">
              <a:buAutoNum type="arabic1Minus"/>
            </a:pPr>
            <a:r>
              <a:rPr lang="ar-SA" sz="2800" b="1" dirty="0" err="1" smtClean="0"/>
              <a:t>الاحماض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الدهنيه</a:t>
            </a:r>
            <a:r>
              <a:rPr lang="ar-SA" sz="2800" b="1" dirty="0" smtClean="0"/>
              <a:t>            ب- </a:t>
            </a:r>
            <a:r>
              <a:rPr lang="ar-SA" sz="2800" b="1" dirty="0" err="1" smtClean="0"/>
              <a:t>الفوسفوليبيدات</a:t>
            </a:r>
            <a:r>
              <a:rPr lang="ar-SA" sz="2800" b="1" dirty="0" smtClean="0"/>
              <a:t>      </a:t>
            </a:r>
          </a:p>
          <a:p>
            <a:pPr marL="342900" indent="-342900"/>
            <a:r>
              <a:rPr lang="ar-SA" sz="2800" b="1" dirty="0" smtClean="0"/>
              <a:t> ج -</a:t>
            </a:r>
            <a:r>
              <a:rPr lang="ar-SA" sz="2800" b="1" dirty="0" err="1" smtClean="0"/>
              <a:t>الاجسام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الكيتونيه</a:t>
            </a:r>
            <a:r>
              <a:rPr lang="ar-SA" sz="2800" b="1" dirty="0" smtClean="0"/>
              <a:t>        د- </a:t>
            </a:r>
            <a:r>
              <a:rPr lang="ar-SA" sz="2800" b="1" dirty="0" err="1" smtClean="0"/>
              <a:t>الكوليستيرول</a:t>
            </a:r>
            <a:r>
              <a:rPr lang="ar-SA" sz="2800" b="1" dirty="0" smtClean="0"/>
              <a:t>    - أملاح الصفراء</a:t>
            </a:r>
          </a:p>
          <a:p>
            <a:pPr marL="342900" indent="-342900"/>
            <a:endParaRPr lang="ar-SA" sz="2800" b="1" dirty="0" smtClean="0"/>
          </a:p>
          <a:p>
            <a:pPr marL="342900" indent="-342900"/>
            <a:r>
              <a:rPr lang="ar-SA" sz="2800" b="1" dirty="0" smtClean="0"/>
              <a:t>4- يتحول </a:t>
            </a:r>
            <a:r>
              <a:rPr lang="ar-SA" sz="2800" b="1" dirty="0" err="1" smtClean="0">
                <a:solidFill>
                  <a:srgbClr val="00B0F0"/>
                </a:solidFill>
              </a:rPr>
              <a:t>الجليسرول</a:t>
            </a:r>
            <a:r>
              <a:rPr lang="ar-SA" sz="2800" b="1" dirty="0" smtClean="0">
                <a:solidFill>
                  <a:srgbClr val="00B0F0"/>
                </a:solidFill>
              </a:rPr>
              <a:t> </a:t>
            </a:r>
            <a:r>
              <a:rPr lang="ar-SA" sz="2800" b="1" dirty="0" err="1" smtClean="0">
                <a:solidFill>
                  <a:srgbClr val="00B0F0"/>
                </a:solidFill>
              </a:rPr>
              <a:t>الى</a:t>
            </a:r>
            <a:r>
              <a:rPr lang="ar-SA" sz="2800" b="1" dirty="0" smtClean="0">
                <a:solidFill>
                  <a:srgbClr val="00B0F0"/>
                </a:solidFill>
              </a:rPr>
              <a:t> جلوكوز </a:t>
            </a:r>
            <a:r>
              <a:rPr lang="ar-SA" sz="2800" b="1" dirty="0" smtClean="0"/>
              <a:t>أو العكس </a:t>
            </a:r>
            <a:r>
              <a:rPr lang="ar-SA" sz="2800" b="1" dirty="0" err="1" smtClean="0"/>
              <a:t>فى</a:t>
            </a:r>
            <a:r>
              <a:rPr lang="ar-SA" sz="2800" b="1" dirty="0" smtClean="0"/>
              <a:t> الكبد</a:t>
            </a:r>
          </a:p>
          <a:p>
            <a:pPr marL="342900" indent="-342900"/>
            <a:endParaRPr lang="ar-SA" sz="2800" b="1" dirty="0" smtClean="0"/>
          </a:p>
          <a:p>
            <a:pPr marL="342900" indent="-342900"/>
            <a:r>
              <a:rPr lang="ar-SA" sz="2800" b="1" dirty="0" smtClean="0"/>
              <a:t>5- تخزين الفيتامينات </a:t>
            </a:r>
            <a:r>
              <a:rPr lang="ar-SA" sz="2800" b="1" dirty="0" err="1" smtClean="0"/>
              <a:t>الذائبه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فى</a:t>
            </a:r>
            <a:r>
              <a:rPr lang="ar-SA" sz="2800" b="1" dirty="0" smtClean="0"/>
              <a:t> الدهون.</a:t>
            </a:r>
          </a:p>
          <a:p>
            <a:pPr marL="342900" indent="-342900"/>
            <a:r>
              <a:rPr lang="ar-SA" sz="2800" b="1" dirty="0" smtClean="0"/>
              <a:t> </a:t>
            </a:r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1900</TotalTime>
  <Words>1911</Words>
  <Application>Microsoft Office PowerPoint</Application>
  <PresentationFormat>عرض على الشاشة (3:4)‏</PresentationFormat>
  <Paragraphs>279</Paragraphs>
  <Slides>43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43</vt:i4>
      </vt:variant>
    </vt:vector>
  </HeadingPairs>
  <TitlesOfParts>
    <vt:vector size="44" baseType="lpstr">
      <vt:lpstr>ملتقى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1- تخزين الدهون المتعادله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kamal</dc:creator>
  <cp:lastModifiedBy>user1</cp:lastModifiedBy>
  <cp:revision>222</cp:revision>
  <dcterms:modified xsi:type="dcterms:W3CDTF">2013-10-26T12:43:44Z</dcterms:modified>
</cp:coreProperties>
</file>