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6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8" r:id="rId19"/>
    <p:sldId id="282" r:id="rId20"/>
    <p:sldId id="283" r:id="rId21"/>
    <p:sldId id="284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1043E-1E63-40F2-A5D1-B59519DE57CA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3FCB8-6F1F-4D67-8AB4-F371F3628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07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A48324EF-5C9C-49CE-A40E-9AE106A24F26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146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146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7F1E3925-EF24-4F10-A813-64B9C57B9185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2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218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218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25BE269F-40F0-48CD-965D-43FF2A10A0E2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3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228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228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2F383B39-CFA5-4359-BCC7-01A712F6A540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4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290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290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936415FB-0B3F-4377-8548-63297ADFF4CD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5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936415FB-0B3F-4377-8548-63297ADFF4CD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6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E94F8956-70BF-4F54-98A8-DCA4B473CA72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7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331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331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436FE63E-086C-4425-B24E-B65A7A349B1D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8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3721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37220" name="Rectangle 2"/>
          <p:cNvSpPr>
            <a:spLocks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0956DF7C-58A4-4B69-BD68-7A20F494C01B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9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413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413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109DDFC7-EE0A-4F48-8CF0-A72CDF014385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42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42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93397C01-5691-480C-966B-5E98D6B2D37B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11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7F97DFD7-8629-4209-9967-A0A77B26CC6E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12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45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454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1A01C56F-C427-496C-A6B5-3C116A0B8A91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13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50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50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9904C824-95AD-4A63-AD44-4C6C4AE46F92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14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54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54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A408AE2B-CD87-4B4C-9722-8AA298BCD50B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15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55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55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6FB5ECB9-BDC3-4AFC-BF1B-5954CE9E130B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16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56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56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8F419B06-3B4A-4E58-9356-FE468382044B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17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62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62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90106145-0762-41FF-B599-2A4B3C71B4BB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18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75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75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F4BBC68B-4952-41E2-AA39-0E9A7E260D76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19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79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79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E217A5CB-D0EA-4CF1-B97D-B5F558760376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20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80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80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2CD72028-BF8F-46D6-B871-65EFAE03235B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21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81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81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C995A51F-C76A-40E8-A952-4E59E7A1B70C}" type="slidenum">
              <a:rPr lang="en-US" sz="1200" baseline="0" smtClean="0">
                <a:solidFill>
                  <a:srgbClr val="000000"/>
                </a:solidFill>
              </a:rPr>
              <a:pPr eaLnBrk="1" hangingPunct="1"/>
              <a:t>22</a:t>
            </a:fld>
            <a:endParaRPr lang="en-US" sz="1200" baseline="0" smtClean="0">
              <a:solidFill>
                <a:srgbClr val="000000"/>
              </a:solidFill>
            </a:endParaRPr>
          </a:p>
        </p:txBody>
      </p:sp>
      <p:sp>
        <p:nvSpPr>
          <p:cNvPr id="182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6463" y="685542"/>
            <a:ext cx="2586245" cy="3429776"/>
          </a:xfrm>
          <a:solidFill>
            <a:srgbClr val="FFFFFF"/>
          </a:solidFill>
          <a:ln/>
        </p:spPr>
      </p:sp>
      <p:sp>
        <p:nvSpPr>
          <p:cNvPr id="182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91" y="4345213"/>
            <a:ext cx="5029590" cy="4115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19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3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4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94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9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3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9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46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7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33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5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17812-C56B-4A23-B27B-3FDFFC393E7C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2B6CA-8582-4655-9642-0FC10C4A5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00113" y="115888"/>
            <a:ext cx="7786687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rtl="1" eaLnBrk="1" hangingPunct="1">
              <a:buClrTx/>
              <a:buFontTx/>
              <a:buNone/>
            </a:pPr>
            <a:r>
              <a:rPr lang="en-US" sz="32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2- </a:t>
            </a:r>
            <a:r>
              <a:rPr lang="ar-SA" sz="32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بعض المركبات الفوسفاتية والطاقة الناتجة من تحللها</a:t>
            </a:r>
            <a:endParaRPr lang="en-US" sz="3200" b="1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895350"/>
            <a:ext cx="8455025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54883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4560888" y="3500438"/>
            <a:ext cx="4416425" cy="199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rtl="1" eaLnBrk="1" hangingPunct="1">
              <a:spcBef>
                <a:spcPts val="450"/>
              </a:spcBef>
              <a:buFont typeface="Arial" charset="0"/>
              <a:buChar char="•"/>
            </a:pPr>
            <a:r>
              <a:rPr lang="ar-SA" sz="20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مسار هدم الكربوهيدرات والبروتين والدهون</a:t>
            </a:r>
            <a:r>
              <a:rPr lang="en-US" sz="20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.</a:t>
            </a:r>
          </a:p>
          <a:p>
            <a:pPr algn="r" rtl="1" eaLnBrk="1" hangingPunct="1">
              <a:spcBef>
                <a:spcPts val="450"/>
              </a:spcBef>
              <a:buFont typeface="Arial" charset="0"/>
              <a:buChar char="•"/>
            </a:pPr>
            <a:endParaRPr lang="ar-SA" sz="2000" b="1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450"/>
              </a:spcBef>
              <a:buFont typeface="Arial" charset="0"/>
              <a:buChar char="•"/>
            </a:pPr>
            <a:r>
              <a:rPr lang="ar-SA" sz="20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كل المسارات تؤدى إلى إنتاج اسيتيل كو ايه</a:t>
            </a:r>
          </a:p>
          <a:p>
            <a:pPr algn="r" rtl="1" eaLnBrk="1" hangingPunct="1">
              <a:spcBef>
                <a:spcPts val="450"/>
              </a:spcBef>
              <a:buFont typeface="Arial" charset="0"/>
              <a:buChar char="•"/>
            </a:pPr>
            <a:endParaRPr lang="en-US" sz="2000" b="1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450"/>
              </a:spcBef>
              <a:buFont typeface="Arial" charset="0"/>
              <a:buChar char="•"/>
            </a:pPr>
            <a:r>
              <a:rPr lang="en-US" sz="20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ar-SA" sz="20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الذي يتأكسد في دوره كربس </a:t>
            </a:r>
          </a:p>
          <a:p>
            <a:pPr algn="r" rtl="1" eaLnBrk="1" hangingPunct="1">
              <a:spcBef>
                <a:spcPts val="450"/>
              </a:spcBef>
              <a:buFont typeface="Arial" charset="0"/>
              <a:buChar char="•"/>
            </a:pPr>
            <a:r>
              <a:rPr lang="ar-SA" sz="20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ويعطى طاقه</a:t>
            </a:r>
            <a:r>
              <a:rPr lang="en-US" sz="20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ATP</a:t>
            </a:r>
          </a:p>
          <a:p>
            <a:pPr algn="r" rtl="1" eaLnBrk="1" hangingPunct="1">
              <a:spcBef>
                <a:spcPts val="450"/>
              </a:spcBef>
              <a:buFont typeface="Arial" charset="0"/>
              <a:buNone/>
            </a:pPr>
            <a:endParaRPr lang="en-US" sz="1800" b="1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15888"/>
            <a:ext cx="4625975" cy="581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98389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77813"/>
            <a:ext cx="7715250" cy="658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4428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106488" y="192088"/>
            <a:ext cx="6746875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rtl="1" eaLnBrk="1" hangingPunct="1">
              <a:buClrTx/>
              <a:buFontTx/>
              <a:buNone/>
            </a:pPr>
            <a:r>
              <a:rPr lang="en-US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مصير ايض</a:t>
            </a:r>
            <a:r>
              <a:rPr lang="en-US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  glucose 6 phosphate</a:t>
            </a: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317625"/>
            <a:ext cx="5430838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07352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15807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43695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86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0"/>
            <a:ext cx="45450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36334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 txBox="1">
            <a:spLocks noChangeArrowheads="1"/>
          </p:cNvSpPr>
          <p:nvPr/>
        </p:nvSpPr>
        <p:spPr bwMode="auto">
          <a:xfrm>
            <a:off x="457200" y="7938"/>
            <a:ext cx="7467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rtl="1" eaLnBrk="1" hangingPunct="1">
              <a:buClrTx/>
              <a:buFontTx/>
              <a:buNone/>
            </a:pPr>
            <a:r>
              <a:rPr lang="ar-SA" sz="4000" b="1" u="sng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ملخص انتاج الطاقه </a:t>
            </a:r>
            <a:r>
              <a:rPr lang="ar-SA" sz="4000" b="1" baseline="0">
                <a:solidFill>
                  <a:srgbClr val="953735"/>
                </a:solidFill>
                <a:latin typeface="comic" pitchFamily="80" charset="0"/>
                <a:cs typeface="Arial" charset="0"/>
              </a:rPr>
              <a:t>للجليكوليزز</a:t>
            </a:r>
            <a:r>
              <a:rPr lang="en-US" sz="4000" b="1" baseline="0">
                <a:solidFill>
                  <a:srgbClr val="953735"/>
                </a:solidFill>
                <a:latin typeface="comic" pitchFamily="80" charset="0"/>
                <a:cs typeface="Arial" charset="0"/>
              </a:rPr>
              <a:t> </a:t>
            </a:r>
            <a:r>
              <a:rPr lang="en-US" sz="4000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:</a:t>
            </a:r>
            <a:br>
              <a:rPr lang="en-US" sz="4000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</a:br>
            <a:endParaRPr lang="en-US" sz="4000" baseline="0">
              <a:solidFill>
                <a:srgbClr val="FF00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2" name="Group 2"/>
          <p:cNvGraphicFramePr>
            <a:graphicFrameLocks noGrp="1"/>
          </p:cNvGraphicFramePr>
          <p:nvPr/>
        </p:nvGraphicFramePr>
        <p:xfrm>
          <a:off x="322263" y="981075"/>
          <a:ext cx="8439150" cy="5154613"/>
        </p:xfrm>
        <a:graphic>
          <a:graphicData uri="http://schemas.openxmlformats.org/drawingml/2006/table">
            <a:tbl>
              <a:tblPr/>
              <a:tblGrid>
                <a:gridCol w="2867025"/>
                <a:gridCol w="4160837"/>
                <a:gridCol w="1411288"/>
              </a:tblGrid>
              <a:tr h="446137">
                <a:tc>
                  <a:txBody>
                    <a:bodyPr/>
                    <a:lstStyle/>
                    <a:p>
                      <a:pPr marL="0" marR="0" lvl="0" indent="0" algn="ct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التفاعل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 </a:t>
                      </a: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طرق انتاج الطاقه والانزيم المحفز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 ATP</a:t>
                      </a: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عدد ال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771610"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Glucose to </a:t>
                      </a:r>
                    </a:p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Glucose-6-ph 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الفسفره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على مستوى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ماده التفاعل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Glucokinase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Lucida Sans Unicode" pitchFamily="34" charset="0"/>
                      </a:endParaRP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-1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ATP</a:t>
                      </a:r>
                    </a:p>
                  </a:txBody>
                  <a:tcPr marL="90000" marR="90000" marT="67976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71610"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Fructose-6-ph to </a:t>
                      </a:r>
                    </a:p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Fructose-1,6-biph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الفسفره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على مستوى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ماده التفاعل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phosphofructokinase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-1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ATP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103435"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Glyceraldehyde 3-ph to </a:t>
                      </a:r>
                    </a:p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1,3-bisphosphoglycerate 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glyceraldehyde-3-Ph Dehydrogenase</a:t>
                      </a:r>
                    </a:p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الفسفره  التأكسديه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على مستوى الميتوكوندريا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2 NADH +H  6 ATP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59974"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1,3-bisphosphoglycerate to </a:t>
                      </a:r>
                    </a:p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3-phosphoglycerate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الفسفره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على مستوى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ماده التفاعل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Phosphoglycerate kinase 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2 ATP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101847"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Phosphoenol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 pyruvate to</a:t>
                      </a:r>
                    </a:p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pyruvate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ar-S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الفسفره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على مستوى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ماده التفاعل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pyruvate kinase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Lucida Sans Unicode" pitchFamily="34" charset="0"/>
                        </a:rPr>
                        <a:t>2 ATP</a:t>
                      </a:r>
                    </a:p>
                    <a:p>
                      <a:pPr marL="0" marR="0" lvl="0" indent="0" algn="r" defTabSz="449263" rtl="1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Lucida Sans Unicode" pitchFamily="34" charset="0"/>
                      </a:endParaRPr>
                    </a:p>
                  </a:txBody>
                  <a:tcPr marL="90000" marR="90000" marT="62683" marB="46805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14503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rtl="1" eaLnBrk="1" hangingPunct="1">
              <a:buClrTx/>
              <a:buFontTx/>
              <a:buNone/>
            </a:pPr>
            <a:r>
              <a:rPr lang="ar-SA" sz="3600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تحويل البيروفات الى أسيتيل كو ايه</a:t>
            </a:r>
            <a:endParaRPr lang="en-US" sz="3600" baseline="0">
              <a:solidFill>
                <a:srgbClr val="FF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545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rtl="1" eaLnBrk="1" hangingPunct="1">
              <a:spcBef>
                <a:spcPts val="800"/>
              </a:spcBef>
              <a:buClr>
                <a:srgbClr val="003399"/>
              </a:buClr>
              <a:buFont typeface="Arial" charset="0"/>
              <a:buChar char="•"/>
            </a:pPr>
            <a:r>
              <a:rPr lang="en-US" sz="3200" baseline="0">
                <a:solidFill>
                  <a:srgbClr val="003399"/>
                </a:solidFill>
                <a:latin typeface="Calibri" pitchFamily="34" charset="0"/>
                <a:cs typeface="Arial" charset="0"/>
              </a:rPr>
              <a:t>Pyruvate   </a:t>
            </a:r>
            <a:r>
              <a:rPr lang="ar-SA" sz="3200" baseline="0">
                <a:solidFill>
                  <a:srgbClr val="003399"/>
                </a:solidFill>
                <a:latin typeface="Calibri" pitchFamily="34" charset="0"/>
                <a:cs typeface="Arial" charset="0"/>
              </a:rPr>
              <a:t>حامض البيروفك</a:t>
            </a:r>
            <a:r>
              <a:rPr lang="en-US" sz="3200" baseline="0">
                <a:solidFill>
                  <a:srgbClr val="003399"/>
                </a:solidFill>
                <a:latin typeface="Calibri" pitchFamily="34" charset="0"/>
                <a:cs typeface="Arial" charset="0"/>
              </a:rPr>
              <a:t> </a:t>
            </a:r>
          </a:p>
          <a:p>
            <a:pPr algn="ct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+</a:t>
            </a:r>
          </a:p>
          <a:p>
            <a:pPr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 TPP +  Lipoic acid + CoASH + FAD + NAD</a:t>
            </a:r>
          </a:p>
          <a:p>
            <a:pPr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rtl="1" eaLnBrk="1" hangingPunct="1">
              <a:spcBef>
                <a:spcPts val="500"/>
              </a:spcBef>
              <a:buFont typeface="Arial" charset="0"/>
              <a:buChar char="•"/>
            </a:pPr>
            <a:r>
              <a:rPr lang="en-US" sz="2000" i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    </a:t>
            </a:r>
            <a:r>
              <a:rPr lang="de-DE" sz="2000" i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p</a:t>
            </a:r>
            <a:r>
              <a:rPr lang="en-US" sz="2000" i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yruvate dehydrogenase complex</a:t>
            </a: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 rtl="1" eaLnBrk="1" hangingPunct="1">
              <a:spcBef>
                <a:spcPts val="800"/>
              </a:spcBef>
              <a:buClr>
                <a:srgbClr val="003399"/>
              </a:buClr>
              <a:buFont typeface="Arial" charset="0"/>
              <a:buChar char="•"/>
            </a:pPr>
            <a:r>
              <a:rPr lang="ar-SA" sz="3200" baseline="0">
                <a:solidFill>
                  <a:srgbClr val="003399"/>
                </a:solidFill>
                <a:latin typeface="Calibri" pitchFamily="34" charset="0"/>
                <a:cs typeface="Arial" charset="0"/>
              </a:rPr>
              <a:t>اسيتيل كو ايه</a:t>
            </a:r>
            <a:r>
              <a:rPr lang="en-US" sz="3200" baseline="0">
                <a:solidFill>
                  <a:srgbClr val="003399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+      </a:t>
            </a:r>
            <a:r>
              <a:rPr lang="ar-SA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ثانى اكسيد الكربون</a:t>
            </a: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NADH + H</a:t>
            </a:r>
            <a:r>
              <a:rPr lang="en-US" sz="3200" baseline="300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+</a:t>
            </a: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   + </a:t>
            </a:r>
          </a:p>
          <a:p>
            <a:pPr algn="ct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 </a:t>
            </a:r>
          </a:p>
        </p:txBody>
      </p:sp>
      <p:cxnSp>
        <p:nvCxnSpPr>
          <p:cNvPr id="59396" name="AutoShape 3"/>
          <p:cNvCxnSpPr>
            <a:cxnSpLocks noChangeShapeType="1"/>
          </p:cNvCxnSpPr>
          <p:nvPr/>
        </p:nvCxnSpPr>
        <p:spPr bwMode="auto">
          <a:xfrm flipH="1">
            <a:off x="3367088" y="3384550"/>
            <a:ext cx="1266825" cy="317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رابط كسهم مستقيم 5"/>
          <p:cNvCxnSpPr/>
          <p:nvPr/>
        </p:nvCxnSpPr>
        <p:spPr bwMode="auto">
          <a:xfrm>
            <a:off x="2359025" y="3429000"/>
            <a:ext cx="0" cy="1223963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04361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3200" baseline="0">
                <a:solidFill>
                  <a:srgbClr val="FFC000"/>
                </a:solidFill>
                <a:latin typeface="Calibri" pitchFamily="34" charset="0"/>
                <a:cs typeface="Arial" charset="0"/>
              </a:rPr>
              <a:t>ميكانيكيه عمل البيروفيت ديهدروجينيز المعقد</a:t>
            </a:r>
            <a:endParaRPr lang="en-US" sz="3200" baseline="0">
              <a:solidFill>
                <a:srgbClr val="FFC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1450" cy="56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17296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2636838" y="274638"/>
            <a:ext cx="6049962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rtl="1" eaLnBrk="1" hangingPunct="1">
              <a:buClrTx/>
              <a:buFontTx/>
              <a:buNone/>
            </a:pPr>
            <a:r>
              <a:rPr lang="ar-SA" sz="4400" b="1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مصير ايض البيروفيت</a:t>
            </a:r>
            <a:endParaRPr lang="en-US" sz="4400" b="1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1443" name="Rectangle 2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61444" name="Rectangle 3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graphicFrame>
        <p:nvGraphicFramePr>
          <p:cNvPr id="61445" name="Object 4"/>
          <p:cNvGraphicFramePr>
            <a:graphicFrameLocks noChangeAspect="1"/>
          </p:cNvGraphicFramePr>
          <p:nvPr/>
        </p:nvGraphicFramePr>
        <p:xfrm>
          <a:off x="700088" y="1493838"/>
          <a:ext cx="6561137" cy="427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4" imgW="1572733" imgH="1572733" progId="">
                  <p:embed/>
                </p:oleObj>
              </mc:Choice>
              <mc:Fallback>
                <p:oleObj r:id="rId4" imgW="1572733" imgH="157273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8" y="1493838"/>
                        <a:ext cx="6561137" cy="427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18545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grpSp>
        <p:nvGrpSpPr>
          <p:cNvPr id="63491" name="Group 2"/>
          <p:cNvGrpSpPr>
            <a:grpSpLocks/>
          </p:cNvGrpSpPr>
          <p:nvPr/>
        </p:nvGrpSpPr>
        <p:grpSpPr bwMode="auto">
          <a:xfrm>
            <a:off x="14288" y="0"/>
            <a:ext cx="9253537" cy="6856413"/>
            <a:chOff x="9" y="0"/>
            <a:chExt cx="5829" cy="4319"/>
          </a:xfrm>
        </p:grpSpPr>
        <p:pic>
          <p:nvPicPr>
            <p:cNvPr id="6349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" y="0"/>
              <a:ext cx="583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63493" name="Text Box 4"/>
            <p:cNvSpPr txBox="1">
              <a:spLocks noChangeArrowheads="1"/>
            </p:cNvSpPr>
            <p:nvPr/>
          </p:nvSpPr>
          <p:spPr bwMode="auto">
            <a:xfrm>
              <a:off x="9" y="0"/>
              <a:ext cx="583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298474520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"/>
          <p:cNvSpPr txBox="1">
            <a:spLocks noChangeArrowheads="1"/>
          </p:cNvSpPr>
          <p:nvPr/>
        </p:nvSpPr>
        <p:spPr bwMode="auto">
          <a:xfrm>
            <a:off x="822325" y="457200"/>
            <a:ext cx="77279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rtl="1" eaLnBrk="1" hangingPunct="1">
              <a:buClrTx/>
              <a:buFontTx/>
              <a:buNone/>
            </a:pPr>
            <a:r>
              <a:rPr lang="ar-SA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اشتراك دوره كربس في تكوين الأحماض الامينيه والجلوكوز والدهون</a:t>
            </a:r>
            <a:endParaRPr lang="en-US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1179513"/>
            <a:ext cx="71469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63274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2708" name="Text Box 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6689122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1066800"/>
            <a:ext cx="8016875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51184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747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822325"/>
            <a:ext cx="534987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33238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80899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14313"/>
            <a:ext cx="7794625" cy="629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5426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9318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graphicFrame>
        <p:nvGraphicFramePr>
          <p:cNvPr id="93188" name="Object 3"/>
          <p:cNvGraphicFramePr>
            <a:graphicFrameLocks noChangeAspect="1"/>
          </p:cNvGraphicFramePr>
          <p:nvPr/>
        </p:nvGraphicFramePr>
        <p:xfrm>
          <a:off x="-258763" y="212725"/>
          <a:ext cx="5251451" cy="595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r:id="rId4" imgW="3485162" imgH="3029160" progId="">
                  <p:embed/>
                </p:oleObj>
              </mc:Choice>
              <mc:Fallback>
                <p:oleObj r:id="rId4" imgW="3485162" imgH="3029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8763" y="212725"/>
                        <a:ext cx="5251451" cy="595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4"/>
          <p:cNvGraphicFramePr>
            <a:graphicFrameLocks noChangeAspect="1"/>
          </p:cNvGraphicFramePr>
          <p:nvPr/>
        </p:nvGraphicFramePr>
        <p:xfrm>
          <a:off x="4933950" y="182563"/>
          <a:ext cx="4210050" cy="612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6" imgW="3086100" imgH="3656195" progId="">
                  <p:embed/>
                </p:oleObj>
              </mc:Choice>
              <mc:Fallback>
                <p:oleObj r:id="rId6" imgW="3086100" imgH="36561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182563"/>
                        <a:ext cx="4210050" cy="612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599476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9728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972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15875"/>
            <a:ext cx="8213725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88295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None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تعمل دوره جلوكوز-الانين اثناء التجويع والامراض</a:t>
            </a:r>
            <a:r>
              <a:rPr lang="en-US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</a:p>
        </p:txBody>
      </p:sp>
      <p:pic>
        <p:nvPicPr>
          <p:cNvPr id="983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0"/>
            <a:ext cx="8682037" cy="574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04026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1"/>
          <p:cNvSpPr txBox="1">
            <a:spLocks noChangeArrowheads="1"/>
          </p:cNvSpPr>
          <p:nvPr/>
        </p:nvSpPr>
        <p:spPr bwMode="auto">
          <a:xfrm>
            <a:off x="2714625" y="428625"/>
            <a:ext cx="597217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rtl="1" eaLnBrk="1" hangingPunct="1">
              <a:buClrTx/>
              <a:buFontTx/>
              <a:buNone/>
            </a:pPr>
            <a:r>
              <a:rPr lang="ar-SA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المسار الثانوي للجلوكوز</a:t>
            </a: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9331" name="Text Box 2"/>
          <p:cNvSpPr txBox="1">
            <a:spLocks noChangeArrowheads="1"/>
          </p:cNvSpPr>
          <p:nvPr/>
        </p:nvSpPr>
        <p:spPr bwMode="auto">
          <a:xfrm>
            <a:off x="214313" y="1214438"/>
            <a:ext cx="8501062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 baseline="-25000"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ينتج مكونين هما حامض  الجلوكيورونك وحمض الاسكوربك ولكن لايصنع فى الانسان</a:t>
            </a:r>
            <a:r>
              <a:rPr lang="en-US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endParaRPr lang="ar-SA" sz="28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2800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وظائف حمض الجلوكيورونيك</a:t>
            </a: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:</a:t>
            </a: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1- يدخل فى تكوين مركبات هامه مثل </a:t>
            </a:r>
            <a:r>
              <a:rPr lang="ar-SA" sz="2800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الهيبارين</a:t>
            </a: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 وحمض الهياليورونيك</a:t>
            </a: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2- يقترن </a:t>
            </a:r>
            <a:r>
              <a:rPr lang="ar-SA" sz="2800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بالمواد السامة </a:t>
            </a: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داخل الجسم ويزيلها</a:t>
            </a:r>
            <a:r>
              <a:rPr lang="en-US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مثل حامض البنزويك و الفينولات والبيلروبين </a:t>
            </a: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3- يتحد مع </a:t>
            </a:r>
            <a:r>
              <a:rPr lang="ar-SA" sz="2800" baseline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الاندروجن والاستروجن </a:t>
            </a:r>
            <a:r>
              <a:rPr lang="ar-SA" sz="28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بعد تمثيلهما الغذائي</a:t>
            </a: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ar-SA" sz="3200" baseline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4- يصنع فيتامين ج</a:t>
            </a:r>
          </a:p>
          <a:p>
            <a:pPr algn="r" rtl="1" eaLnBrk="1" hangingPunct="1">
              <a:spcBef>
                <a:spcPts val="800"/>
              </a:spcBef>
              <a:buFont typeface="Arial" charset="0"/>
              <a:buChar char="•"/>
            </a:pPr>
            <a:endParaRPr lang="en-US" sz="3200" baseline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36927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00355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1003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82563"/>
            <a:ext cx="6310312" cy="632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00204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258</Words>
  <Application>Microsoft Office PowerPoint</Application>
  <PresentationFormat>عرض على الشاشة (3:4)‏</PresentationFormat>
  <Paragraphs>95</Paragraphs>
  <Slides>22</Slides>
  <Notes>22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0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user1</dc:creator>
  <cp:lastModifiedBy>user1</cp:lastModifiedBy>
  <cp:revision>4</cp:revision>
  <dcterms:created xsi:type="dcterms:W3CDTF">2013-09-21T20:23:21Z</dcterms:created>
  <dcterms:modified xsi:type="dcterms:W3CDTF">2013-09-25T03:43:46Z</dcterms:modified>
</cp:coreProperties>
</file>