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20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70" r:id="rId3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E622B3"/>
    <a:srgbClr val="D038BE"/>
    <a:srgbClr val="DF29D2"/>
    <a:srgbClr val="F961B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نمط متوسط 2 - تميي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نمط متوسط 2 - تميي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نمط متوسط 2 - تميي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نمط متوسط 2 - تميي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نمط متوسط 2 - تميي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نمط فاتح 3 - تمييز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86" d="100"/>
          <a:sy n="86" d="100"/>
        </p:scale>
        <p:origin x="-14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1B8ABB09-4A1D-463E-8065-109CC2B7EFAA}" type="datetimeFigureOut">
              <a:rPr lang="ar-SA" smtClean="0"/>
              <a:pPr/>
              <a:t>27/01/35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ar-S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27/01/35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27/01/35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27/01/35</a:t>
            </a:fld>
            <a:endParaRPr lang="ar-S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27/01/35</a:t>
            </a:fld>
            <a:endParaRPr lang="ar-S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27/01/35</a:t>
            </a:fld>
            <a:endParaRPr lang="ar-S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27/01/35</a:t>
            </a:fld>
            <a:endParaRPr lang="ar-S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1B8ABB09-4A1D-463E-8065-109CC2B7EFAA}" type="datetimeFigureOut">
              <a:rPr lang="ar-SA" smtClean="0"/>
              <a:pPr/>
              <a:t>27/01/35</a:t>
            </a:fld>
            <a:endParaRPr lang="ar-S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ar-S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dirty="0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1B8ABB09-4A1D-463E-8065-109CC2B7EFAA}" type="datetimeFigureOut">
              <a:rPr lang="ar-SA" smtClean="0"/>
              <a:pPr/>
              <a:t>27/01/35</a:t>
            </a:fld>
            <a:endParaRPr lang="ar-S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ar-S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27/01/35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27/01/35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1B8ABB09-4A1D-463E-8065-109CC2B7EFAA}" type="datetimeFigureOut">
              <a:rPr lang="ar-SA" smtClean="0"/>
              <a:pPr/>
              <a:t>27/01/35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ar-S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74320" indent="-27432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google.com.sa/url?sa=i&amp;rct=j&amp;q=&amp;esrc=s&amp;frm=1&amp;source=images&amp;cd=&amp;cad=rja&amp;docid=yfjHdczrwf0CmM&amp;tbnid=5XvAEMpLOBHWMM:&amp;ved=0CAUQjRw&amp;url=http://www.albawaba.com/ar/%D8%A3%D8%B9%D9%85%D8%A7%D9%84/%D8%A8%D9%88%D8%B1%D8%B5%D8%A9-%D9%81%D9%84%D8%B3%D8%B7%D9%8A%D9%86-489729&amp;ei=3NiQUqrfFseJ0AXdyYGIBA&amp;psig=AFQjCNEJGJpOUuFTYfUd7p12MQdrtJvEUA&amp;ust=1385310720258584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google.com.sa/url?sa=i&amp;rct=j&amp;q=&amp;esrc=s&amp;frm=1&amp;source=images&amp;cd=&amp;cad=rja&amp;docid=LIkqDobFC46KzM&amp;tbnid=dXGUh0EfKl-LtM:&amp;ved=0CAUQjRw&amp;url=http://www.chatajmal.com/f2.php?page=images&amp;id=3259&amp;ei=ZduQUr2JJIKJ0AXmj4DIDQ&amp;psig=AFQjCNF4w1LJzez7M0rE6BUOMCnQzQFrYg&amp;ust=1385311438620091" TargetMode="Externa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727201" y="1071547"/>
            <a:ext cx="5723468" cy="1285884"/>
          </a:xfrm>
        </p:spPr>
        <p:txBody>
          <a:bodyPr>
            <a:normAutofit fontScale="90000"/>
          </a:bodyPr>
          <a:lstStyle/>
          <a:p>
            <a:r>
              <a:rPr lang="ar-SA" sz="5400" b="1" dirty="0" smtClean="0">
                <a:solidFill>
                  <a:schemeClr val="accent1"/>
                </a:solidFill>
                <a:cs typeface="DecoType Naskh Extensions" pitchFamily="2" charset="-78"/>
              </a:rPr>
              <a:t>الأسهم حقيقتها وحكم التعامل معها</a:t>
            </a:r>
            <a:endParaRPr lang="ar-SA" sz="5400" b="1" dirty="0">
              <a:solidFill>
                <a:schemeClr val="accent1"/>
              </a:solidFill>
              <a:cs typeface="DecoType Naskh Extensions" pitchFamily="2" charset="-78"/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727200" y="2285992"/>
            <a:ext cx="5712179" cy="1143008"/>
          </a:xfrm>
        </p:spPr>
        <p:txBody>
          <a:bodyPr>
            <a:normAutofit/>
          </a:bodyPr>
          <a:lstStyle/>
          <a:p>
            <a:r>
              <a:rPr lang="ar-SA" sz="4400" b="1" dirty="0" smtClean="0">
                <a:solidFill>
                  <a:schemeClr val="accent6"/>
                </a:solidFill>
                <a:cs typeface="DecoType Naskh Extensions" pitchFamily="2" charset="-78"/>
              </a:rPr>
              <a:t>د. جهـــــــــــــــــــاد البشير</a:t>
            </a:r>
            <a:endParaRPr lang="ar-SA" sz="4400" b="1" dirty="0">
              <a:solidFill>
                <a:schemeClr val="accent6"/>
              </a:solidFill>
              <a:cs typeface="DecoType Naskh Extensions" pitchFamily="2" charset="-78"/>
            </a:endParaRPr>
          </a:p>
        </p:txBody>
      </p:sp>
      <p:pic>
        <p:nvPicPr>
          <p:cNvPr id="15362" name="Picture 2" descr="http://www.albawaba.com/sites/default/files/im/Saudi/stocks2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3214686"/>
            <a:ext cx="4357718" cy="24383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374406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95023" y="692696"/>
            <a:ext cx="6965245" cy="864095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b="1" dirty="0" smtClean="0">
                <a:solidFill>
                  <a:schemeClr val="accent6"/>
                </a:solidFill>
              </a:rPr>
              <a:t>حقيقة الأسهم</a:t>
            </a:r>
            <a:endParaRPr lang="ar-SA" b="1" dirty="0">
              <a:solidFill>
                <a:schemeClr val="accent6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115616" y="1556792"/>
            <a:ext cx="6912768" cy="45365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ar-SA" sz="2800" b="1" u="sng" dirty="0" smtClean="0">
                <a:solidFill>
                  <a:srgbClr val="00B050"/>
                </a:solidFill>
              </a:rPr>
              <a:t>تعريف الأسهم:-</a:t>
            </a:r>
          </a:p>
          <a:p>
            <a:pPr marL="0" indent="0">
              <a:buNone/>
            </a:pPr>
            <a:r>
              <a:rPr lang="ar-SA" sz="2800" b="1" u="sng" dirty="0" smtClean="0">
                <a:solidFill>
                  <a:schemeClr val="accent6">
                    <a:lumMod val="75000"/>
                  </a:schemeClr>
                </a:solidFill>
              </a:rPr>
              <a:t>لغة:</a:t>
            </a:r>
            <a:r>
              <a:rPr lang="ar-SA" sz="2800" dirty="0" smtClean="0"/>
              <a:t>- جمع سهم يطلق على الحظ والنصيب</a:t>
            </a:r>
          </a:p>
          <a:p>
            <a:pPr marL="0" indent="0">
              <a:buNone/>
            </a:pPr>
            <a:r>
              <a:rPr lang="ar-SA" sz="2800" b="1" u="sng" dirty="0" smtClean="0">
                <a:solidFill>
                  <a:schemeClr val="accent6">
                    <a:lumMod val="75000"/>
                  </a:schemeClr>
                </a:solidFill>
              </a:rPr>
              <a:t>الاصطلاح</a:t>
            </a:r>
            <a:r>
              <a:rPr lang="ar-SA" sz="2800" dirty="0" smtClean="0"/>
              <a:t>:- يطلق على أمرين</a:t>
            </a:r>
          </a:p>
          <a:p>
            <a:pPr marL="0" indent="0">
              <a:buNone/>
            </a:pPr>
            <a:endParaRPr lang="ar-SA" sz="2800" dirty="0" smtClean="0"/>
          </a:p>
          <a:p>
            <a:pPr marL="0" indent="0">
              <a:buNone/>
            </a:pPr>
            <a:r>
              <a:rPr lang="ar-SA" sz="2800" b="1" u="sng" dirty="0" smtClean="0">
                <a:solidFill>
                  <a:schemeClr val="accent6"/>
                </a:solidFill>
              </a:rPr>
              <a:t>الأول </a:t>
            </a:r>
            <a:r>
              <a:rPr lang="ar-SA" sz="2800" dirty="0" smtClean="0"/>
              <a:t>: الحصة التي يقدمها الشريك في شركة المساهمة </a:t>
            </a:r>
            <a:r>
              <a:rPr lang="ar-SA" sz="2800" b="1" dirty="0" smtClean="0"/>
              <a:t>تمثـــــل</a:t>
            </a:r>
            <a:r>
              <a:rPr lang="ar-SA" sz="2800" dirty="0" smtClean="0"/>
              <a:t>:-</a:t>
            </a:r>
          </a:p>
          <a:p>
            <a:pPr marL="0" indent="0">
              <a:buNone/>
            </a:pPr>
            <a:r>
              <a:rPr lang="ar-SA" sz="2800" dirty="0" smtClean="0"/>
              <a:t>أ- جزءًا من رأس مال الشركة </a:t>
            </a:r>
          </a:p>
          <a:p>
            <a:pPr marL="0" indent="0">
              <a:buNone/>
            </a:pPr>
            <a:r>
              <a:rPr lang="ar-SA" sz="2800" dirty="0" smtClean="0"/>
              <a:t>ب- يمثل السهم في الصك الذي يعطي للمساهم </a:t>
            </a:r>
          </a:p>
          <a:p>
            <a:pPr marL="0" indent="0">
              <a:buNone/>
            </a:pPr>
            <a:r>
              <a:rPr lang="ar-SA" sz="2800" b="1" u="sng" dirty="0" smtClean="0">
                <a:solidFill>
                  <a:srgbClr val="7030A0"/>
                </a:solidFill>
              </a:rPr>
              <a:t>الصك </a:t>
            </a:r>
            <a:r>
              <a:rPr lang="ar-SA" sz="2800" dirty="0" smtClean="0"/>
              <a:t>: هو وسيلة الى اثبات الحقوق في الشركة </a:t>
            </a:r>
          </a:p>
        </p:txBody>
      </p:sp>
    </p:spTree>
    <p:extLst>
      <p:ext uri="{BB962C8B-B14F-4D97-AF65-F5344CB8AC3E}">
        <p14:creationId xmlns:p14="http://schemas.microsoft.com/office/powerpoint/2010/main" xmlns="" val="763045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45719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43608" y="836712"/>
            <a:ext cx="7128792" cy="532859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ar-SA" sz="2800" b="1" u="sng" dirty="0">
                <a:solidFill>
                  <a:schemeClr val="accent6"/>
                </a:solidFill>
              </a:rPr>
              <a:t>الثاني:</a:t>
            </a:r>
            <a:r>
              <a:rPr lang="ar-SA" sz="2800" dirty="0"/>
              <a:t> الصك الذي يعطى للمساهم اثباتا لحقه </a:t>
            </a:r>
            <a:endParaRPr lang="ar-SA" sz="2800" dirty="0" smtClean="0"/>
          </a:p>
          <a:p>
            <a:pPr marL="0" indent="0">
              <a:buNone/>
            </a:pPr>
            <a:r>
              <a:rPr lang="ar-SA" sz="2800" dirty="0" smtClean="0"/>
              <a:t>   (هذا </a:t>
            </a:r>
            <a:r>
              <a:rPr lang="ar-SA" sz="2800" dirty="0" err="1" smtClean="0"/>
              <a:t>هوالمعنى</a:t>
            </a:r>
            <a:r>
              <a:rPr lang="ar-SA" sz="2800" dirty="0" smtClean="0"/>
              <a:t> المقصود  </a:t>
            </a:r>
            <a:r>
              <a:rPr lang="ar-SA" sz="2800" dirty="0"/>
              <a:t>في التعامل </a:t>
            </a:r>
            <a:r>
              <a:rPr lang="ar-SA" sz="2800" dirty="0" smtClean="0"/>
              <a:t>التجاري) </a:t>
            </a:r>
            <a:endParaRPr lang="ar-SA" sz="2800" dirty="0"/>
          </a:p>
          <a:p>
            <a:pPr marL="0" indent="0">
              <a:buNone/>
            </a:pPr>
            <a:r>
              <a:rPr lang="ar-SA" sz="2800" b="1" u="sng" dirty="0" smtClean="0">
                <a:solidFill>
                  <a:srgbClr val="00B050"/>
                </a:solidFill>
              </a:rPr>
              <a:t>خصائص الاسهم:-</a:t>
            </a:r>
          </a:p>
          <a:p>
            <a:pPr>
              <a:buFont typeface="Wingdings" pitchFamily="2" charset="2"/>
              <a:buChar char="v"/>
            </a:pPr>
            <a:r>
              <a:rPr lang="ar-SA" sz="2800" dirty="0" smtClean="0"/>
              <a:t>المساواة في القيمة (يقسم رأس المال على الأسهم بتساوي في القيمة)</a:t>
            </a:r>
          </a:p>
          <a:p>
            <a:pPr>
              <a:buFont typeface="Wingdings" pitchFamily="2" charset="2"/>
              <a:buChar char="v"/>
            </a:pPr>
            <a:r>
              <a:rPr lang="ar-SA" sz="2800" dirty="0" smtClean="0"/>
              <a:t>عدم قبول السهم للتجزئة في مواجهة الشركة </a:t>
            </a:r>
          </a:p>
          <a:p>
            <a:pPr>
              <a:buFont typeface="Wingdings" pitchFamily="2" charset="2"/>
              <a:buChar char="v"/>
            </a:pPr>
            <a:r>
              <a:rPr lang="ar-SA" sz="2800" dirty="0" err="1" smtClean="0"/>
              <a:t>اجازة</a:t>
            </a:r>
            <a:r>
              <a:rPr lang="ar-SA" sz="2800" dirty="0" smtClean="0"/>
              <a:t> الاشتراك في السهم بأكثر من واحد </a:t>
            </a:r>
          </a:p>
          <a:p>
            <a:pPr marL="0" indent="0">
              <a:buNone/>
            </a:pPr>
            <a:r>
              <a:rPr lang="ar-SA" sz="2800" dirty="0" smtClean="0"/>
              <a:t>    أما أمام الشركة (شخص واحد )</a:t>
            </a:r>
          </a:p>
          <a:p>
            <a:pPr>
              <a:buFont typeface="Wingdings" pitchFamily="2" charset="2"/>
              <a:buChar char="v"/>
            </a:pPr>
            <a:r>
              <a:rPr lang="ar-SA" sz="2800" dirty="0" smtClean="0"/>
              <a:t>قبول السهم للتداول والتصرف فيها : بالبيع والشراء والرهن </a:t>
            </a:r>
          </a:p>
          <a:p>
            <a:pPr>
              <a:buFont typeface="Wingdings" pitchFamily="2" charset="2"/>
              <a:buChar char="v"/>
            </a:pPr>
            <a:r>
              <a:rPr lang="ar-SA" sz="2800" dirty="0" smtClean="0"/>
              <a:t>قيمة السهم الاسمية محددة بالقانون</a:t>
            </a:r>
          </a:p>
          <a:p>
            <a:pPr marL="0" indent="0">
              <a:buNone/>
            </a:pPr>
            <a:r>
              <a:rPr lang="ar-SA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ar-SA" sz="2800" b="1" u="sng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حد أدنى  - حد أعلى </a:t>
            </a:r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1375955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45719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99592" y="980728"/>
            <a:ext cx="7272808" cy="51845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r-SA" sz="3200" b="1" u="sng" dirty="0" err="1" smtClean="0">
                <a:solidFill>
                  <a:srgbClr val="00B050"/>
                </a:solidFill>
              </a:rPr>
              <a:t>انواعها</a:t>
            </a:r>
            <a:r>
              <a:rPr lang="ar-SA" sz="3200" b="1" u="sng" dirty="0" smtClean="0">
                <a:solidFill>
                  <a:srgbClr val="00B050"/>
                </a:solidFill>
              </a:rPr>
              <a:t> من حيث القيمة:-</a:t>
            </a:r>
          </a:p>
          <a:p>
            <a:pPr marL="0" indent="0">
              <a:buNone/>
            </a:pPr>
            <a:r>
              <a:rPr lang="ar-SA" sz="3200" b="1" u="sng" dirty="0" smtClean="0">
                <a:solidFill>
                  <a:schemeClr val="accent6"/>
                </a:solidFill>
              </a:rPr>
              <a:t>1- القيمة الأسمية :-</a:t>
            </a:r>
          </a:p>
          <a:p>
            <a:pPr marL="0" indent="0">
              <a:buNone/>
            </a:pPr>
            <a:r>
              <a:rPr lang="ar-SA" sz="3200" dirty="0" smtClean="0"/>
              <a:t>هي القيمة التي تبين في الصك</a:t>
            </a:r>
          </a:p>
          <a:p>
            <a:pPr marL="0" indent="0">
              <a:buNone/>
            </a:pPr>
            <a:r>
              <a:rPr lang="ar-SA" sz="3200" b="1" u="sng" dirty="0" smtClean="0">
                <a:solidFill>
                  <a:schemeClr val="accent6"/>
                </a:solidFill>
              </a:rPr>
              <a:t>2- قيمة الإصدار </a:t>
            </a:r>
            <a:r>
              <a:rPr lang="ar-SA" sz="3200" b="1" u="sng" dirty="0" smtClean="0"/>
              <a:t>:-</a:t>
            </a:r>
          </a:p>
          <a:p>
            <a:pPr marL="0" indent="0">
              <a:buNone/>
            </a:pPr>
            <a:r>
              <a:rPr lang="ar-SA" sz="3200" dirty="0" smtClean="0"/>
              <a:t>هي القيمة التي يصدر بها السهم عند التأسيس أو عند زيادة رأس المال</a:t>
            </a:r>
          </a:p>
          <a:p>
            <a:pPr marL="0" indent="0">
              <a:buNone/>
            </a:pPr>
            <a:r>
              <a:rPr lang="ar-SA" sz="3200" b="1" u="sng" dirty="0" smtClean="0">
                <a:solidFill>
                  <a:schemeClr val="accent6"/>
                </a:solidFill>
              </a:rPr>
              <a:t>3- القيمة الحقيقية:-</a:t>
            </a:r>
          </a:p>
          <a:p>
            <a:pPr marL="0" indent="0">
              <a:buNone/>
            </a:pPr>
            <a:r>
              <a:rPr lang="ar-SA" sz="3200" dirty="0" smtClean="0"/>
              <a:t>النصيب الذي يستحقه السهم في صافي أموال الشركة بعد حسم ديونها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xmlns="" val="218192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1095023" y="764705"/>
            <a:ext cx="6965245" cy="52878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115616" y="980728"/>
            <a:ext cx="7056784" cy="4742341"/>
          </a:xfrm>
        </p:spPr>
        <p:txBody>
          <a:bodyPr/>
          <a:lstStyle/>
          <a:p>
            <a:pPr marL="0" indent="0">
              <a:buNone/>
            </a:pPr>
            <a:r>
              <a:rPr lang="ar-SA" b="1" u="sng" dirty="0">
                <a:solidFill>
                  <a:srgbClr val="0070C0"/>
                </a:solidFill>
              </a:rPr>
              <a:t>(</a:t>
            </a:r>
            <a:r>
              <a:rPr lang="ar-SA" sz="3200" b="1" u="sng" dirty="0">
                <a:solidFill>
                  <a:srgbClr val="0070C0"/>
                </a:solidFill>
              </a:rPr>
              <a:t>كيف!)</a:t>
            </a:r>
          </a:p>
          <a:p>
            <a:pPr marL="457200" indent="-457200">
              <a:buAutoNum type="arabic1Minus"/>
            </a:pPr>
            <a:r>
              <a:rPr lang="ar-SA" sz="3200" dirty="0"/>
              <a:t>اذا ربحت الشركة واصبحت لها أموال احتياطية</a:t>
            </a:r>
          </a:p>
          <a:p>
            <a:pPr marL="457200" indent="-457200">
              <a:buAutoNum type="arabic1Minus"/>
            </a:pPr>
            <a:r>
              <a:rPr lang="ar-SA" sz="3200" dirty="0"/>
              <a:t>ارتفعت قيمة السهم الحقيقية </a:t>
            </a:r>
          </a:p>
          <a:p>
            <a:pPr marL="457200" indent="-457200">
              <a:buAutoNum type="arabic1Minus"/>
            </a:pPr>
            <a:r>
              <a:rPr lang="ar-SA" sz="3200" dirty="0"/>
              <a:t>أصبحت أعلى من القيمة </a:t>
            </a:r>
            <a:r>
              <a:rPr lang="ar-SA" sz="3200" dirty="0" smtClean="0"/>
              <a:t>الاسمية</a:t>
            </a:r>
          </a:p>
          <a:p>
            <a:pPr marL="0" indent="0">
              <a:buNone/>
            </a:pPr>
            <a:r>
              <a:rPr lang="ar-SA" sz="3200" b="1" u="sng" dirty="0" smtClean="0">
                <a:solidFill>
                  <a:schemeClr val="accent6"/>
                </a:solidFill>
              </a:rPr>
              <a:t>4- القيمة السوقية:-</a:t>
            </a:r>
          </a:p>
          <a:p>
            <a:pPr marL="0" indent="0">
              <a:buNone/>
            </a:pPr>
            <a:r>
              <a:rPr lang="ar-SA" sz="3200" dirty="0" smtClean="0">
                <a:solidFill>
                  <a:schemeClr val="accent5">
                    <a:lumMod val="75000"/>
                  </a:schemeClr>
                </a:solidFill>
              </a:rPr>
              <a:t>قيمة السهم في السوق المالي بحسب:-</a:t>
            </a:r>
          </a:p>
          <a:p>
            <a:pPr>
              <a:buFont typeface="Wingdings" pitchFamily="2" charset="2"/>
              <a:buChar char="v"/>
            </a:pPr>
            <a:r>
              <a:rPr lang="ar-SA" sz="3200" dirty="0" smtClean="0"/>
              <a:t>العرض والطلب</a:t>
            </a:r>
          </a:p>
          <a:p>
            <a:pPr>
              <a:buFont typeface="Wingdings" pitchFamily="2" charset="2"/>
              <a:buChar char="v"/>
            </a:pPr>
            <a:r>
              <a:rPr lang="ar-SA" sz="3200" dirty="0" smtClean="0"/>
              <a:t>المضاربات والظروف السياسية والاقتصادية</a:t>
            </a:r>
          </a:p>
          <a:p>
            <a:pPr marL="0" indent="0">
              <a:buNone/>
            </a:pPr>
            <a:endParaRPr lang="ar-SA" sz="3200" dirty="0"/>
          </a:p>
          <a:p>
            <a:pPr marL="0" indent="0">
              <a:buNone/>
            </a:pP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xmlns="" val="2138288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91138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71600" y="764704"/>
            <a:ext cx="7200800" cy="525658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ar-SA" sz="3200" dirty="0" smtClean="0"/>
          </a:p>
          <a:p>
            <a:pPr marL="0" indent="0">
              <a:buNone/>
            </a:pPr>
            <a:endParaRPr lang="ar-SA" sz="3200" dirty="0" smtClean="0"/>
          </a:p>
          <a:p>
            <a:pPr marL="0" indent="0">
              <a:buNone/>
            </a:pPr>
            <a:r>
              <a:rPr lang="ar-SA" sz="3200" b="1" u="sng" dirty="0" smtClean="0">
                <a:solidFill>
                  <a:srgbClr val="0070C0"/>
                </a:solidFill>
              </a:rPr>
              <a:t>تتنوع بالاعتبارات الاتية</a:t>
            </a:r>
          </a:p>
          <a:p>
            <a:pPr marL="0" indent="0">
              <a:buNone/>
            </a:pPr>
            <a:r>
              <a:rPr lang="ar-SA" sz="3200" b="1" dirty="0" smtClean="0">
                <a:solidFill>
                  <a:srgbClr val="FF3399"/>
                </a:solidFill>
              </a:rPr>
              <a:t>التقسيم الأول </a:t>
            </a:r>
            <a:r>
              <a:rPr lang="ar-SA" sz="3200" dirty="0" smtClean="0"/>
              <a:t>:- الانقسام من حيث الحصة التي يدفعها الشريك :</a:t>
            </a:r>
          </a:p>
          <a:p>
            <a:pPr marL="0" indent="0">
              <a:buNone/>
            </a:pPr>
            <a:r>
              <a:rPr lang="ar-SA" sz="3200" dirty="0" smtClean="0"/>
              <a:t>1- </a:t>
            </a:r>
            <a:r>
              <a:rPr lang="ar-SA" sz="3200" u="sng" dirty="0" smtClean="0">
                <a:solidFill>
                  <a:srgbClr val="00B050"/>
                </a:solidFill>
              </a:rPr>
              <a:t>أسهم عينية </a:t>
            </a:r>
            <a:r>
              <a:rPr lang="ar-SA" sz="3200" dirty="0" smtClean="0"/>
              <a:t>:- دفع الأموال الغير نقدية</a:t>
            </a:r>
          </a:p>
          <a:p>
            <a:pPr marL="0" indent="0">
              <a:buNone/>
            </a:pPr>
            <a:r>
              <a:rPr lang="ar-SA" sz="3200" dirty="0" smtClean="0"/>
              <a:t>2- </a:t>
            </a:r>
            <a:r>
              <a:rPr lang="ar-SA" sz="3200" u="sng" dirty="0" smtClean="0">
                <a:solidFill>
                  <a:srgbClr val="00B050"/>
                </a:solidFill>
              </a:rPr>
              <a:t>أسهم نقدية </a:t>
            </a:r>
            <a:r>
              <a:rPr lang="ar-SA" sz="3200" dirty="0" smtClean="0"/>
              <a:t>: أموال تدفع نقدية</a:t>
            </a:r>
          </a:p>
          <a:p>
            <a:pPr marL="0" indent="0">
              <a:buNone/>
            </a:pPr>
            <a:r>
              <a:rPr lang="ar-SA" sz="3200" b="1" dirty="0" smtClean="0">
                <a:solidFill>
                  <a:srgbClr val="FF3399"/>
                </a:solidFill>
              </a:rPr>
              <a:t>التقسيم الثاني</a:t>
            </a:r>
            <a:r>
              <a:rPr lang="ar-SA" sz="3200" dirty="0" smtClean="0"/>
              <a:t>:- من حيث الشكل الى أنواع :</a:t>
            </a:r>
          </a:p>
          <a:p>
            <a:pPr marL="0" indent="0">
              <a:buNone/>
            </a:pPr>
            <a:r>
              <a:rPr lang="ar-SA" sz="3200" dirty="0" smtClean="0"/>
              <a:t>1- </a:t>
            </a:r>
            <a:r>
              <a:rPr lang="ar-SA" sz="3200" u="sng" dirty="0" smtClean="0"/>
              <a:t>أسهم اسمية </a:t>
            </a:r>
            <a:r>
              <a:rPr lang="ar-SA" sz="3200" dirty="0" smtClean="0"/>
              <a:t>:تحمل اسم المساهم وتثبت ملكيته</a:t>
            </a:r>
          </a:p>
          <a:p>
            <a:pPr marL="0" indent="0">
              <a:buNone/>
            </a:pPr>
            <a:endParaRPr lang="ar-SA" sz="3200" dirty="0" smtClean="0"/>
          </a:p>
          <a:p>
            <a:pPr marL="0" indent="0">
              <a:buNone/>
            </a:pPr>
            <a:endParaRPr lang="ar-SA" sz="3200" dirty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2267744" y="784672"/>
            <a:ext cx="6048672" cy="72008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chemeClr val="accent6"/>
                </a:solidFill>
              </a:rPr>
              <a:t>أنواع الأسهم في الشركات المساهمة:-</a:t>
            </a:r>
          </a:p>
        </p:txBody>
      </p:sp>
    </p:spTree>
    <p:extLst>
      <p:ext uri="{BB962C8B-B14F-4D97-AF65-F5344CB8AC3E}">
        <p14:creationId xmlns:p14="http://schemas.microsoft.com/office/powerpoint/2010/main" xmlns="" val="181217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45719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115616" y="1052736"/>
            <a:ext cx="6984776" cy="49685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ar-SA" sz="3200" dirty="0" smtClean="0"/>
              <a:t>2- </a:t>
            </a:r>
            <a:r>
              <a:rPr lang="ar-SA" sz="3200" u="sng" dirty="0" smtClean="0">
                <a:solidFill>
                  <a:srgbClr val="00B050"/>
                </a:solidFill>
              </a:rPr>
              <a:t>أسهم </a:t>
            </a:r>
            <a:r>
              <a:rPr lang="ar-SA" sz="3200" u="sng" dirty="0">
                <a:solidFill>
                  <a:srgbClr val="00B050"/>
                </a:solidFill>
              </a:rPr>
              <a:t>لحاملها</a:t>
            </a:r>
            <a:r>
              <a:rPr lang="ar-SA" sz="3200" dirty="0"/>
              <a:t>: لا تحمل اسم المساهم ويعتبر حامل السهم هو المالك في نظر </a:t>
            </a:r>
            <a:r>
              <a:rPr lang="ar-SA" sz="3200" dirty="0" smtClean="0"/>
              <a:t>الشركة</a:t>
            </a:r>
          </a:p>
          <a:p>
            <a:pPr marL="0" indent="0">
              <a:buNone/>
            </a:pPr>
            <a:r>
              <a:rPr lang="ar-SA" sz="3200" dirty="0" smtClean="0"/>
              <a:t>3- </a:t>
            </a:r>
            <a:r>
              <a:rPr lang="ar-SA" sz="3200" u="sng" dirty="0" smtClean="0">
                <a:solidFill>
                  <a:srgbClr val="00B050"/>
                </a:solidFill>
              </a:rPr>
              <a:t>أسهم للأمر </a:t>
            </a:r>
            <a:r>
              <a:rPr lang="ar-SA" sz="3200" dirty="0" smtClean="0"/>
              <a:t>: تتضمن ( للأمر) السهم قابل للتظهير</a:t>
            </a:r>
          </a:p>
          <a:p>
            <a:pPr marL="0" indent="0">
              <a:buNone/>
            </a:pPr>
            <a:endParaRPr lang="ar-SA" sz="3200" dirty="0"/>
          </a:p>
          <a:p>
            <a:pPr marL="0" indent="0">
              <a:buNone/>
            </a:pPr>
            <a:r>
              <a:rPr lang="ar-SA" sz="3200" b="1" u="sng" dirty="0" smtClean="0">
                <a:solidFill>
                  <a:srgbClr val="FF3399"/>
                </a:solidFill>
              </a:rPr>
              <a:t>التقسيم الثالث</a:t>
            </a:r>
            <a:r>
              <a:rPr lang="ar-SA" sz="3200" dirty="0" smtClean="0"/>
              <a:t>: من حيث الحقوق التي تعطى لصاحبها</a:t>
            </a:r>
          </a:p>
          <a:p>
            <a:pPr marL="0" indent="0">
              <a:buNone/>
            </a:pPr>
            <a:r>
              <a:rPr lang="ar-SA" sz="3200" dirty="0" smtClean="0"/>
              <a:t>1- </a:t>
            </a:r>
            <a:r>
              <a:rPr lang="ar-SA" sz="3200" u="sng" dirty="0" smtClean="0">
                <a:solidFill>
                  <a:srgbClr val="00B050"/>
                </a:solidFill>
              </a:rPr>
              <a:t>أسهم عادية </a:t>
            </a:r>
            <a:r>
              <a:rPr lang="ar-SA" sz="3200" dirty="0" smtClean="0"/>
              <a:t>: هي التي تتساوى في القيمة ( تعطي المساهم حقوق متساوية)</a:t>
            </a:r>
          </a:p>
          <a:p>
            <a:pPr marL="0" indent="0">
              <a:buNone/>
            </a:pPr>
            <a:r>
              <a:rPr lang="ar-SA" sz="3200" dirty="0" smtClean="0"/>
              <a:t>2- </a:t>
            </a:r>
            <a:r>
              <a:rPr lang="ar-SA" sz="3200" u="sng" dirty="0" smtClean="0">
                <a:solidFill>
                  <a:srgbClr val="00B050"/>
                </a:solidFill>
              </a:rPr>
              <a:t>أسهم ممتازة</a:t>
            </a:r>
            <a:r>
              <a:rPr lang="ar-SA" sz="3200" dirty="0" smtClean="0"/>
              <a:t>: هي التي تعطي صاحبها حقوق خاصه </a:t>
            </a:r>
          </a:p>
          <a:p>
            <a:pPr marL="0" indent="0">
              <a:buNone/>
            </a:pP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xmlns="" val="8495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45719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99592" y="980728"/>
            <a:ext cx="7416824" cy="511256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ar-SA" sz="3200" b="1" u="sng" dirty="0" smtClean="0">
                <a:solidFill>
                  <a:srgbClr val="FF3399"/>
                </a:solidFill>
              </a:rPr>
              <a:t>حقوق الاسهم الممتازة:-</a:t>
            </a:r>
          </a:p>
          <a:p>
            <a:pPr marL="0" indent="0">
              <a:buNone/>
            </a:pPr>
            <a:r>
              <a:rPr lang="ar-SA" sz="3200" dirty="0" smtClean="0"/>
              <a:t>1- حق الحصول على الأرباح الثابتة (من حيث الربح والخسارة)</a:t>
            </a:r>
          </a:p>
          <a:p>
            <a:pPr marL="0" indent="0">
              <a:buNone/>
            </a:pPr>
            <a:r>
              <a:rPr lang="ar-SA" sz="3200" dirty="0" smtClean="0"/>
              <a:t>2- حق استعادة قيمة السهم كاملة عند تصفية الشركة</a:t>
            </a:r>
          </a:p>
          <a:p>
            <a:pPr marL="0" indent="0">
              <a:buNone/>
            </a:pPr>
            <a:r>
              <a:rPr lang="ar-SA" sz="3200" dirty="0" smtClean="0"/>
              <a:t>3- حق منح صاحب السهم أكثر من صوت في الجمعية العمومية </a:t>
            </a:r>
          </a:p>
          <a:p>
            <a:pPr marL="0" indent="0">
              <a:buNone/>
            </a:pPr>
            <a:r>
              <a:rPr lang="ar-SA" sz="3200" b="1" u="sng" dirty="0" smtClean="0">
                <a:solidFill>
                  <a:srgbClr val="00B050"/>
                </a:solidFill>
              </a:rPr>
              <a:t>حكمه:</a:t>
            </a:r>
            <a:r>
              <a:rPr lang="ar-SA" sz="3200" dirty="0" smtClean="0"/>
              <a:t> لا يجوز</a:t>
            </a:r>
          </a:p>
          <a:p>
            <a:pPr marL="0" indent="0">
              <a:buNone/>
            </a:pPr>
            <a:r>
              <a:rPr lang="ar-SA" sz="3200" b="1" u="sng" dirty="0" smtClean="0">
                <a:solidFill>
                  <a:srgbClr val="7030A0"/>
                </a:solidFill>
              </a:rPr>
              <a:t>اسباب الحكم</a:t>
            </a:r>
            <a:r>
              <a:rPr lang="ar-SA" sz="3200" dirty="0" smtClean="0"/>
              <a:t>:</a:t>
            </a:r>
          </a:p>
          <a:p>
            <a:pPr marL="0" indent="0">
              <a:buNone/>
            </a:pPr>
            <a:r>
              <a:rPr lang="ar-SA" sz="3200" dirty="0" smtClean="0"/>
              <a:t>1- يتضمن ربا</a:t>
            </a:r>
          </a:p>
          <a:p>
            <a:pPr marL="0" indent="0">
              <a:buNone/>
            </a:pPr>
            <a:r>
              <a:rPr lang="ar-SA" sz="3200" dirty="0" smtClean="0"/>
              <a:t>2- ينافي العدل</a:t>
            </a:r>
          </a:p>
          <a:p>
            <a:pPr marL="0" indent="0">
              <a:buNone/>
            </a:pP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xmlns="" val="2350548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91138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71600" y="1124744"/>
            <a:ext cx="7200800" cy="4598325"/>
          </a:xfrm>
        </p:spPr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 smtClean="0"/>
              <a:t>الحقوق </a:t>
            </a:r>
            <a:r>
              <a:rPr lang="ar-SA" dirty="0" err="1" smtClean="0"/>
              <a:t>الاساسية</a:t>
            </a:r>
            <a:r>
              <a:rPr lang="ar-SA" dirty="0" smtClean="0"/>
              <a:t> لصاحب السهم هي </a:t>
            </a:r>
            <a:r>
              <a:rPr lang="ar-SA" b="1" u="sng" dirty="0" smtClean="0">
                <a:solidFill>
                  <a:srgbClr val="FF0000"/>
                </a:solidFill>
              </a:rPr>
              <a:t>حق </a:t>
            </a:r>
            <a:r>
              <a:rPr lang="ar-SA" b="1" u="sng" dirty="0" smtClean="0"/>
              <a:t>:</a:t>
            </a:r>
            <a:r>
              <a:rPr lang="ar-SA" dirty="0" smtClean="0"/>
              <a:t>-</a:t>
            </a:r>
          </a:p>
          <a:p>
            <a:pPr marL="0" indent="0">
              <a:buNone/>
            </a:pPr>
            <a:r>
              <a:rPr lang="ar-SA" dirty="0" smtClean="0"/>
              <a:t>1- المساهم في البقاء في الشركة  :</a:t>
            </a:r>
          </a:p>
          <a:p>
            <a:pPr marL="0" indent="0">
              <a:buNone/>
            </a:pPr>
            <a:r>
              <a:rPr lang="ar-SA" dirty="0" smtClean="0"/>
              <a:t>(لا يجوز فصل أو نزع المليكة </a:t>
            </a:r>
            <a:r>
              <a:rPr lang="ar-SA" dirty="0" err="1" smtClean="0"/>
              <a:t>الا</a:t>
            </a:r>
            <a:r>
              <a:rPr lang="ar-SA" dirty="0" smtClean="0"/>
              <a:t> بالرضا)</a:t>
            </a:r>
          </a:p>
          <a:p>
            <a:pPr marL="0" indent="0">
              <a:buNone/>
            </a:pPr>
            <a:r>
              <a:rPr lang="ar-SA" dirty="0" smtClean="0"/>
              <a:t>2- التصويت في الجمعية العمومية للشركة </a:t>
            </a:r>
            <a:r>
              <a:rPr lang="ar-SA" dirty="0" smtClean="0">
                <a:solidFill>
                  <a:srgbClr val="00B050"/>
                </a:solidFill>
              </a:rPr>
              <a:t>( بصوت واحد للسهم</a:t>
            </a:r>
            <a:r>
              <a:rPr lang="ar-SA" dirty="0" smtClean="0"/>
              <a:t>)</a:t>
            </a:r>
          </a:p>
          <a:p>
            <a:pPr marL="0" indent="0">
              <a:buNone/>
            </a:pPr>
            <a:r>
              <a:rPr lang="ar-SA" dirty="0" smtClean="0"/>
              <a:t>(للسهم الممتاز اكثر من صوت)</a:t>
            </a:r>
          </a:p>
          <a:p>
            <a:pPr marL="0" indent="0">
              <a:buNone/>
            </a:pPr>
            <a:r>
              <a:rPr lang="ar-SA" dirty="0" smtClean="0"/>
              <a:t>3- المساهم في الحصول على الارباح والاحتياطات</a:t>
            </a:r>
          </a:p>
          <a:p>
            <a:pPr marL="0" indent="0">
              <a:buNone/>
            </a:pPr>
            <a:r>
              <a:rPr lang="ar-SA" dirty="0" smtClean="0"/>
              <a:t>4- التصرف في الاسهم ( </a:t>
            </a:r>
            <a:r>
              <a:rPr lang="ar-SA" dirty="0" smtClean="0">
                <a:solidFill>
                  <a:srgbClr val="00B050"/>
                </a:solidFill>
              </a:rPr>
              <a:t>بالبيع – الهبة</a:t>
            </a:r>
            <a:r>
              <a:rPr lang="ar-SA" dirty="0" smtClean="0"/>
              <a:t>) لأنها قابلة للتداول</a:t>
            </a:r>
          </a:p>
          <a:p>
            <a:pPr marL="0" indent="0">
              <a:buNone/>
            </a:pPr>
            <a:r>
              <a:rPr lang="ar-SA" dirty="0" smtClean="0"/>
              <a:t>5- مراقبة الشركة في ( </a:t>
            </a:r>
            <a:r>
              <a:rPr lang="ar-SA" dirty="0" smtClean="0">
                <a:solidFill>
                  <a:srgbClr val="00B050"/>
                </a:solidFill>
              </a:rPr>
              <a:t>الميزانية – الأرباح – الخسارة </a:t>
            </a:r>
            <a:r>
              <a:rPr lang="ar-SA" dirty="0" smtClean="0"/>
              <a:t>)</a:t>
            </a:r>
          </a:p>
          <a:p>
            <a:pPr marL="0" indent="0">
              <a:buNone/>
            </a:pPr>
            <a:r>
              <a:rPr lang="ar-SA" dirty="0" smtClean="0"/>
              <a:t>6- رفع دعوى المسؤولية على اعضاء مجلس الإدارة بسبب الخطاء</a:t>
            </a:r>
            <a:endParaRPr lang="ar-SA" dirty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3347864" y="764704"/>
            <a:ext cx="4752528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/>
              <a:t>حقوق السهم في الشركات المساهمة:-</a:t>
            </a:r>
          </a:p>
        </p:txBody>
      </p:sp>
    </p:spTree>
    <p:extLst>
      <p:ext uri="{BB962C8B-B14F-4D97-AF65-F5344CB8AC3E}">
        <p14:creationId xmlns:p14="http://schemas.microsoft.com/office/powerpoint/2010/main" xmlns="" val="1458495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1095023" y="764705"/>
            <a:ext cx="6965245" cy="52878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99592" y="908720"/>
            <a:ext cx="7344816" cy="481434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ar-SA" sz="2800" dirty="0" smtClean="0"/>
              <a:t>7- الأولوية في الاكتتاب ( طرح الأسهم الزيادة)</a:t>
            </a:r>
          </a:p>
          <a:p>
            <a:pPr marL="0" indent="0">
              <a:buNone/>
            </a:pPr>
            <a:r>
              <a:rPr lang="ar-SA" sz="2800" dirty="0" smtClean="0"/>
              <a:t>8- الحصول على نصيبه الموجود من الشركة عند التصفية </a:t>
            </a:r>
            <a:r>
              <a:rPr lang="ar-SA" dirty="0" smtClean="0"/>
              <a:t>.</a:t>
            </a:r>
          </a:p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endParaRPr lang="ar-SA" sz="2800" dirty="0" smtClean="0"/>
          </a:p>
          <a:p>
            <a:pPr marL="0" indent="0">
              <a:buNone/>
            </a:pPr>
            <a:r>
              <a:rPr lang="ar-SA" sz="2800" b="1" u="sng" dirty="0" smtClean="0">
                <a:solidFill>
                  <a:srgbClr val="7030A0"/>
                </a:solidFill>
              </a:rPr>
              <a:t>جائز في حدود الضوابط الأتية</a:t>
            </a:r>
          </a:p>
          <a:p>
            <a:pPr marL="0" indent="0">
              <a:buNone/>
            </a:pPr>
            <a:r>
              <a:rPr lang="ar-SA" sz="2800" b="1" u="sng" dirty="0" smtClean="0">
                <a:solidFill>
                  <a:srgbClr val="00B050"/>
                </a:solidFill>
              </a:rPr>
              <a:t>الضابط الأول :-</a:t>
            </a:r>
          </a:p>
          <a:p>
            <a:pPr marL="0" indent="0">
              <a:buNone/>
            </a:pPr>
            <a:r>
              <a:rPr lang="ar-SA" sz="2800" dirty="0" smtClean="0"/>
              <a:t>ان تكون الأسهم صادرة من شركات ذات اغراض مشروعة </a:t>
            </a:r>
          </a:p>
          <a:p>
            <a:pPr marL="0" indent="0">
              <a:buNone/>
            </a:pPr>
            <a:r>
              <a:rPr lang="ar-SA" sz="2800" u="sng" dirty="0" smtClean="0">
                <a:solidFill>
                  <a:schemeClr val="accent6"/>
                </a:solidFill>
              </a:rPr>
              <a:t>مثال :- شركات ذات نشاط اقتصادي حلال ومباح</a:t>
            </a:r>
            <a:r>
              <a:rPr lang="ar-SA" sz="2800" dirty="0" smtClean="0"/>
              <a:t> :-</a:t>
            </a:r>
          </a:p>
          <a:p>
            <a:pPr marL="0" indent="0">
              <a:buNone/>
            </a:pPr>
            <a:r>
              <a:rPr lang="ar-SA" sz="2800" dirty="0" smtClean="0"/>
              <a:t>الشركات الانتاجية للسلع – شركة الكهرباء – شركة الأدوية</a:t>
            </a:r>
            <a:endParaRPr lang="ar-SA" dirty="0" smtClean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3779912" y="2204864"/>
            <a:ext cx="4392488" cy="64807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b="1" dirty="0"/>
              <a:t>حكم التعامل بالأسهم </a:t>
            </a:r>
            <a:r>
              <a:rPr lang="ar-SA" sz="2000" b="1" dirty="0" smtClean="0"/>
              <a:t>في نظر </a:t>
            </a:r>
            <a:r>
              <a:rPr lang="ar-SA" sz="2000" b="1" dirty="0"/>
              <a:t>الشريعة الاسلامية</a:t>
            </a:r>
          </a:p>
        </p:txBody>
      </p:sp>
    </p:spTree>
    <p:extLst>
      <p:ext uri="{BB962C8B-B14F-4D97-AF65-F5344CB8AC3E}">
        <p14:creationId xmlns:p14="http://schemas.microsoft.com/office/powerpoint/2010/main" xmlns="" val="16959037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91138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99592" y="1052736"/>
            <a:ext cx="7416824" cy="50405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ar-SA" sz="2800" u="sng" dirty="0" smtClean="0">
                <a:solidFill>
                  <a:schemeClr val="accent6"/>
                </a:solidFill>
              </a:rPr>
              <a:t>مثال : لشركات انتاج محرم غير مباح </a:t>
            </a:r>
          </a:p>
          <a:p>
            <a:pPr marL="0" indent="0">
              <a:buNone/>
            </a:pPr>
            <a:r>
              <a:rPr lang="ar-SA" sz="2800" dirty="0" smtClean="0"/>
              <a:t>شركات </a:t>
            </a:r>
            <a:r>
              <a:rPr lang="ar-SA" sz="2800" dirty="0" err="1" smtClean="0"/>
              <a:t>انتاج</a:t>
            </a:r>
            <a:r>
              <a:rPr lang="ar-SA" sz="2800" dirty="0" smtClean="0"/>
              <a:t> الخمور– شركات انتاج البنوك التجارية الربوية </a:t>
            </a:r>
          </a:p>
          <a:p>
            <a:pPr marL="0" indent="0">
              <a:buNone/>
            </a:pPr>
            <a:r>
              <a:rPr lang="ar-SA" sz="2800" b="1" u="sng" dirty="0" smtClean="0">
                <a:solidFill>
                  <a:srgbClr val="00B050"/>
                </a:solidFill>
              </a:rPr>
              <a:t>الحكم </a:t>
            </a:r>
            <a:r>
              <a:rPr lang="ar-SA" sz="2800" dirty="0" smtClean="0"/>
              <a:t>: لا يجوز  :</a:t>
            </a:r>
          </a:p>
          <a:p>
            <a:pPr>
              <a:buFont typeface="Wingdings" pitchFamily="2" charset="2"/>
              <a:buChar char="v"/>
            </a:pPr>
            <a:r>
              <a:rPr lang="ar-SA" sz="2800" dirty="0" smtClean="0"/>
              <a:t>تداول او امتلاك من أسهمها</a:t>
            </a:r>
          </a:p>
          <a:p>
            <a:pPr>
              <a:buFont typeface="Wingdings" pitchFamily="2" charset="2"/>
              <a:buChar char="v"/>
            </a:pPr>
            <a:r>
              <a:rPr lang="ar-SA" sz="2800" dirty="0" smtClean="0"/>
              <a:t>ارباحها محرمة</a:t>
            </a:r>
          </a:p>
          <a:p>
            <a:pPr>
              <a:buFont typeface="Wingdings" pitchFamily="2" charset="2"/>
              <a:buChar char="v"/>
            </a:pPr>
            <a:r>
              <a:rPr lang="ar-SA" sz="2800" dirty="0" smtClean="0"/>
              <a:t>المشاركة تعد مشاركة </a:t>
            </a:r>
            <a:r>
              <a:rPr lang="ar-SA" dirty="0" smtClean="0"/>
              <a:t>اثم وعدوان</a:t>
            </a:r>
          </a:p>
          <a:p>
            <a:pPr marL="0" indent="0">
              <a:buNone/>
            </a:pPr>
            <a:endParaRPr lang="ar-SA" sz="2800" u="sng" dirty="0" smtClean="0">
              <a:solidFill>
                <a:schemeClr val="accent6"/>
              </a:solidFill>
            </a:endParaRPr>
          </a:p>
          <a:p>
            <a:pPr marL="0" indent="0">
              <a:buNone/>
            </a:pPr>
            <a:r>
              <a:rPr lang="ar-SA" sz="2800" u="sng" dirty="0" smtClean="0">
                <a:solidFill>
                  <a:schemeClr val="accent6"/>
                </a:solidFill>
              </a:rPr>
              <a:t>مثال : شركات موضوع نشاطها حلال ذات اغراض مشروعه تتعامل مع البنوك الربوية بالقرض والفائدة </a:t>
            </a:r>
            <a:endParaRPr lang="ar-SA" sz="2800" b="1" dirty="0" smtClean="0"/>
          </a:p>
          <a:p>
            <a:pPr marL="0" indent="0">
              <a:buNone/>
            </a:pPr>
            <a:r>
              <a:rPr lang="ar-SA" sz="2800" b="1" dirty="0" smtClean="0"/>
              <a:t>هل يجوز التعامل باسهم تلك الشركات ؟</a:t>
            </a:r>
          </a:p>
          <a:p>
            <a:pPr marL="0" indent="0">
              <a:buNone/>
            </a:pPr>
            <a:endParaRPr lang="ar-SA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31235819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91138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43608" y="980728"/>
            <a:ext cx="7344816" cy="5112568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Char char="v"/>
            </a:pPr>
            <a:r>
              <a:rPr lang="ar-SA" sz="2800" dirty="0" smtClean="0"/>
              <a:t>الأصل : عدم جواز التعامل مع هذه الشركات بشراء </a:t>
            </a:r>
            <a:r>
              <a:rPr lang="ar-SA" sz="2800" dirty="0" err="1" smtClean="0"/>
              <a:t>الاسهم</a:t>
            </a:r>
            <a:r>
              <a:rPr lang="ar-SA" sz="2800" dirty="0" smtClean="0"/>
              <a:t> منها :</a:t>
            </a:r>
          </a:p>
          <a:p>
            <a:pPr>
              <a:buFont typeface="Wingdings" pitchFamily="2" charset="2"/>
              <a:buChar char="v"/>
            </a:pPr>
            <a:r>
              <a:rPr lang="ar-SA" sz="2800" dirty="0" smtClean="0"/>
              <a:t> أنها : لا تخلو من الربا </a:t>
            </a:r>
          </a:p>
          <a:p>
            <a:pPr marL="0" indent="0">
              <a:buNone/>
            </a:pPr>
            <a:endParaRPr lang="ar-SA" sz="2800" dirty="0"/>
          </a:p>
          <a:p>
            <a:pPr marL="0" indent="0">
              <a:buNone/>
            </a:pPr>
            <a:r>
              <a:rPr lang="ar-SA" sz="2800" b="1" u="sng" dirty="0" smtClean="0">
                <a:solidFill>
                  <a:srgbClr val="00B050"/>
                </a:solidFill>
              </a:rPr>
              <a:t>الضابط الثاني :-</a:t>
            </a:r>
          </a:p>
          <a:p>
            <a:pPr marL="0" indent="0">
              <a:buNone/>
            </a:pPr>
            <a:r>
              <a:rPr lang="ar-SA" sz="2800" dirty="0" smtClean="0"/>
              <a:t>ان تكون الأسهم صادرة عن شركة معروفة ومعلومة لدى الناس بحيث تتضح سلامة تعاملها ونزاهته.</a:t>
            </a:r>
          </a:p>
          <a:p>
            <a:pPr marL="0" indent="0">
              <a:buNone/>
            </a:pPr>
            <a:r>
              <a:rPr lang="ar-SA" sz="2800" b="1" u="sng" dirty="0" smtClean="0">
                <a:solidFill>
                  <a:schemeClr val="accent6"/>
                </a:solidFill>
              </a:rPr>
              <a:t>الحكم</a:t>
            </a:r>
            <a:r>
              <a:rPr lang="ar-SA" sz="2800" b="1" dirty="0" smtClean="0">
                <a:solidFill>
                  <a:schemeClr val="accent6"/>
                </a:solidFill>
              </a:rPr>
              <a:t>:</a:t>
            </a:r>
            <a:r>
              <a:rPr lang="ar-SA" sz="2800" dirty="0" smtClean="0"/>
              <a:t>  يجوز</a:t>
            </a:r>
          </a:p>
          <a:p>
            <a:pPr marL="0" indent="0">
              <a:buNone/>
            </a:pPr>
            <a:r>
              <a:rPr lang="ar-SA" sz="2800" dirty="0" smtClean="0"/>
              <a:t>أن تكون </a:t>
            </a:r>
            <a:r>
              <a:rPr lang="ar-SA" sz="2800" dirty="0" err="1" smtClean="0"/>
              <a:t>الاسهم</a:t>
            </a:r>
            <a:r>
              <a:rPr lang="ar-SA" sz="2800" dirty="0" smtClean="0"/>
              <a:t> صادرة من سلة شركات </a:t>
            </a:r>
          </a:p>
          <a:p>
            <a:pPr marL="0" indent="0">
              <a:buNone/>
            </a:pPr>
            <a:r>
              <a:rPr lang="ar-SA" sz="2800" u="sng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تعريفها</a:t>
            </a:r>
            <a:r>
              <a:rPr lang="ar-SA" sz="28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SA" sz="2800" dirty="0" smtClean="0"/>
              <a:t>: أساليب جديدة للاستثمار وعدم معرفة المشتري لحقيقة الأسهم  :    كل سلة لها مدير يشرف عليها يديرها ولها  دراسات</a:t>
            </a:r>
          </a:p>
          <a:p>
            <a:pPr marL="0" indent="0">
              <a:buNone/>
            </a:pPr>
            <a:r>
              <a:rPr lang="ar-SA" sz="2800" dirty="0" smtClean="0"/>
              <a:t>             تجريها مثل شركة مريل لينش الاستثمارية</a:t>
            </a:r>
          </a:p>
          <a:p>
            <a:pPr marL="0" indent="0">
              <a:buNone/>
            </a:pPr>
            <a:endParaRPr lang="ar-SA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27058364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45719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71600" y="692696"/>
            <a:ext cx="7272808" cy="554461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ar-SA" sz="2800" dirty="0" smtClean="0"/>
              <a:t>كل سلة لها مدير يديرها حسب تعليمات ودراسات تجريها الشركة </a:t>
            </a:r>
          </a:p>
          <a:p>
            <a:pPr marL="0" indent="0">
              <a:buNone/>
            </a:pPr>
            <a:r>
              <a:rPr lang="ar-SA" sz="2800" b="1" dirty="0" smtClean="0">
                <a:solidFill>
                  <a:srgbClr val="00B050"/>
                </a:solidFill>
              </a:rPr>
              <a:t>مثال : شركة مريل لينش الاستثمارية</a:t>
            </a:r>
          </a:p>
          <a:p>
            <a:pPr marL="0" indent="0">
              <a:buNone/>
            </a:pPr>
            <a:endParaRPr lang="ar-SA" sz="2800" dirty="0" smtClean="0"/>
          </a:p>
          <a:p>
            <a:pPr>
              <a:buFont typeface="Wingdings" pitchFamily="2" charset="2"/>
              <a:buChar char="v"/>
            </a:pPr>
            <a:r>
              <a:rPr lang="ar-SA" sz="2800" dirty="0" smtClean="0"/>
              <a:t>الاسهم التي يشتريها المستثمر في السلة المشتركة عرضة للربح والخسارة لكن اسلوب الاستثمار </a:t>
            </a:r>
            <a:r>
              <a:rPr lang="ar-SA" sz="2800" b="1" u="sng" dirty="0" smtClean="0">
                <a:solidFill>
                  <a:schemeClr val="accent6"/>
                </a:solidFill>
              </a:rPr>
              <a:t>لا يجوز لأمرين </a:t>
            </a:r>
            <a:r>
              <a:rPr lang="ar-SA" sz="2800" dirty="0" smtClean="0"/>
              <a:t>:</a:t>
            </a:r>
          </a:p>
          <a:p>
            <a:pPr marL="0" indent="0">
              <a:buNone/>
            </a:pPr>
            <a:r>
              <a:rPr lang="ar-SA" sz="2800" b="1" u="sng" dirty="0" smtClean="0">
                <a:solidFill>
                  <a:srgbClr val="FF3399"/>
                </a:solidFill>
              </a:rPr>
              <a:t>الأول </a:t>
            </a:r>
            <a:r>
              <a:rPr lang="ar-SA" sz="2800" dirty="0" smtClean="0"/>
              <a:t>: </a:t>
            </a:r>
          </a:p>
          <a:p>
            <a:pPr>
              <a:buFont typeface="Wingdings" pitchFamily="2" charset="2"/>
              <a:buChar char="v"/>
            </a:pPr>
            <a:r>
              <a:rPr lang="ar-SA" sz="2800" dirty="0" smtClean="0"/>
              <a:t>عدم معرفة ماهية الشركات</a:t>
            </a:r>
          </a:p>
          <a:p>
            <a:pPr>
              <a:buFont typeface="Wingdings" pitchFamily="2" charset="2"/>
              <a:buChar char="v"/>
            </a:pPr>
            <a:r>
              <a:rPr lang="ar-SA" sz="2800" dirty="0" smtClean="0"/>
              <a:t>احتمال أنشطة اقتصادية محرمة كشركات انتاج الخمور وشركات البنوك الربوية</a:t>
            </a:r>
          </a:p>
          <a:p>
            <a:pPr>
              <a:buFont typeface="Wingdings" pitchFamily="2" charset="2"/>
              <a:buChar char="v"/>
            </a:pPr>
            <a:r>
              <a:rPr lang="ar-SA" sz="2800" b="1" u="sng" dirty="0" smtClean="0">
                <a:solidFill>
                  <a:srgbClr val="00B050"/>
                </a:solidFill>
              </a:rPr>
              <a:t>الحكم </a:t>
            </a:r>
            <a:r>
              <a:rPr lang="ar-SA" sz="2800" dirty="0" smtClean="0"/>
              <a:t>: محرم </a:t>
            </a:r>
          </a:p>
          <a:p>
            <a:pPr marL="0" indent="0">
              <a:buNone/>
            </a:pPr>
            <a:endParaRPr lang="ar-SA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1210924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91138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71600" y="908720"/>
            <a:ext cx="7344816" cy="518457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ar-SA" sz="2800" b="1" u="sng" dirty="0" smtClean="0">
                <a:solidFill>
                  <a:srgbClr val="FF3399"/>
                </a:solidFill>
              </a:rPr>
              <a:t>الثاني</a:t>
            </a:r>
            <a:r>
              <a:rPr lang="ar-SA" sz="2800" dirty="0" smtClean="0">
                <a:solidFill>
                  <a:srgbClr val="FF3399"/>
                </a:solidFill>
              </a:rPr>
              <a:t> </a:t>
            </a:r>
            <a:r>
              <a:rPr lang="ar-SA" sz="2800" dirty="0" smtClean="0"/>
              <a:t>: أنشطة اقتصادية غير مشروعة   </a:t>
            </a:r>
          </a:p>
          <a:p>
            <a:pPr marL="0" indent="0">
              <a:buNone/>
            </a:pPr>
            <a:r>
              <a:rPr lang="ar-SA" sz="2800" dirty="0" smtClean="0"/>
              <a:t> مثال :     -  بيع دين بدين على حساب الفائدة</a:t>
            </a:r>
          </a:p>
          <a:p>
            <a:pPr marL="0" indent="0">
              <a:buNone/>
            </a:pPr>
            <a:r>
              <a:rPr lang="ar-SA" sz="2800" dirty="0" smtClean="0"/>
              <a:t>الحكم : حرام</a:t>
            </a:r>
          </a:p>
          <a:p>
            <a:pPr marL="0" indent="0">
              <a:buNone/>
            </a:pPr>
            <a:endParaRPr lang="ar-SA" sz="2800" dirty="0" smtClean="0"/>
          </a:p>
          <a:p>
            <a:pPr marL="0" indent="0">
              <a:buNone/>
            </a:pPr>
            <a:r>
              <a:rPr lang="ar-SA" sz="2800" b="1" u="sng" dirty="0" smtClean="0">
                <a:solidFill>
                  <a:srgbClr val="00B050"/>
                </a:solidFill>
              </a:rPr>
              <a:t>الضابط الثالث:-</a:t>
            </a:r>
          </a:p>
          <a:p>
            <a:pPr marL="0" indent="0">
              <a:buNone/>
            </a:pPr>
            <a:r>
              <a:rPr lang="ar-SA" sz="2800" dirty="0" smtClean="0"/>
              <a:t>  أن لا يترتب على التعامل بها أي محظور شرعي </a:t>
            </a:r>
          </a:p>
          <a:p>
            <a:pPr marL="0" indent="0">
              <a:buNone/>
            </a:pPr>
            <a:r>
              <a:rPr lang="ar-SA" sz="2800" b="1" u="sng" dirty="0" smtClean="0">
                <a:solidFill>
                  <a:srgbClr val="7030A0"/>
                </a:solidFill>
              </a:rPr>
              <a:t>مثال:</a:t>
            </a:r>
            <a:r>
              <a:rPr lang="ar-SA" sz="2800" dirty="0" smtClean="0"/>
              <a:t> الربا – الغرر – الجهالة – أكل أموال الناس بالباطل </a:t>
            </a:r>
          </a:p>
          <a:p>
            <a:pPr marL="0" indent="0">
              <a:buNone/>
            </a:pPr>
            <a:r>
              <a:rPr lang="ar-SA" sz="2800" b="1" u="sng" dirty="0" smtClean="0">
                <a:solidFill>
                  <a:srgbClr val="00B050"/>
                </a:solidFill>
              </a:rPr>
              <a:t>الحكم </a:t>
            </a:r>
            <a:r>
              <a:rPr lang="ar-SA" sz="2800" dirty="0" smtClean="0"/>
              <a:t>: لا يجوز</a:t>
            </a:r>
          </a:p>
          <a:p>
            <a:pPr marL="0" indent="0">
              <a:buNone/>
            </a:pPr>
            <a:r>
              <a:rPr lang="ar-SA" sz="2800" b="1" u="sng" dirty="0" smtClean="0">
                <a:solidFill>
                  <a:schemeClr val="accent6"/>
                </a:solidFill>
              </a:rPr>
              <a:t>الاسباب: </a:t>
            </a:r>
          </a:p>
          <a:p>
            <a:pPr marL="0" indent="0">
              <a:buNone/>
            </a:pPr>
            <a:r>
              <a:rPr lang="ar-SA" sz="2800" dirty="0" smtClean="0"/>
              <a:t>1- الحصول على ربح ثابت ( الربح – الخسارة )</a:t>
            </a:r>
          </a:p>
          <a:p>
            <a:pPr marL="0" indent="0">
              <a:buNone/>
            </a:pPr>
            <a:r>
              <a:rPr lang="ar-SA" sz="2800" dirty="0" smtClean="0"/>
              <a:t>2- الحكم   :   ربا محرم شرعاً</a:t>
            </a:r>
          </a:p>
          <a:p>
            <a:pPr marL="0" indent="0">
              <a:buNone/>
            </a:pPr>
            <a:endParaRPr lang="ar-SA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2924055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1095023" y="642919"/>
            <a:ext cx="6965245" cy="174664"/>
          </a:xfrm>
        </p:spPr>
        <p:txBody>
          <a:bodyPr>
            <a:normAutofit fontScale="90000"/>
          </a:bodyPr>
          <a:lstStyle/>
          <a:p>
            <a:r>
              <a:rPr lang="en-US" sz="1100" dirty="0" smtClean="0"/>
              <a:t>-</a:t>
            </a:r>
            <a:endParaRPr lang="en-US" sz="11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00100" y="928670"/>
            <a:ext cx="7143800" cy="5143536"/>
          </a:xfrm>
        </p:spPr>
        <p:txBody>
          <a:bodyPr>
            <a:normAutofit/>
          </a:bodyPr>
          <a:lstStyle/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 </a:t>
            </a:r>
            <a:r>
              <a:rPr lang="ar-SA" sz="2800" b="1" u="sng" dirty="0" smtClean="0">
                <a:solidFill>
                  <a:srgbClr val="FF3399"/>
                </a:solidFill>
              </a:rPr>
              <a:t>لغة: </a:t>
            </a:r>
            <a:r>
              <a:rPr lang="ar-SA" sz="2800" dirty="0" smtClean="0"/>
              <a:t>جمع ساند , انضمام شيء إلى شيء آخر </a:t>
            </a:r>
          </a:p>
          <a:p>
            <a:pPr>
              <a:buNone/>
            </a:pPr>
            <a:r>
              <a:rPr lang="ar-SA" sz="2800" b="1" u="sng" dirty="0" smtClean="0">
                <a:solidFill>
                  <a:srgbClr val="FF3399"/>
                </a:solidFill>
              </a:rPr>
              <a:t>اصطلاحا</a:t>
            </a:r>
            <a:r>
              <a:rPr lang="ar-SA" sz="2800" dirty="0" smtClean="0"/>
              <a:t>: قرض طويل الأجل تتعهد الشركة المقترضة بموجبه أن تسدد قيمته في تواريخ محددة</a:t>
            </a:r>
          </a:p>
          <a:p>
            <a:pPr>
              <a:buNone/>
            </a:pPr>
            <a:r>
              <a:rPr lang="ar-SA" sz="2800" b="1" u="sng" dirty="0" smtClean="0">
                <a:solidFill>
                  <a:srgbClr val="00B050"/>
                </a:solidFill>
              </a:rPr>
              <a:t>تعريف جليل قسطو</a:t>
            </a:r>
            <a:r>
              <a:rPr lang="ar-SA" sz="2800" b="1" u="sng" dirty="0" smtClean="0">
                <a:solidFill>
                  <a:srgbClr val="00B050"/>
                </a:solidFill>
              </a:rPr>
              <a:t> </a:t>
            </a:r>
            <a:r>
              <a:rPr lang="ar-SA" sz="2800" b="1" u="sng" dirty="0" smtClean="0">
                <a:solidFill>
                  <a:srgbClr val="00B050"/>
                </a:solidFill>
              </a:rPr>
              <a:t>للسندات الاستثمارية التي تصدرها الدولة</a:t>
            </a:r>
            <a:r>
              <a:rPr lang="ar-SA" sz="2800" dirty="0" smtClean="0"/>
              <a:t> </a:t>
            </a:r>
          </a:p>
          <a:p>
            <a:pPr>
              <a:buNone/>
            </a:pPr>
            <a:r>
              <a:rPr lang="ar-SA" sz="2800" dirty="0" smtClean="0"/>
              <a:t>ما تعرض للجمهور لغرض استثمار رؤوس أموالهم مقابل فائدة نسبية مضمونة ويعين اطفاؤها:-</a:t>
            </a:r>
          </a:p>
          <a:p>
            <a:pPr>
              <a:buFont typeface="Wingdings" pitchFamily="2" charset="2"/>
              <a:buChar char="v"/>
            </a:pPr>
            <a:r>
              <a:rPr lang="ar-SA" sz="2800" dirty="0" smtClean="0"/>
              <a:t>بإعادة رأس المال</a:t>
            </a:r>
          </a:p>
          <a:p>
            <a:pPr>
              <a:buFont typeface="Wingdings" pitchFamily="2" charset="2"/>
              <a:buChar char="v"/>
            </a:pPr>
            <a:r>
              <a:rPr lang="ar-SA" sz="2800" dirty="0" smtClean="0"/>
              <a:t>الفوائد في موعد محدد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5929322" y="928670"/>
            <a:ext cx="2143140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 smtClean="0"/>
              <a:t>الســــندات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1095023" y="714357"/>
            <a:ext cx="6965245" cy="103226"/>
          </a:xfrm>
        </p:spPr>
        <p:txBody>
          <a:bodyPr>
            <a:normAutofit fontScale="90000"/>
          </a:bodyPr>
          <a:lstStyle/>
          <a:p>
            <a:r>
              <a:rPr lang="ar-SA" sz="1100" dirty="0" smtClean="0"/>
              <a:t>-</a:t>
            </a:r>
            <a:endParaRPr lang="en-US" sz="11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71538" y="785794"/>
            <a:ext cx="7000924" cy="493727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ar-SA" sz="2800" b="1" u="sng" dirty="0" smtClean="0">
                <a:solidFill>
                  <a:srgbClr val="F961BB"/>
                </a:solidFill>
              </a:rPr>
              <a:t>السندات من الأوراق المالية التي تصدرها :-</a:t>
            </a:r>
          </a:p>
          <a:p>
            <a:pPr>
              <a:buNone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1- الشركات</a:t>
            </a:r>
          </a:p>
          <a:p>
            <a:pPr>
              <a:buNone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2- المؤسسات</a:t>
            </a:r>
          </a:p>
          <a:p>
            <a:pPr>
              <a:buNone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3- الدول</a:t>
            </a:r>
          </a:p>
          <a:p>
            <a:pPr>
              <a:buNone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ar-SA" sz="2800" b="1" u="sng" dirty="0" smtClean="0">
                <a:solidFill>
                  <a:srgbClr val="0070C0"/>
                </a:solidFill>
              </a:rPr>
              <a:t>هي الصكوك القابلة للتداول التي تصدرها الشركات أو المؤسسات</a:t>
            </a: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) </a:t>
            </a:r>
          </a:p>
          <a:p>
            <a:pPr>
              <a:buNone/>
            </a:pPr>
            <a:r>
              <a:rPr lang="ar-SA" sz="2800" b="1" u="sng" dirty="0" smtClean="0">
                <a:solidFill>
                  <a:schemeClr val="accent6"/>
                </a:solidFill>
              </a:rPr>
              <a:t>يمثل الصك:-</a:t>
            </a:r>
          </a:p>
          <a:p>
            <a:pPr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قرض طويل الأجل</a:t>
            </a:r>
          </a:p>
          <a:p>
            <a:pPr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يعقد عن طريق الاكتتاب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1095023" y="714357"/>
            <a:ext cx="6965245" cy="103226"/>
          </a:xfrm>
        </p:spPr>
        <p:txBody>
          <a:bodyPr>
            <a:normAutofit fontScale="90000"/>
          </a:bodyPr>
          <a:lstStyle/>
          <a:p>
            <a:r>
              <a:rPr lang="ar-SA" sz="1200" dirty="0" smtClean="0"/>
              <a:t>-</a:t>
            </a:r>
            <a:endParaRPr lang="en-US" sz="1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142976" y="857232"/>
            <a:ext cx="7000924" cy="486583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شكل بيضاوي 3"/>
          <p:cNvSpPr/>
          <p:nvPr/>
        </p:nvSpPr>
        <p:spPr>
          <a:xfrm>
            <a:off x="1357290" y="928670"/>
            <a:ext cx="6643734" cy="4071966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ar-SA" sz="2800" b="1" u="sng" dirty="0" smtClean="0">
                <a:solidFill>
                  <a:schemeClr val="bg1"/>
                </a:solidFill>
              </a:rPr>
              <a:t>تساوي السندات الأسهم في الخصائص العامة مثال:-</a:t>
            </a:r>
          </a:p>
          <a:p>
            <a:pPr>
              <a:buFont typeface="Wingdings" pitchFamily="2" charset="2"/>
              <a:buChar char="v"/>
            </a:pPr>
            <a:r>
              <a:rPr lang="ar-SA" sz="2800" b="1" dirty="0" smtClean="0">
                <a:solidFill>
                  <a:schemeClr val="bg1"/>
                </a:solidFill>
              </a:rPr>
              <a:t>القيمة</a:t>
            </a:r>
          </a:p>
          <a:p>
            <a:pPr>
              <a:buFont typeface="Wingdings" pitchFamily="2" charset="2"/>
              <a:buChar char="v"/>
            </a:pPr>
            <a:r>
              <a:rPr lang="ar-SA" sz="2800" b="1" dirty="0" smtClean="0">
                <a:solidFill>
                  <a:schemeClr val="bg1"/>
                </a:solidFill>
              </a:rPr>
              <a:t>القيمة الأسمية</a:t>
            </a:r>
          </a:p>
          <a:p>
            <a:pPr>
              <a:buFont typeface="Wingdings" pitchFamily="2" charset="2"/>
              <a:buChar char="v"/>
            </a:pPr>
            <a:r>
              <a:rPr lang="ar-SA" sz="2800" b="1" dirty="0" smtClean="0">
                <a:solidFill>
                  <a:schemeClr val="bg1"/>
                </a:solidFill>
              </a:rPr>
              <a:t>قابلة للتداول</a:t>
            </a:r>
          </a:p>
          <a:p>
            <a:pPr>
              <a:buFont typeface="Wingdings" pitchFamily="2" charset="2"/>
              <a:buChar char="v"/>
            </a:pPr>
            <a:r>
              <a:rPr lang="ar-SA" sz="2800" b="1" dirty="0" smtClean="0">
                <a:solidFill>
                  <a:schemeClr val="bg1"/>
                </a:solidFill>
              </a:rPr>
              <a:t>لا تقبل التجزئة في مواجهة الشركة </a:t>
            </a:r>
            <a:r>
              <a:rPr lang="ar-SA" sz="2800" b="1" dirty="0" smtClean="0">
                <a:solidFill>
                  <a:schemeClr val="bg1"/>
                </a:solidFill>
              </a:rPr>
              <a:t>       أو </a:t>
            </a:r>
            <a:r>
              <a:rPr lang="ar-SA" sz="2800" b="1" dirty="0" smtClean="0">
                <a:solidFill>
                  <a:schemeClr val="bg1"/>
                </a:solidFill>
              </a:rPr>
              <a:t>المؤسسة 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1095023" y="571481"/>
            <a:ext cx="6965245" cy="246102"/>
          </a:xfrm>
        </p:spPr>
        <p:txBody>
          <a:bodyPr>
            <a:normAutofit fontScale="90000"/>
          </a:bodyPr>
          <a:lstStyle/>
          <a:p>
            <a:r>
              <a:rPr lang="ar-SA" sz="1050" dirty="0" smtClean="0"/>
              <a:t>-</a:t>
            </a:r>
            <a:endParaRPr lang="en-US" sz="1050" dirty="0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1000125" y="1357296"/>
          <a:ext cx="7072314" cy="4074812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786057"/>
                <a:gridCol w="2928958"/>
                <a:gridCol w="1357299"/>
              </a:tblGrid>
              <a:tr h="607223"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 smtClean="0"/>
                        <a:t>السهم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 smtClean="0"/>
                        <a:t>السند</a:t>
                      </a:r>
                      <a:endParaRPr lang="en-US" sz="24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607223"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 smtClean="0"/>
                        <a:t>حصة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 smtClean="0"/>
                        <a:t>دين</a:t>
                      </a:r>
                      <a:endParaRPr lang="en-US" sz="24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 smtClean="0"/>
                        <a:t>يمثل </a:t>
                      </a:r>
                      <a:endParaRPr lang="en-US" sz="2400" b="1" i="0" dirty="0"/>
                    </a:p>
                  </a:txBody>
                  <a:tcPr/>
                </a:tc>
              </a:tr>
              <a:tr h="607223"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 smtClean="0"/>
                        <a:t>شريك للشركة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 smtClean="0"/>
                        <a:t>دائن للشركة</a:t>
                      </a:r>
                      <a:endParaRPr lang="en-US" sz="24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 smtClean="0"/>
                        <a:t>المساهم</a:t>
                      </a:r>
                      <a:endParaRPr lang="en-US" sz="2400" b="1" i="0" dirty="0"/>
                    </a:p>
                  </a:txBody>
                  <a:tcPr/>
                </a:tc>
              </a:tr>
              <a:tr h="607223"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 smtClean="0"/>
                        <a:t>الربح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 smtClean="0"/>
                        <a:t>ثابت في</a:t>
                      </a:r>
                      <a:r>
                        <a:rPr lang="ar-SA" sz="2400" b="1" baseline="0" dirty="0" smtClean="0"/>
                        <a:t> الربح والخسارة</a:t>
                      </a:r>
                      <a:endParaRPr lang="en-US" sz="24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 smtClean="0"/>
                        <a:t>الفائد</a:t>
                      </a:r>
                      <a:endParaRPr lang="en-US" sz="2400" b="1" i="0" dirty="0"/>
                    </a:p>
                  </a:txBody>
                  <a:tcPr/>
                </a:tc>
              </a:tr>
              <a:tr h="607223"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 smtClean="0"/>
                        <a:t>حق التصويت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 smtClean="0"/>
                        <a:t>لا حق للتصويت – الاشتراك – الإدارة – الرقابة </a:t>
                      </a:r>
                      <a:endParaRPr lang="en-US" sz="24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 smtClean="0"/>
                        <a:t>الحقوق</a:t>
                      </a:r>
                      <a:endParaRPr lang="en-US" sz="2400" b="1" i="0" dirty="0"/>
                    </a:p>
                  </a:txBody>
                  <a:tcPr/>
                </a:tc>
              </a:tr>
              <a:tr h="607223"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 smtClean="0"/>
                        <a:t>لا حق إلا بعد التصفية وقضاء الدين 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 smtClean="0"/>
                        <a:t>حق الأولوية على قيمة السند</a:t>
                      </a:r>
                      <a:endParaRPr lang="en-US" sz="24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 smtClean="0"/>
                        <a:t>التصفية</a:t>
                      </a:r>
                      <a:endParaRPr lang="en-US" sz="2400" b="1" i="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1095023" y="642919"/>
            <a:ext cx="6965245" cy="174664"/>
          </a:xfrm>
        </p:spPr>
        <p:txBody>
          <a:bodyPr>
            <a:normAutofit fontScale="90000"/>
          </a:bodyPr>
          <a:lstStyle/>
          <a:p>
            <a:r>
              <a:rPr lang="ar-SA" sz="1200" dirty="0" smtClean="0"/>
              <a:t>-</a:t>
            </a:r>
            <a:endParaRPr lang="en-US" sz="1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28662" y="1000108"/>
            <a:ext cx="7143800" cy="4722961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ar-SA" sz="2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None/>
            </a:pPr>
            <a:endParaRPr lang="ar-SA" sz="2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None/>
            </a:pPr>
            <a:r>
              <a:rPr lang="ar-SA" sz="2800" b="1" u="sng" dirty="0" smtClean="0">
                <a:solidFill>
                  <a:srgbClr val="D038BE"/>
                </a:solidFill>
              </a:rPr>
              <a:t>1- شهادات الاستثمار </a:t>
            </a: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:- التي تصدرها البنوك الربوية </a:t>
            </a:r>
            <a:r>
              <a:rPr lang="ar-SA" sz="2800" b="1" dirty="0" smtClean="0">
                <a:solidFill>
                  <a:srgbClr val="0070C0"/>
                </a:solidFill>
              </a:rPr>
              <a:t>ثلاثة أنواع:-</a:t>
            </a:r>
          </a:p>
          <a:p>
            <a:pPr>
              <a:buNone/>
            </a:pPr>
            <a:r>
              <a:rPr lang="ar-SA" sz="2800" u="sng" dirty="0" smtClean="0">
                <a:solidFill>
                  <a:schemeClr val="accent6"/>
                </a:solidFill>
              </a:rPr>
              <a:t>أ- شهادات استثمار ذات طبيعة متزايدة </a:t>
            </a: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:-</a:t>
            </a:r>
          </a:p>
          <a:p>
            <a:pPr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الشهادة التي يبقى المال فيها للبنك فترة طويلة تمتد إلى 10 سنوات</a:t>
            </a:r>
          </a:p>
          <a:p>
            <a:pPr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الزيادة تصاعدية على المال – الفائدة</a:t>
            </a:r>
          </a:p>
          <a:p>
            <a:pPr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يأخذ صاحب الشهادة في نهاية المدة ما دفعه والزيادة </a:t>
            </a:r>
          </a:p>
          <a:p>
            <a:pPr>
              <a:buNone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 الفائدة)</a:t>
            </a:r>
          </a:p>
          <a:p>
            <a:pPr>
              <a:buFont typeface="Wingdings" pitchFamily="2" charset="2"/>
              <a:buChar char="v"/>
            </a:pP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3786182" y="1000108"/>
            <a:ext cx="4357718" cy="71438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الألفاظ التي تطلق على السندات (عدة) 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1095023" y="642919"/>
            <a:ext cx="6965245" cy="174664"/>
          </a:xfrm>
        </p:spPr>
        <p:txBody>
          <a:bodyPr>
            <a:normAutofit fontScale="90000"/>
          </a:bodyPr>
          <a:lstStyle/>
          <a:p>
            <a:r>
              <a:rPr lang="ar-SA" sz="1050" dirty="0" smtClean="0"/>
              <a:t>-</a:t>
            </a:r>
            <a:endParaRPr lang="en-US" sz="105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142976" y="785794"/>
            <a:ext cx="6858048" cy="493727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ar-SA" sz="2800" u="sng" dirty="0" smtClean="0">
                <a:solidFill>
                  <a:schemeClr val="accent6"/>
                </a:solidFill>
              </a:rPr>
              <a:t>ب- شهادات استثمار ذات عائد جار( بفائدة سنوية):</a:t>
            </a:r>
          </a:p>
          <a:p>
            <a:pPr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هي التي تستحق عائدا جاريا</a:t>
            </a:r>
          </a:p>
          <a:p>
            <a:pPr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فوائدها السنوية محددة</a:t>
            </a:r>
          </a:p>
          <a:p>
            <a:pPr>
              <a:buNone/>
            </a:pPr>
            <a:r>
              <a:rPr lang="ar-SA" sz="2800" u="sng" dirty="0" smtClean="0">
                <a:solidFill>
                  <a:schemeClr val="accent6"/>
                </a:solidFill>
              </a:rPr>
              <a:t>ج- شهادات استثمار ذات قيمة متزايدة ويجري عليها السحب </a:t>
            </a:r>
          </a:p>
          <a:p>
            <a:pPr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التي تستحق فائدة متزايدة</a:t>
            </a:r>
          </a:p>
          <a:p>
            <a:pPr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يجري عليها سحب بإعطاء جوائز للشهادات الفائزة</a:t>
            </a:r>
          </a:p>
          <a:p>
            <a:pPr>
              <a:buNone/>
            </a:pPr>
            <a:endParaRPr lang="ar-SA" sz="2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None/>
            </a:pPr>
            <a:r>
              <a:rPr lang="ar-SA" sz="2800" b="1" u="sng" dirty="0" smtClean="0">
                <a:solidFill>
                  <a:srgbClr val="D038BE"/>
                </a:solidFill>
              </a:rPr>
              <a:t>2- أذونات الخزينة (أذون الخزانة):</a:t>
            </a:r>
          </a:p>
          <a:p>
            <a:pPr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هي سندات تصدرها الحكومة لأجل قصير لثلاثة شهور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1095023" y="642919"/>
            <a:ext cx="6965245" cy="174664"/>
          </a:xfrm>
        </p:spPr>
        <p:txBody>
          <a:bodyPr>
            <a:normAutofit fontScale="90000"/>
          </a:bodyPr>
          <a:lstStyle/>
          <a:p>
            <a:r>
              <a:rPr lang="ar-SA" sz="1000" dirty="0" smtClean="0"/>
              <a:t>-</a:t>
            </a:r>
            <a:endParaRPr lang="en-US" sz="1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142976" y="1071546"/>
            <a:ext cx="7000924" cy="465152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ar-SA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تطرح للاكتتاب بطريقة العطاءات</a:t>
            </a:r>
          </a:p>
          <a:p>
            <a:pPr>
              <a:buFont typeface="Wingdings" pitchFamily="2" charset="2"/>
              <a:buChar char="v"/>
            </a:pPr>
            <a:r>
              <a:rPr lang="ar-SA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تتمتع بدرجة بالغة من السيولة </a:t>
            </a:r>
          </a:p>
          <a:p>
            <a:pPr>
              <a:buFont typeface="Wingdings" pitchFamily="2" charset="2"/>
              <a:buChar char="v"/>
            </a:pPr>
            <a:r>
              <a:rPr lang="ar-SA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قصيرة الأجل ومضمونة</a:t>
            </a:r>
          </a:p>
          <a:p>
            <a:pPr>
              <a:buFont typeface="Wingdings" pitchFamily="2" charset="2"/>
              <a:buChar char="v"/>
            </a:pPr>
            <a:r>
              <a:rPr lang="ar-SA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عدم وجود خطورة عدم الوفاء بالقيمة</a:t>
            </a:r>
          </a:p>
          <a:p>
            <a:pPr>
              <a:buFont typeface="Wingdings" pitchFamily="2" charset="2"/>
              <a:buChar char="v"/>
            </a:pPr>
            <a:r>
              <a:rPr lang="ar-SA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استعداد البنك المركزي الدائم لتحويلها إلى نقود</a:t>
            </a:r>
          </a:p>
          <a:p>
            <a:pPr>
              <a:buNone/>
            </a:pPr>
            <a:endParaRPr lang="ar-SA" sz="3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None/>
            </a:pPr>
            <a:r>
              <a:rPr lang="ar-SA" sz="3200" b="1" u="sng" dirty="0" smtClean="0">
                <a:solidFill>
                  <a:srgbClr val="FF3399"/>
                </a:solidFill>
              </a:rPr>
              <a:t>أذن هذه الاعتبارات جعلت البنوك التجارية تقبل عليها لأنها تدر دخل</a:t>
            </a:r>
          </a:p>
          <a:p>
            <a:pPr>
              <a:buNone/>
            </a:pPr>
            <a:endParaRPr lang="ar-SA" sz="2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None/>
            </a:pPr>
            <a:endParaRPr lang="ar-SA" sz="2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None/>
            </a:pP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سهم للأسفل 3"/>
          <p:cNvSpPr/>
          <p:nvPr/>
        </p:nvSpPr>
        <p:spPr>
          <a:xfrm>
            <a:off x="4929190" y="4000504"/>
            <a:ext cx="357190" cy="7143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1095023" y="714357"/>
            <a:ext cx="6965245" cy="103226"/>
          </a:xfrm>
        </p:spPr>
        <p:txBody>
          <a:bodyPr>
            <a:normAutofit fontScale="90000"/>
          </a:bodyPr>
          <a:lstStyle/>
          <a:p>
            <a:r>
              <a:rPr lang="ar-SA" sz="1200" dirty="0" smtClean="0"/>
              <a:t>-</a:t>
            </a:r>
            <a:endParaRPr lang="en-US" sz="1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214414" y="1071546"/>
            <a:ext cx="6786610" cy="465152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</a:t>
            </a:r>
            <a:r>
              <a:rPr lang="ar-SA" sz="2800" b="1" u="sng" dirty="0" smtClean="0">
                <a:solidFill>
                  <a:srgbClr val="D038BE"/>
                </a:solidFill>
              </a:rPr>
              <a:t>- </a:t>
            </a:r>
            <a:r>
              <a:rPr lang="ar-SA" sz="2800" b="1" u="sng" dirty="0" smtClean="0">
                <a:solidFill>
                  <a:srgbClr val="D038BE"/>
                </a:solidFill>
              </a:rPr>
              <a:t>إسناد </a:t>
            </a:r>
            <a:r>
              <a:rPr lang="ar-SA" sz="2800" b="1" u="sng" dirty="0" smtClean="0">
                <a:solidFill>
                  <a:srgbClr val="D038BE"/>
                </a:solidFill>
              </a:rPr>
              <a:t>قرض:</a:t>
            </a:r>
          </a:p>
          <a:p>
            <a:pPr>
              <a:buNone/>
            </a:pPr>
            <a:r>
              <a:rPr lang="ar-SA" sz="2800" dirty="0" smtClean="0">
                <a:solidFill>
                  <a:srgbClr val="00B050"/>
                </a:solidFill>
              </a:rPr>
              <a:t>يطلق على السندات في </a:t>
            </a:r>
            <a:r>
              <a:rPr lang="ar-SA" sz="2800" dirty="0" smtClean="0">
                <a:solidFill>
                  <a:srgbClr val="00B050"/>
                </a:solidFill>
              </a:rPr>
              <a:t>قانون </a:t>
            </a:r>
            <a:r>
              <a:rPr lang="ar-SA" sz="2800" dirty="0" smtClean="0">
                <a:solidFill>
                  <a:srgbClr val="00B050"/>
                </a:solidFill>
              </a:rPr>
              <a:t>التجارة الأردني والسوري </a:t>
            </a:r>
            <a:r>
              <a:rPr lang="ar-SA" sz="2800" dirty="0" smtClean="0">
                <a:solidFill>
                  <a:srgbClr val="00B050"/>
                </a:solidFill>
              </a:rPr>
              <a:t>إسناد </a:t>
            </a:r>
            <a:r>
              <a:rPr lang="ar-SA" sz="2800" dirty="0" smtClean="0">
                <a:solidFill>
                  <a:srgbClr val="00B050"/>
                </a:solidFill>
              </a:rPr>
              <a:t>قرض وهو </a:t>
            </a: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:</a:t>
            </a:r>
          </a:p>
          <a:p>
            <a:pPr>
              <a:buNone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((- وثائق ذات قيمة اسمية واحدة </a:t>
            </a:r>
          </a:p>
          <a:p>
            <a:pPr>
              <a:buNone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 قابلة للتداول وغير قابلة للتجزئة </a:t>
            </a:r>
          </a:p>
          <a:p>
            <a:pPr>
              <a:buNone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 تعطى للمكتتبين مقابل المبالغ التي أقرضوها للشركة</a:t>
            </a:r>
          </a:p>
          <a:p>
            <a:pPr>
              <a:buNone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 قرضا طويل الأجل </a:t>
            </a:r>
          </a:p>
          <a:p>
            <a:pPr>
              <a:buNone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 ويتم القرض عن طريق الدعوة للاكتتاب العام))</a:t>
            </a:r>
          </a:p>
          <a:p>
            <a:pPr>
              <a:buNone/>
            </a:pPr>
            <a:endParaRPr lang="ar-SA" sz="2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None/>
            </a:pP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1095023" y="714357"/>
            <a:ext cx="6965245" cy="103226"/>
          </a:xfrm>
        </p:spPr>
        <p:txBody>
          <a:bodyPr>
            <a:normAutofit fontScale="90000"/>
          </a:bodyPr>
          <a:lstStyle/>
          <a:p>
            <a:r>
              <a:rPr lang="ar-SA" sz="1050" dirty="0" smtClean="0"/>
              <a:t>-</a:t>
            </a:r>
            <a:endParaRPr lang="en-US" sz="105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214414" y="857232"/>
            <a:ext cx="6858048" cy="4865837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ar-SA" sz="2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None/>
            </a:pPr>
            <a:r>
              <a:rPr lang="ar-SA" sz="2800" b="1" u="sng" dirty="0" smtClean="0">
                <a:solidFill>
                  <a:srgbClr val="FF3399"/>
                </a:solidFill>
              </a:rPr>
              <a:t>1- السند العادي:</a:t>
            </a:r>
          </a:p>
          <a:p>
            <a:pPr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هو الذي يصدر بقيمة أسمية يدفعها المكتتب عند الاكتتاب </a:t>
            </a:r>
          </a:p>
          <a:p>
            <a:pPr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يسترد المكتتب قيمة السند الاسمية عند حلول الأجل</a:t>
            </a:r>
          </a:p>
          <a:p>
            <a:pPr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الحصول على فائدة ثابتة</a:t>
            </a:r>
          </a:p>
          <a:p>
            <a:pPr>
              <a:buNone/>
            </a:pPr>
            <a:r>
              <a:rPr lang="ar-SA" sz="2800" b="1" u="sng" dirty="0" smtClean="0">
                <a:solidFill>
                  <a:srgbClr val="FF3399"/>
                </a:solidFill>
              </a:rPr>
              <a:t>2- السند المستحق الوفاء بعلاوة إصدار:</a:t>
            </a:r>
          </a:p>
          <a:p>
            <a:pPr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يصدر بقيمة اسمية تتجاوز القيمة النقدية التي تدفع عند الاكتتاب</a:t>
            </a:r>
          </a:p>
          <a:p>
            <a:pPr>
              <a:buNone/>
            </a:pPr>
            <a:r>
              <a:rPr lang="ar-SA" sz="2800" b="1" u="sng" dirty="0" smtClean="0">
                <a:solidFill>
                  <a:srgbClr val="00B050"/>
                </a:solidFill>
              </a:rPr>
              <a:t> مثال:</a:t>
            </a:r>
            <a:r>
              <a:rPr lang="ar-SA" sz="2800" b="1" dirty="0" smtClean="0">
                <a:solidFill>
                  <a:srgbClr val="00B050"/>
                </a:solidFill>
              </a:rPr>
              <a:t>  </a:t>
            </a:r>
            <a:r>
              <a:rPr lang="ar-SA" sz="2800" dirty="0" smtClean="0">
                <a:solidFill>
                  <a:srgbClr val="00B050"/>
                </a:solidFill>
              </a:rPr>
              <a:t>قيمة السهم الاسمية 100 ريال</a:t>
            </a:r>
            <a:endParaRPr lang="ar-SA" sz="2800" dirty="0" smtClean="0">
              <a:solidFill>
                <a:srgbClr val="00B050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عند الاكتتاب يكون السهم 90 ريال 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3000364" y="642918"/>
            <a:ext cx="5072098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 smtClean="0">
                <a:solidFill>
                  <a:schemeClr val="bg1"/>
                </a:solidFill>
              </a:rPr>
              <a:t>أنواع السندات التي تصدرها الشركات المساهمة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1095023" y="771863"/>
            <a:ext cx="6965245" cy="45719"/>
          </a:xfrm>
        </p:spPr>
        <p:txBody>
          <a:bodyPr>
            <a:normAutofit fontScale="90000"/>
          </a:bodyPr>
          <a:lstStyle/>
          <a:p>
            <a:r>
              <a:rPr lang="ar-SA" sz="1100" dirty="0" smtClean="0"/>
              <a:t>-</a:t>
            </a:r>
            <a:endParaRPr lang="en-US" sz="11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142976" y="928670"/>
            <a:ext cx="6858048" cy="4794399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تتنازل الشركة عن الفرق ويسمى علاوة الإصدار</a:t>
            </a:r>
          </a:p>
          <a:p>
            <a:pPr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عند حلول الأجل يرد القيمة الاسمية كاملة (100)</a:t>
            </a:r>
          </a:p>
          <a:p>
            <a:pPr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الفوائد تحسب على القيمة الاسمية للفرد.</a:t>
            </a:r>
          </a:p>
          <a:p>
            <a:pPr>
              <a:buNone/>
            </a:pPr>
            <a:r>
              <a:rPr lang="ar-SA" sz="2800" b="1" u="sng" dirty="0" smtClean="0">
                <a:solidFill>
                  <a:srgbClr val="FF3399"/>
                </a:solidFill>
              </a:rPr>
              <a:t>3- السند ذو النصيب:</a:t>
            </a:r>
          </a:p>
          <a:p>
            <a:pPr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الذي يصدر بقيمة اسمية ذاتها التي يدفعها المكتتب عند الاكتتاب والتي  يستند إليها في احتساب فوائد السند عند حلول اجله </a:t>
            </a:r>
          </a:p>
          <a:p>
            <a:pPr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يحصل حامل السند على جائزة معينة عند دخول السند اليانصيب وإجراء السحب عن طريق القرعة</a:t>
            </a:r>
          </a:p>
          <a:p>
            <a:pPr>
              <a:buFont typeface="Wingdings" pitchFamily="2" charset="2"/>
              <a:buChar char="v"/>
            </a:pPr>
            <a:r>
              <a:rPr lang="ar-SA" sz="2800" b="1" u="sng" dirty="0" smtClean="0">
                <a:solidFill>
                  <a:srgbClr val="00B050"/>
                </a:solidFill>
              </a:rPr>
              <a:t>مثال</a:t>
            </a:r>
            <a:r>
              <a:rPr lang="ar-SA" sz="2800" dirty="0" smtClean="0">
                <a:solidFill>
                  <a:srgbClr val="00B050"/>
                </a:solidFill>
              </a:rPr>
              <a:t> :- سندات البنك العقاري</a:t>
            </a:r>
          </a:p>
          <a:p>
            <a:pPr>
              <a:buNone/>
            </a:pP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1095023" y="642919"/>
            <a:ext cx="6965245" cy="174664"/>
          </a:xfrm>
        </p:spPr>
        <p:txBody>
          <a:bodyPr>
            <a:normAutofit fontScale="90000"/>
          </a:bodyPr>
          <a:lstStyle/>
          <a:p>
            <a:r>
              <a:rPr lang="ar-SA" sz="1050" dirty="0" smtClean="0"/>
              <a:t>-</a:t>
            </a:r>
            <a:endParaRPr lang="en-US" sz="105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214414" y="1000108"/>
            <a:ext cx="6786610" cy="472296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ar-SA" sz="2800" b="1" u="sng" dirty="0" smtClean="0">
                <a:solidFill>
                  <a:srgbClr val="FF3399"/>
                </a:solidFill>
              </a:rPr>
              <a:t>4- السند المضمون:</a:t>
            </a:r>
          </a:p>
          <a:p>
            <a:pPr>
              <a:buNone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سند عادي يصدر بقيمة اسمية ذاتها التي يدفعها المكتتب عند الاكتتاب تحسب الفائدة على أساس ذلك .</a:t>
            </a:r>
          </a:p>
          <a:p>
            <a:pPr>
              <a:buNone/>
            </a:pPr>
            <a:r>
              <a:rPr lang="ar-SA" sz="2800" b="1" u="sng" dirty="0" smtClean="0">
                <a:solidFill>
                  <a:srgbClr val="0070C0"/>
                </a:solidFill>
              </a:rPr>
              <a:t>1- سند مصحوب بضمان شخصي</a:t>
            </a:r>
          </a:p>
          <a:p>
            <a:pPr>
              <a:buNone/>
            </a:pPr>
            <a:r>
              <a:rPr lang="ar-SA" sz="2800" u="sng" dirty="0" smtClean="0">
                <a:solidFill>
                  <a:schemeClr val="accent6"/>
                </a:solidFill>
              </a:rPr>
              <a:t>مثال</a:t>
            </a:r>
            <a:r>
              <a:rPr lang="ar-SA" sz="2800" i="1" dirty="0" smtClean="0">
                <a:solidFill>
                  <a:schemeClr val="accent6"/>
                </a:solidFill>
              </a:rPr>
              <a:t>:</a:t>
            </a: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</a:t>
            </a:r>
          </a:p>
          <a:p>
            <a:pPr>
              <a:buNone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كفالة الحكومة – البنوك</a:t>
            </a:r>
          </a:p>
          <a:p>
            <a:pPr>
              <a:buNone/>
            </a:pPr>
            <a:r>
              <a:rPr lang="ar-SA" sz="2800" b="1" u="sng" dirty="0" smtClean="0">
                <a:solidFill>
                  <a:srgbClr val="0070C0"/>
                </a:solidFill>
              </a:rPr>
              <a:t>2- بضمان عيني </a:t>
            </a:r>
          </a:p>
          <a:p>
            <a:pPr>
              <a:buNone/>
            </a:pPr>
            <a:r>
              <a:rPr lang="ar-SA" sz="2800" u="sng" dirty="0" smtClean="0">
                <a:solidFill>
                  <a:schemeClr val="accent6"/>
                </a:solidFill>
              </a:rPr>
              <a:t>مثال:-</a:t>
            </a:r>
          </a:p>
          <a:p>
            <a:pPr>
              <a:buNone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رهن تقرره الشركة على عقاراتها لصالح حامل السند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1095023" y="771863"/>
            <a:ext cx="6965245" cy="45719"/>
          </a:xfrm>
        </p:spPr>
        <p:txBody>
          <a:bodyPr>
            <a:normAutofit fontScale="90000"/>
          </a:bodyPr>
          <a:lstStyle/>
          <a:p>
            <a:r>
              <a:rPr lang="ar-SA" sz="1050" dirty="0" smtClean="0"/>
              <a:t>-</a:t>
            </a:r>
            <a:endParaRPr lang="en-US" sz="105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142976" y="1000108"/>
            <a:ext cx="6858048" cy="5072098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ar-SA" sz="2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التي تمثل التزام بدفع مبالغ مع فائدة منسوبة أو نفع مشروط </a:t>
            </a:r>
            <a:r>
              <a:rPr lang="ar-SA" sz="2800" b="1" u="sng" dirty="0" smtClean="0">
                <a:solidFill>
                  <a:schemeClr val="accent6"/>
                </a:solidFill>
              </a:rPr>
              <a:t>محرمة شرعا</a:t>
            </a: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>
              <a:buFont typeface="Wingdings" pitchFamily="2" charset="2"/>
              <a:buChar char="v"/>
            </a:pPr>
            <a:r>
              <a:rPr lang="ar-SA" sz="2800" b="1" u="sng" dirty="0" smtClean="0">
                <a:solidFill>
                  <a:schemeClr val="accent6"/>
                </a:solidFill>
              </a:rPr>
              <a:t>تحرم</a:t>
            </a: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السندات ذات الكوبون الصفري ( تعتبر قرض)</a:t>
            </a:r>
          </a:p>
          <a:p>
            <a:pPr>
              <a:buFont typeface="Wingdings" pitchFamily="2" charset="2"/>
              <a:buChar char="v"/>
            </a:pPr>
            <a:r>
              <a:rPr lang="ar-SA" sz="2800" b="1" u="sng" dirty="0" smtClean="0">
                <a:solidFill>
                  <a:schemeClr val="accent6"/>
                </a:solidFill>
              </a:rPr>
              <a:t>تحرم</a:t>
            </a: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السندات ذات الجوائز (باعتبارها قروض)</a:t>
            </a:r>
          </a:p>
          <a:p>
            <a:pPr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أما السندات أو الصكوك القائمة على المضاربة والمشاركة أو نشاط استثماري بدون فائدة أو نفع مقطوع بنسبة من الربح </a:t>
            </a:r>
            <a:r>
              <a:rPr lang="ar-SA" sz="2800" u="sng" dirty="0" smtClean="0">
                <a:solidFill>
                  <a:schemeClr val="accent6"/>
                </a:solidFill>
              </a:rPr>
              <a:t>أذا تحقق فعلا يمكن الاستفادة من هذه الصيغة </a:t>
            </a:r>
            <a:endParaRPr lang="ar-SA" sz="2800" u="sng" dirty="0" smtClean="0">
              <a:solidFill>
                <a:schemeClr val="accent6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تم اعتمادها بالقرار رقم (5) للدورة الرابعة للمجمع الفقهي</a:t>
            </a:r>
          </a:p>
          <a:p>
            <a:pPr>
              <a:buNone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بشأن سندات المقارضة. 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5214942" y="785794"/>
            <a:ext cx="2786082" cy="642942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حكم السندات 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1095023" y="714357"/>
            <a:ext cx="6965245" cy="103226"/>
          </a:xfrm>
        </p:spPr>
        <p:txBody>
          <a:bodyPr>
            <a:normAutofit fontScale="90000"/>
          </a:bodyPr>
          <a:lstStyle/>
          <a:p>
            <a:r>
              <a:rPr lang="ar-SA" sz="1050" dirty="0" smtClean="0"/>
              <a:t>-</a:t>
            </a:r>
            <a:endParaRPr lang="en-US" sz="105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285852" y="1000108"/>
            <a:ext cx="6715172" cy="4722961"/>
          </a:xfrm>
        </p:spPr>
        <p:txBody>
          <a:bodyPr>
            <a:normAutofit/>
          </a:bodyPr>
          <a:lstStyle/>
          <a:p>
            <a:pPr>
              <a:buNone/>
            </a:pPr>
            <a:endParaRPr lang="ar-SA" sz="2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None/>
            </a:pPr>
            <a:r>
              <a:rPr lang="ar-SA" sz="2800" b="1" u="sng" dirty="0" smtClean="0">
                <a:solidFill>
                  <a:srgbClr val="E622B3"/>
                </a:solidFill>
              </a:rPr>
              <a:t>تنقسم المعاملات المصرفية بحسب وظيفتها إلى:</a:t>
            </a:r>
          </a:p>
          <a:p>
            <a:pPr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أعمال مصرفية </a:t>
            </a:r>
          </a:p>
          <a:p>
            <a:pPr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أعمال التمويل والاستثمار</a:t>
            </a:r>
          </a:p>
          <a:p>
            <a:pPr>
              <a:buNone/>
            </a:pPr>
            <a:r>
              <a:rPr lang="ar-SA" sz="2800" b="1" u="sng" dirty="0" smtClean="0">
                <a:solidFill>
                  <a:schemeClr val="accent1"/>
                </a:solidFill>
              </a:rPr>
              <a:t>الحكم الشرعي للأعمال المصرفية:-</a:t>
            </a:r>
          </a:p>
          <a:p>
            <a:pPr>
              <a:buNone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1- الودائع المصرفية النقدية</a:t>
            </a:r>
          </a:p>
          <a:p>
            <a:pPr>
              <a:buNone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2- الحولات النقدية</a:t>
            </a:r>
          </a:p>
          <a:p>
            <a:pPr>
              <a:buNone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3- الاعتمادات المستندية</a:t>
            </a:r>
          </a:p>
          <a:p>
            <a:pPr>
              <a:buNone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4- خطابات الضمان</a:t>
            </a:r>
            <a:endParaRPr lang="ar-SA" sz="2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1571604" y="857232"/>
            <a:ext cx="6072230" cy="64294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معاملات المصارف الإسلامية في نظر الشريعة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1095023" y="642919"/>
            <a:ext cx="6965245" cy="174664"/>
          </a:xfrm>
        </p:spPr>
        <p:txBody>
          <a:bodyPr>
            <a:normAutofit fontScale="90000"/>
          </a:bodyPr>
          <a:lstStyle/>
          <a:p>
            <a:r>
              <a:rPr lang="ar-SA" sz="1050" dirty="0" smtClean="0"/>
              <a:t>-</a:t>
            </a:r>
            <a:endParaRPr lang="en-US" sz="105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214414" y="928670"/>
            <a:ext cx="6786610" cy="47468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ar-SA" sz="2800" b="1" u="sng" dirty="0" smtClean="0">
                <a:solidFill>
                  <a:schemeClr val="accent6"/>
                </a:solidFill>
              </a:rPr>
              <a:t>أولا : الودائع المصرفية النقدية </a:t>
            </a:r>
          </a:p>
          <a:p>
            <a:pPr>
              <a:buNone/>
            </a:pPr>
            <a:r>
              <a:rPr lang="ar-SA" sz="2800" u="sng" dirty="0" smtClean="0">
                <a:solidFill>
                  <a:srgbClr val="00B050"/>
                </a:solidFill>
              </a:rPr>
              <a:t>أنواع الودائع المصرفية</a:t>
            </a: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:</a:t>
            </a:r>
          </a:p>
          <a:p>
            <a:pPr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ودائع عينية</a:t>
            </a:r>
          </a:p>
          <a:p>
            <a:pPr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ودائع نقدية</a:t>
            </a:r>
          </a:p>
          <a:p>
            <a:pPr>
              <a:buNone/>
            </a:pPr>
            <a:r>
              <a:rPr lang="ar-SA" sz="2800" u="sng" dirty="0" smtClean="0">
                <a:solidFill>
                  <a:srgbClr val="00B050"/>
                </a:solidFill>
              </a:rPr>
              <a:t>حقيقة الودائع المصرفية النقدية</a:t>
            </a:r>
            <a:r>
              <a:rPr lang="ar-SA" sz="2800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:-</a:t>
            </a:r>
            <a:endParaRPr lang="ar-SA" sz="2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None/>
            </a:pPr>
            <a:r>
              <a:rPr lang="ar-S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عند علماء القانون التجاري</a:t>
            </a: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:</a:t>
            </a:r>
          </a:p>
          <a:p>
            <a:pPr>
              <a:buNone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 النقود التي يعهد بها الأفراد أو الهيئات إلى البنك على أن يتعهد الأخير بردها أو رد مبلغ مساو إليهم لدى الطلب أو بالشروط المتفق عليها)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1095023" y="714357"/>
            <a:ext cx="6965245" cy="103226"/>
          </a:xfrm>
        </p:spPr>
        <p:txBody>
          <a:bodyPr>
            <a:normAutofit fontScale="90000"/>
          </a:bodyPr>
          <a:lstStyle/>
          <a:p>
            <a:r>
              <a:rPr lang="ar-SA" sz="1050" dirty="0" smtClean="0"/>
              <a:t>-</a:t>
            </a:r>
            <a:endParaRPr lang="en-US" sz="105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214414" y="1000108"/>
            <a:ext cx="6929486" cy="4794399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ar-SA" sz="2800" b="1" u="sng" dirty="0" smtClean="0">
                <a:solidFill>
                  <a:srgbClr val="FF3399"/>
                </a:solidFill>
              </a:rPr>
              <a:t>أنواع الودائع النقدية:- </a:t>
            </a:r>
          </a:p>
          <a:p>
            <a:pPr>
              <a:buNone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بحسب تاريخ استردادها إلى </a:t>
            </a:r>
            <a:r>
              <a:rPr lang="ar-SA" sz="2800" b="1" u="sng" dirty="0" smtClean="0">
                <a:solidFill>
                  <a:srgbClr val="0070C0"/>
                </a:solidFill>
              </a:rPr>
              <a:t>ثلاثة أنواع:-</a:t>
            </a:r>
          </a:p>
          <a:p>
            <a:pPr>
              <a:buNone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r>
              <a:rPr lang="ar-SA" sz="2800" b="1" u="sng" dirty="0" smtClean="0">
                <a:solidFill>
                  <a:schemeClr val="accent6"/>
                </a:solidFill>
              </a:rPr>
              <a:t>- الودائع الجارية ( تحت الطلب):</a:t>
            </a:r>
          </a:p>
          <a:p>
            <a:pPr>
              <a:buNone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هي المبالغ التي يودعها أصحابها في البنوك ويحق لهم سحبها كاملة في أي وقت شاؤوا</a:t>
            </a: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دون الحصول على فائدة </a:t>
            </a:r>
          </a:p>
          <a:p>
            <a:pPr>
              <a:buNone/>
            </a:pPr>
            <a:r>
              <a:rPr lang="ar-SA" sz="2800" b="1" u="sng" dirty="0" smtClean="0">
                <a:solidFill>
                  <a:schemeClr val="accent6"/>
                </a:solidFill>
              </a:rPr>
              <a:t>2- ودائع ثابتة: </a:t>
            </a:r>
          </a:p>
          <a:p>
            <a:pPr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المبالغ التي يضعها أصحابها في البنك بناء على اتفاق بينهم </a:t>
            </a:r>
          </a:p>
          <a:p>
            <a:pPr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بعدم السحب إلا بعد إخطار البنك بمدة معينة </a:t>
            </a:r>
          </a:p>
          <a:p>
            <a:pPr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مقابل ذلك يدفع البنك فائدة للمودع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1095023" y="714357"/>
            <a:ext cx="6965245" cy="103226"/>
          </a:xfrm>
        </p:spPr>
        <p:txBody>
          <a:bodyPr>
            <a:normAutofit fontScale="90000"/>
          </a:bodyPr>
          <a:lstStyle/>
          <a:p>
            <a:r>
              <a:rPr lang="ar-SA" sz="1050" dirty="0" smtClean="0"/>
              <a:t>-</a:t>
            </a:r>
            <a:endParaRPr lang="en-US" sz="105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142976" y="785794"/>
            <a:ext cx="6929486" cy="521497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ar-SA" sz="2800" b="1" u="sng" dirty="0" smtClean="0">
                <a:solidFill>
                  <a:schemeClr val="accent6"/>
                </a:solidFill>
              </a:rPr>
              <a:t>3-ودائع ادخار( توفير)</a:t>
            </a:r>
          </a:p>
          <a:p>
            <a:pPr>
              <a:buNone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المبالغ التي يودعها أصحابها في البنك ويحق لهم سحبها كاملة منى ما شاؤوا مقابل فائدة اقل من الودائع الثابتة</a:t>
            </a:r>
          </a:p>
          <a:p>
            <a:pPr>
              <a:buNone/>
            </a:pPr>
            <a:endParaRPr lang="ar-SA" sz="2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None/>
            </a:pPr>
            <a:endParaRPr lang="ar-SA" sz="2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None/>
            </a:pPr>
            <a:r>
              <a:rPr lang="ar-SA" sz="2800" b="1" u="sng" dirty="0" smtClean="0">
                <a:solidFill>
                  <a:srgbClr val="E622B3"/>
                </a:solidFill>
              </a:rPr>
              <a:t>إنها قرض لأسباب</a:t>
            </a: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:-</a:t>
            </a:r>
          </a:p>
          <a:p>
            <a:pPr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لا تأخذ كأمانة تحفظ ثم ترد إلى أصحابها</a:t>
            </a:r>
          </a:p>
          <a:p>
            <a:pPr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يستهلك البنك الودائع في أعماله ويلتزم برد المثل </a:t>
            </a:r>
          </a:p>
          <a:p>
            <a:pPr>
              <a:buNone/>
            </a:pPr>
            <a:r>
              <a:rPr lang="ar-SA" sz="2800" b="1" u="sng" dirty="0" smtClean="0">
                <a:solidFill>
                  <a:srgbClr val="0070C0"/>
                </a:solidFill>
              </a:rPr>
              <a:t>الحكم الشرعي في ودائع البنوك التجارية :-</a:t>
            </a:r>
          </a:p>
          <a:p>
            <a:pPr>
              <a:buNone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جائزة إذا كانت القرض خالي من الربا </a:t>
            </a:r>
          </a:p>
          <a:p>
            <a:pPr>
              <a:buNone/>
            </a:pPr>
            <a:r>
              <a:rPr lang="ar-SA" sz="2800" b="1" u="sng" dirty="0" smtClean="0">
                <a:solidFill>
                  <a:srgbClr val="00B050"/>
                </a:solidFill>
              </a:rPr>
              <a:t>مثال </a:t>
            </a: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: الودائع الجارية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4214810" y="2285992"/>
            <a:ext cx="3786214" cy="500066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التكييف القانوني للودائع النقدية:-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1095023" y="714357"/>
            <a:ext cx="6965245" cy="103226"/>
          </a:xfrm>
        </p:spPr>
        <p:txBody>
          <a:bodyPr>
            <a:normAutofit fontScale="90000"/>
          </a:bodyPr>
          <a:lstStyle/>
          <a:p>
            <a:r>
              <a:rPr lang="ar-SA" sz="1000" dirty="0" smtClean="0"/>
              <a:t>-</a:t>
            </a:r>
            <a:endParaRPr lang="en-US" sz="1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285852" y="928670"/>
            <a:ext cx="6715172" cy="4794399"/>
          </a:xfrm>
        </p:spPr>
        <p:txBody>
          <a:bodyPr>
            <a:normAutofit/>
          </a:bodyPr>
          <a:lstStyle/>
          <a:p>
            <a:pPr>
              <a:buNone/>
            </a:pPr>
            <a:endParaRPr lang="ar-SA" sz="2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None/>
            </a:pPr>
            <a:endParaRPr lang="ar-SA" sz="2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None/>
            </a:pPr>
            <a:r>
              <a:rPr lang="ar-SA" sz="2800" b="1" u="sng" dirty="0" smtClean="0">
                <a:solidFill>
                  <a:srgbClr val="0070C0"/>
                </a:solidFill>
              </a:rPr>
              <a:t>حكمها </a:t>
            </a: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: ربا </a:t>
            </a:r>
            <a:r>
              <a:rPr lang="ar-SA" sz="2800" u="sng" dirty="0" smtClean="0">
                <a:solidFill>
                  <a:srgbClr val="FF3399"/>
                </a:solidFill>
              </a:rPr>
              <a:t>لأسباب</a:t>
            </a:r>
          </a:p>
          <a:p>
            <a:pPr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أن البنك يأخذ الودائع بفائدة محددة </a:t>
            </a:r>
          </a:p>
          <a:p>
            <a:pPr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تعطى للغير بفائدة أعلى</a:t>
            </a:r>
          </a:p>
          <a:p>
            <a:pPr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تسمى عوائد في البنك لكنها ( فوائد)</a:t>
            </a:r>
          </a:p>
          <a:p>
            <a:pPr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تدخل في مفهوم الربا</a:t>
            </a:r>
          </a:p>
          <a:p>
            <a:pPr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زيادة مشروطة في عقد قرض</a:t>
            </a:r>
          </a:p>
          <a:p>
            <a:pPr>
              <a:buNone/>
            </a:pPr>
            <a:r>
              <a:rPr lang="ar-SA" sz="2800" b="1" u="sng" dirty="0" smtClean="0">
                <a:solidFill>
                  <a:srgbClr val="FF3399"/>
                </a:solidFill>
              </a:rPr>
              <a:t>حكمها </a:t>
            </a: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:- لا تجوز شرعا</a:t>
            </a:r>
          </a:p>
          <a:p>
            <a:pPr>
              <a:buNone/>
            </a:pPr>
            <a:endParaRPr lang="ar-SA" sz="2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3857620" y="1214422"/>
            <a:ext cx="4071966" cy="57150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ar-S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الودائع الاستثمارية والادخارية 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1095023" y="642919"/>
            <a:ext cx="6965245" cy="174664"/>
          </a:xfrm>
        </p:spPr>
        <p:txBody>
          <a:bodyPr>
            <a:normAutofit fontScale="90000"/>
          </a:bodyPr>
          <a:lstStyle/>
          <a:p>
            <a:r>
              <a:rPr lang="ar-SA" sz="1100" dirty="0" smtClean="0"/>
              <a:t>-</a:t>
            </a:r>
            <a:endParaRPr lang="en-US" sz="11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71538" y="857232"/>
            <a:ext cx="7215238" cy="51435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ar-SA" sz="2800" b="1" u="sng" dirty="0" smtClean="0">
                <a:solidFill>
                  <a:schemeClr val="accent6"/>
                </a:solidFill>
              </a:rPr>
              <a:t>حكم مجمع البحوث الإسلامية</a:t>
            </a:r>
          </a:p>
          <a:p>
            <a:pPr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الفائدة على أنواع القروض كلها ربا محرم</a:t>
            </a:r>
          </a:p>
          <a:p>
            <a:pPr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لا فرق بين القروض الاستهلاكية والإنتاجية </a:t>
            </a:r>
          </a:p>
          <a:p>
            <a:pPr>
              <a:buNone/>
            </a:pPr>
            <a:endParaRPr lang="ar-SA" sz="2800" b="1" u="sng" dirty="0" smtClean="0">
              <a:solidFill>
                <a:srgbClr val="FF3399"/>
              </a:solidFill>
            </a:endParaRPr>
          </a:p>
          <a:p>
            <a:pPr>
              <a:buNone/>
            </a:pPr>
            <a:r>
              <a:rPr lang="ar-SA" sz="2800" b="1" u="sng" dirty="0" smtClean="0">
                <a:solidFill>
                  <a:srgbClr val="FF3399"/>
                </a:solidFill>
              </a:rPr>
              <a:t>الودائع المصرفية في المصرف الإسلامي:</a:t>
            </a:r>
          </a:p>
          <a:p>
            <a:pPr>
              <a:buNone/>
            </a:pPr>
            <a:r>
              <a:rPr lang="ar-SA" sz="2800" u="sng" dirty="0" smtClean="0">
                <a:solidFill>
                  <a:srgbClr val="00B050"/>
                </a:solidFill>
              </a:rPr>
              <a:t>المصرف الإسلامي</a:t>
            </a:r>
          </a:p>
          <a:p>
            <a:pPr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يقبل الودائع على أساس المضاربة تخضع للربح والخسارة </a:t>
            </a:r>
          </a:p>
          <a:p>
            <a:pPr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توزع بين المودعين والبنك باعتباره مضاربا</a:t>
            </a:r>
          </a:p>
          <a:p>
            <a:pPr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يحصل المودع على ربح في نهاية السنة المالية </a:t>
            </a:r>
          </a:p>
          <a:p>
            <a:pPr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الدليل ( الغرم بالغنم)</a:t>
            </a:r>
            <a:endParaRPr lang="ar-SA" sz="2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-60000">
            <a:off x="1122340" y="1629913"/>
            <a:ext cx="3063240" cy="4105087"/>
          </a:xfrm>
        </p:spPr>
        <p:txBody>
          <a:bodyPr>
            <a:noAutofit/>
          </a:bodyPr>
          <a:lstStyle/>
          <a:p>
            <a:r>
              <a:rPr lang="ar-SA" sz="6600" dirty="0" smtClean="0">
                <a:cs typeface="Diwani Bent" pitchFamily="2" charset="-78"/>
              </a:rPr>
              <a:t>وصلي اللهم على نبينا محمد وآله وصحبه وسلم </a:t>
            </a:r>
            <a:endParaRPr lang="ar-SA" sz="6600" dirty="0">
              <a:cs typeface="Diwani Bent" pitchFamily="2" charset="-78"/>
            </a:endParaRP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 rot="-60000" flipV="1">
            <a:off x="1171173" y="5723977"/>
            <a:ext cx="3044952" cy="77617"/>
          </a:xfrm>
        </p:spPr>
        <p:txBody>
          <a:bodyPr>
            <a:normAutofit fontScale="25000" lnSpcReduction="20000"/>
          </a:bodyPr>
          <a:lstStyle/>
          <a:p>
            <a:r>
              <a:rPr lang="ar-SA" dirty="0" smtClean="0"/>
              <a:t>-</a:t>
            </a:r>
            <a:endParaRPr lang="ar-SA" dirty="0"/>
          </a:p>
        </p:txBody>
      </p:sp>
      <p:pic>
        <p:nvPicPr>
          <p:cNvPr id="1028" name="Picture 4" descr="https://encrypted-tbn0.gstatic.com/images?q=tbn:ANd9GcR28RTfylxvC0lktafUZDJFpBDsrhK9dxY1VlFhQsWgH5XMOksL">
            <a:hlinkClick r:id="rId2"/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3"/>
          <a:srcRect l="1792" r="1792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651626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دبوس تثبيت">
  <a:themeElements>
    <a:clrScheme name="دفق الهواء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دبوس تثبيت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دبوس تثبيت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354</TotalTime>
  <Words>1727</Words>
  <Application>Microsoft Office PowerPoint</Application>
  <PresentationFormat>عرض على الشاشة (3:4)‏</PresentationFormat>
  <Paragraphs>312</Paragraphs>
  <Slides>33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33</vt:i4>
      </vt:variant>
    </vt:vector>
  </HeadingPairs>
  <TitlesOfParts>
    <vt:vector size="34" baseType="lpstr">
      <vt:lpstr>دبوس تثبيت</vt:lpstr>
      <vt:lpstr>الأسهم حقيقتها وحكم التعامل معها</vt:lpstr>
      <vt:lpstr>حقيقة الأسهم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وصلي اللهم على نبينا محمد وآله وصحبه وسلم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الأسهم حقيقتها وحكم التعامل معها</dc:title>
  <dc:creator>user</dc:creator>
  <cp:lastModifiedBy>SONY</cp:lastModifiedBy>
  <cp:revision>53</cp:revision>
  <dcterms:created xsi:type="dcterms:W3CDTF">2013-11-23T14:21:51Z</dcterms:created>
  <dcterms:modified xsi:type="dcterms:W3CDTF">2013-11-30T23:09:21Z</dcterms:modified>
</cp:coreProperties>
</file>