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64" r:id="rId3"/>
    <p:sldId id="289" r:id="rId4"/>
    <p:sldId id="265" r:id="rId5"/>
    <p:sldId id="266" r:id="rId6"/>
    <p:sldId id="290" r:id="rId7"/>
    <p:sldId id="291" r:id="rId8"/>
    <p:sldId id="294" r:id="rId9"/>
    <p:sldId id="292" r:id="rId10"/>
    <p:sldId id="295" r:id="rId11"/>
    <p:sldId id="271" r:id="rId12"/>
    <p:sldId id="272" r:id="rId13"/>
    <p:sldId id="296" r:id="rId14"/>
    <p:sldId id="274" r:id="rId15"/>
    <p:sldId id="293" r:id="rId16"/>
    <p:sldId id="276" r:id="rId17"/>
    <p:sldId id="298" r:id="rId18"/>
    <p:sldId id="299" r:id="rId19"/>
    <p:sldId id="30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7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7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AFC741B-12D2-4D2A-BB9F-B414A0C96F60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1"/>
            <a:r>
              <a:rPr lang="ar-SA" sz="8000" cap="all" dirty="0" smtClean="0">
                <a:ln/>
                <a:solidFill>
                  <a:schemeClr val="accent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ndalus" pitchFamily="18" charset="-78"/>
                <a:cs typeface="Andalus" pitchFamily="18" charset="-78"/>
              </a:rPr>
              <a:t>الحرية الاقتصادية</a:t>
            </a:r>
            <a:endParaRPr lang="en-US" sz="8000" cap="all" dirty="0">
              <a:ln/>
              <a:solidFill>
                <a:schemeClr val="accent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48000" y="3429000"/>
            <a:ext cx="3276600" cy="1454888"/>
          </a:xfrm>
        </p:spPr>
        <p:txBody>
          <a:bodyPr>
            <a:normAutofit/>
          </a:bodyPr>
          <a:lstStyle/>
          <a:p>
            <a:pPr algn="ctr" rtl="1"/>
            <a:r>
              <a:rPr lang="ar-SA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DecoType Thuluth" pitchFamily="2" charset="-78"/>
              </a:rPr>
              <a:t>د. جهاد البشير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cs typeface="DecoType Thulut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lnSpcReduction="10000"/>
          </a:bodyPr>
          <a:lstStyle/>
          <a:p>
            <a:pPr marL="0" indent="0" algn="just" rtl="1">
              <a:buNone/>
            </a:pPr>
            <a:r>
              <a:rPr lang="ar-SA" sz="3200" b="1" u="sng" dirty="0" smtClean="0">
                <a:solidFill>
                  <a:schemeClr val="accent4"/>
                </a:solidFill>
                <a:cs typeface="DecoType Naskh Variants" pitchFamily="2" charset="-78"/>
              </a:rPr>
              <a:t>تعريف الحرية الاقتصادية:-  </a:t>
            </a:r>
          </a:p>
          <a:p>
            <a:pPr marL="0" indent="0" algn="just" rtl="1">
              <a:buNone/>
            </a:pPr>
            <a:r>
              <a:rPr lang="ar-SA" sz="3000" b="1" u="sng" dirty="0" smtClean="0">
                <a:solidFill>
                  <a:schemeClr val="accent4"/>
                </a:solidFill>
                <a:cs typeface="DecoType Naskh Variants" pitchFamily="2" charset="-78"/>
              </a:rPr>
              <a:t> </a:t>
            </a:r>
            <a:r>
              <a:rPr lang="ar-SA" sz="3000" dirty="0" smtClean="0"/>
              <a:t>مصطلح </a:t>
            </a:r>
            <a:r>
              <a:rPr lang="ar-SA" sz="3000" dirty="0"/>
              <a:t>ارتبط استعماله بمدرسة الطبيعيين.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200" b="1" u="sng" dirty="0">
                <a:solidFill>
                  <a:schemeClr val="accent4"/>
                </a:solidFill>
                <a:cs typeface="DecoType Thuluth" pitchFamily="2" charset="-78"/>
              </a:rPr>
              <a:t>تاريخها</a:t>
            </a:r>
            <a:r>
              <a:rPr lang="ar-SA" sz="3200" dirty="0">
                <a:solidFill>
                  <a:schemeClr val="accent4"/>
                </a:solidFill>
                <a:cs typeface="DecoType Thuluth" pitchFamily="2" charset="-78"/>
              </a:rPr>
              <a:t>: </a:t>
            </a:r>
            <a:endParaRPr lang="ar-SA" sz="3200" dirty="0" smtClean="0">
              <a:solidFill>
                <a:schemeClr val="accent4"/>
              </a:solidFill>
              <a:cs typeface="DecoType Thuluth" pitchFamily="2" charset="-78"/>
            </a:endParaRPr>
          </a:p>
          <a:p>
            <a:pPr marL="0" indent="0" algn="just" rtl="1">
              <a:buNone/>
            </a:pPr>
            <a:r>
              <a:rPr lang="ar-SA" sz="3000" dirty="0" smtClean="0"/>
              <a:t>ظهرت </a:t>
            </a:r>
            <a:r>
              <a:rPr lang="ar-SA" sz="3000" dirty="0"/>
              <a:t>في فرنسا منتصف القرن الثامن عشر الميلادي.</a:t>
            </a:r>
            <a:endParaRPr lang="en-US" sz="3000" dirty="0"/>
          </a:p>
          <a:p>
            <a:pPr marL="0" indent="0" algn="r" rtl="1">
              <a:buNone/>
            </a:pPr>
            <a:r>
              <a:rPr lang="ar-SA" sz="3200" b="1" u="sng" dirty="0">
                <a:solidFill>
                  <a:schemeClr val="accent4"/>
                </a:solidFill>
                <a:cs typeface="DecoType Naskh Variants" pitchFamily="2" charset="-78"/>
              </a:rPr>
              <a:t>روادها</a:t>
            </a:r>
            <a:r>
              <a:rPr lang="ar-SA" sz="3200" b="1" dirty="0">
                <a:solidFill>
                  <a:schemeClr val="accent4"/>
                </a:solidFill>
                <a:cs typeface="DecoType Naskh Variants" pitchFamily="2" charset="-78"/>
              </a:rPr>
              <a:t>: </a:t>
            </a:r>
            <a:endParaRPr lang="ar-SA" sz="3200" b="1" dirty="0" smtClean="0">
              <a:solidFill>
                <a:schemeClr val="accent4"/>
              </a:solidFill>
              <a:cs typeface="DecoType Naskh Variants" pitchFamily="2" charset="-78"/>
            </a:endParaRPr>
          </a:p>
          <a:p>
            <a:pPr marL="0" indent="0" algn="r" rtl="1">
              <a:buNone/>
            </a:pPr>
            <a:r>
              <a:rPr lang="ar-SA" sz="3000" dirty="0" smtClean="0"/>
              <a:t>الدكتور </a:t>
            </a:r>
            <a:r>
              <a:rPr lang="ar-SA" sz="3000" dirty="0"/>
              <a:t>(كيناي) </a:t>
            </a:r>
            <a:r>
              <a:rPr lang="ar-SA" sz="3000" dirty="0" smtClean="0"/>
              <a:t>دكتور </a:t>
            </a:r>
            <a:r>
              <a:rPr lang="ar-SA" sz="3000" dirty="0"/>
              <a:t>الملك لويس الخامس عشر.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200" b="1" u="sng" dirty="0" smtClean="0">
                <a:solidFill>
                  <a:schemeClr val="accent4"/>
                </a:solidFill>
                <a:cs typeface="DecoType Naskh Variants" pitchFamily="2" charset="-78"/>
              </a:rPr>
              <a:t>مبادئ مدرسة الطبيعيين </a:t>
            </a:r>
            <a:r>
              <a:rPr lang="ar-SA" sz="3200" dirty="0" smtClean="0"/>
              <a:t>:</a:t>
            </a:r>
            <a:endParaRPr lang="en-US" sz="3200" dirty="0"/>
          </a:p>
          <a:p>
            <a:pPr marL="0" indent="0" algn="just" rtl="1">
              <a:buNone/>
            </a:pPr>
            <a:r>
              <a:rPr lang="ar-SA" sz="3000" b="1" dirty="0" smtClean="0">
                <a:solidFill>
                  <a:srgbClr val="00B050"/>
                </a:solidFill>
              </a:rPr>
              <a:t>1- خضوع </a:t>
            </a:r>
            <a:r>
              <a:rPr lang="ar-SA" sz="3000" b="1" dirty="0">
                <a:solidFill>
                  <a:srgbClr val="00B050"/>
                </a:solidFill>
              </a:rPr>
              <a:t>الجانب الاقتصادي لنظام طبيعي ليس من صنع البشر</a:t>
            </a:r>
            <a:r>
              <a:rPr lang="ar-SA" sz="3000" b="1" dirty="0" smtClean="0">
                <a:solidFill>
                  <a:srgbClr val="00B050"/>
                </a:solidFill>
              </a:rPr>
              <a:t>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 يحقق النمو والرخاء للناس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  جعل مهمة الدولة توفير الأمن – الدفاع - القضاء</a:t>
            </a:r>
            <a:endParaRPr lang="en-US" sz="3000" dirty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000" dirty="0" smtClean="0"/>
              <a:t> </a:t>
            </a:r>
            <a:r>
              <a:rPr lang="ar-SA" sz="3000" dirty="0"/>
              <a:t>على الدولة ألا تتدخل في النشاط الاقتصادي.</a:t>
            </a: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762000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r-SA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الحرية </a:t>
            </a:r>
            <a:r>
              <a:rPr lang="ar-SA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الاقتصادية</a:t>
            </a:r>
            <a:r>
              <a:rPr lang="en-US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en-US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 lnSpcReduction="10000"/>
          </a:bodyPr>
          <a:lstStyle/>
          <a:p>
            <a:pPr marL="0" indent="0" algn="just" rtl="1">
              <a:buNone/>
            </a:pPr>
            <a:r>
              <a:rPr lang="ar-SA" sz="2800" dirty="0" smtClean="0"/>
              <a:t>2- </a:t>
            </a:r>
            <a:r>
              <a:rPr lang="ar-SA" sz="2800" dirty="0" smtClean="0">
                <a:solidFill>
                  <a:srgbClr val="00B050"/>
                </a:solidFill>
              </a:rPr>
              <a:t>استقلال علم الاقتصاد عن الدين والأخلاق وسائر العلوم الاجتماعية.</a:t>
            </a:r>
          </a:p>
          <a:p>
            <a:pPr marL="0" indent="0" algn="just" rtl="1">
              <a:buNone/>
            </a:pPr>
            <a:endParaRPr lang="ar-SA" sz="2800" dirty="0" smtClean="0"/>
          </a:p>
          <a:p>
            <a:pPr marL="0" indent="0" algn="just" rtl="1">
              <a:buNone/>
            </a:pPr>
            <a:r>
              <a:rPr lang="ar-SA" sz="2800" dirty="0" smtClean="0"/>
              <a:t>3- </a:t>
            </a:r>
            <a:r>
              <a:rPr lang="ar-SA" sz="2800" dirty="0" smtClean="0">
                <a:solidFill>
                  <a:srgbClr val="00B050"/>
                </a:solidFill>
              </a:rPr>
              <a:t>اعتبار المصلحة الشخصية :</a:t>
            </a:r>
            <a:r>
              <a:rPr lang="ar-SA" sz="2800" dirty="0" smtClean="0"/>
              <a:t> </a:t>
            </a:r>
          </a:p>
          <a:p>
            <a:pPr marL="0" indent="0" algn="just" rtl="1">
              <a:buNone/>
            </a:pPr>
            <a:r>
              <a:rPr lang="ar-SA" sz="2800" dirty="0" smtClean="0"/>
              <a:t>  جعلت الدافع الوحيد للعمل والكسب</a:t>
            </a:r>
          </a:p>
          <a:p>
            <a:pPr marL="0" indent="0" algn="just" rtl="1">
              <a:buNone/>
            </a:pPr>
            <a:endParaRPr lang="ar-SA" sz="2800" dirty="0" smtClean="0"/>
          </a:p>
          <a:p>
            <a:pPr marL="0" indent="0" algn="just" rtl="1">
              <a:buNone/>
            </a:pPr>
            <a:r>
              <a:rPr lang="ar-SA" sz="2800" dirty="0" smtClean="0"/>
              <a:t>4- </a:t>
            </a:r>
            <a:r>
              <a:rPr lang="ar-SA" sz="2800" dirty="0" smtClean="0">
                <a:solidFill>
                  <a:srgbClr val="00B050"/>
                </a:solidFill>
              </a:rPr>
              <a:t>الاعتقاد بتوافق المصلحة الخاصة مع العامة أدى إلى :</a:t>
            </a:r>
          </a:p>
          <a:p>
            <a:pPr marL="0" indent="0" algn="just" rtl="1">
              <a:buNone/>
            </a:pPr>
            <a:r>
              <a:rPr lang="ar-SA" sz="2800" dirty="0" smtClean="0"/>
              <a:t>    عدم التناقض بين المصلحتين ساعد في ظهور </a:t>
            </a:r>
            <a:r>
              <a:rPr lang="ar-SA" sz="2800" b="1" u="sng" dirty="0" smtClean="0">
                <a:solidFill>
                  <a:srgbClr val="0070C0"/>
                </a:solidFill>
              </a:rPr>
              <a:t>مذهب التقليدين</a:t>
            </a:r>
            <a:r>
              <a:rPr lang="ar-SA" sz="2800" b="1" dirty="0" smtClean="0">
                <a:solidFill>
                  <a:srgbClr val="0070C0"/>
                </a:solidFill>
              </a:rPr>
              <a:t> </a:t>
            </a:r>
            <a:r>
              <a:rPr lang="ar-SA" sz="2800" dirty="0" smtClean="0"/>
              <a:t>: </a:t>
            </a:r>
          </a:p>
          <a:p>
            <a:pPr marL="0" indent="0" algn="just" rtl="1">
              <a:buNone/>
            </a:pPr>
            <a:r>
              <a:rPr lang="ar-SA" sz="2800" dirty="0" smtClean="0"/>
              <a:t>    هو مذهب مدرسة التقليدين في بريطانيا. </a:t>
            </a:r>
          </a:p>
          <a:p>
            <a:pPr marL="0" indent="0" algn="just" rtl="1">
              <a:buNone/>
            </a:pPr>
            <a:endParaRPr lang="ar-SA" sz="3500" b="1" u="sng" dirty="0" smtClean="0">
              <a:solidFill>
                <a:schemeClr val="accent1"/>
              </a:solidFill>
              <a:cs typeface="DecoType Naskh Variants" pitchFamily="2" charset="-78"/>
            </a:endParaRPr>
          </a:p>
          <a:p>
            <a:pPr marL="0" indent="0" algn="just" rtl="1">
              <a:buNone/>
            </a:pPr>
            <a:r>
              <a:rPr lang="ar-SA" sz="3500" b="1" u="sng" dirty="0" smtClean="0">
                <a:solidFill>
                  <a:schemeClr val="accent1"/>
                </a:solidFill>
                <a:cs typeface="DecoType Naskh Variants" pitchFamily="2" charset="-78"/>
              </a:rPr>
              <a:t>- أبرز روادها </a:t>
            </a:r>
            <a:r>
              <a:rPr lang="ar-SA" sz="2800" b="1" u="sng" dirty="0" smtClean="0">
                <a:solidFill>
                  <a:schemeClr val="accent1"/>
                </a:solidFill>
                <a:cs typeface="DecoType Naskh Variants" pitchFamily="2" charset="-78"/>
              </a:rPr>
              <a:t>  :-     </a:t>
            </a:r>
            <a:r>
              <a:rPr lang="ar-SA" sz="3500" b="1" u="sng" dirty="0" smtClean="0">
                <a:solidFill>
                  <a:schemeClr val="accent1"/>
                </a:solidFill>
                <a:cs typeface="DecoType Naskh Variants" pitchFamily="2" charset="-78"/>
              </a:rPr>
              <a:t>آدم سميث</a:t>
            </a:r>
            <a:endParaRPr lang="en-US" sz="3500" b="1" u="sng" dirty="0" smtClean="0">
              <a:solidFill>
                <a:schemeClr val="accent1"/>
              </a:solidFill>
              <a:cs typeface="DecoType Naskh Variants" pitchFamily="2" charset="-78"/>
            </a:endParaRPr>
          </a:p>
          <a:p>
            <a:pPr marL="0" indent="0" algn="just" rtl="1">
              <a:buNone/>
            </a:pPr>
            <a:r>
              <a:rPr lang="ar-SA" sz="3200" b="1" u="sng" dirty="0" smtClean="0">
                <a:solidFill>
                  <a:schemeClr val="accent1"/>
                </a:solidFill>
                <a:cs typeface="DecoType Thuluth" pitchFamily="2" charset="-78"/>
              </a:rPr>
              <a:t>-  مبادئها: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المنافسة الحرة.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جعلت أداة لتحقيق رفاهية المجتمعات.</a:t>
            </a:r>
          </a:p>
          <a:p>
            <a:pPr marL="0" indent="0" algn="just" rtl="1">
              <a:buNone/>
            </a:pPr>
            <a:endParaRPr lang="en-US" sz="2800" dirty="0" smtClean="0"/>
          </a:p>
          <a:p>
            <a:pPr algn="r" rtl="1"/>
            <a:endParaRPr lang="ar-SA" dirty="0" smtClean="0"/>
          </a:p>
          <a:p>
            <a:pPr algn="r" rtl="1"/>
            <a:endParaRPr lang="ar-SA" dirty="0" smtClean="0"/>
          </a:p>
          <a:p>
            <a:pPr algn="r" rtl="1"/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96000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endParaRPr lang="ar-SA" sz="3000" dirty="0" smtClean="0">
              <a:solidFill>
                <a:srgbClr val="0070C0"/>
              </a:solidFill>
            </a:endParaRPr>
          </a:p>
          <a:p>
            <a:pPr marL="0" indent="0" algn="just" rtl="1">
              <a:buNone/>
            </a:pPr>
            <a:r>
              <a:rPr lang="ar-SA" sz="3000" dirty="0" smtClean="0"/>
              <a:t>                    </a:t>
            </a:r>
            <a:endParaRPr lang="en-US" sz="3000" dirty="0" smtClean="0"/>
          </a:p>
          <a:p>
            <a:pPr marL="514350" indent="-514350" algn="just" rtl="1">
              <a:buNone/>
            </a:pPr>
            <a:endParaRPr lang="ar-SA" sz="3000" dirty="0" smtClean="0"/>
          </a:p>
          <a:p>
            <a:pPr marL="514350" indent="-514350" algn="just" rtl="1">
              <a:buNone/>
            </a:pPr>
            <a:r>
              <a:rPr lang="ar-SA" sz="3000" dirty="0" smtClean="0"/>
              <a:t> </a:t>
            </a:r>
          </a:p>
          <a:p>
            <a:pPr marL="514350" indent="-514350" algn="just" rtl="1">
              <a:buNone/>
            </a:pPr>
            <a:endParaRPr lang="ar-SA" sz="3000" dirty="0" smtClean="0"/>
          </a:p>
          <a:p>
            <a:pPr marL="514350" indent="-514350" algn="just" rtl="1">
              <a:buNone/>
            </a:pP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4" name="تمرير أفقي 3"/>
          <p:cNvSpPr/>
          <p:nvPr/>
        </p:nvSpPr>
        <p:spPr>
          <a:xfrm>
            <a:off x="685800" y="304800"/>
            <a:ext cx="7772400" cy="57912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تلخيص أفكار مدارس الطبيعيين والتقليدين هو: </a:t>
            </a:r>
          </a:p>
          <a:p>
            <a:pPr algn="just" rtl="1"/>
            <a:r>
              <a:rPr lang="ar-SA" sz="2800" b="1" u="sng" dirty="0" smtClean="0">
                <a:solidFill>
                  <a:srgbClr val="00B050"/>
                </a:solidFill>
              </a:rPr>
              <a:t>أهداف هذه المدرستين:</a:t>
            </a:r>
            <a:endParaRPr lang="en-US" sz="2800" b="1" u="sng" dirty="0" smtClean="0">
              <a:solidFill>
                <a:srgbClr val="00B050"/>
              </a:solidFill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/>
              <a:t>عدم تدخل الدولة في النشاط الاقتصادي.</a:t>
            </a:r>
            <a:endParaRPr lang="en-US" sz="2800" dirty="0" smtClean="0"/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/>
              <a:t>التخلص من قيود الكنيسة.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/>
              <a:t>اعتبار المصلحة الشخصية.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/>
              <a:t>الحرية.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/>
              <a:t>تأكيد أن الفرد هو الخلية الاساسيه في المجتمع 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/>
              <a:t>جعل الحرية حق من حقوق الفرد الطبيعية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SA" sz="3000" u="sng" dirty="0" smtClean="0"/>
              <a:t>-</a:t>
            </a:r>
          </a:p>
        </p:txBody>
      </p:sp>
      <p:sp>
        <p:nvSpPr>
          <p:cNvPr id="4" name="تمرير أفقي 3"/>
          <p:cNvSpPr/>
          <p:nvPr/>
        </p:nvSpPr>
        <p:spPr>
          <a:xfrm>
            <a:off x="990600" y="457200"/>
            <a:ext cx="7315200" cy="54102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3200" b="1" u="sng" dirty="0" smtClean="0">
                <a:solidFill>
                  <a:srgbClr val="C00000"/>
                </a:solidFill>
                <a:cs typeface="DecoType Naskh Variants" pitchFamily="2" charset="-78"/>
              </a:rPr>
              <a:t>أسباب قيام المدرستين:</a:t>
            </a:r>
            <a:endParaRPr lang="en-US" sz="3200" b="1" u="sng" dirty="0" smtClean="0">
              <a:solidFill>
                <a:srgbClr val="C00000"/>
              </a:solidFill>
              <a:cs typeface="DecoType Naskh Variants" pitchFamily="2" charset="-78"/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/>
              <a:t> الضرر الذي لحق بالنشاط الاقتصادي </a:t>
            </a:r>
          </a:p>
          <a:p>
            <a:pPr algn="just" rtl="1"/>
            <a:r>
              <a:rPr lang="ar-SA" sz="3200" dirty="0" smtClean="0"/>
              <a:t>  مثال :-  </a:t>
            </a:r>
            <a:r>
              <a:rPr lang="ar-SA" sz="3200" dirty="0" smtClean="0">
                <a:solidFill>
                  <a:srgbClr val="0070C0"/>
                </a:solidFill>
              </a:rPr>
              <a:t>الضرائب – تخفيف سعر التكلفة.</a:t>
            </a:r>
            <a:r>
              <a:rPr lang="en-US" sz="3200" dirty="0" smtClean="0"/>
              <a:t> </a:t>
            </a:r>
            <a:endParaRPr lang="ar-SA" sz="32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3200" dirty="0" smtClean="0"/>
              <a:t>   تسلط الكنيسة المتحالفة مع الحكام.</a:t>
            </a:r>
            <a:endParaRPr lang="en-US" sz="3200" dirty="0" smtClean="0"/>
          </a:p>
          <a:p>
            <a:pPr marL="514350" indent="-514350" algn="just" rtl="1">
              <a:buFont typeface="Wingdings" pitchFamily="2" charset="2"/>
              <a:buChar char="v"/>
            </a:pPr>
            <a:r>
              <a:rPr lang="ar-SA" sz="3200" dirty="0" smtClean="0"/>
              <a:t>العبء الذي كان يعاني منه الاقتصاد بسبب نفقات الكنيسة.</a:t>
            </a:r>
            <a:endParaRPr lang="en-US" sz="3200" dirty="0" smtClean="0"/>
          </a:p>
          <a:p>
            <a:pPr marL="514350" indent="-514350" algn="just" rtl="1">
              <a:buFont typeface="Wingdings" pitchFamily="2" charset="2"/>
              <a:buChar char="v"/>
            </a:pPr>
            <a:r>
              <a:rPr lang="ar-SA" sz="3200" dirty="0" smtClean="0"/>
              <a:t>سحق الشخصية الفردية في ظل الإقطاع 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11891"/>
          </a:xfrm>
        </p:spPr>
        <p:txBody>
          <a:bodyPr/>
          <a:lstStyle/>
          <a:p>
            <a:pPr marL="0" indent="0" algn="just" rtl="1">
              <a:buNone/>
            </a:pPr>
            <a:r>
              <a:rPr lang="ar-SA" sz="2800" b="1" dirty="0" smtClean="0"/>
              <a:t>نتاجها هو: </a:t>
            </a:r>
            <a:r>
              <a:rPr lang="ar-SA" sz="2800" b="1" dirty="0" smtClean="0">
                <a:solidFill>
                  <a:srgbClr val="0070C0"/>
                </a:solidFill>
              </a:rPr>
              <a:t>النظام الاقتصادي الحر (يسمى بالنظام الرأسمالي).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marL="0" indent="0" algn="just" rtl="1">
              <a:buNone/>
            </a:pPr>
            <a:r>
              <a:rPr lang="ar-SA" sz="2800" b="1" u="sng" dirty="0" smtClean="0">
                <a:solidFill>
                  <a:schemeClr val="accent1"/>
                </a:solidFill>
                <a:cs typeface="DecoType Naskh Variants" pitchFamily="2" charset="-78"/>
              </a:rPr>
              <a:t>أهم مبادئها </a:t>
            </a:r>
            <a:r>
              <a:rPr lang="ar-SA" sz="2800" b="1" dirty="0" smtClean="0">
                <a:solidFill>
                  <a:schemeClr val="accent1"/>
                </a:solidFill>
                <a:cs typeface="DecoType Naskh Variants" pitchFamily="2" charset="-78"/>
              </a:rPr>
              <a:t>: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حرية التملك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 حرية التعاقد 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حرية الإنتاج</a:t>
            </a: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حرية تحديد الأسعار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حرية التبادل </a:t>
            </a:r>
            <a:endParaRPr lang="en-US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حرية الاستهلاك</a:t>
            </a: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حرية التصرف في الدخل والثروة.</a:t>
            </a:r>
          </a:p>
          <a:p>
            <a:pPr marL="0" indent="0" algn="just" rtl="1">
              <a:buNone/>
            </a:pPr>
            <a:endParaRPr lang="en-US" sz="2800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>
            <a:normAutofit fontScale="90000"/>
          </a:bodyPr>
          <a:lstStyle/>
          <a:p>
            <a:pPr algn="ctr" rtl="1"/>
            <a:r>
              <a:rPr lang="ar-SA" sz="3100" u="sng" dirty="0" smtClean="0">
                <a:solidFill>
                  <a:schemeClr val="accent1"/>
                </a:solidFill>
              </a:rPr>
              <a:t>مبادئ الحرية الاقتصادية الذي نادت </a:t>
            </a:r>
            <a:r>
              <a:rPr lang="ar-SA" sz="3100" u="sng" dirty="0" err="1" smtClean="0">
                <a:solidFill>
                  <a:schemeClr val="accent1"/>
                </a:solidFill>
              </a:rPr>
              <a:t>به</a:t>
            </a:r>
            <a:r>
              <a:rPr lang="ar-SA" sz="3100" u="sng" dirty="0" smtClean="0">
                <a:solidFill>
                  <a:schemeClr val="accent1"/>
                </a:solidFill>
              </a:rPr>
              <a:t> الثورة في أوربا:</a:t>
            </a:r>
            <a:r>
              <a:rPr lang="en-US" sz="4400" u="sng" dirty="0" smtClean="0">
                <a:solidFill>
                  <a:srgbClr val="00B050"/>
                </a:solidFill>
              </a:rPr>
              <a:t/>
            </a:r>
            <a:br>
              <a:rPr lang="en-US" sz="4400" u="sng" dirty="0" smtClean="0">
                <a:solidFill>
                  <a:srgbClr val="00B050"/>
                </a:solidFill>
              </a:rPr>
            </a:b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59491"/>
          </a:xfrm>
        </p:spPr>
        <p:txBody>
          <a:bodyPr>
            <a:noAutofit/>
          </a:bodyPr>
          <a:lstStyle/>
          <a:p>
            <a:pPr algn="r" rtl="1">
              <a:buNone/>
            </a:pPr>
            <a:r>
              <a:rPr lang="ar-SA" sz="2400" dirty="0" smtClean="0"/>
              <a:t> </a:t>
            </a:r>
          </a:p>
          <a:p>
            <a:pPr algn="r" rtl="1">
              <a:buNone/>
            </a:pPr>
            <a:endParaRPr lang="en-US" sz="2400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ctr" rtl="1"/>
            <a:r>
              <a:rPr lang="en-US" sz="4400" dirty="0" smtClean="0"/>
              <a:t/>
            </a:r>
            <a:br>
              <a:rPr lang="en-US" sz="4400" dirty="0" smtClean="0"/>
            </a:br>
            <a:endParaRPr lang="en-US" dirty="0"/>
          </a:p>
        </p:txBody>
      </p:sp>
      <p:sp>
        <p:nvSpPr>
          <p:cNvPr id="4" name="تمرير أفقي 3"/>
          <p:cNvSpPr/>
          <p:nvPr/>
        </p:nvSpPr>
        <p:spPr>
          <a:xfrm>
            <a:off x="1752600" y="0"/>
            <a:ext cx="6019800" cy="1371600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b="1" dirty="0" smtClean="0"/>
              <a:t>الحرية الاقتصادية المقيدة في النظام الاقتصاد الإسلامي</a:t>
            </a:r>
            <a:endParaRPr lang="en-US" sz="3200" b="1" dirty="0"/>
          </a:p>
        </p:txBody>
      </p:sp>
      <p:sp>
        <p:nvSpPr>
          <p:cNvPr id="5" name="مستطيل 4"/>
          <p:cNvSpPr/>
          <p:nvPr/>
        </p:nvSpPr>
        <p:spPr>
          <a:xfrm>
            <a:off x="1676400" y="1752600"/>
            <a:ext cx="6248400" cy="3886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buNone/>
            </a:pPr>
            <a:r>
              <a:rPr lang="ar-SA" sz="3200" b="1" u="sng" dirty="0" smtClean="0">
                <a:solidFill>
                  <a:schemeClr val="accent1"/>
                </a:solidFill>
                <a:cs typeface="DecoType Naskh Variants" pitchFamily="2" charset="-78"/>
              </a:rPr>
              <a:t>منهجها </a:t>
            </a:r>
            <a:r>
              <a:rPr lang="ar-SA" sz="3200" b="1" dirty="0" smtClean="0">
                <a:solidFill>
                  <a:schemeClr val="accent1"/>
                </a:solidFill>
                <a:cs typeface="DecoType Naskh Variants" pitchFamily="2" charset="-78"/>
              </a:rPr>
              <a:t>:</a:t>
            </a:r>
          </a:p>
          <a:p>
            <a:pPr algn="r" rtl="1">
              <a:buNone/>
            </a:pPr>
            <a:r>
              <a:rPr lang="ar-SA" sz="2800" dirty="0" smtClean="0"/>
              <a:t>1- الوسطية هي أصل الشريعة الإسلامية</a:t>
            </a:r>
          </a:p>
          <a:p>
            <a:pPr marL="514350" indent="-514350" algn="just" rtl="1">
              <a:buNone/>
            </a:pPr>
            <a:r>
              <a:rPr lang="ar-SA" sz="2800" dirty="0" smtClean="0"/>
              <a:t> 2- الضبط  بأصول الشريعة.</a:t>
            </a:r>
            <a:endParaRPr lang="en-US" sz="2800" dirty="0" smtClean="0"/>
          </a:p>
          <a:p>
            <a:pPr marL="514350" indent="-514350" algn="just" rtl="1">
              <a:buNone/>
            </a:pPr>
            <a:r>
              <a:rPr lang="ar-SA" sz="2800" dirty="0" smtClean="0"/>
              <a:t> 3- حرية الاختيار في ممارسة النشاط الاقتصادي.</a:t>
            </a:r>
            <a:endParaRPr lang="en-US" sz="2800" dirty="0" smtClean="0"/>
          </a:p>
          <a:p>
            <a:pPr marL="514350" indent="-514350" algn="just" rtl="1">
              <a:buNone/>
            </a:pPr>
            <a:r>
              <a:rPr lang="ar-SA" sz="2800" dirty="0" smtClean="0"/>
              <a:t> 4- </a:t>
            </a:r>
            <a:r>
              <a:rPr lang="ar-SA" sz="2800" b="1" u="sng" dirty="0" smtClean="0">
                <a:solidFill>
                  <a:schemeClr val="accent2"/>
                </a:solidFill>
              </a:rPr>
              <a:t>تحقيق الوظيفه الكبرى في الأرض</a:t>
            </a:r>
            <a:r>
              <a:rPr lang="ar-SA" sz="2800" dirty="0" smtClean="0"/>
              <a:t>:-</a:t>
            </a:r>
            <a:endParaRPr lang="en-US" sz="2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الخلافة هي إعمار الأرض بكل ما تشمله جوانب الحياة</a:t>
            </a:r>
            <a:endParaRPr lang="en-US" sz="2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العبودية لله.</a:t>
            </a:r>
          </a:p>
          <a:p>
            <a:pPr algn="just" rtl="1"/>
            <a:r>
              <a:rPr lang="ar-SA" sz="2800" dirty="0" smtClean="0"/>
              <a:t> 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609600" y="1066800"/>
            <a:ext cx="7924800" cy="5550091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النظام الاقتصادي الإسلامي :-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اعتبار الحرية وسيلة لتحقيق </a:t>
            </a:r>
            <a:r>
              <a:rPr lang="ar-SA" sz="2800" dirty="0" err="1" smtClean="0"/>
              <a:t>الاهداف</a:t>
            </a:r>
            <a:r>
              <a:rPr lang="ar-SA" sz="2800" dirty="0" smtClean="0"/>
              <a:t>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النظام الاقتصادي الإسلامي لا يحتاج لتعديل مبادئه 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ضوابط النظام الاقتصادي جزء من التشريع. </a:t>
            </a:r>
          </a:p>
          <a:p>
            <a:pPr marL="0" indent="0" algn="just" rtl="1">
              <a:buNone/>
            </a:pPr>
            <a:endParaRPr lang="ar-SA" sz="2800" dirty="0" smtClean="0"/>
          </a:p>
          <a:p>
            <a:pPr marL="0" indent="0" algn="just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الانظمه الاخرى :-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الحرية مقصودة لذاتها.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لا توجد ضوابط شرعية بل تعديلات.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الإصلاحات تأتي عندما تقتضي الحاجة لذلك.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الانفلات من مساوئ الانظمه الوضعية.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كبت الدوافع الفطرية.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1020762"/>
          </a:xfrm>
        </p:spPr>
        <p:txBody>
          <a:bodyPr>
            <a:noAutofit/>
          </a:bodyPr>
          <a:lstStyle/>
          <a:p>
            <a:pPr algn="ctr" rtl="1"/>
            <a:r>
              <a:rPr lang="ar-SA" sz="3600" u="sng" dirty="0" smtClean="0">
                <a:solidFill>
                  <a:schemeClr val="accent1"/>
                </a:solidFill>
                <a:cs typeface="DecoType Thuluth" pitchFamily="2" charset="-78"/>
              </a:rPr>
              <a:t>الفرق بين حرية النظام الإسلامي والانظمه الأخرى</a:t>
            </a:r>
            <a:br>
              <a:rPr lang="ar-SA" sz="3600" u="sng" dirty="0" smtClean="0">
                <a:solidFill>
                  <a:schemeClr val="accent1"/>
                </a:solidFill>
                <a:cs typeface="DecoType Thuluth" pitchFamily="2" charset="-78"/>
              </a:rPr>
            </a:br>
            <a:endParaRPr lang="en-US" sz="3600" u="sng" dirty="0">
              <a:solidFill>
                <a:schemeClr val="accent1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609600" y="381000"/>
            <a:ext cx="8229600" cy="5943600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endParaRPr lang="ar-SA" sz="5100" dirty="0" smtClean="0"/>
          </a:p>
          <a:p>
            <a:pPr marL="0" indent="0" algn="just" rtl="1">
              <a:buNone/>
            </a:pPr>
            <a:endParaRPr lang="ar-SA" sz="5100" dirty="0" smtClean="0"/>
          </a:p>
          <a:p>
            <a:pPr marL="0" indent="0" algn="just" rtl="1">
              <a:buNone/>
            </a:pPr>
            <a:r>
              <a:rPr lang="ar-SA" sz="5100" dirty="0" smtClean="0"/>
              <a:t> </a:t>
            </a:r>
            <a:endParaRPr lang="en-US" sz="51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5" name="تمرير أفقي 4"/>
          <p:cNvSpPr/>
          <p:nvPr/>
        </p:nvSpPr>
        <p:spPr>
          <a:xfrm>
            <a:off x="990600" y="533400"/>
            <a:ext cx="7543800" cy="51816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2800" b="1" u="sng" dirty="0" smtClean="0"/>
              <a:t>الضوابط الشرعية الواردة على النشاط الاقتصادي:</a:t>
            </a:r>
          </a:p>
          <a:p>
            <a:pPr algn="just" rtl="1"/>
            <a:endParaRPr lang="en-US" sz="2800" b="1" u="sng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 ضمان جلب المصالح ودرء المفاسد للفرد والمجتمع.</a:t>
            </a:r>
            <a:endParaRPr lang="en-US" sz="2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الالتزام بعدد من الواجبات الشرعية والاقتصادية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الربط بين الجانبين (الدنيا والآخرة).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تحقيق غاية جلب المصالح ودرء المفاسد في النظام الاقتصادي الإسلامي لها قيوداً لضبط نشاطه الاقتصادي :</a:t>
            </a:r>
            <a:endParaRPr lang="en-US" sz="2800" dirty="0" smtClean="0"/>
          </a:p>
          <a:p>
            <a:pPr algn="just" rtl="1">
              <a:buFont typeface="Wingdings" pitchFamily="2" charset="2"/>
              <a:buChar char="v"/>
            </a:pPr>
            <a:endParaRPr lang="ar-SA" dirty="0" smtClean="0"/>
          </a:p>
          <a:p>
            <a:pPr algn="just" rtl="1"/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ar-SA" sz="3200" b="1" u="sng" dirty="0" smtClean="0"/>
              <a:t>تطبيق أحكام الإسلام في الحلال والحرام </a:t>
            </a:r>
          </a:p>
          <a:p>
            <a:pPr marL="0" indent="0" algn="just" rtl="1">
              <a:buNone/>
            </a:pPr>
            <a:r>
              <a:rPr lang="ar-SA" sz="3600" b="1" u="sng" dirty="0" smtClean="0">
                <a:solidFill>
                  <a:schemeClr val="accent1"/>
                </a:solidFill>
                <a:cs typeface="DecoType Thuluth" pitchFamily="2" charset="-78"/>
              </a:rPr>
              <a:t>من صوره:</a:t>
            </a:r>
          </a:p>
          <a:p>
            <a:pPr marL="0" indent="0" algn="just" rtl="1">
              <a:buNone/>
            </a:pPr>
            <a:r>
              <a:rPr lang="ar-SA" sz="2800" b="1" dirty="0" smtClean="0">
                <a:solidFill>
                  <a:srgbClr val="0070C0"/>
                </a:solidFill>
              </a:rPr>
              <a:t>1-  تحريم إنتاج استهلاك السلع الخبيثة المضرة بالإنسان.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marL="0" indent="0" algn="just" rtl="1">
              <a:buNone/>
            </a:pPr>
            <a:r>
              <a:rPr lang="ar-SA" sz="2800" dirty="0" smtClean="0"/>
              <a:t>الدليل:- </a:t>
            </a:r>
            <a:r>
              <a:rPr lang="ar-SA" sz="2800" dirty="0" smtClean="0">
                <a:cs typeface="Diwani Bent" pitchFamily="2" charset="-78"/>
              </a:rPr>
              <a:t>قوله تعالى</a:t>
            </a:r>
            <a:r>
              <a:rPr lang="ar-SA" sz="2800" dirty="0" smtClean="0"/>
              <a:t>: (</a:t>
            </a:r>
            <a:r>
              <a:rPr lang="ar-SA" sz="2800" i="1" dirty="0" smtClean="0"/>
              <a:t>وَيُحِلُّ لَهُمُ الطَّيِّبَاتِ وَيُحَرِّمُ عَلَيْهِمُ الْخَبَائث</a:t>
            </a:r>
            <a:r>
              <a:rPr lang="ar-SA" sz="2800" dirty="0" smtClean="0"/>
              <a:t>).</a:t>
            </a:r>
          </a:p>
          <a:p>
            <a:pPr marL="0" indent="0" algn="just" rtl="1">
              <a:buNone/>
            </a:pPr>
            <a:r>
              <a:rPr lang="ar-SA" sz="2800" dirty="0" smtClean="0"/>
              <a:t>أ- حرية الإنتاج والاستهلاك تقع داخل دائرة الحلال.</a:t>
            </a:r>
            <a:endParaRPr lang="en-US" sz="2800" dirty="0" smtClean="0"/>
          </a:p>
          <a:p>
            <a:pPr marL="514350" indent="-514350" algn="just" rtl="1">
              <a:buNone/>
            </a:pPr>
            <a:r>
              <a:rPr lang="ar-SA" sz="2800" dirty="0" smtClean="0"/>
              <a:t>ب- السلع والخدمات الخبيثة المحرمة الممنوعة المنصوص عليها:</a:t>
            </a:r>
            <a:endParaRPr lang="en-US" sz="2800" dirty="0" smtClean="0"/>
          </a:p>
          <a:p>
            <a:pPr marL="0" indent="0" algn="just" rtl="1">
              <a:buNone/>
            </a:pPr>
            <a:r>
              <a:rPr lang="ar-SA" sz="2800" dirty="0" smtClean="0">
                <a:solidFill>
                  <a:schemeClr val="accent2"/>
                </a:solidFill>
              </a:rPr>
              <a:t>مثال: الخمر – لحم الخنزير</a:t>
            </a:r>
          </a:p>
          <a:p>
            <a:pPr marL="0" indent="0" algn="just" rtl="1">
              <a:buNone/>
            </a:pPr>
            <a:r>
              <a:rPr lang="ar-SA" sz="2800" dirty="0" smtClean="0"/>
              <a:t>ج- السلع التي وصفت بأنها خبيثة أو مضرة غير منصوص عليها :</a:t>
            </a:r>
          </a:p>
          <a:p>
            <a:pPr marL="0" indent="0" algn="just" rtl="1">
              <a:buNone/>
            </a:pPr>
            <a:r>
              <a:rPr lang="ar-SA" sz="2800" dirty="0" smtClean="0">
                <a:solidFill>
                  <a:schemeClr val="accent2"/>
                </a:solidFill>
              </a:rPr>
              <a:t>يأتي دور الاجتهاد في تعين ما ينطبق عليه الوصف المذموم</a:t>
            </a:r>
            <a:endParaRPr lang="en-US" sz="2800" dirty="0" smtClean="0">
              <a:solidFill>
                <a:schemeClr val="accent2"/>
              </a:solidFill>
            </a:endParaRPr>
          </a:p>
          <a:p>
            <a:pPr marL="0" indent="0" algn="just" rtl="1">
              <a:buNone/>
            </a:pPr>
            <a:endParaRPr lang="en-US" sz="2800" dirty="0" smtClean="0"/>
          </a:p>
          <a:p>
            <a:pPr marL="0" indent="0" algn="just" rtl="1">
              <a:buNone/>
            </a:pPr>
            <a:endParaRPr lang="en-US" sz="2800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SA" sz="5400" dirty="0" smtClean="0">
                <a:solidFill>
                  <a:srgbClr val="00B050"/>
                </a:solidFill>
                <a:cs typeface="DecoType Naskh Variants" pitchFamily="2" charset="-78"/>
              </a:rPr>
              <a:t>الضابط الأول</a:t>
            </a:r>
            <a:endParaRPr lang="en-US" sz="5400" dirty="0">
              <a:solidFill>
                <a:srgbClr val="00B050"/>
              </a:solidFill>
              <a:cs typeface="DecoType Naskh Variant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SA" sz="3000" dirty="0" smtClean="0"/>
              <a:t>- التحريم </a:t>
            </a:r>
            <a:r>
              <a:rPr lang="ar-SA" sz="3000" dirty="0"/>
              <a:t>والتحليل ليس من صلاحية البشر.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dirty="0" smtClean="0"/>
              <a:t>- </a:t>
            </a:r>
            <a:r>
              <a:rPr lang="ar-SA" sz="3000" dirty="0"/>
              <a:t>حذر الله تعالى من التحريم بغير علم.</a:t>
            </a:r>
            <a:endParaRPr lang="en-US" sz="3000" dirty="0"/>
          </a:p>
          <a:p>
            <a:pPr marL="0" indent="0" algn="just" rtl="1">
              <a:buNone/>
            </a:pPr>
            <a:r>
              <a:rPr lang="ar-SA" sz="3000" dirty="0"/>
              <a:t>الدليل</a:t>
            </a:r>
            <a:r>
              <a:rPr lang="ar-SA" sz="3000" dirty="0" smtClean="0"/>
              <a:t>:-  </a:t>
            </a:r>
            <a:r>
              <a:rPr lang="ar-SA" sz="3000" dirty="0" smtClean="0">
                <a:cs typeface="Diwani Bent" pitchFamily="2" charset="-78"/>
              </a:rPr>
              <a:t>قال تعالى </a:t>
            </a:r>
            <a:r>
              <a:rPr lang="ar-SA" sz="3000" dirty="0" smtClean="0"/>
              <a:t>: {وَلاَ تَقُولُواْ لِمَا تَصِفُ أَلْسِنَتُكُمُ الْكَذِبَ هَـذَا حَلاَلٌ وَهَـذَا حَرَامٌ لِّتَفْتَرُواْ عَلَى اللّهِ الْكَذِبَ}.</a:t>
            </a:r>
          </a:p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r>
              <a:rPr lang="ar-SA" sz="3000" b="1" u="sng" dirty="0" smtClean="0">
                <a:solidFill>
                  <a:srgbClr val="00B050"/>
                </a:solidFill>
              </a:rPr>
              <a:t>أولا :- الضروريات</a:t>
            </a:r>
          </a:p>
          <a:p>
            <a:pPr marL="0" indent="0" algn="just" rtl="1">
              <a:buNone/>
            </a:pPr>
            <a:r>
              <a:rPr lang="ar-SA" sz="3000" b="1" dirty="0" smtClean="0">
                <a:solidFill>
                  <a:schemeClr val="accent1"/>
                </a:solidFill>
                <a:cs typeface="DecoType Thuluth" pitchFamily="2" charset="-78"/>
              </a:rPr>
              <a:t>تعريفها</a:t>
            </a:r>
            <a:r>
              <a:rPr lang="ar-SA" sz="3000" dirty="0" smtClean="0">
                <a:solidFill>
                  <a:schemeClr val="accent1"/>
                </a:solidFill>
                <a:cs typeface="DecoType Thuluth" pitchFamily="2" charset="-78"/>
              </a:rPr>
              <a:t>: </a:t>
            </a:r>
            <a:r>
              <a:rPr lang="ar-SA" sz="3000" dirty="0" smtClean="0"/>
              <a:t>هي التي لا تستقيم حياة المجتمع إلا بها .</a:t>
            </a:r>
          </a:p>
          <a:p>
            <a:pPr marL="0" indent="0" algn="just" rtl="1">
              <a:buNone/>
            </a:pPr>
            <a:r>
              <a:rPr lang="ar-SA" sz="3000" b="1" dirty="0" smtClean="0">
                <a:solidFill>
                  <a:schemeClr val="accent1"/>
                </a:solidFill>
                <a:cs typeface="DecoType Naskh Variants" pitchFamily="2" charset="-78"/>
              </a:rPr>
              <a:t>أقسام الضروريات </a:t>
            </a:r>
            <a:r>
              <a:rPr lang="ar-SA" sz="3000" dirty="0" smtClean="0"/>
              <a:t>هي: (حفظ الدين – النفس – العقل – النسل – المال).</a:t>
            </a:r>
            <a:endParaRPr lang="en-US" sz="3000" dirty="0" smtClean="0"/>
          </a:p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419600" y="2895600"/>
            <a:ext cx="4191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SA" sz="2400" b="1" dirty="0" smtClean="0"/>
              <a:t>من إيجابيات تطبيق قيد الحلال والحرام: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ar-SA" sz="3000" dirty="0" smtClean="0"/>
              <a:t>-</a:t>
            </a:r>
            <a:endParaRPr lang="en-US" sz="3000" dirty="0"/>
          </a:p>
        </p:txBody>
      </p:sp>
      <p:sp>
        <p:nvSpPr>
          <p:cNvPr id="4" name="تمرير أفقي 3"/>
          <p:cNvSpPr/>
          <p:nvPr/>
        </p:nvSpPr>
        <p:spPr>
          <a:xfrm>
            <a:off x="685800" y="0"/>
            <a:ext cx="7848600" cy="6629400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2800" b="1" u="sng" dirty="0" smtClean="0">
                <a:solidFill>
                  <a:srgbClr val="00B050"/>
                </a:solidFill>
              </a:rPr>
              <a:t>ثانيا :- زيادة رفاهية المجتمع:</a:t>
            </a:r>
          </a:p>
          <a:p>
            <a:pPr algn="just" rtl="1"/>
            <a:r>
              <a:rPr lang="ar-SA" sz="2800" dirty="0" smtClean="0"/>
              <a:t> لا تأتي إلا بالاستمتاع  بالسلع والخدمات والموارد المتاحة لتوفير الطيبات واستبعاد الخبائث.</a:t>
            </a:r>
            <a:endParaRPr lang="en-US" sz="2800" dirty="0" smtClean="0"/>
          </a:p>
          <a:p>
            <a:pPr algn="just" rtl="1"/>
            <a:r>
              <a:rPr lang="ar-SA" sz="2800" b="1" u="sng" dirty="0" smtClean="0">
                <a:solidFill>
                  <a:schemeClr val="accent1"/>
                </a:solidFill>
                <a:cs typeface="DecoType Thuluth" pitchFamily="2" charset="-78"/>
              </a:rPr>
              <a:t>إهمال رفاهية المجتمع </a:t>
            </a:r>
            <a:r>
              <a:rPr lang="ar-SA" sz="2800" b="1" dirty="0" smtClean="0">
                <a:solidFill>
                  <a:schemeClr val="accent1"/>
                </a:solidFill>
                <a:cs typeface="DecoType Thuluth" pitchFamily="2" charset="-78"/>
              </a:rPr>
              <a:t>: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يلحق الضرر بالضروريات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يعرض المجتمع إلى الخطر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يحرم المجتمع من السلع والخدمات الطيبة النافعة </a:t>
            </a:r>
          </a:p>
          <a:p>
            <a:pPr algn="just" rtl="1"/>
            <a:r>
              <a:rPr lang="ar-SA" sz="2800" dirty="0" smtClean="0"/>
              <a:t>مثال :- الأنفاق على المخدرات والخمور</a:t>
            </a:r>
          </a:p>
          <a:p>
            <a:pPr algn="just" rtl="1"/>
            <a:r>
              <a:rPr lang="ar-SA" sz="2800" b="1" u="sng" dirty="0" smtClean="0">
                <a:solidFill>
                  <a:srgbClr val="00B050"/>
                </a:solidFill>
              </a:rPr>
              <a:t>ثالثا:- تحريم طرق الكسب غير المشروع </a:t>
            </a:r>
          </a:p>
          <a:p>
            <a:pPr algn="just" rtl="1"/>
            <a:r>
              <a:rPr lang="ar-SA" sz="2800" dirty="0" smtClean="0"/>
              <a:t>(</a:t>
            </a:r>
            <a:r>
              <a:rPr lang="ar-SA" sz="2800" b="1" dirty="0" smtClean="0"/>
              <a:t>الربا – الغرر – الغش – الرشوة – التزوير</a:t>
            </a:r>
            <a:r>
              <a:rPr lang="ar-SA" sz="2800" dirty="0" smtClean="0"/>
              <a:t>).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705600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sz="3200" b="1" u="sng" dirty="0" smtClean="0">
                <a:solidFill>
                  <a:schemeClr val="accent1"/>
                </a:solidFill>
                <a:cs typeface="DecoType Thuluth" pitchFamily="2" charset="-78"/>
              </a:rPr>
              <a:t>الضابط </a:t>
            </a:r>
            <a:r>
              <a:rPr lang="ar-SA" sz="3200" b="1" u="sng" dirty="0" smtClean="0">
                <a:solidFill>
                  <a:schemeClr val="accent1"/>
                </a:solidFill>
                <a:cs typeface="DecoType Thuluth" pitchFamily="2" charset="-78"/>
              </a:rPr>
              <a:t>الثاني:-</a:t>
            </a:r>
            <a:r>
              <a:rPr lang="en-US" sz="3200" b="1" u="sng" dirty="0" smtClean="0">
                <a:solidFill>
                  <a:schemeClr val="accent1"/>
                </a:solidFill>
                <a:cs typeface="DecoType Thuluth" pitchFamily="2" charset="-78"/>
              </a:rPr>
              <a:t> </a:t>
            </a:r>
            <a:r>
              <a:rPr lang="ar-SA" sz="2800" b="1" u="sng" dirty="0" smtClean="0"/>
              <a:t>الالتزام </a:t>
            </a:r>
            <a:r>
              <a:rPr lang="ar-SA" sz="2800" b="1" u="sng" dirty="0" smtClean="0"/>
              <a:t>بعدد من الواجبات الشرعية الاقتصادية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200" dirty="0" smtClean="0"/>
              <a:t>حرية </a:t>
            </a:r>
            <a:r>
              <a:rPr lang="ar-SA" sz="3200" dirty="0" smtClean="0"/>
              <a:t>التصرف في الملك </a:t>
            </a:r>
            <a:r>
              <a:rPr lang="ar-SA" sz="3200" b="1" dirty="0" smtClean="0">
                <a:solidFill>
                  <a:srgbClr val="0070C0"/>
                </a:solidFill>
              </a:rPr>
              <a:t>(الدخل – الثروة).</a:t>
            </a:r>
            <a:endParaRPr lang="en-US" sz="3200" b="1" dirty="0" smtClean="0">
              <a:solidFill>
                <a:srgbClr val="0070C0"/>
              </a:solidFill>
            </a:endParaRP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3200" dirty="0" smtClean="0"/>
              <a:t>الإلزام بالإنفاق الواجب </a:t>
            </a:r>
            <a:r>
              <a:rPr lang="ar-SA" sz="3200" b="1" dirty="0" smtClean="0">
                <a:solidFill>
                  <a:srgbClr val="0070C0"/>
                </a:solidFill>
              </a:rPr>
              <a:t>(الزكاة</a:t>
            </a:r>
            <a:r>
              <a:rPr lang="ar-SA" sz="3200" b="1" dirty="0" smtClean="0">
                <a:solidFill>
                  <a:srgbClr val="0070C0"/>
                </a:solidFill>
              </a:rPr>
              <a:t>)</a:t>
            </a:r>
          </a:p>
          <a:p>
            <a:pPr marL="0" indent="0" algn="just" rtl="1">
              <a:buFont typeface="Wingdings" pitchFamily="2" charset="2"/>
              <a:buChar char="v"/>
            </a:pPr>
            <a:endParaRPr lang="en-US" sz="3200" b="1" dirty="0" smtClean="0">
              <a:solidFill>
                <a:srgbClr val="0070C0"/>
              </a:solidFill>
            </a:endParaRPr>
          </a:p>
          <a:p>
            <a:pPr marL="0" indent="0" algn="just" rtl="1">
              <a:buNone/>
            </a:pPr>
            <a:r>
              <a:rPr lang="ar-SA" sz="3600" b="1" u="sng" dirty="0" smtClean="0">
                <a:solidFill>
                  <a:schemeClr val="accent1"/>
                </a:solidFill>
                <a:cs typeface="DecoType Thuluth" pitchFamily="2" charset="-78"/>
              </a:rPr>
              <a:t>الضابط </a:t>
            </a:r>
            <a:r>
              <a:rPr lang="ar-SA" sz="3600" b="1" u="sng" dirty="0" smtClean="0">
                <a:solidFill>
                  <a:schemeClr val="accent1"/>
                </a:solidFill>
                <a:cs typeface="DecoType Thuluth" pitchFamily="2" charset="-78"/>
              </a:rPr>
              <a:t>الثالث:-</a:t>
            </a:r>
            <a:r>
              <a:rPr lang="ar-SA" sz="3600" b="1" u="sng" dirty="0" smtClean="0"/>
              <a:t> </a:t>
            </a:r>
            <a:r>
              <a:rPr lang="ar-SA" sz="3200" u="sng" dirty="0" smtClean="0"/>
              <a:t>الحجر  على السفهاء والصبيان والمجانين </a:t>
            </a:r>
            <a:endParaRPr lang="ar-SA" sz="3200" b="1" u="sng" dirty="0" smtClean="0">
              <a:solidFill>
                <a:schemeClr val="accent1"/>
              </a:solidFill>
              <a:cs typeface="DecoType Thuluth" pitchFamily="2" charset="-78"/>
            </a:endParaRPr>
          </a:p>
          <a:p>
            <a:pPr marL="0" indent="0" algn="just" rtl="1">
              <a:buNone/>
            </a:pPr>
            <a:r>
              <a:rPr lang="ar-SA" sz="3200" b="1" u="sng" dirty="0" smtClean="0">
                <a:solidFill>
                  <a:schemeClr val="accent1"/>
                </a:solidFill>
                <a:cs typeface="DecoType Thuluth" pitchFamily="2" charset="-78"/>
              </a:rPr>
              <a:t>تعريف الحجر</a:t>
            </a:r>
            <a:r>
              <a:rPr lang="ar-SA" sz="3200" u="sng" dirty="0" smtClean="0"/>
              <a:t>:</a:t>
            </a:r>
            <a:endParaRPr lang="ar-SA" sz="3200" u="sng" dirty="0" smtClean="0"/>
          </a:p>
          <a:p>
            <a:pPr marL="0" indent="0" algn="just" rtl="1">
              <a:buNone/>
            </a:pPr>
            <a:r>
              <a:rPr lang="ar-SA" sz="3200" dirty="0" smtClean="0">
                <a:solidFill>
                  <a:srgbClr val="00B050"/>
                </a:solidFill>
              </a:rPr>
              <a:t>- لغةً: المنع والتضييق.</a:t>
            </a:r>
          </a:p>
          <a:p>
            <a:pPr marL="0" indent="0" algn="just" rtl="1">
              <a:buNone/>
            </a:pPr>
            <a:r>
              <a:rPr lang="ar-SA" sz="3200" dirty="0" smtClean="0">
                <a:solidFill>
                  <a:srgbClr val="00B050"/>
                </a:solidFill>
              </a:rPr>
              <a:t> اصطلاحاً: منع الإنسان من التصرف في ماله.</a:t>
            </a:r>
            <a:endParaRPr lang="en-US" sz="3200" dirty="0" smtClean="0">
              <a:solidFill>
                <a:srgbClr val="00B050"/>
              </a:solidFill>
            </a:endParaRPr>
          </a:p>
          <a:p>
            <a:pPr marL="0" indent="0" algn="just" rtl="1">
              <a:buNone/>
            </a:pPr>
            <a:r>
              <a:rPr lang="ar-SA" sz="3200" b="1" u="sng" dirty="0" smtClean="0">
                <a:solidFill>
                  <a:schemeClr val="accent1"/>
                </a:solidFill>
                <a:cs typeface="DecoType Naskh Variants" pitchFamily="2" charset="-78"/>
              </a:rPr>
              <a:t>الأصل في الشرع:</a:t>
            </a:r>
          </a:p>
          <a:p>
            <a:pPr marL="0" indent="0" algn="just" rtl="1">
              <a:buNone/>
            </a:pPr>
            <a:r>
              <a:rPr lang="ar-SA" sz="3200" b="1" u="sng" dirty="0" smtClean="0">
                <a:solidFill>
                  <a:schemeClr val="accent1"/>
                </a:solidFill>
                <a:cs typeface="DecoType Naskh Variants" pitchFamily="2" charset="-78"/>
              </a:rPr>
              <a:t> </a:t>
            </a:r>
            <a:r>
              <a:rPr lang="ar-SA" sz="3200" dirty="0" smtClean="0"/>
              <a:t>حرية التصرف (البيع – الهبة – الصدقة).</a:t>
            </a:r>
            <a:endParaRPr lang="en-US" sz="3200" dirty="0" smtClean="0"/>
          </a:p>
          <a:p>
            <a:pPr marL="0" indent="0" algn="just" rtl="1">
              <a:buNone/>
            </a:pPr>
            <a:r>
              <a:rPr lang="ar-SA" sz="3200" dirty="0" smtClean="0"/>
              <a:t>أما إذا طرأ ما يبرر المنع أو التضييق يطبق الشرع.</a:t>
            </a:r>
          </a:p>
          <a:p>
            <a:pPr marL="0" indent="0" algn="just" rtl="1">
              <a:buNone/>
            </a:pPr>
            <a:endParaRPr lang="ar-SA" sz="2800" b="1" u="sng" dirty="0" smtClean="0"/>
          </a:p>
          <a:p>
            <a:pPr algn="ctr" rtl="1">
              <a:buNone/>
            </a:pPr>
            <a:endParaRPr lang="en-US" b="1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pPr algn="ctr" rtl="1"/>
            <a:r>
              <a:rPr lang="en-US" sz="4800" dirty="0" smtClean="0">
                <a:solidFill>
                  <a:schemeClr val="accent1"/>
                </a:solidFill>
                <a:cs typeface="DecoType Thuluth" pitchFamily="2" charset="-78"/>
              </a:rPr>
              <a:t>-</a:t>
            </a:r>
            <a:endParaRPr lang="en-US" sz="4800" dirty="0">
              <a:solidFill>
                <a:schemeClr val="accent1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endParaRPr lang="ar-SA" sz="2800" dirty="0" smtClean="0"/>
          </a:p>
          <a:p>
            <a:pPr marL="0" indent="0" algn="just" rtl="1">
              <a:buNone/>
            </a:pPr>
            <a:r>
              <a:rPr lang="ar-SA" sz="2800" dirty="0" smtClean="0"/>
              <a:t> </a:t>
            </a:r>
            <a:r>
              <a:rPr lang="ar-SA" sz="2800" b="1" u="sng" dirty="0" smtClean="0">
                <a:solidFill>
                  <a:schemeClr val="accent1"/>
                </a:solidFill>
              </a:rPr>
              <a:t>القاعدة الأولى </a:t>
            </a:r>
            <a:r>
              <a:rPr lang="ar-SA" sz="2800" dirty="0" smtClean="0"/>
              <a:t>:متى ما تعارضت الحرية مع المصلحة تقيد الحرية بما يخدم المصلحة</a:t>
            </a:r>
            <a:endParaRPr lang="ar-SA" sz="2800" b="1" u="sng" dirty="0" smtClean="0"/>
          </a:p>
          <a:p>
            <a:pPr marL="0" indent="0" algn="just" rtl="1">
              <a:buNone/>
            </a:pPr>
            <a:r>
              <a:rPr lang="ar-SA" sz="2800" b="1" u="sng" dirty="0" smtClean="0">
                <a:solidFill>
                  <a:srgbClr val="00B050"/>
                </a:solidFill>
              </a:rPr>
              <a:t>نتاج هذه القاعدة كان الحجر وأقسامه </a:t>
            </a:r>
            <a:r>
              <a:rPr lang="ar-SA" sz="2800" dirty="0" smtClean="0"/>
              <a:t>:</a:t>
            </a:r>
          </a:p>
          <a:p>
            <a:pPr marL="0" indent="0" algn="just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القسم الأول </a:t>
            </a:r>
            <a:r>
              <a:rPr lang="ar-SA" sz="2800" dirty="0" smtClean="0"/>
              <a:t>:- حجر لمصلحة الغير</a:t>
            </a:r>
          </a:p>
          <a:p>
            <a:pPr marL="0" indent="0" algn="just" rtl="1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القسم الثاني </a:t>
            </a:r>
            <a:r>
              <a:rPr lang="ar-SA" sz="2800" dirty="0" smtClean="0"/>
              <a:t>:- حجر لمصلحة النفس</a:t>
            </a:r>
            <a:endParaRPr lang="en-US" sz="2800" dirty="0"/>
          </a:p>
          <a:p>
            <a:pPr marL="0" indent="0" algn="just" rtl="1">
              <a:buNone/>
            </a:pPr>
            <a:r>
              <a:rPr lang="ar-SA" sz="2800" b="1" u="sng" dirty="0">
                <a:solidFill>
                  <a:srgbClr val="0070C0"/>
                </a:solidFill>
              </a:rPr>
              <a:t>القسم الأول: حجر لمصلحة الغير نوعين:</a:t>
            </a:r>
            <a:endParaRPr lang="en-US" sz="2800" b="1" u="sng" dirty="0">
              <a:solidFill>
                <a:srgbClr val="0070C0"/>
              </a:solidFill>
            </a:endParaRPr>
          </a:p>
          <a:p>
            <a:pPr marL="0" indent="0" algn="just" rtl="1">
              <a:buNone/>
            </a:pPr>
            <a:r>
              <a:rPr lang="ar-SA" sz="2800" dirty="0"/>
              <a:t>(أ) </a:t>
            </a:r>
            <a:r>
              <a:rPr lang="ar-SA" sz="2800" b="1" dirty="0">
                <a:solidFill>
                  <a:schemeClr val="accent1"/>
                </a:solidFill>
                <a:cs typeface="DecoType Thuluth" pitchFamily="2" charset="-78"/>
              </a:rPr>
              <a:t>حجر </a:t>
            </a:r>
            <a:r>
              <a:rPr lang="ar-SA" sz="2800" b="1" dirty="0" smtClean="0">
                <a:solidFill>
                  <a:schemeClr val="accent1"/>
                </a:solidFill>
                <a:cs typeface="DecoType Thuluth" pitchFamily="2" charset="-78"/>
              </a:rPr>
              <a:t>المفلس</a:t>
            </a:r>
            <a:r>
              <a:rPr lang="ar-SA" sz="2800" dirty="0" smtClean="0"/>
              <a:t>:  يقيد من حرية التصرف في المال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 </a:t>
            </a:r>
            <a:r>
              <a:rPr lang="ar-SA" sz="2800" b="1" dirty="0" smtClean="0"/>
              <a:t>تعريف المفلس</a:t>
            </a:r>
            <a:r>
              <a:rPr lang="ar-SA" sz="2800" dirty="0" smtClean="0"/>
              <a:t>: هو الذي يعجز ماله عن الوفاء بديونه الحالية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حفظا لمصالح الغرماء </a:t>
            </a:r>
          </a:p>
          <a:p>
            <a:pPr marL="0" indent="0" algn="just" rtl="1">
              <a:buFont typeface="Wingdings" pitchFamily="2" charset="2"/>
              <a:buChar char="v"/>
            </a:pPr>
            <a:r>
              <a:rPr lang="ar-SA" sz="2800" dirty="0" smtClean="0"/>
              <a:t>توزيع أمواله بينهم بالعدل </a:t>
            </a:r>
          </a:p>
          <a:p>
            <a:pPr marL="0" indent="0" algn="just" rtl="1">
              <a:buNone/>
            </a:pPr>
            <a:r>
              <a:rPr lang="ar-SA" sz="2800" dirty="0" smtClean="0"/>
              <a:t>(</a:t>
            </a:r>
            <a:r>
              <a:rPr lang="ar-SA" sz="2800" dirty="0"/>
              <a:t>ب) </a:t>
            </a:r>
            <a:r>
              <a:rPr lang="ar-SA" sz="2800" b="1" dirty="0">
                <a:solidFill>
                  <a:schemeClr val="accent1"/>
                </a:solidFill>
                <a:cs typeface="DecoType Naskh Variants" pitchFamily="2" charset="-78"/>
              </a:rPr>
              <a:t>حجر المريض</a:t>
            </a:r>
            <a:r>
              <a:rPr lang="ar-SA" sz="2800" dirty="0"/>
              <a:t>: </a:t>
            </a:r>
            <a:r>
              <a:rPr lang="ar-SA" sz="2800" dirty="0" smtClean="0"/>
              <a:t>يمنع </a:t>
            </a:r>
            <a:r>
              <a:rPr lang="ar-SA" sz="2800" dirty="0"/>
              <a:t>ألا يتبرع ما يزيد عن </a:t>
            </a:r>
            <a:r>
              <a:rPr lang="ar-SA" sz="2800" dirty="0" smtClean="0"/>
              <a:t>ثلث ماله حفظ </a:t>
            </a:r>
            <a:r>
              <a:rPr lang="ar-SA" sz="2800" dirty="0"/>
              <a:t>لحق الورثة.</a:t>
            </a:r>
            <a:endParaRPr lang="en-US" sz="2800" dirty="0"/>
          </a:p>
          <a:p>
            <a:pPr marL="0" indent="0" algn="just" rtl="1">
              <a:buNone/>
            </a:pP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943600" y="381000"/>
            <a:ext cx="25908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2000" dirty="0" smtClean="0"/>
              <a:t> </a:t>
            </a:r>
            <a:r>
              <a:rPr lang="ar-SA" sz="2800" b="1" dirty="0" smtClean="0"/>
              <a:t>القاعدة الأساسية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19800"/>
          </a:xfrm>
        </p:spPr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u="sng" dirty="0" smtClean="0">
                <a:solidFill>
                  <a:srgbClr val="0070C0"/>
                </a:solidFill>
              </a:rPr>
              <a:t>القسم الثاني:- حجر لمصلحة النفس </a:t>
            </a:r>
          </a:p>
          <a:p>
            <a:pPr algn="r" rtl="1">
              <a:buNone/>
            </a:pPr>
            <a:r>
              <a:rPr lang="ar-SA" dirty="0" smtClean="0"/>
              <a:t>هو حجر السفيه والصبي والمجنون.</a:t>
            </a:r>
          </a:p>
          <a:p>
            <a:pPr algn="r" rtl="1">
              <a:buNone/>
            </a:pPr>
            <a:r>
              <a:rPr lang="ar-SA" sz="3200" dirty="0" smtClean="0">
                <a:solidFill>
                  <a:schemeClr val="accent1"/>
                </a:solidFill>
                <a:cs typeface="DecoType Naskh Variants" pitchFamily="2" charset="-78"/>
              </a:rPr>
              <a:t>تعريف السفيه</a:t>
            </a:r>
            <a:r>
              <a:rPr lang="ar-SA" sz="3200" dirty="0" smtClean="0">
                <a:solidFill>
                  <a:schemeClr val="accent1"/>
                </a:solidFill>
              </a:rPr>
              <a:t>:-</a:t>
            </a:r>
            <a:r>
              <a:rPr lang="ar-SA" sz="3200" dirty="0" smtClean="0"/>
              <a:t> </a:t>
            </a:r>
            <a:r>
              <a:rPr lang="ar-SA" dirty="0" smtClean="0"/>
              <a:t>ضعيف العقل وسئ التصرف.</a:t>
            </a:r>
          </a:p>
          <a:p>
            <a:pPr algn="r" rtl="1">
              <a:buNone/>
            </a:pPr>
            <a:r>
              <a:rPr lang="ar-SA" sz="3200" dirty="0" smtClean="0">
                <a:solidFill>
                  <a:schemeClr val="accent1"/>
                </a:solidFill>
                <a:cs typeface="DecoType Naskh Variants" pitchFamily="2" charset="-78"/>
              </a:rPr>
              <a:t>حكمه: </a:t>
            </a:r>
            <a:r>
              <a:rPr lang="ar-SA" dirty="0" smtClean="0"/>
              <a:t>يحجر عليه إذا ظهر منه التبذير في ماله.</a:t>
            </a:r>
          </a:p>
          <a:p>
            <a:pPr algn="r" rtl="1">
              <a:buNone/>
            </a:pPr>
            <a:r>
              <a:rPr lang="ar-SA" sz="3200" dirty="0" smtClean="0">
                <a:solidFill>
                  <a:schemeClr val="accent1"/>
                </a:solidFill>
                <a:cs typeface="DecoType Naskh Variants" pitchFamily="2" charset="-78"/>
              </a:rPr>
              <a:t>الصبي</a:t>
            </a:r>
            <a:r>
              <a:rPr lang="ar-SA" sz="3200" dirty="0" smtClean="0">
                <a:cs typeface="DecoType Naskh Variants" pitchFamily="2" charset="-78"/>
              </a:rPr>
              <a:t>: </a:t>
            </a:r>
            <a:r>
              <a:rPr lang="ar-SA" dirty="0" smtClean="0"/>
              <a:t>ما كان دون البلوغ</a:t>
            </a:r>
          </a:p>
          <a:p>
            <a:pPr algn="r" rtl="1">
              <a:buNone/>
            </a:pPr>
            <a:r>
              <a:rPr lang="ar-SA" sz="3600" dirty="0" smtClean="0">
                <a:solidFill>
                  <a:schemeClr val="accent1"/>
                </a:solidFill>
                <a:cs typeface="DecoType Naskh Variants" pitchFamily="2" charset="-78"/>
              </a:rPr>
              <a:t>المجنون</a:t>
            </a:r>
            <a:r>
              <a:rPr lang="ar-SA" sz="3600" dirty="0" smtClean="0"/>
              <a:t>: </a:t>
            </a:r>
            <a:r>
              <a:rPr lang="ar-SA" sz="3200" dirty="0" smtClean="0"/>
              <a:t>فاقد العقل </a:t>
            </a:r>
          </a:p>
          <a:p>
            <a:pPr algn="r" rtl="1">
              <a:buNone/>
            </a:pPr>
            <a:r>
              <a:rPr lang="ar-SA" sz="3600" b="1" u="sng" dirty="0" smtClean="0">
                <a:solidFill>
                  <a:schemeClr val="accent1"/>
                </a:solidFill>
                <a:cs typeface="DecoType Naskh Variants" pitchFamily="2" charset="-78"/>
              </a:rPr>
              <a:t>إحكامهم</a:t>
            </a:r>
            <a:r>
              <a:rPr lang="ar-SA" b="1" u="sng" dirty="0" smtClean="0">
                <a:solidFill>
                  <a:schemeClr val="accent1"/>
                </a:solidFill>
              </a:rPr>
              <a:t>:-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تقيد حريتهم 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المنع من التصرف في أموالهم مثال البيع - الإجارة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المنع من التصرف في ذممهم  مثال الدين –الضمان- الكفالة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dirty="0" smtClean="0"/>
              <a:t>يتولى أوليائهم التصرف بدلا منهم</a:t>
            </a:r>
          </a:p>
          <a:p>
            <a:pPr algn="r" rtl="1">
              <a:buNone/>
            </a:pPr>
            <a:r>
              <a:rPr lang="ar-SA" sz="3600" dirty="0" smtClean="0">
                <a:solidFill>
                  <a:schemeClr val="accent1"/>
                </a:solidFill>
                <a:cs typeface="DecoType Naskh Variants" pitchFamily="2" charset="-78"/>
              </a:rPr>
              <a:t>الدليل:-</a:t>
            </a:r>
            <a:r>
              <a:rPr lang="ar-SA" dirty="0" smtClean="0"/>
              <a:t> </a:t>
            </a:r>
            <a:r>
              <a:rPr lang="ar-SA" dirty="0" smtClean="0">
                <a:cs typeface="Diwani Bent" pitchFamily="2" charset="-78"/>
              </a:rPr>
              <a:t>قوله تعالى </a:t>
            </a:r>
            <a:r>
              <a:rPr lang="ar-SA" dirty="0" smtClean="0"/>
              <a:t>(</a:t>
            </a:r>
            <a:r>
              <a:rPr lang="ar-SA" i="1" dirty="0" smtClean="0">
                <a:solidFill>
                  <a:srgbClr val="0070C0"/>
                </a:solidFill>
              </a:rPr>
              <a:t>وَلاَ تُؤْتُواْ السُّفَهَاء أَمْوَالَكُمُ</a:t>
            </a:r>
            <a:r>
              <a:rPr lang="ar-SA" dirty="0" smtClean="0">
                <a:solidFill>
                  <a:srgbClr val="0070C0"/>
                </a:solidFill>
              </a:rPr>
              <a:t> الَّتِي </a:t>
            </a:r>
            <a:r>
              <a:rPr lang="ar-SA" i="1" dirty="0" smtClean="0">
                <a:solidFill>
                  <a:srgbClr val="0070C0"/>
                </a:solidFill>
              </a:rPr>
              <a:t>جَعَلَ</a:t>
            </a:r>
            <a:r>
              <a:rPr lang="ar-SA" dirty="0" smtClean="0">
                <a:solidFill>
                  <a:srgbClr val="0070C0"/>
                </a:solidFill>
              </a:rPr>
              <a:t> اللّهُ </a:t>
            </a:r>
            <a:r>
              <a:rPr lang="ar-SA" i="1" dirty="0" smtClean="0">
                <a:solidFill>
                  <a:srgbClr val="0070C0"/>
                </a:solidFill>
              </a:rPr>
              <a:t>لَكُمْ قِيَاما</a:t>
            </a:r>
            <a:r>
              <a:rPr lang="ar-SA" i="1" dirty="0" smtClean="0"/>
              <a:t>ً)</a:t>
            </a:r>
            <a:endParaRPr lang="ar-SA" dirty="0" smtClean="0"/>
          </a:p>
          <a:p>
            <a:pPr algn="r" rtl="1">
              <a:buNone/>
            </a:pPr>
            <a:endParaRPr lang="ar-SA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endParaRPr lang="en-US" sz="3000" dirty="0"/>
          </a:p>
          <a:p>
            <a:pPr marL="0" indent="0" algn="just" rtl="1">
              <a:buNone/>
            </a:pPr>
            <a:endParaRPr lang="en-US" sz="3000" dirty="0"/>
          </a:p>
        </p:txBody>
      </p:sp>
      <p:sp>
        <p:nvSpPr>
          <p:cNvPr id="4" name="تمرير أفقي 3"/>
          <p:cNvSpPr/>
          <p:nvPr/>
        </p:nvSpPr>
        <p:spPr>
          <a:xfrm>
            <a:off x="304800" y="0"/>
            <a:ext cx="8229600" cy="6705600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2800" b="1" u="sng" dirty="0" smtClean="0">
                <a:solidFill>
                  <a:srgbClr val="00B050"/>
                </a:solidFill>
              </a:rPr>
              <a:t>أحكام رفع الحجر:-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تعاد لهم حرية التصرف بزوال سبب الحجر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الصبي :ببلوغه ورشده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المجنون :برجوع عقله ورشده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السفيه :بالرشد والصلاح وحسن التدبير .</a:t>
            </a:r>
            <a:endParaRPr lang="en-US" sz="2800" dirty="0" smtClean="0"/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ويدخل تحت أحكام الحجر على من يضيع المال العام.</a:t>
            </a:r>
            <a:endParaRPr lang="en-US" sz="2800" dirty="0" smtClean="0"/>
          </a:p>
          <a:p>
            <a:pPr algn="just" rtl="1"/>
            <a:r>
              <a:rPr lang="ar-SA" sz="2800" b="1" u="sng" dirty="0" smtClean="0">
                <a:solidFill>
                  <a:srgbClr val="00B050"/>
                </a:solidFill>
              </a:rPr>
              <a:t>الحكمة من مشروعية الحجر:</a:t>
            </a:r>
            <a:endParaRPr lang="en-US" sz="2800" b="1" u="sng" dirty="0" smtClean="0">
              <a:solidFill>
                <a:srgbClr val="00B050"/>
              </a:solidFill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/>
              <a:t> حفظاً لمصلحة الأصناف الثلاثة (السفيه – المجنون – الصبي).</a:t>
            </a:r>
            <a:endParaRPr lang="en-US" sz="2800" dirty="0" smtClean="0"/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/>
              <a:t>حفظاً لمصالح الأمة</a:t>
            </a:r>
            <a:r>
              <a:rPr lang="ar-SA" sz="2400" dirty="0" smtClean="0"/>
              <a:t>.</a:t>
            </a:r>
          </a:p>
          <a:p>
            <a:pPr algn="just" rtl="1"/>
            <a:endParaRPr lang="ar-SA" dirty="0" smtClean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477000"/>
          </a:xfrm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5" name="تمرير أفقي 4"/>
          <p:cNvSpPr/>
          <p:nvPr/>
        </p:nvSpPr>
        <p:spPr>
          <a:xfrm>
            <a:off x="838200" y="381000"/>
            <a:ext cx="7924800" cy="579120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3200" b="1" u="sng" dirty="0" smtClean="0">
                <a:solidFill>
                  <a:schemeClr val="accent1"/>
                </a:solidFill>
              </a:rPr>
              <a:t>القاعدة الثانية:</a:t>
            </a:r>
            <a:r>
              <a:rPr lang="ar-SA" sz="3200" dirty="0" smtClean="0"/>
              <a:t> متى ما تعارضت المصلحة الخاصة مع المصلحة العامة تقدم المصلحة العامة.</a:t>
            </a:r>
          </a:p>
          <a:p>
            <a:pPr algn="just" rtl="1"/>
            <a:r>
              <a:rPr lang="ar-SA" sz="3200" u="sng" dirty="0" smtClean="0">
                <a:solidFill>
                  <a:srgbClr val="0070C0"/>
                </a:solidFill>
              </a:rPr>
              <a:t>من أمثلة ذلك</a:t>
            </a:r>
            <a:r>
              <a:rPr lang="ar-SA" sz="3200" dirty="0" smtClean="0"/>
              <a:t>:- منع الاحتكار.</a:t>
            </a:r>
          </a:p>
          <a:p>
            <a:pPr algn="just" rtl="1"/>
            <a:r>
              <a:rPr lang="ar-SA" sz="3200" u="sng" dirty="0" smtClean="0">
                <a:solidFill>
                  <a:srgbClr val="0070C0"/>
                </a:solidFill>
              </a:rPr>
              <a:t>تعريفه شرعاً</a:t>
            </a:r>
            <a:r>
              <a:rPr lang="ar-SA" sz="3200" dirty="0" smtClean="0"/>
              <a:t>:الامتناع  عن بيع سلة أو خدمة مما </a:t>
            </a:r>
            <a:r>
              <a:rPr lang="ar-SA" sz="3200" smtClean="0"/>
              <a:t>يؤدى  منعها </a:t>
            </a:r>
            <a:r>
              <a:rPr lang="ar-SA" sz="3200" dirty="0" smtClean="0"/>
              <a:t>إلى الإضرار بالناس.</a:t>
            </a:r>
          </a:p>
          <a:p>
            <a:pPr algn="just" rtl="1"/>
            <a:r>
              <a:rPr lang="ar-SA" sz="3200" u="sng" dirty="0" smtClean="0">
                <a:solidFill>
                  <a:srgbClr val="0070C0"/>
                </a:solidFill>
              </a:rPr>
              <a:t>مثال: </a:t>
            </a:r>
            <a:r>
              <a:rPr lang="ar-SA" sz="3200" dirty="0" smtClean="0"/>
              <a:t>أن يتوقف التاجر عن بيع سلعة ضرورية ليرفع سعرها.</a:t>
            </a:r>
          </a:p>
          <a:p>
            <a:pPr algn="just" rtl="1"/>
            <a:r>
              <a:rPr lang="ar-SA" sz="3200" u="sng" dirty="0" smtClean="0">
                <a:solidFill>
                  <a:srgbClr val="0070C0"/>
                </a:solidFill>
              </a:rPr>
              <a:t>حكم الاحتكار</a:t>
            </a:r>
            <a:r>
              <a:rPr lang="ar-SA" sz="3200" dirty="0" smtClean="0"/>
              <a:t>: منهي عنه.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626291"/>
          </a:xfrm>
        </p:spPr>
        <p:txBody>
          <a:bodyPr/>
          <a:lstStyle/>
          <a:p>
            <a:pPr algn="r" rtl="1">
              <a:buNone/>
            </a:pPr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</a:t>
            </a:r>
            <a:endParaRPr lang="en-US" dirty="0"/>
          </a:p>
        </p:txBody>
      </p:sp>
      <p:sp>
        <p:nvSpPr>
          <p:cNvPr id="4" name="تمرير أفقي 3"/>
          <p:cNvSpPr/>
          <p:nvPr/>
        </p:nvSpPr>
        <p:spPr>
          <a:xfrm>
            <a:off x="990600" y="0"/>
            <a:ext cx="7620000" cy="6172200"/>
          </a:xfrm>
          <a:prstGeom prst="horizont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2800" u="sng" dirty="0" smtClean="0">
                <a:solidFill>
                  <a:srgbClr val="0070C0"/>
                </a:solidFill>
              </a:rPr>
              <a:t>الدليل: </a:t>
            </a:r>
            <a:r>
              <a:rPr lang="ar-SA" sz="2800" dirty="0" smtClean="0">
                <a:cs typeface="Diwani Bent" pitchFamily="2" charset="-78"/>
              </a:rPr>
              <a:t>قوله صلى الله عليه وسلم</a:t>
            </a:r>
            <a:r>
              <a:rPr lang="ar-SA" sz="2800" dirty="0" smtClean="0"/>
              <a:t>: (من احتكر فهو خاطئ).</a:t>
            </a:r>
          </a:p>
          <a:p>
            <a:pPr algn="just" rtl="1"/>
            <a:r>
              <a:rPr lang="ar-SA" sz="2800" u="sng" dirty="0" smtClean="0">
                <a:solidFill>
                  <a:srgbClr val="0070C0"/>
                </a:solidFill>
              </a:rPr>
              <a:t>حكم مشروعية الاحتكار</a:t>
            </a:r>
            <a:r>
              <a:rPr lang="ar-SA" sz="2800" dirty="0" smtClean="0"/>
              <a:t>: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إلحاق ضرر بالمصلحة العامة.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تعارض مصلحة عامة مع خاصة. </a:t>
            </a:r>
          </a:p>
          <a:p>
            <a:pPr algn="just" rtl="1"/>
            <a:r>
              <a:rPr lang="ar-SA" sz="2800" dirty="0" smtClean="0">
                <a:solidFill>
                  <a:schemeClr val="accent1"/>
                </a:solidFill>
              </a:rPr>
              <a:t>أمثلة للقيود الشرعية على الحرية الاقتصادية في النظام الإسلامي قيود ثابتة مثال :-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الحجر 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منع الاحتكار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تدخل الدولة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419600"/>
            <a:ext cx="7481776" cy="1447800"/>
          </a:xfrm>
        </p:spPr>
        <p:txBody>
          <a:bodyPr/>
          <a:lstStyle/>
          <a:p>
            <a:pPr algn="ctr"/>
            <a:r>
              <a:rPr lang="ar-SA" sz="4400" dirty="0" smtClean="0">
                <a:cs typeface="Diwani Bent" pitchFamily="2" charset="-78"/>
              </a:rPr>
              <a:t>اللهم صلي على محمد واله وصحبه وســــــــــــــــــــــــــــــلم</a:t>
            </a:r>
            <a:endParaRPr lang="en-US" sz="4400" dirty="0">
              <a:cs typeface="Diwani Bent" pitchFamily="2" charset="-78"/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169408" y="5562600"/>
            <a:ext cx="3974592" cy="588498"/>
          </a:xfrm>
        </p:spPr>
        <p:txBody>
          <a:bodyPr/>
          <a:lstStyle/>
          <a:p>
            <a:r>
              <a:rPr lang="ar-SA" dirty="0" smtClean="0"/>
              <a:t>-</a:t>
            </a:r>
            <a:endParaRPr lang="en-US" dirty="0"/>
          </a:p>
        </p:txBody>
      </p:sp>
      <p:pic>
        <p:nvPicPr>
          <p:cNvPr id="1026" name="Picture 2" descr="C:\Users\SONY\Desktop\PIC-593-1363683494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685800"/>
            <a:ext cx="6858000" cy="3303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729</TotalTime>
  <Words>1092</Words>
  <Application>Microsoft Office PowerPoint</Application>
  <PresentationFormat>عرض على الشاشة (3:4)‏</PresentationFormat>
  <Paragraphs>189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ملتقى</vt:lpstr>
      <vt:lpstr>الحرية الاقتصادية</vt:lpstr>
      <vt:lpstr>الحرية الاقتصادية </vt:lpstr>
      <vt:lpstr>-</vt:lpstr>
      <vt:lpstr>الشريحة 4</vt:lpstr>
      <vt:lpstr>الشريحة 5</vt:lpstr>
      <vt:lpstr>مبادئ الحرية الاقتصادية الذي نادت به الثورة في أوربا: </vt:lpstr>
      <vt:lpstr> </vt:lpstr>
      <vt:lpstr>الفرق بين حرية النظام الإسلامي والانظمه الأخرى </vt:lpstr>
      <vt:lpstr>-</vt:lpstr>
      <vt:lpstr>الضابط الأول</vt:lpstr>
      <vt:lpstr>الشريحة 11</vt:lpstr>
      <vt:lpstr>الشريحة 12</vt:lpstr>
      <vt:lpstr>-</vt:lpstr>
      <vt:lpstr>الشريحة 14</vt:lpstr>
      <vt:lpstr>-</vt:lpstr>
      <vt:lpstr>الشريحة 16</vt:lpstr>
      <vt:lpstr>-</vt:lpstr>
      <vt:lpstr>-</vt:lpstr>
      <vt:lpstr>اللهم صلي على محمد واله وصحبه وســــــــــــــــــــــــــــــلم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خصائص النظام الاقتصادي الإسلامي </dc:title>
  <dc:creator>MH</dc:creator>
  <cp:lastModifiedBy>SONY</cp:lastModifiedBy>
  <cp:revision>52</cp:revision>
  <dcterms:created xsi:type="dcterms:W3CDTF">2013-08-14T03:32:07Z</dcterms:created>
  <dcterms:modified xsi:type="dcterms:W3CDTF">2013-11-02T10:33:52Z</dcterms:modified>
</cp:coreProperties>
</file>