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255D2-ABD1-4F1A-9E9E-3EDA424DEB86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3393B-A2A9-4A13-92D6-98604278310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3393B-A2A9-4A13-92D6-98604278310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724876-7C4B-4F1A-AE2E-3C92A96852B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24876-7C4B-4F1A-AE2E-3C92A96852B2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724876-7C4B-4F1A-AE2E-3C92A96852B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BFB81F9-316E-4B8F-90D3-D6E0844605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298575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4"/>
                </a:solidFill>
              </a:rPr>
              <a:t>الحولات النقدية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tx1"/>
                </a:solidFill>
              </a:rPr>
              <a:t>د. جهاد البشــــــــــــــــــــــير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435811"/>
          </a:xfrm>
        </p:spPr>
        <p:txBody>
          <a:bodyPr/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معنى الحوالة </a:t>
            </a:r>
            <a:r>
              <a:rPr lang="ar-SA" dirty="0" smtClean="0"/>
              <a:t>:-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C0099"/>
                </a:solidFill>
              </a:rPr>
              <a:t>لغة:</a:t>
            </a:r>
            <a:r>
              <a:rPr lang="ar-SA" dirty="0" smtClean="0"/>
              <a:t> من التحويل بمعنى النقل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C0099"/>
                </a:solidFill>
              </a:rPr>
              <a:t>الاصطلاح</a:t>
            </a:r>
            <a:r>
              <a:rPr lang="ar-SA" dirty="0" smtClean="0"/>
              <a:t>: نقل الدين من ذمة المحيل إلى ذمة المحال ليه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الحوالة المصرفية:-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عملية نقل النقود أو أرصدة الحسابات من حساب إلى حساب أو من بنك إلى بنك أو من بلد لآخر.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تحويل العملة المحلية بالأجنبية أو الأجنبية بأجنبية آخرى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تعريف البنوك الإسلامية:- </a:t>
            </a:r>
          </a:p>
          <a:p>
            <a:pPr algn="r" rtl="1">
              <a:buNone/>
            </a:pPr>
            <a:r>
              <a:rPr lang="ar-SA" dirty="0" smtClean="0"/>
              <a:t>أمر صادر من مصرف لآخر أو لفرع من فروع نفس المصرف لدفع مبلغ معين لشخص معين بناء على طلب عملائه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214942" y="285728"/>
            <a:ext cx="357190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حقيقة الحولات النقدية</a:t>
            </a:r>
            <a:endParaRPr lang="ar-SA" sz="2400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b="1" u="sng" dirty="0" smtClean="0">
              <a:solidFill>
                <a:srgbClr val="00B050"/>
              </a:solidFill>
            </a:endParaRP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تنقسم إلى قسمين</a:t>
            </a:r>
            <a:r>
              <a:rPr lang="ar-SA" dirty="0" smtClean="0"/>
              <a:t>:-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C0099"/>
                </a:solidFill>
              </a:rPr>
              <a:t>القســـــــــم الأول</a:t>
            </a:r>
            <a:r>
              <a:rPr lang="ar-SA" dirty="0" smtClean="0"/>
              <a:t>:-</a:t>
            </a:r>
          </a:p>
          <a:p>
            <a:pPr algn="r" rtl="1">
              <a:buNone/>
            </a:pPr>
            <a:r>
              <a:rPr lang="ar-SA" b="1" u="sng" dirty="0" err="1" smtClean="0">
                <a:solidFill>
                  <a:srgbClr val="CC00CC"/>
                </a:solidFill>
              </a:rPr>
              <a:t>حوالات</a:t>
            </a:r>
            <a:r>
              <a:rPr lang="ar-SA" b="1" u="sng" dirty="0" smtClean="0">
                <a:solidFill>
                  <a:srgbClr val="CC00CC"/>
                </a:solidFill>
              </a:rPr>
              <a:t> داخلية: </a:t>
            </a:r>
          </a:p>
          <a:p>
            <a:pPr algn="r" rtl="1">
              <a:buNone/>
            </a:pPr>
            <a:r>
              <a:rPr lang="ar-SA" dirty="0" smtClean="0"/>
              <a:t>هي عملية نقل البنك النقود من مكان لآخر بنفس الدولة بناء على طلب عملائه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CC"/>
                </a:solidFill>
              </a:rPr>
              <a:t>شريطة: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يقوم طالب التحويل بإيداع المبلغ المطلوب تحويله لدى البنك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أن يكون لديه حساب جاري يغطي المبلغ المراد تحويله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يقوم البنك بتحويل المبلغ المراد تحويله إلى الشخص الذي يحدده العميل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يتقاضى البنك عمولة أجرة التحويل 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29322" y="642918"/>
            <a:ext cx="278608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/>
              <a:t>أنواع الحوالات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15040"/>
          </a:xfrm>
        </p:spPr>
        <p:txBody>
          <a:bodyPr>
            <a:normAutofit lnSpcReduction="10000"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b="1" u="sng" dirty="0" smtClean="0">
                <a:solidFill>
                  <a:srgbClr val="00B050"/>
                </a:solidFill>
              </a:rPr>
              <a:t>طريقة التحويل</a:t>
            </a:r>
            <a:r>
              <a:rPr lang="ar-SA" b="1" dirty="0" smtClean="0"/>
              <a:t>:-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CC00CC"/>
                </a:solidFill>
              </a:rPr>
              <a:t>عن طريق إرسال إشعار من البنك إلى البنك المحول عن طريق</a:t>
            </a:r>
          </a:p>
          <a:p>
            <a:pPr algn="r" rtl="1">
              <a:buNone/>
            </a:pPr>
            <a:r>
              <a:rPr lang="ar-SA" dirty="0" smtClean="0"/>
              <a:t>(البريد – التلفون – الفاكس – التلكس – شيك مصرفي )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err="1" smtClean="0">
                <a:solidFill>
                  <a:srgbClr val="CC0099"/>
                </a:solidFill>
              </a:rPr>
              <a:t>حوالات</a:t>
            </a:r>
            <a:r>
              <a:rPr lang="ar-SA" b="1" u="sng" dirty="0" smtClean="0">
                <a:solidFill>
                  <a:srgbClr val="CC0099"/>
                </a:solidFill>
              </a:rPr>
              <a:t> خارجية:-</a:t>
            </a:r>
          </a:p>
          <a:p>
            <a:pPr algn="r" rtl="1">
              <a:buNone/>
            </a:pPr>
            <a:r>
              <a:rPr lang="ar-SA" dirty="0" smtClean="0"/>
              <a:t>هي عملية نقل البنك للنقود من دولة إلى آخرى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طريقة التحويل ( النقل):-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وفاء لثمن بضاعة أو سداد لدين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استثمار في الخارج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4"/>
                </a:solidFill>
              </a:rPr>
              <a:t>يشترط:-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إيداع العميل المبلغ المراد تحويله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</a:t>
            </a:r>
            <a:r>
              <a:rPr lang="ar-SA" dirty="0" smtClean="0"/>
              <a:t>ن يكون له حساب جار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يتقاضى البنك عمولة أو أجرة</a:t>
            </a:r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/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u="sng" dirty="0" smtClean="0">
                <a:solidFill>
                  <a:schemeClr val="accent2"/>
                </a:solidFill>
              </a:rPr>
              <a:t>حكمها الشرعي </a:t>
            </a:r>
            <a:r>
              <a:rPr lang="ar-SA" dirty="0" smtClean="0"/>
              <a:t>:- </a:t>
            </a: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تعتبر وكالة أجرة لأن البنك منفذ لطلب العميل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الأجرة:- </a:t>
            </a:r>
            <a:r>
              <a:rPr lang="ar-SA" dirty="0" smtClean="0"/>
              <a:t>تحتسب على أساس التكلفة التقديرية من (الفاكس -  الهاتف – البريد – التلكس)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حكم الحولات الداخلية :- </a:t>
            </a:r>
          </a:p>
          <a:p>
            <a:pPr algn="r" rtl="1">
              <a:buNone/>
            </a:pPr>
            <a:r>
              <a:rPr lang="ar-SA" dirty="0" smtClean="0"/>
              <a:t>جائزة شرعا بأجرة أو بدون أجرة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الحوالات الخارجية </a:t>
            </a:r>
            <a:r>
              <a:rPr lang="ar-SA" b="1" dirty="0" smtClean="0">
                <a:solidFill>
                  <a:srgbClr val="0070C0"/>
                </a:solidFill>
              </a:rPr>
              <a:t>:-</a:t>
            </a:r>
          </a:p>
          <a:p>
            <a:pPr algn="r" rtl="1">
              <a:buNone/>
            </a:pPr>
            <a:r>
              <a:rPr lang="ar-SA" dirty="0" smtClean="0"/>
              <a:t>تتضمن أكثر من معاملة</a:t>
            </a:r>
          </a:p>
          <a:p>
            <a:pPr algn="r" rtl="1">
              <a:buNone/>
            </a:pPr>
            <a:r>
              <a:rPr lang="ar-SA" u="sng" dirty="0" smtClean="0">
                <a:solidFill>
                  <a:srgbClr val="00B050"/>
                </a:solidFill>
              </a:rPr>
              <a:t>الوكالة بأجرة تشتمل </a:t>
            </a:r>
            <a:r>
              <a:rPr lang="ar-SA" dirty="0" smtClean="0"/>
              <a:t>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بيع وشراء العملات الأجنبية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استفادة البنك من فرق السعر بين العملتين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500034" y="142852"/>
            <a:ext cx="8229600" cy="714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428992" y="428604"/>
            <a:ext cx="5286412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التكييف الفقهي للحوالات النقدية وحكمها الشرعي:-</a:t>
            </a:r>
            <a:endParaRPr 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 lnSpcReduction="10000"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تسمى المعاملة بالصرف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من شروط الصرف في الفقه الإسلامي التقابض في مجلس العقد باتفاق الفقهاء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الشرط غير متحقق في الحوالات الخارجية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CC"/>
                </a:solidFill>
              </a:rPr>
              <a:t>حكمها </a:t>
            </a:r>
            <a:r>
              <a:rPr lang="ar-SA" dirty="0" smtClean="0"/>
              <a:t>:- </a:t>
            </a:r>
            <a:r>
              <a:rPr lang="ar-SA" dirty="0" smtClean="0">
                <a:solidFill>
                  <a:srgbClr val="00B050"/>
                </a:solidFill>
              </a:rPr>
              <a:t>جائزة شرعا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البنك بمجرد الاتفاق مع العميل طالب التحويل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استلام المبلغ يقوم بإجراء القيود المحاسبية المتعلقة بعملية التحويل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استلام العميل في مجلس العقد الإشعار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العرف التجاري اعتبره ملزم لمن أصدره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3200" b="1" u="sng" dirty="0" smtClean="0">
                <a:solidFill>
                  <a:srgbClr val="CC0099"/>
                </a:solidFill>
              </a:rPr>
              <a:t>الاعتمادات المستندية:-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معنى الاعتمادات المستندية </a:t>
            </a:r>
            <a:r>
              <a:rPr lang="ar-SA" dirty="0" smtClean="0"/>
              <a:t>:- جمع اعتماد بمعنى اتكأ</a:t>
            </a:r>
          </a:p>
          <a:p>
            <a:pPr algn="r" rtl="1">
              <a:buNone/>
            </a:pPr>
            <a:r>
              <a:rPr lang="ar-SA" dirty="0" smtClean="0"/>
              <a:t>الاعتماد يستعمل بمعنى الائتمان أو التسهيل أو الضمان</a:t>
            </a: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13178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472518" cy="5929354"/>
          </a:xfrm>
        </p:spPr>
        <p:txBody>
          <a:bodyPr/>
          <a:lstStyle/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المستند مأخوذ من السند , ركن إليه واعتمد عليه واتكأ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الاعتماد المستندي في القانون التجاري</a:t>
            </a:r>
            <a:r>
              <a:rPr lang="ar-SA" dirty="0" smtClean="0"/>
              <a:t>:-</a:t>
            </a:r>
          </a:p>
          <a:p>
            <a:pPr algn="r" rtl="1">
              <a:buNone/>
            </a:pPr>
            <a:r>
              <a:rPr lang="ar-SA" dirty="0" smtClean="0"/>
              <a:t>التسهيل المالي الذي تمنحه المصارف لعملائها المستوردين حيث يمكنهم من فتح اعتمادات لحساب المصدرين في الخارج حيث بإمكان هؤلاء الحصول على ثقة المصارف.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2"/>
                </a:solidFill>
              </a:rPr>
              <a:t>أطلق عليه صاحب الموسوعة الاقتصادية (خطاب اعتماد):-</a:t>
            </a:r>
          </a:p>
          <a:p>
            <a:pPr algn="r" rtl="1">
              <a:buNone/>
            </a:pPr>
            <a:r>
              <a:rPr lang="ar-SA" dirty="0" smtClean="0"/>
              <a:t>وهو عبارة عن وثيقة يوجهها بنك إلى أحد مراسليه في الخارج يدعو فيها:-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دفع مبلغ معين من النقود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منح قرض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يفتح اعتمادا للمستفيدين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472518" cy="6500834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في حالة رغبة شخص ما في شراء بضاعة من بلد أجنبي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عدم الرغبة في أداء الثمن فورا للبائع قبل الوصول والتسليم ومطابقة الشروط والمواصفات المتفق عليها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على المشتري أن يستصدر من أحد البنوك المعتمدة في بلده خطاب اعتماد بالمبلغ</a:t>
            </a:r>
            <a:r>
              <a:rPr lang="ar-SA" dirty="0" smtClean="0"/>
              <a:t> </a:t>
            </a:r>
            <a:r>
              <a:rPr lang="ar-SA" dirty="0" smtClean="0"/>
              <a:t>اللازم لدفع ثمن البضاعة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عند تسليم البائع خطاب الاعتماد والسحب على احد البنوك المذكورة في الخطاب ( كمبيالة أو شيك بالمبلغ المستحق )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فيدفع البنك بعد استلام الوثائق التي تثبت شحن البضاعة المعينة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يبعث البنك بهذه المستندات معها الكمبيالة أو الشيك إلى البنك الذي أصدر خطاب الاعتماد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بذلك يدفع البنك الخارجي المبلغ المحدد للبائع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يصبح البنك دائن للبنك المحلي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ثم يبدأ حساب الدين والفوائد إلى سداد الدين كاملا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13178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714876" y="0"/>
            <a:ext cx="3929090" cy="7143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تفسير خطاب الاعتماد التجاري:-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تدرس حالة المتقدم من ناحية القدرة على الوفاء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تأخذ ربع مبلغ خطاب الاعتماد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ترسل مستندات شحن البضاعة باسم البنك المحلي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يضع البنك يده على البضاعة عند المماطلة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استعارت العمل بها من البنوك التجارية بعد ما خلصتها من الفوائد الربوية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أبقتها مجرد وكالة أجرة إذا كان المستورد يملك مبلغ الاعتماد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عند عدم امتلاك المبلغ للمستورد تكون على </a:t>
            </a:r>
            <a:r>
              <a:rPr lang="ar-SA" dirty="0" smtClean="0">
                <a:solidFill>
                  <a:srgbClr val="00B050"/>
                </a:solidFill>
              </a:rPr>
              <a:t>أساس المرابحة </a:t>
            </a:r>
            <a:r>
              <a:rPr lang="ar-SA" dirty="0" smtClean="0"/>
              <a:t>:-</a:t>
            </a:r>
          </a:p>
          <a:p>
            <a:pPr algn="r" rtl="1">
              <a:buNone/>
            </a:pPr>
            <a:r>
              <a:rPr lang="ar-SA" dirty="0" smtClean="0"/>
              <a:t>1- للآمر بالشراء</a:t>
            </a:r>
          </a:p>
          <a:p>
            <a:pPr algn="r" rtl="1">
              <a:buNone/>
            </a:pPr>
            <a:r>
              <a:rPr lang="ar-SA" dirty="0" smtClean="0"/>
              <a:t>2- أساس المشاركة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13178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072066" y="285728"/>
            <a:ext cx="3629044" cy="4286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/>
              <a:t>مستندات البنوك التجارية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072066" y="3000372"/>
            <a:ext cx="364333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/>
              <a:t>مستندات البنوك الإسلامية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472518" cy="6000792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أقسام الاعتمادات المستندية من البنوك الإسلامية:-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CC"/>
                </a:solidFill>
              </a:rPr>
              <a:t>القسم الأول</a:t>
            </a:r>
            <a:r>
              <a:rPr lang="ar-SA" dirty="0" smtClean="0"/>
              <a:t>: اعتمادات مستندية ممولة تمويلا ذاتيا من قبل العميل طالب فتح الاعتماد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3"/>
                </a:solidFill>
              </a:rPr>
              <a:t>دور البنك هو </a:t>
            </a:r>
            <a:r>
              <a:rPr lang="ar-SA" dirty="0" smtClean="0"/>
              <a:t>:- دور الوكيل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rgbClr val="CC00CC"/>
                </a:solidFill>
              </a:rPr>
              <a:t>القسم الثاني </a:t>
            </a:r>
            <a:r>
              <a:rPr lang="ar-SA" dirty="0" smtClean="0"/>
              <a:t>: الاعتمادات الممولة من البنك الإسلامي تمويلا كاملا أو جزئيا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جزئيا               </a:t>
            </a:r>
            <a:r>
              <a:rPr lang="ar-SA" b="1" dirty="0" smtClean="0">
                <a:solidFill>
                  <a:schemeClr val="accent3"/>
                </a:solidFill>
              </a:rPr>
              <a:t>دور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chemeClr val="accent3"/>
                </a:solidFill>
              </a:rPr>
              <a:t>البنك</a:t>
            </a:r>
            <a:r>
              <a:rPr lang="ar-SA" dirty="0" smtClean="0"/>
              <a:t>              على أساس المرابحة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كاملا               </a:t>
            </a:r>
            <a:r>
              <a:rPr lang="ar-SA" b="1" dirty="0" smtClean="0">
                <a:solidFill>
                  <a:schemeClr val="accent3"/>
                </a:solidFill>
              </a:rPr>
              <a:t>دور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chemeClr val="accent3"/>
                </a:solidFill>
              </a:rPr>
              <a:t>البنك</a:t>
            </a:r>
            <a:r>
              <a:rPr lang="ar-SA" dirty="0" smtClean="0"/>
              <a:t>               مضاربا على أساس المرابحة </a:t>
            </a:r>
          </a:p>
          <a:p>
            <a:pPr algn="r" rtl="1">
              <a:buNone/>
            </a:pPr>
            <a:r>
              <a:rPr lang="ar-SA" dirty="0" smtClean="0"/>
              <a:t> </a:t>
            </a:r>
            <a:r>
              <a:rPr lang="ar-SA" dirty="0" smtClean="0"/>
              <a:t>                                            </a:t>
            </a:r>
            <a:r>
              <a:rPr lang="ar-SA" dirty="0" smtClean="0"/>
              <a:t> </a:t>
            </a:r>
            <a:r>
              <a:rPr lang="ar-SA" dirty="0" smtClean="0"/>
              <a:t> يكون الربح والخسارة على حسب</a:t>
            </a:r>
          </a:p>
          <a:p>
            <a:pPr algn="r" rtl="1">
              <a:buNone/>
            </a:pPr>
            <a:r>
              <a:rPr lang="ar-SA" dirty="0" smtClean="0"/>
              <a:t> </a:t>
            </a:r>
            <a:r>
              <a:rPr lang="ar-SA" dirty="0" smtClean="0"/>
              <a:t>                                                          الاتفاق 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643702" y="3643314"/>
            <a:ext cx="1071570" cy="21431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سهم إلى اليسار 4"/>
          <p:cNvSpPr/>
          <p:nvPr/>
        </p:nvSpPr>
        <p:spPr>
          <a:xfrm>
            <a:off x="4143372" y="3643314"/>
            <a:ext cx="114300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سهم إلى اليسار 5"/>
          <p:cNvSpPr/>
          <p:nvPr/>
        </p:nvSpPr>
        <p:spPr>
          <a:xfrm>
            <a:off x="6715140" y="4572008"/>
            <a:ext cx="1000132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سهم إلى اليسار 6"/>
          <p:cNvSpPr/>
          <p:nvPr/>
        </p:nvSpPr>
        <p:spPr>
          <a:xfrm>
            <a:off x="4143372" y="4572008"/>
            <a:ext cx="1143008" cy="21431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00240"/>
            <a:ext cx="8229600" cy="2571768"/>
          </a:xfrm>
        </p:spPr>
        <p:txBody>
          <a:bodyPr>
            <a:normAutofit/>
          </a:bodyPr>
          <a:lstStyle/>
          <a:p>
            <a:pPr algn="ctr" rtl="1"/>
            <a:r>
              <a:rPr lang="ar-SA" sz="5400" dirty="0" smtClean="0">
                <a:cs typeface="Diwani Letter" pitchFamily="2" charset="-78"/>
              </a:rPr>
              <a:t>اللهم صلي وبارك وسلم على سيدنا محمد علية أفضل الصلاة والتسليم</a:t>
            </a:r>
            <a:endParaRPr lang="en-US" sz="5400" dirty="0">
              <a:cs typeface="Diwani Letter" pitchFamily="2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140</TotalTime>
  <Words>691</Words>
  <Application>Microsoft Office PowerPoint</Application>
  <PresentationFormat>عرض على الشاشة (3:4)‏</PresentationFormat>
  <Paragraphs>119</Paragraphs>
  <Slides>11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ملتقى</vt:lpstr>
      <vt:lpstr>الحولات النقدية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اللهم صلي وبارك وسلم على سيدنا محمد علية أفضل الصلاة والتسليم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الحولات النقدية</dc:title>
  <dc:creator>SONY</dc:creator>
  <cp:lastModifiedBy>SONY</cp:lastModifiedBy>
  <cp:revision>15</cp:revision>
  <dcterms:created xsi:type="dcterms:W3CDTF">2013-12-07T20:52:40Z</dcterms:created>
  <dcterms:modified xsi:type="dcterms:W3CDTF">2013-12-07T23:13:37Z</dcterms:modified>
</cp:coreProperties>
</file>