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99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7E887E0-1B89-4341-A210-51F53952CBF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D086FAD-A39E-4958-9F60-35759BE2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8596" y="1752601"/>
            <a:ext cx="8572560" cy="1247771"/>
          </a:xfrm>
        </p:spPr>
        <p:txBody>
          <a:bodyPr>
            <a:normAutofit/>
          </a:bodyPr>
          <a:lstStyle/>
          <a:p>
            <a:pPr algn="ctr" rtl="1"/>
            <a:r>
              <a:rPr lang="en-US" sz="6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</a:t>
            </a:r>
            <a:r>
              <a:rPr lang="ar-SA" sz="6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خطابات الضمان و الإجارة </a:t>
            </a:r>
            <a:endParaRPr lang="en-US" sz="6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3286124"/>
            <a:ext cx="7772400" cy="1525187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 smtClean="0">
                <a:solidFill>
                  <a:schemeClr val="accent1"/>
                </a:solidFill>
              </a:rPr>
              <a:t>د. جهـــــــــــــــــــــاد البشير</a:t>
            </a:r>
            <a:endParaRPr lang="en-US" sz="4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357958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b="1" u="sng" dirty="0" smtClean="0">
                <a:solidFill>
                  <a:schemeClr val="accent3"/>
                </a:solidFill>
              </a:rPr>
              <a:t>تعريف الخطاب لغة</a:t>
            </a:r>
            <a:r>
              <a:rPr lang="ar-SA" sz="3200" dirty="0" smtClean="0"/>
              <a:t>:- من خطب يخطب خطابا ومخاطبة وهو الكلام بين متكلم وسامع ويطلق على الرسالة أيضا.</a:t>
            </a:r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b="1" u="sng" dirty="0" smtClean="0">
                <a:solidFill>
                  <a:srgbClr val="0070C0"/>
                </a:solidFill>
              </a:rPr>
              <a:t>الضمان لغة: </a:t>
            </a:r>
            <a:r>
              <a:rPr lang="ar-SA" sz="3200" dirty="0" smtClean="0"/>
              <a:t>من ضمن المال ضمانا التزمه</a:t>
            </a:r>
          </a:p>
          <a:p>
            <a:pPr algn="r" rtl="1">
              <a:buNone/>
            </a:pPr>
            <a:r>
              <a:rPr lang="ar-SA" sz="3200" dirty="0" smtClean="0"/>
              <a:t>الضامن يلتزم ما في ذمة الغير من مال</a:t>
            </a:r>
          </a:p>
          <a:p>
            <a:pPr algn="r" rtl="1">
              <a:buNone/>
            </a:pPr>
            <a:r>
              <a:rPr lang="ar-SA" sz="3200" b="1" u="sng" dirty="0" smtClean="0">
                <a:solidFill>
                  <a:srgbClr val="0070C0"/>
                </a:solidFill>
              </a:rPr>
              <a:t>الضمان في الاصطلاح </a:t>
            </a:r>
            <a:r>
              <a:rPr lang="ar-SA" sz="3200" dirty="0" smtClean="0"/>
              <a:t>:- ضم ذمة الكفيل إلى ذمة المكفول في المطالبة بنفس أو دين أو حق.</a:t>
            </a:r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dirty="0" smtClean="0">
                <a:solidFill>
                  <a:schemeClr val="accent3"/>
                </a:solidFill>
              </a:rPr>
              <a:t>خطاب الضمان في القانون</a:t>
            </a:r>
            <a:r>
              <a:rPr lang="ar-SA" sz="3200" dirty="0" smtClean="0"/>
              <a:t>:- </a:t>
            </a:r>
          </a:p>
          <a:p>
            <a:pPr algn="r" rtl="1">
              <a:buNone/>
            </a:pPr>
            <a:r>
              <a:rPr lang="ar-SA" sz="3200" dirty="0" smtClean="0"/>
              <a:t>ليس له شكل معين هو محرر مكتوب يصدره البنك أو المؤسسة المالية </a:t>
            </a:r>
            <a:r>
              <a:rPr lang="ar-SA" sz="3200" dirty="0" err="1" smtClean="0"/>
              <a:t>او</a:t>
            </a:r>
            <a:r>
              <a:rPr lang="ar-SA" sz="3200" dirty="0" smtClean="0"/>
              <a:t> شركة التأمين </a:t>
            </a:r>
            <a:r>
              <a:rPr lang="ar-SA" sz="3200" dirty="0" smtClean="0"/>
              <a:t>يوجه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شخص مقصود</a:t>
            </a:r>
            <a:endParaRPr lang="ar-SA" sz="3200" dirty="0" smtClean="0"/>
          </a:p>
          <a:p>
            <a:pPr algn="r" rtl="1">
              <a:buNone/>
            </a:pPr>
            <a:r>
              <a:rPr lang="ar-SA" sz="3200" dirty="0" smtClean="0"/>
              <a:t> 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000760" y="500042"/>
            <a:ext cx="264320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حقيقة خطابات الضمان 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/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خطاب الضمان عند علماء القانون التجاري:-</a:t>
            </a:r>
          </a:p>
          <a:p>
            <a:pPr algn="r" rtl="1">
              <a:buNone/>
            </a:pPr>
            <a:r>
              <a:rPr lang="ar-SA" dirty="0" smtClean="0"/>
              <a:t>تعهد كتابي صادر عن البنك بناء على طلب عميله يلتزم فيه لصالح هذا</a:t>
            </a:r>
          </a:p>
          <a:p>
            <a:pPr algn="r" rtl="1">
              <a:buNone/>
            </a:pPr>
            <a:r>
              <a:rPr lang="ar-SA" dirty="0" smtClean="0"/>
              <a:t>العميل </a:t>
            </a:r>
            <a:r>
              <a:rPr lang="ar-SA" b="1" u="sng" dirty="0" smtClean="0">
                <a:solidFill>
                  <a:srgbClr val="CC0099"/>
                </a:solidFill>
              </a:rPr>
              <a:t>في مواجهة:-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شخص ثالث ( المستفيد)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يدفع مبلغا معينا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إذا طلبه المستفيد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خلال أجل محدد في الخطاب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عناصر خطاب الضمان:-</a:t>
            </a:r>
          </a:p>
          <a:p>
            <a:pPr algn="r" rtl="1">
              <a:buNone/>
            </a:pPr>
            <a:r>
              <a:rPr lang="ar-SA" dirty="0" smtClean="0"/>
              <a:t>1- </a:t>
            </a:r>
            <a:r>
              <a:rPr lang="ar-SA" b="1" u="sng" dirty="0" smtClean="0">
                <a:solidFill>
                  <a:schemeClr val="accent3"/>
                </a:solidFill>
              </a:rPr>
              <a:t>الكفيل (البنك) </a:t>
            </a:r>
            <a:r>
              <a:rPr lang="ar-SA" dirty="0" smtClean="0"/>
              <a:t>:- الذي أصدر التعهد الخطي لرفع مبلغ معين</a:t>
            </a:r>
          </a:p>
          <a:p>
            <a:pPr algn="r" rtl="1">
              <a:buNone/>
            </a:pPr>
            <a:r>
              <a:rPr lang="ar-SA" dirty="0" smtClean="0"/>
              <a:t>نيابة عن العميل ( إذا ما أخل العميل بشروط التعاقد خلال مدة معينة)</a:t>
            </a:r>
          </a:p>
          <a:p>
            <a:pPr algn="r" rtl="1">
              <a:buNone/>
            </a:pPr>
            <a:r>
              <a:rPr lang="ar-SA" dirty="0" smtClean="0"/>
              <a:t>2- </a:t>
            </a:r>
            <a:r>
              <a:rPr lang="ar-SA" b="1" u="sng" dirty="0" smtClean="0">
                <a:solidFill>
                  <a:schemeClr val="accent3"/>
                </a:solidFill>
              </a:rPr>
              <a:t>المكفول ( العميل):- </a:t>
            </a:r>
            <a:r>
              <a:rPr lang="ar-SA" dirty="0" smtClean="0"/>
              <a:t>طالب خطاب الضمان – الذي يقوم البنك بضمانه بموجب خطاب الضمان الصادر عنه في حدود</a:t>
            </a:r>
          </a:p>
          <a:p>
            <a:pPr algn="r" rtl="1">
              <a:buNone/>
            </a:pPr>
            <a:r>
              <a:rPr lang="ar-SA" dirty="0" smtClean="0"/>
              <a:t> المبلغ المعين – الفترة المحدودة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6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3- </a:t>
            </a:r>
            <a:r>
              <a:rPr lang="ar-SA" b="1" u="sng" dirty="0" smtClean="0">
                <a:solidFill>
                  <a:schemeClr val="accent3"/>
                </a:solidFill>
              </a:rPr>
              <a:t>المستفيد (الجهة):- </a:t>
            </a:r>
            <a:r>
              <a:rPr lang="ar-SA" dirty="0" smtClean="0"/>
              <a:t>التي صدر الخطاب لصالحها (حكومة – شركة)</a:t>
            </a:r>
          </a:p>
          <a:p>
            <a:pPr algn="r" rtl="1">
              <a:buNone/>
            </a:pPr>
            <a:r>
              <a:rPr lang="ar-SA" dirty="0" smtClean="0"/>
              <a:t>4- </a:t>
            </a:r>
            <a:r>
              <a:rPr lang="ar-SA" b="1" u="sng" dirty="0" smtClean="0">
                <a:solidFill>
                  <a:schemeClr val="accent3"/>
                </a:solidFill>
              </a:rPr>
              <a:t>الضمان الذي يستفيده العميل</a:t>
            </a:r>
            <a:r>
              <a:rPr lang="ar-SA" dirty="0" smtClean="0"/>
              <a:t>:- خطاب يمنح العميل ميزة للطرف الثالث</a:t>
            </a:r>
          </a:p>
          <a:p>
            <a:pPr algn="r" rtl="1">
              <a:buNone/>
            </a:pPr>
            <a:r>
              <a:rPr lang="ar-SA" dirty="0" smtClean="0"/>
              <a:t>5- </a:t>
            </a:r>
            <a:r>
              <a:rPr lang="ar-SA" b="1" u="sng" dirty="0" smtClean="0">
                <a:solidFill>
                  <a:schemeClr val="accent3"/>
                </a:solidFill>
              </a:rPr>
              <a:t>العمولة التي يتقاضاها البنك</a:t>
            </a:r>
            <a:r>
              <a:rPr lang="ar-SA" dirty="0" smtClean="0"/>
              <a:t>:- نوعان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عمولة إصدار الخطاب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عمولة تمديد أو تعديل</a:t>
            </a:r>
          </a:p>
          <a:p>
            <a:pPr algn="r" rtl="1">
              <a:buNone/>
            </a:pPr>
            <a:r>
              <a:rPr lang="ar-SA" dirty="0" smtClean="0"/>
              <a:t>6- </a:t>
            </a:r>
            <a:r>
              <a:rPr lang="ar-SA" b="1" u="sng" dirty="0" smtClean="0">
                <a:solidFill>
                  <a:schemeClr val="accent3"/>
                </a:solidFill>
              </a:rPr>
              <a:t>مبلغ الضمان (المبلغ):- </a:t>
            </a:r>
            <a:r>
              <a:rPr lang="ar-SA" dirty="0" smtClean="0"/>
              <a:t>الذي صدر </a:t>
            </a:r>
            <a:r>
              <a:rPr lang="ar-SA" dirty="0" err="1" smtClean="0"/>
              <a:t>به</a:t>
            </a:r>
            <a:r>
              <a:rPr lang="ar-SA" dirty="0" smtClean="0"/>
              <a:t> الخطاب ويلتزم في حدوده بكفالة عميله</a:t>
            </a:r>
          </a:p>
          <a:p>
            <a:pPr algn="r" rtl="1">
              <a:buNone/>
            </a:pPr>
            <a:r>
              <a:rPr lang="ar-SA" dirty="0" smtClean="0"/>
              <a:t>7- </a:t>
            </a:r>
            <a:r>
              <a:rPr lang="ar-SA" b="1" u="sng" dirty="0" smtClean="0">
                <a:solidFill>
                  <a:schemeClr val="accent3"/>
                </a:solidFill>
              </a:rPr>
              <a:t>مدة الضمان</a:t>
            </a:r>
            <a:r>
              <a:rPr lang="ar-SA" dirty="0" smtClean="0"/>
              <a:t>:- يكون المصرف ملتزما بتحديد ما جاء فيه</a:t>
            </a:r>
          </a:p>
          <a:p>
            <a:pPr algn="r" rtl="1">
              <a:buNone/>
            </a:pPr>
            <a:r>
              <a:rPr lang="ar-SA" dirty="0" smtClean="0"/>
              <a:t>8- </a:t>
            </a:r>
            <a:r>
              <a:rPr lang="ar-SA" b="1" u="sng" dirty="0" smtClean="0">
                <a:solidFill>
                  <a:schemeClr val="accent3"/>
                </a:solidFill>
              </a:rPr>
              <a:t>الشروط التي يتضمنها خطاب الضمان </a:t>
            </a:r>
            <a:r>
              <a:rPr lang="ar-SA" dirty="0" smtClean="0"/>
              <a:t>:- </a:t>
            </a:r>
          </a:p>
          <a:p>
            <a:pPr algn="r" rtl="1">
              <a:buNone/>
            </a:pPr>
            <a:r>
              <a:rPr lang="ar-SA" dirty="0" smtClean="0"/>
              <a:t> </a:t>
            </a:r>
            <a:r>
              <a:rPr lang="ar-SA" u="sng" dirty="0" smtClean="0">
                <a:solidFill>
                  <a:srgbClr val="00B050"/>
                </a:solidFill>
              </a:rPr>
              <a:t>مثال:</a:t>
            </a:r>
            <a:r>
              <a:rPr lang="ar-SA" dirty="0" smtClean="0"/>
              <a:t>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رهن عيني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تقديم تأمين نقدي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/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1- يمثل مبلغ من النقود</a:t>
            </a:r>
          </a:p>
          <a:p>
            <a:pPr algn="r" rtl="1">
              <a:buNone/>
            </a:pPr>
            <a:r>
              <a:rPr lang="ar-SA" dirty="0" smtClean="0"/>
              <a:t>2- بات ونهائي في مواجهة المستفيد ( لا يجوز للبنك الرجوع )</a:t>
            </a:r>
          </a:p>
          <a:p>
            <a:pPr algn="r" rtl="1">
              <a:buNone/>
            </a:pPr>
            <a:r>
              <a:rPr lang="ar-SA" dirty="0" smtClean="0"/>
              <a:t>3- التزام البنك في مواجهة المستفيد مستقل</a:t>
            </a:r>
          </a:p>
          <a:p>
            <a:pPr algn="r" rtl="1">
              <a:buNone/>
            </a:pPr>
            <a:r>
              <a:rPr lang="ar-SA" dirty="0" smtClean="0"/>
              <a:t>4- ذو كفاية ذاتية ( لا يحتاج حامله لإثبات حقه)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u="sng" dirty="0" smtClean="0">
                <a:solidFill>
                  <a:schemeClr val="accent3">
                    <a:lumMod val="75000"/>
                  </a:schemeClr>
                </a:solidFill>
              </a:rPr>
              <a:t>تنقسم باعتبارات مختلفة:-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القسم الأول </a:t>
            </a:r>
            <a:r>
              <a:rPr lang="ar-SA" dirty="0" smtClean="0"/>
              <a:t>: تنقسم من حيث تقييدها والإطلاق:-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خطاب ضمان مشروط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خطاب الضمان الغير مشروط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86446" y="500042"/>
            <a:ext cx="2928958" cy="57150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خصائص خطاب الضمان:-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857884" y="3214686"/>
            <a:ext cx="2786082" cy="5715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أنواع خطابات الضمان</a:t>
            </a:r>
            <a:endParaRPr 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14290"/>
            <a:ext cx="8543956" cy="6643710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sz="3000" b="1" u="sng" dirty="0" smtClean="0">
                <a:solidFill>
                  <a:srgbClr val="00B050"/>
                </a:solidFill>
              </a:rPr>
              <a:t>خطاب الضمان المشروط:-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ب</a:t>
            </a:r>
            <a:r>
              <a:rPr lang="ar-SA" sz="3000" dirty="0" smtClean="0"/>
              <a:t>عجز </a:t>
            </a:r>
            <a:r>
              <a:rPr lang="ar-SA" sz="3000" dirty="0" smtClean="0"/>
              <a:t>العميل عن الدفع للمستفيد أو عدم الوفاء بالالتزامات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لا يستحق العميل دفع قيمة خطاب الضمان من البنك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بشرط تقديم مستندات تثبت دعوى العجز والتقصير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مع صرف النظر عن أي طعون من قبل العميل</a:t>
            </a:r>
          </a:p>
          <a:p>
            <a:pPr algn="r" rtl="1">
              <a:buNone/>
            </a:pPr>
            <a:r>
              <a:rPr lang="ar-SA" sz="3000" b="1" u="sng" dirty="0" smtClean="0">
                <a:solidFill>
                  <a:srgbClr val="00B050"/>
                </a:solidFill>
              </a:rPr>
              <a:t> خطاب الضمان الغير مشروط</a:t>
            </a:r>
            <a:r>
              <a:rPr lang="ar-SA" sz="3000" b="1" u="sng" dirty="0" smtClean="0">
                <a:solidFill>
                  <a:srgbClr val="00B050"/>
                </a:solidFill>
              </a:rPr>
              <a:t>:- </a:t>
            </a:r>
          </a:p>
          <a:p>
            <a:pPr algn="r" rtl="1">
              <a:buNone/>
            </a:pPr>
            <a:r>
              <a:rPr lang="ar-SA" sz="3000" b="1" u="sng" dirty="0" smtClean="0">
                <a:solidFill>
                  <a:srgbClr val="00B050"/>
                </a:solidFill>
              </a:rPr>
              <a:t>غير </a:t>
            </a:r>
            <a:r>
              <a:rPr lang="ar-SA" sz="3000" b="1" u="sng" smtClean="0">
                <a:solidFill>
                  <a:srgbClr val="00B050"/>
                </a:solidFill>
              </a:rPr>
              <a:t>مشروط بعجز </a:t>
            </a:r>
            <a:endParaRPr lang="ar-SA" sz="3000" b="1" u="sng" dirty="0" smtClean="0">
              <a:solidFill>
                <a:srgbClr val="00B050"/>
              </a:solidFill>
            </a:endParaRP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عجز العميل أو تقصيره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يستحق المستفيد الدفع بمجرد التقديم للبنك ولا عبرة بالطعن من قبل العميل</a:t>
            </a:r>
          </a:p>
          <a:p>
            <a:pPr algn="r" rtl="1">
              <a:buNone/>
            </a:pPr>
            <a:endParaRPr lang="ar-SA" sz="3000" dirty="0" smtClean="0"/>
          </a:p>
          <a:p>
            <a:pPr algn="r" rtl="1">
              <a:buNone/>
            </a:pPr>
            <a:r>
              <a:rPr lang="ar-SA" sz="3000" b="1" u="sng" dirty="0" smtClean="0">
                <a:solidFill>
                  <a:srgbClr val="CC0099"/>
                </a:solidFill>
              </a:rPr>
              <a:t>التقسيم الثاني:- </a:t>
            </a:r>
            <a:r>
              <a:rPr lang="ar-SA" sz="3000" dirty="0" smtClean="0"/>
              <a:t>تنقسم خطابات الضمان من حيث الغرض منها</a:t>
            </a:r>
          </a:p>
          <a:p>
            <a:pPr algn="r" rtl="1">
              <a:buNone/>
            </a:pPr>
            <a:r>
              <a:rPr lang="ar-SA" sz="3000" dirty="0" smtClean="0">
                <a:solidFill>
                  <a:srgbClr val="FF3399"/>
                </a:solidFill>
              </a:rPr>
              <a:t>خطابات ضمان بقصد:-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الاشتراك في المناقصات والمزايدات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000" dirty="0" smtClean="0"/>
              <a:t>لتسهيل مصالح الأفراد والمؤسسات 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 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57158" y="214290"/>
            <a:ext cx="8572560" cy="6286544"/>
          </a:xfrm>
        </p:spPr>
        <p:txBody>
          <a:bodyPr/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خطاب الضمان بقصد الاشتراك في المناقصات والمزايدات له ثلاث صور:-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الصورة الأولى</a:t>
            </a:r>
            <a:r>
              <a:rPr lang="ar-SA" dirty="0" smtClean="0"/>
              <a:t>:- </a:t>
            </a:r>
            <a:r>
              <a:rPr lang="ar-SA" dirty="0" smtClean="0">
                <a:solidFill>
                  <a:srgbClr val="00B0F0"/>
                </a:solidFill>
              </a:rPr>
              <a:t>خطاب ضمان ابتدائي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تعهد يدل على جدية المتقدم للعطاء بالاستمرار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إجراء العقد وعدم الانسحاب من العطاء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u="sng" dirty="0" smtClean="0">
                <a:solidFill>
                  <a:srgbClr val="FF3399"/>
                </a:solidFill>
              </a:rPr>
              <a:t>سمي بالابتدائي :- لأنه</a:t>
            </a:r>
          </a:p>
          <a:p>
            <a:pPr algn="r" rtl="1">
              <a:buNone/>
            </a:pPr>
            <a:r>
              <a:rPr lang="ar-SA" dirty="0" smtClean="0"/>
              <a:t>- يمثل نسبة ضئيلة من حجم المشروع (10%)</a:t>
            </a:r>
          </a:p>
          <a:p>
            <a:pPr algn="r" rtl="1">
              <a:buNone/>
            </a:pPr>
            <a:r>
              <a:rPr lang="ar-SA" dirty="0" smtClean="0"/>
              <a:t>- للعميل استرداده إذا أحيل العطاء إلى غيره</a:t>
            </a:r>
          </a:p>
          <a:p>
            <a:pPr algn="r" rtl="1">
              <a:buNone/>
            </a:pPr>
            <a:r>
              <a:rPr lang="ar-SA" dirty="0" smtClean="0"/>
              <a:t>- انتهاء العطاء بمجرد إحالته لمتعهد سواء كان صاحب الخطاب أو غيره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الصورة الثانية </a:t>
            </a:r>
            <a:r>
              <a:rPr lang="ar-SA" dirty="0" smtClean="0"/>
              <a:t>:- </a:t>
            </a:r>
            <a:r>
              <a:rPr lang="ar-SA" dirty="0" smtClean="0">
                <a:solidFill>
                  <a:srgbClr val="00B0F0"/>
                </a:solidFill>
              </a:rPr>
              <a:t>خطاب ضمان نهائي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تعهد يقدم بعد التعاقد يقصد منه ضمان منه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قيام الشخص بتنفيذ العمل وفق المواصفات المنصوص عليها في العقد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الصورة الثالثة </a:t>
            </a:r>
            <a:r>
              <a:rPr lang="ar-SA" dirty="0" smtClean="0"/>
              <a:t>:- خطاب ضمان سداد الدفعات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مثال:</a:t>
            </a:r>
            <a:r>
              <a:rPr lang="ar-SA" dirty="0" smtClean="0"/>
              <a:t>- </a:t>
            </a:r>
          </a:p>
          <a:p>
            <a:pPr algn="r" rtl="1">
              <a:buNone/>
            </a:pPr>
            <a:r>
              <a:rPr lang="ar-SA" dirty="0" smtClean="0"/>
              <a:t>اشترط المقاول على الشركة أو المؤسسة صاحبة المشروع تقديم:-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خطاب بدفع الدفعة الأولى التي يحصل عليها عند </a:t>
            </a:r>
            <a:r>
              <a:rPr lang="ar-SA" dirty="0" err="1" smtClean="0"/>
              <a:t>ابرام</a:t>
            </a:r>
            <a:r>
              <a:rPr lang="ar-SA" dirty="0" smtClean="0"/>
              <a:t> العقد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خطاب بقصد تسهيل مصالح الأفراد </a:t>
            </a:r>
            <a:r>
              <a:rPr lang="ar-SA" dirty="0" err="1" smtClean="0"/>
              <a:t>و</a:t>
            </a:r>
            <a:r>
              <a:rPr lang="ar-SA" dirty="0" smtClean="0"/>
              <a:t> المؤسسات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مثال :</a:t>
            </a:r>
            <a:r>
              <a:rPr lang="ar-SA" dirty="0" smtClean="0"/>
              <a:t>-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خطاب الضمان المتعلق بالاستيراد :  يخدم حركة البضائع المارة من قطر إلى قطر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التخرين المؤقت ( الدخول المؤقت) :- مقابل تسلم البضاعة قبل ورود بوالص الشحن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الغرض الأساسي من خطاب ضمان التسهيل:-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تيسر حركة البضائع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 ضمان إعادة تصديرها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00042"/>
            <a:ext cx="8543956" cy="5929354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التقسيم الثالث:- </a:t>
            </a:r>
            <a:r>
              <a:rPr lang="ar-SA" sz="3200" dirty="0" smtClean="0"/>
              <a:t>تنقسم خطابات الضمان من حيث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التأمين العيني – النقدي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يسمى خطاب ( الغطاء) </a:t>
            </a:r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b="1" u="sng" dirty="0" smtClean="0">
                <a:solidFill>
                  <a:srgbClr val="CC0099"/>
                </a:solidFill>
              </a:rPr>
              <a:t>أنواعه:-</a:t>
            </a:r>
          </a:p>
          <a:p>
            <a:pPr algn="r" rtl="1">
              <a:buNone/>
            </a:pPr>
            <a:r>
              <a:rPr lang="ar-SA" sz="3200" dirty="0" smtClean="0"/>
              <a:t>1- </a:t>
            </a:r>
            <a:r>
              <a:rPr lang="ar-SA" sz="3200" u="sng" dirty="0" smtClean="0">
                <a:solidFill>
                  <a:srgbClr val="0070C0"/>
                </a:solidFill>
              </a:rPr>
              <a:t>الخطاب المغطى تغطية كاملة:- </a:t>
            </a:r>
          </a:p>
          <a:p>
            <a:pPr algn="r" rtl="1">
              <a:buNone/>
            </a:pPr>
            <a:r>
              <a:rPr lang="ar-SA" sz="3200" dirty="0" smtClean="0"/>
              <a:t>يغطي قيمة خطاب الضمان كامل من قبل العميل</a:t>
            </a:r>
          </a:p>
          <a:p>
            <a:pPr algn="r" rtl="1">
              <a:buNone/>
            </a:pPr>
            <a:r>
              <a:rPr lang="ar-SA" sz="3200" dirty="0" smtClean="0"/>
              <a:t>2- </a:t>
            </a:r>
            <a:r>
              <a:rPr lang="ar-SA" sz="3200" u="sng" dirty="0" smtClean="0">
                <a:solidFill>
                  <a:srgbClr val="0070C0"/>
                </a:solidFill>
              </a:rPr>
              <a:t>الخطاب المغطى تغطية جزئية:-</a:t>
            </a:r>
          </a:p>
          <a:p>
            <a:pPr algn="r" rtl="1">
              <a:buNone/>
            </a:pPr>
            <a:r>
              <a:rPr lang="ar-SA" sz="3200" dirty="0" smtClean="0"/>
              <a:t>لا يغطى قيمة الخطاب بالكامل</a:t>
            </a:r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u="sng" dirty="0" smtClean="0">
                <a:solidFill>
                  <a:srgbClr val="990099"/>
                </a:solidFill>
              </a:rPr>
              <a:t>إيداع مبلغ الغطاء يسمى</a:t>
            </a:r>
            <a:r>
              <a:rPr lang="ar-SA" sz="3200" dirty="0" smtClean="0"/>
              <a:t>:  احتياطي خطاب الضمان</a:t>
            </a:r>
          </a:p>
          <a:p>
            <a:pPr algn="r" rtl="1">
              <a:buNone/>
            </a:pPr>
            <a:endParaRPr lang="ar-SA" sz="3200" dirty="0" smtClean="0"/>
          </a:p>
          <a:p>
            <a:pPr algn="r" rtl="1">
              <a:buNone/>
            </a:pPr>
            <a:r>
              <a:rPr lang="ar-SA" sz="3200" b="1" u="sng" dirty="0" smtClean="0">
                <a:solidFill>
                  <a:srgbClr val="990099"/>
                </a:solidFill>
              </a:rPr>
              <a:t>حكمه</a:t>
            </a:r>
            <a:r>
              <a:rPr lang="ar-SA" sz="3200" dirty="0" smtClean="0"/>
              <a:t>:- لا يجوز للعميل التصرف فيه حتى ينتهي التزام البنك الناشئ عن خطاب الضمان</a:t>
            </a:r>
          </a:p>
          <a:p>
            <a:pPr algn="r" rtl="1">
              <a:buNone/>
            </a:pPr>
            <a:endParaRPr lang="ar-SA" sz="3200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sz="3200" dirty="0" smtClean="0"/>
              <a:t>تقوم المصارف الإسلامية بإصدار خطابات الضمان لعملائها </a:t>
            </a:r>
            <a:r>
              <a:rPr lang="ar-SA" sz="3200" b="1" u="sng" dirty="0" smtClean="0">
                <a:solidFill>
                  <a:srgbClr val="FF3399"/>
                </a:solidFill>
              </a:rPr>
              <a:t>في شكل:-</a:t>
            </a:r>
          </a:p>
          <a:p>
            <a:pPr algn="r" rtl="1">
              <a:buNone/>
            </a:pPr>
            <a:r>
              <a:rPr lang="ar-SA" sz="3200" dirty="0" smtClean="0"/>
              <a:t>كفالة – وكالة</a:t>
            </a:r>
          </a:p>
          <a:p>
            <a:pPr algn="r" rtl="1">
              <a:buNone/>
            </a:pPr>
            <a:r>
              <a:rPr lang="ar-SA" sz="3200" u="sng" dirty="0" smtClean="0">
                <a:solidFill>
                  <a:srgbClr val="00B050"/>
                </a:solidFill>
              </a:rPr>
              <a:t>حكمها </a:t>
            </a:r>
            <a:r>
              <a:rPr lang="ar-SA" sz="3200" dirty="0" smtClean="0"/>
              <a:t>:- 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جائز شرعا من حيث الإصدار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أما من حيث اخذ المقابل على الضمان ( </a:t>
            </a:r>
            <a:r>
              <a:rPr lang="ar-SA" sz="3200" dirty="0" smtClean="0">
                <a:solidFill>
                  <a:srgbClr val="990099"/>
                </a:solidFill>
              </a:rPr>
              <a:t>العوض مقابل تقديم الضمان</a:t>
            </a:r>
            <a:r>
              <a:rPr lang="ar-SA" sz="3200" dirty="0" smtClean="0"/>
              <a:t>) اختلف الفقهاء.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رفض معظم هيئات الفتوى الشرعية مبدأ أخد العوض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امتنعت بعض المصارف الإسلامية عن هذا النشاط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3200" dirty="0" smtClean="0"/>
              <a:t>مما أدى إلى اعتماد البنوك التجارية في هذا المجال  </a:t>
            </a:r>
            <a:endParaRPr lang="en-US" sz="32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714612" y="500042"/>
            <a:ext cx="5929354" cy="50006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800" b="1" dirty="0" smtClean="0"/>
              <a:t>خطابات الضمان في المصارف الإسلامية</a:t>
            </a:r>
            <a:endParaRPr lang="en-US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86544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CC0099"/>
                </a:solidFill>
              </a:rPr>
              <a:t>قول بعض الباحثين في نوع خطاب الضمان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00B050"/>
                </a:solidFill>
              </a:rPr>
              <a:t>مغطى كاملا </a:t>
            </a:r>
            <a:r>
              <a:rPr lang="ar-SA" dirty="0" smtClean="0"/>
              <a:t>:يسمى وكالة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00B050"/>
                </a:solidFill>
              </a:rPr>
              <a:t>غير مغطى</a:t>
            </a:r>
            <a:r>
              <a:rPr lang="ar-SA" dirty="0" smtClean="0"/>
              <a:t>: يسمى كفالة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u="sng" dirty="0" smtClean="0">
                <a:solidFill>
                  <a:srgbClr val="00B050"/>
                </a:solidFill>
              </a:rPr>
              <a:t>مغطى تغطية جزئية </a:t>
            </a:r>
            <a:r>
              <a:rPr lang="ar-SA" dirty="0" smtClean="0"/>
              <a:t>: وكالة في الجزء المغطى وكفالة في غير مغطى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الحكم</a:t>
            </a:r>
            <a:r>
              <a:rPr lang="ar-SA" dirty="0" smtClean="0"/>
              <a:t>:- لا يجوز أخذ الأجرة على الكفالة</a:t>
            </a:r>
          </a:p>
          <a:p>
            <a:pPr algn="r" rtl="1">
              <a:buNone/>
            </a:pPr>
            <a:endParaRPr lang="ar-SA" b="1" u="sng" dirty="0" smtClean="0">
              <a:solidFill>
                <a:srgbClr val="990099"/>
              </a:solidFill>
            </a:endParaRPr>
          </a:p>
          <a:p>
            <a:pPr algn="r" rtl="1">
              <a:buNone/>
            </a:pPr>
            <a:r>
              <a:rPr lang="ar-SA" b="1" u="sng" dirty="0" smtClean="0">
                <a:solidFill>
                  <a:srgbClr val="990099"/>
                </a:solidFill>
              </a:rPr>
              <a:t>حكم مجمع الفقه الإسلامي:-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تعريف الوكالة هي</a:t>
            </a:r>
            <a:r>
              <a:rPr lang="ar-SA" dirty="0" smtClean="0"/>
              <a:t>:- العلاقة بين طالب خطاب الضمان ومصدره من حيث الغطاء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الحكم</a:t>
            </a:r>
            <a:r>
              <a:rPr lang="ar-SA" dirty="0" smtClean="0"/>
              <a:t> : تصح الوكالة باجرة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الكفالة </a:t>
            </a:r>
            <a:r>
              <a:rPr lang="ar-SA" dirty="0" smtClean="0"/>
              <a:t>:- عقد تبرع يقصد للإرفاق والإحسان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FF3399"/>
                </a:solidFill>
              </a:rPr>
              <a:t>قول الجمهور</a:t>
            </a:r>
            <a:r>
              <a:rPr lang="ar-SA" dirty="0" smtClean="0"/>
              <a:t>:- </a:t>
            </a:r>
          </a:p>
          <a:p>
            <a:pPr algn="r" rtl="1">
              <a:buNone/>
            </a:pPr>
            <a:r>
              <a:rPr lang="ar-SA" dirty="0" smtClean="0"/>
              <a:t>عدم أخذ العوض على الكفالة لأنه يشبه القرض الذي جر نفعا 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الحكم</a:t>
            </a:r>
            <a:r>
              <a:rPr lang="ar-SA" dirty="0" smtClean="0"/>
              <a:t>:- ممنوع شرعا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6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الحكم على خطاب الضمان عاما ( مغطى أو بدونه)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لا يجوز أخذ الأجر عليه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70C0"/>
                </a:solidFill>
              </a:rPr>
              <a:t>المصاريف الإدارية لإصدار خطاب الضمان بنوعيه:-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جائزة شرعا مع مراعاة عدم الزيادة على أجر المثل.</a:t>
            </a:r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u="sng" dirty="0" smtClean="0">
                <a:solidFill>
                  <a:srgbClr val="FF3399"/>
                </a:solidFill>
              </a:rPr>
              <a:t>الإجارة لغة:-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اسم للأجرة أو الكراء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الأجر جزاء العمل , والأجر والأجرة ما يعود من ثواب العمل دنيويا </a:t>
            </a:r>
            <a:r>
              <a:rPr lang="ar-SA" sz="2800" dirty="0" err="1" smtClean="0"/>
              <a:t>و</a:t>
            </a:r>
            <a:r>
              <a:rPr lang="ar-SA" sz="2800" dirty="0" smtClean="0"/>
              <a:t> أخرويا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الدليل قوله تعالى (</a:t>
            </a:r>
            <a:r>
              <a:rPr lang="ar-SA" sz="2800" i="1" dirty="0" smtClean="0"/>
              <a:t>وَآتَيْنَاهُ أَجْرَهُ</a:t>
            </a:r>
            <a:r>
              <a:rPr lang="ar-SA" sz="2800" dirty="0" smtClean="0"/>
              <a:t> فِي </a:t>
            </a:r>
            <a:r>
              <a:rPr lang="ar-SA" sz="2800" i="1" dirty="0" smtClean="0"/>
              <a:t>الدُّنْيَا</a:t>
            </a:r>
            <a:r>
              <a:rPr lang="ar-SA" sz="2800" dirty="0" smtClean="0"/>
              <a:t> ) وقوله تعالى (</a:t>
            </a:r>
            <a:r>
              <a:rPr lang="ar-SA" sz="2800" i="1" dirty="0" smtClean="0"/>
              <a:t>لَهُمْ أَجْرُهُمْ</a:t>
            </a:r>
            <a:r>
              <a:rPr lang="ar-SA" sz="2800" dirty="0" smtClean="0"/>
              <a:t> عِندَ </a:t>
            </a:r>
            <a:r>
              <a:rPr lang="ar-SA" sz="2800" i="1" dirty="0" smtClean="0"/>
              <a:t>رَبِّهِمْ</a:t>
            </a:r>
            <a:r>
              <a:rPr lang="ar-SA" sz="2800" dirty="0" smtClean="0"/>
              <a:t> )</a:t>
            </a:r>
          </a:p>
          <a:p>
            <a:pPr algn="r" rtl="1">
              <a:buNone/>
            </a:pPr>
            <a:r>
              <a:rPr lang="ar-SA" sz="2800" u="sng" dirty="0" smtClean="0">
                <a:solidFill>
                  <a:srgbClr val="FF3399"/>
                </a:solidFill>
              </a:rPr>
              <a:t>اصطلاحا</a:t>
            </a:r>
            <a:r>
              <a:rPr lang="ar-SA" sz="2800" dirty="0" smtClean="0"/>
              <a:t>: عقد على منفعة مباحة معلومة مدة معلومة </a:t>
            </a:r>
          </a:p>
          <a:p>
            <a:pPr algn="r" rtl="1">
              <a:buNone/>
            </a:pPr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286380" y="2357430"/>
            <a:ext cx="321471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/>
              <a:t>الإجارة المنتهية بالتمليك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/>
          <a:lstStyle/>
          <a:p>
            <a:pPr algn="r" rtl="1">
              <a:buNone/>
            </a:pPr>
            <a:r>
              <a:rPr lang="ar-SA" u="sng" dirty="0" smtClean="0">
                <a:solidFill>
                  <a:srgbClr val="FF3399"/>
                </a:solidFill>
              </a:rPr>
              <a:t>الإجارة من العقود المشروعة</a:t>
            </a:r>
          </a:p>
          <a:p>
            <a:pPr algn="r" rtl="1"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الدليل قوله تعالى</a:t>
            </a:r>
            <a:r>
              <a:rPr lang="ar-SA" sz="2800" dirty="0" smtClean="0"/>
              <a:t>( </a:t>
            </a:r>
            <a:r>
              <a:rPr lang="ar-SA" sz="2800" i="1" dirty="0" smtClean="0"/>
              <a:t>قَالَتْ إِحْدَاهُمَا يَا أَبَتِ اسْتَأْجِرْهُ</a:t>
            </a:r>
            <a:r>
              <a:rPr lang="ar-SA" sz="2800" dirty="0" smtClean="0"/>
              <a:t> إِنَّ خَيْرَ مَنِ اسْتَأْجَرْتَ الْقَوِيُّ الأَمِينُ)</a:t>
            </a:r>
          </a:p>
          <a:p>
            <a:pPr algn="r" rtl="1">
              <a:buNone/>
            </a:pPr>
            <a:r>
              <a:rPr lang="ar-SA" sz="2800" u="sng" dirty="0" smtClean="0">
                <a:solidFill>
                  <a:srgbClr val="00B050"/>
                </a:solidFill>
              </a:rPr>
              <a:t>السنة:- </a:t>
            </a:r>
            <a:r>
              <a:rPr lang="ar-SA" sz="2800" dirty="0" smtClean="0"/>
              <a:t>قال صلى الله عليه وسلم ( ثلاثة أنا خصمهم يوم القيامة : رجل أعطى بي ثم غدر ,ورجل باع حرا فأكل ثمنه, ورجل استأجر أجيرا فاستوفى منه ولم يوفه أجره)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chemeClr val="accent3"/>
                </a:solidFill>
              </a:rPr>
              <a:t>الحكمة من الإجارة:-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تحقق حاجة الناس إلى المنافع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حاجة الملاك إلى المال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CC0099"/>
                </a:solidFill>
              </a:rPr>
              <a:t>الإجارة التشغيلية </a:t>
            </a:r>
            <a:r>
              <a:rPr lang="ar-SA" sz="2800" dirty="0" smtClean="0"/>
              <a:t>:-</a:t>
            </a:r>
          </a:p>
          <a:p>
            <a:pPr algn="r" rtl="1">
              <a:buNone/>
            </a:pPr>
            <a:r>
              <a:rPr lang="ar-SA" sz="2800" dirty="0" smtClean="0"/>
              <a:t>تقوم بها المصارف الإسلامية التي تملك المعدات والعقارات ثم تقوم بتأجيرها إلى الناس لسد حاجاتهم  </a:t>
            </a:r>
            <a:endParaRPr lang="en-US" sz="28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/>
          </a:bodyPr>
          <a:lstStyle/>
          <a:p>
            <a:r>
              <a:rPr lang="ar-SA" sz="800" dirty="0" smtClean="0"/>
              <a:t>-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00792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u="sng" dirty="0" smtClean="0">
                <a:solidFill>
                  <a:srgbClr val="CC0099"/>
                </a:solidFill>
              </a:rPr>
              <a:t>الاجارة التمليكية:- أو المنتهية بالتمليك </a:t>
            </a:r>
          </a:p>
          <a:p>
            <a:pPr algn="r" rtl="1">
              <a:buNone/>
            </a:pPr>
            <a:r>
              <a:rPr lang="ar-SA" sz="2800" dirty="0" smtClean="0"/>
              <a:t>التي تجريها بعض المصارف الإسلامية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حقيقتها:-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يقوم المصرف بتأجير عين كسيارة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إلى شخص مدة معينة بأجرة معلومة قد تزيد عن أجرة المثل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على أن يملكه إياها بعد انتهاء المدة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ودفع جميع أقساط الأجرة بعقد جديد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التشابه من حيث المقصد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تشبه بيع التقسيط من حيث المقصد الذاتي للمتعاقدين والنتيجة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العاقدان يتفقان على إخفاء بيع التقسيط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إعلان الاجارة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تكون الاجارة بمثابة القسط الذي يدفعه الشخص في بيع التقسيط</a:t>
            </a:r>
          </a:p>
          <a:p>
            <a:pPr algn="r" rtl="1">
              <a:buNone/>
            </a:pPr>
            <a:endParaRPr lang="ar-SA" sz="2800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858048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الاتفاق على انه إذا وفى المشتري بالثمن كاملا :- </a:t>
            </a:r>
          </a:p>
          <a:p>
            <a:pPr algn="r" rtl="1">
              <a:buNone/>
            </a:pPr>
            <a:r>
              <a:rPr lang="ar-SA" dirty="0" smtClean="0"/>
              <a:t>- أصبحت الاجارة بيعا</a:t>
            </a:r>
          </a:p>
          <a:p>
            <a:pPr algn="r" rtl="1">
              <a:buNone/>
            </a:pPr>
            <a:r>
              <a:rPr lang="ar-SA" dirty="0" smtClean="0"/>
              <a:t>- صارت العين المؤجرة ملكا للمستأجر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FF3399"/>
                </a:solidFill>
              </a:rPr>
              <a:t>الاختلاف:-</a:t>
            </a:r>
          </a:p>
          <a:p>
            <a:pPr algn="r" rtl="1">
              <a:buNone/>
            </a:pPr>
            <a:r>
              <a:rPr lang="ar-SA" dirty="0" smtClean="0"/>
              <a:t>من حيث التكوين – فهي تتكون من:-</a:t>
            </a:r>
          </a:p>
          <a:p>
            <a:pPr algn="r" rtl="1">
              <a:buNone/>
            </a:pPr>
            <a:r>
              <a:rPr lang="ar-SA" u="sng" dirty="0" smtClean="0">
                <a:solidFill>
                  <a:srgbClr val="00B0F0"/>
                </a:solidFill>
              </a:rPr>
              <a:t>عقدين مستقلين.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3"/>
                </a:solidFill>
              </a:rPr>
              <a:t>الأول:- </a:t>
            </a:r>
            <a:r>
              <a:rPr lang="ar-SA" dirty="0" smtClean="0"/>
              <a:t>عقد إجارة يتم ابتداء – تأخذ كل أحكام الاجارة في تلك الفترة </a:t>
            </a:r>
          </a:p>
          <a:p>
            <a:pPr algn="r" rtl="1">
              <a:buNone/>
            </a:pPr>
            <a:r>
              <a:rPr lang="ar-SA" b="1" dirty="0" smtClean="0">
                <a:solidFill>
                  <a:schemeClr val="accent3"/>
                </a:solidFill>
              </a:rPr>
              <a:t>الثاني</a:t>
            </a:r>
            <a:r>
              <a:rPr lang="ar-SA" dirty="0" smtClean="0"/>
              <a:t>:- عقد تمليك العين عند انتهاء المدة - عن طريق الهبة أو البيع</a:t>
            </a:r>
          </a:p>
          <a:p>
            <a:pPr algn="r" rtl="1">
              <a:buNone/>
            </a:pPr>
            <a:r>
              <a:rPr lang="ar-SA" dirty="0" smtClean="0"/>
              <a:t>بسعر رمزي حسب الوعد المقترن بالإجارة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4"/>
                </a:solidFill>
              </a:rPr>
              <a:t>تختلف عن الاجارة العادية ( التشغيلية) من حيث اقتناء المصرف للعين المؤجرة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الاقتناء يكون بعد:-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أن يتقدم العميل بطلب استئجار عين ما بقصد التملك في النهاية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يشتريها المصرف يقدمها للعميل   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57166"/>
            <a:ext cx="8543956" cy="6500834"/>
          </a:xfrm>
        </p:spPr>
        <p:txBody>
          <a:bodyPr>
            <a:normAutofit lnSpcReduction="10000"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تحسب الأجرة الإجمالية على أساس تكلفة السلعة بالإضافة إلى الربح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تقسط الأجرة الإجمالية على فترات يتفق عليها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تكون العين أحيانا في ملك المصرف تحت يده قبل طلب العميل إبرام عقد الاجارة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rgbClr val="FF3399"/>
                </a:solidFill>
              </a:rPr>
              <a:t>الخطوات العملية </a:t>
            </a:r>
            <a:r>
              <a:rPr lang="ar-SA" b="1" u="sng" dirty="0" err="1" smtClean="0">
                <a:solidFill>
                  <a:srgbClr val="FF3399"/>
                </a:solidFill>
              </a:rPr>
              <a:t>للاجارة</a:t>
            </a:r>
            <a:r>
              <a:rPr lang="ar-SA" b="1" u="sng" dirty="0" smtClean="0">
                <a:solidFill>
                  <a:srgbClr val="FF3399"/>
                </a:solidFill>
              </a:rPr>
              <a:t> المنتهية بالتمليك:-</a:t>
            </a:r>
          </a:p>
          <a:p>
            <a:pPr algn="r" rtl="1">
              <a:buNone/>
            </a:pPr>
            <a:r>
              <a:rPr lang="ar-SA" dirty="0" smtClean="0"/>
              <a:t>1- يبدي العميل رغبة في إجارة منتهية بالتمليك لعين غير موجودة لدى المصرف مثال :- سيارة</a:t>
            </a:r>
          </a:p>
          <a:p>
            <a:pPr algn="r" rtl="1">
              <a:buNone/>
            </a:pPr>
            <a:r>
              <a:rPr lang="ar-SA" dirty="0" smtClean="0"/>
              <a:t>2- يشتري المصرف السيارة </a:t>
            </a:r>
          </a:p>
          <a:p>
            <a:pPr algn="r" rtl="1">
              <a:buNone/>
            </a:pPr>
            <a:r>
              <a:rPr lang="ar-SA" dirty="0" smtClean="0"/>
              <a:t>3- يوكل المصرف العميل باستلام السيارة حسب الموصفات المحددة في العقد</a:t>
            </a:r>
          </a:p>
          <a:p>
            <a:pPr algn="r" rtl="1">
              <a:buNone/>
            </a:pPr>
            <a:r>
              <a:rPr lang="ar-SA" dirty="0" smtClean="0"/>
              <a:t>4- يؤجر المصرف السيارة للعميل باجرة محددة لمدة معينه ويملكه إذا وفى بجميع أقساط الأجرة</a:t>
            </a:r>
          </a:p>
          <a:p>
            <a:pPr algn="r" rtl="1">
              <a:buNone/>
            </a:pPr>
            <a:r>
              <a:rPr lang="ar-SA" dirty="0" smtClean="0"/>
              <a:t>5- عند انتهاء المدة والوفاء بالقسط يتنازل المصرف للعميل عن السيارة بعقد جديد 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543956" cy="6572272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1- بيع تقسيط بشرط عدم نقل الملكية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بعد الوفاء بالقسط</a:t>
            </a:r>
          </a:p>
          <a:p>
            <a:pPr algn="r" rtl="1">
              <a:buNone/>
            </a:pPr>
            <a:r>
              <a:rPr lang="ar-SA" sz="2800" dirty="0" smtClean="0"/>
              <a:t>2- وعد ملزم للمصرف بتمليك العين للمستأجر عن طريق الهبة – البيع في نهاية مدة الاجارة</a:t>
            </a:r>
          </a:p>
          <a:p>
            <a:pPr algn="r" rtl="1">
              <a:buNone/>
            </a:pPr>
            <a:r>
              <a:rPr lang="ar-SA" sz="2800" dirty="0" smtClean="0"/>
              <a:t>3- عقد إجارة في المدة المحددة</a:t>
            </a:r>
          </a:p>
          <a:p>
            <a:pPr algn="r" rtl="1">
              <a:buNone/>
            </a:pPr>
            <a:r>
              <a:rPr lang="ar-SA" sz="2800" dirty="0" smtClean="0"/>
              <a:t>4- الربط بين الاجارة والبيع والوعد في عقد واحد</a:t>
            </a:r>
          </a:p>
          <a:p>
            <a:pPr algn="r" rtl="1">
              <a:buNone/>
            </a:pPr>
            <a:endParaRPr lang="ar-SA" sz="2800" dirty="0" smtClean="0"/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FF3399"/>
                </a:solidFill>
              </a:rPr>
              <a:t>الحكم الشرعي :-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990099"/>
                </a:solidFill>
              </a:rPr>
              <a:t>حكم العنصر الأول </a:t>
            </a:r>
            <a:r>
              <a:rPr lang="ar-SA" sz="2800" dirty="0" smtClean="0"/>
              <a:t>( اشتراط عدم نقل الملكية إلا بعد الوفاء بالثمن)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rgbClr val="0070C0"/>
                </a:solidFill>
              </a:rPr>
              <a:t>اختلف الفقهاء</a:t>
            </a:r>
            <a:r>
              <a:rPr lang="ar-SA" sz="2800" dirty="0" smtClean="0"/>
              <a:t>:-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الأول</a:t>
            </a:r>
            <a:r>
              <a:rPr lang="ar-SA" sz="2800" u="sng" dirty="0" smtClean="0"/>
              <a:t>( جمهور الفقهاء) </a:t>
            </a:r>
            <a:r>
              <a:rPr lang="ar-SA" sz="2800" dirty="0" smtClean="0"/>
              <a:t>:- عدم جواز اشتراط نقل الملكية إلا بعد الوفاء بالثمن لأنه ينافي مقتضى العقد (نقل ملكية المبيع للمشتري)</a:t>
            </a:r>
          </a:p>
          <a:p>
            <a:pPr algn="r" rtl="1">
              <a:buNone/>
            </a:pPr>
            <a:r>
              <a:rPr lang="ar-SA" sz="2800" dirty="0" smtClean="0"/>
              <a:t> </a:t>
            </a:r>
          </a:p>
          <a:p>
            <a:pPr algn="r" rtl="1">
              <a:buNone/>
            </a:pPr>
            <a:endParaRPr lang="en-US" sz="28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131786"/>
          </a:xfrm>
        </p:spPr>
        <p:txBody>
          <a:bodyPr>
            <a:normAutofit fontScale="90000"/>
          </a:bodyPr>
          <a:lstStyle/>
          <a:p>
            <a:r>
              <a:rPr lang="ar-SA" sz="900" dirty="0" smtClean="0"/>
              <a:t>-</a:t>
            </a:r>
            <a:endParaRPr lang="en-US" sz="9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57620" y="214290"/>
            <a:ext cx="4500594" cy="5000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None/>
            </a:pPr>
            <a:r>
              <a:rPr lang="ar-SA" sz="2400" b="1" dirty="0" smtClean="0"/>
              <a:t>التكييف الفقهي للإجارة المنتهية بالتمليك :-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القول الثاني </a:t>
            </a:r>
            <a:r>
              <a:rPr lang="ar-SA" sz="2800" dirty="0" smtClean="0"/>
              <a:t>( المالكية – الحنابلة – ابن شرمة ):-</a:t>
            </a:r>
          </a:p>
          <a:p>
            <a:pPr algn="r" rtl="1">
              <a:buNone/>
            </a:pPr>
            <a:r>
              <a:rPr lang="ar-SA" sz="2800" dirty="0" smtClean="0"/>
              <a:t>يجوز </a:t>
            </a:r>
            <a:r>
              <a:rPr lang="ar-SA" sz="2800" b="1" u="sng" dirty="0" smtClean="0">
                <a:solidFill>
                  <a:schemeClr val="accent3"/>
                </a:solidFill>
              </a:rPr>
              <a:t>لأنه</a:t>
            </a:r>
            <a:r>
              <a:rPr lang="ar-SA" sz="2800" u="sng" dirty="0" smtClean="0"/>
              <a:t>:</a:t>
            </a:r>
            <a:r>
              <a:rPr lang="ar-SA" sz="2800" dirty="0" smtClean="0"/>
              <a:t>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الأصل في العقود والشروط الإباحة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الدليل قال صلى الله عليه وسلم ( المسلمون عند شروطهم)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CC0099"/>
                </a:solidFill>
              </a:rPr>
              <a:t>الراجح من القول :-</a:t>
            </a:r>
          </a:p>
          <a:p>
            <a:pPr algn="r" rtl="1">
              <a:buNone/>
            </a:pPr>
            <a:r>
              <a:rPr lang="ar-SA" sz="2800" dirty="0" smtClean="0"/>
              <a:t>القول الثاني ( جواز اشتراط الشرط) </a:t>
            </a:r>
            <a:r>
              <a:rPr lang="ar-SA" sz="2800" b="1" u="sng" dirty="0" smtClean="0">
                <a:solidFill>
                  <a:schemeClr val="accent3"/>
                </a:solidFill>
              </a:rPr>
              <a:t>لأنه:</a:t>
            </a:r>
            <a:r>
              <a:rPr lang="ar-SA" sz="2800" dirty="0" smtClean="0"/>
              <a:t>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المبيع بمنزلة الرهن هنا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تبقى الملكية للبائع حتى يستوفي المبيع الثمن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2800" dirty="0" smtClean="0"/>
              <a:t>شرط يحقق غرضا مشروعا للبيع</a:t>
            </a:r>
          </a:p>
          <a:p>
            <a:pPr algn="r" rtl="1">
              <a:buNone/>
            </a:pPr>
            <a:r>
              <a:rPr lang="ar-SA" sz="2800" b="1" u="sng" dirty="0" smtClean="0">
                <a:solidFill>
                  <a:srgbClr val="00B0F0"/>
                </a:solidFill>
              </a:rPr>
              <a:t>حكم الاجارة المنتهية بالتملك </a:t>
            </a:r>
            <a:r>
              <a:rPr lang="ar-SA" sz="2800" dirty="0" smtClean="0"/>
              <a:t>:- </a:t>
            </a:r>
          </a:p>
          <a:p>
            <a:pPr algn="r" rtl="1">
              <a:buNone/>
            </a:pPr>
            <a:r>
              <a:rPr lang="ar-SA" sz="2800" dirty="0" smtClean="0"/>
              <a:t>جائزة مع مراعاة الضوابط التالية ( </a:t>
            </a:r>
            <a:r>
              <a:rPr lang="ar-SA" sz="2800" dirty="0" smtClean="0">
                <a:solidFill>
                  <a:srgbClr val="990099"/>
                </a:solidFill>
              </a:rPr>
              <a:t>أجازها العلماء في الندوة الفقهية لبيت التمويل الكويتي</a:t>
            </a:r>
            <a:r>
              <a:rPr lang="ar-SA" sz="2800" dirty="0" smtClean="0"/>
              <a:t> )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ar-SA" sz="1000" dirty="0" smtClean="0"/>
              <a:t>-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7223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1- ضبط مدة الاجارة </a:t>
            </a:r>
          </a:p>
          <a:p>
            <a:pPr algn="r" rtl="1">
              <a:buNone/>
            </a:pPr>
            <a:r>
              <a:rPr lang="ar-SA" dirty="0" smtClean="0"/>
              <a:t>2- تحديد مقدار كل قسط </a:t>
            </a:r>
          </a:p>
          <a:p>
            <a:pPr algn="r" rtl="1">
              <a:buNone/>
            </a:pPr>
            <a:r>
              <a:rPr lang="ar-SA" dirty="0" smtClean="0"/>
              <a:t>3- نقل الملكية إلى المستأجر في نهاية المدة عن طريق الهبة تنفيذا للوعد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b="1" u="sng" dirty="0" smtClean="0">
                <a:solidFill>
                  <a:srgbClr val="990099"/>
                </a:solidFill>
              </a:rPr>
              <a:t>الدورة الخامسة لمجمع الفقه الإسلامي :-</a:t>
            </a:r>
          </a:p>
          <a:p>
            <a:pPr algn="r" rtl="1">
              <a:buNone/>
            </a:pPr>
            <a:r>
              <a:rPr lang="ar-SA" dirty="0" smtClean="0"/>
              <a:t>الاكتفاء عن صور الإيجار المنتهي بالتمليك ببدائل منها :-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3"/>
                </a:solidFill>
              </a:rPr>
              <a:t>الأول </a:t>
            </a:r>
            <a:r>
              <a:rPr lang="ar-SA" dirty="0" smtClean="0"/>
              <a:t>:- البيع بالأقساط مع الحصول على الضمانات الكافية</a:t>
            </a:r>
          </a:p>
          <a:p>
            <a:pPr algn="r" rtl="1">
              <a:buNone/>
            </a:pPr>
            <a:r>
              <a:rPr lang="ar-SA" b="1" u="sng" dirty="0" smtClean="0">
                <a:solidFill>
                  <a:schemeClr val="accent3"/>
                </a:solidFill>
              </a:rPr>
              <a:t>الثاني</a:t>
            </a:r>
            <a:r>
              <a:rPr lang="ar-SA" dirty="0" smtClean="0"/>
              <a:t> :- عقد إجارة مع إعطاء المالك الخيار للمستأجر بعد الانتهاء من وفاء جميع الأقساط خلال المدة:-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مد مدة الاجارة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إنهاء عقد الاجارة ورد العين إلى صاحبها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شراء العين بسعر السوق عند انتهاء مدة الاجارة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sz="800" dirty="0" smtClean="0"/>
              <a:t>-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1"/>
          <p:cNvSpPr>
            <a:spLocks noGrp="1"/>
          </p:cNvSpPr>
          <p:nvPr>
            <p:ph type="body" sz="half" idx="2"/>
          </p:nvPr>
        </p:nvSpPr>
        <p:spPr>
          <a:xfrm>
            <a:off x="1285852" y="5643578"/>
            <a:ext cx="7162800" cy="648232"/>
          </a:xfrm>
        </p:spPr>
        <p:txBody>
          <a:bodyPr/>
          <a:lstStyle/>
          <a:p>
            <a:r>
              <a:rPr lang="ar-SA" dirty="0" smtClean="0"/>
              <a:t>=</a:t>
            </a:r>
            <a:endParaRPr lang="en-US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28600" y="5286388"/>
            <a:ext cx="8075432" cy="14140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=</a:t>
            </a:r>
            <a:endParaRPr lang="en-US" dirty="0"/>
          </a:p>
        </p:txBody>
      </p:sp>
      <p:pic>
        <p:nvPicPr>
          <p:cNvPr id="1029" name="Picture 5" descr="C:\Users\SONY\Desktop\d16516e202793f3a438bf41f7c757b69[1]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6022" b="16022"/>
          <a:stretch>
            <a:fillRect/>
          </a:stretch>
        </p:blipFill>
        <p:spPr bwMode="auto">
          <a:xfrm>
            <a:off x="1643042" y="1142984"/>
            <a:ext cx="5857916" cy="3857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263</TotalTime>
  <Words>1509</Words>
  <Application>Microsoft Office PowerPoint</Application>
  <PresentationFormat>عرض على الشاشة (3:4)‏</PresentationFormat>
  <Paragraphs>244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ملتقى</vt:lpstr>
      <vt:lpstr>   خطابات الضمان و الإجارة 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-</vt:lpstr>
      <vt:lpstr>=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SONY</dc:creator>
  <cp:lastModifiedBy>SONY</cp:lastModifiedBy>
  <cp:revision>29</cp:revision>
  <dcterms:created xsi:type="dcterms:W3CDTF">2013-12-14T18:59:38Z</dcterms:created>
  <dcterms:modified xsi:type="dcterms:W3CDTF">2013-12-15T04:30:01Z</dcterms:modified>
</cp:coreProperties>
</file>