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AFC741B-12D2-4D2A-BB9F-B414A0C96F60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B0A37AF-88DB-4E61-886D-C5E7230B8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sa/url?sa=i&amp;rct=j&amp;q=&amp;esrc=s&amp;frm=1&amp;source=images&amp;cd=&amp;cad=rja&amp;docid=muiYLCJukROwuM&amp;tbnid=F3rPkFtczmJM1M:&amp;ved=0CAUQjRw&amp;url=http://www.methak.org/ar/?gallery=ShowImg&amp;Img=482&amp;ei=pdE0UpCBIIHN0QWV-ICADw&amp;psig=AFQjCNHRlXR_qQ1dNRta6IO-HS9wt63JbA&amp;ust=1379279613504611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0070C0"/>
                </a:solidFill>
              </a:rPr>
              <a:t>خصائص النظام الاقتصادي الإسلامي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5029200"/>
            <a:ext cx="6172200" cy="1371600"/>
          </a:xfrm>
        </p:spPr>
        <p:txBody>
          <a:bodyPr>
            <a:normAutofit/>
          </a:bodyPr>
          <a:lstStyle/>
          <a:p>
            <a:pPr marR="45720">
              <a:buClr>
                <a:schemeClr val="accent3"/>
              </a:buClr>
              <a:buSzPct val="95000"/>
            </a:pPr>
            <a:r>
              <a:rPr lang="ar-SA" sz="3600" dirty="0" smtClean="0">
                <a:solidFill>
                  <a:schemeClr val="tx1"/>
                </a:solidFill>
              </a:rPr>
              <a:t>د. جهاد عمران البشير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pic>
        <p:nvPicPr>
          <p:cNvPr id="4" name="عنصر نائب للصورة 4" descr="13518897091[1].jpg"/>
          <p:cNvPicPr>
            <a:picLocks noGrp="1" noChangeAspect="1"/>
          </p:cNvPicPr>
          <p:nvPr/>
        </p:nvPicPr>
        <p:blipFill>
          <a:blip r:embed="rId2"/>
          <a:srcRect l="19985" r="19985"/>
          <a:stretch>
            <a:fillRect/>
          </a:stretch>
        </p:blipFill>
        <p:spPr>
          <a:xfrm>
            <a:off x="2057400" y="0"/>
            <a:ext cx="5943600" cy="3810000"/>
          </a:xfrm>
          <a:prstGeom prst="rect">
            <a:avLst/>
          </a:prstGeom>
          <a:solidFill>
            <a:schemeClr val="bg2"/>
          </a:solidFill>
          <a:ln w="127000" cap="rnd" cmpd="sng" algn="ctr">
            <a:noFill/>
            <a:prstDash val="solid"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0"/>
            <a:ext cx="7772400" cy="688975"/>
          </a:xfrm>
        </p:spPr>
        <p:txBody>
          <a:bodyPr>
            <a:normAutofit fontScale="90000"/>
          </a:bodyPr>
          <a:lstStyle/>
          <a:p>
            <a:pPr algn="ctr"/>
            <a:r>
              <a:rPr lang="ar-SA" sz="4000" u="sng" dirty="0">
                <a:solidFill>
                  <a:schemeClr val="accent2">
                    <a:lumMod val="75000"/>
                  </a:schemeClr>
                </a:solidFill>
              </a:rPr>
              <a:t>خصائص النظام الاقتصادي الإسلامي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676400"/>
            <a:ext cx="6400800" cy="3733800"/>
          </a:xfrm>
        </p:spPr>
        <p:txBody>
          <a:bodyPr>
            <a:noAutofit/>
          </a:bodyPr>
          <a:lstStyle/>
          <a:p>
            <a:pPr algn="just" rtl="1"/>
            <a:r>
              <a:rPr lang="ar-SA" sz="4000" dirty="0" smtClean="0">
                <a:solidFill>
                  <a:schemeClr val="tx1"/>
                </a:solidFill>
              </a:rPr>
              <a:t>(1) النظام </a:t>
            </a:r>
            <a:r>
              <a:rPr lang="ar-SA" sz="4000" dirty="0">
                <a:solidFill>
                  <a:schemeClr val="tx1"/>
                </a:solidFill>
              </a:rPr>
              <a:t>الاقتصادي الإسلامي جزء من نظام الإسلام:</a:t>
            </a:r>
            <a:endParaRPr lang="en-US" sz="4000" dirty="0">
              <a:solidFill>
                <a:schemeClr val="tx1"/>
              </a:solidFill>
            </a:endParaRPr>
          </a:p>
          <a:p>
            <a:pPr algn="just" rtl="1"/>
            <a:r>
              <a:rPr lang="ar-SA" sz="4000" b="0" dirty="0" smtClean="0">
                <a:solidFill>
                  <a:schemeClr val="tx1"/>
                </a:solidFill>
              </a:rPr>
              <a:t>أ- يتميز </a:t>
            </a:r>
            <a:r>
              <a:rPr lang="ar-SA" sz="4000" b="0" dirty="0">
                <a:solidFill>
                  <a:schemeClr val="tx1"/>
                </a:solidFill>
              </a:rPr>
              <a:t>بارتباطه التام بالدين الإسلامي عقيدة </a:t>
            </a:r>
            <a:r>
              <a:rPr lang="ar-SA" sz="4000" b="0" dirty="0" smtClean="0">
                <a:solidFill>
                  <a:schemeClr val="tx1"/>
                </a:solidFill>
              </a:rPr>
              <a:t>وشريعة.</a:t>
            </a:r>
            <a:endParaRPr lang="en-US" sz="4000" b="0" dirty="0">
              <a:solidFill>
                <a:schemeClr val="tx1"/>
              </a:solidFill>
            </a:endParaRPr>
          </a:p>
          <a:p>
            <a:pPr algn="just" rtl="1"/>
            <a:r>
              <a:rPr lang="ar-SA" sz="4000" b="0" dirty="0" smtClean="0">
                <a:solidFill>
                  <a:schemeClr val="tx1"/>
                </a:solidFill>
              </a:rPr>
              <a:t>ب- طابع </a:t>
            </a:r>
            <a:r>
              <a:rPr lang="ar-SA" sz="4000" b="0" dirty="0">
                <a:solidFill>
                  <a:schemeClr val="tx1"/>
                </a:solidFill>
              </a:rPr>
              <a:t>تعبدي وهدف </a:t>
            </a:r>
            <a:r>
              <a:rPr lang="ar-SA" sz="4000" b="0" dirty="0" smtClean="0">
                <a:solidFill>
                  <a:schemeClr val="tx1"/>
                </a:solidFill>
              </a:rPr>
              <a:t>سامٍ </a:t>
            </a:r>
            <a:r>
              <a:rPr lang="ar-SA" sz="4000" b="0" dirty="0">
                <a:solidFill>
                  <a:schemeClr val="tx1"/>
                </a:solidFill>
              </a:rPr>
              <a:t>ورقابة </a:t>
            </a:r>
            <a:r>
              <a:rPr lang="ar-SA" sz="4000" b="0" dirty="0" smtClean="0">
                <a:solidFill>
                  <a:schemeClr val="tx1"/>
                </a:solidFill>
              </a:rPr>
              <a:t>ذاتية.</a:t>
            </a:r>
            <a:endParaRPr lang="en-US" sz="4000" b="0" dirty="0">
              <a:solidFill>
                <a:schemeClr val="tx1"/>
              </a:solidFill>
            </a:endParaRPr>
          </a:p>
          <a:p>
            <a:pPr algn="just" rtl="1"/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990600"/>
            <a:ext cx="6400800" cy="4648200"/>
          </a:xfrm>
        </p:spPr>
        <p:txBody>
          <a:bodyPr>
            <a:noAutofit/>
          </a:bodyPr>
          <a:lstStyle/>
          <a:p>
            <a:pPr algn="just" rtl="1"/>
            <a:r>
              <a:rPr lang="ar-SA" sz="3000" dirty="0">
                <a:solidFill>
                  <a:schemeClr val="tx1"/>
                </a:solidFill>
              </a:rPr>
              <a:t>أولاً</a:t>
            </a:r>
            <a:r>
              <a:rPr lang="ar-SA" sz="3000" dirty="0" smtClean="0">
                <a:solidFill>
                  <a:schemeClr val="tx1"/>
                </a:solidFill>
              </a:rPr>
              <a:t>:</a:t>
            </a:r>
            <a:endParaRPr lang="en-US" sz="3000" dirty="0" smtClean="0">
              <a:solidFill>
                <a:schemeClr val="tx1"/>
              </a:solidFill>
            </a:endParaRPr>
          </a:p>
          <a:p>
            <a:pPr algn="just" rtl="1"/>
            <a:r>
              <a:rPr lang="ar-SA" sz="3000" dirty="0" smtClean="0">
                <a:solidFill>
                  <a:schemeClr val="tx1"/>
                </a:solidFill>
              </a:rPr>
              <a:t> </a:t>
            </a:r>
            <a:r>
              <a:rPr lang="ar-SA" sz="3000" u="sng" dirty="0">
                <a:solidFill>
                  <a:schemeClr val="tx1"/>
                </a:solidFill>
              </a:rPr>
              <a:t>النشاط الاقتصادي</a:t>
            </a:r>
            <a:r>
              <a:rPr lang="ar-SA" sz="3000" dirty="0">
                <a:solidFill>
                  <a:schemeClr val="tx1"/>
                </a:solidFill>
              </a:rPr>
              <a:t>: طابع تعبدي وهدف عام: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إخلاص النية في المقصد </a:t>
            </a:r>
            <a:r>
              <a:rPr lang="ar-SA" sz="3000" b="0" dirty="0" smtClean="0">
                <a:solidFill>
                  <a:schemeClr val="tx1"/>
                </a:solidFill>
              </a:rPr>
              <a:t>تجعله </a:t>
            </a:r>
            <a:r>
              <a:rPr lang="ar-SA" sz="3000" b="0" dirty="0">
                <a:solidFill>
                  <a:schemeClr val="tx1"/>
                </a:solidFill>
              </a:rPr>
              <a:t>(عبادة).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العبادة </a:t>
            </a:r>
            <a:r>
              <a:rPr lang="ar-SA" sz="3000" b="0" dirty="0">
                <a:solidFill>
                  <a:schemeClr val="tx1"/>
                </a:solidFill>
              </a:rPr>
              <a:t>لا تقتصر على العبادات فقط.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العبادة تشمل كل ما يحبه الله يرضاه من الأقوال والأعمال.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الطابع التعبدي حافز على زيادة الإنتاج والعمل.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يقضي </a:t>
            </a:r>
            <a:r>
              <a:rPr lang="ar-SA" sz="3000" b="0" dirty="0">
                <a:solidFill>
                  <a:schemeClr val="tx1"/>
                </a:solidFill>
              </a:rPr>
              <a:t>على البطالة الاختيارية.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يقضي على التضخم في الاقتصاد المعاصر</a:t>
            </a:r>
            <a:r>
              <a:rPr lang="ar-SA" sz="3000" dirty="0">
                <a:solidFill>
                  <a:schemeClr val="tx1"/>
                </a:solidFill>
              </a:rPr>
              <a:t>.</a:t>
            </a:r>
            <a:endParaRPr lang="en-US" sz="300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1143000"/>
            <a:ext cx="6400800" cy="5257800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4000" b="0" dirty="0">
                <a:solidFill>
                  <a:schemeClr val="tx1"/>
                </a:solidFill>
              </a:rPr>
              <a:t>يجعل العائد المادي أو الحافز ليس هو الهدف الأساسي.</a:t>
            </a:r>
            <a:endParaRPr lang="en-US" sz="4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4000" b="0" dirty="0" smtClean="0">
                <a:solidFill>
                  <a:schemeClr val="tx1"/>
                </a:solidFill>
              </a:rPr>
              <a:t> </a:t>
            </a:r>
            <a:r>
              <a:rPr lang="ar-SA" sz="4000" b="0" dirty="0">
                <a:solidFill>
                  <a:schemeClr val="tx1"/>
                </a:solidFill>
              </a:rPr>
              <a:t>يؤدي إلى الابتعاد عن الربا والاحتكار.</a:t>
            </a:r>
            <a:endParaRPr lang="en-US" sz="4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4000" b="0" dirty="0" smtClean="0">
                <a:solidFill>
                  <a:schemeClr val="tx1"/>
                </a:solidFill>
              </a:rPr>
              <a:t> </a:t>
            </a:r>
            <a:r>
              <a:rPr lang="ar-SA" sz="4000" b="0" dirty="0">
                <a:solidFill>
                  <a:schemeClr val="tx1"/>
                </a:solidFill>
              </a:rPr>
              <a:t>يؤدي إلى كسب رضاء الله.</a:t>
            </a:r>
            <a:endParaRPr lang="en-US" sz="4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4000" b="0" dirty="0" smtClean="0">
                <a:solidFill>
                  <a:schemeClr val="tx1"/>
                </a:solidFill>
              </a:rPr>
              <a:t> </a:t>
            </a:r>
            <a:r>
              <a:rPr lang="ar-SA" sz="4000" b="0" dirty="0">
                <a:solidFill>
                  <a:schemeClr val="tx1"/>
                </a:solidFill>
              </a:rPr>
              <a:t>يتميز بالبعد الزمني في أهدافه.</a:t>
            </a:r>
            <a:endParaRPr lang="en-US" sz="4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4000" b="0" dirty="0" smtClean="0">
                <a:solidFill>
                  <a:schemeClr val="tx1"/>
                </a:solidFill>
              </a:rPr>
              <a:t> </a:t>
            </a:r>
            <a:r>
              <a:rPr lang="ar-SA" sz="4000" b="0" dirty="0">
                <a:solidFill>
                  <a:schemeClr val="tx1"/>
                </a:solidFill>
              </a:rPr>
              <a:t>يؤدي إلى عدم العبث ويشجع العبادة.</a:t>
            </a:r>
            <a:endParaRPr lang="en-US" sz="4000" b="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1000"/>
            <a:ext cx="6400800" cy="5257800"/>
          </a:xfrm>
        </p:spPr>
        <p:txBody>
          <a:bodyPr>
            <a:noAutofit/>
          </a:bodyPr>
          <a:lstStyle/>
          <a:p>
            <a:pPr algn="just" rtl="1"/>
            <a:r>
              <a:rPr lang="ar-SA" sz="3000" dirty="0">
                <a:solidFill>
                  <a:schemeClr val="accent2">
                    <a:lumMod val="75000"/>
                  </a:schemeClr>
                </a:solidFill>
              </a:rPr>
              <a:t>(2) ذاتية الرقابة</a:t>
            </a:r>
            <a:r>
              <a:rPr lang="ar-SA" sz="3000" b="0" dirty="0">
                <a:solidFill>
                  <a:schemeClr val="tx1"/>
                </a:solidFill>
              </a:rPr>
              <a:t>: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/>
            <a:r>
              <a:rPr lang="ar-SA" sz="3000" b="0" u="sng" dirty="0" smtClean="0">
                <a:solidFill>
                  <a:schemeClr val="tx1"/>
                </a:solidFill>
              </a:rPr>
              <a:t>الهدف </a:t>
            </a:r>
            <a:r>
              <a:rPr lang="ar-SA" sz="3000" b="0" u="sng" dirty="0">
                <a:solidFill>
                  <a:schemeClr val="tx1"/>
                </a:solidFill>
              </a:rPr>
              <a:t>التعبدي هو جعل العمل عبادة</a:t>
            </a:r>
            <a:r>
              <a:rPr lang="ar-SA" sz="3000" b="0" dirty="0">
                <a:solidFill>
                  <a:schemeClr val="tx1"/>
                </a:solidFill>
              </a:rPr>
              <a:t>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رقابة </a:t>
            </a:r>
            <a:r>
              <a:rPr lang="ar-SA" sz="3000" b="0" dirty="0">
                <a:solidFill>
                  <a:schemeClr val="tx1"/>
                </a:solidFill>
              </a:rPr>
              <a:t>الضمير الإيماني والرجوع إلى البعد الزمني من غاية الوصول إلى هدف آخر هو الثواب دنيوي أو أخروي.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>
                <a:solidFill>
                  <a:schemeClr val="tx1"/>
                </a:solidFill>
              </a:rPr>
              <a:t>الدليل قوله تعالى: (وهو معكم أين ما كنتم).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الانفلات من الرقابة البشرية لا يعني الانفلات من الرقابة الإلهية.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عدم الانفلات فيه أكبر ضمان لسلامة النشاط الاقتصادي المتعلق بالرحمة والعدل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رقابة النظم </a:t>
            </a:r>
            <a:r>
              <a:rPr lang="ar-SA" sz="3000" b="0" dirty="0" smtClean="0">
                <a:solidFill>
                  <a:schemeClr val="tx1"/>
                </a:solidFill>
              </a:rPr>
              <a:t>الوضعية </a:t>
            </a:r>
            <a:r>
              <a:rPr lang="ar-SA" sz="3000" b="0" dirty="0">
                <a:solidFill>
                  <a:schemeClr val="tx1"/>
                </a:solidFill>
              </a:rPr>
              <a:t>رقابة سلطة عامة.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1000"/>
            <a:ext cx="6400800" cy="5257800"/>
          </a:xfrm>
        </p:spPr>
        <p:txBody>
          <a:bodyPr>
            <a:noAutofit/>
          </a:bodyPr>
          <a:lstStyle/>
          <a:p>
            <a:pPr algn="just" rtl="1"/>
            <a:r>
              <a:rPr lang="ar-SA" sz="2400" u="sng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ar-SA" sz="3200" u="sng" dirty="0">
                <a:solidFill>
                  <a:schemeClr val="accent2">
                    <a:lumMod val="75000"/>
                  </a:schemeClr>
                </a:solidFill>
              </a:rPr>
              <a:t>3) التوازن في رعاية المصلحة الاقتصادية للفرد والجماعة</a:t>
            </a:r>
            <a:r>
              <a:rPr lang="ar-SA" sz="3200" dirty="0">
                <a:solidFill>
                  <a:schemeClr val="tx1"/>
                </a:solidFill>
              </a:rPr>
              <a:t>:</a:t>
            </a:r>
            <a:endParaRPr lang="en-US" sz="320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الإسلام يقدم مصلحة الجماعة على مصلحة الفرد مع تعويض الفرد عن الضرر.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لا تغلب مصلحة الفرد </a:t>
            </a:r>
            <a:r>
              <a:rPr lang="ar-SA" sz="3200" b="0" dirty="0" smtClean="0">
                <a:solidFill>
                  <a:schemeClr val="tx1"/>
                </a:solidFill>
              </a:rPr>
              <a:t>على مصلحة </a:t>
            </a:r>
            <a:r>
              <a:rPr lang="ar-SA" sz="3200" b="0" dirty="0">
                <a:solidFill>
                  <a:schemeClr val="tx1"/>
                </a:solidFill>
              </a:rPr>
              <a:t>الجماعة.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لا تذيب الفرد في الجماعة.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لا للمذهب الجماعة ولا للمذهب الفرد.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لا </a:t>
            </a:r>
            <a:r>
              <a:rPr lang="ar-SA" sz="3200" b="0" dirty="0" smtClean="0">
                <a:solidFill>
                  <a:schemeClr val="tx1"/>
                </a:solidFill>
              </a:rPr>
              <a:t>للانحلال </a:t>
            </a:r>
            <a:r>
              <a:rPr lang="ar-SA" sz="3200" b="0" dirty="0">
                <a:solidFill>
                  <a:schemeClr val="tx1"/>
                </a:solidFill>
              </a:rPr>
              <a:t>والفساد والإضرار بالصحة.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لا إنكار للفرد ولا إنكار للجماعة.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/>
            <a:endParaRPr lang="en-US" sz="24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7467600" cy="4873752"/>
          </a:xfrm>
        </p:spPr>
        <p:txBody>
          <a:bodyPr>
            <a:normAutofit fontScale="92500" lnSpcReduction="10000"/>
          </a:bodyPr>
          <a:lstStyle/>
          <a:p>
            <a:pPr algn="just" rtl="1"/>
            <a:r>
              <a:rPr lang="ar-SA" sz="3200" dirty="0" smtClean="0"/>
              <a:t> لا خصام بين الفرد والجماعة.</a:t>
            </a:r>
            <a:endParaRPr lang="en-US" sz="3200" dirty="0" smtClean="0"/>
          </a:p>
          <a:p>
            <a:pPr algn="just" rtl="1">
              <a:buNone/>
            </a:pPr>
            <a:r>
              <a:rPr lang="ar-SA" sz="3200" dirty="0" smtClean="0"/>
              <a:t>الدليل القاعدة الفقهية (يتحمل الضرر الخاص لدفع الضرر العام).</a:t>
            </a:r>
          </a:p>
          <a:p>
            <a:pPr algn="just" rtl="1"/>
            <a:r>
              <a:rPr lang="ar-SA" sz="3200" dirty="0" smtClean="0"/>
              <a:t>تقديم مصلحة عامة على مصلحة خاصة.</a:t>
            </a:r>
          </a:p>
          <a:p>
            <a:pPr algn="just" rtl="1">
              <a:buNone/>
            </a:pPr>
            <a:r>
              <a:rPr lang="ar-SA" sz="3200" dirty="0" smtClean="0"/>
              <a:t>الدليل: قوله صلى الله عليه وسلم: (لا </a:t>
            </a:r>
            <a:r>
              <a:rPr lang="ar-SA" sz="3200" dirty="0" smtClean="0"/>
              <a:t>تلقوا </a:t>
            </a:r>
            <a:r>
              <a:rPr lang="ar-SA" sz="3200" dirty="0" smtClean="0"/>
              <a:t>الركبان ولا يبيع حاضر لبادٍ)</a:t>
            </a:r>
          </a:p>
          <a:p>
            <a:pPr algn="just" rtl="1">
              <a:buNone/>
            </a:pPr>
            <a:r>
              <a:rPr lang="ar-SA" sz="3200" u="sng" dirty="0" smtClean="0">
                <a:solidFill>
                  <a:schemeClr val="accent2">
                    <a:lumMod val="75000"/>
                  </a:schemeClr>
                </a:solidFill>
              </a:rPr>
              <a:t>الأحكام من الحديث</a:t>
            </a:r>
            <a:r>
              <a:rPr lang="ar-SA" sz="3200" dirty="0" smtClean="0"/>
              <a:t>:</a:t>
            </a:r>
            <a:endParaRPr lang="en-US" sz="3200" dirty="0" smtClean="0"/>
          </a:p>
          <a:p>
            <a:pPr algn="just" rtl="1"/>
            <a:r>
              <a:rPr lang="ar-SA" sz="3200" dirty="0" smtClean="0"/>
              <a:t> النهي عن بيع الحاضر للبادِ. </a:t>
            </a:r>
          </a:p>
          <a:p>
            <a:pPr algn="just" rtl="1"/>
            <a:r>
              <a:rPr lang="ar-SA" sz="3200" dirty="0" smtClean="0"/>
              <a:t>إجازة بيع ملك المحتكر.		</a:t>
            </a:r>
            <a:endParaRPr lang="en-US" sz="3200" dirty="0" smtClean="0"/>
          </a:p>
          <a:p>
            <a:pPr algn="just" rtl="1"/>
            <a:r>
              <a:rPr lang="ar-SA" sz="3200" dirty="0" smtClean="0"/>
              <a:t> تحقيق المصلحة العامة.</a:t>
            </a: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1000"/>
            <a:ext cx="6400800" cy="5257800"/>
          </a:xfrm>
        </p:spPr>
        <p:txBody>
          <a:bodyPr>
            <a:noAutofit/>
          </a:bodyPr>
          <a:lstStyle/>
          <a:p>
            <a:pPr algn="just" rtl="1"/>
            <a:r>
              <a:rPr lang="ar-SA" sz="3000" u="sng" dirty="0" smtClean="0">
                <a:solidFill>
                  <a:schemeClr val="accent2">
                    <a:lumMod val="75000"/>
                  </a:schemeClr>
                </a:solidFill>
              </a:rPr>
              <a:t>(4) </a:t>
            </a:r>
            <a:r>
              <a:rPr lang="ar-SA" sz="3000" u="sng" dirty="0">
                <a:solidFill>
                  <a:schemeClr val="accent2">
                    <a:lumMod val="75000"/>
                  </a:schemeClr>
                </a:solidFill>
              </a:rPr>
              <a:t>التوازن بين الجانبين المادي والروحي:</a:t>
            </a:r>
            <a:endParaRPr lang="en-US" sz="3000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يعني التوافق بين العنصرين الأساسيين للإنسان (المادة – الروح).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يدعو الإنسان إلى العمل والكسب في الدنيا.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يدعو الإنسان إلى العمل لطلب الآخرة.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/>
            <a:r>
              <a:rPr lang="ar-SA" sz="3000" b="0" dirty="0">
                <a:solidFill>
                  <a:schemeClr val="tx1"/>
                </a:solidFill>
              </a:rPr>
              <a:t>الدليل: قوله تعالى: (إذا قضيت الصلاة فانتشروا في الأرض وابتغوا من فضل الله واذكروا الله كثيراً).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حفظ </a:t>
            </a:r>
            <a:r>
              <a:rPr lang="ar-SA" sz="3000" b="0" dirty="0">
                <a:solidFill>
                  <a:schemeClr val="tx1"/>
                </a:solidFill>
              </a:rPr>
              <a:t>التوازن المطلوب بين الجانب المدي والجانب الروحي.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مزج العمل الاقتصادي الدنيوي بذكر الله.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762000"/>
            <a:ext cx="6400800" cy="5638800"/>
          </a:xfrm>
        </p:spPr>
        <p:txBody>
          <a:bodyPr>
            <a:noAutofit/>
          </a:bodyPr>
          <a:lstStyle/>
          <a:p>
            <a:pPr algn="just" rtl="1">
              <a:buFont typeface="Wingdings" pitchFamily="2" charset="2"/>
              <a:buChar char="q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عدم التركيز على جانب واحد من جوانب الحياة.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إنكار السنة النبوية تركاً للعمل </a:t>
            </a:r>
            <a:r>
              <a:rPr lang="ar-SA" sz="3200" b="0" dirty="0" smtClean="0">
                <a:solidFill>
                  <a:schemeClr val="tx1"/>
                </a:solidFill>
              </a:rPr>
              <a:t>والرهبنة </a:t>
            </a:r>
            <a:r>
              <a:rPr lang="ar-SA" sz="3200" b="0" dirty="0">
                <a:solidFill>
                  <a:schemeClr val="tx1"/>
                </a:solidFill>
              </a:rPr>
              <a:t>(التفرغ للعبادة).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إنكار الدين في النظام الاشتراكي.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التركيز على الجانب المادي في النظم.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الصراع الطبقي بين أفراد المجتمع.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عدم تدخل الدين في الدولة.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sz="3200" b="0" dirty="0" smtClean="0">
                <a:solidFill>
                  <a:schemeClr val="tx1"/>
                </a:solidFill>
              </a:rPr>
              <a:t> </a:t>
            </a:r>
            <a:r>
              <a:rPr lang="ar-SA" sz="3200" b="0" dirty="0">
                <a:solidFill>
                  <a:schemeClr val="tx1"/>
                </a:solidFill>
              </a:rPr>
              <a:t>عدم وجود التوازن في أنظمتها.</a:t>
            </a:r>
            <a:endParaRPr lang="en-US" sz="3200" b="0" dirty="0">
              <a:solidFill>
                <a:schemeClr val="tx1"/>
              </a:solidFill>
            </a:endParaRPr>
          </a:p>
          <a:p>
            <a:pPr algn="just" rtl="1"/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1000"/>
            <a:ext cx="6400800" cy="5257800"/>
          </a:xfrm>
        </p:spPr>
        <p:txBody>
          <a:bodyPr>
            <a:noAutofit/>
          </a:bodyPr>
          <a:lstStyle/>
          <a:p>
            <a:pPr algn="just" rtl="1"/>
            <a:r>
              <a:rPr lang="ar-SA" sz="3000" u="sng" dirty="0" smtClean="0">
                <a:solidFill>
                  <a:schemeClr val="accent2">
                    <a:lumMod val="75000"/>
                  </a:schemeClr>
                </a:solidFill>
              </a:rPr>
              <a:t>(5) </a:t>
            </a:r>
            <a:r>
              <a:rPr lang="ar-SA" sz="3000" u="sng" dirty="0">
                <a:solidFill>
                  <a:schemeClr val="accent2">
                    <a:lumMod val="75000"/>
                  </a:schemeClr>
                </a:solidFill>
              </a:rPr>
              <a:t>الاقتصاد الإسلامي أخلاقي</a:t>
            </a:r>
            <a:r>
              <a:rPr lang="ar-SA" sz="3000" b="0" dirty="0">
                <a:solidFill>
                  <a:schemeClr val="tx1"/>
                </a:solidFill>
              </a:rPr>
              <a:t>: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/>
            <a:r>
              <a:rPr lang="ar-SA" sz="3000" b="0" dirty="0">
                <a:solidFill>
                  <a:schemeClr val="tx1"/>
                </a:solidFill>
              </a:rPr>
              <a:t>الدليل: يقول الرسول صلى الله عليه وسلم: (التاجر الصدوق الأمين مع النبيين والصديقين والشهداء والصالحين يوم القيامة</a:t>
            </a:r>
            <a:r>
              <a:rPr lang="ar-SA" sz="3000" b="0" dirty="0" smtClean="0">
                <a:solidFill>
                  <a:schemeClr val="tx1"/>
                </a:solidFill>
              </a:rPr>
              <a:t>).</a:t>
            </a:r>
            <a:endParaRPr lang="ar-SA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الدعوة إلى الالتزام بأخلاق الإسلام من الصدق والأمانة.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الحث برفع الدرجات العليا في الآخرة مقابل الأرباح.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الدعوة إلى الربط بين الأخلاق والاقتصاد.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r>
              <a:rPr lang="ar-SA" sz="3000" b="0" dirty="0" smtClean="0">
                <a:solidFill>
                  <a:schemeClr val="tx1"/>
                </a:solidFill>
              </a:rPr>
              <a:t> </a:t>
            </a:r>
            <a:r>
              <a:rPr lang="ar-SA" sz="3000" b="0" dirty="0">
                <a:solidFill>
                  <a:schemeClr val="tx1"/>
                </a:solidFill>
              </a:rPr>
              <a:t>سلامة </a:t>
            </a:r>
            <a:r>
              <a:rPr lang="ar-SA" sz="3000" b="0" dirty="0" smtClean="0">
                <a:solidFill>
                  <a:schemeClr val="tx1"/>
                </a:solidFill>
              </a:rPr>
              <a:t>المعاملات </a:t>
            </a:r>
            <a:r>
              <a:rPr lang="ar-SA" sz="3000" b="0" dirty="0">
                <a:solidFill>
                  <a:schemeClr val="tx1"/>
                </a:solidFill>
              </a:rPr>
              <a:t>الاقتصادية مسؤولية أمام الله تعالى للمسلم.</a:t>
            </a:r>
            <a:endParaRPr lang="en-US" sz="3000" b="0" dirty="0">
              <a:solidFill>
                <a:schemeClr val="tx1"/>
              </a:solidFill>
            </a:endParaRPr>
          </a:p>
          <a:p>
            <a:pPr algn="just" rtl="1">
              <a:buFont typeface="Wingdings" pitchFamily="2" charset="2"/>
              <a:buChar char="v"/>
            </a:pPr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145727" y="3404806"/>
            <a:ext cx="6309360" cy="483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ar-SA" sz="4000" dirty="0" smtClean="0">
                <a:solidFill>
                  <a:srgbClr val="FF9933"/>
                </a:solidFill>
              </a:rPr>
              <a:t>وصلي اللهم على نبينا محمد وآله وصحبه وسلم </a:t>
            </a:r>
            <a:endParaRPr lang="en-US" sz="4000" dirty="0">
              <a:solidFill>
                <a:srgbClr val="FF9933"/>
              </a:solidFill>
            </a:endParaRPr>
          </a:p>
        </p:txBody>
      </p:sp>
      <p:pic>
        <p:nvPicPr>
          <p:cNvPr id="1026" name="Picture 2" descr="https://encrypted-tbn3.gstatic.com/images?q=tbn:ANd9GcTj-cVXw4uyfLyxWcYQ6u7qkKHeXSYWzsJZ4Zzjs1lrPBR0XC_C2w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4799" r="479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</TotalTime>
  <Words>548</Words>
  <Application>Microsoft Office PowerPoint</Application>
  <PresentationFormat>عرض على الشاشة (3:4)‏</PresentationFormat>
  <Paragraphs>64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Oriel</vt:lpstr>
      <vt:lpstr>خصائص النظام الاقتصادي الإسلامي </vt:lpstr>
      <vt:lpstr>خصائص النظام الاقتصادي الإسلامي </vt:lpstr>
      <vt:lpstr>الشريحة 3</vt:lpstr>
      <vt:lpstr>الشريحة 4</vt:lpstr>
      <vt:lpstr>الشريحة 5</vt:lpstr>
      <vt:lpstr>الشريحة 6</vt:lpstr>
      <vt:lpstr>-</vt:lpstr>
      <vt:lpstr>الشريحة 8</vt:lpstr>
      <vt:lpstr>الشريحة 9</vt:lpstr>
      <vt:lpstr>الشريحة 10</vt:lpstr>
      <vt:lpstr>-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خصائص النظام الاقتصادي الإسلامي</dc:title>
  <dc:creator>MH</dc:creator>
  <cp:lastModifiedBy>SONY</cp:lastModifiedBy>
  <cp:revision>13</cp:revision>
  <dcterms:created xsi:type="dcterms:W3CDTF">2013-08-14T03:32:07Z</dcterms:created>
  <dcterms:modified xsi:type="dcterms:W3CDTF">2013-09-15T13:44:05Z</dcterms:modified>
</cp:coreProperties>
</file>