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77" r:id="rId2"/>
    <p:sldId id="278" r:id="rId3"/>
    <p:sldId id="289" r:id="rId4"/>
    <p:sldId id="279" r:id="rId5"/>
    <p:sldId id="288" r:id="rId6"/>
    <p:sldId id="280" r:id="rId7"/>
    <p:sldId id="282" r:id="rId8"/>
    <p:sldId id="283" r:id="rId9"/>
    <p:sldId id="284" r:id="rId10"/>
    <p:sldId id="285" r:id="rId11"/>
    <p:sldId id="286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29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59826-49C1-4C7F-AC92-37480E3A38BB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5CEAE-880D-4C8D-9F44-F1FFEC6426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5CEAE-880D-4C8D-9F44-F1FFEC64263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AFC741B-12D2-4D2A-BB9F-B414A0C96F60}" type="datetimeFigureOut">
              <a:rPr lang="en-US" smtClean="0"/>
              <a:pPr/>
              <a:t>11/18/2013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66800"/>
            <a:ext cx="7772400" cy="1066799"/>
          </a:xfrm>
        </p:spPr>
        <p:txBody>
          <a:bodyPr>
            <a:noAutofit/>
          </a:bodyPr>
          <a:lstStyle/>
          <a:p>
            <a:pPr algn="ctr" rtl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ar-S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تدخل </a:t>
            </a:r>
            <a:r>
              <a:rPr lang="ar-SA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الدولة في النشاط الاقتصادي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en-US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143000"/>
            <a:ext cx="7010400" cy="5410200"/>
          </a:xfrm>
        </p:spPr>
        <p:txBody>
          <a:bodyPr>
            <a:noAutofit/>
          </a:bodyPr>
          <a:lstStyle/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 smtClean="0">
                <a:solidFill>
                  <a:schemeClr val="accent2"/>
                </a:solidFill>
              </a:rPr>
              <a:t>يقصد </a:t>
            </a:r>
            <a:r>
              <a:rPr lang="ar-SA" sz="3000" b="1" u="sng" dirty="0">
                <a:solidFill>
                  <a:schemeClr val="accent2"/>
                </a:solidFill>
              </a:rPr>
              <a:t>بالدولة هنا</a:t>
            </a:r>
            <a:r>
              <a:rPr lang="ar-SA" sz="3000" dirty="0">
                <a:solidFill>
                  <a:schemeClr val="tx1"/>
                </a:solidFill>
              </a:rPr>
              <a:t>: الحكومة أو الهيئة الحاكمة.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r>
              <a:rPr lang="ar-SA" sz="3000" u="sng" dirty="0" smtClean="0">
                <a:solidFill>
                  <a:schemeClr val="tx1"/>
                </a:solidFill>
              </a:rPr>
              <a:t>تدخل الدولة </a:t>
            </a:r>
            <a:r>
              <a:rPr lang="ar-SA" sz="3000" u="sng" dirty="0" err="1" smtClean="0">
                <a:solidFill>
                  <a:schemeClr val="tx1"/>
                </a:solidFill>
              </a:rPr>
              <a:t>أ</a:t>
            </a:r>
            <a:r>
              <a:rPr lang="ar-SA" sz="3000" u="sng" dirty="0" smtClean="0">
                <a:solidFill>
                  <a:schemeClr val="tx1"/>
                </a:solidFill>
              </a:rPr>
              <a:t> ولاً : هو: حل المشكلة الاقتصادية</a:t>
            </a:r>
            <a:endParaRPr lang="en-US" sz="3000" u="sng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 smtClean="0">
                <a:solidFill>
                  <a:schemeClr val="accent2"/>
                </a:solidFill>
              </a:rPr>
              <a:t>تدخل </a:t>
            </a:r>
            <a:r>
              <a:rPr lang="ar-SA" sz="3000" b="1" u="sng" dirty="0">
                <a:solidFill>
                  <a:schemeClr val="accent2"/>
                </a:solidFill>
              </a:rPr>
              <a:t>الدولة: </a:t>
            </a:r>
            <a:r>
              <a:rPr lang="ar-SA" sz="3000" dirty="0">
                <a:solidFill>
                  <a:schemeClr val="tx1"/>
                </a:solidFill>
              </a:rPr>
              <a:t>يقصد به تدخل الحكومة للتأثير على قوى العرض والطلب لتحقيق أهداف اقتصادية معينة.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 smtClean="0">
                <a:solidFill>
                  <a:schemeClr val="accent2"/>
                </a:solidFill>
              </a:rPr>
              <a:t>مثال</a:t>
            </a:r>
            <a:r>
              <a:rPr lang="ar-SA" sz="3000" b="1" u="sng" dirty="0">
                <a:solidFill>
                  <a:schemeClr val="accent2"/>
                </a:solidFill>
              </a:rPr>
              <a:t>: </a:t>
            </a:r>
            <a:endParaRPr lang="en-US" sz="3000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إجراء </a:t>
            </a:r>
            <a:r>
              <a:rPr lang="ar-SA" sz="3000" dirty="0">
                <a:solidFill>
                  <a:schemeClr val="tx1"/>
                </a:solidFill>
              </a:rPr>
              <a:t>خفض البطالة 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dirty="0">
                <a:solidFill>
                  <a:schemeClr val="tx1"/>
                </a:solidFill>
              </a:rPr>
              <a:t>تشجيع الزراعة والصناعة 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dirty="0">
                <a:solidFill>
                  <a:schemeClr val="tx1"/>
                </a:solidFill>
              </a:rPr>
              <a:t>رعاية فئات الضمان الاجتماعي (التكافل) (الزكاة</a:t>
            </a:r>
            <a:r>
              <a:rPr lang="ar-SA" sz="3000" dirty="0" smtClean="0">
                <a:solidFill>
                  <a:schemeClr val="tx1"/>
                </a:solidFill>
              </a:rPr>
              <a:t>)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dirty="0">
                <a:solidFill>
                  <a:schemeClr val="tx1"/>
                </a:solidFill>
              </a:rPr>
              <a:t>دعم القوت الأساسي والتعليم والصحة.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7772400" cy="8382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أنواع تدخل الأنظمة </a:t>
            </a:r>
            <a:r>
              <a:rPr lang="ar-SA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الدولية</a:t>
            </a:r>
            <a:r>
              <a:rPr lang="en-US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7239000" cy="4648200"/>
          </a:xfrm>
        </p:spPr>
        <p:txBody>
          <a:bodyPr>
            <a:noAutofit/>
          </a:bodyPr>
          <a:lstStyle/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هو ضد مبدأ النظام الرأسمالي.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  الحرية الاقتصادية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النظام الرأسمالي الحر.</a:t>
            </a: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b="1" u="sng" dirty="0" smtClean="0">
                <a:solidFill>
                  <a:schemeClr val="accent2"/>
                </a:solidFill>
              </a:rPr>
              <a:t>متى تتدخل الدولة </a:t>
            </a:r>
            <a:endParaRPr lang="en-US" sz="3000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لمعالجة </a:t>
            </a:r>
            <a:r>
              <a:rPr lang="ar-SA" sz="3000" dirty="0">
                <a:solidFill>
                  <a:schemeClr val="tx1"/>
                </a:solidFill>
              </a:rPr>
              <a:t>مساوئ النظام الرأسمالي. </a:t>
            </a:r>
            <a:endParaRPr lang="ar-SA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حل </a:t>
            </a:r>
            <a:r>
              <a:rPr lang="ar-SA" sz="3000" dirty="0">
                <a:solidFill>
                  <a:schemeClr val="tx1"/>
                </a:solidFill>
              </a:rPr>
              <a:t>مشكلة النظام الرأسمالي </a:t>
            </a:r>
            <a:r>
              <a:rPr lang="ar-SA" sz="3000" dirty="0" smtClean="0">
                <a:solidFill>
                  <a:schemeClr val="tx1"/>
                </a:solidFill>
              </a:rPr>
              <a:t>الاقتصادي.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ظهور سلبيات الحرية المطلقة.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733800" y="1524000"/>
            <a:ext cx="4876800" cy="6096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dirty="0" smtClean="0">
                <a:solidFill>
                  <a:schemeClr val="tx1"/>
                </a:solidFill>
              </a:rPr>
              <a:t>أولاً</a:t>
            </a:r>
            <a:r>
              <a:rPr lang="en-US" sz="2800" b="1" dirty="0" smtClean="0">
                <a:solidFill>
                  <a:schemeClr val="tx1"/>
                </a:solidFill>
              </a:rPr>
              <a:t> -:</a:t>
            </a:r>
            <a:r>
              <a:rPr lang="ar-SA" sz="2800" b="1" dirty="0" smtClean="0">
                <a:solidFill>
                  <a:schemeClr val="tx1"/>
                </a:solidFill>
              </a:rPr>
              <a:t>تدخل الدولة في النظام الرأسمالي: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47800" y="533400"/>
            <a:ext cx="7498080" cy="5715000"/>
          </a:xfrm>
        </p:spPr>
        <p:txBody>
          <a:bodyPr/>
          <a:lstStyle/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درجات التدخل:</a:t>
            </a:r>
          </a:p>
          <a:p>
            <a:pPr algn="r" rtl="1">
              <a:buNone/>
            </a:pPr>
            <a:r>
              <a:rPr lang="ar-SA" dirty="0" smtClean="0">
                <a:solidFill>
                  <a:schemeClr val="accent5"/>
                </a:solidFill>
              </a:rPr>
              <a:t>تختلف من  دولة إلى دولة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u="sng" dirty="0" smtClean="0"/>
              <a:t>مثال :</a:t>
            </a:r>
          </a:p>
          <a:p>
            <a:pPr algn="r" rtl="1">
              <a:buNone/>
            </a:pPr>
            <a:r>
              <a:rPr lang="ar-SA" dirty="0" smtClean="0"/>
              <a:t>بريطانيا – فرنسا –السويد 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تتدخل في النشاط الاقتصادي بدرجة واضحة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أبعد من نموذج الاقتصاد الحر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الولايات المتحدة الأمريكية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أقرب إلى نموذج الاقتصاد الحر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من حيث درجات التدخل 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57200"/>
            <a:ext cx="7848600" cy="6019800"/>
          </a:xfrm>
        </p:spPr>
        <p:txBody>
          <a:bodyPr>
            <a:noAutofit/>
          </a:bodyPr>
          <a:lstStyle/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فرض </a:t>
            </a:r>
            <a:r>
              <a:rPr lang="ar-SA" sz="3000" dirty="0">
                <a:solidFill>
                  <a:schemeClr val="tx1"/>
                </a:solidFill>
              </a:rPr>
              <a:t>الضرائب. 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دعم </a:t>
            </a:r>
            <a:r>
              <a:rPr lang="ar-SA" sz="3000" dirty="0">
                <a:solidFill>
                  <a:schemeClr val="tx1"/>
                </a:solidFill>
              </a:rPr>
              <a:t>الخدمات العامة (الصحة – التعليم - تشجيع السلع).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اندماج </a:t>
            </a:r>
            <a:r>
              <a:rPr lang="ar-SA" sz="3000" dirty="0">
                <a:solidFill>
                  <a:schemeClr val="tx1"/>
                </a:solidFill>
              </a:rPr>
              <a:t>الشركات لحماية المنافسة. 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الضمان </a:t>
            </a:r>
            <a:r>
              <a:rPr lang="ar-SA" sz="3000" dirty="0">
                <a:solidFill>
                  <a:schemeClr val="tx1"/>
                </a:solidFill>
              </a:rPr>
              <a:t>الاجتماعي والانكماش الاقتصادي</a:t>
            </a:r>
            <a:r>
              <a:rPr lang="ar-SA" sz="3000" dirty="0" smtClean="0">
                <a:solidFill>
                  <a:schemeClr val="tx1"/>
                </a:solidFill>
              </a:rPr>
              <a:t>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عند ظهور الخلل والعجز.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كردة فعل حياد الدولة تجاه النشاط الاقتصادي.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191000" y="762000"/>
            <a:ext cx="472440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400" b="1" dirty="0" smtClean="0">
                <a:solidFill>
                  <a:schemeClr val="tx1"/>
                </a:solidFill>
              </a:rPr>
              <a:t>صور التدخل في النظام الرأسمالي للدولة: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495800" y="3962400"/>
            <a:ext cx="44196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400" b="1" dirty="0" smtClean="0">
                <a:solidFill>
                  <a:schemeClr val="tx1"/>
                </a:solidFill>
              </a:rPr>
              <a:t>كيفية تدخل الدولة في النظام الرأسمالي: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143000" y="1981200"/>
            <a:ext cx="7772400" cy="2743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en-US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SA" sz="3600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تدخل الدولة في النظام الاقتصادي الإسلامي:</a:t>
            </a:r>
            <a:endParaRPr lang="en-US" sz="3600" b="1" u="sng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 rtl="1"/>
            <a:r>
              <a:rPr lang="ar-SA" sz="3600" b="1" dirty="0" smtClean="0">
                <a:solidFill>
                  <a:schemeClr val="accent2"/>
                </a:solidFill>
              </a:rPr>
              <a:t>يتميز عن الأنظمة الأخرى، </a:t>
            </a:r>
            <a:r>
              <a:rPr lang="ar-SA" sz="3600" b="1" u="sng" dirty="0" smtClean="0">
                <a:solidFill>
                  <a:schemeClr val="accent2"/>
                </a:solidFill>
              </a:rPr>
              <a:t>وينقسم إلى قسمين</a:t>
            </a:r>
            <a:r>
              <a:rPr lang="ar-SA" sz="3600" dirty="0" smtClean="0">
                <a:solidFill>
                  <a:schemeClr val="tx1"/>
                </a:solidFill>
              </a:rPr>
              <a:t>: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1</a:t>
            </a:r>
            <a:r>
              <a:rPr lang="en-US" sz="3600" dirty="0" smtClean="0">
                <a:solidFill>
                  <a:schemeClr val="tx1"/>
                </a:solidFill>
              </a:rPr>
              <a:t>-</a:t>
            </a:r>
            <a:r>
              <a:rPr lang="ar-SA" sz="3600" dirty="0" smtClean="0">
                <a:solidFill>
                  <a:schemeClr val="tx1"/>
                </a:solidFill>
              </a:rPr>
              <a:t> لتطبيق الأحكام الشرعية المنصوص عليها.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-</a:t>
            </a:r>
            <a:r>
              <a:rPr lang="ar-SA" sz="3600" dirty="0" smtClean="0">
                <a:solidFill>
                  <a:schemeClr val="tx1"/>
                </a:solidFill>
              </a:rPr>
              <a:t> فيما يعد بالسياسة الشرعية.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04800"/>
            <a:ext cx="8458200" cy="6400800"/>
          </a:xfrm>
        </p:spPr>
        <p:txBody>
          <a:bodyPr>
            <a:noAutofit/>
          </a:bodyPr>
          <a:lstStyle/>
          <a:p>
            <a:pPr algn="just" rtl="1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مع المحرمات (الربا – الغش – الخمور).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تربية الإنسان تربية إسلامية على تجنب الحرام.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الالتزام بالواجبات (الزكاة – البيع).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/>
                </a:solidFill>
              </a:rPr>
              <a:t>تحريم الغش (بكل أنواعه). 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/>
            <a:r>
              <a:rPr lang="en-US" sz="3200" dirty="0" smtClean="0">
                <a:solidFill>
                  <a:schemeClr val="tx1"/>
                </a:solidFill>
              </a:rPr>
              <a:t>  </a:t>
            </a:r>
            <a:r>
              <a:rPr lang="ar-SA" sz="3200" dirty="0" smtClean="0">
                <a:solidFill>
                  <a:schemeClr val="tx1"/>
                </a:solidFill>
              </a:rPr>
              <a:t>الدليل: قوله صلى الله عليه وسلم: (من غشنا ليس منا)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/>
                </a:solidFill>
              </a:rPr>
              <a:t>عمل الحسبة (تفقد الأسواق من الغش).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209800" y="1066800"/>
            <a:ext cx="64008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400" b="1" dirty="0" smtClean="0">
                <a:solidFill>
                  <a:schemeClr val="tx1"/>
                </a:solidFill>
              </a:rPr>
              <a:t> تدخل الدولة لتطبيق الأحكام الشرعية المنصوص عليها: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28600"/>
            <a:ext cx="7848600" cy="6400800"/>
          </a:xfrm>
        </p:spPr>
        <p:txBody>
          <a:bodyPr>
            <a:noAutofit/>
          </a:bodyPr>
          <a:lstStyle/>
          <a:p>
            <a:pPr algn="just" rtl="1"/>
            <a:endParaRPr lang="en-US" sz="24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  <a:p>
            <a:pPr algn="just" rtl="1"/>
            <a:r>
              <a:rPr lang="ar-SA" sz="2400" b="1" u="sng" dirty="0">
                <a:solidFill>
                  <a:schemeClr val="accent2"/>
                </a:solidFill>
              </a:rPr>
              <a:t>تعريف السياسة الشرعية: </a:t>
            </a:r>
            <a:endParaRPr lang="en-US" sz="2400" b="1" u="sng" dirty="0" smtClean="0">
              <a:solidFill>
                <a:schemeClr val="accent2"/>
              </a:solidFill>
            </a:endParaRPr>
          </a:p>
          <a:p>
            <a:pPr algn="just" rtl="1"/>
            <a:r>
              <a:rPr lang="ar-SA" sz="2400" dirty="0" smtClean="0">
                <a:solidFill>
                  <a:schemeClr val="tx1"/>
                </a:solidFill>
              </a:rPr>
              <a:t>ما </a:t>
            </a:r>
            <a:r>
              <a:rPr lang="ar-SA" sz="2400" dirty="0">
                <a:solidFill>
                  <a:schemeClr val="tx1"/>
                </a:solidFill>
              </a:rPr>
              <a:t>يسنه الحاكم من قوانين </a:t>
            </a:r>
            <a:r>
              <a:rPr lang="ar-SA" sz="2400" dirty="0" smtClean="0">
                <a:solidFill>
                  <a:schemeClr val="tx1"/>
                </a:solidFill>
              </a:rPr>
              <a:t>ونظم </a:t>
            </a:r>
            <a:r>
              <a:rPr lang="ar-SA" sz="2400" dirty="0">
                <a:solidFill>
                  <a:schemeClr val="tx1"/>
                </a:solidFill>
              </a:rPr>
              <a:t>أي: </a:t>
            </a:r>
            <a:r>
              <a:rPr lang="ar-SA" sz="2400" dirty="0" smtClean="0">
                <a:solidFill>
                  <a:schemeClr val="tx1"/>
                </a:solidFill>
              </a:rPr>
              <a:t>تصرف </a:t>
            </a:r>
            <a:r>
              <a:rPr lang="ar-SA" sz="2400" dirty="0">
                <a:solidFill>
                  <a:schemeClr val="tx1"/>
                </a:solidFill>
              </a:rPr>
              <a:t>الحاكم بالمصلحة وفق ضوابطها الشرعية.</a:t>
            </a:r>
            <a:endParaRPr lang="en-US" sz="2400" dirty="0">
              <a:solidFill>
                <a:schemeClr val="tx1"/>
              </a:solidFill>
            </a:endParaRPr>
          </a:p>
          <a:p>
            <a:pPr algn="just" rtl="1"/>
            <a:r>
              <a:rPr lang="ar-SA" sz="2400" b="1" u="sng" dirty="0">
                <a:solidFill>
                  <a:schemeClr val="accent2"/>
                </a:solidFill>
              </a:rPr>
              <a:t>مثال</a:t>
            </a:r>
            <a:r>
              <a:rPr lang="ar-SA" sz="2400" b="1" dirty="0">
                <a:solidFill>
                  <a:schemeClr val="accent2"/>
                </a:solidFill>
              </a:rPr>
              <a:t>: </a:t>
            </a:r>
            <a:endParaRPr lang="ar-SA" sz="2400" b="1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حفظ المال. </a:t>
            </a:r>
            <a:r>
              <a:rPr lang="ar-SA" sz="2400" dirty="0" smtClean="0">
                <a:solidFill>
                  <a:schemeClr val="tx1"/>
                </a:solidFill>
              </a:rPr>
              <a:t>(مقصد من مقاصد الشريعة )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حفظ النفس </a:t>
            </a:r>
            <a:r>
              <a:rPr lang="ar-SA" sz="2400" dirty="0" smtClean="0">
                <a:solidFill>
                  <a:schemeClr val="tx1"/>
                </a:solidFill>
              </a:rPr>
              <a:t>:منع </a:t>
            </a:r>
            <a:r>
              <a:rPr lang="ar-SA" sz="2400" dirty="0">
                <a:solidFill>
                  <a:schemeClr val="tx1"/>
                </a:solidFill>
              </a:rPr>
              <a:t>التجارة في </a:t>
            </a:r>
            <a:r>
              <a:rPr lang="ar-SA" sz="2400" dirty="0" smtClean="0">
                <a:solidFill>
                  <a:schemeClr val="tx1"/>
                </a:solidFill>
              </a:rPr>
              <a:t>المحرمات - عدم تناول </a:t>
            </a:r>
            <a:r>
              <a:rPr lang="ar-SA" sz="2400" dirty="0">
                <a:solidFill>
                  <a:schemeClr val="tx1"/>
                </a:solidFill>
              </a:rPr>
              <a:t>الأطعمة </a:t>
            </a:r>
            <a:r>
              <a:rPr lang="ar-SA" sz="2400" dirty="0" smtClean="0">
                <a:solidFill>
                  <a:schemeClr val="tx1"/>
                </a:solidFill>
              </a:rPr>
              <a:t>الضارة      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1"/>
                </a:solidFill>
              </a:rPr>
              <a:t>الأمر متروك </a:t>
            </a:r>
            <a:r>
              <a:rPr lang="ar-SA" sz="2400" dirty="0" err="1" smtClean="0">
                <a:solidFill>
                  <a:schemeClr val="tx1"/>
                </a:solidFill>
              </a:rPr>
              <a:t>لاهل</a:t>
            </a:r>
            <a:r>
              <a:rPr lang="ar-SA" sz="2400" dirty="0" smtClean="0">
                <a:solidFill>
                  <a:schemeClr val="tx1"/>
                </a:solidFill>
              </a:rPr>
              <a:t> الاختصاص :  ما يسمى بالمصالح المرسلة :مجال :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2400" b="1" u="sng" dirty="0" smtClean="0">
                <a:solidFill>
                  <a:schemeClr val="accent6"/>
                </a:solidFill>
              </a:rPr>
              <a:t>لعمل السياسة الشرعية</a:t>
            </a:r>
            <a:r>
              <a:rPr lang="ar-SA" sz="2400" b="1" dirty="0" smtClean="0">
                <a:solidFill>
                  <a:schemeClr val="accent6"/>
                </a:solidFill>
              </a:rPr>
              <a:t>:</a:t>
            </a:r>
            <a:endParaRPr lang="en-US" sz="2400" b="1" dirty="0" smtClean="0">
              <a:solidFill>
                <a:schemeClr val="accent6"/>
              </a:solidFill>
            </a:endParaRPr>
          </a:p>
          <a:p>
            <a:pPr algn="just" rtl="1"/>
            <a:r>
              <a:rPr lang="ar-SA" sz="2400" dirty="0" smtClean="0">
                <a:solidFill>
                  <a:schemeClr val="tx1"/>
                </a:solidFill>
              </a:rPr>
              <a:t>1- بالاجتهاد من الأصول أو المصادر الأساسية.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2400" dirty="0" smtClean="0">
                <a:solidFill>
                  <a:schemeClr val="tx1"/>
                </a:solidFill>
              </a:rPr>
              <a:t>2-تعمل في المصلحة المرسلة :.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2400" u="sng" dirty="0" smtClean="0">
                <a:solidFill>
                  <a:schemeClr val="tx1"/>
                </a:solidFill>
              </a:rPr>
              <a:t>تعريفها</a:t>
            </a:r>
            <a:r>
              <a:rPr lang="ar-SA" sz="2400" dirty="0" smtClean="0">
                <a:solidFill>
                  <a:schemeClr val="tx1"/>
                </a:solidFill>
              </a:rPr>
              <a:t>: كل منفعة داخلة في مقاصد الشارع دون أن يكون لها شاهد بالاعتبار أو الإلغاء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 rtl="1"/>
            <a:endParaRPr lang="en-US" sz="2400" dirty="0">
              <a:solidFill>
                <a:schemeClr val="tx1"/>
              </a:solidFill>
            </a:endParaRPr>
          </a:p>
          <a:p>
            <a:pPr algn="just" rtl="1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962400" y="381000"/>
            <a:ext cx="4800600" cy="533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تدخل الدولة فيما يعد من السياسة الشرعية: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04800"/>
            <a:ext cx="7924800" cy="6248400"/>
          </a:xfrm>
        </p:spPr>
        <p:txBody>
          <a:bodyPr>
            <a:noAutofit/>
          </a:bodyPr>
          <a:lstStyle/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b="1" u="sng" dirty="0">
                <a:solidFill>
                  <a:schemeClr val="accent2"/>
                </a:solidFill>
              </a:rPr>
              <a:t>المصلحة المطلقة:</a:t>
            </a:r>
            <a:endParaRPr lang="en-US" sz="3000" b="1" u="sng" dirty="0">
              <a:solidFill>
                <a:schemeClr val="accent2"/>
              </a:solidFill>
            </a:endParaRPr>
          </a:p>
          <a:p>
            <a:pPr algn="just" rtl="1"/>
            <a:r>
              <a:rPr lang="ar-SA" sz="3000" dirty="0">
                <a:solidFill>
                  <a:schemeClr val="tx1"/>
                </a:solidFill>
              </a:rPr>
              <a:t>هي باب واسع للحكومة للتدخل في النشاط الاقتصادي لتحقيق المصالح الاقتصادية.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>
                <a:solidFill>
                  <a:schemeClr val="accent2"/>
                </a:solidFill>
              </a:rPr>
              <a:t>مثال: </a:t>
            </a:r>
            <a:endParaRPr lang="en-US" sz="3000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dirty="0">
                <a:solidFill>
                  <a:schemeClr val="tx1"/>
                </a:solidFill>
              </a:rPr>
              <a:t>تقديم قروض حسنة لمنتجي </a:t>
            </a:r>
            <a:r>
              <a:rPr lang="ar-SA" sz="3000" dirty="0" smtClean="0">
                <a:solidFill>
                  <a:schemeClr val="tx1"/>
                </a:solidFill>
              </a:rPr>
              <a:t>الأدوية.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dirty="0">
                <a:solidFill>
                  <a:schemeClr val="tx1"/>
                </a:solidFill>
              </a:rPr>
              <a:t>تدريب المؤهلين من العمالة لتخفيف البطالة.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 smtClean="0">
                <a:solidFill>
                  <a:schemeClr val="accent2"/>
                </a:solidFill>
              </a:rPr>
              <a:t>حكمها</a:t>
            </a:r>
            <a:r>
              <a:rPr lang="ar-SA" sz="3000" dirty="0">
                <a:solidFill>
                  <a:schemeClr val="tx1"/>
                </a:solidFill>
              </a:rPr>
              <a:t>: مباح</a:t>
            </a:r>
            <a:r>
              <a:rPr lang="ar-SA" sz="3000" dirty="0" smtClean="0">
                <a:solidFill>
                  <a:schemeClr val="tx1"/>
                </a:solidFill>
              </a:rPr>
              <a:t>.</a:t>
            </a:r>
          </a:p>
          <a:p>
            <a:pPr algn="just" rtl="1"/>
            <a:endParaRPr lang="ar-SA" sz="3000" u="sng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                                له </a:t>
            </a:r>
            <a:r>
              <a:rPr lang="ar-SA" sz="3000" dirty="0" err="1" smtClean="0">
                <a:solidFill>
                  <a:schemeClr val="tx1"/>
                </a:solidFill>
              </a:rPr>
              <a:t>تاثير</a:t>
            </a:r>
            <a:r>
              <a:rPr lang="ar-SA" sz="3000" dirty="0" smtClean="0">
                <a:solidFill>
                  <a:schemeClr val="tx1"/>
                </a:solidFill>
              </a:rPr>
              <a:t> على المواطن</a:t>
            </a: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لا بد أن يخضع لضوابط المصلحة حتى يمكن إيجازها.: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1- أن تكون المصلحة المقصودة مندرجة تحت مقاصد التشريع وهي: (</a:t>
            </a:r>
            <a:r>
              <a:rPr lang="ar-SA" sz="3000" dirty="0" smtClean="0">
                <a:solidFill>
                  <a:schemeClr val="accent2"/>
                </a:solidFill>
              </a:rPr>
              <a:t>حفظ الدين– النفس – العقل – النسل – المال</a:t>
            </a:r>
            <a:r>
              <a:rPr lang="ar-SA" sz="3000" dirty="0" smtClean="0">
                <a:solidFill>
                  <a:schemeClr val="tx1"/>
                </a:solidFill>
              </a:rPr>
              <a:t>).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15000" y="4267200"/>
            <a:ext cx="2971800" cy="685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u="sng" dirty="0" smtClean="0">
                <a:solidFill>
                  <a:schemeClr val="tx1"/>
                </a:solidFill>
              </a:rPr>
              <a:t>حدود تدخل الدولة</a:t>
            </a:r>
            <a:r>
              <a:rPr lang="ar-SA" sz="2800" b="1" dirty="0" smtClean="0">
                <a:solidFill>
                  <a:schemeClr val="tx1"/>
                </a:solidFill>
              </a:rPr>
              <a:t>: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7200"/>
            <a:ext cx="7696200" cy="5715000"/>
          </a:xfrm>
        </p:spPr>
        <p:txBody>
          <a:bodyPr>
            <a:noAutofit/>
          </a:bodyPr>
          <a:lstStyle/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2- </a:t>
            </a:r>
            <a:r>
              <a:rPr lang="ar-SA" sz="3000" dirty="0">
                <a:solidFill>
                  <a:schemeClr val="tx1"/>
                </a:solidFill>
              </a:rPr>
              <a:t>أن تكون المصلحة المقصودة من التدخل غير متعارضة مع حكم ثابت شرعي من القرآن أو السنة أو القياس.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b="1" u="sng" dirty="0">
                <a:solidFill>
                  <a:schemeClr val="accent2"/>
                </a:solidFill>
              </a:rPr>
              <a:t>مثال: </a:t>
            </a:r>
            <a:endParaRPr lang="ar-SA" sz="3000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1" u="sng" dirty="0" smtClean="0">
                <a:solidFill>
                  <a:schemeClr val="accent6"/>
                </a:solidFill>
              </a:rPr>
              <a:t>القرض: </a:t>
            </a:r>
            <a:r>
              <a:rPr lang="ar-SA" sz="3000" dirty="0">
                <a:solidFill>
                  <a:schemeClr val="tx1"/>
                </a:solidFill>
              </a:rPr>
              <a:t>مصلحة تساهم في تقديم الصناعة ولكنه </a:t>
            </a:r>
            <a:r>
              <a:rPr lang="ar-SA" sz="3000" dirty="0" smtClean="0">
                <a:solidFill>
                  <a:schemeClr val="tx1"/>
                </a:solidFill>
              </a:rPr>
              <a:t>يتعارض     مع </a:t>
            </a:r>
            <a:r>
              <a:rPr lang="ar-SA" sz="3000" dirty="0">
                <a:solidFill>
                  <a:schemeClr val="tx1"/>
                </a:solidFill>
              </a:rPr>
              <a:t>حكم شرعي وهو تحريم </a:t>
            </a:r>
            <a:r>
              <a:rPr lang="ar-SA" sz="3000" dirty="0" smtClean="0">
                <a:solidFill>
                  <a:schemeClr val="tx1"/>
                </a:solidFill>
              </a:rPr>
              <a:t>الربا.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b="1" u="sng" dirty="0">
                <a:solidFill>
                  <a:schemeClr val="accent6"/>
                </a:solidFill>
              </a:rPr>
              <a:t>السياحة: </a:t>
            </a:r>
            <a:r>
              <a:rPr lang="ar-SA" sz="3000" dirty="0">
                <a:solidFill>
                  <a:schemeClr val="tx1"/>
                </a:solidFill>
              </a:rPr>
              <a:t>زيادة دخل ولكن تجارة الخمور وجذب السواح يتعارض مع حكم شرعي تحريم الخمور</a:t>
            </a:r>
            <a:r>
              <a:rPr lang="ar-SA" sz="3000" dirty="0" smtClean="0">
                <a:solidFill>
                  <a:schemeClr val="tx1"/>
                </a:solidFill>
              </a:rPr>
              <a:t>.</a:t>
            </a:r>
          </a:p>
          <a:p>
            <a:pPr algn="just" rtl="1"/>
            <a:endParaRPr lang="ar-SA" sz="30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3- ألا تؤدي المصلحة المقصودة من تدخل الدولة إلى تفويت مصلحة أخرى أهم منها أو مساوية لها.</a:t>
            </a: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يجب أن يكون </a:t>
            </a:r>
            <a:r>
              <a:rPr lang="ar-SA" sz="3000" dirty="0" err="1" smtClean="0">
                <a:solidFill>
                  <a:schemeClr val="tx1"/>
                </a:solidFill>
              </a:rPr>
              <a:t>هذأ</a:t>
            </a:r>
            <a:r>
              <a:rPr lang="ar-SA" sz="3000" dirty="0" smtClean="0">
                <a:solidFill>
                  <a:schemeClr val="tx1"/>
                </a:solidFill>
              </a:rPr>
              <a:t> التدخل في أضيق حدوده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85800"/>
            <a:ext cx="7543800" cy="5638800"/>
          </a:xfrm>
        </p:spPr>
        <p:txBody>
          <a:bodyPr>
            <a:noAutofit/>
          </a:bodyPr>
          <a:lstStyle/>
          <a:p>
            <a:pPr algn="just" rtl="1"/>
            <a:endParaRPr lang="ar-SA" sz="3000" dirty="0" smtClean="0">
              <a:solidFill>
                <a:schemeClr val="tx1"/>
              </a:solidFill>
            </a:endParaRPr>
          </a:p>
          <a:p>
            <a:pPr algn="just" rtl="1"/>
            <a:endParaRPr lang="ar-SA" sz="30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u="sng" dirty="0" smtClean="0">
                <a:solidFill>
                  <a:schemeClr val="tx1"/>
                </a:solidFill>
              </a:rPr>
              <a:t> </a:t>
            </a:r>
            <a:r>
              <a:rPr lang="ar-SA" sz="3000" u="sng" dirty="0">
                <a:solidFill>
                  <a:schemeClr val="tx1"/>
                </a:solidFill>
              </a:rPr>
              <a:t>إدارة الموارد الطبيعية </a:t>
            </a:r>
            <a:endParaRPr lang="ar-SA" sz="3000" u="sng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b="1" dirty="0" smtClean="0">
                <a:solidFill>
                  <a:schemeClr val="accent2"/>
                </a:solidFill>
              </a:rPr>
              <a:t>مثال :- الزراعة </a:t>
            </a:r>
            <a:r>
              <a:rPr lang="ar-SA" sz="3000" b="1" dirty="0">
                <a:solidFill>
                  <a:schemeClr val="accent2"/>
                </a:solidFill>
              </a:rPr>
              <a:t>– المعادن – مياه </a:t>
            </a:r>
            <a:r>
              <a:rPr lang="ar-SA" sz="3000" b="1" dirty="0" smtClean="0">
                <a:solidFill>
                  <a:schemeClr val="accent2"/>
                </a:solidFill>
              </a:rPr>
              <a:t>الأنهار</a:t>
            </a:r>
            <a:endParaRPr lang="en-US" sz="3000" b="1" dirty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باختيار الطريقة التي تحقق المصلحة العامة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000" u="sng" dirty="0" smtClean="0">
                <a:solidFill>
                  <a:schemeClr val="tx1"/>
                </a:solidFill>
              </a:rPr>
              <a:t>إدارة </a:t>
            </a:r>
            <a:r>
              <a:rPr lang="ar-SA" sz="3000" u="sng" dirty="0">
                <a:solidFill>
                  <a:schemeClr val="tx1"/>
                </a:solidFill>
              </a:rPr>
              <a:t>ميزانية الدولة</a:t>
            </a:r>
            <a:r>
              <a:rPr lang="ar-SA" sz="3000" u="sng" dirty="0" smtClean="0">
                <a:solidFill>
                  <a:schemeClr val="tx1"/>
                </a:solidFill>
              </a:rPr>
              <a:t>. :</a:t>
            </a:r>
            <a:endParaRPr lang="en-US" sz="3000" u="sng" dirty="0">
              <a:solidFill>
                <a:schemeClr val="tx1"/>
              </a:solidFill>
            </a:endParaRPr>
          </a:p>
          <a:p>
            <a:pPr algn="just" rtl="1"/>
            <a:r>
              <a:rPr lang="ar-SA" sz="3000" b="1" u="sng" dirty="0" smtClean="0">
                <a:solidFill>
                  <a:schemeClr val="accent6"/>
                </a:solidFill>
              </a:rPr>
              <a:t>تعريف </a:t>
            </a:r>
            <a:r>
              <a:rPr lang="ar-SA" sz="3000" b="1" u="sng" dirty="0" err="1" smtClean="0">
                <a:solidFill>
                  <a:schemeClr val="accent6"/>
                </a:solidFill>
              </a:rPr>
              <a:t>المزانية</a:t>
            </a:r>
            <a:r>
              <a:rPr lang="ar-SA" sz="3000" b="1" u="sng" dirty="0" smtClean="0">
                <a:solidFill>
                  <a:schemeClr val="accent6"/>
                </a:solidFill>
              </a:rPr>
              <a:t>:</a:t>
            </a:r>
            <a:r>
              <a:rPr lang="ar-SA" sz="3000" dirty="0" smtClean="0">
                <a:solidFill>
                  <a:schemeClr val="tx1"/>
                </a:solidFill>
              </a:rPr>
              <a:t> تقرير </a:t>
            </a:r>
            <a:r>
              <a:rPr lang="ar-SA" sz="3000" dirty="0">
                <a:solidFill>
                  <a:schemeClr val="tx1"/>
                </a:solidFill>
              </a:rPr>
              <a:t>مفصل ومعتمد لنفقات الدولة وإيراداتها لفترة زمنية مقبلة عادةً ما تكون </a:t>
            </a:r>
            <a:r>
              <a:rPr lang="ar-SA" sz="3000" dirty="0" smtClean="0">
                <a:solidFill>
                  <a:schemeClr val="tx1"/>
                </a:solidFill>
              </a:rPr>
              <a:t>سنة.</a:t>
            </a: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تمثل البرنامج الاجتماعي والاقتصادي للحكومة والدفاعي 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</a:rPr>
              <a:t>تنظيم </a:t>
            </a:r>
            <a:r>
              <a:rPr lang="ar-SA" sz="3000" dirty="0">
                <a:solidFill>
                  <a:schemeClr val="tx1"/>
                </a:solidFill>
              </a:rPr>
              <a:t>النشاط الاقتصادي باتخاذ الإجراءات وإصدار النظم المنظمة للنشاط الاقتصادي.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590800" y="685800"/>
            <a:ext cx="6248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chemeClr val="tx1"/>
                </a:solidFill>
              </a:rPr>
              <a:t>أمثلة لوظائف اقتصادية للدولة مبنية على السياسة الشرعية: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1000"/>
            <a:ext cx="7772400" cy="5715000"/>
          </a:xfrm>
        </p:spPr>
        <p:txBody>
          <a:bodyPr>
            <a:noAutofit/>
          </a:bodyPr>
          <a:lstStyle/>
          <a:p>
            <a:pPr algn="just" rtl="1"/>
            <a:endParaRPr lang="ar-SA" sz="3000" dirty="0" smtClean="0">
              <a:solidFill>
                <a:schemeClr val="tx1"/>
              </a:solidFill>
            </a:endParaRPr>
          </a:p>
          <a:p>
            <a:pPr algn="just" rtl="1"/>
            <a:endParaRPr lang="ar-SA" sz="3000" dirty="0" smtClean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676400" y="1219200"/>
            <a:ext cx="6553200" cy="464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200" b="1" u="sng" dirty="0" smtClean="0">
                <a:solidFill>
                  <a:srgbClr val="FF0000"/>
                </a:solidFill>
              </a:rPr>
              <a:t>مثال:</a:t>
            </a:r>
            <a:endParaRPr lang="en-US" sz="3200" b="1" u="sng" dirty="0" smtClean="0">
              <a:solidFill>
                <a:srgbClr val="FF0000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/>
                </a:solidFill>
              </a:rPr>
              <a:t> إنشاء المصارف – إنشاء الشركات  المصانع – أنظمة مؤسسات التعليم الخاص.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u="sng" dirty="0" smtClean="0">
                <a:solidFill>
                  <a:schemeClr val="tx1"/>
                </a:solidFill>
              </a:rPr>
              <a:t>التدخل لمعالجة الظواهر الاقتصادية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/>
                </a:solidFill>
              </a:rPr>
              <a:t>(البطالة –أو هجرة الأموال إلى الخارج – الفقر – سوء توزيع الدخل).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tx1"/>
                </a:solidFill>
              </a:rPr>
              <a:t>كل هذه من السياسة الشرعية المستندة إلى المصالح المرسلة.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47800" y="129540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ar-SA" sz="7200" dirty="0" smtClean="0">
                <a:solidFill>
                  <a:schemeClr val="tx1"/>
                </a:solidFill>
                <a:cs typeface="DecoType Naskh Variants" pitchFamily="2" charset="-78"/>
              </a:rPr>
              <a:t>التكافل الاجتماعي</a:t>
            </a:r>
            <a:endParaRPr lang="en-US" sz="7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276600"/>
            <a:ext cx="6949440" cy="1371600"/>
          </a:xfrm>
        </p:spPr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د/ جهاد البشــــــــــــــير</a:t>
            </a:r>
            <a:endParaRPr lang="en-US" sz="4400" b="1" dirty="0" smtClean="0">
              <a:solidFill>
                <a:schemeClr val="accent1"/>
              </a:solidFill>
            </a:endParaRPr>
          </a:p>
          <a:p>
            <a:pPr algn="ctr"/>
            <a:endParaRPr lang="en-US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6248400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endParaRPr lang="en-US" b="1" dirty="0" smtClean="0"/>
          </a:p>
          <a:p>
            <a:pPr marL="0" indent="0" algn="just" rtl="1">
              <a:buNone/>
            </a:pPr>
            <a:endParaRPr lang="en-US" b="1" dirty="0" smtClean="0"/>
          </a:p>
          <a:p>
            <a:pPr marL="0" indent="0" algn="just" rtl="1">
              <a:buNone/>
            </a:pPr>
            <a:r>
              <a:rPr lang="ar-SA" b="1" u="sng" dirty="0" smtClean="0"/>
              <a:t>لغةً</a:t>
            </a:r>
            <a:r>
              <a:rPr lang="ar-SA" dirty="0" smtClean="0"/>
              <a:t>:  كَفَّل , كفل 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dirty="0" smtClean="0"/>
              <a:t> </a:t>
            </a:r>
            <a:r>
              <a:rPr lang="ar-SA" dirty="0" smtClean="0">
                <a:solidFill>
                  <a:schemeClr val="accent2"/>
                </a:solidFill>
              </a:rPr>
              <a:t>الكافل : هو العائل </a:t>
            </a:r>
          </a:p>
          <a:p>
            <a:pPr marL="0" indent="0" algn="just" rtl="1">
              <a:buNone/>
            </a:pPr>
            <a:r>
              <a:rPr lang="ar-SA" dirty="0" smtClean="0">
                <a:solidFill>
                  <a:schemeClr val="accent2"/>
                </a:solidFill>
              </a:rPr>
              <a:t> الكفيل : هو الضامن</a:t>
            </a:r>
            <a:r>
              <a:rPr lang="ar-SA" dirty="0" smtClean="0"/>
              <a:t>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/>
              <a:t>اصطلاحاً</a:t>
            </a:r>
            <a:r>
              <a:rPr lang="ar-SA" u="sng" dirty="0" smtClean="0"/>
              <a:t>:</a:t>
            </a:r>
            <a:r>
              <a:rPr lang="ar-SA" dirty="0" smtClean="0"/>
              <a:t> كفالة متناولة بين أكثر من طرف.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chemeClr val="accent1"/>
                </a:solidFill>
              </a:rPr>
              <a:t>المعنى العام</a:t>
            </a:r>
            <a:r>
              <a:rPr lang="ar-SA" dirty="0" smtClean="0"/>
              <a:t>: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هو تعاون متبادل داخل المجتمع المسلم يغطي كل جوانب الحياة الاجتماعية.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حلقات من التعاون داخل المجتمع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صوره</a:t>
            </a:r>
            <a:r>
              <a:rPr lang="ar-SA" dirty="0" smtClean="0"/>
              <a:t>: يعزي المصاب – ينصر المظلوم – يرحم الضعيف .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705600" y="533400"/>
            <a:ext cx="2209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u="sng" dirty="0" smtClean="0">
                <a:solidFill>
                  <a:schemeClr val="tx1"/>
                </a:solidFill>
              </a:rPr>
              <a:t>تعريف التكافل</a:t>
            </a:r>
            <a:r>
              <a:rPr lang="ar-SA" sz="2800" dirty="0" smtClean="0">
                <a:solidFill>
                  <a:schemeClr val="tx1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marL="596646" indent="-514350" algn="just" rtl="1">
              <a:buNone/>
            </a:pPr>
            <a:endParaRPr lang="en-US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التكافل الاجتماعي.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التضامن بين جميع أفراد المجتمع والحكومة والأفراد.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مساندة للمجتمع والجماعات والأفراد.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محافظة على مصلحة الفرد والجماعة.</a:t>
            </a:r>
            <a:endParaRPr lang="en-US" dirty="0" smtClean="0"/>
          </a:p>
          <a:p>
            <a:pPr algn="just" rtl="1"/>
            <a:endParaRPr lang="ar-SA" b="1" u="sng" dirty="0" smtClean="0">
              <a:solidFill>
                <a:schemeClr val="bg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هو التعاون المتبادل داخل المجتمع المسلم.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تفاعل مستمر يضمن مسئولية متبادلة.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رعاية للرخاء العام وتنميته.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0" y="3657600"/>
            <a:ext cx="5029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buNone/>
            </a:pPr>
            <a:r>
              <a:rPr lang="ar-SA" sz="2400" b="1" u="sng" dirty="0" smtClean="0">
                <a:solidFill>
                  <a:schemeClr val="tx1"/>
                </a:solidFill>
              </a:rPr>
              <a:t>مضمون التكافل الاجتماعي في النظام الاقتصادي</a:t>
            </a:r>
            <a:r>
              <a:rPr lang="ar-SA" sz="2400" dirty="0" smtClean="0">
                <a:solidFill>
                  <a:schemeClr val="tx1"/>
                </a:solidFill>
              </a:rPr>
              <a:t>: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038600" y="304800"/>
            <a:ext cx="48006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96646" indent="-514350" algn="just" rtl="1">
              <a:buNone/>
            </a:pPr>
            <a:r>
              <a:rPr lang="ar-SA" sz="2400" b="1" u="sng" dirty="0" smtClean="0">
                <a:solidFill>
                  <a:schemeClr val="tx1"/>
                </a:solidFill>
              </a:rPr>
              <a:t>من سمات النظام الاقتصادي الإسلامي</a:t>
            </a:r>
            <a:r>
              <a:rPr lang="ar-SA" sz="2400" b="1" dirty="0" smtClean="0">
                <a:solidFill>
                  <a:schemeClr val="tx1"/>
                </a:solidFill>
              </a:rPr>
              <a:t>: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685800"/>
            <a:ext cx="7943088" cy="5867400"/>
          </a:xfrm>
        </p:spPr>
        <p:txBody>
          <a:bodyPr>
            <a:normAutofit lnSpcReduction="1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أدلة التكافل</a:t>
            </a:r>
            <a:r>
              <a:rPr lang="ar-SA" b="1" dirty="0" smtClean="0">
                <a:solidFill>
                  <a:schemeClr val="accent6"/>
                </a:solidFill>
              </a:rPr>
              <a:t>: </a:t>
            </a:r>
          </a:p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دليل التكافل</a:t>
            </a:r>
            <a:r>
              <a:rPr lang="ar-SA" b="1" dirty="0" smtClean="0">
                <a:solidFill>
                  <a:schemeClr val="accent2"/>
                </a:solidFill>
              </a:rPr>
              <a:t>: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من </a:t>
            </a:r>
            <a:r>
              <a:rPr lang="ar-SA" dirty="0" smtClean="0">
                <a:solidFill>
                  <a:srgbClr val="00B050"/>
                </a:solidFill>
              </a:rPr>
              <a:t>القرآن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قال تعالى </a:t>
            </a:r>
            <a:r>
              <a:rPr lang="ar-SA" dirty="0" smtClean="0"/>
              <a:t>{وَتَعَاوَنُواْ عَلَى الْبرِّ وَالتَّقْوَى}.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من </a:t>
            </a:r>
            <a:r>
              <a:rPr lang="ar-SA" dirty="0" smtClean="0">
                <a:solidFill>
                  <a:srgbClr val="00B050"/>
                </a:solidFill>
              </a:rPr>
              <a:t>السنة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قوله صلى الله عليه وسلم</a:t>
            </a:r>
            <a:r>
              <a:rPr lang="ar-SA" dirty="0" smtClean="0"/>
              <a:t>: (إن المؤمن للمؤمن كالبنيان يشد بعضه بعضاً).</a:t>
            </a:r>
          </a:p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دليل أهميته </a:t>
            </a:r>
            <a:r>
              <a:rPr lang="ar-SA" u="sng" dirty="0" smtClean="0"/>
              <a:t>:</a:t>
            </a:r>
          </a:p>
          <a:p>
            <a:pPr algn="just" rtl="1"/>
            <a:r>
              <a:rPr lang="ar-SA" dirty="0" smtClean="0"/>
              <a:t> </a:t>
            </a:r>
            <a:r>
              <a:rPr lang="ar-SA" dirty="0" smtClean="0">
                <a:cs typeface="Diwani Bent" pitchFamily="2" charset="-78"/>
              </a:rPr>
              <a:t>قوله تعالى</a:t>
            </a:r>
            <a:r>
              <a:rPr lang="ar-SA" dirty="0" smtClean="0"/>
              <a:t>:  {إِنَّمَا الْمُؤْمِنُونَ إِخْوَةٌ}.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إيجابيات التكافل</a:t>
            </a:r>
            <a:r>
              <a:rPr lang="ar-SA" b="1" dirty="0" smtClean="0">
                <a:solidFill>
                  <a:schemeClr val="accent6"/>
                </a:solidFill>
              </a:rPr>
              <a:t>:</a:t>
            </a:r>
            <a:endParaRPr lang="en-US" b="1" dirty="0" smtClean="0">
              <a:solidFill>
                <a:schemeClr val="accent6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الشعور بالانتماء للمجتمع. 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الاطمئنان على المستقبل.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توزيع أفضل للدخل والثروة.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/>
            <a: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ar-S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مقارنة بين النظام الإسلامي والرأسمالي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71600" y="1981200"/>
          <a:ext cx="7499350" cy="3749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49675"/>
                <a:gridCol w="3749675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3600" dirty="0" smtClean="0"/>
                        <a:t>الإسلامي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الرأسمالي</a:t>
                      </a:r>
                      <a:endParaRPr lang="en-US" sz="32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وجود شبكة واسعة لحلقات التواصل في النظام الإسلامي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عدم وجود التكافل الاجتماعي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وهو أصل من أصول الشريعة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عدم انسجام التكافل مع أصول النظام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SA" sz="2400" dirty="0" smtClean="0"/>
                        <a:t>المجتمع مسئول عن توفير</a:t>
                      </a:r>
                      <a:endParaRPr lang="en-US" sz="2400" dirty="0" smtClean="0"/>
                    </a:p>
                    <a:p>
                      <a:pPr algn="ctr" rtl="1">
                        <a:buNone/>
                      </a:pPr>
                      <a:r>
                        <a:rPr lang="ar-SA" sz="2400" dirty="0" smtClean="0"/>
                        <a:t>الزكاة والصدقات نفقة التطوع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الدولة مسئولة عن توفير الرعاية للفقراء والمرضى والمسنين </a:t>
                      </a:r>
                      <a:endParaRPr lang="en-US" sz="24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تعديلات تفرض تحت ضغط الواقع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4102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تعتمد هذه الوسائل :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على الدافع الإيماني والإلزامي</a:t>
            </a:r>
            <a:endParaRPr lang="en-US" sz="2800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(الزكاة – صدقات التطوع – الوقف – القرض الحسن – النفقات الواجبة للأولاد والزوجة والأقارب – الكفارات – ضمان الدولة لحد الكفاية – الأضحية – العارية).</a:t>
            </a:r>
            <a:endParaRPr lang="ar-SA" b="1" u="sng" dirty="0" smtClean="0">
              <a:solidFill>
                <a:srgbClr val="C00000"/>
              </a:solidFill>
            </a:endParaRPr>
          </a:p>
          <a:p>
            <a:pPr algn="just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أولاً: الزكاة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 rtl="1">
              <a:buNone/>
            </a:pPr>
            <a:r>
              <a:rPr lang="ar-SA" dirty="0" smtClean="0"/>
              <a:t>تشمل زكاة الأموال وزكاة الأبدان (زكاة الفطر).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زكاة الأموال</a:t>
            </a:r>
            <a:r>
              <a:rPr lang="ar-SA" u="sng" dirty="0" smtClean="0"/>
              <a:t>:</a:t>
            </a:r>
            <a:endParaRPr lang="en-US" u="sng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تعريفها</a:t>
            </a:r>
            <a:r>
              <a:rPr lang="ar-SA" dirty="0" smtClean="0"/>
              <a:t>: نصيب مقدر شرعاً في مال معين – يصرف لطائفة مخصوصة.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حكمها:</a:t>
            </a:r>
            <a:r>
              <a:rPr lang="ar-SA" dirty="0" smtClean="0"/>
              <a:t> واجبة. 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الدليل</a:t>
            </a:r>
            <a:r>
              <a:rPr lang="ar-SA" dirty="0" smtClean="0"/>
              <a:t>: </a:t>
            </a:r>
            <a:r>
              <a:rPr lang="ar-SA" dirty="0" smtClean="0">
                <a:cs typeface="Diwani Bent" pitchFamily="2" charset="-78"/>
              </a:rPr>
              <a:t>قوله تعالى</a:t>
            </a:r>
            <a:r>
              <a:rPr lang="ar-SA" dirty="0" smtClean="0"/>
              <a:t>: (وأقيموا الصلاة وءاتوا الزكاة).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895600" y="152400"/>
            <a:ext cx="3962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u="sng" dirty="0" smtClean="0">
                <a:solidFill>
                  <a:schemeClr val="tx1"/>
                </a:solidFill>
              </a:rPr>
              <a:t>وسائل التكافل الاجتماعي الاقتصادي: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مقارنة بين الزكاة والضرائب</a:t>
            </a:r>
            <a:r>
              <a:rPr lang="ar-SA" b="1" dirty="0" smtClean="0">
                <a:solidFill>
                  <a:schemeClr val="accent2"/>
                </a:solidFill>
              </a:rPr>
              <a:t>: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b="1" u="sng" dirty="0" smtClean="0"/>
              <a:t>الزكاة:</a:t>
            </a:r>
            <a:r>
              <a:rPr lang="ar-SA" dirty="0" smtClean="0"/>
              <a:t> تؤدى بالدافع الإيماني.			</a:t>
            </a:r>
            <a:r>
              <a:rPr lang="en-US" dirty="0" smtClean="0"/>
              <a:t>	</a:t>
            </a:r>
            <a:endParaRPr lang="ar-SA" dirty="0" smtClean="0"/>
          </a:p>
          <a:p>
            <a:pPr algn="just" rtl="1">
              <a:buNone/>
            </a:pPr>
            <a:r>
              <a:rPr lang="ar-SA" b="1" u="sng" dirty="0" smtClean="0"/>
              <a:t>الضرائب:</a:t>
            </a:r>
            <a:r>
              <a:rPr lang="ar-SA" dirty="0" smtClean="0"/>
              <a:t> تؤدي بدافع النظام الرسمي.</a:t>
            </a:r>
            <a:endParaRPr lang="en-US" dirty="0" smtClean="0"/>
          </a:p>
          <a:p>
            <a:pPr algn="just" rtl="1">
              <a:buNone/>
            </a:pPr>
            <a:endParaRPr lang="ar-SA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endParaRPr lang="ar-SA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 أداء الزكاة عبادة.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وسيلة من وسائل إعادة توزيع الدخل والثروة في المجتمع.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أحد الدوافع نحو الاستثمار.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وسيلة من وسائل الأمن المشجع على توفير البيئة المناسبة للانتعاش الاقتصادي.</a:t>
            </a:r>
            <a:endParaRPr lang="en-US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   تحارب </a:t>
            </a:r>
            <a:r>
              <a:rPr lang="ar-SA" dirty="0" smtClean="0"/>
              <a:t>الفقر.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  تجميد الأموال وإخراج الزكاة يؤدي إلى تآكلها.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وسيلة تحسين أوضاع الفئات الفقيرة في المجتمع.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876800" y="2057400"/>
            <a:ext cx="3886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800" b="1" u="sng" dirty="0" smtClean="0">
                <a:solidFill>
                  <a:schemeClr val="tx1"/>
                </a:solidFill>
              </a:rPr>
              <a:t>أهم الآثار الاقتصادية للزكاة:</a:t>
            </a:r>
            <a:endParaRPr lang="en-US" sz="28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609600"/>
            <a:ext cx="7943088" cy="5638800"/>
          </a:xfrm>
        </p:spPr>
        <p:txBody>
          <a:bodyPr>
            <a:normAutofit fontScale="85000" lnSpcReduction="10000"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تساهم في توفير موارد تمول التكافل في المجتمع</a:t>
            </a:r>
          </a:p>
          <a:p>
            <a:pPr algn="just" rtl="1">
              <a:buNone/>
            </a:pPr>
            <a:r>
              <a:rPr lang="ar-SA" dirty="0" smtClean="0"/>
              <a:t>   تخفف العبء عن ميزانية الدولة</a:t>
            </a:r>
            <a:endParaRPr lang="ar-SA" b="1" dirty="0" smtClean="0"/>
          </a:p>
          <a:p>
            <a:pPr algn="just" rtl="1">
              <a:buNone/>
            </a:pPr>
            <a:endParaRPr lang="ar-SA" b="1" u="sng" dirty="0" smtClean="0"/>
          </a:p>
          <a:p>
            <a:pPr algn="just" rtl="1"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تجب في أربعة أصناف من المال:</a:t>
            </a:r>
            <a:endParaRPr lang="en-US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</a:t>
            </a:r>
            <a:r>
              <a:rPr lang="ar-SA" b="1" dirty="0" smtClean="0">
                <a:solidFill>
                  <a:schemeClr val="accent2"/>
                </a:solidFill>
              </a:rPr>
              <a:t>الأثمان</a:t>
            </a:r>
            <a:r>
              <a:rPr lang="ar-SA" dirty="0" smtClean="0"/>
              <a:t> (الذهب – الفضة – العملات الورقية المعاصرة).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</a:t>
            </a:r>
            <a:r>
              <a:rPr lang="ar-SA" b="1" dirty="0" smtClean="0">
                <a:solidFill>
                  <a:schemeClr val="accent2"/>
                </a:solidFill>
              </a:rPr>
              <a:t>السائمة من بهيمة الأنعام </a:t>
            </a:r>
            <a:r>
              <a:rPr lang="ar-SA" dirty="0" smtClean="0"/>
              <a:t>(البقر – الإبل – الغنم ).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السائمة </a:t>
            </a:r>
            <a:r>
              <a:rPr lang="ar-SA" dirty="0" smtClean="0"/>
              <a:t>: هي التي ترعى في البراري معظم السنة .</a:t>
            </a:r>
          </a:p>
          <a:p>
            <a:pPr algn="just" rtl="1">
              <a:buNone/>
            </a:pPr>
            <a:r>
              <a:rPr lang="ar-SA" dirty="0" smtClean="0"/>
              <a:t>3- </a:t>
            </a:r>
            <a:r>
              <a:rPr lang="ar-SA" b="1" dirty="0" smtClean="0">
                <a:solidFill>
                  <a:schemeClr val="accent2"/>
                </a:solidFill>
              </a:rPr>
              <a:t>الخارج من الأرض </a:t>
            </a:r>
          </a:p>
          <a:p>
            <a:pPr algn="just" rtl="1">
              <a:buNone/>
            </a:pPr>
            <a:r>
              <a:rPr lang="ar-SA" dirty="0" smtClean="0"/>
              <a:t>الحبوب كالقمح – الثمار كالتمر – المعادن كالحديد.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4- </a:t>
            </a:r>
            <a:r>
              <a:rPr lang="ar-SA" b="1" dirty="0" smtClean="0">
                <a:solidFill>
                  <a:schemeClr val="accent2"/>
                </a:solidFill>
              </a:rPr>
              <a:t>عروض التجارة</a:t>
            </a:r>
            <a:r>
              <a:rPr lang="ar-SA" dirty="0" smtClean="0"/>
              <a:t>: وهي كل ما أعد للبيع والشراء بهدف الربح.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72000" y="2133600"/>
            <a:ext cx="4343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800" b="1" u="sng" dirty="0" smtClean="0">
                <a:solidFill>
                  <a:schemeClr val="tx1"/>
                </a:solidFill>
              </a:rPr>
              <a:t>الأموال التي تجب فيها الزكاة</a:t>
            </a:r>
            <a:r>
              <a:rPr lang="ar-SA" sz="2800" b="1" dirty="0" smtClean="0">
                <a:solidFill>
                  <a:schemeClr val="tx1"/>
                </a:solidFill>
              </a:rPr>
              <a:t>: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029200"/>
          </a:xfrm>
        </p:spPr>
        <p:txBody>
          <a:bodyPr>
            <a:normAutofit fontScale="85000" lnSpcReduction="10000"/>
          </a:bodyPr>
          <a:lstStyle/>
          <a:p>
            <a:pPr algn="just" rtl="1"/>
            <a:r>
              <a:rPr lang="ar-SA" b="1" u="sng" dirty="0" smtClean="0">
                <a:solidFill>
                  <a:schemeClr val="accent2"/>
                </a:solidFill>
              </a:rPr>
              <a:t>تجب الزكاة في الأموال بشروط خمسة :-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الحرية.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الإسلام ( لا تجب على غير المسلمين).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3- ملك النصاب:- 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rgbClr val="00B050"/>
                </a:solidFill>
              </a:rPr>
              <a:t>تعريفه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:هو المقدار من المال الذي لا تجب الزكاة في اقل منه 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rgbClr val="00B050"/>
                </a:solidFill>
              </a:rPr>
              <a:t>فائدة معرفة ملك النصاب </a:t>
            </a:r>
            <a:r>
              <a:rPr lang="ar-SA" dirty="0" smtClean="0"/>
              <a:t>:</a:t>
            </a:r>
          </a:p>
          <a:p>
            <a:pPr algn="just" rtl="1">
              <a:buNone/>
            </a:pPr>
            <a:r>
              <a:rPr lang="ar-SA" dirty="0" smtClean="0"/>
              <a:t>  للتعرف على وصل هذا المال للحد الذي تجب فيه الزكاة أو لا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4- تمام الملك واستقراره </a:t>
            </a:r>
          </a:p>
          <a:p>
            <a:pPr algn="just" rtl="1">
              <a:buNone/>
            </a:pPr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ألا يتعلق المال بحق غيره – امكانيه التصرف بالمنافع</a:t>
            </a:r>
            <a:endParaRPr lang="en-US" dirty="0" smtClean="0">
              <a:solidFill>
                <a:srgbClr val="0070C0"/>
              </a:solidFill>
            </a:endParaRPr>
          </a:p>
          <a:p>
            <a:pPr algn="just" rtl="1">
              <a:buNone/>
            </a:pPr>
            <a:r>
              <a:rPr lang="ar-SA" dirty="0" smtClean="0"/>
              <a:t>5-  تمام الحول :- أن يمضي على ملكه للمال </a:t>
            </a:r>
            <a:r>
              <a:rPr lang="ar-SA" u="sng" dirty="0" smtClean="0">
                <a:solidFill>
                  <a:srgbClr val="0070C0"/>
                </a:solidFill>
              </a:rPr>
              <a:t>سنة هجرية كاملة.</a:t>
            </a:r>
            <a:endParaRPr lang="en-US" u="sng" dirty="0" smtClean="0">
              <a:solidFill>
                <a:srgbClr val="0070C0"/>
              </a:solidFill>
            </a:endParaRPr>
          </a:p>
          <a:p>
            <a:pPr algn="r" rtl="1"/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562600" y="304800"/>
            <a:ext cx="2667000" cy="685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u="sng" dirty="0" smtClean="0">
                <a:solidFill>
                  <a:schemeClr val="bg1"/>
                </a:solidFill>
              </a:rPr>
              <a:t>شروط وجوب الزكاة: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057400" y="1295400"/>
            <a:ext cx="6477000" cy="449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600" b="1" u="sng" dirty="0" smtClean="0">
                <a:solidFill>
                  <a:schemeClr val="bg1"/>
                </a:solidFill>
              </a:rPr>
              <a:t>الأصناف التي تستثنى من شرط الحول:</a:t>
            </a:r>
            <a:endParaRPr lang="en-US" sz="3600" b="1" u="sng" dirty="0" smtClean="0">
              <a:solidFill>
                <a:schemeClr val="bg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1-  ربح عروض التجارة (حول الأصل)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2- الخارج من الأرض (عند حصادها)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3- صغار بهيمة الأنعام (تعد مع الكبار)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</a:rPr>
              <a:t>4- رواتب الموظفين 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/>
          <a:lstStyle/>
          <a:p>
            <a:pPr algn="just" rtl="1">
              <a:buNone/>
            </a:pPr>
            <a:r>
              <a:rPr lang="ar-SA" dirty="0" smtClean="0"/>
              <a:t> </a:t>
            </a:r>
          </a:p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sz="2800" u="sng" dirty="0" smtClean="0">
                <a:solidFill>
                  <a:srgbClr val="0070C0"/>
                </a:solidFill>
              </a:rPr>
              <a:t>1- تجب الزكاة في مال الصبي والمجنون 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السبب:-</a:t>
            </a:r>
          </a:p>
          <a:p>
            <a:pPr algn="just" rtl="1">
              <a:buNone/>
            </a:pPr>
            <a:r>
              <a:rPr lang="ar-SA" sz="2800" dirty="0" smtClean="0"/>
              <a:t>لأنها حق واجب في المال ليس متعلق بالجسم كالصلاة</a:t>
            </a:r>
          </a:p>
          <a:p>
            <a:pPr algn="just" rtl="1">
              <a:buNone/>
            </a:pPr>
            <a:r>
              <a:rPr lang="ar-SA" sz="2800" dirty="0" smtClean="0">
                <a:solidFill>
                  <a:srgbClr val="0070C0"/>
                </a:solidFill>
              </a:rPr>
              <a:t>2- </a:t>
            </a:r>
            <a:r>
              <a:rPr lang="ar-SA" sz="2800" u="sng" dirty="0" smtClean="0">
                <a:solidFill>
                  <a:srgbClr val="0070C0"/>
                </a:solidFill>
              </a:rPr>
              <a:t>لا تجب الزكاة </a:t>
            </a:r>
            <a:r>
              <a:rPr lang="ar-SA" sz="2800" dirty="0" smtClean="0">
                <a:solidFill>
                  <a:srgbClr val="0070C0"/>
                </a:solidFill>
              </a:rPr>
              <a:t>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أموال الدولة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أموال الجمعيات الخيرية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الأوقاف(المدارس -  المستشفيات)</a:t>
            </a:r>
          </a:p>
          <a:p>
            <a:pPr algn="just" rtl="1">
              <a:buNone/>
            </a:pPr>
            <a:r>
              <a:rPr lang="ar-SA" sz="2800" b="1" u="sng" dirty="0" smtClean="0">
                <a:solidFill>
                  <a:schemeClr val="accent2"/>
                </a:solidFill>
              </a:rPr>
              <a:t>السبب:-</a:t>
            </a:r>
          </a:p>
          <a:p>
            <a:pPr algn="just" rtl="1">
              <a:buNone/>
            </a:pPr>
            <a:r>
              <a:rPr lang="ar-SA" sz="2800" dirty="0" smtClean="0"/>
              <a:t>لأنها ليس ملكا للأفراد</a:t>
            </a:r>
          </a:p>
          <a:p>
            <a:pPr algn="just" rtl="1">
              <a:buNone/>
            </a:pPr>
            <a:endParaRPr lang="en-US" sz="28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267200" y="533400"/>
            <a:ext cx="4572000" cy="762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 smtClean="0">
                <a:solidFill>
                  <a:schemeClr val="bg1"/>
                </a:solidFill>
              </a:rPr>
              <a:t>مسائل متفرقة في فقه الزكاة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0" y="304800"/>
            <a:ext cx="7498080" cy="5867400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الدين</a:t>
            </a:r>
            <a:r>
              <a:rPr lang="ar-SA" dirty="0" smtClean="0"/>
              <a:t>: لها حالتين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الأول : المدين الغني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5"/>
                </a:solidFill>
              </a:rPr>
              <a:t>شروط المدين الغني :-</a:t>
            </a:r>
          </a:p>
          <a:p>
            <a:pPr algn="r" rtl="1">
              <a:buNone/>
            </a:pPr>
            <a:r>
              <a:rPr lang="ar-SA" dirty="0" smtClean="0"/>
              <a:t>(الغنى – الوفاء – سهولة الحصول على الدين)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الحكم</a:t>
            </a:r>
            <a:r>
              <a:rPr lang="ar-SA" dirty="0" smtClean="0">
                <a:solidFill>
                  <a:srgbClr val="00B050"/>
                </a:solidFill>
              </a:rPr>
              <a:t> : تجب فيه الزكاة:-</a:t>
            </a:r>
          </a:p>
          <a:p>
            <a:pPr algn="r" rtl="1">
              <a:buNone/>
            </a:pPr>
            <a:r>
              <a:rPr lang="ar-SA" dirty="0" smtClean="0"/>
              <a:t>1- كل عام</a:t>
            </a:r>
          </a:p>
          <a:p>
            <a:pPr algn="r" rtl="1">
              <a:buNone/>
            </a:pPr>
            <a:r>
              <a:rPr lang="ar-SA" dirty="0" smtClean="0"/>
              <a:t>2- الانتظار حتى القبض ثم يزكي عن كل السنوات الماضية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/>
              <a:t>الثانية:- المدين المعسر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5"/>
                </a:solidFill>
              </a:rPr>
              <a:t>شروط المدين المعسر</a:t>
            </a:r>
          </a:p>
          <a:p>
            <a:pPr algn="r" rtl="1">
              <a:buNone/>
            </a:pPr>
            <a:r>
              <a:rPr lang="ar-SA" dirty="0" smtClean="0"/>
              <a:t>(غير وفي – مماطل)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الحكم:</a:t>
            </a:r>
            <a:r>
              <a:rPr lang="ar-SA" dirty="0" smtClean="0">
                <a:solidFill>
                  <a:srgbClr val="00B050"/>
                </a:solidFill>
              </a:rPr>
              <a:t> لا زكاة  </a:t>
            </a:r>
          </a:p>
          <a:p>
            <a:pPr algn="r" rtl="1">
              <a:buNone/>
            </a:pPr>
            <a:r>
              <a:rPr lang="ar-SA" dirty="0" smtClean="0"/>
              <a:t>أما إذا بلغ النصاب تستحب الزكاة فيه إذا حال عليه الحول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381000"/>
            <a:ext cx="7866888" cy="5867400"/>
          </a:xfrm>
        </p:spPr>
        <p:txBody>
          <a:bodyPr/>
          <a:lstStyle/>
          <a:p>
            <a:pPr algn="r" rtl="1">
              <a:buNone/>
            </a:pPr>
            <a:r>
              <a:rPr lang="ar-SA" b="1" dirty="0" smtClean="0"/>
              <a:t>الثالثة :- حكم الزكاة في مال من عليه دين ينقص النصاب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الأقوال:-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solidFill>
                  <a:srgbClr val="00B050"/>
                </a:solidFill>
              </a:rPr>
              <a:t>الحنابلة </a:t>
            </a:r>
          </a:p>
          <a:p>
            <a:pPr algn="r" rtl="1">
              <a:buNone/>
            </a:pPr>
            <a:r>
              <a:rPr lang="ar-SA" dirty="0" smtClean="0"/>
              <a:t>لا زكاة عليه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solidFill>
                  <a:srgbClr val="00B050"/>
                </a:solidFill>
              </a:rPr>
              <a:t>قول ابن عثيمين وابن الباز:-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تجب عليه الزكاة فيما عنده من مال 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لا اثر للدين في منع الزكاة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الدين في الذمة فقط </a:t>
            </a:r>
          </a:p>
          <a:p>
            <a:pPr marL="596646" indent="-514350" algn="r" rtl="1">
              <a:buFont typeface="+mj-lt"/>
              <a:buAutoNum type="arabicPeriod"/>
            </a:pPr>
            <a:r>
              <a:rPr lang="ar-SA" dirty="0" smtClean="0"/>
              <a:t>كل مال بلغ فيه النصاب تجب فيه الزكاة </a:t>
            </a:r>
          </a:p>
          <a:p>
            <a:pPr marL="596646" indent="-514350" algn="r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828800" y="685800"/>
            <a:ext cx="6934200" cy="495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ا</a:t>
            </a:r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r" rtl="1"/>
            <a:r>
              <a:rPr lang="ar-SA" sz="2800" b="1" u="sng" dirty="0" smtClean="0"/>
              <a:t>التفصيل </a:t>
            </a:r>
            <a:r>
              <a:rPr lang="ar-SA" sz="2800" dirty="0" smtClean="0"/>
              <a:t>:-</a:t>
            </a:r>
          </a:p>
          <a:p>
            <a:pPr algn="r"/>
            <a:r>
              <a:rPr lang="ar-SA" sz="2800" dirty="0" smtClean="0"/>
              <a:t>تنقسم الأموال إلى </a:t>
            </a:r>
            <a:r>
              <a:rPr lang="ar-SA" sz="2800" b="1" u="sng" dirty="0" smtClean="0"/>
              <a:t>قسمين:-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ظاهرة – باطنه </a:t>
            </a:r>
          </a:p>
          <a:p>
            <a:pPr algn="r"/>
            <a:r>
              <a:rPr lang="ar-SA" sz="2800" b="1" u="sng" dirty="0" smtClean="0"/>
              <a:t>الظاهرة</a:t>
            </a:r>
            <a:r>
              <a:rPr lang="ar-SA" sz="2800" dirty="0" smtClean="0"/>
              <a:t>:- الحبوب – الثمار- بهيمة الأنعام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الحكم:- </a:t>
            </a:r>
            <a:r>
              <a:rPr lang="ar-SA" sz="2800" dirty="0" smtClean="0"/>
              <a:t>تجب فيها الزكاة إذا كان الدين ينقص النصاب</a:t>
            </a:r>
          </a:p>
          <a:p>
            <a:pPr algn="r"/>
            <a:r>
              <a:rPr lang="ar-SA" sz="2800" b="1" u="sng" dirty="0" smtClean="0"/>
              <a:t>الباطنة:- </a:t>
            </a:r>
            <a:r>
              <a:rPr lang="ar-SA" sz="2800" dirty="0" smtClean="0"/>
              <a:t>هي الأثمان -  عروض التجارة</a:t>
            </a:r>
          </a:p>
          <a:p>
            <a:pPr algn="r"/>
            <a:r>
              <a:rPr lang="ar-SA" sz="2800" dirty="0" smtClean="0">
                <a:solidFill>
                  <a:schemeClr val="accent2"/>
                </a:solidFill>
              </a:rPr>
              <a:t>الحكم :- </a:t>
            </a:r>
            <a:r>
              <a:rPr lang="ar-SA" sz="2800" dirty="0" smtClean="0"/>
              <a:t>لا تجب فيها الزكاة إذا كان الدين ينقص النصاب</a:t>
            </a:r>
          </a:p>
          <a:p>
            <a:pPr algn="r"/>
            <a:r>
              <a:rPr lang="ar-SA" sz="2800" b="1" u="sng" dirty="0" smtClean="0"/>
              <a:t>الراجح من القول:-</a:t>
            </a:r>
          </a:p>
          <a:p>
            <a:pPr algn="r"/>
            <a:r>
              <a:rPr lang="ar-SA" sz="2800" dirty="0" smtClean="0"/>
              <a:t>تجب الزكاة في الدين </a:t>
            </a:r>
          </a:p>
          <a:p>
            <a:pPr algn="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ك0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dirty="0" smtClean="0"/>
              <a:t>تجب الزكاة في الذهب والفضة والعملات الورقية 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الحكم</a:t>
            </a:r>
            <a:r>
              <a:rPr lang="ar-SA" b="1" dirty="0" smtClean="0">
                <a:solidFill>
                  <a:schemeClr val="accent2"/>
                </a:solidFill>
              </a:rPr>
              <a:t>: واجبة.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الدليل: </a:t>
            </a:r>
            <a:r>
              <a:rPr lang="ar-SA" dirty="0" smtClean="0"/>
              <a:t>قوله تعالى: (وَالَّذِينَ </a:t>
            </a:r>
            <a:r>
              <a:rPr lang="ar-SA" i="1" dirty="0" smtClean="0"/>
              <a:t>يَكْنِزُونَ الذَّهَبَ وَالْفِضَّةَ وَلاَ يُنفِقُونَهَا</a:t>
            </a:r>
            <a:r>
              <a:rPr lang="ar-SA" dirty="0" smtClean="0"/>
              <a:t> فِي </a:t>
            </a:r>
            <a:r>
              <a:rPr lang="ar-SA" i="1" dirty="0" smtClean="0"/>
              <a:t>سَبِيلِ اللّهِ فَبَشِّرْهُم بِعَذَابٍ أَلِيمٍ</a:t>
            </a:r>
            <a:r>
              <a:rPr lang="ar-SA" dirty="0" smtClean="0"/>
              <a:t> ).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الذهب</a:t>
            </a:r>
            <a:r>
              <a:rPr lang="ar-SA" dirty="0" smtClean="0"/>
              <a:t>: 85 جرام. </a:t>
            </a:r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الفضة</a:t>
            </a:r>
            <a:r>
              <a:rPr lang="ar-SA" dirty="0" smtClean="0"/>
              <a:t>: 595 جرام.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6"/>
                </a:solidFill>
              </a:rPr>
              <a:t>نصاب العملات الورقية:</a:t>
            </a:r>
            <a:r>
              <a:rPr lang="ar-SA" u="sng" dirty="0" smtClean="0"/>
              <a:t> </a:t>
            </a:r>
            <a:r>
              <a:rPr lang="ar-SA" dirty="0" smtClean="0"/>
              <a:t>تقاس على الذهب والفضة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يتغير حسب </a:t>
            </a:r>
            <a:r>
              <a:rPr lang="ar-SA" dirty="0" err="1" smtClean="0"/>
              <a:t>إختلاف</a:t>
            </a:r>
            <a:r>
              <a:rPr lang="ar-SA" dirty="0" smtClean="0"/>
              <a:t> أسعار الذهب والفضة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العملة الورقية لا </a:t>
            </a:r>
            <a:r>
              <a:rPr lang="ar-SA" dirty="0" err="1" smtClean="0"/>
              <a:t>تنوب</a:t>
            </a:r>
            <a:r>
              <a:rPr lang="ar-SA" dirty="0" smtClean="0"/>
              <a:t> عن الذهب أو الفضة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يقدر نصابها على  أساس قيمة نصاب الفضة</a:t>
            </a:r>
            <a:endParaRPr lang="en-US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419600" y="533400"/>
            <a:ext cx="4343400" cy="6096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زكاة الذهب والفضة – العملات الورقية: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457200"/>
            <a:ext cx="7943088" cy="5791200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مثال: 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مقدار العملة الورقية من الفضة بسعر الجرام= (2) ريال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هو 595 × 2 = 1190 ريال.</a:t>
            </a:r>
          </a:p>
          <a:p>
            <a:pPr algn="just" rtl="1">
              <a:buNone/>
            </a:pPr>
            <a:r>
              <a:rPr lang="ar-SA" dirty="0" smtClean="0"/>
              <a:t> </a:t>
            </a:r>
            <a:r>
              <a:rPr lang="ar-SA" u="sng" dirty="0" smtClean="0"/>
              <a:t>قول الشيخ محمد بن صالح بن عثيمين والشيخ عبد الله بن جبرين</a:t>
            </a:r>
            <a:endParaRPr lang="en-US" u="sng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b="1" u="sng" dirty="0" smtClean="0">
                <a:solidFill>
                  <a:schemeClr val="accent6"/>
                </a:solidFill>
              </a:rPr>
              <a:t>إذا كان سعر جرام الفضة ريالاً </a:t>
            </a:r>
          </a:p>
          <a:p>
            <a:pPr algn="just" rtl="1">
              <a:buNone/>
            </a:pPr>
            <a:r>
              <a:rPr lang="ar-SA" dirty="0" smtClean="0"/>
              <a:t>النصاب = 595×1= (595) ريالاً</a:t>
            </a:r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فائدة معرفة  مقدار نصاب العملة الورقية :</a:t>
            </a:r>
          </a:p>
          <a:p>
            <a:pPr algn="just" rtl="1">
              <a:buNone/>
            </a:pPr>
            <a:r>
              <a:rPr lang="ar-SA" dirty="0" smtClean="0"/>
              <a:t>لمعرفة الشخص هل المبلغ وصل حد وجوب الزكاة أو لا .</a:t>
            </a:r>
          </a:p>
          <a:p>
            <a:pPr algn="just" rtl="1">
              <a:buNone/>
            </a:pPr>
            <a:r>
              <a:rPr lang="ar-SA" dirty="0" smtClean="0"/>
              <a:t>  </a:t>
            </a:r>
            <a:endParaRPr lang="en-US" dirty="0" smtClean="0"/>
          </a:p>
          <a:p>
            <a:pPr algn="just" rtl="1">
              <a:buNone/>
            </a:pPr>
            <a:endParaRPr lang="en-US" u="sng" dirty="0" smtClean="0"/>
          </a:p>
          <a:p>
            <a:pPr algn="just" rtl="1">
              <a:buNone/>
            </a:pP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>
            <a:normAutofit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مقدار ما يخرج من الأثمان 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(ذهب – فضة – عملات ورقية أو معدنية) أو كانت مصنوعة من ذهب توفرت فيها شروط الزكاة :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0070C0"/>
                </a:solidFill>
              </a:rPr>
              <a:t>نصاب الذهب </a:t>
            </a:r>
            <a:r>
              <a:rPr lang="ar-SA" dirty="0" smtClean="0"/>
              <a:t>من الإخراج 2.5 أي 25</a:t>
            </a:r>
            <a:r>
              <a:rPr lang="en-US" dirty="0" smtClean="0"/>
              <a:t> </a:t>
            </a:r>
            <a:r>
              <a:rPr lang="ar-SA" dirty="0" smtClean="0"/>
              <a:t>ريال (1000)</a:t>
            </a:r>
            <a:endParaRPr lang="en-US" dirty="0" smtClean="0"/>
          </a:p>
          <a:p>
            <a:pPr algn="just" rtl="1">
              <a:buNone/>
            </a:pPr>
            <a:r>
              <a:rPr lang="ar-SA" smtClean="0"/>
              <a:t>1000</a:t>
            </a:r>
            <a:r>
              <a:rPr lang="ar-SA" smtClean="0"/>
              <a:t>0</a:t>
            </a:r>
            <a:r>
              <a:rPr lang="ar-SA" smtClean="0"/>
              <a:t> </a:t>
            </a:r>
            <a:r>
              <a:rPr lang="ar-SA" dirty="0" smtClean="0"/>
              <a:t>× 2.5 = 250 ريال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السائمة من بهيمة الأنعام :</a:t>
            </a:r>
          </a:p>
          <a:p>
            <a:pPr algn="just" rtl="1">
              <a:buNone/>
            </a:pPr>
            <a:r>
              <a:rPr lang="ar-SA" dirty="0" smtClean="0"/>
              <a:t> الإبل –البقر الغنم – الماعز – الضأن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السائمة: </a:t>
            </a:r>
            <a:r>
              <a:rPr lang="ar-SA" dirty="0" smtClean="0"/>
              <a:t>هي التي ترعى أكثر من ستة أشهر من كل سنة من العشب على نبت الأمطار.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6019800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بهيمة الحظائر التي تربى لإنتاج الحليب أو للتكاثر لا تعتبر سائمة فلا تجب فيها الزكاة </a:t>
            </a:r>
            <a:r>
              <a:rPr lang="ar-SA" u="sng" dirty="0" smtClean="0">
                <a:solidFill>
                  <a:schemeClr val="accent2"/>
                </a:solidFill>
              </a:rPr>
              <a:t>للأسباب الآتية:</a:t>
            </a: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يشترى لها العلف.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يزرع لها العلف ويسقى لها لتعلف منه.</a:t>
            </a:r>
            <a:endParaRPr lang="en-US" dirty="0" smtClean="0"/>
          </a:p>
          <a:p>
            <a:pPr algn="just" rtl="1">
              <a:buNone/>
            </a:pP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متى تخرج منها الزكاة؟</a:t>
            </a:r>
            <a:endParaRPr lang="en-US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إذا كان صاحبها يتاجر </a:t>
            </a:r>
            <a:r>
              <a:rPr lang="ar-SA" dirty="0" err="1" smtClean="0"/>
              <a:t>بها</a:t>
            </a:r>
            <a:r>
              <a:rPr lang="ar-SA" dirty="0" smtClean="0"/>
              <a:t>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تعامل معاملة عروض التجارة.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نصاب بهيمة الأنعام:</a:t>
            </a:r>
            <a:endParaRPr lang="en-US" u="sng" dirty="0" smtClean="0">
              <a:solidFill>
                <a:schemeClr val="accent2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الإبل ( 5 ) تخرج شاة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البقر (30) تخرج تبيع.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نصاب الغنم (40) تخرج شاة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just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105400" y="152400"/>
            <a:ext cx="3733800" cy="609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bg1"/>
                </a:solidFill>
              </a:rPr>
              <a:t>شروط زكاة غير السائمة: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381000"/>
            <a:ext cx="7866888" cy="61722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الخارج من الأرض: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الحبوب – الثمار – العسل – المعادن – </a:t>
            </a:r>
            <a:r>
              <a:rPr lang="ar-SA" dirty="0" err="1" smtClean="0"/>
              <a:t>الركاز</a:t>
            </a:r>
            <a:r>
              <a:rPr lang="ar-SA" dirty="0" smtClean="0"/>
              <a:t>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الحكم: </a:t>
            </a:r>
            <a:r>
              <a:rPr lang="ar-SA" dirty="0" smtClean="0"/>
              <a:t>واجبة.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الدليل:</a:t>
            </a:r>
            <a:r>
              <a:rPr lang="ar-SA" dirty="0" smtClean="0"/>
              <a:t>(يَا أَيُّهَا الَّذِينَ آمَنُوا أَنْفِقُوا مِنْ طَيِّبَاتِ مَا كَسَبْتُمْ وَمِمَّا أَخْرَجْنَا لَكُمْ مِنَ الْأَرْضِ وَلا تَيَمَّمُوا الْخَبِيثَ مِنْهُ تُنْفِقُونَ وَلَسْتُمْ بِآخِذِيهِ إِلاَّ أَنْ تُغْمِضُوا فِيهِ وَاعْلَمُوا أَنَّ اللَّهَ غَنِيٌّ حَمِيدٌ).</a:t>
            </a:r>
            <a:endParaRPr lang="en-US" dirty="0" smtClean="0"/>
          </a:p>
          <a:p>
            <a:pPr algn="just" rtl="1">
              <a:buNone/>
            </a:pP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زكاة الحبوب والثمار:</a:t>
            </a:r>
            <a:r>
              <a:rPr lang="ar-SA" b="1" u="sng" dirty="0" err="1" smtClean="0">
                <a:solidFill>
                  <a:schemeClr val="accent2"/>
                </a:solidFill>
              </a:rPr>
              <a:t>هى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التي تنتجها الزروع</a:t>
            </a:r>
            <a:r>
              <a:rPr lang="en-US" dirty="0" smtClean="0"/>
              <a:t> </a:t>
            </a:r>
            <a:r>
              <a:rPr lang="ar-SA" dirty="0" smtClean="0"/>
              <a:t> كالقمح والأرز والشوفان  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الثمار : كالتمر.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شروط إخراجها: </a:t>
            </a:r>
            <a:r>
              <a:rPr lang="ar-SA" dirty="0" smtClean="0"/>
              <a:t>الكيل والادخار.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7030A0"/>
                </a:solidFill>
              </a:rPr>
              <a:t>معنى الادخار</a:t>
            </a:r>
            <a:r>
              <a:rPr lang="ar-SA" u="sng" dirty="0" smtClean="0">
                <a:solidFill>
                  <a:srgbClr val="7030A0"/>
                </a:solidFill>
              </a:rPr>
              <a:t>: </a:t>
            </a:r>
            <a:r>
              <a:rPr lang="ar-SA" u="sng" dirty="0" smtClean="0"/>
              <a:t>ل</a:t>
            </a:r>
            <a:r>
              <a:rPr lang="ar-SA" dirty="0" smtClean="0"/>
              <a:t>لاحتفاظ  والانتفاع </a:t>
            </a:r>
            <a:r>
              <a:rPr lang="ar-SA" dirty="0" err="1" smtClean="0"/>
              <a:t>بها</a:t>
            </a:r>
            <a:r>
              <a:rPr lang="ar-SA" dirty="0" smtClean="0"/>
              <a:t> مستقبلاً بطرق التجفيف.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7030A0"/>
                </a:solidFill>
              </a:rPr>
              <a:t>معنى الكيل</a:t>
            </a:r>
            <a:r>
              <a:rPr lang="ar-SA" u="sng" dirty="0" smtClean="0">
                <a:solidFill>
                  <a:srgbClr val="7030A0"/>
                </a:solidFill>
              </a:rPr>
              <a:t>:</a:t>
            </a:r>
            <a:r>
              <a:rPr lang="ar-SA" dirty="0" smtClean="0"/>
              <a:t> المعيار الشرعي للتقدير في زمن الرسول صلى الله عليه وسلم في المدينة.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algn="r" rtl="1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2667000" y="1219200"/>
            <a:ext cx="5486400" cy="426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لا زكاة في</a:t>
            </a:r>
            <a:r>
              <a:rPr lang="en-US" sz="3200" b="1" u="sng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: </a:t>
            </a:r>
            <a:r>
              <a:rPr lang="ar-SA" sz="3200" dirty="0" smtClean="0">
                <a:solidFill>
                  <a:schemeClr val="bg1"/>
                </a:solidFill>
              </a:rPr>
              <a:t>الفواكه كالتفاح والبرتقال 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لا زكاة في </a:t>
            </a:r>
            <a:r>
              <a:rPr lang="en-US" sz="3200" dirty="0" smtClean="0">
                <a:solidFill>
                  <a:schemeClr val="tx1"/>
                </a:solidFill>
              </a:rPr>
              <a:t>:</a:t>
            </a:r>
            <a:r>
              <a:rPr lang="ar-SA" sz="3200" dirty="0" smtClean="0"/>
              <a:t>الخضروات كالفجل والخس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العلة</a:t>
            </a:r>
            <a:r>
              <a:rPr lang="ar-SA" sz="3200" dirty="0" smtClean="0">
                <a:solidFill>
                  <a:schemeClr val="tx1"/>
                </a:solidFill>
              </a:rPr>
              <a:t>: </a:t>
            </a:r>
            <a:r>
              <a:rPr lang="ar-SA" sz="3200" dirty="0" smtClean="0"/>
              <a:t>لسرعة التلف</a:t>
            </a:r>
          </a:p>
          <a:p>
            <a:pPr algn="just" rtl="1"/>
            <a:r>
              <a:rPr lang="ar-SA" sz="3200" b="1" u="sng" dirty="0" smtClean="0">
                <a:solidFill>
                  <a:schemeClr val="tx1"/>
                </a:solidFill>
              </a:rPr>
              <a:t>احد </a:t>
            </a:r>
            <a:r>
              <a:rPr lang="ar-SA" sz="3200" b="1" u="sng" dirty="0" err="1" smtClean="0">
                <a:solidFill>
                  <a:schemeClr val="tx1"/>
                </a:solidFill>
              </a:rPr>
              <a:t>اسباب</a:t>
            </a:r>
            <a:r>
              <a:rPr lang="ar-SA" sz="3200" b="1" u="sng" dirty="0" smtClean="0">
                <a:solidFill>
                  <a:schemeClr val="tx1"/>
                </a:solidFill>
              </a:rPr>
              <a:t> </a:t>
            </a:r>
            <a:r>
              <a:rPr lang="ar-SA" sz="3200" b="1" u="sng" dirty="0" err="1" smtClean="0">
                <a:solidFill>
                  <a:schemeClr val="tx1"/>
                </a:solidFill>
              </a:rPr>
              <a:t>اعفائها</a:t>
            </a:r>
            <a:r>
              <a:rPr lang="ar-SA" sz="3200" dirty="0" smtClean="0">
                <a:solidFill>
                  <a:schemeClr val="tx1"/>
                </a:solidFill>
              </a:rPr>
              <a:t>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>
                <a:solidFill>
                  <a:schemeClr val="bg1"/>
                </a:solidFill>
              </a:rPr>
              <a:t>توفيرها في </a:t>
            </a:r>
            <a:r>
              <a:rPr lang="ar-SA" sz="3200" dirty="0" err="1" smtClean="0">
                <a:solidFill>
                  <a:schemeClr val="bg1"/>
                </a:solidFill>
              </a:rPr>
              <a:t>الاسواق</a:t>
            </a:r>
            <a:endParaRPr lang="ar-SA" sz="3200" dirty="0" smtClean="0">
              <a:solidFill>
                <a:schemeClr val="bg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/>
              <a:t>مراعاة المصلحة العامة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 rtl="1"/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en-US" sz="3200" b="1" dirty="0" smtClean="0">
                <a:effectLst/>
              </a:rPr>
              <a:t>-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371600"/>
            <a:ext cx="7943088" cy="5181600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dirty="0" smtClean="0"/>
              <a:t> 1- النصاب</a:t>
            </a:r>
            <a:r>
              <a:rPr lang="en-US" dirty="0" smtClean="0"/>
              <a:t>: </a:t>
            </a:r>
            <a:r>
              <a:rPr lang="ar-SA" dirty="0" smtClean="0"/>
              <a:t> (612) كيلو جرام يعادل مقداره (300) صاع نبوي مقدار الصاع حوالي  2,04 كيلو جرام</a:t>
            </a:r>
            <a:r>
              <a:rPr lang="en-US" dirty="0" smtClean="0"/>
              <a:t>   </a:t>
            </a:r>
            <a:endParaRPr lang="ar-SA" dirty="0" smtClean="0"/>
          </a:p>
          <a:p>
            <a:pPr algn="r" rtl="1">
              <a:buNone/>
            </a:pPr>
            <a:r>
              <a:rPr lang="en-US" dirty="0" smtClean="0"/>
              <a:t> </a:t>
            </a:r>
            <a:r>
              <a:rPr lang="ar-SA" dirty="0" smtClean="0"/>
              <a:t>2- أن تكون المحاصيل </a:t>
            </a:r>
            <a:r>
              <a:rPr lang="ar-SA" dirty="0" err="1" smtClean="0"/>
              <a:t>المزكى</a:t>
            </a:r>
            <a:r>
              <a:rPr lang="ar-SA" dirty="0" smtClean="0"/>
              <a:t> مملوكة للمزكي وقت وجوب الزكاة ( تمام الملك.)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 معنى وقت وجوب الزكاة :          </a:t>
            </a:r>
          </a:p>
          <a:p>
            <a:pPr algn="r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chemeClr val="accent2"/>
                </a:solidFill>
              </a:rPr>
              <a:t> للثمار </a:t>
            </a:r>
            <a:r>
              <a:rPr lang="ar-SA" dirty="0" smtClean="0"/>
              <a:t>: بدو الصلاح</a:t>
            </a:r>
          </a:p>
          <a:p>
            <a:pPr algn="r" rtl="1">
              <a:buNone/>
            </a:pPr>
            <a:r>
              <a:rPr lang="ar-SA" dirty="0" smtClean="0"/>
              <a:t>  </a:t>
            </a:r>
            <a:r>
              <a:rPr lang="ar-SA" u="sng" dirty="0" smtClean="0">
                <a:solidFill>
                  <a:schemeClr val="accent2"/>
                </a:solidFill>
              </a:rPr>
              <a:t> للحبوب  </a:t>
            </a:r>
            <a:r>
              <a:rPr lang="ar-SA" dirty="0" smtClean="0"/>
              <a:t>: ابتداء اشتداد الحب في سنبله </a:t>
            </a:r>
          </a:p>
          <a:p>
            <a:pPr algn="r" rtl="1">
              <a:buNone/>
            </a:pPr>
            <a:r>
              <a:rPr lang="ar-SA" dirty="0" smtClean="0"/>
              <a:t> </a:t>
            </a:r>
            <a:r>
              <a:rPr lang="ar-SA" b="1" dirty="0" smtClean="0"/>
              <a:t>مثال : التمر </a:t>
            </a:r>
            <a:r>
              <a:rPr lang="ar-SA" dirty="0" smtClean="0"/>
              <a:t>: -  تبدأ الاحمرار أوالأصفرار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كيفية الإخراج </a:t>
            </a:r>
            <a:r>
              <a:rPr lang="ar-SA" dirty="0" smtClean="0"/>
              <a:t>:يقدر كامل المحصول  ثم يقدر ما يخرج للزكاة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371600" y="304800"/>
            <a:ext cx="72390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/>
              <a:t>شروط وجوب زكاة الحبوب والثمار المكيلة والمدخرة: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533400"/>
            <a:ext cx="7866888" cy="5715000"/>
          </a:xfrm>
        </p:spPr>
        <p:txBody>
          <a:bodyPr/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مسألــــة :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  أشترى شخص محصول مزرعة بعد بدو الصلاح هل تجب عليه الزكاة ؟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لا  -- تجب على المالك الأول وكذلك لا تجب على المشتري بعد الحصاد.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/>
              <a:t>وقت وجوب زكاة الحبوب والثمار :</a:t>
            </a:r>
            <a:endParaRPr lang="en-US" b="1" u="sng" dirty="0" smtClean="0"/>
          </a:p>
          <a:p>
            <a:pPr algn="r" rtl="1">
              <a:buNone/>
            </a:pPr>
            <a:r>
              <a:rPr lang="ar-SA" dirty="0" smtClean="0"/>
              <a:t>1- بعد الحصاد مرة واحدة في السنة.</a:t>
            </a:r>
            <a:endParaRPr lang="en-US" dirty="0" smtClean="0"/>
          </a:p>
          <a:p>
            <a:pPr algn="r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الدليل: </a:t>
            </a:r>
            <a:r>
              <a:rPr lang="ar-SA" dirty="0" smtClean="0"/>
              <a:t>قوله تعالى: (‏وَآتُوا حَقَّهُ يَوْمَ حَصَادِهِ‏).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25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/>
          <a:lstStyle/>
          <a:p>
            <a:pPr algn="just" rtl="1"/>
            <a:r>
              <a:rPr lang="ar-SA" b="1" u="sng" dirty="0" err="1" smtClean="0">
                <a:solidFill>
                  <a:schemeClr val="accent2"/>
                </a:solidFill>
              </a:rPr>
              <a:t>مقدارما</a:t>
            </a:r>
            <a:r>
              <a:rPr lang="ar-SA" b="1" u="sng" dirty="0" smtClean="0">
                <a:solidFill>
                  <a:schemeClr val="accent2"/>
                </a:solidFill>
              </a:rPr>
              <a:t> يخرج: حسب طريقة السقي 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rgbClr val="CC0099"/>
                </a:solidFill>
              </a:rPr>
              <a:t>أ- تسقى بالأنهار والأمطار</a:t>
            </a:r>
            <a:r>
              <a:rPr lang="ar-SA" dirty="0" smtClean="0"/>
              <a:t>: </a:t>
            </a:r>
          </a:p>
          <a:p>
            <a:pPr algn="just" rtl="1">
              <a:buNone/>
            </a:pPr>
            <a:r>
              <a:rPr lang="ar-SA" dirty="0" smtClean="0"/>
              <a:t>يخرج  العُشر.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CC0099"/>
                </a:solidFill>
              </a:rPr>
              <a:t>ب- تسقى </a:t>
            </a:r>
            <a:r>
              <a:rPr lang="ar-SA" u="sng" dirty="0" err="1" smtClean="0">
                <a:solidFill>
                  <a:srgbClr val="CC0099"/>
                </a:solidFill>
              </a:rPr>
              <a:t>بالمكائن</a:t>
            </a:r>
            <a:r>
              <a:rPr lang="ar-SA" dirty="0" smtClean="0">
                <a:solidFill>
                  <a:srgbClr val="CC0099"/>
                </a:solidFill>
              </a:rPr>
              <a:t>: </a:t>
            </a:r>
          </a:p>
          <a:p>
            <a:pPr algn="just" rtl="1">
              <a:buNone/>
            </a:pPr>
            <a:r>
              <a:rPr lang="ar-SA" dirty="0" smtClean="0"/>
              <a:t>يخرج  نصف العشر.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CC0099"/>
                </a:solidFill>
              </a:rPr>
              <a:t>ج- الجمع بين طريقتي السقي : </a:t>
            </a:r>
            <a:endParaRPr lang="ar-SA" dirty="0" smtClean="0"/>
          </a:p>
          <a:p>
            <a:pPr algn="just" rtl="1">
              <a:buNone/>
            </a:pPr>
            <a:r>
              <a:rPr lang="ar-SA" dirty="0" smtClean="0"/>
              <a:t>3 أعشار.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نجد </a:t>
            </a:r>
            <a:r>
              <a:rPr lang="ar-SA" dirty="0" err="1" smtClean="0"/>
              <a:t>الشرع</a:t>
            </a:r>
            <a:r>
              <a:rPr lang="ar-SA" dirty="0" smtClean="0"/>
              <a:t> راعى العدل والمصلحة كلما ذادت التكلفة أنخفض مقدار ما يخرج من زكاة .</a:t>
            </a:r>
          </a:p>
          <a:p>
            <a:pPr algn="just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066800"/>
            <a:ext cx="7943088" cy="5638800"/>
          </a:xfrm>
        </p:spPr>
        <p:txBody>
          <a:bodyPr>
            <a:normAutofit fontScale="92500" lnSpcReduction="2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التعريف: </a:t>
            </a:r>
          </a:p>
          <a:p>
            <a:pPr algn="just" rtl="1">
              <a:buNone/>
            </a:pPr>
            <a:r>
              <a:rPr lang="ar-SA" dirty="0" smtClean="0"/>
              <a:t>كل ما أعد للبيع والشراء بهدف الربح.</a:t>
            </a:r>
            <a:endParaRPr lang="en-US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مثال: </a:t>
            </a:r>
          </a:p>
          <a:p>
            <a:pPr algn="just" rtl="1">
              <a:buNone/>
            </a:pPr>
            <a:r>
              <a:rPr lang="ar-SA" dirty="0" smtClean="0"/>
              <a:t>العقارات – المواد الغذائية – الأثاث – الملابس – الأدوية.</a:t>
            </a:r>
            <a:endParaRPr lang="en-US" dirty="0" smtClean="0"/>
          </a:p>
          <a:p>
            <a:pPr algn="just" rtl="1">
              <a:buNone/>
            </a:pPr>
            <a:endParaRPr lang="ar-SA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حكم زكاة عروض التجارة: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واجبة.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أما ما أعد للتأجير كالعمائر والمعدات التي تؤجر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الحكم : لا زكاة فيها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إنما ينظر إلى أجرتها أن حال عليها ما يساوي نصاباً أخرجت الزكاة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الدليل</a:t>
            </a:r>
            <a:r>
              <a:rPr lang="ar-SA" dirty="0" smtClean="0">
                <a:solidFill>
                  <a:srgbClr val="CC0099"/>
                </a:solidFill>
              </a:rPr>
              <a:t>: </a:t>
            </a:r>
            <a:r>
              <a:rPr lang="ar-SA" dirty="0" smtClean="0"/>
              <a:t>قوله تعالى: (خُذْ مِنْ أَمْوَالِهِمْ صَدَقَةً تُطَهِّرُهُمْ وَتُزَكِّيهِمْ </a:t>
            </a:r>
            <a:r>
              <a:rPr lang="ar-SA" dirty="0" err="1" smtClean="0"/>
              <a:t>بِهَا</a:t>
            </a:r>
            <a:r>
              <a:rPr lang="ar-SA" dirty="0" smtClean="0"/>
              <a:t> وَصَلِّ عَلَيْهِمْ إِنَّ صَلاتَكَ سَكَنٌ لَهُمْ وَاللَّهُ سَمِيعٌ عَلِيمٌ).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019800" y="228600"/>
            <a:ext cx="2819400" cy="6858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800" b="1" dirty="0" smtClean="0">
                <a:solidFill>
                  <a:schemeClr val="bg1"/>
                </a:solidFill>
              </a:rPr>
              <a:t>زكاة عروض التجارة: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349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685800"/>
            <a:ext cx="8095488" cy="5562600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dirty="0" smtClean="0"/>
              <a:t>1- أن يملك هذه العروض باختياره (كالشراء – الهبة).</a:t>
            </a:r>
          </a:p>
          <a:p>
            <a:pPr algn="just" rtl="1">
              <a:buNone/>
            </a:pPr>
            <a:r>
              <a:rPr lang="ar-SA" dirty="0" smtClean="0"/>
              <a:t>    أما بغير إرادة كالإرث فلا زكاة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أن ينوي </a:t>
            </a:r>
            <a:r>
              <a:rPr lang="ar-SA" dirty="0" err="1" smtClean="0"/>
              <a:t>بها</a:t>
            </a:r>
            <a:r>
              <a:rPr lang="ar-SA" dirty="0" smtClean="0"/>
              <a:t> التجارة عند تملكها.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3 - أن تبلغ قيمتها نصاب الذهب أو الفضة أيهما أقل </a:t>
            </a:r>
          </a:p>
          <a:p>
            <a:pPr algn="just" rtl="1">
              <a:buNone/>
            </a:pPr>
            <a:r>
              <a:rPr lang="ar-SA" dirty="0" smtClean="0"/>
              <a:t>4- إضافة الشروط العامة لوجوب الزكاة</a:t>
            </a:r>
          </a:p>
          <a:p>
            <a:pPr algn="just" rtl="1">
              <a:buNone/>
            </a:pPr>
            <a:r>
              <a:rPr lang="ar-SA" dirty="0" smtClean="0"/>
              <a:t>5- لا يشترط الحول</a:t>
            </a:r>
          </a:p>
          <a:p>
            <a:pPr algn="just" rtl="1"/>
            <a:endParaRPr lang="ar-SA" u="sng" dirty="0" smtClean="0">
              <a:solidFill>
                <a:srgbClr val="7030A0"/>
              </a:solidFill>
            </a:endParaRPr>
          </a:p>
          <a:p>
            <a:pPr algn="just" rtl="1">
              <a:buNone/>
            </a:pPr>
            <a:r>
              <a:rPr lang="ar-SA" b="1" u="sng" dirty="0" smtClean="0">
                <a:solidFill>
                  <a:srgbClr val="7030A0"/>
                </a:solidFill>
              </a:rPr>
              <a:t>تقويم عروض التجارة:التقويم يكون :</a:t>
            </a:r>
            <a:endParaRPr lang="en-US" b="1" u="sng" dirty="0" smtClean="0">
              <a:solidFill>
                <a:srgbClr val="7030A0"/>
              </a:solidFill>
            </a:endParaRPr>
          </a:p>
          <a:p>
            <a:pPr algn="just" rtl="1">
              <a:buNone/>
            </a:pPr>
            <a:r>
              <a:rPr lang="ar-SA" dirty="0" smtClean="0"/>
              <a:t> بعملة البلد.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سعر التقويم : يتم بسعر الجملة  وهو الراجح للمصلحة العامة 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267200" y="304800"/>
            <a:ext cx="4419600" cy="6858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شروط وجوب الزكاة في عروض التجارة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 lnSpcReduction="10000"/>
          </a:bodyPr>
          <a:lstStyle/>
          <a:p>
            <a:pPr algn="just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مصارف الزكاة:</a:t>
            </a:r>
            <a:endParaRPr lang="en-US" b="1" u="sng" dirty="0" smtClean="0">
              <a:solidFill>
                <a:srgbClr val="CC0099"/>
              </a:solidFill>
            </a:endParaRPr>
          </a:p>
          <a:p>
            <a:pPr algn="just" rtl="1">
              <a:buNone/>
            </a:pPr>
            <a:r>
              <a:rPr lang="ar-SA" dirty="0" smtClean="0"/>
              <a:t>هي الأوجه التي تصرف فيها الزكاة.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الدليل: </a:t>
            </a:r>
            <a:r>
              <a:rPr lang="ar-SA" dirty="0" smtClean="0"/>
              <a:t>قوله تعالى: (إِنَّمَا الصَّدَقَاتُ لِلْفُقَرَاء وَالْمَسَاكِينِ وَالْعَامِلِينَ عَلَيْهَا وَالْمُؤَلَّفَةِ قُلُوبُهُمْ وَفِي الرِّقَابِ وَالْغَارِمِينَ وَفِي سَبِيلِ اللّهِ وَابْنِ السَّبِيلِ فَرِيضَةً مِّنَ اللّهِ وَاللّهُ عَلِيمٌ حَكِيمٌ ).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أحكام مصارف الزكاة:</a:t>
            </a:r>
            <a:endParaRPr lang="en-US" b="1" u="sng" dirty="0" smtClean="0">
              <a:solidFill>
                <a:srgbClr val="CC0099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لا يجوز صرف الزكاة إلا في هذه الأصناف الثمانية.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لا يجوز استعمال أموال الزكاة في الصالح العام (كالمستشفيات – المساجد - المدارس).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3- لا تحل في غير هذه الأصناف.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15962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486400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dirty="0" smtClean="0"/>
              <a:t>1- </a:t>
            </a:r>
            <a:r>
              <a:rPr lang="ar-SA" u="sng" dirty="0" smtClean="0">
                <a:solidFill>
                  <a:schemeClr val="accent2"/>
                </a:solidFill>
              </a:rPr>
              <a:t>الفقراء والمساكين: </a:t>
            </a:r>
            <a:r>
              <a:rPr lang="ar-SA" dirty="0" smtClean="0"/>
              <a:t>درجتان من المحتاجين (الفقراء أشد حاجة من المساكين). العطاء – توصيل حد الكفاية.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2- </a:t>
            </a:r>
            <a:r>
              <a:rPr lang="ar-SA" u="sng" dirty="0" smtClean="0">
                <a:solidFill>
                  <a:schemeClr val="accent2"/>
                </a:solidFill>
              </a:rPr>
              <a:t>العاملون عليها: </a:t>
            </a:r>
            <a:r>
              <a:rPr lang="ar-SA" dirty="0" smtClean="0"/>
              <a:t>المكلفون بجمعها وتوزيعها وحفظها.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3- </a:t>
            </a:r>
            <a:r>
              <a:rPr lang="ar-SA" u="sng" dirty="0" smtClean="0">
                <a:solidFill>
                  <a:schemeClr val="accent2"/>
                </a:solidFill>
              </a:rPr>
              <a:t>المؤلفة قلوبهم </a:t>
            </a:r>
            <a:r>
              <a:rPr lang="ar-SA" dirty="0" smtClean="0"/>
              <a:t>:غير المسلمين يرجى إسلامهم – كف شرهم – تقوية إيمانهم – إغراء غيرهم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4- </a:t>
            </a:r>
            <a:r>
              <a:rPr lang="ar-SA" dirty="0" smtClean="0">
                <a:solidFill>
                  <a:schemeClr val="accent2"/>
                </a:solidFill>
              </a:rPr>
              <a:t>ا</a:t>
            </a:r>
            <a:r>
              <a:rPr lang="ar-SA" u="sng" dirty="0" smtClean="0">
                <a:solidFill>
                  <a:schemeClr val="accent2"/>
                </a:solidFill>
              </a:rPr>
              <a:t>لرقاب</a:t>
            </a:r>
            <a:r>
              <a:rPr lang="ar-SA" dirty="0" smtClean="0"/>
              <a:t>: الأسرى.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5- </a:t>
            </a:r>
            <a:r>
              <a:rPr lang="ar-SA" u="sng" dirty="0" smtClean="0">
                <a:solidFill>
                  <a:schemeClr val="accent2"/>
                </a:solidFill>
              </a:rPr>
              <a:t>الغارمون</a:t>
            </a:r>
            <a:r>
              <a:rPr lang="ar-SA" dirty="0" smtClean="0"/>
              <a:t>: المدينون ينقسمون إلى قسمين 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غارم لنفسه :تحمل دين لمصلحته وعجز عن الوفاء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غارم لإصلاح ذات البين :تحمل في ذمته مالاً من إخماد فتنة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6- </a:t>
            </a:r>
            <a:r>
              <a:rPr lang="ar-SA" u="sng" dirty="0" smtClean="0">
                <a:solidFill>
                  <a:schemeClr val="accent2"/>
                </a:solidFill>
              </a:rPr>
              <a:t>سبيل الله</a:t>
            </a:r>
            <a:r>
              <a:rPr lang="ar-SA" dirty="0" smtClean="0"/>
              <a:t>: هو الجهاد.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7- </a:t>
            </a:r>
            <a:r>
              <a:rPr lang="ar-SA" u="sng" dirty="0" smtClean="0">
                <a:solidFill>
                  <a:schemeClr val="accent2"/>
                </a:solidFill>
              </a:rPr>
              <a:t>ابن السبيل</a:t>
            </a:r>
            <a:r>
              <a:rPr lang="ar-SA" dirty="0" smtClean="0"/>
              <a:t>: المسافر المنقطع.</a:t>
            </a:r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019800" y="457200"/>
            <a:ext cx="28194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</a:rPr>
              <a:t>شرح مصارف الزكاة: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304800"/>
            <a:ext cx="7943088" cy="6248400"/>
          </a:xfrm>
        </p:spPr>
        <p:txBody>
          <a:bodyPr/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ثانياً: صدقة التطوع: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>
                <a:solidFill>
                  <a:srgbClr val="00B050"/>
                </a:solidFill>
              </a:rPr>
              <a:t>حكمها</a:t>
            </a:r>
            <a:r>
              <a:rPr lang="ar-SA" dirty="0" smtClean="0"/>
              <a:t>: مستحبة.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>
                <a:solidFill>
                  <a:srgbClr val="00B050"/>
                </a:solidFill>
              </a:rPr>
              <a:t>دليلها</a:t>
            </a:r>
            <a:r>
              <a:rPr lang="ar-SA" dirty="0" smtClean="0"/>
              <a:t>: قوله تعالى: (مَّن ذَا الَّذِي يُقْرِضُ اللَّهَ قَرْضًا حَسَنًا فَيُضَاعِفَهُ لَهُ أَضْعَافًا كَثِيرَةً ۚ وَاللَّهُ يَقْبِضُ وَيَبْسُطُ وَإِلَيْهِ تُرْجَعُونَ ).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>
                <a:solidFill>
                  <a:srgbClr val="00B050"/>
                </a:solidFill>
              </a:rPr>
              <a:t>صورها</a:t>
            </a:r>
            <a:r>
              <a:rPr lang="ar-SA" dirty="0" smtClean="0"/>
              <a:t>: نقدية – عينية.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المقارنة أو الفروق بينها وبين الزكاة: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r" rtl="1">
              <a:buNone/>
            </a:pPr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00200" y="4343400"/>
          <a:ext cx="6858000" cy="2161283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505200"/>
                <a:gridCol w="3352800"/>
              </a:tblGrid>
              <a:tr h="604007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 الزكاة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صدقة التطوع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2396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1- لا نصيب للأبناء والآباء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1- تعطى للأبناء والآباء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2396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2- اعتمادها على الدافع الإيماني والإلزام الحكومي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2- اعتمادها على الدافع الإيماني فقط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533400"/>
            <a:ext cx="7943088" cy="5715000"/>
          </a:xfrm>
        </p:spPr>
        <p:txBody>
          <a:bodyPr/>
          <a:lstStyle/>
          <a:p>
            <a:pPr algn="just" rtl="1">
              <a:buNone/>
            </a:pPr>
            <a:endParaRPr lang="ar-SA" u="sng" dirty="0" smtClean="0"/>
          </a:p>
          <a:p>
            <a:pPr algn="just" rtl="1">
              <a:buNone/>
            </a:pPr>
            <a:r>
              <a:rPr lang="ar-SA" u="sng" dirty="0" smtClean="0"/>
              <a:t>التعريف</a:t>
            </a:r>
            <a:r>
              <a:rPr lang="ar-SA" dirty="0" smtClean="0"/>
              <a:t>: تحبيس الأصل وتسبيل المنفعة.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حكمه:-</a:t>
            </a:r>
            <a:r>
              <a:rPr lang="ar-SA" u="sng" dirty="0" smtClean="0">
                <a:solidFill>
                  <a:schemeClr val="bg1"/>
                </a:solidFill>
              </a:rPr>
              <a:t>: </a:t>
            </a:r>
            <a:r>
              <a:rPr lang="ar-SA" dirty="0" smtClean="0"/>
              <a:t>مستحب.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الدليل: (إذا مات ابن آدم انقطع عمله إلا من ثلاث: صدقة جارية أو علم ينتفع به أو ولد صالح يدعو له).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لزومه:-</a:t>
            </a:r>
            <a:r>
              <a:rPr lang="ar-SA" u="sng" dirty="0" smtClean="0">
                <a:solidFill>
                  <a:schemeClr val="bg1"/>
                </a:solidFill>
              </a:rPr>
              <a:t>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عقد لازم لا يجوز فسخه بعد انعقاده.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يجب الالتزام به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من العمل الاختياري المعتمد على الدافع الإيماني.  </a:t>
            </a:r>
            <a:endParaRPr lang="en-US" dirty="0" smtClean="0"/>
          </a:p>
          <a:p>
            <a:pPr algn="just" rtl="1">
              <a:buNone/>
            </a:pP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629400" y="381000"/>
            <a:ext cx="22098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3600" b="1" dirty="0" smtClean="0"/>
              <a:t>الوقــــــف: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algn="just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أهميته: </a:t>
            </a:r>
          </a:p>
          <a:p>
            <a:pPr algn="just" rtl="1">
              <a:buNone/>
            </a:pPr>
            <a:r>
              <a:rPr lang="ar-SA" dirty="0" smtClean="0"/>
              <a:t>من أهم وسائل التكافل الإيماني في النظام الاقتصادي الإسلامي.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مزاياه: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هو مورد مستمر.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عمل اختياري معتمد على الدافع الإيماني.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أنواعه: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وقف لصالح الذرية.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وقف لأوجه الخير.</a:t>
            </a:r>
            <a:endParaRPr lang="en-US" dirty="0" smtClean="0"/>
          </a:p>
          <a:p>
            <a:pPr algn="just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</p:spPr>
        <p:txBody>
          <a:bodyPr>
            <a:normAutofit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6800" y="1828800"/>
            <a:ext cx="7866888" cy="4114800"/>
          </a:xfrm>
        </p:spPr>
        <p:txBody>
          <a:bodyPr>
            <a:normAutofit/>
          </a:bodyPr>
          <a:lstStyle/>
          <a:p>
            <a:pPr algn="just" rtl="1">
              <a:buNone/>
            </a:pPr>
            <a:r>
              <a:rPr lang="ar-SA" dirty="0" smtClean="0"/>
              <a:t>-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86200" y="228600"/>
            <a:ext cx="2514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</a:rPr>
              <a:t>القرض الحسن: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57400" y="2133600"/>
            <a:ext cx="5791200" cy="3581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buNone/>
            </a:pPr>
            <a:r>
              <a:rPr lang="ar-SA" sz="2800" b="1" u="sng" dirty="0" smtClean="0"/>
              <a:t>التعريف</a:t>
            </a:r>
            <a:r>
              <a:rPr lang="ar-SA" sz="2800" dirty="0" smtClean="0"/>
              <a:t>: دفع مال لمن ينتفع به ويرد بدله</a:t>
            </a:r>
            <a:endParaRPr lang="ar-SA" sz="2800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sz="2800" b="1" u="sng" dirty="0" smtClean="0"/>
              <a:t> القرض الحسن :-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هو المتفق عليه في </a:t>
            </a:r>
            <a:r>
              <a:rPr lang="ar-SA" sz="2800" dirty="0" err="1" smtClean="0"/>
              <a:t>الشرع</a:t>
            </a:r>
            <a:r>
              <a:rPr lang="ar-SA" sz="2800" dirty="0" smtClean="0"/>
              <a:t>: 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 بدون فائدة </a:t>
            </a:r>
            <a:r>
              <a:rPr lang="ar-SA" sz="2800" dirty="0" err="1" smtClean="0"/>
              <a:t>ربوية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من عقود الإرفاق القصد منها نفع المقترض</a:t>
            </a:r>
          </a:p>
        </p:txBody>
      </p:sp>
      <p:sp>
        <p:nvSpPr>
          <p:cNvPr id="7" name="سهم للأسفل 6"/>
          <p:cNvSpPr/>
          <p:nvPr/>
        </p:nvSpPr>
        <p:spPr>
          <a:xfrm>
            <a:off x="4724400" y="1143000"/>
            <a:ext cx="4572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609600"/>
            <a:ext cx="7943088" cy="5638800"/>
          </a:xfrm>
        </p:spPr>
        <p:txBody>
          <a:bodyPr/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أحكام القرض الحسن: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لا يجوز أن يشتمل على أي نفع مشروط.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CC0099"/>
                </a:solidFill>
              </a:rPr>
              <a:t>دليل الحكم</a:t>
            </a:r>
            <a:r>
              <a:rPr lang="ar-SA" dirty="0" smtClean="0"/>
              <a:t>: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 القاعدة الفقهية: (كل قرض جرّ نفعاً فهو ربا).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يجوز النفع بدون شرط.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لا أي نفع بدون شرط أو تواطؤ جائز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اعتبار القرض في النظام الرأسمالي استثمار</a:t>
            </a:r>
            <a:endParaRPr lang="en-US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اعتبار القرض في الفقه الإسلامي ليس استثماراً للمال.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/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حكم القرض: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للمقترض – جائز الطلب.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للمقرض – مستحب.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3- حث لمساعدة المحتاج.</a:t>
            </a:r>
            <a:endParaRPr lang="en-US" dirty="0" smtClean="0"/>
          </a:p>
          <a:p>
            <a:pPr algn="just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حكم مشروعيته:</a:t>
            </a:r>
            <a:endParaRPr lang="en-US" b="1" u="sng" dirty="0" smtClean="0">
              <a:solidFill>
                <a:schemeClr val="accent2"/>
              </a:solidFill>
            </a:endParaRPr>
          </a:p>
          <a:p>
            <a:pPr algn="just" rtl="1">
              <a:buNone/>
            </a:pPr>
            <a:r>
              <a:rPr lang="ar-SA" dirty="0" smtClean="0"/>
              <a:t>1- إعانة للمحتاجين.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2- ينفس الكرب.</a:t>
            </a:r>
            <a:endParaRPr lang="en-US" dirty="0" smtClean="0"/>
          </a:p>
          <a:p>
            <a:pPr algn="just" rtl="1">
              <a:buNone/>
            </a:pPr>
            <a:r>
              <a:rPr lang="ar-SA" u="sng" dirty="0" smtClean="0">
                <a:solidFill>
                  <a:srgbClr val="CC0099"/>
                </a:solidFill>
              </a:rPr>
              <a:t>الدليل: </a:t>
            </a:r>
            <a:r>
              <a:rPr lang="ar-SA" dirty="0" smtClean="0"/>
              <a:t>حديثه صلى الله عليه وسلم: (من نفس عن مؤمن كربةً من كرب الدنيا نفس الله عنه كربةً من كرب يوم القيامة).</a:t>
            </a:r>
            <a:endParaRPr lang="en-US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447800"/>
            <a:ext cx="2743200" cy="3733800"/>
          </a:xfrm>
        </p:spPr>
        <p:txBody>
          <a:bodyPr/>
          <a:lstStyle/>
          <a:p>
            <a:pPr algn="ctr"/>
            <a:r>
              <a:rPr lang="ar-SA" sz="5400" dirty="0" smtClean="0">
                <a:cs typeface="Diwani Simple Outline 2" pitchFamily="2" charset="-78"/>
              </a:rPr>
              <a:t>وصلي اللهم على نبينا محمد وآله وصحبه وسلم </a:t>
            </a:r>
            <a:endParaRPr lang="en-US" sz="5400" dirty="0">
              <a:cs typeface="Diwani Simple Outline 2" pitchFamily="2" charset="-78"/>
            </a:endParaRPr>
          </a:p>
        </p:txBody>
      </p:sp>
      <p:pic>
        <p:nvPicPr>
          <p:cNvPr id="5" name="عنصر نائب للصورة 4" descr="3634433_normal[1]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178" b="20178"/>
          <a:stretch>
            <a:fillRect/>
          </a:stretch>
        </p:blipFill>
        <p:spPr/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228600"/>
          </a:xfrm>
        </p:spPr>
        <p:txBody>
          <a:bodyPr>
            <a:normAutofit fontScale="25000" lnSpcReduction="2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752</TotalTime>
  <Words>2742</Words>
  <Application>Microsoft Office PowerPoint</Application>
  <PresentationFormat>عرض على الشاشة (3:4)‏</PresentationFormat>
  <Paragraphs>489</Paragraphs>
  <Slides>45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6" baseType="lpstr">
      <vt:lpstr>انقلاب</vt:lpstr>
      <vt:lpstr>   تدخل الدولة في النشاط الاقتصادي </vt:lpstr>
      <vt:lpstr>أنواع تدخل الأنظمة الدولية </vt:lpstr>
      <vt:lpstr>-</vt:lpstr>
      <vt:lpstr>الشريحة 4</vt:lpstr>
      <vt:lpstr>-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التكافل الاجتماعي</vt:lpstr>
      <vt:lpstr>-</vt:lpstr>
      <vt:lpstr>-</vt:lpstr>
      <vt:lpstr>-</vt:lpstr>
      <vt:lpstr> مقارنة بين النظام الإسلامي والرأسمالي 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وصلي اللهم على نبينا محمد وآله وصحبه وسلم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</dc:title>
  <dc:creator>MH</dc:creator>
  <cp:lastModifiedBy>SONY</cp:lastModifiedBy>
  <cp:revision>94</cp:revision>
  <dcterms:created xsi:type="dcterms:W3CDTF">2013-08-14T03:32:07Z</dcterms:created>
  <dcterms:modified xsi:type="dcterms:W3CDTF">2013-11-18T05:29:47Z</dcterms:modified>
</cp:coreProperties>
</file>