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sldIdLst>
    <p:sldId id="256" r:id="rId2"/>
    <p:sldId id="261" r:id="rId3"/>
    <p:sldId id="257" r:id="rId4"/>
    <p:sldId id="258" r:id="rId5"/>
    <p:sldId id="259" r:id="rId6"/>
    <p:sldId id="260" r:id="rId7"/>
    <p:sldId id="262" r:id="rId8"/>
    <p:sldId id="263" r:id="rId9"/>
    <p:sldId id="264" r:id="rId10"/>
    <p:sldId id="265" r:id="rId11"/>
    <p:sldId id="266" r:id="rId12"/>
    <p:sldId id="273" r:id="rId13"/>
    <p:sldId id="274" r:id="rId14"/>
    <p:sldId id="275" r:id="rId15"/>
    <p:sldId id="276" r:id="rId16"/>
    <p:sldId id="284" r:id="rId17"/>
    <p:sldId id="267" r:id="rId18"/>
    <p:sldId id="268" r:id="rId19"/>
    <p:sldId id="269" r:id="rId20"/>
    <p:sldId id="280" r:id="rId21"/>
    <p:sldId id="270" r:id="rId22"/>
    <p:sldId id="271" r:id="rId23"/>
    <p:sldId id="272" r:id="rId24"/>
    <p:sldId id="277" r:id="rId25"/>
    <p:sldId id="278" r:id="rId26"/>
    <p:sldId id="279" r:id="rId27"/>
    <p:sldId id="281" r:id="rId28"/>
    <p:sldId id="282" r:id="rId29"/>
    <p:sldId id="283" r:id="rId30"/>
    <p:sldId id="285" r:id="rId31"/>
    <p:sldId id="286" r:id="rId32"/>
    <p:sldId id="287" r:id="rId33"/>
    <p:sldId id="288" r:id="rId34"/>
    <p:sldId id="289" r:id="rId35"/>
    <p:sldId id="290" r:id="rId36"/>
    <p:sldId id="291" r:id="rId37"/>
    <p:sldId id="292" r:id="rId38"/>
  </p:sldIdLst>
  <p:sldSz cx="9144000" cy="6858000" type="screen4x3"/>
  <p:notesSz cx="6858000" cy="9144000"/>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Arial" charset="0"/>
      </a:defRPr>
    </a:lvl1pPr>
    <a:lvl2pPr marL="457200" algn="ctr" rtl="0" fontAlgn="base">
      <a:spcBef>
        <a:spcPct val="0"/>
      </a:spcBef>
      <a:spcAft>
        <a:spcPct val="0"/>
      </a:spcAft>
      <a:defRPr sz="2400" kern="1200">
        <a:solidFill>
          <a:schemeClr val="tx1"/>
        </a:solidFill>
        <a:latin typeface="Times New Roman" pitchFamily="18" charset="0"/>
        <a:ea typeface="+mn-ea"/>
        <a:cs typeface="Arial" charset="0"/>
      </a:defRPr>
    </a:lvl2pPr>
    <a:lvl3pPr marL="914400" algn="ctr" rtl="0" fontAlgn="base">
      <a:spcBef>
        <a:spcPct val="0"/>
      </a:spcBef>
      <a:spcAft>
        <a:spcPct val="0"/>
      </a:spcAft>
      <a:defRPr sz="2400" kern="1200">
        <a:solidFill>
          <a:schemeClr val="tx1"/>
        </a:solidFill>
        <a:latin typeface="Times New Roman" pitchFamily="18" charset="0"/>
        <a:ea typeface="+mn-ea"/>
        <a:cs typeface="Arial" charset="0"/>
      </a:defRPr>
    </a:lvl3pPr>
    <a:lvl4pPr marL="1371600" algn="ctr" rtl="0" fontAlgn="base">
      <a:spcBef>
        <a:spcPct val="0"/>
      </a:spcBef>
      <a:spcAft>
        <a:spcPct val="0"/>
      </a:spcAft>
      <a:defRPr sz="2400" kern="1200">
        <a:solidFill>
          <a:schemeClr val="tx1"/>
        </a:solidFill>
        <a:latin typeface="Times New Roman" pitchFamily="18" charset="0"/>
        <a:ea typeface="+mn-ea"/>
        <a:cs typeface="Arial" charset="0"/>
      </a:defRPr>
    </a:lvl4pPr>
    <a:lvl5pPr marL="1828800" algn="ctr" rtl="0" fontAlgn="base">
      <a:spcBef>
        <a:spcPct val="0"/>
      </a:spcBef>
      <a:spcAft>
        <a:spcPct val="0"/>
      </a:spcAft>
      <a:defRPr sz="2400" kern="1200">
        <a:solidFill>
          <a:schemeClr val="tx1"/>
        </a:solidFill>
        <a:latin typeface="Times New Roman" pitchFamily="18" charset="0"/>
        <a:ea typeface="+mn-ea"/>
        <a:cs typeface="Arial" charset="0"/>
      </a:defRPr>
    </a:lvl5pPr>
    <a:lvl6pPr marL="2286000" algn="l" defTabSz="914400" rtl="0" eaLnBrk="1" latinLnBrk="0" hangingPunct="1">
      <a:defRPr sz="2400" kern="1200">
        <a:solidFill>
          <a:schemeClr val="tx1"/>
        </a:solidFill>
        <a:latin typeface="Times New Roman" pitchFamily="18" charset="0"/>
        <a:ea typeface="+mn-ea"/>
        <a:cs typeface="Arial" charset="0"/>
      </a:defRPr>
    </a:lvl6pPr>
    <a:lvl7pPr marL="2743200" algn="l" defTabSz="914400" rtl="0" eaLnBrk="1" latinLnBrk="0" hangingPunct="1">
      <a:defRPr sz="2400" kern="1200">
        <a:solidFill>
          <a:schemeClr val="tx1"/>
        </a:solidFill>
        <a:latin typeface="Times New Roman" pitchFamily="18" charset="0"/>
        <a:ea typeface="+mn-ea"/>
        <a:cs typeface="Arial" charset="0"/>
      </a:defRPr>
    </a:lvl7pPr>
    <a:lvl8pPr marL="3200400" algn="l" defTabSz="914400" rtl="0" eaLnBrk="1" latinLnBrk="0" hangingPunct="1">
      <a:defRPr sz="2400" kern="1200">
        <a:solidFill>
          <a:schemeClr val="tx1"/>
        </a:solidFill>
        <a:latin typeface="Times New Roman" pitchFamily="18" charset="0"/>
        <a:ea typeface="+mn-ea"/>
        <a:cs typeface="Arial" charset="0"/>
      </a:defRPr>
    </a:lvl8pPr>
    <a:lvl9pPr marL="3657600" algn="l" defTabSz="914400" rtl="0" eaLnBrk="1" latinLnBrk="0" hangingPunct="1">
      <a:defRPr sz="2400"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CC0099"/>
    <a:srgbClr val="CC00FF"/>
    <a:srgbClr val="990000"/>
    <a:srgbClr val="0066FF"/>
    <a:srgbClr val="FF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3656" autoAdjust="0"/>
  </p:normalViewPr>
  <p:slideViewPr>
    <p:cSldViewPr>
      <p:cViewPr varScale="1">
        <p:scale>
          <a:sx n="34" d="100"/>
          <a:sy n="34" d="100"/>
        </p:scale>
        <p:origin x="-576"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6.w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gray">
      <p:bgPr>
        <a:blipFill dpi="0" rotWithShape="0">
          <a:blip r:embed="rId2" cstate="print"/>
          <a:srcRect/>
          <a:stretch>
            <a:fillRect/>
          </a:stretch>
        </a:blip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167938" name="Rectangle 2"/>
          <p:cNvSpPr>
            <a:spLocks noGrp="1" noChangeArrowheads="1"/>
          </p:cNvSpPr>
          <p:nvPr>
            <p:ph type="ctrTitle"/>
          </p:nvPr>
        </p:nvSpPr>
        <p:spPr>
          <a:xfrm>
            <a:off x="228600" y="3886200"/>
            <a:ext cx="8610600" cy="998538"/>
          </a:xfrm>
        </p:spPr>
        <p:txBody>
          <a:bodyPr/>
          <a:lstStyle>
            <a:lvl1pPr algn="ctr">
              <a:defRPr>
                <a:solidFill>
                  <a:schemeClr val="tx1"/>
                </a:solidFill>
              </a:defRPr>
            </a:lvl1pPr>
          </a:lstStyle>
          <a:p>
            <a:r>
              <a:rPr lang="en-US"/>
              <a:t>Click to edit title style</a:t>
            </a:r>
          </a:p>
        </p:txBody>
      </p:sp>
      <p:sp>
        <p:nvSpPr>
          <p:cNvPr id="167939" name="Rectangle 3"/>
          <p:cNvSpPr>
            <a:spLocks noGrp="1" noChangeArrowheads="1"/>
          </p:cNvSpPr>
          <p:nvPr>
            <p:ph type="subTitle" idx="1"/>
          </p:nvPr>
        </p:nvSpPr>
        <p:spPr>
          <a:xfrm>
            <a:off x="228600" y="4953000"/>
            <a:ext cx="8610600" cy="838200"/>
          </a:xfrm>
        </p:spPr>
        <p:txBody>
          <a:bodyPr/>
          <a:lstStyle>
            <a:lvl1pPr marL="0" indent="0" algn="ctr">
              <a:buFont typeface="Wingdings" pitchFamily="2" charset="2"/>
              <a:buNone/>
              <a:defRPr b="1"/>
            </a:lvl1pPr>
          </a:lstStyle>
          <a:p>
            <a:r>
              <a:rPr lang="en-US"/>
              <a:t>Click to edit subtitle style</a:t>
            </a:r>
          </a:p>
        </p:txBody>
      </p:sp>
      <p:sp>
        <p:nvSpPr>
          <p:cNvPr id="4" name="Rectangle 4"/>
          <p:cNvSpPr>
            <a:spLocks noGrp="1" noChangeArrowheads="1"/>
          </p:cNvSpPr>
          <p:nvPr>
            <p:ph type="dt" sz="quarter"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smtClean="0"/>
            </a:lvl1pPr>
          </a:lstStyle>
          <a:p>
            <a:pPr>
              <a:defRPr/>
            </a:pPr>
            <a:fld id="{C49402D5-81EC-4E73-8E7B-5CD32B72EC7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B07AE83-442D-457C-9ED5-D4881485E5B8}"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6D09C5-D394-4D7F-8B91-1B297D7DF7AB}"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228600" y="16764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10100" y="16764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1D1376D-37F5-4E4F-961D-E04766BA1CBB}"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BEC2621-3592-4826-ADA8-DD8541168621}"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1828BB2-0126-4D9B-941A-2B11F81165A2}"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EBC1AA1-9CB3-487C-B987-66F0C9816C79}"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08D9BB4-559A-464B-92EE-24FDCBB1FFFB}"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44E33D3-130A-426B-82EA-70D38C5F9AE6}"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0C0E3CB-428E-4D2A-A6C1-62DF56FF308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400800"/>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228600" y="152400"/>
            <a:ext cx="6305550" cy="6400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33CB4B5-8F4B-4077-BD56-DF430A0787AB}"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467600" cy="1219200"/>
          </a:xfrm>
        </p:spPr>
        <p:txBody>
          <a:bodyPr/>
          <a:lstStyle/>
          <a:p>
            <a:r>
              <a:rPr lang="en-US" smtClean="0"/>
              <a:t>Click to edit Master title style</a:t>
            </a:r>
            <a:endParaRPr lang="ar-SA"/>
          </a:p>
        </p:txBody>
      </p:sp>
      <p:sp>
        <p:nvSpPr>
          <p:cNvPr id="3" name="Text Placeholder 2"/>
          <p:cNvSpPr>
            <a:spLocks noGrp="1"/>
          </p:cNvSpPr>
          <p:nvPr>
            <p:ph type="body" sz="half" idx="1"/>
          </p:nvPr>
        </p:nvSpPr>
        <p:spPr>
          <a:xfrm>
            <a:off x="228600" y="16764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quarter" idx="2"/>
          </p:nvPr>
        </p:nvSpPr>
        <p:spPr>
          <a:xfrm>
            <a:off x="4610100" y="1676400"/>
            <a:ext cx="42291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Content Placeholder 4"/>
          <p:cNvSpPr>
            <a:spLocks noGrp="1"/>
          </p:cNvSpPr>
          <p:nvPr>
            <p:ph sz="quarter" idx="3"/>
          </p:nvPr>
        </p:nvSpPr>
        <p:spPr>
          <a:xfrm>
            <a:off x="4610100" y="4191000"/>
            <a:ext cx="42291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9D1960B9-1EB5-4BD7-88E3-1A47F3313E68}"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1371600" y="152400"/>
            <a:ext cx="7467600" cy="1219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title style</a:t>
            </a:r>
          </a:p>
        </p:txBody>
      </p:sp>
      <p:sp>
        <p:nvSpPr>
          <p:cNvPr id="12291" name="Rectangle 3"/>
          <p:cNvSpPr>
            <a:spLocks noGrp="1" noChangeArrowheads="1"/>
          </p:cNvSpPr>
          <p:nvPr>
            <p:ph type="body" idx="1"/>
          </p:nvPr>
        </p:nvSpPr>
        <p:spPr bwMode="auto">
          <a:xfrm>
            <a:off x="228600" y="16764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6691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cs typeface="Arial" pitchFamily="34" charset="0"/>
              </a:defRPr>
            </a:lvl1pPr>
          </a:lstStyle>
          <a:p>
            <a:pPr>
              <a:defRPr/>
            </a:pPr>
            <a:endParaRPr lang="en-US"/>
          </a:p>
        </p:txBody>
      </p:sp>
      <p:sp>
        <p:nvSpPr>
          <p:cNvPr id="16691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Arial" pitchFamily="34" charset="0"/>
              </a:defRPr>
            </a:lvl1pPr>
          </a:lstStyle>
          <a:p>
            <a:pPr>
              <a:defRPr/>
            </a:pPr>
            <a:endParaRPr lang="en-US"/>
          </a:p>
        </p:txBody>
      </p:sp>
      <p:sp>
        <p:nvSpPr>
          <p:cNvPr id="16691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F3C06A13-CCBB-4449-8A8B-17B787B9A2BE}"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47"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txStyles>
    <p:titleStyle>
      <a:lvl1pPr algn="l" rtl="0" eaLnBrk="0" fontAlgn="base" hangingPunct="0">
        <a:spcBef>
          <a:spcPct val="0"/>
        </a:spcBef>
        <a:spcAft>
          <a:spcPct val="0"/>
        </a:spcAft>
        <a:defRPr kumimoji="1" sz="4400" b="1">
          <a:solidFill>
            <a:schemeClr val="bg1"/>
          </a:solidFill>
          <a:latin typeface="+mj-lt"/>
          <a:ea typeface="+mj-ea"/>
          <a:cs typeface="+mj-cs"/>
        </a:defRPr>
      </a:lvl1pPr>
      <a:lvl2pPr algn="l" rtl="0" eaLnBrk="0" fontAlgn="base" hangingPunct="0">
        <a:spcBef>
          <a:spcPct val="0"/>
        </a:spcBef>
        <a:spcAft>
          <a:spcPct val="0"/>
        </a:spcAft>
        <a:defRPr kumimoji="1" sz="4400" b="1">
          <a:solidFill>
            <a:schemeClr val="bg1"/>
          </a:solidFill>
          <a:latin typeface="Arial" pitchFamily="34" charset="0"/>
        </a:defRPr>
      </a:lvl2pPr>
      <a:lvl3pPr algn="l" rtl="0" eaLnBrk="0" fontAlgn="base" hangingPunct="0">
        <a:spcBef>
          <a:spcPct val="0"/>
        </a:spcBef>
        <a:spcAft>
          <a:spcPct val="0"/>
        </a:spcAft>
        <a:defRPr kumimoji="1" sz="4400" b="1">
          <a:solidFill>
            <a:schemeClr val="bg1"/>
          </a:solidFill>
          <a:latin typeface="Arial" pitchFamily="34" charset="0"/>
        </a:defRPr>
      </a:lvl3pPr>
      <a:lvl4pPr algn="l" rtl="0" eaLnBrk="0" fontAlgn="base" hangingPunct="0">
        <a:spcBef>
          <a:spcPct val="0"/>
        </a:spcBef>
        <a:spcAft>
          <a:spcPct val="0"/>
        </a:spcAft>
        <a:defRPr kumimoji="1" sz="4400" b="1">
          <a:solidFill>
            <a:schemeClr val="bg1"/>
          </a:solidFill>
          <a:latin typeface="Arial" pitchFamily="34" charset="0"/>
        </a:defRPr>
      </a:lvl4pPr>
      <a:lvl5pPr algn="l" rtl="0" eaLnBrk="0" fontAlgn="base" hangingPunct="0">
        <a:spcBef>
          <a:spcPct val="0"/>
        </a:spcBef>
        <a:spcAft>
          <a:spcPct val="0"/>
        </a:spcAft>
        <a:defRPr kumimoji="1" sz="4400" b="1">
          <a:solidFill>
            <a:schemeClr val="bg1"/>
          </a:solidFill>
          <a:latin typeface="Arial" pitchFamily="34" charset="0"/>
        </a:defRPr>
      </a:lvl5pPr>
      <a:lvl6pPr marL="457200" algn="l" rtl="0" eaLnBrk="0" fontAlgn="base" hangingPunct="0">
        <a:spcBef>
          <a:spcPct val="0"/>
        </a:spcBef>
        <a:spcAft>
          <a:spcPct val="0"/>
        </a:spcAft>
        <a:defRPr kumimoji="1" sz="4400" b="1">
          <a:solidFill>
            <a:schemeClr val="bg1"/>
          </a:solidFill>
          <a:latin typeface="Arial" pitchFamily="34" charset="0"/>
        </a:defRPr>
      </a:lvl6pPr>
      <a:lvl7pPr marL="914400" algn="l" rtl="0" eaLnBrk="0" fontAlgn="base" hangingPunct="0">
        <a:spcBef>
          <a:spcPct val="0"/>
        </a:spcBef>
        <a:spcAft>
          <a:spcPct val="0"/>
        </a:spcAft>
        <a:defRPr kumimoji="1" sz="4400" b="1">
          <a:solidFill>
            <a:schemeClr val="bg1"/>
          </a:solidFill>
          <a:latin typeface="Arial" pitchFamily="34" charset="0"/>
        </a:defRPr>
      </a:lvl7pPr>
      <a:lvl8pPr marL="1371600" algn="l" rtl="0" eaLnBrk="0" fontAlgn="base" hangingPunct="0">
        <a:spcBef>
          <a:spcPct val="0"/>
        </a:spcBef>
        <a:spcAft>
          <a:spcPct val="0"/>
        </a:spcAft>
        <a:defRPr kumimoji="1" sz="4400" b="1">
          <a:solidFill>
            <a:schemeClr val="bg1"/>
          </a:solidFill>
          <a:latin typeface="Arial" pitchFamily="34" charset="0"/>
        </a:defRPr>
      </a:lvl8pPr>
      <a:lvl9pPr marL="1828800" algn="l" rtl="0" eaLnBrk="0" fontAlgn="base" hangingPunct="0">
        <a:spcBef>
          <a:spcPct val="0"/>
        </a:spcBef>
        <a:spcAft>
          <a:spcPct val="0"/>
        </a:spcAft>
        <a:defRPr kumimoji="1" sz="44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rgbClr val="0000D4"/>
        </a:buClr>
        <a:buSzPct val="75000"/>
        <a:buFont typeface="Wingdings"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0000D4"/>
        </a:buClr>
        <a:buSzPct val="75000"/>
        <a:buFont typeface="Wingdings" pitchFamily="2" charset="2"/>
        <a:buChar char="n"/>
        <a:defRPr kumimoji="1" sz="2800">
          <a:solidFill>
            <a:schemeClr val="tx1"/>
          </a:solidFill>
          <a:latin typeface="+mn-lt"/>
        </a:defRPr>
      </a:lvl2pPr>
      <a:lvl3pPr marL="1143000" indent="-228600" algn="l" rtl="0" eaLnBrk="0" fontAlgn="base" hangingPunct="0">
        <a:spcBef>
          <a:spcPct val="20000"/>
        </a:spcBef>
        <a:spcAft>
          <a:spcPct val="0"/>
        </a:spcAft>
        <a:buClr>
          <a:srgbClr val="0000D4"/>
        </a:buClr>
        <a:buSzPct val="75000"/>
        <a:buFont typeface="Wingdings" pitchFamily="2" charset="2"/>
        <a:buChar char="n"/>
        <a:defRPr kumimoji="1" sz="2400">
          <a:solidFill>
            <a:schemeClr val="tx1"/>
          </a:solidFill>
          <a:latin typeface="+mn-lt"/>
        </a:defRPr>
      </a:lvl3pPr>
      <a:lvl4pPr marL="1600200" indent="-228600" algn="l" rtl="0" eaLnBrk="0" fontAlgn="base" hangingPunct="0">
        <a:spcBef>
          <a:spcPct val="20000"/>
        </a:spcBef>
        <a:spcAft>
          <a:spcPct val="0"/>
        </a:spcAft>
        <a:buClr>
          <a:srgbClr val="0000D4"/>
        </a:buClr>
        <a:buSzPct val="75000"/>
        <a:buFont typeface="Wingdings" pitchFamily="2" charset="2"/>
        <a:buChar char="n"/>
        <a:defRPr kumimoji="1" sz="2000">
          <a:solidFill>
            <a:schemeClr val="tx1"/>
          </a:solidFill>
          <a:latin typeface="+mn-lt"/>
        </a:defRPr>
      </a:lvl4pPr>
      <a:lvl5pPr marL="2057400" indent="-228600" algn="l" rtl="0" eaLnBrk="0" fontAlgn="base" hangingPunct="0">
        <a:spcBef>
          <a:spcPct val="20000"/>
        </a:spcBef>
        <a:spcAft>
          <a:spcPct val="0"/>
        </a:spcAft>
        <a:buClr>
          <a:srgbClr val="0000D4"/>
        </a:buClr>
        <a:buSzPct val="75000"/>
        <a:buFont typeface="Wingdings" pitchFamily="2" charset="2"/>
        <a:buChar char="n"/>
        <a:defRPr kumimoji="1" sz="2000">
          <a:solidFill>
            <a:schemeClr val="tx1"/>
          </a:solidFill>
          <a:latin typeface="+mn-lt"/>
        </a:defRPr>
      </a:lvl5pPr>
      <a:lvl6pPr marL="2514600" indent="-228600" algn="l" rtl="0" eaLnBrk="0" fontAlgn="base" hangingPunct="0">
        <a:spcBef>
          <a:spcPct val="20000"/>
        </a:spcBef>
        <a:spcAft>
          <a:spcPct val="0"/>
        </a:spcAft>
        <a:buClr>
          <a:srgbClr val="0000D4"/>
        </a:buClr>
        <a:buSzPct val="75000"/>
        <a:buFont typeface="Wingdings" pitchFamily="2" charset="2"/>
        <a:buChar char="n"/>
        <a:defRPr kumimoji="1" sz="2000">
          <a:solidFill>
            <a:schemeClr val="tx1"/>
          </a:solidFill>
          <a:latin typeface="+mn-lt"/>
        </a:defRPr>
      </a:lvl6pPr>
      <a:lvl7pPr marL="2971800" indent="-228600" algn="l" rtl="0" eaLnBrk="0" fontAlgn="base" hangingPunct="0">
        <a:spcBef>
          <a:spcPct val="20000"/>
        </a:spcBef>
        <a:spcAft>
          <a:spcPct val="0"/>
        </a:spcAft>
        <a:buClr>
          <a:srgbClr val="0000D4"/>
        </a:buClr>
        <a:buSzPct val="75000"/>
        <a:buFont typeface="Wingdings" pitchFamily="2" charset="2"/>
        <a:buChar char="n"/>
        <a:defRPr kumimoji="1" sz="2000">
          <a:solidFill>
            <a:schemeClr val="tx1"/>
          </a:solidFill>
          <a:latin typeface="+mn-lt"/>
        </a:defRPr>
      </a:lvl7pPr>
      <a:lvl8pPr marL="3429000" indent="-228600" algn="l" rtl="0" eaLnBrk="0" fontAlgn="base" hangingPunct="0">
        <a:spcBef>
          <a:spcPct val="20000"/>
        </a:spcBef>
        <a:spcAft>
          <a:spcPct val="0"/>
        </a:spcAft>
        <a:buClr>
          <a:srgbClr val="0000D4"/>
        </a:buClr>
        <a:buSzPct val="75000"/>
        <a:buFont typeface="Wingdings" pitchFamily="2" charset="2"/>
        <a:buChar char="n"/>
        <a:defRPr kumimoji="1" sz="2000">
          <a:solidFill>
            <a:schemeClr val="tx1"/>
          </a:solidFill>
          <a:latin typeface="+mn-lt"/>
        </a:defRPr>
      </a:lvl8pPr>
      <a:lvl9pPr marL="3886200" indent="-228600" algn="l" rtl="0" eaLnBrk="0" fontAlgn="base" hangingPunct="0">
        <a:spcBef>
          <a:spcPct val="20000"/>
        </a:spcBef>
        <a:spcAft>
          <a:spcPct val="0"/>
        </a:spcAft>
        <a:buClr>
          <a:srgbClr val="0000D4"/>
        </a:buClr>
        <a:buSzPct val="75000"/>
        <a:buFont typeface="Wingdings" pitchFamily="2" charset="2"/>
        <a:buChar char="n"/>
        <a:defRPr kumimoji="1"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2.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4866" name="Rectangle 2"/>
          <p:cNvSpPr>
            <a:spLocks noGrp="1" noChangeArrowheads="1"/>
          </p:cNvSpPr>
          <p:nvPr>
            <p:ph type="ctrTitle"/>
          </p:nvPr>
        </p:nvSpPr>
        <p:spPr/>
        <p:txBody>
          <a:bodyPr/>
          <a:lstStyle/>
          <a:p>
            <a:r>
              <a:rPr lang="ar-SA" sz="4000" smtClean="0">
                <a:cs typeface="Arial" charset="0"/>
              </a:rPr>
              <a:t>الخواص المغناطيسية للمعقدات في ضوء انفصام المدارات</a:t>
            </a:r>
            <a:r>
              <a:rPr lang="en-US" sz="4000" smtClean="0"/>
              <a:t> </a:t>
            </a:r>
          </a:p>
        </p:txBody>
      </p:sp>
      <p:sp>
        <p:nvSpPr>
          <p:cNvPr id="14339" name="Rectangle 3"/>
          <p:cNvSpPr>
            <a:spLocks noGrp="1" noChangeArrowheads="1"/>
          </p:cNvSpPr>
          <p:nvPr>
            <p:ph type="subTitle" idx="1"/>
          </p:nvPr>
        </p:nvSpPr>
        <p:spPr/>
        <p:txBody>
          <a:bodyPr/>
          <a:lstStyle/>
          <a:p>
            <a:endParaRPr lang="ar-SA"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64866"/>
                                        </p:tgtEl>
                                        <p:attrNameLst>
                                          <p:attrName>style.visibility</p:attrName>
                                        </p:attrNameLst>
                                      </p:cBhvr>
                                      <p:to>
                                        <p:strVal val="visible"/>
                                      </p:to>
                                    </p:set>
                                    <p:anim calcmode="lin" valueType="num">
                                      <p:cBhvr>
                                        <p:cTn id="7" dur="1000" fill="hold"/>
                                        <p:tgtEl>
                                          <p:spTgt spid="164866"/>
                                        </p:tgtEl>
                                        <p:attrNameLst>
                                          <p:attrName>ppt_w</p:attrName>
                                        </p:attrNameLst>
                                      </p:cBhvr>
                                      <p:tavLst>
                                        <p:tav tm="0">
                                          <p:val>
                                            <p:strVal val="#ppt_w*0.70"/>
                                          </p:val>
                                        </p:tav>
                                        <p:tav tm="100000">
                                          <p:val>
                                            <p:strVal val="#ppt_w"/>
                                          </p:val>
                                        </p:tav>
                                      </p:tavLst>
                                    </p:anim>
                                    <p:anim calcmode="lin" valueType="num">
                                      <p:cBhvr>
                                        <p:cTn id="8" dur="1000" fill="hold"/>
                                        <p:tgtEl>
                                          <p:spTgt spid="164866"/>
                                        </p:tgtEl>
                                        <p:attrNameLst>
                                          <p:attrName>ppt_h</p:attrName>
                                        </p:attrNameLst>
                                      </p:cBhvr>
                                      <p:tavLst>
                                        <p:tav tm="0">
                                          <p:val>
                                            <p:strVal val="#ppt_h"/>
                                          </p:val>
                                        </p:tav>
                                        <p:tav tm="100000">
                                          <p:val>
                                            <p:strVal val="#ppt_h"/>
                                          </p:val>
                                        </p:tav>
                                      </p:tavLst>
                                    </p:anim>
                                    <p:animEffect transition="in" filter="fade">
                                      <p:cBhvr>
                                        <p:cTn id="9" dur="1000"/>
                                        <p:tgtEl>
                                          <p:spTgt spid="164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pPr algn="r" rtl="1"/>
            <a:r>
              <a:rPr lang="ar-SA" b="0" smtClean="0">
                <a:cs typeface="Arial" charset="0"/>
              </a:rPr>
              <a:t>من تطبيقات نظرية المجال البلوري</a:t>
            </a:r>
            <a:endParaRPr lang="en-US" b="0" smtClean="0">
              <a:cs typeface="Arial" charset="0"/>
            </a:endParaRPr>
          </a:p>
        </p:txBody>
      </p:sp>
      <p:sp>
        <p:nvSpPr>
          <p:cNvPr id="174083" name="Rectangle 3"/>
          <p:cNvSpPr>
            <a:spLocks noGrp="1" noChangeArrowheads="1"/>
          </p:cNvSpPr>
          <p:nvPr>
            <p:ph type="body" idx="1"/>
          </p:nvPr>
        </p:nvSpPr>
        <p:spPr/>
        <p:txBody>
          <a:bodyPr/>
          <a:lstStyle/>
          <a:p>
            <a:pPr algn="r" rtl="1">
              <a:buFont typeface="Wingdings" pitchFamily="2" charset="2"/>
              <a:buNone/>
            </a:pPr>
            <a:r>
              <a:rPr lang="ar-SA" b="1" smtClean="0">
                <a:cs typeface="Arial" charset="0"/>
              </a:rPr>
              <a:t>الخواص المغناطيسية للمعقدات في ضوء انفصام المدارات</a:t>
            </a:r>
          </a:p>
          <a:p>
            <a:pPr algn="r" rtl="1"/>
            <a:endParaRPr lang="en-US" b="1" smtClean="0">
              <a:cs typeface="Arial" charset="0"/>
            </a:endParaRPr>
          </a:p>
          <a:p>
            <a:pPr algn="r" rtl="1"/>
            <a:r>
              <a:rPr lang="ar-SA" b="1" smtClean="0">
                <a:cs typeface="Arial" charset="0"/>
              </a:rPr>
              <a:t>صعوبة ازدواج الكترونين في مدار واحد لانة يحتاج الى طاقة تسمى طاقة الازدواج </a:t>
            </a:r>
            <a:r>
              <a:rPr lang="en-US" b="1" smtClean="0">
                <a:cs typeface="Arial" charset="0"/>
              </a:rPr>
              <a:t>pairing energy)  P </a:t>
            </a:r>
            <a:r>
              <a:rPr lang="ar-SA" b="1" smtClean="0">
                <a:cs typeface="Arial" charset="0"/>
              </a:rPr>
              <a:t>) </a:t>
            </a:r>
          </a:p>
          <a:p>
            <a:pPr algn="r" rtl="1"/>
            <a:r>
              <a:rPr lang="ar-SA" b="1" smtClean="0">
                <a:cs typeface="Arial" charset="0"/>
              </a:rPr>
              <a:t>توزيع إلكترونين يتم بطريقتين كمايلي:</a:t>
            </a:r>
            <a:endParaRPr lang="en-US" b="1" smtClean="0">
              <a:cs typeface="Arial" charset="0"/>
            </a:endParaRPr>
          </a:p>
          <a:p>
            <a:pPr algn="r" rtl="1"/>
            <a:endParaRPr lang="en-US" b="1" smtClean="0">
              <a:cs typeface="Arial" charset="0"/>
            </a:endParaRPr>
          </a:p>
          <a:p>
            <a:pPr algn="r" rtl="1"/>
            <a:r>
              <a:rPr lang="ar-SA" smtClean="0"/>
              <a:t> </a:t>
            </a:r>
            <a:endParaRPr lang="en-US" smtClean="0"/>
          </a:p>
        </p:txBody>
      </p:sp>
      <p:sp>
        <p:nvSpPr>
          <p:cNvPr id="1029" name="Rectangle 6"/>
          <p:cNvSpPr>
            <a:spLocks noChangeArrowheads="1"/>
          </p:cNvSpPr>
          <p:nvPr/>
        </p:nvSpPr>
        <p:spPr bwMode="auto">
          <a:xfrm>
            <a:off x="0" y="0"/>
            <a:ext cx="9144000" cy="0"/>
          </a:xfrm>
          <a:prstGeom prst="rect">
            <a:avLst/>
          </a:prstGeom>
          <a:noFill/>
          <a:ln w="12700" cap="sq">
            <a:noFill/>
            <a:miter lim="800000"/>
            <a:headEnd type="none" w="sm" len="sm"/>
            <a:tailEnd type="none" w="sm" len="sm"/>
          </a:ln>
        </p:spPr>
        <p:txBody>
          <a:bodyPr wrap="none" anchor="ctr">
            <a:spAutoFit/>
          </a:bodyPr>
          <a:lstStyle/>
          <a:p>
            <a:endParaRPr lang="ar-SA"/>
          </a:p>
        </p:txBody>
      </p:sp>
      <p:graphicFrame>
        <p:nvGraphicFramePr>
          <p:cNvPr id="174085" name="Object 5"/>
          <p:cNvGraphicFramePr>
            <a:graphicFrameLocks noChangeAspect="1"/>
          </p:cNvGraphicFramePr>
          <p:nvPr/>
        </p:nvGraphicFramePr>
        <p:xfrm>
          <a:off x="4572000" y="4724400"/>
          <a:ext cx="2971800" cy="1323975"/>
        </p:xfrm>
        <a:graphic>
          <a:graphicData uri="http://schemas.openxmlformats.org/presentationml/2006/ole">
            <p:oleObj spid="_x0000_s1026" name="CS ChemDraw Drawing" r:id="rId3" imgW="1996440" imgH="1320800" progId="ChemDraw.Document.6.0">
              <p:embed/>
            </p:oleObj>
          </a:graphicData>
        </a:graphic>
      </p:graphicFrame>
      <p:sp>
        <p:nvSpPr>
          <p:cNvPr id="1030" name="Rectangle 7"/>
          <p:cNvSpPr>
            <a:spLocks noChangeArrowheads="1"/>
          </p:cNvSpPr>
          <p:nvPr/>
        </p:nvSpPr>
        <p:spPr bwMode="auto">
          <a:xfrm>
            <a:off x="0" y="1323975"/>
            <a:ext cx="9144000" cy="0"/>
          </a:xfrm>
          <a:prstGeom prst="rect">
            <a:avLst/>
          </a:prstGeom>
          <a:noFill/>
          <a:ln w="12700" cap="sq">
            <a:noFill/>
            <a:miter lim="800000"/>
            <a:headEnd type="none" w="sm" len="sm"/>
            <a:tailEnd type="none" w="sm" len="sm"/>
          </a:ln>
        </p:spPr>
        <p:txBody>
          <a:bodyPr wrap="none" anchor="ctr">
            <a:spAutoFit/>
          </a:bodyPr>
          <a:lstStyle/>
          <a:p>
            <a:pPr algn="l"/>
            <a:endParaRPr lang="ar-SA" sz="180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74082"/>
                                        </p:tgtEl>
                                        <p:attrNameLst>
                                          <p:attrName>style.visibility</p:attrName>
                                        </p:attrNameLst>
                                      </p:cBhvr>
                                      <p:to>
                                        <p:strVal val="visible"/>
                                      </p:to>
                                    </p:set>
                                    <p:anim calcmode="lin" valueType="num">
                                      <p:cBhvr>
                                        <p:cTn id="7" dur="1000" fill="hold"/>
                                        <p:tgtEl>
                                          <p:spTgt spid="174082"/>
                                        </p:tgtEl>
                                        <p:attrNameLst>
                                          <p:attrName>ppt_w</p:attrName>
                                        </p:attrNameLst>
                                      </p:cBhvr>
                                      <p:tavLst>
                                        <p:tav tm="0">
                                          <p:val>
                                            <p:strVal val="#ppt_w*0.70"/>
                                          </p:val>
                                        </p:tav>
                                        <p:tav tm="100000">
                                          <p:val>
                                            <p:strVal val="#ppt_w"/>
                                          </p:val>
                                        </p:tav>
                                      </p:tavLst>
                                    </p:anim>
                                    <p:anim calcmode="lin" valueType="num">
                                      <p:cBhvr>
                                        <p:cTn id="8" dur="1000" fill="hold"/>
                                        <p:tgtEl>
                                          <p:spTgt spid="174082"/>
                                        </p:tgtEl>
                                        <p:attrNameLst>
                                          <p:attrName>ppt_h</p:attrName>
                                        </p:attrNameLst>
                                      </p:cBhvr>
                                      <p:tavLst>
                                        <p:tav tm="0">
                                          <p:val>
                                            <p:strVal val="#ppt_h"/>
                                          </p:val>
                                        </p:tav>
                                        <p:tav tm="100000">
                                          <p:val>
                                            <p:strVal val="#ppt_h"/>
                                          </p:val>
                                        </p:tav>
                                      </p:tavLst>
                                    </p:anim>
                                    <p:animEffect transition="in" filter="fade">
                                      <p:cBhvr>
                                        <p:cTn id="9" dur="1000"/>
                                        <p:tgtEl>
                                          <p:spTgt spid="174082"/>
                                        </p:tgtEl>
                                      </p:cBhvr>
                                    </p:animEffect>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iterate type="lt">
                                    <p:tmPct val="10000"/>
                                  </p:iterate>
                                  <p:childTnLst>
                                    <p:set>
                                      <p:cBhvr>
                                        <p:cTn id="13" dur="1" fill="hold">
                                          <p:stCondLst>
                                            <p:cond delay="0"/>
                                          </p:stCondLst>
                                        </p:cTn>
                                        <p:tgtEl>
                                          <p:spTgt spid="174083">
                                            <p:txEl>
                                              <p:pRg st="0" end="0"/>
                                            </p:txEl>
                                          </p:spTgt>
                                        </p:tgtEl>
                                        <p:attrNameLst>
                                          <p:attrName>style.visibility</p:attrName>
                                        </p:attrNameLst>
                                      </p:cBhvr>
                                      <p:to>
                                        <p:strVal val="visible"/>
                                      </p:to>
                                    </p:set>
                                    <p:animEffect transition="in" filter="fade">
                                      <p:cBhvr>
                                        <p:cTn id="14" dur="1000"/>
                                        <p:tgtEl>
                                          <p:spTgt spid="174083">
                                            <p:txEl>
                                              <p:pRg st="0" end="0"/>
                                            </p:txEl>
                                          </p:spTgt>
                                        </p:tgtEl>
                                      </p:cBhvr>
                                    </p:animEffect>
                                    <p:anim calcmode="lin" valueType="num">
                                      <p:cBhvr>
                                        <p:cTn id="15" dur="1000" fill="hold"/>
                                        <p:tgtEl>
                                          <p:spTgt spid="174083">
                                            <p:txEl>
                                              <p:pRg st="0" end="0"/>
                                            </p:txEl>
                                          </p:spTgt>
                                        </p:tgtEl>
                                        <p:attrNameLst>
                                          <p:attrName>ppt_w</p:attrName>
                                        </p:attrNameLst>
                                      </p:cBhvr>
                                      <p:tavLst>
                                        <p:tav tm="0" fmla="#ppt_w*sin(2.5*pi*$)">
                                          <p:val>
                                            <p:fltVal val="0"/>
                                          </p:val>
                                        </p:tav>
                                        <p:tav tm="100000">
                                          <p:val>
                                            <p:fltVal val="1"/>
                                          </p:val>
                                        </p:tav>
                                      </p:tavLst>
                                    </p:anim>
                                    <p:anim calcmode="lin" valueType="num">
                                      <p:cBhvr>
                                        <p:cTn id="16" dur="1000" fill="hold"/>
                                        <p:tgtEl>
                                          <p:spTgt spid="174083">
                                            <p:txEl>
                                              <p:pRg st="0" end="0"/>
                                            </p:txEl>
                                          </p:spTgt>
                                        </p:tgtEl>
                                        <p:attrNameLst>
                                          <p:attrName>ppt_h</p:attrName>
                                        </p:attrNameLst>
                                      </p:cBhvr>
                                      <p:tavLst>
                                        <p:tav tm="0">
                                          <p:val>
                                            <p:strVal val="#ppt_h"/>
                                          </p:val>
                                        </p:tav>
                                        <p:tav tm="100000">
                                          <p:val>
                                            <p:strVal val="#ppt_h"/>
                                          </p:val>
                                        </p:tav>
                                      </p:tavLst>
                                    </p:anim>
                                  </p:childTnLst>
                                </p:cTn>
                              </p:par>
                              <p:par>
                                <p:cTn id="17" presetID="45" presetClass="entr" presetSubtype="0" fill="hold" nodeType="withEffect">
                                  <p:stCondLst>
                                    <p:cond delay="0"/>
                                  </p:stCondLst>
                                  <p:iterate type="lt">
                                    <p:tmPct val="10000"/>
                                  </p:iterate>
                                  <p:childTnLst>
                                    <p:set>
                                      <p:cBhvr>
                                        <p:cTn id="18" dur="1" fill="hold">
                                          <p:stCondLst>
                                            <p:cond delay="0"/>
                                          </p:stCondLst>
                                        </p:cTn>
                                        <p:tgtEl>
                                          <p:spTgt spid="174083">
                                            <p:txEl>
                                              <p:pRg st="2" end="2"/>
                                            </p:txEl>
                                          </p:spTgt>
                                        </p:tgtEl>
                                        <p:attrNameLst>
                                          <p:attrName>style.visibility</p:attrName>
                                        </p:attrNameLst>
                                      </p:cBhvr>
                                      <p:to>
                                        <p:strVal val="visible"/>
                                      </p:to>
                                    </p:set>
                                    <p:animEffect transition="in" filter="fade">
                                      <p:cBhvr>
                                        <p:cTn id="19" dur="1000"/>
                                        <p:tgtEl>
                                          <p:spTgt spid="174083">
                                            <p:txEl>
                                              <p:pRg st="2" end="2"/>
                                            </p:txEl>
                                          </p:spTgt>
                                        </p:tgtEl>
                                      </p:cBhvr>
                                    </p:animEffect>
                                    <p:anim calcmode="lin" valueType="num">
                                      <p:cBhvr>
                                        <p:cTn id="20" dur="1000" fill="hold"/>
                                        <p:tgtEl>
                                          <p:spTgt spid="174083">
                                            <p:txEl>
                                              <p:pRg st="2" end="2"/>
                                            </p:txEl>
                                          </p:spTgt>
                                        </p:tgtEl>
                                        <p:attrNameLst>
                                          <p:attrName>ppt_w</p:attrName>
                                        </p:attrNameLst>
                                      </p:cBhvr>
                                      <p:tavLst>
                                        <p:tav tm="0" fmla="#ppt_w*sin(2.5*pi*$)">
                                          <p:val>
                                            <p:fltVal val="0"/>
                                          </p:val>
                                        </p:tav>
                                        <p:tav tm="100000">
                                          <p:val>
                                            <p:fltVal val="1"/>
                                          </p:val>
                                        </p:tav>
                                      </p:tavLst>
                                    </p:anim>
                                    <p:anim calcmode="lin" valueType="num">
                                      <p:cBhvr>
                                        <p:cTn id="21" dur="1000" fill="hold"/>
                                        <p:tgtEl>
                                          <p:spTgt spid="174083">
                                            <p:txEl>
                                              <p:pRg st="2" end="2"/>
                                            </p:txEl>
                                          </p:spTgt>
                                        </p:tgtEl>
                                        <p:attrNameLst>
                                          <p:attrName>ppt_h</p:attrName>
                                        </p:attrNameLst>
                                      </p:cBhvr>
                                      <p:tavLst>
                                        <p:tav tm="0">
                                          <p:val>
                                            <p:strVal val="#ppt_h"/>
                                          </p:val>
                                        </p:tav>
                                        <p:tav tm="100000">
                                          <p:val>
                                            <p:strVal val="#ppt_h"/>
                                          </p:val>
                                        </p:tav>
                                      </p:tavLst>
                                    </p:anim>
                                  </p:childTnLst>
                                </p:cTn>
                              </p:par>
                              <p:par>
                                <p:cTn id="22" presetID="45" presetClass="entr" presetSubtype="0" fill="hold" nodeType="withEffect">
                                  <p:stCondLst>
                                    <p:cond delay="0"/>
                                  </p:stCondLst>
                                  <p:iterate type="lt">
                                    <p:tmPct val="10000"/>
                                  </p:iterate>
                                  <p:childTnLst>
                                    <p:set>
                                      <p:cBhvr>
                                        <p:cTn id="23" dur="1" fill="hold">
                                          <p:stCondLst>
                                            <p:cond delay="0"/>
                                          </p:stCondLst>
                                        </p:cTn>
                                        <p:tgtEl>
                                          <p:spTgt spid="174083">
                                            <p:txEl>
                                              <p:pRg st="3" end="3"/>
                                            </p:txEl>
                                          </p:spTgt>
                                        </p:tgtEl>
                                        <p:attrNameLst>
                                          <p:attrName>style.visibility</p:attrName>
                                        </p:attrNameLst>
                                      </p:cBhvr>
                                      <p:to>
                                        <p:strVal val="visible"/>
                                      </p:to>
                                    </p:set>
                                    <p:animEffect transition="in" filter="fade">
                                      <p:cBhvr>
                                        <p:cTn id="24" dur="1000"/>
                                        <p:tgtEl>
                                          <p:spTgt spid="174083">
                                            <p:txEl>
                                              <p:pRg st="3" end="3"/>
                                            </p:txEl>
                                          </p:spTgt>
                                        </p:tgtEl>
                                      </p:cBhvr>
                                    </p:animEffect>
                                    <p:anim calcmode="lin" valueType="num">
                                      <p:cBhvr>
                                        <p:cTn id="25" dur="1000" fill="hold"/>
                                        <p:tgtEl>
                                          <p:spTgt spid="174083">
                                            <p:txEl>
                                              <p:pRg st="3" end="3"/>
                                            </p:txEl>
                                          </p:spTgt>
                                        </p:tgtEl>
                                        <p:attrNameLst>
                                          <p:attrName>ppt_w</p:attrName>
                                        </p:attrNameLst>
                                      </p:cBhvr>
                                      <p:tavLst>
                                        <p:tav tm="0" fmla="#ppt_w*sin(2.5*pi*$)">
                                          <p:val>
                                            <p:fltVal val="0"/>
                                          </p:val>
                                        </p:tav>
                                        <p:tav tm="100000">
                                          <p:val>
                                            <p:fltVal val="1"/>
                                          </p:val>
                                        </p:tav>
                                      </p:tavLst>
                                    </p:anim>
                                    <p:anim calcmode="lin" valueType="num">
                                      <p:cBhvr>
                                        <p:cTn id="26" dur="1000" fill="hold"/>
                                        <p:tgtEl>
                                          <p:spTgt spid="17408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174085"/>
                                        </p:tgtEl>
                                        <p:attrNameLst>
                                          <p:attrName>style.visibility</p:attrName>
                                        </p:attrNameLst>
                                      </p:cBhvr>
                                      <p:to>
                                        <p:strVal val="visible"/>
                                      </p:to>
                                    </p:set>
                                    <p:animEffect transition="in" filter="box(in)">
                                      <p:cBhvr>
                                        <p:cTn id="31" dur="500"/>
                                        <p:tgtEl>
                                          <p:spTgt spid="174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r" rtl="1"/>
            <a:r>
              <a:rPr lang="ar-SA" sz="2800" smtClean="0">
                <a:cs typeface="Arial" charset="0"/>
              </a:rPr>
              <a:t>الخواص المغناطيسية للمعقدات في ضوء انفصام المدارات</a:t>
            </a:r>
            <a:endParaRPr lang="en-US" sz="2800" smtClean="0">
              <a:cs typeface="Arial" charset="0"/>
            </a:endParaRPr>
          </a:p>
        </p:txBody>
      </p:sp>
      <p:sp>
        <p:nvSpPr>
          <p:cNvPr id="169987" name="Rectangle 3"/>
          <p:cNvSpPr>
            <a:spLocks noGrp="1" noChangeArrowheads="1"/>
          </p:cNvSpPr>
          <p:nvPr>
            <p:ph type="body" idx="1"/>
          </p:nvPr>
        </p:nvSpPr>
        <p:spPr/>
        <p:txBody>
          <a:bodyPr/>
          <a:lstStyle/>
          <a:p>
            <a:pPr marL="609600" indent="-609600" algn="r" rtl="1">
              <a:lnSpc>
                <a:spcPct val="90000"/>
              </a:lnSpc>
            </a:pPr>
            <a:r>
              <a:rPr lang="ar-SA" sz="2800" smtClean="0">
                <a:cs typeface="Arial" charset="0"/>
              </a:rPr>
              <a:t>(أ) اذا احتل الإلكترونان المدار المنخفض في الطاقة فان الطاقة الكلية لهما تساوي </a:t>
            </a:r>
            <a:r>
              <a:rPr lang="en-US" sz="2800" smtClean="0">
                <a:cs typeface="Arial" charset="0"/>
              </a:rPr>
              <a:t>2E</a:t>
            </a:r>
            <a:r>
              <a:rPr lang="en-US" sz="2800" baseline="-25000" smtClean="0">
                <a:cs typeface="Arial" charset="0"/>
              </a:rPr>
              <a:t>0 </a:t>
            </a:r>
            <a:r>
              <a:rPr lang="en-US" sz="2800" smtClean="0">
                <a:cs typeface="Arial" charset="0"/>
              </a:rPr>
              <a:t>+P</a:t>
            </a:r>
            <a:r>
              <a:rPr lang="ar-SA" sz="2800" smtClean="0">
                <a:cs typeface="Arial" charset="0"/>
              </a:rPr>
              <a:t>.</a:t>
            </a:r>
          </a:p>
          <a:p>
            <a:pPr marL="609600" indent="-609600" algn="r" rtl="1">
              <a:lnSpc>
                <a:spcPct val="90000"/>
              </a:lnSpc>
            </a:pPr>
            <a:r>
              <a:rPr lang="ar-SA" sz="2800" smtClean="0">
                <a:cs typeface="Arial" charset="0"/>
              </a:rPr>
              <a:t>(ب) إذا احتل كل إلكترون مدارا مستقلا فإن الطاقة الكلية لهما تساوي </a:t>
            </a:r>
            <a:r>
              <a:rPr lang="en-US" sz="2800" smtClean="0">
                <a:cs typeface="Arial" charset="0"/>
              </a:rPr>
              <a:t>2E</a:t>
            </a:r>
            <a:r>
              <a:rPr lang="en-US" sz="2800" baseline="-25000" smtClean="0">
                <a:cs typeface="Arial" charset="0"/>
              </a:rPr>
              <a:t>0</a:t>
            </a:r>
            <a:r>
              <a:rPr lang="en-US" sz="2800" smtClean="0">
                <a:cs typeface="Arial" charset="0"/>
              </a:rPr>
              <a:t> +∆E </a:t>
            </a:r>
            <a:r>
              <a:rPr lang="ar-SA" sz="2800" smtClean="0">
                <a:cs typeface="Arial" charset="0"/>
              </a:rPr>
              <a:t>  وبطبيعة الحال توزيع الالكتروني سوف يعتمد على الفارق في الطاقة ∆ بالنسبة لمقدار طاقة الإزدواج " </a:t>
            </a:r>
            <a:r>
              <a:rPr lang="en-US" sz="2800" smtClean="0">
                <a:cs typeface="Arial" charset="0"/>
              </a:rPr>
              <a:t>P</a:t>
            </a:r>
            <a:endParaRPr lang="ar-SA" sz="2800" smtClean="0">
              <a:cs typeface="Arial" charset="0"/>
            </a:endParaRPr>
          </a:p>
          <a:p>
            <a:pPr marL="609600" indent="-609600" algn="r" rtl="1">
              <a:lnSpc>
                <a:spcPct val="90000"/>
              </a:lnSpc>
            </a:pPr>
            <a:endParaRPr lang="ar-SA" sz="2800" smtClean="0">
              <a:cs typeface="Arial" charset="0"/>
            </a:endParaRPr>
          </a:p>
          <a:p>
            <a:pPr marL="609600" indent="-609600" algn="r" rtl="1">
              <a:lnSpc>
                <a:spcPct val="90000"/>
              </a:lnSpc>
            </a:pPr>
            <a:r>
              <a:rPr lang="ar-SA" sz="2800" smtClean="0">
                <a:cs typeface="Arial" charset="0"/>
              </a:rPr>
              <a:t>" فإذا كان </a:t>
            </a:r>
            <a:r>
              <a:rPr lang="en-US" sz="2800" smtClean="0">
                <a:cs typeface="Arial" charset="0"/>
              </a:rPr>
              <a:t> </a:t>
            </a:r>
            <a:r>
              <a:rPr lang="en-US" sz="2800" b="1" smtClean="0">
                <a:solidFill>
                  <a:srgbClr val="FF6600"/>
                </a:solidFill>
                <a:cs typeface="Arial" charset="0"/>
              </a:rPr>
              <a:t>∆E &gt; P</a:t>
            </a:r>
            <a:r>
              <a:rPr lang="en-US" sz="2800" smtClean="0">
                <a:cs typeface="Arial" charset="0"/>
              </a:rPr>
              <a:t> </a:t>
            </a:r>
            <a:r>
              <a:rPr lang="ar-SA" sz="2800" smtClean="0">
                <a:cs typeface="Arial" charset="0"/>
              </a:rPr>
              <a:t>فإن التوزيع الإلكتروني يتم كما في الحالة (أ). </a:t>
            </a:r>
            <a:endParaRPr lang="en-US" sz="2800" smtClean="0">
              <a:cs typeface="Arial" charset="0"/>
            </a:endParaRPr>
          </a:p>
          <a:p>
            <a:pPr marL="609600" indent="-609600" algn="r" rtl="1">
              <a:lnSpc>
                <a:spcPct val="90000"/>
              </a:lnSpc>
            </a:pPr>
            <a:endParaRPr lang="ar-SA" sz="2800" smtClean="0">
              <a:cs typeface="Arial" charset="0"/>
            </a:endParaRPr>
          </a:p>
          <a:p>
            <a:pPr marL="609600" indent="-609600" algn="r" rtl="1">
              <a:lnSpc>
                <a:spcPct val="90000"/>
              </a:lnSpc>
            </a:pPr>
            <a:r>
              <a:rPr lang="ar-SA" sz="2800" smtClean="0">
                <a:cs typeface="Arial" charset="0"/>
              </a:rPr>
              <a:t>أما إذا كان </a:t>
            </a:r>
            <a:r>
              <a:rPr lang="en-US" sz="2800" b="1" smtClean="0">
                <a:solidFill>
                  <a:srgbClr val="FF6600"/>
                </a:solidFill>
                <a:cs typeface="Arial" charset="0"/>
              </a:rPr>
              <a:t>E &lt; P</a:t>
            </a:r>
            <a:r>
              <a:rPr lang="ar-SA" sz="2800" b="1" smtClean="0">
                <a:solidFill>
                  <a:srgbClr val="FF6600"/>
                </a:solidFill>
                <a:cs typeface="Arial" charset="0"/>
              </a:rPr>
              <a:t>∆</a:t>
            </a:r>
            <a:r>
              <a:rPr lang="ar-SA" sz="2800" smtClean="0">
                <a:cs typeface="Arial" charset="0"/>
              </a:rPr>
              <a:t>  فلا يحدث ازدواج ويكون الإلكترونان منفردين كما في الحالة (ب).</a:t>
            </a:r>
            <a:r>
              <a:rPr lang="ar-SA" sz="2800" smtClean="0"/>
              <a:t> </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iterate type="lt">
                                    <p:tmPct val="10000"/>
                                  </p:iterate>
                                  <p:childTnLst>
                                    <p:set>
                                      <p:cBhvr>
                                        <p:cTn id="6" dur="1" fill="hold">
                                          <p:stCondLst>
                                            <p:cond delay="0"/>
                                          </p:stCondLst>
                                        </p:cTn>
                                        <p:tgtEl>
                                          <p:spTgt spid="169987">
                                            <p:txEl>
                                              <p:pRg st="0" end="0"/>
                                            </p:txEl>
                                          </p:spTgt>
                                        </p:tgtEl>
                                        <p:attrNameLst>
                                          <p:attrName>style.visibility</p:attrName>
                                        </p:attrNameLst>
                                      </p:cBhvr>
                                      <p:to>
                                        <p:strVal val="visible"/>
                                      </p:to>
                                    </p:set>
                                    <p:animEffect transition="in" filter="fade">
                                      <p:cBhvr>
                                        <p:cTn id="7" dur="2000"/>
                                        <p:tgtEl>
                                          <p:spTgt spid="169987">
                                            <p:txEl>
                                              <p:pRg st="0" end="0"/>
                                            </p:txEl>
                                          </p:spTgt>
                                        </p:tgtEl>
                                      </p:cBhvr>
                                    </p:animEffect>
                                    <p:anim calcmode="lin" valueType="num">
                                      <p:cBhvr>
                                        <p:cTn id="8" dur="2000" fill="hold"/>
                                        <p:tgtEl>
                                          <p:spTgt spid="169987">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169987">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iterate type="lt">
                                    <p:tmPct val="10000"/>
                                  </p:iterate>
                                  <p:childTnLst>
                                    <p:set>
                                      <p:cBhvr>
                                        <p:cTn id="11" dur="1" fill="hold">
                                          <p:stCondLst>
                                            <p:cond delay="0"/>
                                          </p:stCondLst>
                                        </p:cTn>
                                        <p:tgtEl>
                                          <p:spTgt spid="169987">
                                            <p:txEl>
                                              <p:pRg st="1" end="1"/>
                                            </p:txEl>
                                          </p:spTgt>
                                        </p:tgtEl>
                                        <p:attrNameLst>
                                          <p:attrName>style.visibility</p:attrName>
                                        </p:attrNameLst>
                                      </p:cBhvr>
                                      <p:to>
                                        <p:strVal val="visible"/>
                                      </p:to>
                                    </p:set>
                                    <p:animEffect transition="in" filter="fade">
                                      <p:cBhvr>
                                        <p:cTn id="12" dur="2000"/>
                                        <p:tgtEl>
                                          <p:spTgt spid="169987">
                                            <p:txEl>
                                              <p:pRg st="1" end="1"/>
                                            </p:txEl>
                                          </p:spTgt>
                                        </p:tgtEl>
                                      </p:cBhvr>
                                    </p:animEffect>
                                    <p:anim calcmode="lin" valueType="num">
                                      <p:cBhvr>
                                        <p:cTn id="13" dur="2000" fill="hold"/>
                                        <p:tgtEl>
                                          <p:spTgt spid="169987">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16998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169987">
                                            <p:txEl>
                                              <p:pRg st="3" end="3"/>
                                            </p:txEl>
                                          </p:spTgt>
                                        </p:tgtEl>
                                        <p:attrNameLst>
                                          <p:attrName>style.visibility</p:attrName>
                                        </p:attrNameLst>
                                      </p:cBhvr>
                                      <p:to>
                                        <p:strVal val="visible"/>
                                      </p:to>
                                    </p:set>
                                    <p:anim calcmode="lin" valueType="num">
                                      <p:cBhvr>
                                        <p:cTn id="19" dur="1000" fill="hold"/>
                                        <p:tgtEl>
                                          <p:spTgt spid="169987">
                                            <p:txEl>
                                              <p:pRg st="3" end="3"/>
                                            </p:txEl>
                                          </p:spTgt>
                                        </p:tgtEl>
                                        <p:attrNameLst>
                                          <p:attrName>ppt_w</p:attrName>
                                        </p:attrNameLst>
                                      </p:cBhvr>
                                      <p:tavLst>
                                        <p:tav tm="0">
                                          <p:val>
                                            <p:strVal val="#ppt_w*0.70"/>
                                          </p:val>
                                        </p:tav>
                                        <p:tav tm="100000">
                                          <p:val>
                                            <p:strVal val="#ppt_w"/>
                                          </p:val>
                                        </p:tav>
                                      </p:tavLst>
                                    </p:anim>
                                    <p:anim calcmode="lin" valueType="num">
                                      <p:cBhvr>
                                        <p:cTn id="20" dur="1000" fill="hold"/>
                                        <p:tgtEl>
                                          <p:spTgt spid="169987">
                                            <p:txEl>
                                              <p:pRg st="3" end="3"/>
                                            </p:txEl>
                                          </p:spTgt>
                                        </p:tgtEl>
                                        <p:attrNameLst>
                                          <p:attrName>ppt_h</p:attrName>
                                        </p:attrNameLst>
                                      </p:cBhvr>
                                      <p:tavLst>
                                        <p:tav tm="0">
                                          <p:val>
                                            <p:strVal val="#ppt_h"/>
                                          </p:val>
                                        </p:tav>
                                        <p:tav tm="100000">
                                          <p:val>
                                            <p:strVal val="#ppt_h"/>
                                          </p:val>
                                        </p:tav>
                                      </p:tavLst>
                                    </p:anim>
                                    <p:animEffect transition="in" filter="fade">
                                      <p:cBhvr>
                                        <p:cTn id="21" dur="1000"/>
                                        <p:tgtEl>
                                          <p:spTgt spid="169987">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169987">
                                            <p:txEl>
                                              <p:pRg st="5" end="5"/>
                                            </p:txEl>
                                          </p:spTgt>
                                        </p:tgtEl>
                                        <p:attrNameLst>
                                          <p:attrName>style.visibility</p:attrName>
                                        </p:attrNameLst>
                                      </p:cBhvr>
                                      <p:to>
                                        <p:strVal val="visible"/>
                                      </p:to>
                                    </p:set>
                                    <p:anim calcmode="lin" valueType="num">
                                      <p:cBhvr>
                                        <p:cTn id="26" dur="1000" fill="hold"/>
                                        <p:tgtEl>
                                          <p:spTgt spid="169987">
                                            <p:txEl>
                                              <p:pRg st="5" end="5"/>
                                            </p:txEl>
                                          </p:spTgt>
                                        </p:tgtEl>
                                        <p:attrNameLst>
                                          <p:attrName>ppt_w</p:attrName>
                                        </p:attrNameLst>
                                      </p:cBhvr>
                                      <p:tavLst>
                                        <p:tav tm="0">
                                          <p:val>
                                            <p:strVal val="#ppt_w*0.70"/>
                                          </p:val>
                                        </p:tav>
                                        <p:tav tm="100000">
                                          <p:val>
                                            <p:strVal val="#ppt_w"/>
                                          </p:val>
                                        </p:tav>
                                      </p:tavLst>
                                    </p:anim>
                                    <p:anim calcmode="lin" valueType="num">
                                      <p:cBhvr>
                                        <p:cTn id="27" dur="1000" fill="hold"/>
                                        <p:tgtEl>
                                          <p:spTgt spid="169987">
                                            <p:txEl>
                                              <p:pRg st="5" end="5"/>
                                            </p:txEl>
                                          </p:spTgt>
                                        </p:tgtEl>
                                        <p:attrNameLst>
                                          <p:attrName>ppt_h</p:attrName>
                                        </p:attrNameLst>
                                      </p:cBhvr>
                                      <p:tavLst>
                                        <p:tav tm="0">
                                          <p:val>
                                            <p:strVal val="#ppt_h"/>
                                          </p:val>
                                        </p:tav>
                                        <p:tav tm="100000">
                                          <p:val>
                                            <p:strVal val="#ppt_h"/>
                                          </p:val>
                                        </p:tav>
                                      </p:tavLst>
                                    </p:anim>
                                    <p:animEffect transition="in" filter="fade">
                                      <p:cBhvr>
                                        <p:cTn id="28" dur="1000"/>
                                        <p:tgtEl>
                                          <p:spTgt spid="1699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pPr algn="r" rtl="1"/>
            <a:r>
              <a:rPr lang="ar-SA" sz="4000" smtClean="0">
                <a:cs typeface="Arial" charset="0"/>
              </a:rPr>
              <a:t>الخواص المغناطيسية</a:t>
            </a:r>
            <a:r>
              <a:rPr lang="en-US" sz="4000" smtClean="0">
                <a:cs typeface="Arial" charset="0"/>
              </a:rPr>
              <a:t>   </a:t>
            </a:r>
            <a:r>
              <a:rPr lang="ar-SA" sz="4000" smtClean="0">
                <a:cs typeface="Arial" charset="0"/>
              </a:rPr>
              <a:t>ل</a:t>
            </a:r>
            <a:r>
              <a:rPr lang="en-US" sz="4000" smtClean="0">
                <a:cs typeface="Arial" charset="0"/>
              </a:rPr>
              <a:t> octahedron</a:t>
            </a:r>
            <a:r>
              <a:rPr lang="en-US" sz="4000" smtClean="0"/>
              <a:t> </a:t>
            </a:r>
          </a:p>
        </p:txBody>
      </p:sp>
      <p:sp>
        <p:nvSpPr>
          <p:cNvPr id="171011" name="Rectangle 3"/>
          <p:cNvSpPr>
            <a:spLocks noGrp="1" noChangeArrowheads="1"/>
          </p:cNvSpPr>
          <p:nvPr>
            <p:ph type="body" idx="1"/>
          </p:nvPr>
        </p:nvSpPr>
        <p:spPr/>
        <p:txBody>
          <a:bodyPr/>
          <a:lstStyle/>
          <a:p>
            <a:pPr algn="r" rtl="1"/>
            <a:r>
              <a:rPr lang="ar-SA" b="1" smtClean="0">
                <a:cs typeface="Arial" charset="0"/>
              </a:rPr>
              <a:t>توزيع الاكترونات في المدرات المنصفمة </a:t>
            </a:r>
            <a:r>
              <a:rPr lang="en-US" b="1" smtClean="0">
                <a:cs typeface="Arial" charset="0"/>
              </a:rPr>
              <a:t>t</a:t>
            </a:r>
            <a:r>
              <a:rPr lang="en-US" b="1" baseline="-25000" smtClean="0">
                <a:cs typeface="Arial" charset="0"/>
              </a:rPr>
              <a:t>2g</a:t>
            </a:r>
            <a:r>
              <a:rPr lang="en-US" b="1" smtClean="0">
                <a:cs typeface="Arial" charset="0"/>
              </a:rPr>
              <a:t>  ,     e</a:t>
            </a:r>
            <a:r>
              <a:rPr lang="en-US" b="1" baseline="-25000" smtClean="0">
                <a:cs typeface="Arial" charset="0"/>
              </a:rPr>
              <a:t>g</a:t>
            </a:r>
            <a:r>
              <a:rPr lang="en-US" b="1" smtClean="0">
                <a:cs typeface="Arial" charset="0"/>
              </a:rPr>
              <a:t>  </a:t>
            </a:r>
          </a:p>
          <a:p>
            <a:pPr algn="r" rtl="1"/>
            <a:r>
              <a:rPr lang="en-US" b="1" smtClean="0">
                <a:cs typeface="Arial" charset="0"/>
              </a:rPr>
              <a:t>d</a:t>
            </a:r>
            <a:r>
              <a:rPr lang="en-US" b="1" baseline="-25000" smtClean="0">
                <a:cs typeface="Arial" charset="0"/>
              </a:rPr>
              <a:t>4</a:t>
            </a:r>
            <a:r>
              <a:rPr lang="en-US" b="1" smtClean="0">
                <a:cs typeface="Arial" charset="0"/>
              </a:rPr>
              <a:t>,   d</a:t>
            </a:r>
            <a:r>
              <a:rPr lang="en-US" b="1" baseline="-25000" smtClean="0">
                <a:cs typeface="Arial" charset="0"/>
              </a:rPr>
              <a:t>5</a:t>
            </a:r>
            <a:r>
              <a:rPr lang="en-US" b="1" smtClean="0">
                <a:cs typeface="Arial" charset="0"/>
              </a:rPr>
              <a:t>,    d</a:t>
            </a:r>
            <a:r>
              <a:rPr lang="en-US" b="1" baseline="-25000" smtClean="0">
                <a:cs typeface="Arial" charset="0"/>
              </a:rPr>
              <a:t>6</a:t>
            </a:r>
            <a:r>
              <a:rPr lang="en-US" b="1" smtClean="0">
                <a:cs typeface="Arial" charset="0"/>
              </a:rPr>
              <a:t>,  d</a:t>
            </a:r>
            <a:r>
              <a:rPr lang="en-US" b="1" baseline="-25000" smtClean="0">
                <a:cs typeface="Arial" charset="0"/>
              </a:rPr>
              <a:t>7</a:t>
            </a:r>
            <a:r>
              <a:rPr lang="en-US" b="1" smtClean="0">
                <a:cs typeface="Arial" charset="0"/>
              </a:rPr>
              <a:t>,</a:t>
            </a:r>
          </a:p>
          <a:p>
            <a:pPr algn="r" rtl="1"/>
            <a:r>
              <a:rPr lang="en-US" b="1" smtClean="0"/>
              <a:t>Low spin                     High spin</a:t>
            </a:r>
          </a:p>
          <a:p>
            <a:r>
              <a:rPr lang="en-US" b="1" smtClean="0"/>
              <a:t>                  ∆</a:t>
            </a:r>
            <a:r>
              <a:rPr lang="en-US" b="1" baseline="-25000" smtClean="0"/>
              <a:t>0</a:t>
            </a:r>
            <a:r>
              <a:rPr lang="en-US" b="1" smtClean="0"/>
              <a:t> &gt; P                            ∆</a:t>
            </a:r>
            <a:r>
              <a:rPr lang="en-US" b="1" baseline="-25000" smtClean="0"/>
              <a:t>0</a:t>
            </a:r>
            <a:r>
              <a:rPr lang="en-US" b="1" smtClean="0"/>
              <a:t> &lt; P</a:t>
            </a:r>
          </a:p>
          <a:p>
            <a:r>
              <a:rPr lang="en-US" b="1" smtClean="0"/>
              <a:t> </a:t>
            </a:r>
          </a:p>
          <a:p>
            <a:pPr algn="r" rtl="1"/>
            <a:r>
              <a:rPr lang="en-US" b="1" smtClean="0"/>
              <a:t>Strong field               </a:t>
            </a:r>
            <a:r>
              <a:rPr lang="en-US" smtClean="0"/>
              <a:t> </a:t>
            </a:r>
            <a:r>
              <a:rPr lang="en-US" b="1" smtClean="0"/>
              <a:t>Weak field</a:t>
            </a:r>
            <a:endParaRPr lang="en-US" b="1" smtClean="0">
              <a:cs typeface="Arial" charset="0"/>
            </a:endParaRPr>
          </a:p>
          <a:p>
            <a:pPr algn="r" rtl="1"/>
            <a:r>
              <a:rPr lang="en-US" b="1" smtClean="0"/>
              <a:t>NH</a:t>
            </a:r>
            <a:r>
              <a:rPr lang="en-US" b="1" baseline="-25000" smtClean="0"/>
              <a:t>3</a:t>
            </a:r>
            <a:r>
              <a:rPr lang="en-US" b="1" smtClean="0"/>
              <a:t>  , CN</a:t>
            </a:r>
            <a:r>
              <a:rPr lang="en-US" b="1" baseline="30000" smtClean="0"/>
              <a:t>-</a:t>
            </a:r>
            <a:r>
              <a:rPr lang="en-US" smtClean="0"/>
              <a:t>                      </a:t>
            </a:r>
            <a:r>
              <a:rPr lang="en-US" b="1" smtClean="0"/>
              <a:t>F</a:t>
            </a:r>
            <a:r>
              <a:rPr lang="en-US" b="1" baseline="30000" smtClean="0"/>
              <a:t>-</a:t>
            </a:r>
            <a:r>
              <a:rPr lang="en-US" b="1" smtClean="0"/>
              <a:t>, Cl</a:t>
            </a:r>
            <a:r>
              <a:rPr lang="en-US" b="1" baseline="30000" smtClean="0"/>
              <a:t>-</a:t>
            </a:r>
            <a:endParaRPr lang="en-US" b="1" smtClean="0">
              <a:cs typeface="Arial" charset="0"/>
            </a:endParaRPr>
          </a:p>
          <a:p>
            <a:pPr algn="r" rtl="1"/>
            <a:endParaRPr lang="en-US" b="1" smtClean="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71010"/>
                                        </p:tgtEl>
                                        <p:attrNameLst>
                                          <p:attrName>style.visibility</p:attrName>
                                        </p:attrNameLst>
                                      </p:cBhvr>
                                      <p:to>
                                        <p:strVal val="visible"/>
                                      </p:to>
                                    </p:set>
                                    <p:anim calcmode="lin" valueType="num">
                                      <p:cBhvr>
                                        <p:cTn id="7" dur="1000" fill="hold"/>
                                        <p:tgtEl>
                                          <p:spTgt spid="171010"/>
                                        </p:tgtEl>
                                        <p:attrNameLst>
                                          <p:attrName>ppt_w</p:attrName>
                                        </p:attrNameLst>
                                      </p:cBhvr>
                                      <p:tavLst>
                                        <p:tav tm="0">
                                          <p:val>
                                            <p:strVal val="#ppt_w*0.70"/>
                                          </p:val>
                                        </p:tav>
                                        <p:tav tm="100000">
                                          <p:val>
                                            <p:strVal val="#ppt_w"/>
                                          </p:val>
                                        </p:tav>
                                      </p:tavLst>
                                    </p:anim>
                                    <p:anim calcmode="lin" valueType="num">
                                      <p:cBhvr>
                                        <p:cTn id="8" dur="1000" fill="hold"/>
                                        <p:tgtEl>
                                          <p:spTgt spid="171010"/>
                                        </p:tgtEl>
                                        <p:attrNameLst>
                                          <p:attrName>ppt_h</p:attrName>
                                        </p:attrNameLst>
                                      </p:cBhvr>
                                      <p:tavLst>
                                        <p:tav tm="0">
                                          <p:val>
                                            <p:strVal val="#ppt_h"/>
                                          </p:val>
                                        </p:tav>
                                        <p:tav tm="100000">
                                          <p:val>
                                            <p:strVal val="#ppt_h"/>
                                          </p:val>
                                        </p:tav>
                                      </p:tavLst>
                                    </p:anim>
                                    <p:animEffect transition="in" filter="fade">
                                      <p:cBhvr>
                                        <p:cTn id="9" dur="1000"/>
                                        <p:tgtEl>
                                          <p:spTgt spid="171010"/>
                                        </p:tgtEl>
                                      </p:cBhvr>
                                    </p:animEffec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nodeType="clickEffect">
                                  <p:stCondLst>
                                    <p:cond delay="0"/>
                                  </p:stCondLst>
                                  <p:childTnLst>
                                    <p:set>
                                      <p:cBhvr>
                                        <p:cTn id="13" dur="1" fill="hold">
                                          <p:stCondLst>
                                            <p:cond delay="0"/>
                                          </p:stCondLst>
                                        </p:cTn>
                                        <p:tgtEl>
                                          <p:spTgt spid="171011">
                                            <p:txEl>
                                              <p:pRg st="0" end="0"/>
                                            </p:txEl>
                                          </p:spTgt>
                                        </p:tgtEl>
                                        <p:attrNameLst>
                                          <p:attrName>style.visibility</p:attrName>
                                        </p:attrNameLst>
                                      </p:cBhvr>
                                      <p:to>
                                        <p:strVal val="visible"/>
                                      </p:to>
                                    </p:set>
                                    <p:animEffect transition="in" filter="blinds(horizontal)">
                                      <p:cBhvr>
                                        <p:cTn id="14" dur="500"/>
                                        <p:tgtEl>
                                          <p:spTgt spid="171011">
                                            <p:txEl>
                                              <p:pRg st="0" end="0"/>
                                            </p:txEl>
                                          </p:spTgt>
                                        </p:tgtEl>
                                      </p:cBhvr>
                                    </p:animEffect>
                                  </p:childTnLst>
                                </p:cTn>
                              </p:par>
                              <p:par>
                                <p:cTn id="15" presetID="3" presetClass="entr" presetSubtype="10" fill="hold" nodeType="withEffect">
                                  <p:stCondLst>
                                    <p:cond delay="0"/>
                                  </p:stCondLst>
                                  <p:childTnLst>
                                    <p:set>
                                      <p:cBhvr>
                                        <p:cTn id="16" dur="1" fill="hold">
                                          <p:stCondLst>
                                            <p:cond delay="0"/>
                                          </p:stCondLst>
                                        </p:cTn>
                                        <p:tgtEl>
                                          <p:spTgt spid="171011">
                                            <p:txEl>
                                              <p:pRg st="1" end="1"/>
                                            </p:txEl>
                                          </p:spTgt>
                                        </p:tgtEl>
                                        <p:attrNameLst>
                                          <p:attrName>style.visibility</p:attrName>
                                        </p:attrNameLst>
                                      </p:cBhvr>
                                      <p:to>
                                        <p:strVal val="visible"/>
                                      </p:to>
                                    </p:set>
                                    <p:animEffect transition="in" filter="blinds(horizontal)">
                                      <p:cBhvr>
                                        <p:cTn id="17" dur="500"/>
                                        <p:tgtEl>
                                          <p:spTgt spid="171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nodeType="clickEffect">
                                  <p:stCondLst>
                                    <p:cond delay="0"/>
                                  </p:stCondLst>
                                  <p:childTnLst>
                                    <p:set>
                                      <p:cBhvr>
                                        <p:cTn id="21" dur="1" fill="hold">
                                          <p:stCondLst>
                                            <p:cond delay="0"/>
                                          </p:stCondLst>
                                        </p:cTn>
                                        <p:tgtEl>
                                          <p:spTgt spid="171011">
                                            <p:txEl>
                                              <p:pRg st="2" end="2"/>
                                            </p:txEl>
                                          </p:spTgt>
                                        </p:tgtEl>
                                        <p:attrNameLst>
                                          <p:attrName>style.visibility</p:attrName>
                                        </p:attrNameLst>
                                      </p:cBhvr>
                                      <p:to>
                                        <p:strVal val="visible"/>
                                      </p:to>
                                    </p:set>
                                    <p:anim calcmode="lin" valueType="num">
                                      <p:cBhvr>
                                        <p:cTn id="22" dur="1000" fill="hold"/>
                                        <p:tgtEl>
                                          <p:spTgt spid="171011">
                                            <p:txEl>
                                              <p:pRg st="2" end="2"/>
                                            </p:txEl>
                                          </p:spTgt>
                                        </p:tgtEl>
                                        <p:attrNameLst>
                                          <p:attrName>ppt_w</p:attrName>
                                        </p:attrNameLst>
                                      </p:cBhvr>
                                      <p:tavLst>
                                        <p:tav tm="0">
                                          <p:val>
                                            <p:strVal val="#ppt_w*0.70"/>
                                          </p:val>
                                        </p:tav>
                                        <p:tav tm="100000">
                                          <p:val>
                                            <p:strVal val="#ppt_w"/>
                                          </p:val>
                                        </p:tav>
                                      </p:tavLst>
                                    </p:anim>
                                    <p:anim calcmode="lin" valueType="num">
                                      <p:cBhvr>
                                        <p:cTn id="23" dur="1000" fill="hold"/>
                                        <p:tgtEl>
                                          <p:spTgt spid="171011">
                                            <p:txEl>
                                              <p:pRg st="2" end="2"/>
                                            </p:txEl>
                                          </p:spTgt>
                                        </p:tgtEl>
                                        <p:attrNameLst>
                                          <p:attrName>ppt_h</p:attrName>
                                        </p:attrNameLst>
                                      </p:cBhvr>
                                      <p:tavLst>
                                        <p:tav tm="0">
                                          <p:val>
                                            <p:strVal val="#ppt_h"/>
                                          </p:val>
                                        </p:tav>
                                        <p:tav tm="100000">
                                          <p:val>
                                            <p:strVal val="#ppt_h"/>
                                          </p:val>
                                        </p:tav>
                                      </p:tavLst>
                                    </p:anim>
                                    <p:animEffect transition="in" filter="fade">
                                      <p:cBhvr>
                                        <p:cTn id="24" dur="1000"/>
                                        <p:tgtEl>
                                          <p:spTgt spid="171011">
                                            <p:txEl>
                                              <p:pRg st="2" end="2"/>
                                            </p:txEl>
                                          </p:spTgt>
                                        </p:tgtEl>
                                      </p:cBhvr>
                                    </p:animEffect>
                                  </p:childTnLst>
                                </p:cTn>
                              </p:par>
                              <p:par>
                                <p:cTn id="25" presetID="55" presetClass="entr" presetSubtype="0" fill="hold" nodeType="withEffect">
                                  <p:stCondLst>
                                    <p:cond delay="0"/>
                                  </p:stCondLst>
                                  <p:childTnLst>
                                    <p:set>
                                      <p:cBhvr>
                                        <p:cTn id="26" dur="1" fill="hold">
                                          <p:stCondLst>
                                            <p:cond delay="0"/>
                                          </p:stCondLst>
                                        </p:cTn>
                                        <p:tgtEl>
                                          <p:spTgt spid="171011">
                                            <p:txEl>
                                              <p:pRg st="3" end="3"/>
                                            </p:txEl>
                                          </p:spTgt>
                                        </p:tgtEl>
                                        <p:attrNameLst>
                                          <p:attrName>style.visibility</p:attrName>
                                        </p:attrNameLst>
                                      </p:cBhvr>
                                      <p:to>
                                        <p:strVal val="visible"/>
                                      </p:to>
                                    </p:set>
                                    <p:anim calcmode="lin" valueType="num">
                                      <p:cBhvr>
                                        <p:cTn id="27" dur="1000" fill="hold"/>
                                        <p:tgtEl>
                                          <p:spTgt spid="171011">
                                            <p:txEl>
                                              <p:pRg st="3" end="3"/>
                                            </p:txEl>
                                          </p:spTgt>
                                        </p:tgtEl>
                                        <p:attrNameLst>
                                          <p:attrName>ppt_w</p:attrName>
                                        </p:attrNameLst>
                                      </p:cBhvr>
                                      <p:tavLst>
                                        <p:tav tm="0">
                                          <p:val>
                                            <p:strVal val="#ppt_w*0.70"/>
                                          </p:val>
                                        </p:tav>
                                        <p:tav tm="100000">
                                          <p:val>
                                            <p:strVal val="#ppt_w"/>
                                          </p:val>
                                        </p:tav>
                                      </p:tavLst>
                                    </p:anim>
                                    <p:anim calcmode="lin" valueType="num">
                                      <p:cBhvr>
                                        <p:cTn id="28" dur="1000" fill="hold"/>
                                        <p:tgtEl>
                                          <p:spTgt spid="171011">
                                            <p:txEl>
                                              <p:pRg st="3" end="3"/>
                                            </p:txEl>
                                          </p:spTgt>
                                        </p:tgtEl>
                                        <p:attrNameLst>
                                          <p:attrName>ppt_h</p:attrName>
                                        </p:attrNameLst>
                                      </p:cBhvr>
                                      <p:tavLst>
                                        <p:tav tm="0">
                                          <p:val>
                                            <p:strVal val="#ppt_h"/>
                                          </p:val>
                                        </p:tav>
                                        <p:tav tm="100000">
                                          <p:val>
                                            <p:strVal val="#ppt_h"/>
                                          </p:val>
                                        </p:tav>
                                      </p:tavLst>
                                    </p:anim>
                                    <p:animEffect transition="in" filter="fade">
                                      <p:cBhvr>
                                        <p:cTn id="29" dur="1000"/>
                                        <p:tgtEl>
                                          <p:spTgt spid="171011">
                                            <p:txEl>
                                              <p:pRg st="3" end="3"/>
                                            </p:txEl>
                                          </p:spTgt>
                                        </p:tgtEl>
                                      </p:cBhvr>
                                    </p:animEffect>
                                  </p:childTnLst>
                                </p:cTn>
                              </p:par>
                              <p:par>
                                <p:cTn id="30" presetID="55" presetClass="entr" presetSubtype="0" fill="hold" nodeType="withEffect">
                                  <p:stCondLst>
                                    <p:cond delay="0"/>
                                  </p:stCondLst>
                                  <p:childTnLst>
                                    <p:set>
                                      <p:cBhvr>
                                        <p:cTn id="31" dur="1" fill="hold">
                                          <p:stCondLst>
                                            <p:cond delay="0"/>
                                          </p:stCondLst>
                                        </p:cTn>
                                        <p:tgtEl>
                                          <p:spTgt spid="171011">
                                            <p:txEl>
                                              <p:pRg st="4" end="4"/>
                                            </p:txEl>
                                          </p:spTgt>
                                        </p:tgtEl>
                                        <p:attrNameLst>
                                          <p:attrName>style.visibility</p:attrName>
                                        </p:attrNameLst>
                                      </p:cBhvr>
                                      <p:to>
                                        <p:strVal val="visible"/>
                                      </p:to>
                                    </p:set>
                                    <p:anim calcmode="lin" valueType="num">
                                      <p:cBhvr>
                                        <p:cTn id="32" dur="1000" fill="hold"/>
                                        <p:tgtEl>
                                          <p:spTgt spid="171011">
                                            <p:txEl>
                                              <p:pRg st="4" end="4"/>
                                            </p:txEl>
                                          </p:spTgt>
                                        </p:tgtEl>
                                        <p:attrNameLst>
                                          <p:attrName>ppt_w</p:attrName>
                                        </p:attrNameLst>
                                      </p:cBhvr>
                                      <p:tavLst>
                                        <p:tav tm="0">
                                          <p:val>
                                            <p:strVal val="#ppt_w*0.70"/>
                                          </p:val>
                                        </p:tav>
                                        <p:tav tm="100000">
                                          <p:val>
                                            <p:strVal val="#ppt_w"/>
                                          </p:val>
                                        </p:tav>
                                      </p:tavLst>
                                    </p:anim>
                                    <p:anim calcmode="lin" valueType="num">
                                      <p:cBhvr>
                                        <p:cTn id="33" dur="1000" fill="hold"/>
                                        <p:tgtEl>
                                          <p:spTgt spid="171011">
                                            <p:txEl>
                                              <p:pRg st="4" end="4"/>
                                            </p:txEl>
                                          </p:spTgt>
                                        </p:tgtEl>
                                        <p:attrNameLst>
                                          <p:attrName>ppt_h</p:attrName>
                                        </p:attrNameLst>
                                      </p:cBhvr>
                                      <p:tavLst>
                                        <p:tav tm="0">
                                          <p:val>
                                            <p:strVal val="#ppt_h"/>
                                          </p:val>
                                        </p:tav>
                                        <p:tav tm="100000">
                                          <p:val>
                                            <p:strVal val="#ppt_h"/>
                                          </p:val>
                                        </p:tav>
                                      </p:tavLst>
                                    </p:anim>
                                    <p:animEffect transition="in" filter="fade">
                                      <p:cBhvr>
                                        <p:cTn id="34" dur="1000"/>
                                        <p:tgtEl>
                                          <p:spTgt spid="171011">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5" presetClass="entr" presetSubtype="0" fill="hold" nodeType="clickEffect">
                                  <p:stCondLst>
                                    <p:cond delay="0"/>
                                  </p:stCondLst>
                                  <p:childTnLst>
                                    <p:set>
                                      <p:cBhvr>
                                        <p:cTn id="38" dur="1" fill="hold">
                                          <p:stCondLst>
                                            <p:cond delay="0"/>
                                          </p:stCondLst>
                                        </p:cTn>
                                        <p:tgtEl>
                                          <p:spTgt spid="171011">
                                            <p:txEl>
                                              <p:pRg st="5" end="5"/>
                                            </p:txEl>
                                          </p:spTgt>
                                        </p:tgtEl>
                                        <p:attrNameLst>
                                          <p:attrName>style.visibility</p:attrName>
                                        </p:attrNameLst>
                                      </p:cBhvr>
                                      <p:to>
                                        <p:strVal val="visible"/>
                                      </p:to>
                                    </p:set>
                                    <p:anim calcmode="lin" valueType="num">
                                      <p:cBhvr>
                                        <p:cTn id="39" dur="1000" fill="hold"/>
                                        <p:tgtEl>
                                          <p:spTgt spid="171011">
                                            <p:txEl>
                                              <p:pRg st="5" end="5"/>
                                            </p:txEl>
                                          </p:spTgt>
                                        </p:tgtEl>
                                        <p:attrNameLst>
                                          <p:attrName>ppt_w</p:attrName>
                                        </p:attrNameLst>
                                      </p:cBhvr>
                                      <p:tavLst>
                                        <p:tav tm="0">
                                          <p:val>
                                            <p:strVal val="#ppt_w*0.70"/>
                                          </p:val>
                                        </p:tav>
                                        <p:tav tm="100000">
                                          <p:val>
                                            <p:strVal val="#ppt_w"/>
                                          </p:val>
                                        </p:tav>
                                      </p:tavLst>
                                    </p:anim>
                                    <p:anim calcmode="lin" valueType="num">
                                      <p:cBhvr>
                                        <p:cTn id="40" dur="1000" fill="hold"/>
                                        <p:tgtEl>
                                          <p:spTgt spid="171011">
                                            <p:txEl>
                                              <p:pRg st="5" end="5"/>
                                            </p:txEl>
                                          </p:spTgt>
                                        </p:tgtEl>
                                        <p:attrNameLst>
                                          <p:attrName>ppt_h</p:attrName>
                                        </p:attrNameLst>
                                      </p:cBhvr>
                                      <p:tavLst>
                                        <p:tav tm="0">
                                          <p:val>
                                            <p:strVal val="#ppt_h"/>
                                          </p:val>
                                        </p:tav>
                                        <p:tav tm="100000">
                                          <p:val>
                                            <p:strVal val="#ppt_h"/>
                                          </p:val>
                                        </p:tav>
                                      </p:tavLst>
                                    </p:anim>
                                    <p:animEffect transition="in" filter="fade">
                                      <p:cBhvr>
                                        <p:cTn id="41" dur="1000"/>
                                        <p:tgtEl>
                                          <p:spTgt spid="171011">
                                            <p:txEl>
                                              <p:pRg st="5" end="5"/>
                                            </p:txEl>
                                          </p:spTgt>
                                        </p:tgtEl>
                                      </p:cBhvr>
                                    </p:animEffect>
                                  </p:childTnLst>
                                </p:cTn>
                              </p:par>
                              <p:par>
                                <p:cTn id="42" presetID="55" presetClass="entr" presetSubtype="0" fill="hold" nodeType="withEffect">
                                  <p:stCondLst>
                                    <p:cond delay="0"/>
                                  </p:stCondLst>
                                  <p:childTnLst>
                                    <p:set>
                                      <p:cBhvr>
                                        <p:cTn id="43" dur="1" fill="hold">
                                          <p:stCondLst>
                                            <p:cond delay="0"/>
                                          </p:stCondLst>
                                        </p:cTn>
                                        <p:tgtEl>
                                          <p:spTgt spid="171011">
                                            <p:txEl>
                                              <p:pRg st="6" end="6"/>
                                            </p:txEl>
                                          </p:spTgt>
                                        </p:tgtEl>
                                        <p:attrNameLst>
                                          <p:attrName>style.visibility</p:attrName>
                                        </p:attrNameLst>
                                      </p:cBhvr>
                                      <p:to>
                                        <p:strVal val="visible"/>
                                      </p:to>
                                    </p:set>
                                    <p:anim calcmode="lin" valueType="num">
                                      <p:cBhvr>
                                        <p:cTn id="44" dur="1000" fill="hold"/>
                                        <p:tgtEl>
                                          <p:spTgt spid="171011">
                                            <p:txEl>
                                              <p:pRg st="6" end="6"/>
                                            </p:txEl>
                                          </p:spTgt>
                                        </p:tgtEl>
                                        <p:attrNameLst>
                                          <p:attrName>ppt_w</p:attrName>
                                        </p:attrNameLst>
                                      </p:cBhvr>
                                      <p:tavLst>
                                        <p:tav tm="0">
                                          <p:val>
                                            <p:strVal val="#ppt_w*0.70"/>
                                          </p:val>
                                        </p:tav>
                                        <p:tav tm="100000">
                                          <p:val>
                                            <p:strVal val="#ppt_w"/>
                                          </p:val>
                                        </p:tav>
                                      </p:tavLst>
                                    </p:anim>
                                    <p:anim calcmode="lin" valueType="num">
                                      <p:cBhvr>
                                        <p:cTn id="45" dur="1000" fill="hold"/>
                                        <p:tgtEl>
                                          <p:spTgt spid="171011">
                                            <p:txEl>
                                              <p:pRg st="6" end="6"/>
                                            </p:txEl>
                                          </p:spTgt>
                                        </p:tgtEl>
                                        <p:attrNameLst>
                                          <p:attrName>ppt_h</p:attrName>
                                        </p:attrNameLst>
                                      </p:cBhvr>
                                      <p:tavLst>
                                        <p:tav tm="0">
                                          <p:val>
                                            <p:strVal val="#ppt_h"/>
                                          </p:val>
                                        </p:tav>
                                        <p:tav tm="100000">
                                          <p:val>
                                            <p:strVal val="#ppt_h"/>
                                          </p:val>
                                        </p:tav>
                                      </p:tavLst>
                                    </p:anim>
                                    <p:animEffect transition="in" filter="fade">
                                      <p:cBhvr>
                                        <p:cTn id="46" dur="1000"/>
                                        <p:tgtEl>
                                          <p:spTgt spid="1710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12"/>
          <p:cNvSpPr>
            <a:spLocks noGrp="1" noChangeArrowheads="1"/>
          </p:cNvSpPr>
          <p:nvPr>
            <p:ph type="title"/>
          </p:nvPr>
        </p:nvSpPr>
        <p:spPr/>
        <p:txBody>
          <a:bodyPr/>
          <a:lstStyle/>
          <a:p>
            <a:pPr algn="r" rtl="1"/>
            <a:r>
              <a:rPr lang="ar-SA" sz="4000" smtClean="0">
                <a:cs typeface="Arial" charset="0"/>
              </a:rPr>
              <a:t>الخواص المغناطيسية</a:t>
            </a:r>
            <a:r>
              <a:rPr lang="en-US" sz="4000" smtClean="0">
                <a:cs typeface="Arial" charset="0"/>
              </a:rPr>
              <a:t>   </a:t>
            </a:r>
            <a:r>
              <a:rPr lang="ar-SA" sz="4000" smtClean="0">
                <a:cs typeface="Arial" charset="0"/>
              </a:rPr>
              <a:t>ل</a:t>
            </a:r>
            <a:r>
              <a:rPr lang="en-US" sz="4000" smtClean="0">
                <a:cs typeface="Arial" charset="0"/>
              </a:rPr>
              <a:t> octahedron</a:t>
            </a:r>
          </a:p>
        </p:txBody>
      </p:sp>
      <p:sp>
        <p:nvSpPr>
          <p:cNvPr id="172035" name="Rectangle 3"/>
          <p:cNvSpPr>
            <a:spLocks noGrp="1" noChangeArrowheads="1"/>
          </p:cNvSpPr>
          <p:nvPr>
            <p:ph type="body" sz="half" idx="1"/>
          </p:nvPr>
        </p:nvSpPr>
        <p:spPr>
          <a:xfrm>
            <a:off x="228600" y="1676400"/>
            <a:ext cx="8534400" cy="4876800"/>
          </a:xfrm>
        </p:spPr>
        <p:txBody>
          <a:bodyPr/>
          <a:lstStyle/>
          <a:p>
            <a:pPr algn="r" rtl="1"/>
            <a:r>
              <a:rPr lang="ar-SA" sz="2800" b="1" smtClean="0">
                <a:cs typeface="Arial" charset="0"/>
              </a:rPr>
              <a:t>مثال:</a:t>
            </a:r>
            <a:endParaRPr lang="en-US" sz="2800" b="1" smtClean="0">
              <a:cs typeface="Arial" charset="0"/>
            </a:endParaRPr>
          </a:p>
          <a:p>
            <a:pPr algn="r" rtl="1"/>
            <a:r>
              <a:rPr lang="en-US" sz="2800" b="1" smtClean="0">
                <a:cs typeface="Arial" charset="0"/>
              </a:rPr>
              <a:t>[</a:t>
            </a:r>
            <a:r>
              <a:rPr lang="en-US" sz="2400" b="1" smtClean="0">
                <a:cs typeface="Arial" charset="0"/>
              </a:rPr>
              <a:t>Fe(CN)</a:t>
            </a:r>
            <a:r>
              <a:rPr lang="en-US" sz="2400" b="1" baseline="-25000" smtClean="0">
                <a:cs typeface="Arial" charset="0"/>
              </a:rPr>
              <a:t>6</a:t>
            </a:r>
            <a:r>
              <a:rPr lang="en-US" sz="2400" b="1" smtClean="0">
                <a:cs typeface="Arial" charset="0"/>
              </a:rPr>
              <a:t>]</a:t>
            </a:r>
            <a:r>
              <a:rPr lang="en-US" sz="2400" b="1" baseline="30000" smtClean="0">
                <a:cs typeface="Arial" charset="0"/>
              </a:rPr>
              <a:t>-3</a:t>
            </a:r>
            <a:r>
              <a:rPr lang="en-US" sz="2800" b="1" smtClean="0">
                <a:cs typeface="Arial" charset="0"/>
              </a:rPr>
              <a:t>    </a:t>
            </a:r>
            <a:r>
              <a:rPr lang="en-US" sz="2400" b="1" smtClean="0">
                <a:cs typeface="Arial" charset="0"/>
              </a:rPr>
              <a:t>      </a:t>
            </a:r>
            <a:r>
              <a:rPr lang="ar-SA" sz="2800" b="1" smtClean="0">
                <a:cs typeface="Arial" charset="0"/>
              </a:rPr>
              <a:t>  </a:t>
            </a:r>
            <a:r>
              <a:rPr lang="en-US" sz="2400" b="1" smtClean="0">
                <a:cs typeface="Arial" charset="0"/>
              </a:rPr>
              <a:t>[Fe(H</a:t>
            </a:r>
            <a:r>
              <a:rPr lang="en-US" sz="2400" b="1" baseline="-25000" smtClean="0">
                <a:cs typeface="Arial" charset="0"/>
              </a:rPr>
              <a:t>2</a:t>
            </a:r>
            <a:r>
              <a:rPr lang="en-US" sz="2400" b="1" smtClean="0">
                <a:cs typeface="Arial" charset="0"/>
              </a:rPr>
              <a:t>O)</a:t>
            </a:r>
            <a:r>
              <a:rPr lang="en-US" sz="2400" b="1" baseline="-25000" smtClean="0">
                <a:cs typeface="Arial" charset="0"/>
              </a:rPr>
              <a:t>6</a:t>
            </a:r>
            <a:r>
              <a:rPr lang="en-US" sz="2400" b="1" smtClean="0">
                <a:cs typeface="Arial" charset="0"/>
              </a:rPr>
              <a:t>]</a:t>
            </a:r>
            <a:r>
              <a:rPr lang="en-US" sz="2400" b="1" baseline="30000" smtClean="0">
                <a:cs typeface="Arial" charset="0"/>
              </a:rPr>
              <a:t>+3</a:t>
            </a:r>
            <a:r>
              <a:rPr lang="en-US" sz="2400" b="1" smtClean="0">
                <a:cs typeface="Arial" charset="0"/>
              </a:rPr>
              <a:t>                                         </a:t>
            </a:r>
          </a:p>
          <a:p>
            <a:pPr algn="r" rtl="1"/>
            <a:r>
              <a:rPr lang="en-US" sz="2400" b="1" smtClean="0">
                <a:cs typeface="Arial" charset="0"/>
              </a:rPr>
              <a:t>Strong field</a:t>
            </a:r>
            <a:r>
              <a:rPr lang="ar-SA" sz="2400" b="1" smtClean="0">
                <a:cs typeface="Arial" charset="0"/>
              </a:rPr>
              <a:t> </a:t>
            </a:r>
            <a:r>
              <a:rPr lang="en-US" sz="2400" b="1" smtClean="0">
                <a:cs typeface="Arial" charset="0"/>
              </a:rPr>
              <a:t>Weak field                                               </a:t>
            </a:r>
            <a:r>
              <a:rPr lang="ar-SA" sz="2400" b="1" smtClean="0">
                <a:cs typeface="Arial" charset="0"/>
              </a:rPr>
              <a:t>                                                         ً</a:t>
            </a:r>
            <a:r>
              <a:rPr lang="en-US" sz="2400" b="1" smtClean="0"/>
              <a:t>∆</a:t>
            </a:r>
            <a:r>
              <a:rPr lang="en-US" sz="2400" b="1" baseline="-25000" smtClean="0"/>
              <a:t>0</a:t>
            </a:r>
            <a:r>
              <a:rPr lang="en-US" sz="2400" b="1" smtClean="0"/>
              <a:t> &lt; P                                                             ∆</a:t>
            </a:r>
            <a:r>
              <a:rPr lang="en-US" sz="2400" b="1" baseline="-25000" smtClean="0"/>
              <a:t>0</a:t>
            </a:r>
            <a:r>
              <a:rPr lang="en-US" sz="2400" b="1" smtClean="0"/>
              <a:t> &gt; P </a:t>
            </a:r>
            <a:endParaRPr lang="en-US" sz="2400" b="1" smtClean="0">
              <a:cs typeface="Arial" charset="0"/>
            </a:endParaRPr>
          </a:p>
          <a:p>
            <a:pPr algn="r" rtl="1">
              <a:buFont typeface="Wingdings" pitchFamily="2" charset="2"/>
              <a:buNone/>
            </a:pPr>
            <a:r>
              <a:rPr lang="en-US" sz="2400" b="1" smtClean="0">
                <a:cs typeface="Arial" charset="0"/>
              </a:rPr>
              <a:t>                                                        </a:t>
            </a:r>
            <a:r>
              <a:rPr lang="ar-SA" sz="2400" b="1" smtClean="0">
                <a:cs typeface="Arial" charset="0"/>
              </a:rPr>
              <a:t>  </a:t>
            </a:r>
            <a:r>
              <a:rPr lang="en-US" sz="2400" b="1" smtClean="0">
                <a:cs typeface="Arial" charset="0"/>
              </a:rPr>
              <a:t> </a:t>
            </a:r>
          </a:p>
        </p:txBody>
      </p:sp>
      <p:graphicFrame>
        <p:nvGraphicFramePr>
          <p:cNvPr id="172040" name="Object 8"/>
          <p:cNvGraphicFramePr>
            <a:graphicFrameLocks noChangeAspect="1"/>
          </p:cNvGraphicFramePr>
          <p:nvPr>
            <p:ph sz="quarter" idx="2"/>
          </p:nvPr>
        </p:nvGraphicFramePr>
        <p:xfrm>
          <a:off x="7010400" y="5029200"/>
          <a:ext cx="1539875" cy="550863"/>
        </p:xfrm>
        <a:graphic>
          <a:graphicData uri="http://schemas.openxmlformats.org/presentationml/2006/ole">
            <p:oleObj spid="_x0000_s2050" name="CS ChemDraw Drawing" r:id="rId3" imgW="1539240" imgH="551180" progId="ChemDraw.Document.6.0">
              <p:embed/>
            </p:oleObj>
          </a:graphicData>
        </a:graphic>
      </p:graphicFrame>
      <p:sp>
        <p:nvSpPr>
          <p:cNvPr id="172036" name="Rectangle 4"/>
          <p:cNvSpPr>
            <a:spLocks noChangeArrowheads="1"/>
          </p:cNvSpPr>
          <p:nvPr/>
        </p:nvSpPr>
        <p:spPr bwMode="auto">
          <a:xfrm>
            <a:off x="1371600" y="5715000"/>
            <a:ext cx="7213600" cy="457200"/>
          </a:xfrm>
          <a:prstGeom prst="rect">
            <a:avLst/>
          </a:prstGeom>
          <a:noFill/>
          <a:ln w="12700" cap="sq">
            <a:noFill/>
            <a:miter lim="800000"/>
            <a:headEnd type="none" w="sm" len="sm"/>
            <a:tailEnd type="none" w="sm" len="sm"/>
          </a:ln>
        </p:spPr>
        <p:txBody>
          <a:bodyPr wrap="none" anchor="ctr">
            <a:spAutoFit/>
          </a:bodyPr>
          <a:lstStyle/>
          <a:p>
            <a:pPr algn="r" rtl="1"/>
            <a:r>
              <a:rPr lang="en-US" b="1"/>
              <a:t>High spin                                                            Low spin</a:t>
            </a:r>
          </a:p>
        </p:txBody>
      </p:sp>
      <p:graphicFrame>
        <p:nvGraphicFramePr>
          <p:cNvPr id="172043" name="Object 11"/>
          <p:cNvGraphicFramePr>
            <a:graphicFrameLocks noChangeAspect="1"/>
          </p:cNvGraphicFramePr>
          <p:nvPr>
            <p:ph sz="quarter" idx="3"/>
          </p:nvPr>
        </p:nvGraphicFramePr>
        <p:xfrm>
          <a:off x="1143000" y="4800600"/>
          <a:ext cx="1666875" cy="812800"/>
        </p:xfrm>
        <a:graphic>
          <a:graphicData uri="http://schemas.openxmlformats.org/presentationml/2006/ole">
            <p:oleObj spid="_x0000_s2051" name="CS ChemDraw Drawing" r:id="rId4" imgW="1666240" imgH="812800" progId="ChemDraw.Document.6.0">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72035">
                                            <p:txEl>
                                              <p:pRg st="0" end="0"/>
                                            </p:txEl>
                                          </p:spTgt>
                                        </p:tgtEl>
                                        <p:attrNameLst>
                                          <p:attrName>style.visibility</p:attrName>
                                        </p:attrNameLst>
                                      </p:cBhvr>
                                      <p:to>
                                        <p:strVal val="visible"/>
                                      </p:to>
                                    </p:set>
                                    <p:animEffect transition="in" filter="box(in)">
                                      <p:cBhvr>
                                        <p:cTn id="7" dur="500"/>
                                        <p:tgtEl>
                                          <p:spTgt spid="172035">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72035">
                                            <p:txEl>
                                              <p:pRg st="1" end="1"/>
                                            </p:txEl>
                                          </p:spTgt>
                                        </p:tgtEl>
                                        <p:attrNameLst>
                                          <p:attrName>style.visibility</p:attrName>
                                        </p:attrNameLst>
                                      </p:cBhvr>
                                      <p:to>
                                        <p:strVal val="visible"/>
                                      </p:to>
                                    </p:set>
                                    <p:animEffect transition="in" filter="box(in)">
                                      <p:cBhvr>
                                        <p:cTn id="10" dur="500"/>
                                        <p:tgtEl>
                                          <p:spTgt spid="17203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172035">
                                            <p:txEl>
                                              <p:pRg st="2" end="2"/>
                                            </p:txEl>
                                          </p:spTgt>
                                        </p:tgtEl>
                                        <p:attrNameLst>
                                          <p:attrName>style.visibility</p:attrName>
                                        </p:attrNameLst>
                                      </p:cBhvr>
                                      <p:to>
                                        <p:strVal val="visible"/>
                                      </p:to>
                                    </p:set>
                                    <p:animEffect transition="in" filter="box(in)">
                                      <p:cBhvr>
                                        <p:cTn id="15" dur="500"/>
                                        <p:tgtEl>
                                          <p:spTgt spid="17203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172040"/>
                                        </p:tgtEl>
                                        <p:attrNameLst>
                                          <p:attrName>style.visibility</p:attrName>
                                        </p:attrNameLst>
                                      </p:cBhvr>
                                      <p:to>
                                        <p:strVal val="visible"/>
                                      </p:to>
                                    </p:set>
                                    <p:animEffect transition="in" filter="box(in)">
                                      <p:cBhvr>
                                        <p:cTn id="20" dur="500"/>
                                        <p:tgtEl>
                                          <p:spTgt spid="172040"/>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172043"/>
                                        </p:tgtEl>
                                        <p:attrNameLst>
                                          <p:attrName>style.visibility</p:attrName>
                                        </p:attrNameLst>
                                      </p:cBhvr>
                                      <p:to>
                                        <p:strVal val="visible"/>
                                      </p:to>
                                    </p:set>
                                    <p:animEffect transition="in" filter="box(in)">
                                      <p:cBhvr>
                                        <p:cTn id="25" dur="500"/>
                                        <p:tgtEl>
                                          <p:spTgt spid="172043"/>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172036">
                                            <p:txEl>
                                              <p:pRg st="0" end="0"/>
                                            </p:txEl>
                                          </p:spTgt>
                                        </p:tgtEl>
                                        <p:attrNameLst>
                                          <p:attrName>style.visibility</p:attrName>
                                        </p:attrNameLst>
                                      </p:cBhvr>
                                      <p:to>
                                        <p:strVal val="visible"/>
                                      </p:to>
                                    </p:set>
                                    <p:animEffect transition="in" filter="checkerboard(across)">
                                      <p:cBhvr>
                                        <p:cTn id="30" dur="500"/>
                                        <p:tgtEl>
                                          <p:spTgt spid="1720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pPr algn="r" rtl="1"/>
            <a:r>
              <a:rPr lang="ar-SA" sz="4000" smtClean="0">
                <a:cs typeface="Arial" charset="0"/>
              </a:rPr>
              <a:t>الخواص المغناطيسية</a:t>
            </a:r>
            <a:r>
              <a:rPr lang="en-US" sz="4000" smtClean="0">
                <a:cs typeface="Arial" charset="0"/>
              </a:rPr>
              <a:t>  </a:t>
            </a:r>
            <a:r>
              <a:rPr lang="ar-SA" sz="4000" smtClean="0">
                <a:cs typeface="Arial" charset="0"/>
              </a:rPr>
              <a:t> ل</a:t>
            </a:r>
            <a:r>
              <a:rPr lang="en-US" sz="4000" smtClean="0">
                <a:cs typeface="Arial" charset="0"/>
              </a:rPr>
              <a:t>tetrahedron</a:t>
            </a:r>
            <a:r>
              <a:rPr lang="en-US" sz="4000" smtClean="0"/>
              <a:t> </a:t>
            </a:r>
          </a:p>
        </p:txBody>
      </p:sp>
      <p:sp>
        <p:nvSpPr>
          <p:cNvPr id="3076" name="Rectangle 3"/>
          <p:cNvSpPr>
            <a:spLocks noGrp="1" noChangeArrowheads="1"/>
          </p:cNvSpPr>
          <p:nvPr>
            <p:ph type="body" idx="1"/>
          </p:nvPr>
        </p:nvSpPr>
        <p:spPr/>
        <p:txBody>
          <a:bodyPr/>
          <a:lstStyle/>
          <a:p>
            <a:endParaRPr lang="ar-SA" smtClean="0"/>
          </a:p>
        </p:txBody>
      </p:sp>
      <p:sp>
        <p:nvSpPr>
          <p:cNvPr id="3077" name="Rectangle 6"/>
          <p:cNvSpPr>
            <a:spLocks noChangeArrowheads="1"/>
          </p:cNvSpPr>
          <p:nvPr/>
        </p:nvSpPr>
        <p:spPr bwMode="auto">
          <a:xfrm>
            <a:off x="0" y="0"/>
            <a:ext cx="9144000" cy="0"/>
          </a:xfrm>
          <a:prstGeom prst="rect">
            <a:avLst/>
          </a:prstGeom>
          <a:noFill/>
          <a:ln w="12700" cap="sq">
            <a:noFill/>
            <a:miter lim="800000"/>
            <a:headEnd type="none" w="sm" len="sm"/>
            <a:tailEnd type="none" w="sm" len="sm"/>
          </a:ln>
        </p:spPr>
        <p:txBody>
          <a:bodyPr wrap="none" anchor="ctr">
            <a:spAutoFit/>
          </a:bodyPr>
          <a:lstStyle/>
          <a:p>
            <a:pPr algn="l"/>
            <a:endParaRPr lang="ar-SA" sz="1800">
              <a:latin typeface="Arial" charset="0"/>
            </a:endParaRPr>
          </a:p>
        </p:txBody>
      </p:sp>
      <p:sp>
        <p:nvSpPr>
          <p:cNvPr id="3078" name="Rectangle 7"/>
          <p:cNvSpPr>
            <a:spLocks noChangeArrowheads="1"/>
          </p:cNvSpPr>
          <p:nvPr/>
        </p:nvSpPr>
        <p:spPr bwMode="auto">
          <a:xfrm>
            <a:off x="0" y="552450"/>
            <a:ext cx="1979613" cy="304800"/>
          </a:xfrm>
          <a:prstGeom prst="rect">
            <a:avLst/>
          </a:prstGeom>
          <a:noFill/>
          <a:ln w="12700" cap="sq">
            <a:noFill/>
            <a:miter lim="800000"/>
            <a:headEnd type="none" w="sm" len="sm"/>
            <a:tailEnd type="none" w="sm" len="sm"/>
          </a:ln>
        </p:spPr>
        <p:txBody>
          <a:bodyPr wrap="none" anchor="ctr">
            <a:spAutoFit/>
          </a:bodyPr>
          <a:lstStyle/>
          <a:p>
            <a:pPr algn="r" rtl="1"/>
            <a:r>
              <a:rPr lang="en-US" sz="1200">
                <a:latin typeface="Arial" charset="0"/>
                <a:cs typeface="Times New Roman" pitchFamily="18" charset="0"/>
              </a:rPr>
              <a:t> </a:t>
            </a:r>
            <a:r>
              <a:rPr lang="en-US" sz="1200" baseline="30000">
                <a:latin typeface="Arial" charset="0"/>
                <a:cs typeface="Times New Roman" pitchFamily="18" charset="0"/>
              </a:rPr>
              <a:t>    </a:t>
            </a:r>
            <a:r>
              <a:rPr lang="en-US" sz="1200">
                <a:latin typeface="Arial" charset="0"/>
                <a:cs typeface="Times New Roman" pitchFamily="18" charset="0"/>
              </a:rPr>
              <a:t>                                    </a:t>
            </a:r>
            <a:r>
              <a:rPr lang="en-US" sz="1400" b="1" baseline="30000">
                <a:solidFill>
                  <a:srgbClr val="0000FF"/>
                </a:solidFill>
                <a:latin typeface="Arial" charset="0"/>
                <a:cs typeface="Times New Roman" pitchFamily="18" charset="0"/>
              </a:rPr>
              <a:t>   </a:t>
            </a:r>
            <a:endParaRPr lang="en-US" sz="1800">
              <a:latin typeface="Arial" charset="0"/>
            </a:endParaRPr>
          </a:p>
        </p:txBody>
      </p:sp>
      <p:sp>
        <p:nvSpPr>
          <p:cNvPr id="3079" name="Rectangle 8"/>
          <p:cNvSpPr>
            <a:spLocks noChangeArrowheads="1"/>
          </p:cNvSpPr>
          <p:nvPr/>
        </p:nvSpPr>
        <p:spPr bwMode="auto">
          <a:xfrm>
            <a:off x="0" y="1666875"/>
            <a:ext cx="9144000" cy="0"/>
          </a:xfrm>
          <a:prstGeom prst="rect">
            <a:avLst/>
          </a:prstGeom>
          <a:noFill/>
          <a:ln w="12700" cap="sq">
            <a:noFill/>
            <a:miter lim="800000"/>
            <a:headEnd type="none" w="sm" len="sm"/>
            <a:tailEnd type="none" w="sm" len="sm"/>
          </a:ln>
        </p:spPr>
        <p:txBody>
          <a:bodyPr wrap="none" anchor="ctr">
            <a:spAutoFit/>
          </a:bodyPr>
          <a:lstStyle/>
          <a:p>
            <a:pPr algn="l"/>
            <a:endParaRPr lang="ar-SA" sz="1800">
              <a:latin typeface="Arial" charset="0"/>
            </a:endParaRPr>
          </a:p>
        </p:txBody>
      </p:sp>
      <p:sp>
        <p:nvSpPr>
          <p:cNvPr id="3080" name="Rectangle 10"/>
          <p:cNvSpPr>
            <a:spLocks noChangeArrowheads="1"/>
          </p:cNvSpPr>
          <p:nvPr/>
        </p:nvSpPr>
        <p:spPr bwMode="auto">
          <a:xfrm>
            <a:off x="0" y="0"/>
            <a:ext cx="9144000" cy="0"/>
          </a:xfrm>
          <a:prstGeom prst="rect">
            <a:avLst/>
          </a:prstGeom>
          <a:noFill/>
          <a:ln w="12700" cap="sq">
            <a:noFill/>
            <a:miter lim="800000"/>
            <a:headEnd type="none" w="sm" len="sm"/>
            <a:tailEnd type="none" w="sm" len="sm"/>
          </a:ln>
        </p:spPr>
        <p:txBody>
          <a:bodyPr wrap="none" anchor="ctr">
            <a:spAutoFit/>
          </a:bodyPr>
          <a:lstStyle/>
          <a:p>
            <a:endParaRPr lang="ar-SA"/>
          </a:p>
        </p:txBody>
      </p:sp>
      <p:graphicFrame>
        <p:nvGraphicFramePr>
          <p:cNvPr id="173065" name="Object 9"/>
          <p:cNvGraphicFramePr>
            <a:graphicFrameLocks noChangeAspect="1"/>
          </p:cNvGraphicFramePr>
          <p:nvPr/>
        </p:nvGraphicFramePr>
        <p:xfrm>
          <a:off x="3810000" y="2895600"/>
          <a:ext cx="2971800" cy="1905000"/>
        </p:xfrm>
        <a:graphic>
          <a:graphicData uri="http://schemas.openxmlformats.org/presentationml/2006/ole">
            <p:oleObj spid="_x0000_s3074" name="CS ChemDraw Drawing" r:id="rId3" imgW="2128520" imgH="1488440" progId="ChemDraw.Document.6.0">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3058"/>
                                        </p:tgtEl>
                                        <p:attrNameLst>
                                          <p:attrName>style.visibility</p:attrName>
                                        </p:attrNameLst>
                                      </p:cBhvr>
                                      <p:to>
                                        <p:strVal val="visible"/>
                                      </p:to>
                                    </p:set>
                                    <p:animEffect transition="in" filter="box(in)">
                                      <p:cBhvr>
                                        <p:cTn id="7" dur="500"/>
                                        <p:tgtEl>
                                          <p:spTgt spid="17305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73065"/>
                                        </p:tgtEl>
                                        <p:attrNameLst>
                                          <p:attrName>style.visibility</p:attrName>
                                        </p:attrNameLst>
                                      </p:cBhvr>
                                      <p:to>
                                        <p:strVal val="visible"/>
                                      </p:to>
                                    </p:set>
                                    <p:animEffect transition="in" filter="box(in)">
                                      <p:cBhvr>
                                        <p:cTn id="12" dur="500"/>
                                        <p:tgtEl>
                                          <p:spTgt spid="1730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lgn="r" rtl="1"/>
            <a:r>
              <a:rPr lang="ar-SA" sz="4000" smtClean="0">
                <a:cs typeface="Arial" charset="0"/>
              </a:rPr>
              <a:t>الخواص المغناطيسية</a:t>
            </a:r>
            <a:r>
              <a:rPr lang="en-US" sz="4000" smtClean="0">
                <a:cs typeface="Arial" charset="0"/>
              </a:rPr>
              <a:t>  </a:t>
            </a:r>
            <a:r>
              <a:rPr lang="ar-SA" sz="4000" smtClean="0">
                <a:cs typeface="Arial" charset="0"/>
              </a:rPr>
              <a:t> ل</a:t>
            </a:r>
            <a:r>
              <a:rPr lang="en-US" sz="4000" smtClean="0">
                <a:cs typeface="Arial" charset="0"/>
              </a:rPr>
              <a:t>tetrahedron</a:t>
            </a:r>
          </a:p>
        </p:txBody>
      </p:sp>
      <p:sp>
        <p:nvSpPr>
          <p:cNvPr id="175107" name="Rectangle 3"/>
          <p:cNvSpPr>
            <a:spLocks noGrp="1" noChangeArrowheads="1"/>
          </p:cNvSpPr>
          <p:nvPr>
            <p:ph type="body" idx="1"/>
          </p:nvPr>
        </p:nvSpPr>
        <p:spPr/>
        <p:txBody>
          <a:bodyPr/>
          <a:lstStyle/>
          <a:p>
            <a:pPr algn="r" rtl="1">
              <a:lnSpc>
                <a:spcPct val="80000"/>
              </a:lnSpc>
            </a:pPr>
            <a:r>
              <a:rPr lang="ar-SA" sz="2800" b="1" smtClean="0">
                <a:cs typeface="Arial" charset="0"/>
              </a:rPr>
              <a:t>المعقدات المحتوية على ايون عنصر انتقالي لة الترتيب الإلكتروني  </a:t>
            </a:r>
            <a:r>
              <a:rPr lang="en-US" sz="2800" b="1" smtClean="0">
                <a:cs typeface="Arial" charset="0"/>
              </a:rPr>
              <a:t>d3,   d4,    d5,  , d6</a:t>
            </a:r>
            <a:endParaRPr lang="ar-SA" sz="2800" b="1" smtClean="0">
              <a:cs typeface="Arial" charset="0"/>
            </a:endParaRPr>
          </a:p>
          <a:p>
            <a:pPr algn="r" rtl="1">
              <a:lnSpc>
                <a:spcPct val="80000"/>
              </a:lnSpc>
            </a:pPr>
            <a:r>
              <a:rPr lang="ar-SA" sz="2800" b="1" smtClean="0">
                <a:cs typeface="Arial" charset="0"/>
              </a:rPr>
              <a:t> </a:t>
            </a:r>
          </a:p>
          <a:p>
            <a:pPr algn="r" rtl="1">
              <a:lnSpc>
                <a:spcPct val="80000"/>
              </a:lnSpc>
            </a:pPr>
            <a:r>
              <a:rPr lang="ar-SA" sz="2800" b="1" smtClean="0">
                <a:cs typeface="Arial" charset="0"/>
              </a:rPr>
              <a:t>معقدات رباعي السطوح </a:t>
            </a:r>
            <a:r>
              <a:rPr lang="en-US" sz="2800" b="1" smtClean="0">
                <a:cs typeface="Arial" charset="0"/>
              </a:rPr>
              <a:t>T</a:t>
            </a:r>
            <a:r>
              <a:rPr lang="en-US" sz="2800" b="1" baseline="-25000" smtClean="0">
                <a:cs typeface="Arial" charset="0"/>
              </a:rPr>
              <a:t>h</a:t>
            </a:r>
            <a:r>
              <a:rPr lang="ar-SA" sz="2800" b="1" smtClean="0">
                <a:cs typeface="Arial" charset="0"/>
              </a:rPr>
              <a:t> دائماُ تكون    </a:t>
            </a:r>
            <a:r>
              <a:rPr lang="en-US" sz="2800" b="1" smtClean="0">
                <a:cs typeface="Arial" charset="0"/>
              </a:rPr>
              <a:t>High spin </a:t>
            </a:r>
            <a:r>
              <a:rPr lang="ar-SA" sz="2800" b="1" smtClean="0">
                <a:cs typeface="Arial" charset="0"/>
              </a:rPr>
              <a:t> سواء المجال البلوري قوي او ضعيف</a:t>
            </a:r>
          </a:p>
          <a:p>
            <a:pPr algn="r" rtl="1">
              <a:lnSpc>
                <a:spcPct val="80000"/>
              </a:lnSpc>
            </a:pPr>
            <a:r>
              <a:rPr lang="ar-SA" sz="2800" b="1" smtClean="0">
                <a:cs typeface="Arial" charset="0"/>
              </a:rPr>
              <a:t>السبب </a:t>
            </a:r>
          </a:p>
          <a:p>
            <a:pPr algn="r" rtl="1">
              <a:lnSpc>
                <a:spcPct val="80000"/>
              </a:lnSpc>
            </a:pPr>
            <a:r>
              <a:rPr lang="ar-SA" sz="2800" b="1" smtClean="0">
                <a:cs typeface="Arial" charset="0"/>
              </a:rPr>
              <a:t>ان </a:t>
            </a:r>
            <a:r>
              <a:rPr lang="en-US" sz="2800" b="1" smtClean="0">
                <a:cs typeface="Arial" charset="0"/>
              </a:rPr>
              <a:t>Low spin</a:t>
            </a:r>
            <a:r>
              <a:rPr lang="ar-SA" sz="2800" b="1" smtClean="0">
                <a:cs typeface="Arial" charset="0"/>
              </a:rPr>
              <a:t> تتطلب ان تكون</a:t>
            </a:r>
            <a:endParaRPr lang="en-US" sz="2800" b="1" smtClean="0">
              <a:cs typeface="Arial" charset="0"/>
            </a:endParaRPr>
          </a:p>
          <a:p>
            <a:pPr algn="r" rtl="1">
              <a:lnSpc>
                <a:spcPct val="80000"/>
              </a:lnSpc>
            </a:pPr>
            <a:r>
              <a:rPr lang="en-US" sz="2800" b="1" smtClean="0">
                <a:cs typeface="Arial" charset="0"/>
              </a:rPr>
              <a:t>∆t &gt; P</a:t>
            </a:r>
          </a:p>
          <a:p>
            <a:pPr algn="r" rtl="1">
              <a:lnSpc>
                <a:spcPct val="80000"/>
              </a:lnSpc>
            </a:pPr>
            <a:r>
              <a:rPr lang="en-US" sz="2800" b="1" smtClean="0">
                <a:cs typeface="Arial" charset="0"/>
              </a:rPr>
              <a:t>∆t </a:t>
            </a:r>
            <a:r>
              <a:rPr lang="ar-SA" sz="2800" b="1" smtClean="0">
                <a:cs typeface="Arial" charset="0"/>
              </a:rPr>
              <a:t> تكون صغيرة وتساوي نصف قيمة </a:t>
            </a:r>
            <a:r>
              <a:rPr lang="en-US" sz="2800" b="1" smtClean="0">
                <a:cs typeface="Arial" charset="0"/>
              </a:rPr>
              <a:t>∆</a:t>
            </a:r>
            <a:r>
              <a:rPr lang="en-US" sz="2800" b="1" baseline="-25000" smtClean="0">
                <a:cs typeface="Arial" charset="0"/>
              </a:rPr>
              <a:t>0</a:t>
            </a:r>
            <a:endParaRPr lang="ar-SA" sz="2800" b="1" baseline="-25000" smtClean="0">
              <a:cs typeface="Arial" charset="0"/>
            </a:endParaRPr>
          </a:p>
          <a:p>
            <a:pPr algn="r" rtl="1">
              <a:lnSpc>
                <a:spcPct val="80000"/>
              </a:lnSpc>
            </a:pPr>
            <a:r>
              <a:rPr lang="ar-SA" sz="2800" b="1" smtClean="0">
                <a:cs typeface="Arial" charset="0"/>
              </a:rPr>
              <a:t> </a:t>
            </a:r>
            <a:endParaRPr lang="en-US" sz="2800" b="1" smtClean="0">
              <a:cs typeface="Arial" charset="0"/>
            </a:endParaRPr>
          </a:p>
          <a:p>
            <a:pPr algn="r" rtl="1">
              <a:lnSpc>
                <a:spcPct val="80000"/>
              </a:lnSpc>
            </a:pPr>
            <a:r>
              <a:rPr lang="en-US" sz="2800" b="1" smtClean="0">
                <a:cs typeface="Arial" charset="0"/>
              </a:rPr>
              <a:t>    </a:t>
            </a:r>
            <a:r>
              <a:rPr lang="ar-SA" sz="2800" b="1" smtClean="0">
                <a:cs typeface="Arial" charset="0"/>
              </a:rPr>
              <a:t>  </a:t>
            </a:r>
            <a:r>
              <a:rPr lang="en-US" sz="2800" baseline="-25000" smtClean="0">
                <a:cs typeface="Arial" charset="0"/>
              </a:rPr>
              <a:t>t</a:t>
            </a:r>
            <a:r>
              <a:rPr lang="en-US" sz="2800" smtClean="0">
                <a:cs typeface="Arial" charset="0"/>
              </a:rPr>
              <a:t>  = 4/9 </a:t>
            </a:r>
            <a:r>
              <a:rPr lang="en-US" sz="2800" b="1" smtClean="0">
                <a:cs typeface="Arial" charset="0"/>
              </a:rPr>
              <a:t>∆</a:t>
            </a:r>
            <a:r>
              <a:rPr lang="en-US" sz="2800" b="1" baseline="-25000" smtClean="0">
                <a:cs typeface="Arial" charset="0"/>
              </a:rPr>
              <a:t>°</a:t>
            </a:r>
            <a:r>
              <a:rPr lang="ar-SA" sz="2800" smtClean="0">
                <a:cs typeface="Arial" charset="0"/>
              </a:rPr>
              <a:t>∆</a:t>
            </a:r>
            <a:endParaRPr lang="en-US" sz="2800" smtClean="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5106"/>
                                        </p:tgtEl>
                                        <p:attrNameLst>
                                          <p:attrName>style.visibility</p:attrName>
                                        </p:attrNameLst>
                                      </p:cBhvr>
                                      <p:to>
                                        <p:strVal val="visible"/>
                                      </p:to>
                                    </p:set>
                                    <p:anim calcmode="lin" valueType="num">
                                      <p:cBhvr additive="base">
                                        <p:cTn id="7" dur="500" fill="hold"/>
                                        <p:tgtEl>
                                          <p:spTgt spid="175106"/>
                                        </p:tgtEl>
                                        <p:attrNameLst>
                                          <p:attrName>ppt_x</p:attrName>
                                        </p:attrNameLst>
                                      </p:cBhvr>
                                      <p:tavLst>
                                        <p:tav tm="0">
                                          <p:val>
                                            <p:strVal val="#ppt_x"/>
                                          </p:val>
                                        </p:tav>
                                        <p:tav tm="100000">
                                          <p:val>
                                            <p:strVal val="#ppt_x"/>
                                          </p:val>
                                        </p:tav>
                                      </p:tavLst>
                                    </p:anim>
                                    <p:anim calcmode="lin" valueType="num">
                                      <p:cBhvr additive="base">
                                        <p:cTn id="8" dur="500" fill="hold"/>
                                        <p:tgtEl>
                                          <p:spTgt spid="17510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175107">
                                            <p:txEl>
                                              <p:pRg st="0" end="0"/>
                                            </p:txEl>
                                          </p:spTgt>
                                        </p:tgtEl>
                                        <p:attrNameLst>
                                          <p:attrName>style.visibility</p:attrName>
                                        </p:attrNameLst>
                                      </p:cBhvr>
                                      <p:to>
                                        <p:strVal val="visible"/>
                                      </p:to>
                                    </p:set>
                                    <p:animEffect transition="in" filter="checkerboard(across)">
                                      <p:cBhvr>
                                        <p:cTn id="13" dur="500"/>
                                        <p:tgtEl>
                                          <p:spTgt spid="17510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nodeType="clickEffect">
                                  <p:stCondLst>
                                    <p:cond delay="0"/>
                                  </p:stCondLst>
                                  <p:iterate type="lt">
                                    <p:tmPct val="10000"/>
                                  </p:iterate>
                                  <p:childTnLst>
                                    <p:set>
                                      <p:cBhvr>
                                        <p:cTn id="17" dur="1" fill="hold">
                                          <p:stCondLst>
                                            <p:cond delay="0"/>
                                          </p:stCondLst>
                                        </p:cTn>
                                        <p:tgtEl>
                                          <p:spTgt spid="175107">
                                            <p:txEl>
                                              <p:pRg st="2" end="2"/>
                                            </p:txEl>
                                          </p:spTgt>
                                        </p:tgtEl>
                                        <p:attrNameLst>
                                          <p:attrName>style.visibility</p:attrName>
                                        </p:attrNameLst>
                                      </p:cBhvr>
                                      <p:to>
                                        <p:strVal val="visible"/>
                                      </p:to>
                                    </p:set>
                                    <p:animEffect transition="in" filter="fade">
                                      <p:cBhvr>
                                        <p:cTn id="18" dur="2000"/>
                                        <p:tgtEl>
                                          <p:spTgt spid="175107">
                                            <p:txEl>
                                              <p:pRg st="2" end="2"/>
                                            </p:txEl>
                                          </p:spTgt>
                                        </p:tgtEl>
                                      </p:cBhvr>
                                    </p:animEffect>
                                    <p:anim calcmode="lin" valueType="num">
                                      <p:cBhvr>
                                        <p:cTn id="19" dur="2000" fill="hold"/>
                                        <p:tgtEl>
                                          <p:spTgt spid="175107">
                                            <p:txEl>
                                              <p:pRg st="2" end="2"/>
                                            </p:txEl>
                                          </p:spTgt>
                                        </p:tgtEl>
                                        <p:attrNameLst>
                                          <p:attrName>ppt_w</p:attrName>
                                        </p:attrNameLst>
                                      </p:cBhvr>
                                      <p:tavLst>
                                        <p:tav tm="0" fmla="#ppt_w*sin(2.5*pi*$)">
                                          <p:val>
                                            <p:fltVal val="0"/>
                                          </p:val>
                                        </p:tav>
                                        <p:tav tm="100000">
                                          <p:val>
                                            <p:fltVal val="1"/>
                                          </p:val>
                                        </p:tav>
                                      </p:tavLst>
                                    </p:anim>
                                    <p:anim calcmode="lin" valueType="num">
                                      <p:cBhvr>
                                        <p:cTn id="20" dur="2000" fill="hold"/>
                                        <p:tgtEl>
                                          <p:spTgt spid="17510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175107">
                                            <p:txEl>
                                              <p:pRg st="3" end="3"/>
                                            </p:txEl>
                                          </p:spTgt>
                                        </p:tgtEl>
                                        <p:attrNameLst>
                                          <p:attrName>style.visibility</p:attrName>
                                        </p:attrNameLst>
                                      </p:cBhvr>
                                      <p:to>
                                        <p:strVal val="visible"/>
                                      </p:to>
                                    </p:set>
                                    <p:anim calcmode="lin" valueType="num">
                                      <p:cBhvr>
                                        <p:cTn id="25" dur="1000" fill="hold"/>
                                        <p:tgtEl>
                                          <p:spTgt spid="175107">
                                            <p:txEl>
                                              <p:pRg st="3" end="3"/>
                                            </p:txEl>
                                          </p:spTgt>
                                        </p:tgtEl>
                                        <p:attrNameLst>
                                          <p:attrName>ppt_w</p:attrName>
                                        </p:attrNameLst>
                                      </p:cBhvr>
                                      <p:tavLst>
                                        <p:tav tm="0">
                                          <p:val>
                                            <p:strVal val="#ppt_w*0.70"/>
                                          </p:val>
                                        </p:tav>
                                        <p:tav tm="100000">
                                          <p:val>
                                            <p:strVal val="#ppt_w"/>
                                          </p:val>
                                        </p:tav>
                                      </p:tavLst>
                                    </p:anim>
                                    <p:anim calcmode="lin" valueType="num">
                                      <p:cBhvr>
                                        <p:cTn id="26" dur="1000" fill="hold"/>
                                        <p:tgtEl>
                                          <p:spTgt spid="175107">
                                            <p:txEl>
                                              <p:pRg st="3" end="3"/>
                                            </p:txEl>
                                          </p:spTgt>
                                        </p:tgtEl>
                                        <p:attrNameLst>
                                          <p:attrName>ppt_h</p:attrName>
                                        </p:attrNameLst>
                                      </p:cBhvr>
                                      <p:tavLst>
                                        <p:tav tm="0">
                                          <p:val>
                                            <p:strVal val="#ppt_h"/>
                                          </p:val>
                                        </p:tav>
                                        <p:tav tm="100000">
                                          <p:val>
                                            <p:strVal val="#ppt_h"/>
                                          </p:val>
                                        </p:tav>
                                      </p:tavLst>
                                    </p:anim>
                                    <p:animEffect transition="in" filter="fade">
                                      <p:cBhvr>
                                        <p:cTn id="27" dur="1000"/>
                                        <p:tgtEl>
                                          <p:spTgt spid="175107">
                                            <p:txEl>
                                              <p:pRg st="3" end="3"/>
                                            </p:txEl>
                                          </p:spTgt>
                                        </p:tgtEl>
                                      </p:cBhvr>
                                    </p:animEffect>
                                  </p:childTnLst>
                                </p:cTn>
                              </p:par>
                              <p:par>
                                <p:cTn id="28" presetID="55" presetClass="entr" presetSubtype="0" fill="hold" nodeType="withEffect">
                                  <p:stCondLst>
                                    <p:cond delay="0"/>
                                  </p:stCondLst>
                                  <p:childTnLst>
                                    <p:set>
                                      <p:cBhvr>
                                        <p:cTn id="29" dur="1" fill="hold">
                                          <p:stCondLst>
                                            <p:cond delay="0"/>
                                          </p:stCondLst>
                                        </p:cTn>
                                        <p:tgtEl>
                                          <p:spTgt spid="175107">
                                            <p:txEl>
                                              <p:pRg st="4" end="4"/>
                                            </p:txEl>
                                          </p:spTgt>
                                        </p:tgtEl>
                                        <p:attrNameLst>
                                          <p:attrName>style.visibility</p:attrName>
                                        </p:attrNameLst>
                                      </p:cBhvr>
                                      <p:to>
                                        <p:strVal val="visible"/>
                                      </p:to>
                                    </p:set>
                                    <p:anim calcmode="lin" valueType="num">
                                      <p:cBhvr>
                                        <p:cTn id="30" dur="1000" fill="hold"/>
                                        <p:tgtEl>
                                          <p:spTgt spid="175107">
                                            <p:txEl>
                                              <p:pRg st="4" end="4"/>
                                            </p:txEl>
                                          </p:spTgt>
                                        </p:tgtEl>
                                        <p:attrNameLst>
                                          <p:attrName>ppt_w</p:attrName>
                                        </p:attrNameLst>
                                      </p:cBhvr>
                                      <p:tavLst>
                                        <p:tav tm="0">
                                          <p:val>
                                            <p:strVal val="#ppt_w*0.70"/>
                                          </p:val>
                                        </p:tav>
                                        <p:tav tm="100000">
                                          <p:val>
                                            <p:strVal val="#ppt_w"/>
                                          </p:val>
                                        </p:tav>
                                      </p:tavLst>
                                    </p:anim>
                                    <p:anim calcmode="lin" valueType="num">
                                      <p:cBhvr>
                                        <p:cTn id="31" dur="1000" fill="hold"/>
                                        <p:tgtEl>
                                          <p:spTgt spid="175107">
                                            <p:txEl>
                                              <p:pRg st="4" end="4"/>
                                            </p:txEl>
                                          </p:spTgt>
                                        </p:tgtEl>
                                        <p:attrNameLst>
                                          <p:attrName>ppt_h</p:attrName>
                                        </p:attrNameLst>
                                      </p:cBhvr>
                                      <p:tavLst>
                                        <p:tav tm="0">
                                          <p:val>
                                            <p:strVal val="#ppt_h"/>
                                          </p:val>
                                        </p:tav>
                                        <p:tav tm="100000">
                                          <p:val>
                                            <p:strVal val="#ppt_h"/>
                                          </p:val>
                                        </p:tav>
                                      </p:tavLst>
                                    </p:anim>
                                    <p:animEffect transition="in" filter="fade">
                                      <p:cBhvr>
                                        <p:cTn id="32" dur="1000"/>
                                        <p:tgtEl>
                                          <p:spTgt spid="175107">
                                            <p:txEl>
                                              <p:pRg st="4" end="4"/>
                                            </p:txEl>
                                          </p:spTgt>
                                        </p:tgtEl>
                                      </p:cBhvr>
                                    </p:animEffect>
                                  </p:childTnLst>
                                </p:cTn>
                              </p:par>
                              <p:par>
                                <p:cTn id="33" presetID="55" presetClass="entr" presetSubtype="0" fill="hold" nodeType="withEffect">
                                  <p:stCondLst>
                                    <p:cond delay="0"/>
                                  </p:stCondLst>
                                  <p:childTnLst>
                                    <p:set>
                                      <p:cBhvr>
                                        <p:cTn id="34" dur="1" fill="hold">
                                          <p:stCondLst>
                                            <p:cond delay="0"/>
                                          </p:stCondLst>
                                        </p:cTn>
                                        <p:tgtEl>
                                          <p:spTgt spid="175107">
                                            <p:txEl>
                                              <p:pRg st="5" end="5"/>
                                            </p:txEl>
                                          </p:spTgt>
                                        </p:tgtEl>
                                        <p:attrNameLst>
                                          <p:attrName>style.visibility</p:attrName>
                                        </p:attrNameLst>
                                      </p:cBhvr>
                                      <p:to>
                                        <p:strVal val="visible"/>
                                      </p:to>
                                    </p:set>
                                    <p:anim calcmode="lin" valueType="num">
                                      <p:cBhvr>
                                        <p:cTn id="35" dur="1000" fill="hold"/>
                                        <p:tgtEl>
                                          <p:spTgt spid="175107">
                                            <p:txEl>
                                              <p:pRg st="5" end="5"/>
                                            </p:txEl>
                                          </p:spTgt>
                                        </p:tgtEl>
                                        <p:attrNameLst>
                                          <p:attrName>ppt_w</p:attrName>
                                        </p:attrNameLst>
                                      </p:cBhvr>
                                      <p:tavLst>
                                        <p:tav tm="0">
                                          <p:val>
                                            <p:strVal val="#ppt_w*0.70"/>
                                          </p:val>
                                        </p:tav>
                                        <p:tav tm="100000">
                                          <p:val>
                                            <p:strVal val="#ppt_w"/>
                                          </p:val>
                                        </p:tav>
                                      </p:tavLst>
                                    </p:anim>
                                    <p:anim calcmode="lin" valueType="num">
                                      <p:cBhvr>
                                        <p:cTn id="36" dur="1000" fill="hold"/>
                                        <p:tgtEl>
                                          <p:spTgt spid="175107">
                                            <p:txEl>
                                              <p:pRg st="5" end="5"/>
                                            </p:txEl>
                                          </p:spTgt>
                                        </p:tgtEl>
                                        <p:attrNameLst>
                                          <p:attrName>ppt_h</p:attrName>
                                        </p:attrNameLst>
                                      </p:cBhvr>
                                      <p:tavLst>
                                        <p:tav tm="0">
                                          <p:val>
                                            <p:strVal val="#ppt_h"/>
                                          </p:val>
                                        </p:tav>
                                        <p:tav tm="100000">
                                          <p:val>
                                            <p:strVal val="#ppt_h"/>
                                          </p:val>
                                        </p:tav>
                                      </p:tavLst>
                                    </p:anim>
                                    <p:animEffect transition="in" filter="fade">
                                      <p:cBhvr>
                                        <p:cTn id="37" dur="1000"/>
                                        <p:tgtEl>
                                          <p:spTgt spid="175107">
                                            <p:txEl>
                                              <p:pRg st="5" end="5"/>
                                            </p:txEl>
                                          </p:spTgt>
                                        </p:tgtEl>
                                      </p:cBhvr>
                                    </p:animEffect>
                                  </p:childTnLst>
                                </p:cTn>
                              </p:par>
                              <p:par>
                                <p:cTn id="38" presetID="55" presetClass="entr" presetSubtype="0" fill="hold" nodeType="withEffect">
                                  <p:stCondLst>
                                    <p:cond delay="0"/>
                                  </p:stCondLst>
                                  <p:childTnLst>
                                    <p:set>
                                      <p:cBhvr>
                                        <p:cTn id="39" dur="1" fill="hold">
                                          <p:stCondLst>
                                            <p:cond delay="0"/>
                                          </p:stCondLst>
                                        </p:cTn>
                                        <p:tgtEl>
                                          <p:spTgt spid="175107">
                                            <p:txEl>
                                              <p:pRg st="6" end="6"/>
                                            </p:txEl>
                                          </p:spTgt>
                                        </p:tgtEl>
                                        <p:attrNameLst>
                                          <p:attrName>style.visibility</p:attrName>
                                        </p:attrNameLst>
                                      </p:cBhvr>
                                      <p:to>
                                        <p:strVal val="visible"/>
                                      </p:to>
                                    </p:set>
                                    <p:anim calcmode="lin" valueType="num">
                                      <p:cBhvr>
                                        <p:cTn id="40" dur="1000" fill="hold"/>
                                        <p:tgtEl>
                                          <p:spTgt spid="175107">
                                            <p:txEl>
                                              <p:pRg st="6" end="6"/>
                                            </p:txEl>
                                          </p:spTgt>
                                        </p:tgtEl>
                                        <p:attrNameLst>
                                          <p:attrName>ppt_w</p:attrName>
                                        </p:attrNameLst>
                                      </p:cBhvr>
                                      <p:tavLst>
                                        <p:tav tm="0">
                                          <p:val>
                                            <p:strVal val="#ppt_w*0.70"/>
                                          </p:val>
                                        </p:tav>
                                        <p:tav tm="100000">
                                          <p:val>
                                            <p:strVal val="#ppt_w"/>
                                          </p:val>
                                        </p:tav>
                                      </p:tavLst>
                                    </p:anim>
                                    <p:anim calcmode="lin" valueType="num">
                                      <p:cBhvr>
                                        <p:cTn id="41" dur="1000" fill="hold"/>
                                        <p:tgtEl>
                                          <p:spTgt spid="175107">
                                            <p:txEl>
                                              <p:pRg st="6" end="6"/>
                                            </p:txEl>
                                          </p:spTgt>
                                        </p:tgtEl>
                                        <p:attrNameLst>
                                          <p:attrName>ppt_h</p:attrName>
                                        </p:attrNameLst>
                                      </p:cBhvr>
                                      <p:tavLst>
                                        <p:tav tm="0">
                                          <p:val>
                                            <p:strVal val="#ppt_h"/>
                                          </p:val>
                                        </p:tav>
                                        <p:tav tm="100000">
                                          <p:val>
                                            <p:strVal val="#ppt_h"/>
                                          </p:val>
                                        </p:tav>
                                      </p:tavLst>
                                    </p:anim>
                                    <p:animEffect transition="in" filter="fade">
                                      <p:cBhvr>
                                        <p:cTn id="42" dur="1000"/>
                                        <p:tgtEl>
                                          <p:spTgt spid="175107">
                                            <p:txEl>
                                              <p:pRg st="6" end="6"/>
                                            </p:txEl>
                                          </p:spTgt>
                                        </p:tgtEl>
                                      </p:cBhvr>
                                    </p:animEffect>
                                  </p:childTnLst>
                                </p:cTn>
                              </p:par>
                              <p:par>
                                <p:cTn id="43" presetID="55" presetClass="entr" presetSubtype="0" fill="hold" nodeType="withEffect">
                                  <p:stCondLst>
                                    <p:cond delay="0"/>
                                  </p:stCondLst>
                                  <p:childTnLst>
                                    <p:set>
                                      <p:cBhvr>
                                        <p:cTn id="44" dur="1" fill="hold">
                                          <p:stCondLst>
                                            <p:cond delay="0"/>
                                          </p:stCondLst>
                                        </p:cTn>
                                        <p:tgtEl>
                                          <p:spTgt spid="175107">
                                            <p:txEl>
                                              <p:pRg st="7" end="7"/>
                                            </p:txEl>
                                          </p:spTgt>
                                        </p:tgtEl>
                                        <p:attrNameLst>
                                          <p:attrName>style.visibility</p:attrName>
                                        </p:attrNameLst>
                                      </p:cBhvr>
                                      <p:to>
                                        <p:strVal val="visible"/>
                                      </p:to>
                                    </p:set>
                                    <p:anim calcmode="lin" valueType="num">
                                      <p:cBhvr>
                                        <p:cTn id="45" dur="1000" fill="hold"/>
                                        <p:tgtEl>
                                          <p:spTgt spid="175107">
                                            <p:txEl>
                                              <p:pRg st="7" end="7"/>
                                            </p:txEl>
                                          </p:spTgt>
                                        </p:tgtEl>
                                        <p:attrNameLst>
                                          <p:attrName>ppt_w</p:attrName>
                                        </p:attrNameLst>
                                      </p:cBhvr>
                                      <p:tavLst>
                                        <p:tav tm="0">
                                          <p:val>
                                            <p:strVal val="#ppt_w*0.70"/>
                                          </p:val>
                                        </p:tav>
                                        <p:tav tm="100000">
                                          <p:val>
                                            <p:strVal val="#ppt_w"/>
                                          </p:val>
                                        </p:tav>
                                      </p:tavLst>
                                    </p:anim>
                                    <p:anim calcmode="lin" valueType="num">
                                      <p:cBhvr>
                                        <p:cTn id="46" dur="1000" fill="hold"/>
                                        <p:tgtEl>
                                          <p:spTgt spid="175107">
                                            <p:txEl>
                                              <p:pRg st="7" end="7"/>
                                            </p:txEl>
                                          </p:spTgt>
                                        </p:tgtEl>
                                        <p:attrNameLst>
                                          <p:attrName>ppt_h</p:attrName>
                                        </p:attrNameLst>
                                      </p:cBhvr>
                                      <p:tavLst>
                                        <p:tav tm="0">
                                          <p:val>
                                            <p:strVal val="#ppt_h"/>
                                          </p:val>
                                        </p:tav>
                                        <p:tav tm="100000">
                                          <p:val>
                                            <p:strVal val="#ppt_h"/>
                                          </p:val>
                                        </p:tav>
                                      </p:tavLst>
                                    </p:anim>
                                    <p:animEffect transition="in" filter="fade">
                                      <p:cBhvr>
                                        <p:cTn id="47" dur="1000"/>
                                        <p:tgtEl>
                                          <p:spTgt spid="175107">
                                            <p:txEl>
                                              <p:pRg st="7" end="7"/>
                                            </p:txEl>
                                          </p:spTgt>
                                        </p:tgtEl>
                                      </p:cBhvr>
                                    </p:animEffect>
                                  </p:childTnLst>
                                </p:cTn>
                              </p:par>
                              <p:par>
                                <p:cTn id="48" presetID="55" presetClass="entr" presetSubtype="0" fill="hold" nodeType="withEffect">
                                  <p:stCondLst>
                                    <p:cond delay="0"/>
                                  </p:stCondLst>
                                  <p:childTnLst>
                                    <p:set>
                                      <p:cBhvr>
                                        <p:cTn id="49" dur="1" fill="hold">
                                          <p:stCondLst>
                                            <p:cond delay="0"/>
                                          </p:stCondLst>
                                        </p:cTn>
                                        <p:tgtEl>
                                          <p:spTgt spid="175107">
                                            <p:txEl>
                                              <p:pRg st="8" end="8"/>
                                            </p:txEl>
                                          </p:spTgt>
                                        </p:tgtEl>
                                        <p:attrNameLst>
                                          <p:attrName>style.visibility</p:attrName>
                                        </p:attrNameLst>
                                      </p:cBhvr>
                                      <p:to>
                                        <p:strVal val="visible"/>
                                      </p:to>
                                    </p:set>
                                    <p:anim calcmode="lin" valueType="num">
                                      <p:cBhvr>
                                        <p:cTn id="50" dur="1000" fill="hold"/>
                                        <p:tgtEl>
                                          <p:spTgt spid="175107">
                                            <p:txEl>
                                              <p:pRg st="8" end="8"/>
                                            </p:txEl>
                                          </p:spTgt>
                                        </p:tgtEl>
                                        <p:attrNameLst>
                                          <p:attrName>ppt_w</p:attrName>
                                        </p:attrNameLst>
                                      </p:cBhvr>
                                      <p:tavLst>
                                        <p:tav tm="0">
                                          <p:val>
                                            <p:strVal val="#ppt_w*0.70"/>
                                          </p:val>
                                        </p:tav>
                                        <p:tav tm="100000">
                                          <p:val>
                                            <p:strVal val="#ppt_w"/>
                                          </p:val>
                                        </p:tav>
                                      </p:tavLst>
                                    </p:anim>
                                    <p:anim calcmode="lin" valueType="num">
                                      <p:cBhvr>
                                        <p:cTn id="51" dur="1000" fill="hold"/>
                                        <p:tgtEl>
                                          <p:spTgt spid="175107">
                                            <p:txEl>
                                              <p:pRg st="8" end="8"/>
                                            </p:txEl>
                                          </p:spTgt>
                                        </p:tgtEl>
                                        <p:attrNameLst>
                                          <p:attrName>ppt_h</p:attrName>
                                        </p:attrNameLst>
                                      </p:cBhvr>
                                      <p:tavLst>
                                        <p:tav tm="0">
                                          <p:val>
                                            <p:strVal val="#ppt_h"/>
                                          </p:val>
                                        </p:tav>
                                        <p:tav tm="100000">
                                          <p:val>
                                            <p:strVal val="#ppt_h"/>
                                          </p:val>
                                        </p:tav>
                                      </p:tavLst>
                                    </p:anim>
                                    <p:animEffect transition="in" filter="fade">
                                      <p:cBhvr>
                                        <p:cTn id="52" dur="1000"/>
                                        <p:tgtEl>
                                          <p:spTgt spid="17510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1524000" y="0"/>
            <a:ext cx="7467600" cy="1219200"/>
          </a:xfrm>
        </p:spPr>
        <p:txBody>
          <a:bodyPr/>
          <a:lstStyle/>
          <a:p>
            <a:pPr algn="r" rtl="1"/>
            <a:r>
              <a:rPr lang="ar-SA" sz="4000" smtClean="0">
                <a:cs typeface="Arial" charset="0"/>
              </a:rPr>
              <a:t>الخواص المغناطيسية</a:t>
            </a:r>
            <a:r>
              <a:rPr lang="en-US" sz="4000" smtClean="0">
                <a:cs typeface="Arial" charset="0"/>
              </a:rPr>
              <a:t>   </a:t>
            </a:r>
            <a:r>
              <a:rPr lang="ar-SA" sz="4000" smtClean="0">
                <a:cs typeface="Arial" charset="0"/>
              </a:rPr>
              <a:t>ل</a:t>
            </a:r>
            <a:r>
              <a:rPr lang="en-US" sz="4000" smtClean="0">
                <a:cs typeface="Arial" charset="0"/>
              </a:rPr>
              <a:t>square planar</a:t>
            </a:r>
            <a:r>
              <a:rPr lang="en-US" sz="4000" smtClean="0"/>
              <a:t> </a:t>
            </a:r>
          </a:p>
        </p:txBody>
      </p:sp>
      <p:sp>
        <p:nvSpPr>
          <p:cNvPr id="179203" name="Rectangle 3"/>
          <p:cNvSpPr>
            <a:spLocks noGrp="1" noChangeArrowheads="1"/>
          </p:cNvSpPr>
          <p:nvPr>
            <p:ph type="body" idx="1"/>
          </p:nvPr>
        </p:nvSpPr>
        <p:spPr/>
        <p:txBody>
          <a:bodyPr/>
          <a:lstStyle/>
          <a:p>
            <a:pPr algn="r" rtl="1"/>
            <a:r>
              <a:rPr lang="ar-SA" smtClean="0">
                <a:cs typeface="Arial" charset="0"/>
              </a:rPr>
              <a:t>التشوة الرباعي</a:t>
            </a:r>
            <a:r>
              <a:rPr lang="en-US" smtClean="0">
                <a:cs typeface="Arial" charset="0"/>
              </a:rPr>
              <a:t>  </a:t>
            </a:r>
            <a:r>
              <a:rPr lang="ar-SA" smtClean="0">
                <a:cs typeface="Arial" charset="0"/>
              </a:rPr>
              <a:t>لشكل ثماني السطوح ينتج عنة مربع مستو</a:t>
            </a:r>
            <a:r>
              <a:rPr lang="en-US" smtClean="0"/>
              <a:t> </a:t>
            </a:r>
          </a:p>
          <a:p>
            <a:pPr algn="r" rtl="1"/>
            <a:r>
              <a:rPr lang="ar-SA" sz="2400" b="1" smtClean="0">
                <a:cs typeface="Arial" charset="0"/>
              </a:rPr>
              <a:t>نجد ان معقدات</a:t>
            </a:r>
            <a:r>
              <a:rPr lang="en-US" sz="2400" b="1" smtClean="0">
                <a:cs typeface="Arial" charset="0"/>
              </a:rPr>
              <a:t> octahedral  </a:t>
            </a:r>
            <a:r>
              <a:rPr lang="ar-SA" sz="2400" b="1" smtClean="0">
                <a:cs typeface="Arial" charset="0"/>
              </a:rPr>
              <a:t>مثال ايون</a:t>
            </a:r>
            <a:r>
              <a:rPr lang="en-US" sz="2400" b="1" smtClean="0">
                <a:cs typeface="Arial" charset="0"/>
              </a:rPr>
              <a:t>,   Pd</a:t>
            </a:r>
            <a:r>
              <a:rPr lang="en-US" sz="2400" b="1" baseline="30000" smtClean="0">
                <a:cs typeface="Arial" charset="0"/>
              </a:rPr>
              <a:t>+2</a:t>
            </a:r>
            <a:r>
              <a:rPr lang="en-US" sz="2400" b="1" smtClean="0">
                <a:cs typeface="Arial" charset="0"/>
              </a:rPr>
              <a:t> ,  Pt</a:t>
            </a:r>
            <a:r>
              <a:rPr lang="en-US" sz="2400" b="1" baseline="30000" smtClean="0">
                <a:cs typeface="Arial" charset="0"/>
              </a:rPr>
              <a:t>+2</a:t>
            </a:r>
            <a:r>
              <a:rPr lang="en-US" sz="2400" b="1" smtClean="0">
                <a:cs typeface="Arial" charset="0"/>
              </a:rPr>
              <a:t>   Ni</a:t>
            </a:r>
            <a:r>
              <a:rPr lang="en-US" sz="2400" b="1" baseline="30000" smtClean="0">
                <a:cs typeface="Arial" charset="0"/>
              </a:rPr>
              <a:t>+2 </a:t>
            </a:r>
            <a:r>
              <a:rPr lang="en-US" sz="2400" b="1" smtClean="0">
                <a:cs typeface="Arial" charset="0"/>
              </a:rPr>
              <a:t>  </a:t>
            </a:r>
            <a:r>
              <a:rPr lang="ar-SA" sz="2400" b="1" smtClean="0">
                <a:cs typeface="Arial" charset="0"/>
              </a:rPr>
              <a:t> تحتوي على نظام</a:t>
            </a:r>
            <a:r>
              <a:rPr lang="en-US" sz="2400" b="1" smtClean="0">
                <a:cs typeface="Arial" charset="0"/>
              </a:rPr>
              <a:t> d</a:t>
            </a:r>
            <a:r>
              <a:rPr lang="en-US" sz="2400" b="1" baseline="30000" smtClean="0">
                <a:cs typeface="Arial" charset="0"/>
              </a:rPr>
              <a:t>8</a:t>
            </a:r>
            <a:r>
              <a:rPr lang="en-US" sz="2400" b="1" smtClean="0"/>
              <a:t> </a:t>
            </a:r>
            <a:endParaRPr lang="ar-SA" sz="2400" b="1" smtClean="0">
              <a:cs typeface="Arial" charset="0"/>
            </a:endParaRPr>
          </a:p>
          <a:p>
            <a:pPr algn="r" rtl="1"/>
            <a:endParaRPr lang="en-US" sz="2400" b="1" smtClean="0"/>
          </a:p>
          <a:p>
            <a:pPr algn="r" rtl="1"/>
            <a:endParaRPr lang="en-US" smtClean="0"/>
          </a:p>
          <a:p>
            <a:pPr algn="r" rtl="1"/>
            <a:endParaRPr lang="en-US" smtClean="0"/>
          </a:p>
          <a:p>
            <a:pPr algn="r" rtl="1"/>
            <a:endParaRPr lang="en-US" smtClean="0"/>
          </a:p>
          <a:p>
            <a:pPr algn="r" rtl="1"/>
            <a:endParaRPr lang="en-US" smtClean="0"/>
          </a:p>
          <a:p>
            <a:pPr algn="r" rtl="1"/>
            <a:endParaRPr lang="en-US" smtClean="0"/>
          </a:p>
          <a:p>
            <a:pPr algn="r" rtl="1"/>
            <a:endParaRPr lang="en-US" smtClean="0"/>
          </a:p>
        </p:txBody>
      </p:sp>
      <p:sp>
        <p:nvSpPr>
          <p:cNvPr id="4101" name="Rectangle 5"/>
          <p:cNvSpPr>
            <a:spLocks noChangeArrowheads="1"/>
          </p:cNvSpPr>
          <p:nvPr/>
        </p:nvSpPr>
        <p:spPr bwMode="auto">
          <a:xfrm>
            <a:off x="0" y="2095500"/>
            <a:ext cx="9144000" cy="0"/>
          </a:xfrm>
          <a:prstGeom prst="rect">
            <a:avLst/>
          </a:prstGeom>
          <a:noFill/>
          <a:ln w="12700" cap="sq">
            <a:noFill/>
            <a:miter lim="800000"/>
            <a:headEnd type="none" w="sm" len="sm"/>
            <a:tailEnd type="none" w="sm" len="sm"/>
          </a:ln>
        </p:spPr>
        <p:txBody>
          <a:bodyPr wrap="none" anchor="ctr">
            <a:spAutoFit/>
          </a:bodyPr>
          <a:lstStyle/>
          <a:p>
            <a:endParaRPr lang="ar-SA"/>
          </a:p>
        </p:txBody>
      </p:sp>
      <p:graphicFrame>
        <p:nvGraphicFramePr>
          <p:cNvPr id="179204" name="Object 4"/>
          <p:cNvGraphicFramePr>
            <a:graphicFrameLocks noChangeAspect="1"/>
          </p:cNvGraphicFramePr>
          <p:nvPr/>
        </p:nvGraphicFramePr>
        <p:xfrm>
          <a:off x="1905000" y="3276600"/>
          <a:ext cx="5981700" cy="2667000"/>
        </p:xfrm>
        <a:graphic>
          <a:graphicData uri="http://schemas.openxmlformats.org/presentationml/2006/ole">
            <p:oleObj spid="_x0000_s4098" name="CS ChemDraw Drawing" r:id="rId3" imgW="4762440" imgH="2664360" progId="ChemDraw.Document.6.0">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animEffect transition="in" filter="box(in)">
                                      <p:cBhvr>
                                        <p:cTn id="7" dur="500"/>
                                        <p:tgtEl>
                                          <p:spTgt spid="1792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79204"/>
                                        </p:tgtEl>
                                        <p:attrNameLst>
                                          <p:attrName>style.visibility</p:attrName>
                                        </p:attrNameLst>
                                      </p:cBhvr>
                                      <p:to>
                                        <p:strVal val="visible"/>
                                      </p:to>
                                    </p:set>
                                    <p:animEffect transition="in" filter="box(in)">
                                      <p:cBhvr>
                                        <p:cTn id="12" dur="500"/>
                                        <p:tgtEl>
                                          <p:spTgt spid="17920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79203">
                                            <p:txEl>
                                              <p:pRg st="1" end="1"/>
                                            </p:txEl>
                                          </p:spTgt>
                                        </p:tgtEl>
                                        <p:attrNameLst>
                                          <p:attrName>style.visibility</p:attrName>
                                        </p:attrNameLst>
                                      </p:cBhvr>
                                      <p:to>
                                        <p:strVal val="visible"/>
                                      </p:to>
                                    </p:set>
                                    <p:animEffect transition="in" filter="checkerboard(across)">
                                      <p:cBhvr>
                                        <p:cTn id="17" dur="500"/>
                                        <p:tgtEl>
                                          <p:spTgt spid="1792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r" rtl="1"/>
            <a:r>
              <a:rPr lang="ar-SA" sz="4000" smtClean="0">
                <a:cs typeface="Arial" charset="0"/>
              </a:rPr>
              <a:t>الخواص المغناطيسية</a:t>
            </a:r>
            <a:r>
              <a:rPr lang="en-US" sz="4000" smtClean="0">
                <a:cs typeface="Arial" charset="0"/>
              </a:rPr>
              <a:t>   </a:t>
            </a:r>
            <a:r>
              <a:rPr lang="ar-SA" sz="4000" smtClean="0">
                <a:cs typeface="Arial" charset="0"/>
              </a:rPr>
              <a:t>ل</a:t>
            </a:r>
            <a:r>
              <a:rPr lang="en-US" sz="4000" smtClean="0">
                <a:cs typeface="Arial" charset="0"/>
              </a:rPr>
              <a:t>square planar</a:t>
            </a:r>
          </a:p>
        </p:txBody>
      </p:sp>
      <p:sp>
        <p:nvSpPr>
          <p:cNvPr id="180227" name="Rectangle 3"/>
          <p:cNvSpPr>
            <a:spLocks noGrp="1" noChangeArrowheads="1"/>
          </p:cNvSpPr>
          <p:nvPr>
            <p:ph type="body" idx="1"/>
          </p:nvPr>
        </p:nvSpPr>
        <p:spPr/>
        <p:txBody>
          <a:bodyPr/>
          <a:lstStyle/>
          <a:p>
            <a:pPr algn="r" rtl="1"/>
            <a:r>
              <a:rPr lang="ar-SA" sz="2800" smtClean="0">
                <a:cs typeface="Arial" charset="0"/>
              </a:rPr>
              <a:t>اذا فالمعقد </a:t>
            </a:r>
            <a:r>
              <a:rPr lang="en-US" sz="2800" smtClean="0">
                <a:cs typeface="Arial" charset="0"/>
              </a:rPr>
              <a:t>d</a:t>
            </a:r>
            <a:r>
              <a:rPr lang="en-US" sz="2800" baseline="30000" smtClean="0">
                <a:cs typeface="Arial" charset="0"/>
              </a:rPr>
              <a:t>8</a:t>
            </a:r>
            <a:r>
              <a:rPr lang="en-US" sz="2800" smtClean="0">
                <a:cs typeface="Arial" charset="0"/>
              </a:rPr>
              <a:t> </a:t>
            </a:r>
            <a:r>
              <a:rPr lang="ar-SA" sz="2800" smtClean="0">
                <a:cs typeface="Arial" charset="0"/>
              </a:rPr>
              <a:t> المشوة قد يكون بارا مغناطيسية او دايا مغناطيسية تبعا لقيمة </a:t>
            </a:r>
            <a:r>
              <a:rPr lang="en-US" sz="2800" smtClean="0">
                <a:cs typeface="Arial" charset="0"/>
              </a:rPr>
              <a:t>Q</a:t>
            </a:r>
            <a:r>
              <a:rPr lang="ar-SA" sz="2800" smtClean="0">
                <a:cs typeface="Arial" charset="0"/>
              </a:rPr>
              <a:t> (مقدار التشوة) وقيمة </a:t>
            </a:r>
            <a:r>
              <a:rPr lang="en-US" sz="2800" smtClean="0">
                <a:cs typeface="Arial" charset="0"/>
              </a:rPr>
              <a:t>P </a:t>
            </a:r>
            <a:r>
              <a:rPr lang="ar-SA" sz="2800" smtClean="0">
                <a:cs typeface="Arial" charset="0"/>
              </a:rPr>
              <a:t> (طاقة الازدواج) </a:t>
            </a:r>
          </a:p>
          <a:p>
            <a:pPr algn="r" rtl="1"/>
            <a:r>
              <a:rPr lang="ar-SA" sz="2800" b="1" smtClean="0">
                <a:solidFill>
                  <a:srgbClr val="FF6600"/>
                </a:solidFill>
                <a:cs typeface="Arial" charset="0"/>
              </a:rPr>
              <a:t>مثال:</a:t>
            </a:r>
            <a:endParaRPr lang="en-US" sz="2800" b="1" smtClean="0">
              <a:solidFill>
                <a:srgbClr val="FF6600"/>
              </a:solidFill>
              <a:cs typeface="Arial" charset="0"/>
            </a:endParaRPr>
          </a:p>
          <a:p>
            <a:pPr algn="r" rtl="1"/>
            <a:r>
              <a:rPr lang="en-US" sz="2800" smtClean="0">
                <a:cs typeface="Arial" charset="0"/>
              </a:rPr>
              <a:t>[NiL</a:t>
            </a:r>
            <a:r>
              <a:rPr lang="en-US" sz="2800" baseline="-25000" smtClean="0">
                <a:cs typeface="Arial" charset="0"/>
              </a:rPr>
              <a:t>6</a:t>
            </a:r>
            <a:r>
              <a:rPr lang="en-US" sz="2800" baseline="30000" smtClean="0">
                <a:cs typeface="Arial" charset="0"/>
              </a:rPr>
              <a:t>]+2</a:t>
            </a:r>
            <a:r>
              <a:rPr lang="en-US" sz="2800" smtClean="0">
                <a:cs typeface="Arial" charset="0"/>
              </a:rPr>
              <a:t> </a:t>
            </a:r>
            <a:r>
              <a:rPr lang="ar-SA" sz="2800" smtClean="0">
                <a:cs typeface="Arial" charset="0"/>
              </a:rPr>
              <a:t>    يكون بارا مغناطيسية عندما يكون مقدار التشوة صغير حيث</a:t>
            </a:r>
            <a:r>
              <a:rPr lang="en-US" sz="2800" smtClean="0">
                <a:cs typeface="Arial" charset="0"/>
              </a:rPr>
              <a:t> P &gt; Q</a:t>
            </a:r>
            <a:endParaRPr lang="ar-SA" sz="2800" smtClean="0">
              <a:cs typeface="Arial" charset="0"/>
            </a:endParaRPr>
          </a:p>
          <a:p>
            <a:pPr algn="r" rtl="1"/>
            <a:r>
              <a:rPr lang="ar-SA" sz="2800" smtClean="0">
                <a:cs typeface="Arial" charset="0"/>
              </a:rPr>
              <a:t>اذا كان التشوة كبير وهي حالة المربع المستوي فان الطاقة الفاصلة</a:t>
            </a:r>
            <a:r>
              <a:rPr lang="en-US" sz="2800" smtClean="0">
                <a:cs typeface="Arial" charset="0"/>
              </a:rPr>
              <a:t>   Q </a:t>
            </a:r>
            <a:r>
              <a:rPr lang="ar-SA" sz="2800" smtClean="0">
                <a:cs typeface="Arial" charset="0"/>
              </a:rPr>
              <a:t> تكون كبير   </a:t>
            </a:r>
          </a:p>
          <a:p>
            <a:pPr algn="r" rtl="1"/>
            <a:r>
              <a:rPr lang="ar-SA" sz="2800" smtClean="0">
                <a:cs typeface="Arial" charset="0"/>
              </a:rPr>
              <a:t>لذلك معقدات المربع المستوي للأيونات  </a:t>
            </a:r>
            <a:r>
              <a:rPr lang="en-US" sz="2800" smtClean="0">
                <a:cs typeface="Arial" charset="0"/>
              </a:rPr>
              <a:t>Pt</a:t>
            </a:r>
            <a:r>
              <a:rPr lang="en-US" sz="2800" baseline="30000" smtClean="0">
                <a:cs typeface="Arial" charset="0"/>
              </a:rPr>
              <a:t>+2</a:t>
            </a:r>
            <a:r>
              <a:rPr lang="en-US" sz="2800" smtClean="0">
                <a:cs typeface="Arial" charset="0"/>
              </a:rPr>
              <a:t>  Ni</a:t>
            </a:r>
            <a:r>
              <a:rPr lang="en-US" sz="2800" baseline="30000" smtClean="0">
                <a:cs typeface="Arial" charset="0"/>
              </a:rPr>
              <a:t>+2</a:t>
            </a:r>
            <a:r>
              <a:rPr lang="en-US" sz="2800" smtClean="0">
                <a:cs typeface="Arial" charset="0"/>
              </a:rPr>
              <a:t>, Pd</a:t>
            </a:r>
            <a:r>
              <a:rPr lang="en-US" sz="2800" baseline="30000" smtClean="0">
                <a:cs typeface="Arial" charset="0"/>
              </a:rPr>
              <a:t>+2</a:t>
            </a:r>
            <a:r>
              <a:rPr lang="en-US" sz="2800" smtClean="0">
                <a:cs typeface="Arial" charset="0"/>
              </a:rPr>
              <a:t>,  Au</a:t>
            </a:r>
            <a:r>
              <a:rPr lang="en-US" sz="2800" baseline="30000" smtClean="0">
                <a:cs typeface="Arial" charset="0"/>
              </a:rPr>
              <a:t>+3</a:t>
            </a:r>
            <a:r>
              <a:rPr lang="ar-SA" sz="2800" smtClean="0">
                <a:cs typeface="Arial" charset="0"/>
              </a:rPr>
              <a:t> دايا مغناطسية حالة المربع المستوي للأيون </a:t>
            </a:r>
            <a:r>
              <a:rPr lang="en-US" sz="2800" smtClean="0">
                <a:cs typeface="Arial" charset="0"/>
              </a:rPr>
              <a:t>Co</a:t>
            </a:r>
            <a:r>
              <a:rPr lang="en-US" sz="2800" baseline="30000" smtClean="0">
                <a:cs typeface="Arial" charset="0"/>
              </a:rPr>
              <a:t>+2</a:t>
            </a:r>
            <a:r>
              <a:rPr lang="en-US" sz="2800" smtClean="0">
                <a:cs typeface="Arial" charset="0"/>
              </a:rPr>
              <a:t>    </a:t>
            </a:r>
            <a:r>
              <a:rPr lang="ar-SA" sz="2800" smtClean="0">
                <a:cs typeface="Arial" charset="0"/>
              </a:rPr>
              <a:t>بارا مغناطسية</a:t>
            </a:r>
            <a:endParaRPr lang="en-US" sz="2800" smtClean="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80227">
                                            <p:txEl>
                                              <p:pRg st="0" end="0"/>
                                            </p:txEl>
                                          </p:spTgt>
                                        </p:tgtEl>
                                        <p:attrNameLst>
                                          <p:attrName>style.visibility</p:attrName>
                                        </p:attrNameLst>
                                      </p:cBhvr>
                                      <p:to>
                                        <p:strVal val="visible"/>
                                      </p:to>
                                    </p:set>
                                    <p:animEffect transition="in" filter="box(in)">
                                      <p:cBhvr>
                                        <p:cTn id="7" dur="500"/>
                                        <p:tgtEl>
                                          <p:spTgt spid="180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0227">
                                            <p:txEl>
                                              <p:pRg st="1" end="1"/>
                                            </p:txEl>
                                          </p:spTgt>
                                        </p:tgtEl>
                                        <p:attrNameLst>
                                          <p:attrName>style.visibility</p:attrName>
                                        </p:attrNameLst>
                                      </p:cBhvr>
                                      <p:to>
                                        <p:strVal val="visible"/>
                                      </p:to>
                                    </p:set>
                                    <p:animEffect transition="in" filter="blinds(horizontal)">
                                      <p:cBhvr>
                                        <p:cTn id="12" dur="500"/>
                                        <p:tgtEl>
                                          <p:spTgt spid="180227">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80227">
                                            <p:txEl>
                                              <p:pRg st="2" end="2"/>
                                            </p:txEl>
                                          </p:spTgt>
                                        </p:tgtEl>
                                        <p:attrNameLst>
                                          <p:attrName>style.visibility</p:attrName>
                                        </p:attrNameLst>
                                      </p:cBhvr>
                                      <p:to>
                                        <p:strVal val="visible"/>
                                      </p:to>
                                    </p:set>
                                    <p:animEffect transition="in" filter="blinds(horizontal)">
                                      <p:cBhvr>
                                        <p:cTn id="15" dur="500"/>
                                        <p:tgtEl>
                                          <p:spTgt spid="180227">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180227">
                                            <p:txEl>
                                              <p:pRg st="3" end="3"/>
                                            </p:txEl>
                                          </p:spTgt>
                                        </p:tgtEl>
                                        <p:attrNameLst>
                                          <p:attrName>style.visibility</p:attrName>
                                        </p:attrNameLst>
                                      </p:cBhvr>
                                      <p:to>
                                        <p:strVal val="visible"/>
                                      </p:to>
                                    </p:set>
                                    <p:animEffect transition="in" filter="blinds(horizontal)">
                                      <p:cBhvr>
                                        <p:cTn id="18" dur="500"/>
                                        <p:tgtEl>
                                          <p:spTgt spid="180227">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180227">
                                            <p:txEl>
                                              <p:pRg st="4" end="4"/>
                                            </p:txEl>
                                          </p:spTgt>
                                        </p:tgtEl>
                                        <p:attrNameLst>
                                          <p:attrName>style.visibility</p:attrName>
                                        </p:attrNameLst>
                                      </p:cBhvr>
                                      <p:to>
                                        <p:strVal val="visible"/>
                                      </p:to>
                                    </p:set>
                                    <p:animEffect transition="in" filter="blinds(horizontal)">
                                      <p:cBhvr>
                                        <p:cTn id="21" dur="500"/>
                                        <p:tgtEl>
                                          <p:spTgt spid="1802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algn="r" rtl="1"/>
            <a:r>
              <a:rPr lang="ar-SA" sz="3200" smtClean="0">
                <a:cs typeface="Arial" charset="0"/>
              </a:rPr>
              <a:t>معقدات ذات لف عال- لف منخفض</a:t>
            </a:r>
            <a:br>
              <a:rPr lang="ar-SA" sz="3200" smtClean="0">
                <a:cs typeface="Arial" charset="0"/>
              </a:rPr>
            </a:br>
            <a:r>
              <a:rPr lang="en-US" sz="3200" smtClean="0">
                <a:cs typeface="Arial" charset="0"/>
              </a:rPr>
              <a:t>  High spin- low spin state</a:t>
            </a:r>
            <a:r>
              <a:rPr lang="en-US" sz="4000" smtClean="0"/>
              <a:t> </a:t>
            </a:r>
          </a:p>
        </p:txBody>
      </p:sp>
      <p:sp>
        <p:nvSpPr>
          <p:cNvPr id="181251" name="Rectangle 3"/>
          <p:cNvSpPr>
            <a:spLocks noGrp="1" noChangeArrowheads="1"/>
          </p:cNvSpPr>
          <p:nvPr>
            <p:ph type="body" idx="1"/>
          </p:nvPr>
        </p:nvSpPr>
        <p:spPr/>
        <p:txBody>
          <a:bodyPr/>
          <a:lstStyle/>
          <a:p>
            <a:pPr algn="r" rtl="1"/>
            <a:r>
              <a:rPr lang="en-US" b="1" smtClean="0"/>
              <a:t>∆</a:t>
            </a:r>
            <a:r>
              <a:rPr lang="en-US" b="1" baseline="-25000" smtClean="0"/>
              <a:t>0</a:t>
            </a:r>
            <a:r>
              <a:rPr lang="en-US" b="1" smtClean="0"/>
              <a:t> ~ P</a:t>
            </a:r>
            <a:endParaRPr lang="en-US" smtClean="0"/>
          </a:p>
          <a:p>
            <a:pPr algn="r" rtl="1"/>
            <a:r>
              <a:rPr lang="en-US" smtClean="0"/>
              <a:t>High spin = low spin state</a:t>
            </a:r>
            <a:endParaRPr lang="ar-SA" smtClean="0"/>
          </a:p>
          <a:p>
            <a:pPr algn="r" rtl="1"/>
            <a:r>
              <a:rPr lang="ar-SA" smtClean="0"/>
              <a:t>مثال:</a:t>
            </a:r>
            <a:endParaRPr lang="en-US" smtClean="0"/>
          </a:p>
        </p:txBody>
      </p:sp>
      <p:sp>
        <p:nvSpPr>
          <p:cNvPr id="5125" name="Rectangle 5"/>
          <p:cNvSpPr>
            <a:spLocks noChangeArrowheads="1"/>
          </p:cNvSpPr>
          <p:nvPr/>
        </p:nvSpPr>
        <p:spPr bwMode="auto">
          <a:xfrm>
            <a:off x="0" y="2971800"/>
            <a:ext cx="9144000" cy="0"/>
          </a:xfrm>
          <a:prstGeom prst="rect">
            <a:avLst/>
          </a:prstGeom>
          <a:noFill/>
          <a:ln w="12700" cap="sq">
            <a:noFill/>
            <a:miter lim="800000"/>
            <a:headEnd type="none" w="sm" len="sm"/>
            <a:tailEnd type="none" w="sm" len="sm"/>
          </a:ln>
        </p:spPr>
        <p:txBody>
          <a:bodyPr wrap="none" anchor="ctr">
            <a:spAutoFit/>
          </a:bodyPr>
          <a:lstStyle/>
          <a:p>
            <a:endParaRPr lang="ar-SA"/>
          </a:p>
        </p:txBody>
      </p:sp>
      <p:graphicFrame>
        <p:nvGraphicFramePr>
          <p:cNvPr id="5122" name="Object 4"/>
          <p:cNvGraphicFramePr>
            <a:graphicFrameLocks noChangeAspect="1"/>
          </p:cNvGraphicFramePr>
          <p:nvPr/>
        </p:nvGraphicFramePr>
        <p:xfrm>
          <a:off x="6324600" y="3581400"/>
          <a:ext cx="1743075" cy="809625"/>
        </p:xfrm>
        <a:graphic>
          <a:graphicData uri="http://schemas.openxmlformats.org/presentationml/2006/ole">
            <p:oleObj spid="_x0000_s5122" name="CS ChemDraw Drawing" r:id="rId3" imgW="1742440" imgH="807720" progId="ChemDraw.Document.6.0">
              <p:embed/>
            </p:oleObj>
          </a:graphicData>
        </a:graphic>
      </p:graphicFrame>
      <p:sp>
        <p:nvSpPr>
          <p:cNvPr id="5126" name="Rectangle 6"/>
          <p:cNvSpPr>
            <a:spLocks noChangeArrowheads="1"/>
          </p:cNvSpPr>
          <p:nvPr/>
        </p:nvSpPr>
        <p:spPr bwMode="auto">
          <a:xfrm>
            <a:off x="4953000" y="4572000"/>
            <a:ext cx="3489325" cy="457200"/>
          </a:xfrm>
          <a:prstGeom prst="rect">
            <a:avLst/>
          </a:prstGeom>
          <a:noFill/>
          <a:ln w="12700" cap="sq">
            <a:noFill/>
            <a:miter lim="800000"/>
            <a:headEnd type="none" w="sm" len="sm"/>
            <a:tailEnd type="none" w="sm" len="sm"/>
          </a:ln>
        </p:spPr>
        <p:txBody>
          <a:bodyPr wrap="none" anchor="ctr">
            <a:spAutoFit/>
          </a:bodyPr>
          <a:lstStyle/>
          <a:p>
            <a:pPr algn="r" rtl="1"/>
            <a:r>
              <a:rPr lang="ar-SA">
                <a:cs typeface="Times New Roman" pitchFamily="18" charset="0"/>
              </a:rPr>
              <a:t>شكل المعقد </a:t>
            </a:r>
            <a:r>
              <a:rPr lang="en-US">
                <a:cs typeface="Times New Roman" pitchFamily="18" charset="0"/>
              </a:rPr>
              <a:t>octahedral </a:t>
            </a:r>
            <a:r>
              <a:rPr lang="ar-SA">
                <a:cs typeface="Times New Roman" pitchFamily="18" charset="0"/>
              </a:rPr>
              <a:t> منحرف</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181251">
                                            <p:txEl>
                                              <p:pRg st="1" end="1"/>
                                            </p:txEl>
                                          </p:spTgt>
                                        </p:tgtEl>
                                        <p:attrNameLst>
                                          <p:attrName>style.visibility</p:attrName>
                                        </p:attrNameLst>
                                      </p:cBhvr>
                                      <p:to>
                                        <p:strVal val="visible"/>
                                      </p:to>
                                    </p:set>
                                    <p:animEffect transition="in" filter="box(in)">
                                      <p:cBhvr>
                                        <p:cTn id="7" dur="500"/>
                                        <p:tgtEl>
                                          <p:spTgt spid="181251">
                                            <p:txEl>
                                              <p:pRg st="1" end="1"/>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81251">
                                            <p:txEl>
                                              <p:pRg st="0" end="0"/>
                                            </p:txEl>
                                          </p:spTgt>
                                        </p:tgtEl>
                                        <p:attrNameLst>
                                          <p:attrName>style.visibility</p:attrName>
                                        </p:attrNameLst>
                                      </p:cBhvr>
                                      <p:to>
                                        <p:strVal val="visible"/>
                                      </p:to>
                                    </p:set>
                                    <p:animEffect transition="in" filter="box(in)">
                                      <p:cBhvr>
                                        <p:cTn id="10" dur="500"/>
                                        <p:tgtEl>
                                          <p:spTgt spid="1812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r" rtl="1"/>
            <a:r>
              <a:rPr lang="ar-SA" sz="3600" smtClean="0">
                <a:cs typeface="Arial" charset="0"/>
              </a:rPr>
              <a:t>معقدات ذات لف عال- لف منخفض</a:t>
            </a:r>
            <a:br>
              <a:rPr lang="ar-SA" sz="3600" smtClean="0">
                <a:cs typeface="Arial" charset="0"/>
              </a:rPr>
            </a:br>
            <a:r>
              <a:rPr lang="en-US" sz="3600" smtClean="0">
                <a:cs typeface="Arial" charset="0"/>
              </a:rPr>
              <a:t>  High spin- low spin state</a:t>
            </a:r>
          </a:p>
        </p:txBody>
      </p:sp>
      <p:sp>
        <p:nvSpPr>
          <p:cNvPr id="182275" name="Rectangle 3"/>
          <p:cNvSpPr>
            <a:spLocks noGrp="1" noChangeArrowheads="1"/>
          </p:cNvSpPr>
          <p:nvPr>
            <p:ph type="body" idx="1"/>
          </p:nvPr>
        </p:nvSpPr>
        <p:spPr/>
        <p:txBody>
          <a:bodyPr/>
          <a:lstStyle/>
          <a:p>
            <a:pPr algn="r" rtl="1">
              <a:lnSpc>
                <a:spcPct val="90000"/>
              </a:lnSpc>
              <a:buFont typeface="Wingdings" pitchFamily="2" charset="2"/>
              <a:buNone/>
            </a:pPr>
            <a:r>
              <a:rPr lang="ar-SA" sz="2400" smtClean="0"/>
              <a:t> </a:t>
            </a:r>
            <a:r>
              <a:rPr lang="ar-SA" sz="2400" b="1" smtClean="0">
                <a:solidFill>
                  <a:srgbClr val="990000"/>
                </a:solidFill>
                <a:cs typeface="Arial" charset="0"/>
              </a:rPr>
              <a:t>تتوزع الاكترونات </a:t>
            </a:r>
            <a:r>
              <a:rPr lang="en-US" sz="2400" b="1" smtClean="0">
                <a:solidFill>
                  <a:srgbClr val="990000"/>
                </a:solidFill>
                <a:cs typeface="Arial" charset="0"/>
              </a:rPr>
              <a:t>d</a:t>
            </a:r>
            <a:r>
              <a:rPr lang="ar-SA" sz="2400" b="1" smtClean="0">
                <a:solidFill>
                  <a:srgbClr val="990000"/>
                </a:solidFill>
                <a:cs typeface="Arial" charset="0"/>
              </a:rPr>
              <a:t> في ايون الحديديك اما توزيع</a:t>
            </a:r>
            <a:r>
              <a:rPr lang="ar-SA" sz="2400" smtClean="0">
                <a:cs typeface="Arial" charset="0"/>
              </a:rPr>
              <a:t>  </a:t>
            </a:r>
            <a:endParaRPr lang="en-US" sz="2400" smtClean="0">
              <a:cs typeface="Arial" charset="0"/>
            </a:endParaRPr>
          </a:p>
          <a:p>
            <a:pPr algn="r" rtl="1">
              <a:lnSpc>
                <a:spcPct val="90000"/>
              </a:lnSpc>
              <a:buFont typeface="Wingdings" pitchFamily="2" charset="2"/>
              <a:buNone/>
            </a:pPr>
            <a:r>
              <a:rPr lang="en-US" sz="2400" smtClean="0">
                <a:cs typeface="Arial" charset="0"/>
              </a:rPr>
              <a:t>   </a:t>
            </a:r>
            <a:r>
              <a:rPr lang="en-US" sz="2400" smtClean="0">
                <a:solidFill>
                  <a:srgbClr val="0066FF"/>
                </a:solidFill>
                <a:cs typeface="Arial" charset="0"/>
              </a:rPr>
              <a:t>High spin (t</a:t>
            </a:r>
            <a:r>
              <a:rPr lang="en-US" sz="2400" baseline="-25000" smtClean="0">
                <a:solidFill>
                  <a:srgbClr val="0066FF"/>
                </a:solidFill>
                <a:cs typeface="Arial" charset="0"/>
              </a:rPr>
              <a:t>2g</a:t>
            </a:r>
            <a:r>
              <a:rPr lang="en-US" sz="2400" smtClean="0">
                <a:solidFill>
                  <a:srgbClr val="0066FF"/>
                </a:solidFill>
                <a:cs typeface="Arial" charset="0"/>
              </a:rPr>
              <a:t>)</a:t>
            </a:r>
            <a:r>
              <a:rPr lang="en-US" sz="2400" baseline="30000" smtClean="0">
                <a:solidFill>
                  <a:srgbClr val="0066FF"/>
                </a:solidFill>
                <a:cs typeface="Arial" charset="0"/>
              </a:rPr>
              <a:t>3</a:t>
            </a:r>
            <a:r>
              <a:rPr lang="en-US" sz="2400" smtClean="0">
                <a:solidFill>
                  <a:srgbClr val="0066FF"/>
                </a:solidFill>
                <a:cs typeface="Arial" charset="0"/>
              </a:rPr>
              <a:t>   (e</a:t>
            </a:r>
            <a:r>
              <a:rPr lang="en-US" sz="2400" baseline="-25000" smtClean="0">
                <a:solidFill>
                  <a:srgbClr val="0066FF"/>
                </a:solidFill>
                <a:cs typeface="Arial" charset="0"/>
              </a:rPr>
              <a:t>g</a:t>
            </a:r>
            <a:r>
              <a:rPr lang="en-US" sz="2400" smtClean="0">
                <a:solidFill>
                  <a:srgbClr val="0066FF"/>
                </a:solidFill>
                <a:cs typeface="Arial" charset="0"/>
              </a:rPr>
              <a:t>)</a:t>
            </a:r>
            <a:r>
              <a:rPr lang="en-US" sz="2400" baseline="30000" smtClean="0">
                <a:solidFill>
                  <a:srgbClr val="0066FF"/>
                </a:solidFill>
                <a:cs typeface="Arial" charset="0"/>
              </a:rPr>
              <a:t>2</a:t>
            </a:r>
          </a:p>
          <a:p>
            <a:pPr algn="r" rtl="1">
              <a:lnSpc>
                <a:spcPct val="90000"/>
              </a:lnSpc>
              <a:buFont typeface="Wingdings" pitchFamily="2" charset="2"/>
              <a:buNone/>
            </a:pPr>
            <a:r>
              <a:rPr lang="en-US" sz="2400" smtClean="0">
                <a:solidFill>
                  <a:srgbClr val="0066FF"/>
                </a:solidFill>
                <a:cs typeface="Arial" charset="0"/>
              </a:rPr>
              <a:t>or  </a:t>
            </a:r>
          </a:p>
          <a:p>
            <a:pPr algn="r" rtl="1">
              <a:lnSpc>
                <a:spcPct val="90000"/>
              </a:lnSpc>
              <a:buFont typeface="Wingdings" pitchFamily="2" charset="2"/>
              <a:buNone/>
            </a:pPr>
            <a:r>
              <a:rPr lang="en-US" sz="2400" smtClean="0">
                <a:solidFill>
                  <a:srgbClr val="0066FF"/>
                </a:solidFill>
              </a:rPr>
              <a:t> low spin (t</a:t>
            </a:r>
            <a:r>
              <a:rPr lang="en-US" sz="2400" baseline="-25000" smtClean="0">
                <a:solidFill>
                  <a:srgbClr val="0066FF"/>
                </a:solidFill>
              </a:rPr>
              <a:t>2g</a:t>
            </a:r>
            <a:r>
              <a:rPr lang="en-US" sz="2400" smtClean="0">
                <a:solidFill>
                  <a:srgbClr val="0066FF"/>
                </a:solidFill>
              </a:rPr>
              <a:t>)</a:t>
            </a:r>
            <a:r>
              <a:rPr lang="en-US" sz="2400" baseline="30000" smtClean="0">
                <a:solidFill>
                  <a:srgbClr val="0066FF"/>
                </a:solidFill>
              </a:rPr>
              <a:t>5 </a:t>
            </a:r>
            <a:r>
              <a:rPr lang="en-US" sz="2400" smtClean="0">
                <a:solidFill>
                  <a:srgbClr val="0066FF"/>
                </a:solidFill>
              </a:rPr>
              <a:t>  </a:t>
            </a:r>
          </a:p>
          <a:p>
            <a:pPr algn="r" rtl="1">
              <a:lnSpc>
                <a:spcPct val="90000"/>
              </a:lnSpc>
              <a:buFont typeface="Wingdings" pitchFamily="2" charset="2"/>
              <a:buNone/>
            </a:pPr>
            <a:endParaRPr lang="ar-SA" sz="2400" smtClean="0">
              <a:solidFill>
                <a:srgbClr val="0066FF"/>
              </a:solidFill>
            </a:endParaRPr>
          </a:p>
          <a:p>
            <a:pPr algn="r" rtl="1">
              <a:lnSpc>
                <a:spcPct val="90000"/>
              </a:lnSpc>
              <a:buFont typeface="Wingdings" pitchFamily="2" charset="2"/>
              <a:buNone/>
            </a:pPr>
            <a:r>
              <a:rPr lang="ar-SA" sz="2400" smtClean="0">
                <a:solidFill>
                  <a:srgbClr val="CC0099"/>
                </a:solidFill>
                <a:cs typeface="Arial" charset="0"/>
              </a:rPr>
              <a:t>نلاحظ ان العزم المغناطيسي </a:t>
            </a:r>
            <a:r>
              <a:rPr lang="en-US" sz="2400" smtClean="0">
                <a:solidFill>
                  <a:srgbClr val="CC0099"/>
                </a:solidFill>
                <a:cs typeface="Arial" charset="0"/>
              </a:rPr>
              <a:t>µ= 2. 1 BM  </a:t>
            </a:r>
            <a:r>
              <a:rPr lang="ar-SA" sz="2400" smtClean="0">
                <a:solidFill>
                  <a:srgbClr val="CC0099"/>
                </a:solidFill>
                <a:cs typeface="Arial" charset="0"/>
              </a:rPr>
              <a:t>   </a:t>
            </a:r>
            <a:r>
              <a:rPr lang="en-US" sz="2400" smtClean="0">
                <a:solidFill>
                  <a:srgbClr val="CC0099"/>
                </a:solidFill>
                <a:cs typeface="Arial" charset="0"/>
              </a:rPr>
              <a:t>low temp.</a:t>
            </a:r>
          </a:p>
          <a:p>
            <a:pPr algn="r" rtl="1">
              <a:lnSpc>
                <a:spcPct val="90000"/>
              </a:lnSpc>
              <a:buFont typeface="Wingdings" pitchFamily="2" charset="2"/>
              <a:buNone/>
            </a:pPr>
            <a:r>
              <a:rPr lang="ar-SA" sz="2400" smtClean="0">
                <a:solidFill>
                  <a:srgbClr val="CC0099"/>
                </a:solidFill>
                <a:cs typeface="Arial" charset="0"/>
              </a:rPr>
              <a:t>زيادة الحرارة ترفع معدل العزم المغناطيسي </a:t>
            </a:r>
            <a:endParaRPr lang="en-US" sz="2400" smtClean="0">
              <a:solidFill>
                <a:srgbClr val="CC0099"/>
              </a:solidFill>
              <a:cs typeface="Arial" charset="0"/>
            </a:endParaRPr>
          </a:p>
          <a:p>
            <a:pPr algn="r" rtl="1">
              <a:lnSpc>
                <a:spcPct val="90000"/>
              </a:lnSpc>
              <a:buFont typeface="Wingdings" pitchFamily="2" charset="2"/>
              <a:buNone/>
            </a:pPr>
            <a:r>
              <a:rPr lang="en-US" sz="2400" smtClean="0">
                <a:solidFill>
                  <a:srgbClr val="CC0099"/>
                </a:solidFill>
                <a:cs typeface="Arial" charset="0"/>
              </a:rPr>
              <a:t>High spin          low spin state</a:t>
            </a:r>
          </a:p>
          <a:p>
            <a:pPr algn="r" rtl="1">
              <a:lnSpc>
                <a:spcPct val="90000"/>
              </a:lnSpc>
              <a:buFont typeface="Wingdings" pitchFamily="2" charset="2"/>
              <a:buNone/>
            </a:pPr>
            <a:endParaRPr lang="en-US" sz="2400" smtClean="0">
              <a:solidFill>
                <a:srgbClr val="CC0099"/>
              </a:solidFill>
              <a:cs typeface="Arial" charset="0"/>
            </a:endParaRPr>
          </a:p>
          <a:p>
            <a:pPr algn="r" rtl="1">
              <a:lnSpc>
                <a:spcPct val="90000"/>
              </a:lnSpc>
              <a:buFont typeface="Wingdings" pitchFamily="2" charset="2"/>
              <a:buNone/>
            </a:pPr>
            <a:r>
              <a:rPr lang="ar-SA" sz="2400" smtClean="0">
                <a:solidFill>
                  <a:srgbClr val="33CC33"/>
                </a:solidFill>
                <a:cs typeface="Arial" charset="0"/>
              </a:rPr>
              <a:t>معقدات الحديد </a:t>
            </a:r>
            <a:r>
              <a:rPr lang="en-US" sz="2400" smtClean="0">
                <a:solidFill>
                  <a:srgbClr val="33CC33"/>
                </a:solidFill>
                <a:cs typeface="Arial" charset="0"/>
              </a:rPr>
              <a:t>[Fe(phenanthroline)</a:t>
            </a:r>
            <a:r>
              <a:rPr lang="en-US" sz="2400" baseline="-25000" smtClean="0">
                <a:solidFill>
                  <a:srgbClr val="33CC33"/>
                </a:solidFill>
                <a:cs typeface="Arial" charset="0"/>
              </a:rPr>
              <a:t>2</a:t>
            </a:r>
            <a:r>
              <a:rPr lang="en-US" sz="2400" smtClean="0">
                <a:solidFill>
                  <a:srgbClr val="33CC33"/>
                </a:solidFill>
                <a:cs typeface="Arial" charset="0"/>
              </a:rPr>
              <a:t> (SCN)</a:t>
            </a:r>
            <a:r>
              <a:rPr lang="en-US" sz="2400" baseline="-25000" smtClean="0">
                <a:solidFill>
                  <a:srgbClr val="33CC33"/>
                </a:solidFill>
                <a:cs typeface="Arial" charset="0"/>
              </a:rPr>
              <a:t>2</a:t>
            </a:r>
            <a:r>
              <a:rPr lang="en-US" sz="2400" smtClean="0">
                <a:solidFill>
                  <a:srgbClr val="33CC33"/>
                </a:solidFill>
                <a:cs typeface="Arial" charset="0"/>
              </a:rPr>
              <a:t>]</a:t>
            </a:r>
            <a:r>
              <a:rPr lang="ar-SA" sz="2400" smtClean="0">
                <a:solidFill>
                  <a:srgbClr val="33CC33"/>
                </a:solidFill>
                <a:cs typeface="Arial" charset="0"/>
              </a:rPr>
              <a:t>,</a:t>
            </a:r>
            <a:endParaRPr lang="en-US" sz="2400" smtClean="0">
              <a:solidFill>
                <a:srgbClr val="33CC33"/>
              </a:solidFill>
              <a:cs typeface="Arial" charset="0"/>
            </a:endParaRPr>
          </a:p>
          <a:p>
            <a:pPr algn="r" rtl="1">
              <a:lnSpc>
                <a:spcPct val="90000"/>
              </a:lnSpc>
              <a:buFont typeface="Wingdings" pitchFamily="2" charset="2"/>
              <a:buNone/>
            </a:pPr>
            <a:r>
              <a:rPr lang="ar-SA" sz="2400" smtClean="0">
                <a:solidFill>
                  <a:srgbClr val="33CC33"/>
                </a:solidFill>
                <a:cs typeface="Arial" charset="0"/>
              </a:rPr>
              <a:t> </a:t>
            </a:r>
            <a:r>
              <a:rPr lang="en-US" sz="2400" smtClean="0">
                <a:solidFill>
                  <a:srgbClr val="33CC33"/>
                </a:solidFill>
                <a:cs typeface="Arial" charset="0"/>
              </a:rPr>
              <a:t>, [Co(H</a:t>
            </a:r>
            <a:r>
              <a:rPr lang="en-US" sz="2400" baseline="-25000" smtClean="0">
                <a:solidFill>
                  <a:srgbClr val="33CC33"/>
                </a:solidFill>
                <a:cs typeface="Arial" charset="0"/>
              </a:rPr>
              <a:t>2</a:t>
            </a:r>
            <a:r>
              <a:rPr lang="en-US" sz="2400" smtClean="0">
                <a:solidFill>
                  <a:srgbClr val="33CC33"/>
                </a:solidFill>
                <a:cs typeface="Arial" charset="0"/>
              </a:rPr>
              <a:t>O)</a:t>
            </a:r>
            <a:r>
              <a:rPr lang="en-US" sz="2400" baseline="-25000" smtClean="0">
                <a:solidFill>
                  <a:srgbClr val="33CC33"/>
                </a:solidFill>
                <a:cs typeface="Arial" charset="0"/>
              </a:rPr>
              <a:t>6</a:t>
            </a:r>
            <a:r>
              <a:rPr lang="en-US" sz="2400" smtClean="0">
                <a:solidFill>
                  <a:srgbClr val="33CC33"/>
                </a:solidFill>
                <a:cs typeface="Arial" charset="0"/>
              </a:rPr>
              <a:t>]</a:t>
            </a:r>
            <a:r>
              <a:rPr lang="en-US" sz="2400" baseline="30000" smtClean="0">
                <a:solidFill>
                  <a:srgbClr val="33CC33"/>
                </a:solidFill>
                <a:cs typeface="Arial" charset="0"/>
              </a:rPr>
              <a:t>+3</a:t>
            </a:r>
          </a:p>
          <a:p>
            <a:pPr algn="r" rtl="1">
              <a:lnSpc>
                <a:spcPct val="90000"/>
              </a:lnSpc>
              <a:buFont typeface="Wingdings" pitchFamily="2" charset="2"/>
              <a:buNone/>
            </a:pPr>
            <a:r>
              <a:rPr lang="ar-SA" sz="2400" smtClean="0">
                <a:solidFill>
                  <a:srgbClr val="33CC33"/>
                </a:solidFill>
                <a:cs typeface="Arial" charset="0"/>
              </a:rPr>
              <a:t>لاتعتمد سلوك اللف العالي على درجة الحرار</a:t>
            </a:r>
            <a:r>
              <a:rPr lang="en-US" sz="2400" smtClean="0"/>
              <a:t> </a:t>
            </a:r>
            <a:r>
              <a:rPr lang="ar-SA" sz="2400" smtClean="0">
                <a:cs typeface="Arial" charset="0"/>
              </a:rPr>
              <a:t>ة</a:t>
            </a:r>
            <a:endParaRPr lang="en-US" sz="2400" smtClean="0">
              <a:cs typeface="Arial" charset="0"/>
            </a:endParaRPr>
          </a:p>
        </p:txBody>
      </p:sp>
      <p:sp>
        <p:nvSpPr>
          <p:cNvPr id="19460" name="Line 4"/>
          <p:cNvSpPr>
            <a:spLocks noChangeShapeType="1"/>
          </p:cNvSpPr>
          <p:nvPr/>
        </p:nvSpPr>
        <p:spPr bwMode="auto">
          <a:xfrm flipH="1">
            <a:off x="5334000" y="4495800"/>
            <a:ext cx="1143000" cy="0"/>
          </a:xfrm>
          <a:prstGeom prst="line">
            <a:avLst/>
          </a:prstGeom>
          <a:noFill/>
          <a:ln w="12700" cap="sq">
            <a:solidFill>
              <a:schemeClr val="tx1"/>
            </a:solidFill>
            <a:round/>
            <a:headEnd type="none" w="sm" len="sm"/>
            <a:tailEnd type="triangle" w="sm" len="sm"/>
          </a:ln>
        </p:spPr>
        <p:txBody>
          <a:bodyPr wrap="none"/>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82275">
                                            <p:txEl>
                                              <p:pRg st="0" end="0"/>
                                            </p:txEl>
                                          </p:spTgt>
                                        </p:tgtEl>
                                        <p:attrNameLst>
                                          <p:attrName>style.visibility</p:attrName>
                                        </p:attrNameLst>
                                      </p:cBhvr>
                                      <p:to>
                                        <p:strVal val="visible"/>
                                      </p:to>
                                    </p:set>
                                    <p:animEffect transition="in" filter="box(in)">
                                      <p:cBhvr>
                                        <p:cTn id="7" dur="500"/>
                                        <p:tgtEl>
                                          <p:spTgt spid="182275">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82275">
                                            <p:txEl>
                                              <p:pRg st="1" end="1"/>
                                            </p:txEl>
                                          </p:spTgt>
                                        </p:tgtEl>
                                        <p:attrNameLst>
                                          <p:attrName>style.visibility</p:attrName>
                                        </p:attrNameLst>
                                      </p:cBhvr>
                                      <p:to>
                                        <p:strVal val="visible"/>
                                      </p:to>
                                    </p:set>
                                    <p:animEffect transition="in" filter="box(in)">
                                      <p:cBhvr>
                                        <p:cTn id="10" dur="500"/>
                                        <p:tgtEl>
                                          <p:spTgt spid="182275">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182275">
                                            <p:txEl>
                                              <p:pRg st="2" end="2"/>
                                            </p:txEl>
                                          </p:spTgt>
                                        </p:tgtEl>
                                        <p:attrNameLst>
                                          <p:attrName>style.visibility</p:attrName>
                                        </p:attrNameLst>
                                      </p:cBhvr>
                                      <p:to>
                                        <p:strVal val="visible"/>
                                      </p:to>
                                    </p:set>
                                    <p:animEffect transition="in" filter="box(in)">
                                      <p:cBhvr>
                                        <p:cTn id="13" dur="500"/>
                                        <p:tgtEl>
                                          <p:spTgt spid="182275">
                                            <p:txEl>
                                              <p:pRg st="2" end="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182275">
                                            <p:txEl>
                                              <p:pRg st="3" end="3"/>
                                            </p:txEl>
                                          </p:spTgt>
                                        </p:tgtEl>
                                        <p:attrNameLst>
                                          <p:attrName>style.visibility</p:attrName>
                                        </p:attrNameLst>
                                      </p:cBhvr>
                                      <p:to>
                                        <p:strVal val="visible"/>
                                      </p:to>
                                    </p:set>
                                    <p:animEffect transition="in" filter="box(in)">
                                      <p:cBhvr>
                                        <p:cTn id="16" dur="500"/>
                                        <p:tgtEl>
                                          <p:spTgt spid="18227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82275">
                                            <p:txEl>
                                              <p:pRg st="5" end="5"/>
                                            </p:txEl>
                                          </p:spTgt>
                                        </p:tgtEl>
                                        <p:attrNameLst>
                                          <p:attrName>style.visibility</p:attrName>
                                        </p:attrNameLst>
                                      </p:cBhvr>
                                      <p:to>
                                        <p:strVal val="visible"/>
                                      </p:to>
                                    </p:set>
                                    <p:anim calcmode="lin" valueType="num">
                                      <p:cBhvr>
                                        <p:cTn id="21" dur="1000" fill="hold"/>
                                        <p:tgtEl>
                                          <p:spTgt spid="182275">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182275">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182275">
                                            <p:txEl>
                                              <p:pRg st="5" end="5"/>
                                            </p:txEl>
                                          </p:spTgt>
                                        </p:tgtEl>
                                      </p:cBhvr>
                                    </p:animEffect>
                                  </p:childTnLst>
                                </p:cTn>
                              </p:par>
                              <p:par>
                                <p:cTn id="24" presetID="55" presetClass="entr" presetSubtype="0" fill="hold" nodeType="withEffect">
                                  <p:stCondLst>
                                    <p:cond delay="0"/>
                                  </p:stCondLst>
                                  <p:childTnLst>
                                    <p:set>
                                      <p:cBhvr>
                                        <p:cTn id="25" dur="1" fill="hold">
                                          <p:stCondLst>
                                            <p:cond delay="0"/>
                                          </p:stCondLst>
                                        </p:cTn>
                                        <p:tgtEl>
                                          <p:spTgt spid="182275">
                                            <p:txEl>
                                              <p:pRg st="6" end="6"/>
                                            </p:txEl>
                                          </p:spTgt>
                                        </p:tgtEl>
                                        <p:attrNameLst>
                                          <p:attrName>style.visibility</p:attrName>
                                        </p:attrNameLst>
                                      </p:cBhvr>
                                      <p:to>
                                        <p:strVal val="visible"/>
                                      </p:to>
                                    </p:set>
                                    <p:anim calcmode="lin" valueType="num">
                                      <p:cBhvr>
                                        <p:cTn id="26" dur="1000" fill="hold"/>
                                        <p:tgtEl>
                                          <p:spTgt spid="182275">
                                            <p:txEl>
                                              <p:pRg st="6" end="6"/>
                                            </p:txEl>
                                          </p:spTgt>
                                        </p:tgtEl>
                                        <p:attrNameLst>
                                          <p:attrName>ppt_w</p:attrName>
                                        </p:attrNameLst>
                                      </p:cBhvr>
                                      <p:tavLst>
                                        <p:tav tm="0">
                                          <p:val>
                                            <p:strVal val="#ppt_w*0.70"/>
                                          </p:val>
                                        </p:tav>
                                        <p:tav tm="100000">
                                          <p:val>
                                            <p:strVal val="#ppt_w"/>
                                          </p:val>
                                        </p:tav>
                                      </p:tavLst>
                                    </p:anim>
                                    <p:anim calcmode="lin" valueType="num">
                                      <p:cBhvr>
                                        <p:cTn id="27" dur="1000" fill="hold"/>
                                        <p:tgtEl>
                                          <p:spTgt spid="182275">
                                            <p:txEl>
                                              <p:pRg st="6" end="6"/>
                                            </p:txEl>
                                          </p:spTgt>
                                        </p:tgtEl>
                                        <p:attrNameLst>
                                          <p:attrName>ppt_h</p:attrName>
                                        </p:attrNameLst>
                                      </p:cBhvr>
                                      <p:tavLst>
                                        <p:tav tm="0">
                                          <p:val>
                                            <p:strVal val="#ppt_h"/>
                                          </p:val>
                                        </p:tav>
                                        <p:tav tm="100000">
                                          <p:val>
                                            <p:strVal val="#ppt_h"/>
                                          </p:val>
                                        </p:tav>
                                      </p:tavLst>
                                    </p:anim>
                                    <p:animEffect transition="in" filter="fade">
                                      <p:cBhvr>
                                        <p:cTn id="28" dur="1000"/>
                                        <p:tgtEl>
                                          <p:spTgt spid="182275">
                                            <p:txEl>
                                              <p:pRg st="6" end="6"/>
                                            </p:txEl>
                                          </p:spTgt>
                                        </p:tgtEl>
                                      </p:cBhvr>
                                    </p:animEffect>
                                  </p:childTnLst>
                                </p:cTn>
                              </p:par>
                              <p:par>
                                <p:cTn id="29" presetID="55" presetClass="entr" presetSubtype="0" fill="hold" nodeType="withEffect">
                                  <p:stCondLst>
                                    <p:cond delay="0"/>
                                  </p:stCondLst>
                                  <p:childTnLst>
                                    <p:set>
                                      <p:cBhvr>
                                        <p:cTn id="30" dur="1" fill="hold">
                                          <p:stCondLst>
                                            <p:cond delay="0"/>
                                          </p:stCondLst>
                                        </p:cTn>
                                        <p:tgtEl>
                                          <p:spTgt spid="182275">
                                            <p:txEl>
                                              <p:pRg st="7" end="7"/>
                                            </p:txEl>
                                          </p:spTgt>
                                        </p:tgtEl>
                                        <p:attrNameLst>
                                          <p:attrName>style.visibility</p:attrName>
                                        </p:attrNameLst>
                                      </p:cBhvr>
                                      <p:to>
                                        <p:strVal val="visible"/>
                                      </p:to>
                                    </p:set>
                                    <p:anim calcmode="lin" valueType="num">
                                      <p:cBhvr>
                                        <p:cTn id="31" dur="1000" fill="hold"/>
                                        <p:tgtEl>
                                          <p:spTgt spid="182275">
                                            <p:txEl>
                                              <p:pRg st="7" end="7"/>
                                            </p:txEl>
                                          </p:spTgt>
                                        </p:tgtEl>
                                        <p:attrNameLst>
                                          <p:attrName>ppt_w</p:attrName>
                                        </p:attrNameLst>
                                      </p:cBhvr>
                                      <p:tavLst>
                                        <p:tav tm="0">
                                          <p:val>
                                            <p:strVal val="#ppt_w*0.70"/>
                                          </p:val>
                                        </p:tav>
                                        <p:tav tm="100000">
                                          <p:val>
                                            <p:strVal val="#ppt_w"/>
                                          </p:val>
                                        </p:tav>
                                      </p:tavLst>
                                    </p:anim>
                                    <p:anim calcmode="lin" valueType="num">
                                      <p:cBhvr>
                                        <p:cTn id="32" dur="1000" fill="hold"/>
                                        <p:tgtEl>
                                          <p:spTgt spid="182275">
                                            <p:txEl>
                                              <p:pRg st="7" end="7"/>
                                            </p:txEl>
                                          </p:spTgt>
                                        </p:tgtEl>
                                        <p:attrNameLst>
                                          <p:attrName>ppt_h</p:attrName>
                                        </p:attrNameLst>
                                      </p:cBhvr>
                                      <p:tavLst>
                                        <p:tav tm="0">
                                          <p:val>
                                            <p:strVal val="#ppt_h"/>
                                          </p:val>
                                        </p:tav>
                                        <p:tav tm="100000">
                                          <p:val>
                                            <p:strVal val="#ppt_h"/>
                                          </p:val>
                                        </p:tav>
                                      </p:tavLst>
                                    </p:anim>
                                    <p:animEffect transition="in" filter="fade">
                                      <p:cBhvr>
                                        <p:cTn id="33" dur="1000"/>
                                        <p:tgtEl>
                                          <p:spTgt spid="182275">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82275">
                                            <p:txEl>
                                              <p:pRg st="9" end="9"/>
                                            </p:txEl>
                                          </p:spTgt>
                                        </p:tgtEl>
                                        <p:attrNameLst>
                                          <p:attrName>style.visibility</p:attrName>
                                        </p:attrNameLst>
                                      </p:cBhvr>
                                      <p:to>
                                        <p:strVal val="visible"/>
                                      </p:to>
                                    </p:set>
                                    <p:anim calcmode="lin" valueType="num">
                                      <p:cBhvr additive="base">
                                        <p:cTn id="38" dur="500" fill="hold"/>
                                        <p:tgtEl>
                                          <p:spTgt spid="182275">
                                            <p:txEl>
                                              <p:pRg st="9" end="9"/>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18227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82275">
                                            <p:txEl>
                                              <p:pRg st="10" end="10"/>
                                            </p:txEl>
                                          </p:spTgt>
                                        </p:tgtEl>
                                        <p:attrNameLst>
                                          <p:attrName>style.visibility</p:attrName>
                                        </p:attrNameLst>
                                      </p:cBhvr>
                                      <p:to>
                                        <p:strVal val="visible"/>
                                      </p:to>
                                    </p:set>
                                    <p:anim calcmode="lin" valueType="num">
                                      <p:cBhvr additive="base">
                                        <p:cTn id="44" dur="500" fill="hold"/>
                                        <p:tgtEl>
                                          <p:spTgt spid="182275">
                                            <p:txEl>
                                              <p:pRg st="10" end="10"/>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82275">
                                            <p:txEl>
                                              <p:pRg st="10" end="10"/>
                                            </p:txEl>
                                          </p:spTgt>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182275">
                                            <p:txEl>
                                              <p:pRg st="11" end="11"/>
                                            </p:txEl>
                                          </p:spTgt>
                                        </p:tgtEl>
                                        <p:attrNameLst>
                                          <p:attrName>style.visibility</p:attrName>
                                        </p:attrNameLst>
                                      </p:cBhvr>
                                      <p:to>
                                        <p:strVal val="visible"/>
                                      </p:to>
                                    </p:set>
                                    <p:anim calcmode="lin" valueType="num">
                                      <p:cBhvr additive="base">
                                        <p:cTn id="48" dur="500" fill="hold"/>
                                        <p:tgtEl>
                                          <p:spTgt spid="182275">
                                            <p:txEl>
                                              <p:pRg st="11" end="11"/>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182275">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r>
              <a:rPr lang="ar-SA" smtClean="0">
                <a:cs typeface="Arial" charset="0"/>
              </a:rPr>
              <a:t>اطياف الامتصاص الإلكتروني للمعقدات</a:t>
            </a:r>
            <a:endParaRPr lang="en-US" smtClean="0">
              <a:cs typeface="Arial" charset="0"/>
            </a:endParaRPr>
          </a:p>
        </p:txBody>
      </p:sp>
      <p:sp>
        <p:nvSpPr>
          <p:cNvPr id="190467" name="Rectangle 3"/>
          <p:cNvSpPr>
            <a:spLocks noGrp="1" noChangeArrowheads="1"/>
          </p:cNvSpPr>
          <p:nvPr>
            <p:ph type="body" idx="1"/>
          </p:nvPr>
        </p:nvSpPr>
        <p:spPr/>
        <p:txBody>
          <a:bodyPr/>
          <a:lstStyle/>
          <a:p>
            <a:pPr algn="r" rtl="1"/>
            <a:r>
              <a:rPr lang="ar-SA" b="1" smtClean="0">
                <a:cs typeface="Arial" charset="0"/>
              </a:rPr>
              <a:t>إن معظم معقدات العناصر الانتقالية تتميز بأنها مركبات ملونة وهذه الظاهرة تعزى الى قدرتها على امتصاص فوتونات  </a:t>
            </a:r>
            <a:r>
              <a:rPr lang="en-US" b="1" smtClean="0">
                <a:cs typeface="Arial" charset="0"/>
              </a:rPr>
              <a:t>hν  </a:t>
            </a:r>
            <a:r>
              <a:rPr lang="ar-SA" b="1" smtClean="0">
                <a:cs typeface="Arial" charset="0"/>
              </a:rPr>
              <a:t>في منطقة الطيف المرئي ويترتب على هذا انتقالات إلكترونية بين المدارات المنفصمة كما في معقد التيتانيوم الثلاثي كما يلي: </a:t>
            </a:r>
            <a:endParaRPr lang="en-US" b="1" smtClean="0">
              <a:cs typeface="Arial" charset="0"/>
            </a:endParaRPr>
          </a:p>
          <a:p>
            <a:pPr algn="r" rtl="1"/>
            <a:r>
              <a:rPr lang="en-US" sz="2800" b="1" smtClean="0"/>
              <a:t>Unexcited [TiL</a:t>
            </a:r>
            <a:r>
              <a:rPr lang="en-US" sz="2800" b="1" baseline="-25000" smtClean="0"/>
              <a:t>6</a:t>
            </a:r>
            <a:r>
              <a:rPr lang="en-US" sz="2800" b="1" smtClean="0"/>
              <a:t>]</a:t>
            </a:r>
            <a:r>
              <a:rPr lang="en-US" sz="2800" b="1" baseline="30000" smtClean="0"/>
              <a:t>+3</a:t>
            </a:r>
            <a:r>
              <a:rPr lang="en-US" sz="2800" b="1" smtClean="0"/>
              <a:t>                  excited</a:t>
            </a:r>
            <a:r>
              <a:rPr lang="en-US" b="1" smtClean="0"/>
              <a:t> [TiL</a:t>
            </a:r>
            <a:r>
              <a:rPr lang="en-US" b="1" baseline="-25000" smtClean="0"/>
              <a:t>6</a:t>
            </a:r>
            <a:r>
              <a:rPr lang="en-US" b="1" smtClean="0"/>
              <a:t>]</a:t>
            </a:r>
            <a:r>
              <a:rPr lang="en-US" b="1" baseline="30000" smtClean="0"/>
              <a:t>+3</a:t>
            </a:r>
            <a:r>
              <a:rPr lang="en-US" b="1" smtClean="0"/>
              <a:t>  </a:t>
            </a:r>
          </a:p>
          <a:p>
            <a:pPr algn="r" rtl="1"/>
            <a:r>
              <a:rPr lang="en-US" b="1" smtClean="0"/>
              <a:t>  </a:t>
            </a:r>
            <a:endParaRPr lang="en-US" smtClean="0"/>
          </a:p>
          <a:p>
            <a:pPr algn="r" rtl="1"/>
            <a:r>
              <a:rPr lang="en-US" sz="2000" smtClean="0">
                <a:solidFill>
                  <a:srgbClr val="FF6600"/>
                </a:solidFill>
              </a:rPr>
              <a:t>(t</a:t>
            </a:r>
            <a:r>
              <a:rPr lang="en-US" sz="2000" baseline="-25000" smtClean="0">
                <a:solidFill>
                  <a:srgbClr val="FF6600"/>
                </a:solidFill>
              </a:rPr>
              <a:t>2g</a:t>
            </a:r>
            <a:r>
              <a:rPr lang="en-US" sz="2000" smtClean="0">
                <a:solidFill>
                  <a:srgbClr val="FF6600"/>
                </a:solidFill>
              </a:rPr>
              <a:t>)</a:t>
            </a:r>
            <a:r>
              <a:rPr lang="en-US" sz="2000" baseline="30000" smtClean="0">
                <a:solidFill>
                  <a:srgbClr val="FF6600"/>
                </a:solidFill>
              </a:rPr>
              <a:t>1</a:t>
            </a:r>
            <a:r>
              <a:rPr lang="en-US" sz="2000" smtClean="0">
                <a:solidFill>
                  <a:srgbClr val="FF6600"/>
                </a:solidFill>
              </a:rPr>
              <a:t>   (eg)                                                                 (t</a:t>
            </a:r>
            <a:r>
              <a:rPr lang="en-US" sz="2000" baseline="-25000" smtClean="0">
                <a:solidFill>
                  <a:srgbClr val="FF6600"/>
                </a:solidFill>
              </a:rPr>
              <a:t>2g</a:t>
            </a:r>
            <a:r>
              <a:rPr lang="en-US" sz="2000" smtClean="0">
                <a:solidFill>
                  <a:srgbClr val="FF6600"/>
                </a:solidFill>
              </a:rPr>
              <a:t>)</a:t>
            </a:r>
            <a:r>
              <a:rPr lang="en-US" sz="2000" baseline="30000" smtClean="0">
                <a:solidFill>
                  <a:srgbClr val="FF6600"/>
                </a:solidFill>
              </a:rPr>
              <a:t>0</a:t>
            </a:r>
            <a:r>
              <a:rPr lang="en-US" sz="2000" smtClean="0">
                <a:solidFill>
                  <a:srgbClr val="FF6600"/>
                </a:solidFill>
              </a:rPr>
              <a:t>   (eg)</a:t>
            </a:r>
            <a:r>
              <a:rPr lang="en-US" sz="2000" baseline="30000" smtClean="0">
                <a:solidFill>
                  <a:srgbClr val="FF6600"/>
                </a:solidFill>
              </a:rPr>
              <a:t>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90466"/>
                                        </p:tgtEl>
                                        <p:attrNameLst>
                                          <p:attrName>style.visibility</p:attrName>
                                        </p:attrNameLst>
                                      </p:cBhvr>
                                      <p:to>
                                        <p:strVal val="visible"/>
                                      </p:to>
                                    </p:set>
                                    <p:animEffect transition="in" filter="diamond(in)">
                                      <p:cBhvr>
                                        <p:cTn id="7" dur="2000"/>
                                        <p:tgtEl>
                                          <p:spTgt spid="19046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90467">
                                            <p:txEl>
                                              <p:pRg st="0" end="0"/>
                                            </p:txEl>
                                          </p:spTgt>
                                        </p:tgtEl>
                                        <p:attrNameLst>
                                          <p:attrName>style.visibility</p:attrName>
                                        </p:attrNameLst>
                                      </p:cBhvr>
                                      <p:to>
                                        <p:strVal val="visible"/>
                                      </p:to>
                                    </p:set>
                                    <p:animEffect transition="in" filter="box(in)">
                                      <p:cBhvr>
                                        <p:cTn id="12" dur="500"/>
                                        <p:tgtEl>
                                          <p:spTgt spid="190467">
                                            <p:txEl>
                                              <p:pRg st="0" end="0"/>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190467">
                                            <p:txEl>
                                              <p:pRg st="1" end="1"/>
                                            </p:txEl>
                                          </p:spTgt>
                                        </p:tgtEl>
                                        <p:attrNameLst>
                                          <p:attrName>style.visibility</p:attrName>
                                        </p:attrNameLst>
                                      </p:cBhvr>
                                      <p:to>
                                        <p:strVal val="visible"/>
                                      </p:to>
                                    </p:set>
                                    <p:animEffect transition="in" filter="box(in)">
                                      <p:cBhvr>
                                        <p:cTn id="15" dur="500"/>
                                        <p:tgtEl>
                                          <p:spTgt spid="190467">
                                            <p:txEl>
                                              <p:pRg st="1" end="1"/>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190467">
                                            <p:txEl>
                                              <p:pRg st="2" end="2"/>
                                            </p:txEl>
                                          </p:spTgt>
                                        </p:tgtEl>
                                        <p:attrNameLst>
                                          <p:attrName>style.visibility</p:attrName>
                                        </p:attrNameLst>
                                      </p:cBhvr>
                                      <p:to>
                                        <p:strVal val="visible"/>
                                      </p:to>
                                    </p:set>
                                    <p:animEffect transition="in" filter="box(in)">
                                      <p:cBhvr>
                                        <p:cTn id="18" dur="500"/>
                                        <p:tgtEl>
                                          <p:spTgt spid="190467">
                                            <p:txEl>
                                              <p:pRg st="2" end="2"/>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190467">
                                            <p:txEl>
                                              <p:pRg st="3" end="3"/>
                                            </p:txEl>
                                          </p:spTgt>
                                        </p:tgtEl>
                                        <p:attrNameLst>
                                          <p:attrName>style.visibility</p:attrName>
                                        </p:attrNameLst>
                                      </p:cBhvr>
                                      <p:to>
                                        <p:strVal val="visible"/>
                                      </p:to>
                                    </p:set>
                                    <p:animEffect transition="in" filter="box(in)">
                                      <p:cBhvr>
                                        <p:cTn id="21" dur="500"/>
                                        <p:tgtEl>
                                          <p:spTgt spid="1904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ar-SA" smtClean="0">
                <a:cs typeface="Arial" charset="0"/>
              </a:rPr>
              <a:t>اطياف الامتصاص الإلكتروني للمعقدات</a:t>
            </a:r>
            <a:endParaRPr lang="en-US" smtClean="0">
              <a:cs typeface="Arial" charset="0"/>
            </a:endParaRPr>
          </a:p>
        </p:txBody>
      </p:sp>
      <p:sp>
        <p:nvSpPr>
          <p:cNvPr id="191491" name="Rectangle 3"/>
          <p:cNvSpPr>
            <a:spLocks noGrp="1" noChangeArrowheads="1"/>
          </p:cNvSpPr>
          <p:nvPr>
            <p:ph type="body" idx="1"/>
          </p:nvPr>
        </p:nvSpPr>
        <p:spPr/>
        <p:txBody>
          <a:bodyPr/>
          <a:lstStyle/>
          <a:p>
            <a:pPr algn="r" rtl="1">
              <a:lnSpc>
                <a:spcPct val="80000"/>
              </a:lnSpc>
            </a:pPr>
            <a:r>
              <a:rPr lang="ar-SA" sz="2000" b="1" smtClean="0">
                <a:cs typeface="Arial" charset="0"/>
              </a:rPr>
              <a:t>يؤدي الامتصاص الالكتروني هذا إلى ظهور المعقدات بألوان مختلفة وهذه الألوان </a:t>
            </a:r>
          </a:p>
          <a:p>
            <a:pPr algn="r" rtl="1">
              <a:lnSpc>
                <a:spcPct val="80000"/>
              </a:lnSpc>
              <a:buFont typeface="Wingdings" pitchFamily="2" charset="2"/>
              <a:buNone/>
            </a:pPr>
            <a:r>
              <a:rPr lang="ar-SA" sz="2000" b="1" smtClean="0">
                <a:cs typeface="Arial" charset="0"/>
              </a:rPr>
              <a:t>تعتمد على الطول الموجي للضوء الممتص </a:t>
            </a:r>
            <a:r>
              <a:rPr lang="el-GR" sz="2000" b="1" smtClean="0">
                <a:cs typeface="Arial" charset="0"/>
              </a:rPr>
              <a:t>λ</a:t>
            </a:r>
            <a:r>
              <a:rPr lang="ar-SA" sz="2000" b="1" smtClean="0">
                <a:cs typeface="Arial" charset="0"/>
              </a:rPr>
              <a:t>   او التردد </a:t>
            </a:r>
            <a:r>
              <a:rPr lang="el-GR" sz="2000" b="1" smtClean="0">
                <a:cs typeface="Arial" charset="0"/>
              </a:rPr>
              <a:t>ν</a:t>
            </a:r>
            <a:r>
              <a:rPr lang="ar-SA" sz="2000" b="1" smtClean="0">
                <a:cs typeface="Arial" charset="0"/>
              </a:rPr>
              <a:t> </a:t>
            </a:r>
            <a:endParaRPr lang="en-US" sz="2000" b="1" smtClean="0">
              <a:cs typeface="Arial" charset="0"/>
            </a:endParaRPr>
          </a:p>
          <a:p>
            <a:pPr algn="r" rtl="1">
              <a:lnSpc>
                <a:spcPct val="80000"/>
              </a:lnSpc>
              <a:buFont typeface="Wingdings" pitchFamily="2" charset="2"/>
              <a:buNone/>
            </a:pPr>
            <a:endParaRPr lang="ar-SA" sz="2000" b="1" smtClean="0">
              <a:cs typeface="Arial" charset="0"/>
            </a:endParaRPr>
          </a:p>
          <a:p>
            <a:pPr algn="r" rtl="1">
              <a:lnSpc>
                <a:spcPct val="80000"/>
              </a:lnSpc>
            </a:pPr>
            <a:r>
              <a:rPr lang="ar-SA" sz="2000" b="1" smtClean="0">
                <a:cs typeface="Arial" charset="0"/>
              </a:rPr>
              <a:t> </a:t>
            </a:r>
            <a:r>
              <a:rPr lang="ar-SA" sz="2000" b="1" smtClean="0">
                <a:solidFill>
                  <a:srgbClr val="FF6600"/>
                </a:solidFill>
                <a:cs typeface="Arial" charset="0"/>
              </a:rPr>
              <a:t>وتظهر في طيف امتصاص المعقدات حزمة (او حزم) امتصاص إلكتروني تتميز بثلاث خصائص هي: </a:t>
            </a:r>
          </a:p>
          <a:p>
            <a:pPr algn="r" rtl="1">
              <a:lnSpc>
                <a:spcPct val="80000"/>
              </a:lnSpc>
            </a:pPr>
            <a:r>
              <a:rPr lang="ar-SA" sz="2000" b="1" smtClean="0">
                <a:cs typeface="Arial" charset="0"/>
              </a:rPr>
              <a:t>أ) طول الموجة العظمى (او التردد </a:t>
            </a:r>
            <a:r>
              <a:rPr lang="el-GR" sz="2000" b="1" smtClean="0">
                <a:cs typeface="Arial" charset="0"/>
              </a:rPr>
              <a:t>ν</a:t>
            </a:r>
            <a:r>
              <a:rPr lang="ar-SA" sz="2000" b="1" smtClean="0">
                <a:cs typeface="Arial" charset="0"/>
              </a:rPr>
              <a:t> ) للشعاع الضوئي الممتص. ويرمز له </a:t>
            </a:r>
            <a:endParaRPr lang="en-US" sz="2000" b="1" smtClean="0">
              <a:cs typeface="Arial" charset="0"/>
            </a:endParaRPr>
          </a:p>
          <a:p>
            <a:pPr algn="r" rtl="1">
              <a:lnSpc>
                <a:spcPct val="80000"/>
              </a:lnSpc>
              <a:buFont typeface="Wingdings" pitchFamily="2" charset="2"/>
              <a:buNone/>
            </a:pPr>
            <a:r>
              <a:rPr lang="en-US" sz="2000" b="1" smtClean="0">
                <a:cs typeface="Arial" charset="0"/>
              </a:rPr>
              <a:t>max</a:t>
            </a:r>
            <a:r>
              <a:rPr lang="el-GR" sz="2000" b="1" smtClean="0">
                <a:cs typeface="Arial" charset="0"/>
              </a:rPr>
              <a:t>λ</a:t>
            </a:r>
            <a:endParaRPr lang="ar-SA" sz="2000" b="1" smtClean="0">
              <a:cs typeface="Arial" charset="0"/>
            </a:endParaRPr>
          </a:p>
          <a:p>
            <a:pPr algn="r" rtl="1">
              <a:lnSpc>
                <a:spcPct val="80000"/>
              </a:lnSpc>
            </a:pPr>
            <a:r>
              <a:rPr lang="ar-SA" sz="2000" b="1" smtClean="0">
                <a:cs typeface="Arial" charset="0"/>
              </a:rPr>
              <a:t>ب) شدة (أو المقدار ) الامتصاص لمحلول تركيزه</a:t>
            </a:r>
            <a:r>
              <a:rPr lang="en-US" sz="2000" b="1" smtClean="0">
                <a:cs typeface="Arial" charset="0"/>
              </a:rPr>
              <a:t>1mol/L</a:t>
            </a:r>
            <a:r>
              <a:rPr lang="ar-SA" sz="2000" b="1" smtClean="0">
                <a:cs typeface="Arial" charset="0"/>
              </a:rPr>
              <a:t> ويسمى معامل الامتصاص الجزيئي</a:t>
            </a:r>
            <a:r>
              <a:rPr lang="en-US" sz="2000" b="1" smtClean="0">
                <a:cs typeface="Arial" charset="0"/>
              </a:rPr>
              <a:t>( Molar extinction coefficient  ) € max                                                                                              </a:t>
            </a:r>
          </a:p>
          <a:p>
            <a:pPr algn="r" rtl="1">
              <a:lnSpc>
                <a:spcPct val="80000"/>
              </a:lnSpc>
              <a:buFont typeface="Wingdings" pitchFamily="2" charset="2"/>
              <a:buNone/>
            </a:pPr>
            <a:r>
              <a:rPr lang="en-US" sz="2000" b="1" smtClean="0"/>
              <a:t>                         </a:t>
            </a:r>
            <a:endParaRPr lang="ar-SA" sz="2000" b="1" smtClean="0"/>
          </a:p>
          <a:p>
            <a:pPr algn="r" rtl="1">
              <a:lnSpc>
                <a:spcPct val="80000"/>
              </a:lnSpc>
            </a:pPr>
            <a:r>
              <a:rPr lang="ar-SA" sz="2000" b="1" smtClean="0">
                <a:cs typeface="Arial" charset="0"/>
              </a:rPr>
              <a:t>ج) سعة حزمة الامتصاص</a:t>
            </a:r>
            <a:r>
              <a:rPr lang="en-US" sz="2000" b="1" smtClean="0">
                <a:cs typeface="Arial" charset="0"/>
              </a:rPr>
              <a:t>(Band width) </a:t>
            </a:r>
            <a:r>
              <a:rPr lang="ar-SA" sz="2000" b="1" smtClean="0">
                <a:cs typeface="Arial" charset="0"/>
              </a:rPr>
              <a:t>  وتقاس عند منتصف ذروة الإمتصاص.</a:t>
            </a:r>
            <a:r>
              <a:rPr lang="en-US" sz="2000" b="1" smtClean="0">
                <a:cs typeface="Arial" charset="0"/>
              </a:rPr>
              <a:t>                               </a:t>
            </a:r>
          </a:p>
          <a:p>
            <a:pPr algn="r" rtl="1">
              <a:lnSpc>
                <a:spcPct val="80000"/>
              </a:lnSpc>
            </a:pPr>
            <a:r>
              <a:rPr lang="ar-SA" sz="2000" b="1" smtClean="0">
                <a:solidFill>
                  <a:schemeClr val="hlink"/>
                </a:solidFill>
                <a:cs typeface="Arial" charset="0"/>
              </a:rPr>
              <a:t>ان تردد الضوء الممتص يمكن ان يمثل طاقة الانفصام بين المدارات, وبالتالي " قوة المجال البلوري</a:t>
            </a:r>
            <a:r>
              <a:rPr lang="en-US" sz="2000" b="1" smtClean="0">
                <a:solidFill>
                  <a:schemeClr val="hlink"/>
                </a:solidFill>
                <a:cs typeface="Arial" charset="0"/>
              </a:rPr>
              <a:t> "</a:t>
            </a:r>
          </a:p>
          <a:p>
            <a:pPr algn="ctr" rtl="1">
              <a:lnSpc>
                <a:spcPct val="80000"/>
              </a:lnSpc>
              <a:buFont typeface="Wingdings" pitchFamily="2" charset="2"/>
              <a:buNone/>
            </a:pPr>
            <a:r>
              <a:rPr lang="en-US" sz="2000" b="1" smtClean="0">
                <a:solidFill>
                  <a:schemeClr val="hlink"/>
                </a:solidFill>
              </a:rPr>
              <a:t>∆=hν</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91491">
                                            <p:txEl>
                                              <p:pRg st="0" end="0"/>
                                            </p:txEl>
                                          </p:spTgt>
                                        </p:tgtEl>
                                        <p:attrNameLst>
                                          <p:attrName>style.visibility</p:attrName>
                                        </p:attrNameLst>
                                      </p:cBhvr>
                                      <p:to>
                                        <p:strVal val="visible"/>
                                      </p:to>
                                    </p:set>
                                    <p:animEffect transition="in" filter="diamond(in)">
                                      <p:cBhvr>
                                        <p:cTn id="7" dur="2000"/>
                                        <p:tgtEl>
                                          <p:spTgt spid="191491">
                                            <p:txEl>
                                              <p:pRg st="0" end="0"/>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191491">
                                            <p:txEl>
                                              <p:pRg st="1" end="1"/>
                                            </p:txEl>
                                          </p:spTgt>
                                        </p:tgtEl>
                                        <p:attrNameLst>
                                          <p:attrName>style.visibility</p:attrName>
                                        </p:attrNameLst>
                                      </p:cBhvr>
                                      <p:to>
                                        <p:strVal val="visible"/>
                                      </p:to>
                                    </p:set>
                                    <p:animEffect transition="in" filter="diamond(in)">
                                      <p:cBhvr>
                                        <p:cTn id="10" dur="2000"/>
                                        <p:tgtEl>
                                          <p:spTgt spid="19149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91491">
                                            <p:txEl>
                                              <p:pRg st="3" end="3"/>
                                            </p:txEl>
                                          </p:spTgt>
                                        </p:tgtEl>
                                        <p:attrNameLst>
                                          <p:attrName>style.visibility</p:attrName>
                                        </p:attrNameLst>
                                      </p:cBhvr>
                                      <p:to>
                                        <p:strVal val="visible"/>
                                      </p:to>
                                    </p:set>
                                    <p:anim calcmode="lin" valueType="num">
                                      <p:cBhvr additive="base">
                                        <p:cTn id="15" dur="500" fill="hold"/>
                                        <p:tgtEl>
                                          <p:spTgt spid="191491">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9149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iterate type="lt">
                                    <p:tmPct val="10000"/>
                                  </p:iterate>
                                  <p:childTnLst>
                                    <p:set>
                                      <p:cBhvr>
                                        <p:cTn id="20" dur="1" fill="hold">
                                          <p:stCondLst>
                                            <p:cond delay="0"/>
                                          </p:stCondLst>
                                        </p:cTn>
                                        <p:tgtEl>
                                          <p:spTgt spid="191491">
                                            <p:txEl>
                                              <p:pRg st="4" end="4"/>
                                            </p:txEl>
                                          </p:spTgt>
                                        </p:tgtEl>
                                        <p:attrNameLst>
                                          <p:attrName>style.visibility</p:attrName>
                                        </p:attrNameLst>
                                      </p:cBhvr>
                                      <p:to>
                                        <p:strVal val="visible"/>
                                      </p:to>
                                    </p:set>
                                    <p:animEffect transition="in" filter="fade">
                                      <p:cBhvr>
                                        <p:cTn id="21" dur="2000"/>
                                        <p:tgtEl>
                                          <p:spTgt spid="191491">
                                            <p:txEl>
                                              <p:pRg st="4" end="4"/>
                                            </p:txEl>
                                          </p:spTgt>
                                        </p:tgtEl>
                                      </p:cBhvr>
                                    </p:animEffect>
                                    <p:anim calcmode="lin" valueType="num">
                                      <p:cBhvr>
                                        <p:cTn id="22" dur="2000" fill="hold"/>
                                        <p:tgtEl>
                                          <p:spTgt spid="191491">
                                            <p:txEl>
                                              <p:pRg st="4" end="4"/>
                                            </p:txEl>
                                          </p:spTgt>
                                        </p:tgtEl>
                                        <p:attrNameLst>
                                          <p:attrName>ppt_w</p:attrName>
                                        </p:attrNameLst>
                                      </p:cBhvr>
                                      <p:tavLst>
                                        <p:tav tm="0" fmla="#ppt_w*sin(2.5*pi*$)">
                                          <p:val>
                                            <p:fltVal val="0"/>
                                          </p:val>
                                        </p:tav>
                                        <p:tav tm="100000">
                                          <p:val>
                                            <p:fltVal val="1"/>
                                          </p:val>
                                        </p:tav>
                                      </p:tavLst>
                                    </p:anim>
                                    <p:anim calcmode="lin" valueType="num">
                                      <p:cBhvr>
                                        <p:cTn id="23" dur="2000" fill="hold"/>
                                        <p:tgtEl>
                                          <p:spTgt spid="191491">
                                            <p:txEl>
                                              <p:pRg st="4" end="4"/>
                                            </p:txEl>
                                          </p:spTgt>
                                        </p:tgtEl>
                                        <p:attrNameLst>
                                          <p:attrName>ppt_h</p:attrName>
                                        </p:attrNameLst>
                                      </p:cBhvr>
                                      <p:tavLst>
                                        <p:tav tm="0">
                                          <p:val>
                                            <p:strVal val="#ppt_h"/>
                                          </p:val>
                                        </p:tav>
                                        <p:tav tm="100000">
                                          <p:val>
                                            <p:strVal val="#ppt_h"/>
                                          </p:val>
                                        </p:tav>
                                      </p:tavLst>
                                    </p:anim>
                                  </p:childTnLst>
                                </p:cTn>
                              </p:par>
                              <p:par>
                                <p:cTn id="24" presetID="45" presetClass="entr" presetSubtype="0" fill="hold" nodeType="withEffect">
                                  <p:stCondLst>
                                    <p:cond delay="0"/>
                                  </p:stCondLst>
                                  <p:iterate type="lt">
                                    <p:tmPct val="10000"/>
                                  </p:iterate>
                                  <p:childTnLst>
                                    <p:set>
                                      <p:cBhvr>
                                        <p:cTn id="25" dur="1" fill="hold">
                                          <p:stCondLst>
                                            <p:cond delay="0"/>
                                          </p:stCondLst>
                                        </p:cTn>
                                        <p:tgtEl>
                                          <p:spTgt spid="191491">
                                            <p:txEl>
                                              <p:pRg st="5" end="5"/>
                                            </p:txEl>
                                          </p:spTgt>
                                        </p:tgtEl>
                                        <p:attrNameLst>
                                          <p:attrName>style.visibility</p:attrName>
                                        </p:attrNameLst>
                                      </p:cBhvr>
                                      <p:to>
                                        <p:strVal val="visible"/>
                                      </p:to>
                                    </p:set>
                                    <p:animEffect transition="in" filter="fade">
                                      <p:cBhvr>
                                        <p:cTn id="26" dur="2000"/>
                                        <p:tgtEl>
                                          <p:spTgt spid="191491">
                                            <p:txEl>
                                              <p:pRg st="5" end="5"/>
                                            </p:txEl>
                                          </p:spTgt>
                                        </p:tgtEl>
                                      </p:cBhvr>
                                    </p:animEffect>
                                    <p:anim calcmode="lin" valueType="num">
                                      <p:cBhvr>
                                        <p:cTn id="27" dur="2000" fill="hold"/>
                                        <p:tgtEl>
                                          <p:spTgt spid="191491">
                                            <p:txEl>
                                              <p:pRg st="5" end="5"/>
                                            </p:txEl>
                                          </p:spTgt>
                                        </p:tgtEl>
                                        <p:attrNameLst>
                                          <p:attrName>ppt_w</p:attrName>
                                        </p:attrNameLst>
                                      </p:cBhvr>
                                      <p:tavLst>
                                        <p:tav tm="0" fmla="#ppt_w*sin(2.5*pi*$)">
                                          <p:val>
                                            <p:fltVal val="0"/>
                                          </p:val>
                                        </p:tav>
                                        <p:tav tm="100000">
                                          <p:val>
                                            <p:fltVal val="1"/>
                                          </p:val>
                                        </p:tav>
                                      </p:tavLst>
                                    </p:anim>
                                    <p:anim calcmode="lin" valueType="num">
                                      <p:cBhvr>
                                        <p:cTn id="28" dur="2000" fill="hold"/>
                                        <p:tgtEl>
                                          <p:spTgt spid="191491">
                                            <p:txEl>
                                              <p:pRg st="5" end="5"/>
                                            </p:txEl>
                                          </p:spTgt>
                                        </p:tgtEl>
                                        <p:attrNameLst>
                                          <p:attrName>ppt_h</p:attrName>
                                        </p:attrNameLst>
                                      </p:cBhvr>
                                      <p:tavLst>
                                        <p:tav tm="0">
                                          <p:val>
                                            <p:strVal val="#ppt_h"/>
                                          </p:val>
                                        </p:tav>
                                        <p:tav tm="100000">
                                          <p:val>
                                            <p:strVal val="#ppt_h"/>
                                          </p:val>
                                        </p:tav>
                                      </p:tavLst>
                                    </p:anim>
                                  </p:childTnLst>
                                </p:cTn>
                              </p:par>
                              <p:par>
                                <p:cTn id="29" presetID="45" presetClass="entr" presetSubtype="0" fill="hold" nodeType="withEffect">
                                  <p:stCondLst>
                                    <p:cond delay="0"/>
                                  </p:stCondLst>
                                  <p:iterate type="lt">
                                    <p:tmPct val="10000"/>
                                  </p:iterate>
                                  <p:childTnLst>
                                    <p:set>
                                      <p:cBhvr>
                                        <p:cTn id="30" dur="1" fill="hold">
                                          <p:stCondLst>
                                            <p:cond delay="0"/>
                                          </p:stCondLst>
                                        </p:cTn>
                                        <p:tgtEl>
                                          <p:spTgt spid="191491">
                                            <p:txEl>
                                              <p:pRg st="6" end="6"/>
                                            </p:txEl>
                                          </p:spTgt>
                                        </p:tgtEl>
                                        <p:attrNameLst>
                                          <p:attrName>style.visibility</p:attrName>
                                        </p:attrNameLst>
                                      </p:cBhvr>
                                      <p:to>
                                        <p:strVal val="visible"/>
                                      </p:to>
                                    </p:set>
                                    <p:animEffect transition="in" filter="fade">
                                      <p:cBhvr>
                                        <p:cTn id="31" dur="2000"/>
                                        <p:tgtEl>
                                          <p:spTgt spid="191491">
                                            <p:txEl>
                                              <p:pRg st="6" end="6"/>
                                            </p:txEl>
                                          </p:spTgt>
                                        </p:tgtEl>
                                      </p:cBhvr>
                                    </p:animEffect>
                                    <p:anim calcmode="lin" valueType="num">
                                      <p:cBhvr>
                                        <p:cTn id="32" dur="2000" fill="hold"/>
                                        <p:tgtEl>
                                          <p:spTgt spid="191491">
                                            <p:txEl>
                                              <p:pRg st="6" end="6"/>
                                            </p:txEl>
                                          </p:spTgt>
                                        </p:tgtEl>
                                        <p:attrNameLst>
                                          <p:attrName>ppt_w</p:attrName>
                                        </p:attrNameLst>
                                      </p:cBhvr>
                                      <p:tavLst>
                                        <p:tav tm="0" fmla="#ppt_w*sin(2.5*pi*$)">
                                          <p:val>
                                            <p:fltVal val="0"/>
                                          </p:val>
                                        </p:tav>
                                        <p:tav tm="100000">
                                          <p:val>
                                            <p:fltVal val="1"/>
                                          </p:val>
                                        </p:tav>
                                      </p:tavLst>
                                    </p:anim>
                                    <p:anim calcmode="lin" valueType="num">
                                      <p:cBhvr>
                                        <p:cTn id="33" dur="2000" fill="hold"/>
                                        <p:tgtEl>
                                          <p:spTgt spid="191491">
                                            <p:txEl>
                                              <p:pRg st="6" end="6"/>
                                            </p:txEl>
                                          </p:spTgt>
                                        </p:tgtEl>
                                        <p:attrNameLst>
                                          <p:attrName>ppt_h</p:attrName>
                                        </p:attrNameLst>
                                      </p:cBhvr>
                                      <p:tavLst>
                                        <p:tav tm="0">
                                          <p:val>
                                            <p:strVal val="#ppt_h"/>
                                          </p:val>
                                        </p:tav>
                                        <p:tav tm="100000">
                                          <p:val>
                                            <p:strVal val="#ppt_h"/>
                                          </p:val>
                                        </p:tav>
                                      </p:tavLst>
                                    </p:anim>
                                  </p:childTnLst>
                                </p:cTn>
                              </p:par>
                              <p:par>
                                <p:cTn id="34" presetID="45" presetClass="entr" presetSubtype="0" fill="hold" nodeType="withEffect">
                                  <p:stCondLst>
                                    <p:cond delay="0"/>
                                  </p:stCondLst>
                                  <p:iterate type="lt">
                                    <p:tmPct val="10000"/>
                                  </p:iterate>
                                  <p:childTnLst>
                                    <p:set>
                                      <p:cBhvr>
                                        <p:cTn id="35" dur="1" fill="hold">
                                          <p:stCondLst>
                                            <p:cond delay="0"/>
                                          </p:stCondLst>
                                        </p:cTn>
                                        <p:tgtEl>
                                          <p:spTgt spid="191491">
                                            <p:txEl>
                                              <p:pRg st="7" end="7"/>
                                            </p:txEl>
                                          </p:spTgt>
                                        </p:tgtEl>
                                        <p:attrNameLst>
                                          <p:attrName>style.visibility</p:attrName>
                                        </p:attrNameLst>
                                      </p:cBhvr>
                                      <p:to>
                                        <p:strVal val="visible"/>
                                      </p:to>
                                    </p:set>
                                    <p:animEffect transition="in" filter="fade">
                                      <p:cBhvr>
                                        <p:cTn id="36" dur="2000"/>
                                        <p:tgtEl>
                                          <p:spTgt spid="191491">
                                            <p:txEl>
                                              <p:pRg st="7" end="7"/>
                                            </p:txEl>
                                          </p:spTgt>
                                        </p:tgtEl>
                                      </p:cBhvr>
                                    </p:animEffect>
                                    <p:anim calcmode="lin" valueType="num">
                                      <p:cBhvr>
                                        <p:cTn id="37" dur="2000" fill="hold"/>
                                        <p:tgtEl>
                                          <p:spTgt spid="191491">
                                            <p:txEl>
                                              <p:pRg st="7" end="7"/>
                                            </p:txEl>
                                          </p:spTgt>
                                        </p:tgtEl>
                                        <p:attrNameLst>
                                          <p:attrName>ppt_w</p:attrName>
                                        </p:attrNameLst>
                                      </p:cBhvr>
                                      <p:tavLst>
                                        <p:tav tm="0" fmla="#ppt_w*sin(2.5*pi*$)">
                                          <p:val>
                                            <p:fltVal val="0"/>
                                          </p:val>
                                        </p:tav>
                                        <p:tav tm="100000">
                                          <p:val>
                                            <p:fltVal val="1"/>
                                          </p:val>
                                        </p:tav>
                                      </p:tavLst>
                                    </p:anim>
                                    <p:anim calcmode="lin" valueType="num">
                                      <p:cBhvr>
                                        <p:cTn id="38" dur="2000" fill="hold"/>
                                        <p:tgtEl>
                                          <p:spTgt spid="191491">
                                            <p:txEl>
                                              <p:pRg st="7" end="7"/>
                                            </p:txEl>
                                          </p:spTgt>
                                        </p:tgtEl>
                                        <p:attrNameLst>
                                          <p:attrName>ppt_h</p:attrName>
                                        </p:attrNameLst>
                                      </p:cBhvr>
                                      <p:tavLst>
                                        <p:tav tm="0">
                                          <p:val>
                                            <p:strVal val="#ppt_h"/>
                                          </p:val>
                                        </p:tav>
                                        <p:tav tm="100000">
                                          <p:val>
                                            <p:strVal val="#ppt_h"/>
                                          </p:val>
                                        </p:tav>
                                      </p:tavLst>
                                    </p:anim>
                                  </p:childTnLst>
                                </p:cTn>
                              </p:par>
                              <p:par>
                                <p:cTn id="39" presetID="45" presetClass="entr" presetSubtype="0" fill="hold" nodeType="withEffect">
                                  <p:stCondLst>
                                    <p:cond delay="0"/>
                                  </p:stCondLst>
                                  <p:iterate type="lt">
                                    <p:tmPct val="10000"/>
                                  </p:iterate>
                                  <p:childTnLst>
                                    <p:set>
                                      <p:cBhvr>
                                        <p:cTn id="40" dur="1" fill="hold">
                                          <p:stCondLst>
                                            <p:cond delay="0"/>
                                          </p:stCondLst>
                                        </p:cTn>
                                        <p:tgtEl>
                                          <p:spTgt spid="191491">
                                            <p:txEl>
                                              <p:pRg st="8" end="8"/>
                                            </p:txEl>
                                          </p:spTgt>
                                        </p:tgtEl>
                                        <p:attrNameLst>
                                          <p:attrName>style.visibility</p:attrName>
                                        </p:attrNameLst>
                                      </p:cBhvr>
                                      <p:to>
                                        <p:strVal val="visible"/>
                                      </p:to>
                                    </p:set>
                                    <p:animEffect transition="in" filter="fade">
                                      <p:cBhvr>
                                        <p:cTn id="41" dur="2000"/>
                                        <p:tgtEl>
                                          <p:spTgt spid="191491">
                                            <p:txEl>
                                              <p:pRg st="8" end="8"/>
                                            </p:txEl>
                                          </p:spTgt>
                                        </p:tgtEl>
                                      </p:cBhvr>
                                    </p:animEffect>
                                    <p:anim calcmode="lin" valueType="num">
                                      <p:cBhvr>
                                        <p:cTn id="42" dur="2000" fill="hold"/>
                                        <p:tgtEl>
                                          <p:spTgt spid="191491">
                                            <p:txEl>
                                              <p:pRg st="8" end="8"/>
                                            </p:txEl>
                                          </p:spTgt>
                                        </p:tgtEl>
                                        <p:attrNameLst>
                                          <p:attrName>ppt_w</p:attrName>
                                        </p:attrNameLst>
                                      </p:cBhvr>
                                      <p:tavLst>
                                        <p:tav tm="0" fmla="#ppt_w*sin(2.5*pi*$)">
                                          <p:val>
                                            <p:fltVal val="0"/>
                                          </p:val>
                                        </p:tav>
                                        <p:tav tm="100000">
                                          <p:val>
                                            <p:fltVal val="1"/>
                                          </p:val>
                                        </p:tav>
                                      </p:tavLst>
                                    </p:anim>
                                    <p:anim calcmode="lin" valueType="num">
                                      <p:cBhvr>
                                        <p:cTn id="43" dur="2000" fill="hold"/>
                                        <p:tgtEl>
                                          <p:spTgt spid="191491">
                                            <p:txEl>
                                              <p:pRg st="8" end="8"/>
                                            </p:txEl>
                                          </p:spTgt>
                                        </p:tgtEl>
                                        <p:attrNameLst>
                                          <p:attrName>ppt_h</p:attrName>
                                        </p:attrNameLst>
                                      </p:cBhvr>
                                      <p:tavLst>
                                        <p:tav tm="0">
                                          <p:val>
                                            <p:strVal val="#ppt_h"/>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191491">
                                            <p:txEl>
                                              <p:pRg st="9" end="9"/>
                                            </p:txEl>
                                          </p:spTgt>
                                        </p:tgtEl>
                                        <p:attrNameLst>
                                          <p:attrName>style.visibility</p:attrName>
                                        </p:attrNameLst>
                                      </p:cBhvr>
                                      <p:to>
                                        <p:strVal val="visible"/>
                                      </p:to>
                                    </p:set>
                                    <p:animEffect transition="in" filter="blinds(horizontal)">
                                      <p:cBhvr>
                                        <p:cTn id="48" dur="500"/>
                                        <p:tgtEl>
                                          <p:spTgt spid="191491">
                                            <p:txEl>
                                              <p:pRg st="9" end="9"/>
                                            </p:txEl>
                                          </p:spTgt>
                                        </p:tgtEl>
                                      </p:cBhvr>
                                    </p:animEffect>
                                  </p:childTnLst>
                                </p:cTn>
                              </p:par>
                              <p:par>
                                <p:cTn id="49" presetID="3" presetClass="entr" presetSubtype="10" fill="hold" nodeType="withEffect">
                                  <p:stCondLst>
                                    <p:cond delay="0"/>
                                  </p:stCondLst>
                                  <p:childTnLst>
                                    <p:set>
                                      <p:cBhvr>
                                        <p:cTn id="50" dur="1" fill="hold">
                                          <p:stCondLst>
                                            <p:cond delay="0"/>
                                          </p:stCondLst>
                                        </p:cTn>
                                        <p:tgtEl>
                                          <p:spTgt spid="191491">
                                            <p:txEl>
                                              <p:pRg st="10" end="10"/>
                                            </p:txEl>
                                          </p:spTgt>
                                        </p:tgtEl>
                                        <p:attrNameLst>
                                          <p:attrName>style.visibility</p:attrName>
                                        </p:attrNameLst>
                                      </p:cBhvr>
                                      <p:to>
                                        <p:strVal val="visible"/>
                                      </p:to>
                                    </p:set>
                                    <p:animEffect transition="in" filter="blinds(horizontal)">
                                      <p:cBhvr>
                                        <p:cTn id="51" dur="500"/>
                                        <p:tgtEl>
                                          <p:spTgt spid="19149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ar-SA" smtClean="0">
                <a:cs typeface="Arial" charset="0"/>
              </a:rPr>
              <a:t>اطياف الامتصاص الإلكتروني للمعقدات</a:t>
            </a:r>
            <a:endParaRPr lang="en-US" smtClean="0">
              <a:cs typeface="Arial" charset="0"/>
            </a:endParaRPr>
          </a:p>
        </p:txBody>
      </p:sp>
      <p:sp>
        <p:nvSpPr>
          <p:cNvPr id="192515" name="Rectangle 3"/>
          <p:cNvSpPr>
            <a:spLocks noGrp="1" noChangeArrowheads="1"/>
          </p:cNvSpPr>
          <p:nvPr>
            <p:ph type="body" idx="1"/>
          </p:nvPr>
        </p:nvSpPr>
        <p:spPr/>
        <p:txBody>
          <a:bodyPr/>
          <a:lstStyle/>
          <a:p>
            <a:pPr algn="r" rtl="1"/>
            <a:r>
              <a:rPr lang="ar-SA" sz="2800" b="1" smtClean="0">
                <a:solidFill>
                  <a:schemeClr val="hlink"/>
                </a:solidFill>
                <a:cs typeface="Arial" charset="0"/>
              </a:rPr>
              <a:t>1- يمكن التنبؤ بقوة المجال البلوري, من خلال قياس تردد الضوء الذي تم امتصاصه</a:t>
            </a:r>
            <a:r>
              <a:rPr lang="en-US" sz="2800" b="1" smtClean="0">
                <a:solidFill>
                  <a:schemeClr val="hlink"/>
                </a:solidFill>
                <a:cs typeface="Arial" charset="0"/>
              </a:rPr>
              <a:t>.</a:t>
            </a:r>
            <a:endParaRPr lang="ar-SA" sz="2800" b="1" smtClean="0">
              <a:solidFill>
                <a:schemeClr val="hlink"/>
              </a:solidFill>
              <a:cs typeface="Arial" charset="0"/>
            </a:endParaRPr>
          </a:p>
          <a:p>
            <a:pPr algn="r" rtl="1"/>
            <a:r>
              <a:rPr lang="ar-SA" sz="2800" b="1" smtClean="0">
                <a:cs typeface="Arial" charset="0"/>
              </a:rPr>
              <a:t> </a:t>
            </a:r>
            <a:r>
              <a:rPr lang="ar-SA" sz="2800" b="1" smtClean="0">
                <a:solidFill>
                  <a:srgbClr val="FF6600"/>
                </a:solidFill>
                <a:cs typeface="Arial" charset="0"/>
              </a:rPr>
              <a:t>2-  مقدار الامتصاص الإلكتروني الذي يقياس بقيمة معامل الامتصاص</a:t>
            </a:r>
            <a:r>
              <a:rPr lang="en-US" sz="2800" b="1" smtClean="0">
                <a:solidFill>
                  <a:srgbClr val="FF6600"/>
                </a:solidFill>
                <a:cs typeface="Arial" charset="0"/>
              </a:rPr>
              <a:t> € max </a:t>
            </a:r>
            <a:r>
              <a:rPr lang="ar-SA" sz="2800" b="1" smtClean="0">
                <a:solidFill>
                  <a:srgbClr val="FF6600"/>
                </a:solidFill>
                <a:cs typeface="Arial" charset="0"/>
              </a:rPr>
              <a:t>فإنه يمثل احتمال حدوث الانتقال الإلكتروني بين المدارات </a:t>
            </a:r>
            <a:r>
              <a:rPr lang="en-US" sz="2800" smtClean="0">
                <a:solidFill>
                  <a:srgbClr val="FF6600"/>
                </a:solidFill>
                <a:cs typeface="Arial" charset="0"/>
              </a:rPr>
              <a:t>(t</a:t>
            </a:r>
            <a:r>
              <a:rPr lang="en-US" sz="2800" baseline="-25000" smtClean="0">
                <a:solidFill>
                  <a:srgbClr val="FF6600"/>
                </a:solidFill>
                <a:cs typeface="Arial" charset="0"/>
              </a:rPr>
              <a:t>2g</a:t>
            </a:r>
            <a:r>
              <a:rPr lang="en-US" sz="2800" smtClean="0">
                <a:solidFill>
                  <a:srgbClr val="FF6600"/>
                </a:solidFill>
                <a:cs typeface="Arial" charset="0"/>
              </a:rPr>
              <a:t>)  (e</a:t>
            </a:r>
            <a:r>
              <a:rPr lang="en-US" sz="2800" baseline="-25000" smtClean="0">
                <a:solidFill>
                  <a:srgbClr val="FF6600"/>
                </a:solidFill>
                <a:cs typeface="Arial" charset="0"/>
              </a:rPr>
              <a:t>g</a:t>
            </a:r>
            <a:r>
              <a:rPr lang="en-US" sz="2800" smtClean="0">
                <a:solidFill>
                  <a:srgbClr val="FF6600"/>
                </a:solidFill>
                <a:cs typeface="Arial" charset="0"/>
              </a:rPr>
              <a:t>)  </a:t>
            </a:r>
            <a:r>
              <a:rPr lang="ar-SA" sz="2800" b="1" smtClean="0">
                <a:solidFill>
                  <a:srgbClr val="FF6600"/>
                </a:solidFill>
                <a:cs typeface="Arial" charset="0"/>
              </a:rPr>
              <a:t>المنفصمة.  </a:t>
            </a:r>
          </a:p>
          <a:p>
            <a:pPr algn="r" rtl="1"/>
            <a:r>
              <a:rPr lang="ar-SA" sz="2800" b="1" smtClean="0">
                <a:solidFill>
                  <a:schemeClr val="hlink"/>
                </a:solidFill>
                <a:cs typeface="Arial" charset="0"/>
              </a:rPr>
              <a:t>3- شدة الامتصاص المقاس تكون ضعيفة خصوصا في حالة المجال البلوري القوي في معقدات ثماني السطوح والسبب</a:t>
            </a:r>
          </a:p>
          <a:p>
            <a:pPr algn="r" rtl="1"/>
            <a:r>
              <a:rPr lang="ar-SA" sz="2800" b="1" smtClean="0">
                <a:solidFill>
                  <a:schemeClr val="hlink"/>
                </a:solidFill>
                <a:cs typeface="Arial" charset="0"/>
              </a:rPr>
              <a:t> حيث يصعب انتقال الإلكترونات بسبب كبر قيمة </a:t>
            </a:r>
            <a:r>
              <a:rPr lang="en-US" sz="2800" b="1" baseline="-25000" smtClean="0">
                <a:solidFill>
                  <a:schemeClr val="hlink"/>
                </a:solidFill>
                <a:cs typeface="Arial" charset="0"/>
              </a:rPr>
              <a:t>0</a:t>
            </a:r>
            <a:r>
              <a:rPr lang="ar-SA" sz="2800" b="1" smtClean="0">
                <a:solidFill>
                  <a:schemeClr val="hlink"/>
                </a:solidFill>
                <a:cs typeface="Arial" charset="0"/>
              </a:rPr>
              <a:t>∆   بالنسبة لقيمة </a:t>
            </a:r>
            <a:r>
              <a:rPr lang="en-US" sz="2800" b="1" baseline="-25000" smtClean="0">
                <a:solidFill>
                  <a:schemeClr val="hlink"/>
                </a:solidFill>
                <a:cs typeface="Arial" charset="0"/>
              </a:rPr>
              <a:t>t</a:t>
            </a:r>
            <a:r>
              <a:rPr lang="ar-SA" sz="2800" b="1" smtClean="0">
                <a:solidFill>
                  <a:schemeClr val="hlink"/>
                </a:solidFill>
                <a:cs typeface="Arial" charset="0"/>
              </a:rPr>
              <a:t>∆   في رباعي السطوح</a:t>
            </a:r>
            <a:endParaRPr lang="en-US" sz="2800" b="1" smtClean="0">
              <a:solidFill>
                <a:schemeClr val="hlink"/>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192515">
                                            <p:txEl>
                                              <p:pRg st="0" end="0"/>
                                            </p:txEl>
                                          </p:spTgt>
                                        </p:tgtEl>
                                        <p:attrNameLst>
                                          <p:attrName>style.visibility</p:attrName>
                                        </p:attrNameLst>
                                      </p:cBhvr>
                                      <p:to>
                                        <p:strVal val="visible"/>
                                      </p:to>
                                    </p:set>
                                    <p:animEffect transition="in" filter="wheel(4)">
                                      <p:cBhvr>
                                        <p:cTn id="7" dur="2000"/>
                                        <p:tgtEl>
                                          <p:spTgt spid="1925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192515">
                                            <p:txEl>
                                              <p:pRg st="1" end="1"/>
                                            </p:txEl>
                                          </p:spTgt>
                                        </p:tgtEl>
                                        <p:attrNameLst>
                                          <p:attrName>style.visibility</p:attrName>
                                        </p:attrNameLst>
                                      </p:cBhvr>
                                      <p:to>
                                        <p:strVal val="visible"/>
                                      </p:to>
                                    </p:set>
                                    <p:anim calcmode="lin" valueType="num">
                                      <p:cBhvr>
                                        <p:cTn id="12" dur="1000" fill="hold"/>
                                        <p:tgtEl>
                                          <p:spTgt spid="192515">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192515">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19251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192515">
                                            <p:txEl>
                                              <p:pRg st="2" end="2"/>
                                            </p:txEl>
                                          </p:spTgt>
                                        </p:tgtEl>
                                        <p:attrNameLst>
                                          <p:attrName>style.visibility</p:attrName>
                                        </p:attrNameLst>
                                      </p:cBhvr>
                                      <p:to>
                                        <p:strVal val="visible"/>
                                      </p:to>
                                    </p:set>
                                    <p:anim calcmode="lin" valueType="num">
                                      <p:cBhvr>
                                        <p:cTn id="19" dur="1000" fill="hold"/>
                                        <p:tgtEl>
                                          <p:spTgt spid="192515">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192515">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192515">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92515">
                                            <p:txEl>
                                              <p:pRg st="3" end="3"/>
                                            </p:txEl>
                                          </p:spTgt>
                                        </p:tgtEl>
                                        <p:attrNameLst>
                                          <p:attrName>style.visibility</p:attrName>
                                        </p:attrNameLst>
                                      </p:cBhvr>
                                      <p:to>
                                        <p:strVal val="visible"/>
                                      </p:to>
                                    </p:set>
                                    <p:animEffect transition="in" filter="fade">
                                      <p:cBhvr>
                                        <p:cTn id="26" dur="2000"/>
                                        <p:tgtEl>
                                          <p:spTgt spid="1925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ar-SA" smtClean="0">
                <a:cs typeface="Arial" charset="0"/>
              </a:rPr>
              <a:t>اطياف الامتصاص الإلكتروني للمعقدات</a:t>
            </a:r>
            <a:endParaRPr lang="en-US" smtClean="0">
              <a:cs typeface="Arial" charset="0"/>
            </a:endParaRPr>
          </a:p>
        </p:txBody>
      </p:sp>
      <p:sp>
        <p:nvSpPr>
          <p:cNvPr id="193539" name="Rectangle 3"/>
          <p:cNvSpPr>
            <a:spLocks noGrp="1" noChangeArrowheads="1"/>
          </p:cNvSpPr>
          <p:nvPr>
            <p:ph type="body" idx="1"/>
          </p:nvPr>
        </p:nvSpPr>
        <p:spPr/>
        <p:txBody>
          <a:bodyPr/>
          <a:lstStyle/>
          <a:p>
            <a:pPr algn="r" rtl="1">
              <a:buFont typeface="Wingdings" pitchFamily="2" charset="2"/>
              <a:buNone/>
            </a:pPr>
            <a:r>
              <a:rPr lang="ar-SA" b="1" smtClean="0">
                <a:cs typeface="Arial" charset="0"/>
              </a:rPr>
              <a:t>مثال:</a:t>
            </a:r>
          </a:p>
          <a:p>
            <a:pPr algn="r" rtl="1">
              <a:buFont typeface="Wingdings" pitchFamily="2" charset="2"/>
              <a:buNone/>
            </a:pPr>
            <a:r>
              <a:rPr lang="ar-SA" b="1" smtClean="0">
                <a:cs typeface="Arial" charset="0"/>
              </a:rPr>
              <a:t>طيف الامتصاص الإلكتروني </a:t>
            </a:r>
            <a:endParaRPr lang="en-US" b="1" smtClean="0">
              <a:cs typeface="Arial" charset="0"/>
            </a:endParaRPr>
          </a:p>
          <a:p>
            <a:pPr algn="r" rtl="1">
              <a:buFont typeface="Wingdings" pitchFamily="2" charset="2"/>
              <a:buNone/>
            </a:pPr>
            <a:r>
              <a:rPr lang="en-US" b="1" smtClean="0"/>
              <a:t>                 [Ti(H</a:t>
            </a:r>
            <a:r>
              <a:rPr lang="en-US" b="1" baseline="-25000" smtClean="0"/>
              <a:t>2</a:t>
            </a:r>
            <a:r>
              <a:rPr lang="en-US" b="1" smtClean="0"/>
              <a:t>O)</a:t>
            </a:r>
            <a:r>
              <a:rPr lang="en-US" b="1" baseline="-25000" smtClean="0"/>
              <a:t>6</a:t>
            </a:r>
            <a:r>
              <a:rPr lang="en-US" b="1" smtClean="0"/>
              <a:t>]</a:t>
            </a:r>
            <a:r>
              <a:rPr lang="en-US" b="1" baseline="30000" smtClean="0"/>
              <a:t>+3</a:t>
            </a:r>
          </a:p>
          <a:p>
            <a:pPr algn="r" rtl="1">
              <a:buFont typeface="Wingdings" pitchFamily="2" charset="2"/>
              <a:buNone/>
            </a:pPr>
            <a:r>
              <a:rPr lang="en-US" smtClean="0"/>
              <a:t> </a:t>
            </a:r>
          </a:p>
          <a:p>
            <a:pPr algn="r" rtl="1">
              <a:buFont typeface="Wingdings" pitchFamily="2" charset="2"/>
              <a:buNone/>
            </a:pPr>
            <a:r>
              <a:rPr lang="ar-SA" b="1" smtClean="0">
                <a:solidFill>
                  <a:srgbClr val="FF6600"/>
                </a:solidFill>
                <a:cs typeface="Arial" charset="0"/>
              </a:rPr>
              <a:t>تتعتمد طاقة الانفصام ∆ في المعقدات على</a:t>
            </a:r>
            <a:r>
              <a:rPr lang="ar-SA" b="1" smtClean="0">
                <a:cs typeface="Arial" charset="0"/>
              </a:rPr>
              <a:t> </a:t>
            </a:r>
          </a:p>
          <a:p>
            <a:pPr algn="r" rtl="1">
              <a:buFont typeface="Wingdings" pitchFamily="2" charset="2"/>
              <a:buNone/>
            </a:pPr>
            <a:r>
              <a:rPr lang="ar-SA" b="1" smtClean="0">
                <a:cs typeface="Arial" charset="0"/>
              </a:rPr>
              <a:t>نوع المرتبطة ونوع العنصر الانتقالي والشكل الجزيئي وعدد التأكسد العنصر الانتقالي  </a:t>
            </a:r>
          </a:p>
          <a:p>
            <a:pPr algn="r" rtl="1">
              <a:buFont typeface="Wingdings" pitchFamily="2" charset="2"/>
              <a:buNone/>
            </a:pPr>
            <a:r>
              <a:rPr lang="ar-SA" b="1" smtClean="0">
                <a:cs typeface="Arial" charset="0"/>
              </a:rPr>
              <a:t>تكون قيمة       </a:t>
            </a:r>
            <a:r>
              <a:rPr lang="en-US" b="1" baseline="-25000" smtClean="0">
                <a:cs typeface="Arial" charset="0"/>
              </a:rPr>
              <a:t>0</a:t>
            </a:r>
            <a:r>
              <a:rPr lang="ar-SA" b="1" smtClean="0">
                <a:cs typeface="Arial" charset="0"/>
              </a:rPr>
              <a:t>∆     </a:t>
            </a:r>
            <a:r>
              <a:rPr lang="en-US" b="1" smtClean="0">
                <a:cs typeface="Arial" charset="0"/>
              </a:rPr>
              <a:t>Fe</a:t>
            </a:r>
            <a:r>
              <a:rPr lang="en-US" b="1" baseline="30000" smtClean="0">
                <a:cs typeface="Arial" charset="0"/>
              </a:rPr>
              <a:t>+3</a:t>
            </a:r>
            <a:r>
              <a:rPr lang="ar-SA" b="1" smtClean="0">
                <a:cs typeface="Arial" charset="0"/>
              </a:rPr>
              <a:t>  اكبر </a:t>
            </a:r>
            <a:r>
              <a:rPr lang="en-US" b="1" smtClean="0">
                <a:cs typeface="Arial" charset="0"/>
              </a:rPr>
              <a:t>Fe</a:t>
            </a:r>
            <a:r>
              <a:rPr lang="en-US" b="1" baseline="30000" smtClean="0">
                <a:cs typeface="Arial" charset="0"/>
              </a:rPr>
              <a:t>+2</a:t>
            </a:r>
          </a:p>
          <a:p>
            <a:pPr>
              <a:buFont typeface="Wingdings" pitchFamily="2" charset="2"/>
              <a:buNone/>
            </a:pP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93539">
                                            <p:txEl>
                                              <p:pRg st="0" end="0"/>
                                            </p:txEl>
                                          </p:spTgt>
                                        </p:tgtEl>
                                        <p:attrNameLst>
                                          <p:attrName>style.visibility</p:attrName>
                                        </p:attrNameLst>
                                      </p:cBhvr>
                                      <p:to>
                                        <p:strVal val="visible"/>
                                      </p:to>
                                    </p:set>
                                    <p:animEffect transition="in" filter="box(in)">
                                      <p:cBhvr>
                                        <p:cTn id="7" dur="500"/>
                                        <p:tgtEl>
                                          <p:spTgt spid="193539">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93539">
                                            <p:txEl>
                                              <p:pRg st="1" end="1"/>
                                            </p:txEl>
                                          </p:spTgt>
                                        </p:tgtEl>
                                        <p:attrNameLst>
                                          <p:attrName>style.visibility</p:attrName>
                                        </p:attrNameLst>
                                      </p:cBhvr>
                                      <p:to>
                                        <p:strVal val="visible"/>
                                      </p:to>
                                    </p:set>
                                    <p:animEffect transition="in" filter="box(in)">
                                      <p:cBhvr>
                                        <p:cTn id="10" dur="500"/>
                                        <p:tgtEl>
                                          <p:spTgt spid="193539">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193539">
                                            <p:txEl>
                                              <p:pRg st="2" end="2"/>
                                            </p:txEl>
                                          </p:spTgt>
                                        </p:tgtEl>
                                        <p:attrNameLst>
                                          <p:attrName>style.visibility</p:attrName>
                                        </p:attrNameLst>
                                      </p:cBhvr>
                                      <p:to>
                                        <p:strVal val="visible"/>
                                      </p:to>
                                    </p:set>
                                    <p:animEffect transition="in" filter="box(in)">
                                      <p:cBhvr>
                                        <p:cTn id="13" dur="500"/>
                                        <p:tgtEl>
                                          <p:spTgt spid="193539">
                                            <p:txEl>
                                              <p:pRg st="2" end="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193539">
                                            <p:txEl>
                                              <p:pRg st="3" end="3"/>
                                            </p:txEl>
                                          </p:spTgt>
                                        </p:tgtEl>
                                        <p:attrNameLst>
                                          <p:attrName>style.visibility</p:attrName>
                                        </p:attrNameLst>
                                      </p:cBhvr>
                                      <p:to>
                                        <p:strVal val="visible"/>
                                      </p:to>
                                    </p:set>
                                    <p:animEffect transition="in" filter="box(in)">
                                      <p:cBhvr>
                                        <p:cTn id="16" dur="500"/>
                                        <p:tgtEl>
                                          <p:spTgt spid="19353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93539">
                                            <p:txEl>
                                              <p:pRg st="4" end="4"/>
                                            </p:txEl>
                                          </p:spTgt>
                                        </p:tgtEl>
                                        <p:attrNameLst>
                                          <p:attrName>style.visibility</p:attrName>
                                        </p:attrNameLst>
                                      </p:cBhvr>
                                      <p:to>
                                        <p:strVal val="visible"/>
                                      </p:to>
                                    </p:set>
                                    <p:anim calcmode="lin" valueType="num">
                                      <p:cBhvr>
                                        <p:cTn id="21" dur="1000" fill="hold"/>
                                        <p:tgtEl>
                                          <p:spTgt spid="193539">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193539">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193539">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93539">
                                            <p:txEl>
                                              <p:pRg st="5" end="5"/>
                                            </p:txEl>
                                          </p:spTgt>
                                        </p:tgtEl>
                                        <p:attrNameLst>
                                          <p:attrName>style.visibility</p:attrName>
                                        </p:attrNameLst>
                                      </p:cBhvr>
                                      <p:to>
                                        <p:strVal val="visible"/>
                                      </p:to>
                                    </p:set>
                                    <p:animEffect transition="in" filter="fade">
                                      <p:cBhvr>
                                        <p:cTn id="28" dur="2000"/>
                                        <p:tgtEl>
                                          <p:spTgt spid="193539">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93539">
                                            <p:txEl>
                                              <p:pRg st="6" end="6"/>
                                            </p:txEl>
                                          </p:spTgt>
                                        </p:tgtEl>
                                        <p:attrNameLst>
                                          <p:attrName>style.visibility</p:attrName>
                                        </p:attrNameLst>
                                      </p:cBhvr>
                                      <p:to>
                                        <p:strVal val="visible"/>
                                      </p:to>
                                    </p:set>
                                    <p:animEffect transition="in" filter="fade">
                                      <p:cBhvr>
                                        <p:cTn id="31" dur="2000"/>
                                        <p:tgtEl>
                                          <p:spTgt spid="1935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endParaRPr lang="ar-SA" smtClean="0"/>
          </a:p>
        </p:txBody>
      </p:sp>
      <p:sp>
        <p:nvSpPr>
          <p:cNvPr id="201731" name="Rectangle 3"/>
          <p:cNvSpPr>
            <a:spLocks noGrp="1" noChangeArrowheads="1"/>
          </p:cNvSpPr>
          <p:nvPr>
            <p:ph type="body" idx="1"/>
          </p:nvPr>
        </p:nvSpPr>
        <p:spPr/>
        <p:txBody>
          <a:bodyPr/>
          <a:lstStyle/>
          <a:p>
            <a:pPr algn="r" rtl="1"/>
            <a:r>
              <a:rPr lang="ar-SA" b="1" smtClean="0">
                <a:solidFill>
                  <a:srgbClr val="0066FF"/>
                </a:solidFill>
                <a:cs typeface="Arial" charset="0"/>
              </a:rPr>
              <a:t>ان الانتقال الإلكتروني   </a:t>
            </a:r>
            <a:r>
              <a:rPr lang="en-US" b="1" smtClean="0">
                <a:solidFill>
                  <a:srgbClr val="0066FF"/>
                </a:solidFill>
                <a:cs typeface="Arial" charset="0"/>
              </a:rPr>
              <a:t> d-d</a:t>
            </a:r>
            <a:r>
              <a:rPr lang="ar-SA" b="1" smtClean="0">
                <a:solidFill>
                  <a:srgbClr val="0066FF"/>
                </a:solidFill>
                <a:cs typeface="Arial" charset="0"/>
              </a:rPr>
              <a:t>الذي يحدث في ايون العنصر الانتقالي في المعقدات لايصحبة أي تغير في عدد الكم</a:t>
            </a:r>
            <a:r>
              <a:rPr lang="ar-SA" smtClean="0">
                <a:cs typeface="Arial" charset="0"/>
              </a:rPr>
              <a:t> </a:t>
            </a:r>
          </a:p>
          <a:p>
            <a:pPr algn="r" rtl="1"/>
            <a:r>
              <a:rPr lang="ar-SA" smtClean="0">
                <a:cs typeface="Arial" charset="0"/>
              </a:rPr>
              <a:t>المفروض شدة حزمة الامتصاص       صفر</a:t>
            </a:r>
            <a:endParaRPr lang="en-US" smtClean="0">
              <a:cs typeface="Arial" charset="0"/>
            </a:endParaRPr>
          </a:p>
          <a:p>
            <a:pPr algn="r" rtl="1">
              <a:buFont typeface="Wingdings" pitchFamily="2" charset="2"/>
              <a:buNone/>
            </a:pPr>
            <a:r>
              <a:rPr lang="ar-SA" smtClean="0">
                <a:cs typeface="Arial" charset="0"/>
              </a:rPr>
              <a:t>الا انها تظهر على هيئة حزمة امتصاص ضعيفة</a:t>
            </a:r>
          </a:p>
          <a:p>
            <a:pPr algn="r" rtl="1">
              <a:buFont typeface="Wingdings" pitchFamily="2" charset="2"/>
              <a:buNone/>
            </a:pPr>
            <a:r>
              <a:rPr lang="ar-SA" b="1" smtClean="0">
                <a:solidFill>
                  <a:srgbClr val="990000"/>
                </a:solidFill>
                <a:cs typeface="Arial" charset="0"/>
              </a:rPr>
              <a:t>لذلك فالانتقال الإلكتروني لايعتبر انتقال </a:t>
            </a:r>
            <a:r>
              <a:rPr lang="en-US" b="1" smtClean="0">
                <a:solidFill>
                  <a:srgbClr val="990000"/>
                </a:solidFill>
                <a:cs typeface="Arial" charset="0"/>
              </a:rPr>
              <a:t>d-d </a:t>
            </a:r>
            <a:r>
              <a:rPr lang="ar-SA" b="1" smtClean="0">
                <a:solidFill>
                  <a:srgbClr val="990000"/>
                </a:solidFill>
                <a:cs typeface="Arial" charset="0"/>
              </a:rPr>
              <a:t> بسبب تداخل مدرات </a:t>
            </a:r>
            <a:r>
              <a:rPr lang="en-US" b="1" smtClean="0">
                <a:solidFill>
                  <a:srgbClr val="990000"/>
                </a:solidFill>
                <a:cs typeface="Arial" charset="0"/>
              </a:rPr>
              <a:t>P </a:t>
            </a:r>
            <a:r>
              <a:rPr lang="ar-SA" b="1" smtClean="0">
                <a:solidFill>
                  <a:srgbClr val="990000"/>
                </a:solidFill>
                <a:cs typeface="Arial" charset="0"/>
              </a:rPr>
              <a:t> للمرتبطات</a:t>
            </a:r>
          </a:p>
          <a:p>
            <a:pPr algn="r" rtl="1">
              <a:buFont typeface="Wingdings" pitchFamily="2" charset="2"/>
              <a:buNone/>
            </a:pPr>
            <a:r>
              <a:rPr lang="ar-SA" b="1" smtClean="0">
                <a:solidFill>
                  <a:srgbClr val="990000"/>
                </a:solidFill>
                <a:cs typeface="Arial" charset="0"/>
              </a:rPr>
              <a:t>اذا هو انتقال </a:t>
            </a:r>
            <a:r>
              <a:rPr lang="en-US" b="1" smtClean="0">
                <a:solidFill>
                  <a:srgbClr val="990000"/>
                </a:solidFill>
                <a:cs typeface="Arial" charset="0"/>
              </a:rPr>
              <a:t> d→P</a:t>
            </a:r>
          </a:p>
          <a:p>
            <a:pPr algn="r" rtl="1">
              <a:buFont typeface="Wingdings" pitchFamily="2" charset="2"/>
              <a:buNone/>
            </a:pPr>
            <a:r>
              <a:rPr lang="ar-SA" b="1" smtClean="0">
                <a:solidFill>
                  <a:srgbClr val="990000"/>
                </a:solidFill>
                <a:cs typeface="Arial" charset="0"/>
              </a:rPr>
              <a:t>او </a:t>
            </a:r>
            <a:r>
              <a:rPr lang="en-US" b="1" smtClean="0">
                <a:solidFill>
                  <a:srgbClr val="990000"/>
                </a:solidFill>
                <a:cs typeface="Arial" charset="0"/>
              </a:rPr>
              <a:t>P→d</a:t>
            </a:r>
          </a:p>
          <a:p>
            <a:endParaRPr lang="en-US" b="1" smtClean="0">
              <a:solidFill>
                <a:srgbClr val="990000"/>
              </a:solidFill>
            </a:endParaRPr>
          </a:p>
        </p:txBody>
      </p:sp>
      <p:sp>
        <p:nvSpPr>
          <p:cNvPr id="24580" name="Line 4"/>
          <p:cNvSpPr>
            <a:spLocks noChangeShapeType="1"/>
          </p:cNvSpPr>
          <p:nvPr/>
        </p:nvSpPr>
        <p:spPr bwMode="auto">
          <a:xfrm flipH="1">
            <a:off x="3505200" y="3124200"/>
            <a:ext cx="685800" cy="0"/>
          </a:xfrm>
          <a:prstGeom prst="line">
            <a:avLst/>
          </a:prstGeom>
          <a:noFill/>
          <a:ln w="12700" cap="sq">
            <a:solidFill>
              <a:schemeClr val="tx1"/>
            </a:solidFill>
            <a:round/>
            <a:headEnd type="none" w="sm" len="sm"/>
            <a:tailEnd type="triangle" w="sm" len="sm"/>
          </a:ln>
        </p:spPr>
        <p:txBody>
          <a:bodyPr wrap="none"/>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1731">
                                            <p:txEl>
                                              <p:pRg st="0" end="0"/>
                                            </p:txEl>
                                          </p:spTgt>
                                        </p:tgtEl>
                                        <p:attrNameLst>
                                          <p:attrName>style.visibility</p:attrName>
                                        </p:attrNameLst>
                                      </p:cBhvr>
                                      <p:to>
                                        <p:strVal val="visible"/>
                                      </p:to>
                                    </p:set>
                                    <p:animEffect transition="in" filter="checkerboard(across)">
                                      <p:cBhvr>
                                        <p:cTn id="7" dur="500"/>
                                        <p:tgtEl>
                                          <p:spTgt spid="201731">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201731">
                                            <p:txEl>
                                              <p:pRg st="1" end="1"/>
                                            </p:txEl>
                                          </p:spTgt>
                                        </p:tgtEl>
                                        <p:attrNameLst>
                                          <p:attrName>style.visibility</p:attrName>
                                        </p:attrNameLst>
                                      </p:cBhvr>
                                      <p:to>
                                        <p:strVal val="visible"/>
                                      </p:to>
                                    </p:set>
                                    <p:animEffect transition="in" filter="checkerboard(across)">
                                      <p:cBhvr>
                                        <p:cTn id="10" dur="500"/>
                                        <p:tgtEl>
                                          <p:spTgt spid="20173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201731">
                                            <p:txEl>
                                              <p:pRg st="2" end="2"/>
                                            </p:txEl>
                                          </p:spTgt>
                                        </p:tgtEl>
                                        <p:attrNameLst>
                                          <p:attrName>style.visibility</p:attrName>
                                        </p:attrNameLst>
                                      </p:cBhvr>
                                      <p:to>
                                        <p:strVal val="visible"/>
                                      </p:to>
                                    </p:set>
                                    <p:animEffect transition="in" filter="checkerboard(across)">
                                      <p:cBhvr>
                                        <p:cTn id="15" dur="500"/>
                                        <p:tgtEl>
                                          <p:spTgt spid="201731">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ntr" presetSubtype="16" fill="hold" nodeType="clickEffect">
                                  <p:stCondLst>
                                    <p:cond delay="0"/>
                                  </p:stCondLst>
                                  <p:childTnLst>
                                    <p:set>
                                      <p:cBhvr>
                                        <p:cTn id="19" dur="1" fill="hold">
                                          <p:stCondLst>
                                            <p:cond delay="0"/>
                                          </p:stCondLst>
                                        </p:cTn>
                                        <p:tgtEl>
                                          <p:spTgt spid="201731">
                                            <p:txEl>
                                              <p:pRg st="3" end="3"/>
                                            </p:txEl>
                                          </p:spTgt>
                                        </p:tgtEl>
                                        <p:attrNameLst>
                                          <p:attrName>style.visibility</p:attrName>
                                        </p:attrNameLst>
                                      </p:cBhvr>
                                      <p:to>
                                        <p:strVal val="visible"/>
                                      </p:to>
                                    </p:set>
                                    <p:animEffect transition="in" filter="diamond(in)">
                                      <p:cBhvr>
                                        <p:cTn id="20" dur="2000"/>
                                        <p:tgtEl>
                                          <p:spTgt spid="201731">
                                            <p:txEl>
                                              <p:pRg st="3" end="3"/>
                                            </p:txEl>
                                          </p:spTgt>
                                        </p:tgtEl>
                                      </p:cBhvr>
                                    </p:animEffect>
                                  </p:childTnLst>
                                </p:cTn>
                              </p:par>
                              <p:par>
                                <p:cTn id="21" presetID="8" presetClass="entr" presetSubtype="16" fill="hold" nodeType="withEffect">
                                  <p:stCondLst>
                                    <p:cond delay="0"/>
                                  </p:stCondLst>
                                  <p:childTnLst>
                                    <p:set>
                                      <p:cBhvr>
                                        <p:cTn id="22" dur="1" fill="hold">
                                          <p:stCondLst>
                                            <p:cond delay="0"/>
                                          </p:stCondLst>
                                        </p:cTn>
                                        <p:tgtEl>
                                          <p:spTgt spid="201731">
                                            <p:txEl>
                                              <p:pRg st="4" end="4"/>
                                            </p:txEl>
                                          </p:spTgt>
                                        </p:tgtEl>
                                        <p:attrNameLst>
                                          <p:attrName>style.visibility</p:attrName>
                                        </p:attrNameLst>
                                      </p:cBhvr>
                                      <p:to>
                                        <p:strVal val="visible"/>
                                      </p:to>
                                    </p:set>
                                    <p:animEffect transition="in" filter="diamond(in)">
                                      <p:cBhvr>
                                        <p:cTn id="23" dur="2000"/>
                                        <p:tgtEl>
                                          <p:spTgt spid="201731">
                                            <p:txEl>
                                              <p:pRg st="4" end="4"/>
                                            </p:txEl>
                                          </p:spTgt>
                                        </p:tgtEl>
                                      </p:cBhvr>
                                    </p:animEffect>
                                  </p:childTnLst>
                                </p:cTn>
                              </p:par>
                              <p:par>
                                <p:cTn id="24" presetID="8" presetClass="entr" presetSubtype="16" fill="hold" nodeType="withEffect">
                                  <p:stCondLst>
                                    <p:cond delay="0"/>
                                  </p:stCondLst>
                                  <p:childTnLst>
                                    <p:set>
                                      <p:cBhvr>
                                        <p:cTn id="25" dur="1" fill="hold">
                                          <p:stCondLst>
                                            <p:cond delay="0"/>
                                          </p:stCondLst>
                                        </p:cTn>
                                        <p:tgtEl>
                                          <p:spTgt spid="201731">
                                            <p:txEl>
                                              <p:pRg st="5" end="5"/>
                                            </p:txEl>
                                          </p:spTgt>
                                        </p:tgtEl>
                                        <p:attrNameLst>
                                          <p:attrName>style.visibility</p:attrName>
                                        </p:attrNameLst>
                                      </p:cBhvr>
                                      <p:to>
                                        <p:strVal val="visible"/>
                                      </p:to>
                                    </p:set>
                                    <p:animEffect transition="in" filter="diamond(in)">
                                      <p:cBhvr>
                                        <p:cTn id="26" dur="2000"/>
                                        <p:tgtEl>
                                          <p:spTgt spid="2017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pPr algn="r" rtl="1"/>
            <a:r>
              <a:rPr lang="ar-SA" sz="4000" smtClean="0">
                <a:cs typeface="Arial" charset="0"/>
              </a:rPr>
              <a:t>السلسلة الكيميائية الطيفية </a:t>
            </a:r>
            <a:r>
              <a:rPr lang="en-US" sz="4000" smtClean="0">
                <a:cs typeface="Arial" charset="0"/>
              </a:rPr>
              <a:t>Spectrochemical Series</a:t>
            </a:r>
            <a:r>
              <a:rPr lang="en-US" sz="4000" smtClean="0"/>
              <a:t> </a:t>
            </a:r>
          </a:p>
        </p:txBody>
      </p:sp>
      <p:sp>
        <p:nvSpPr>
          <p:cNvPr id="183299" name="Rectangle 3"/>
          <p:cNvSpPr>
            <a:spLocks noGrp="1" noChangeArrowheads="1"/>
          </p:cNvSpPr>
          <p:nvPr>
            <p:ph type="body" idx="1"/>
          </p:nvPr>
        </p:nvSpPr>
        <p:spPr/>
        <p:txBody>
          <a:bodyPr/>
          <a:lstStyle/>
          <a:p>
            <a:pPr algn="r" rtl="1"/>
            <a:r>
              <a:rPr lang="ar-SA" smtClean="0"/>
              <a:t> </a:t>
            </a:r>
            <a:r>
              <a:rPr lang="ar-SA" b="1" smtClean="0">
                <a:cs typeface="Arial" charset="0"/>
              </a:rPr>
              <a:t>هي ترتيب الليجاندات المختلفة طبقاٌ لقدرتها على الحث على انفصام المدارات </a:t>
            </a:r>
            <a:r>
              <a:rPr lang="en-US" b="1" smtClean="0">
                <a:cs typeface="Arial" charset="0"/>
              </a:rPr>
              <a:t>d</a:t>
            </a:r>
            <a:r>
              <a:rPr lang="ar-SA" b="1" smtClean="0">
                <a:cs typeface="Arial" charset="0"/>
              </a:rPr>
              <a:t> فكلما كانت الليجاند قوية كان المجال البلوري قوي. </a:t>
            </a:r>
          </a:p>
          <a:p>
            <a:pPr algn="r" rtl="1"/>
            <a:r>
              <a:rPr lang="ar-SA" b="1" smtClean="0">
                <a:solidFill>
                  <a:srgbClr val="FF6600"/>
                </a:solidFill>
                <a:cs typeface="Arial" charset="0"/>
              </a:rPr>
              <a:t>كيف التميز بين الليجاندات القوية والضعيفة؟؟</a:t>
            </a:r>
          </a:p>
          <a:p>
            <a:pPr algn="r" rtl="1"/>
            <a:r>
              <a:rPr lang="ar-SA" smtClean="0"/>
              <a:t> </a:t>
            </a:r>
            <a:endParaRPr lang="en-US" smtClean="0"/>
          </a:p>
        </p:txBody>
      </p:sp>
      <p:sp>
        <p:nvSpPr>
          <p:cNvPr id="183300" name="Rectangle 4"/>
          <p:cNvSpPr>
            <a:spLocks noChangeArrowheads="1"/>
          </p:cNvSpPr>
          <p:nvPr/>
        </p:nvSpPr>
        <p:spPr bwMode="auto">
          <a:xfrm>
            <a:off x="838200" y="4752975"/>
            <a:ext cx="7594600" cy="1187450"/>
          </a:xfrm>
          <a:prstGeom prst="rect">
            <a:avLst/>
          </a:prstGeom>
          <a:noFill/>
          <a:ln w="12700" cap="sq">
            <a:noFill/>
            <a:miter lim="800000"/>
            <a:headEnd type="none" w="sm" len="sm"/>
            <a:tailEnd type="none" w="sm" len="sm"/>
          </a:ln>
        </p:spPr>
        <p:txBody>
          <a:bodyPr anchor="ctr">
            <a:spAutoFit/>
          </a:bodyPr>
          <a:lstStyle/>
          <a:p>
            <a:r>
              <a:rPr lang="en-US"/>
              <a:t>     </a:t>
            </a:r>
            <a:r>
              <a:rPr lang="en-US" b="1"/>
              <a:t>High spin                                                            Low spin</a:t>
            </a:r>
            <a:endParaRPr lang="en-US"/>
          </a:p>
          <a:p>
            <a:r>
              <a:rPr lang="en-US" b="1"/>
              <a:t>∆0 &lt; P                                                                ∆0 &gt; P</a:t>
            </a:r>
            <a:endParaRPr lang="en-US"/>
          </a:p>
          <a:p>
            <a:r>
              <a:rPr lang="ar-SA" b="1"/>
              <a:t>ليجاند قوي                                                      ليجاند ضعيف</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83298"/>
                                        </p:tgtEl>
                                        <p:attrNameLst>
                                          <p:attrName>style.visibility</p:attrName>
                                        </p:attrNameLst>
                                      </p:cBhvr>
                                      <p:to>
                                        <p:strVal val="visible"/>
                                      </p:to>
                                    </p:set>
                                    <p:animEffect transition="in" filter="wheel(4)">
                                      <p:cBhvr>
                                        <p:cTn id="7" dur="2000"/>
                                        <p:tgtEl>
                                          <p:spTgt spid="18329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83299">
                                            <p:txEl>
                                              <p:pRg st="0" end="0"/>
                                            </p:txEl>
                                          </p:spTgt>
                                        </p:tgtEl>
                                        <p:attrNameLst>
                                          <p:attrName>style.visibility</p:attrName>
                                        </p:attrNameLst>
                                      </p:cBhvr>
                                      <p:to>
                                        <p:strVal val="visible"/>
                                      </p:to>
                                    </p:set>
                                    <p:animEffect transition="in" filter="box(in)">
                                      <p:cBhvr>
                                        <p:cTn id="12" dur="500"/>
                                        <p:tgtEl>
                                          <p:spTgt spid="18329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nodeType="clickEffect">
                                  <p:stCondLst>
                                    <p:cond delay="0"/>
                                  </p:stCondLst>
                                  <p:childTnLst>
                                    <p:set>
                                      <p:cBhvr>
                                        <p:cTn id="16" dur="1" fill="hold">
                                          <p:stCondLst>
                                            <p:cond delay="0"/>
                                          </p:stCondLst>
                                        </p:cTn>
                                        <p:tgtEl>
                                          <p:spTgt spid="183299">
                                            <p:txEl>
                                              <p:pRg st="1" end="1"/>
                                            </p:txEl>
                                          </p:spTgt>
                                        </p:tgtEl>
                                        <p:attrNameLst>
                                          <p:attrName>style.visibility</p:attrName>
                                        </p:attrNameLst>
                                      </p:cBhvr>
                                      <p:to>
                                        <p:strVal val="visible"/>
                                      </p:to>
                                    </p:set>
                                    <p:anim calcmode="lin" valueType="num">
                                      <p:cBhvr>
                                        <p:cTn id="17" dur="1000" fill="hold"/>
                                        <p:tgtEl>
                                          <p:spTgt spid="183299">
                                            <p:txEl>
                                              <p:pRg st="1" end="1"/>
                                            </p:txEl>
                                          </p:spTgt>
                                        </p:tgtEl>
                                        <p:attrNameLst>
                                          <p:attrName>ppt_w</p:attrName>
                                        </p:attrNameLst>
                                      </p:cBhvr>
                                      <p:tavLst>
                                        <p:tav tm="0">
                                          <p:val>
                                            <p:strVal val="#ppt_w*0.70"/>
                                          </p:val>
                                        </p:tav>
                                        <p:tav tm="100000">
                                          <p:val>
                                            <p:strVal val="#ppt_w"/>
                                          </p:val>
                                        </p:tav>
                                      </p:tavLst>
                                    </p:anim>
                                    <p:anim calcmode="lin" valueType="num">
                                      <p:cBhvr>
                                        <p:cTn id="18" dur="1000" fill="hold"/>
                                        <p:tgtEl>
                                          <p:spTgt spid="183299">
                                            <p:txEl>
                                              <p:pRg st="1" end="1"/>
                                            </p:txEl>
                                          </p:spTgt>
                                        </p:tgtEl>
                                        <p:attrNameLst>
                                          <p:attrName>ppt_h</p:attrName>
                                        </p:attrNameLst>
                                      </p:cBhvr>
                                      <p:tavLst>
                                        <p:tav tm="0">
                                          <p:val>
                                            <p:strVal val="#ppt_h"/>
                                          </p:val>
                                        </p:tav>
                                        <p:tav tm="100000">
                                          <p:val>
                                            <p:strVal val="#ppt_h"/>
                                          </p:val>
                                        </p:tav>
                                      </p:tavLst>
                                    </p:anim>
                                    <p:animEffect transition="in" filter="fade">
                                      <p:cBhvr>
                                        <p:cTn id="19" dur="1000"/>
                                        <p:tgtEl>
                                          <p:spTgt spid="18329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183300"/>
                                        </p:tgtEl>
                                        <p:attrNameLst>
                                          <p:attrName>style.visibility</p:attrName>
                                        </p:attrNameLst>
                                      </p:cBhvr>
                                      <p:to>
                                        <p:strVal val="visible"/>
                                      </p:to>
                                    </p:set>
                                    <p:anim calcmode="lin" valueType="num">
                                      <p:cBhvr>
                                        <p:cTn id="24" dur="1000" fill="hold"/>
                                        <p:tgtEl>
                                          <p:spTgt spid="183300"/>
                                        </p:tgtEl>
                                        <p:attrNameLst>
                                          <p:attrName>ppt_w</p:attrName>
                                        </p:attrNameLst>
                                      </p:cBhvr>
                                      <p:tavLst>
                                        <p:tav tm="0">
                                          <p:val>
                                            <p:strVal val="#ppt_w*0.70"/>
                                          </p:val>
                                        </p:tav>
                                        <p:tav tm="100000">
                                          <p:val>
                                            <p:strVal val="#ppt_w"/>
                                          </p:val>
                                        </p:tav>
                                      </p:tavLst>
                                    </p:anim>
                                    <p:anim calcmode="lin" valueType="num">
                                      <p:cBhvr>
                                        <p:cTn id="25" dur="1000" fill="hold"/>
                                        <p:tgtEl>
                                          <p:spTgt spid="183300"/>
                                        </p:tgtEl>
                                        <p:attrNameLst>
                                          <p:attrName>ppt_h</p:attrName>
                                        </p:attrNameLst>
                                      </p:cBhvr>
                                      <p:tavLst>
                                        <p:tav tm="0">
                                          <p:val>
                                            <p:strVal val="#ppt_h"/>
                                          </p:val>
                                        </p:tav>
                                        <p:tav tm="100000">
                                          <p:val>
                                            <p:strVal val="#ppt_h"/>
                                          </p:val>
                                        </p:tav>
                                      </p:tavLst>
                                    </p:anim>
                                    <p:animEffect transition="in" filter="fade">
                                      <p:cBhvr>
                                        <p:cTn id="26" dur="1000"/>
                                        <p:tgtEl>
                                          <p:spTgt spid="183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298" grpId="0"/>
      <p:bldP spid="18330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lstStyle/>
          <a:p>
            <a:pPr algn="r" rtl="1"/>
            <a:r>
              <a:rPr lang="ar-SA" sz="4000" smtClean="0">
                <a:cs typeface="Arial" charset="0"/>
              </a:rPr>
              <a:t>السلسلة الكيميائية الطيفية </a:t>
            </a:r>
            <a:r>
              <a:rPr lang="en-US" sz="4000" smtClean="0">
                <a:cs typeface="Arial" charset="0"/>
              </a:rPr>
              <a:t>Spectrochemical Series</a:t>
            </a:r>
          </a:p>
        </p:txBody>
      </p:sp>
      <p:sp>
        <p:nvSpPr>
          <p:cNvPr id="6149" name="Rectangle 3"/>
          <p:cNvSpPr>
            <a:spLocks noGrp="1" noChangeArrowheads="1"/>
          </p:cNvSpPr>
          <p:nvPr>
            <p:ph type="body" idx="1"/>
          </p:nvPr>
        </p:nvSpPr>
        <p:spPr/>
        <p:txBody>
          <a:bodyPr/>
          <a:lstStyle/>
          <a:p>
            <a:pPr>
              <a:buFont typeface="Wingdings" pitchFamily="2" charset="2"/>
              <a:buNone/>
            </a:pPr>
            <a:r>
              <a:rPr lang="ar-SA" smtClean="0"/>
              <a:t> </a:t>
            </a:r>
            <a:endParaRPr lang="en-US" smtClean="0"/>
          </a:p>
        </p:txBody>
      </p:sp>
      <p:sp>
        <p:nvSpPr>
          <p:cNvPr id="6150" name="Rectangle 5"/>
          <p:cNvSpPr>
            <a:spLocks noChangeArrowheads="1"/>
          </p:cNvSpPr>
          <p:nvPr/>
        </p:nvSpPr>
        <p:spPr bwMode="auto">
          <a:xfrm>
            <a:off x="0" y="0"/>
            <a:ext cx="9144000" cy="0"/>
          </a:xfrm>
          <a:prstGeom prst="rect">
            <a:avLst/>
          </a:prstGeom>
          <a:noFill/>
          <a:ln w="12700" cap="sq">
            <a:noFill/>
            <a:miter lim="800000"/>
            <a:headEnd type="none" w="sm" len="sm"/>
            <a:tailEnd type="none" w="sm" len="sm"/>
          </a:ln>
        </p:spPr>
        <p:txBody>
          <a:bodyPr wrap="none" anchor="ctr">
            <a:spAutoFit/>
          </a:bodyPr>
          <a:lstStyle/>
          <a:p>
            <a:endParaRPr lang="ar-SA"/>
          </a:p>
        </p:txBody>
      </p:sp>
      <p:graphicFrame>
        <p:nvGraphicFramePr>
          <p:cNvPr id="184324" name="Object 4"/>
          <p:cNvGraphicFramePr>
            <a:graphicFrameLocks noChangeAspect="1"/>
          </p:cNvGraphicFramePr>
          <p:nvPr/>
        </p:nvGraphicFramePr>
        <p:xfrm>
          <a:off x="2895600" y="2209800"/>
          <a:ext cx="4095750" cy="1000125"/>
        </p:xfrm>
        <a:graphic>
          <a:graphicData uri="http://schemas.openxmlformats.org/presentationml/2006/ole">
            <p:oleObj spid="_x0000_s6146" name="CS ChemDraw Drawing" r:id="rId3" imgW="4091940" imgH="1003300" progId="ChemDraw.Document.6.0">
              <p:embed/>
            </p:oleObj>
          </a:graphicData>
        </a:graphic>
      </p:graphicFrame>
      <p:sp>
        <p:nvSpPr>
          <p:cNvPr id="184326" name="Rectangle 6"/>
          <p:cNvSpPr>
            <a:spLocks noChangeArrowheads="1"/>
          </p:cNvSpPr>
          <p:nvPr/>
        </p:nvSpPr>
        <p:spPr bwMode="auto">
          <a:xfrm>
            <a:off x="6705600" y="3352800"/>
            <a:ext cx="2236788" cy="1187450"/>
          </a:xfrm>
          <a:prstGeom prst="rect">
            <a:avLst/>
          </a:prstGeom>
          <a:noFill/>
          <a:ln w="12700" cap="sq">
            <a:noFill/>
            <a:miter lim="800000"/>
            <a:headEnd type="none" w="sm" len="sm"/>
            <a:tailEnd type="none" w="sm" len="sm"/>
          </a:ln>
        </p:spPr>
        <p:txBody>
          <a:bodyPr>
            <a:spAutoFit/>
          </a:bodyPr>
          <a:lstStyle/>
          <a:p>
            <a:pPr rtl="1"/>
            <a:r>
              <a:rPr kumimoji="1" lang="en-US" b="1"/>
              <a:t>∆</a:t>
            </a:r>
            <a:r>
              <a:rPr kumimoji="1" lang="en-US" b="1" baseline="-25000"/>
              <a:t>0</a:t>
            </a:r>
            <a:r>
              <a:rPr kumimoji="1" lang="ar-SA" b="1"/>
              <a:t> زادت</a:t>
            </a:r>
          </a:p>
          <a:p>
            <a:pPr rtl="1"/>
            <a:r>
              <a:rPr kumimoji="1" lang="ar-SA" b="1"/>
              <a:t>اذا </a:t>
            </a:r>
            <a:r>
              <a:rPr kumimoji="1" lang="en-US" b="1"/>
              <a:t>low spin</a:t>
            </a:r>
            <a:endParaRPr kumimoji="1" lang="en-US"/>
          </a:p>
          <a:p>
            <a:pPr rtl="1"/>
            <a:r>
              <a:rPr kumimoji="1" lang="en-US">
                <a:solidFill>
                  <a:srgbClr val="FF6600"/>
                </a:solidFill>
              </a:rPr>
              <a:t>Strong field</a:t>
            </a:r>
          </a:p>
        </p:txBody>
      </p:sp>
      <p:sp>
        <p:nvSpPr>
          <p:cNvPr id="6152" name="Rectangle 8"/>
          <p:cNvSpPr>
            <a:spLocks noChangeArrowheads="1"/>
          </p:cNvSpPr>
          <p:nvPr/>
        </p:nvSpPr>
        <p:spPr bwMode="auto">
          <a:xfrm>
            <a:off x="0" y="3143250"/>
            <a:ext cx="9144000" cy="0"/>
          </a:xfrm>
          <a:prstGeom prst="rect">
            <a:avLst/>
          </a:prstGeom>
          <a:noFill/>
          <a:ln w="12700" cap="sq">
            <a:noFill/>
            <a:miter lim="800000"/>
            <a:headEnd type="none" w="sm" len="sm"/>
            <a:tailEnd type="none" w="sm" len="sm"/>
          </a:ln>
        </p:spPr>
        <p:txBody>
          <a:bodyPr wrap="none" anchor="ctr">
            <a:spAutoFit/>
          </a:bodyPr>
          <a:lstStyle/>
          <a:p>
            <a:endParaRPr lang="ar-SA"/>
          </a:p>
        </p:txBody>
      </p:sp>
      <p:graphicFrame>
        <p:nvGraphicFramePr>
          <p:cNvPr id="184327" name="Object 7"/>
          <p:cNvGraphicFramePr>
            <a:graphicFrameLocks noChangeAspect="1"/>
          </p:cNvGraphicFramePr>
          <p:nvPr/>
        </p:nvGraphicFramePr>
        <p:xfrm>
          <a:off x="3200400" y="5257800"/>
          <a:ext cx="3857625" cy="571500"/>
        </p:xfrm>
        <a:graphic>
          <a:graphicData uri="http://schemas.openxmlformats.org/presentationml/2006/ole">
            <p:oleObj spid="_x0000_s6147" name="CS ChemDraw Drawing" r:id="rId4" imgW="3855720" imgH="571500" progId="ChemDraw.Document.6.0">
              <p:embed/>
            </p:oleObj>
          </a:graphicData>
        </a:graphic>
      </p:graphicFrame>
      <p:sp>
        <p:nvSpPr>
          <p:cNvPr id="184329" name="Rectangle 9"/>
          <p:cNvSpPr>
            <a:spLocks noChangeArrowheads="1"/>
          </p:cNvSpPr>
          <p:nvPr/>
        </p:nvSpPr>
        <p:spPr bwMode="auto">
          <a:xfrm>
            <a:off x="7086600" y="5486400"/>
            <a:ext cx="1701800" cy="1187450"/>
          </a:xfrm>
          <a:prstGeom prst="rect">
            <a:avLst/>
          </a:prstGeom>
          <a:noFill/>
          <a:ln w="12700" cap="sq">
            <a:noFill/>
            <a:miter lim="800000"/>
            <a:headEnd type="none" w="sm" len="sm"/>
            <a:tailEnd type="none" w="sm" len="sm"/>
          </a:ln>
        </p:spPr>
        <p:txBody>
          <a:bodyPr anchor="ctr">
            <a:spAutoFit/>
          </a:bodyPr>
          <a:lstStyle/>
          <a:p>
            <a:pPr rtl="1"/>
            <a:r>
              <a:rPr lang="ar-SA"/>
              <a:t>   </a:t>
            </a:r>
            <a:r>
              <a:rPr lang="en-US" b="1"/>
              <a:t>∆</a:t>
            </a:r>
            <a:r>
              <a:rPr lang="en-US" b="1" baseline="-25000"/>
              <a:t>0</a:t>
            </a:r>
            <a:r>
              <a:rPr lang="en-US" b="1"/>
              <a:t> </a:t>
            </a:r>
            <a:r>
              <a:rPr lang="ar-SA" b="1"/>
              <a:t>قلت</a:t>
            </a:r>
            <a:endParaRPr lang="en-US"/>
          </a:p>
          <a:p>
            <a:pPr rtl="1"/>
            <a:r>
              <a:rPr lang="ar-SA" b="1"/>
              <a:t>اذا </a:t>
            </a:r>
            <a:r>
              <a:rPr lang="en-US" b="1"/>
              <a:t>high spin</a:t>
            </a:r>
            <a:endParaRPr lang="en-US"/>
          </a:p>
          <a:p>
            <a:pPr rtl="1"/>
            <a:r>
              <a:rPr lang="en-US">
                <a:solidFill>
                  <a:srgbClr val="FF6600"/>
                </a:solidFill>
              </a:rPr>
              <a:t>weak field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184324"/>
                                        </p:tgtEl>
                                        <p:attrNameLst>
                                          <p:attrName>style.visibility</p:attrName>
                                        </p:attrNameLst>
                                      </p:cBhvr>
                                      <p:to>
                                        <p:strVal val="visible"/>
                                      </p:to>
                                    </p:set>
                                    <p:animEffect transition="in" filter="wheel(4)">
                                      <p:cBhvr>
                                        <p:cTn id="7" dur="2000"/>
                                        <p:tgtEl>
                                          <p:spTgt spid="18432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84326"/>
                                        </p:tgtEl>
                                        <p:attrNameLst>
                                          <p:attrName>style.visibility</p:attrName>
                                        </p:attrNameLst>
                                      </p:cBhvr>
                                      <p:to>
                                        <p:strVal val="visible"/>
                                      </p:to>
                                    </p:set>
                                    <p:anim calcmode="lin" valueType="num">
                                      <p:cBhvr additive="base">
                                        <p:cTn id="12" dur="500" fill="hold"/>
                                        <p:tgtEl>
                                          <p:spTgt spid="184326"/>
                                        </p:tgtEl>
                                        <p:attrNameLst>
                                          <p:attrName>ppt_x</p:attrName>
                                        </p:attrNameLst>
                                      </p:cBhvr>
                                      <p:tavLst>
                                        <p:tav tm="0">
                                          <p:val>
                                            <p:strVal val="#ppt_x"/>
                                          </p:val>
                                        </p:tav>
                                        <p:tav tm="100000">
                                          <p:val>
                                            <p:strVal val="#ppt_x"/>
                                          </p:val>
                                        </p:tav>
                                      </p:tavLst>
                                    </p:anim>
                                    <p:anim calcmode="lin" valueType="num">
                                      <p:cBhvr additive="base">
                                        <p:cTn id="13" dur="500" fill="hold"/>
                                        <p:tgtEl>
                                          <p:spTgt spid="18432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nodeType="clickEffect">
                                  <p:stCondLst>
                                    <p:cond delay="0"/>
                                  </p:stCondLst>
                                  <p:childTnLst>
                                    <p:set>
                                      <p:cBhvr>
                                        <p:cTn id="17" dur="1" fill="hold">
                                          <p:stCondLst>
                                            <p:cond delay="0"/>
                                          </p:stCondLst>
                                        </p:cTn>
                                        <p:tgtEl>
                                          <p:spTgt spid="184327"/>
                                        </p:tgtEl>
                                        <p:attrNameLst>
                                          <p:attrName>style.visibility</p:attrName>
                                        </p:attrNameLst>
                                      </p:cBhvr>
                                      <p:to>
                                        <p:strVal val="visible"/>
                                      </p:to>
                                    </p:set>
                                    <p:anim calcmode="lin" valueType="num">
                                      <p:cBhvr>
                                        <p:cTn id="18" dur="1000" fill="hold"/>
                                        <p:tgtEl>
                                          <p:spTgt spid="184327"/>
                                        </p:tgtEl>
                                        <p:attrNameLst>
                                          <p:attrName>ppt_w</p:attrName>
                                        </p:attrNameLst>
                                      </p:cBhvr>
                                      <p:tavLst>
                                        <p:tav tm="0">
                                          <p:val>
                                            <p:strVal val="#ppt_w*0.70"/>
                                          </p:val>
                                        </p:tav>
                                        <p:tav tm="100000">
                                          <p:val>
                                            <p:strVal val="#ppt_w"/>
                                          </p:val>
                                        </p:tav>
                                      </p:tavLst>
                                    </p:anim>
                                    <p:anim calcmode="lin" valueType="num">
                                      <p:cBhvr>
                                        <p:cTn id="19" dur="1000" fill="hold"/>
                                        <p:tgtEl>
                                          <p:spTgt spid="184327"/>
                                        </p:tgtEl>
                                        <p:attrNameLst>
                                          <p:attrName>ppt_h</p:attrName>
                                        </p:attrNameLst>
                                      </p:cBhvr>
                                      <p:tavLst>
                                        <p:tav tm="0">
                                          <p:val>
                                            <p:strVal val="#ppt_h"/>
                                          </p:val>
                                        </p:tav>
                                        <p:tav tm="100000">
                                          <p:val>
                                            <p:strVal val="#ppt_h"/>
                                          </p:val>
                                        </p:tav>
                                      </p:tavLst>
                                    </p:anim>
                                    <p:animEffect transition="in" filter="fade">
                                      <p:cBhvr>
                                        <p:cTn id="20" dur="1000"/>
                                        <p:tgtEl>
                                          <p:spTgt spid="184327"/>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4329"/>
                                        </p:tgtEl>
                                        <p:attrNameLst>
                                          <p:attrName>style.visibility</p:attrName>
                                        </p:attrNameLst>
                                      </p:cBhvr>
                                      <p:to>
                                        <p:strVal val="visible"/>
                                      </p:to>
                                    </p:set>
                                    <p:anim calcmode="lin" valueType="num">
                                      <p:cBhvr additive="base">
                                        <p:cTn id="25" dur="500" fill="hold"/>
                                        <p:tgtEl>
                                          <p:spTgt spid="184329"/>
                                        </p:tgtEl>
                                        <p:attrNameLst>
                                          <p:attrName>ppt_x</p:attrName>
                                        </p:attrNameLst>
                                      </p:cBhvr>
                                      <p:tavLst>
                                        <p:tav tm="0">
                                          <p:val>
                                            <p:strVal val="#ppt_x"/>
                                          </p:val>
                                        </p:tav>
                                        <p:tav tm="100000">
                                          <p:val>
                                            <p:strVal val="#ppt_x"/>
                                          </p:val>
                                        </p:tav>
                                      </p:tavLst>
                                    </p:anim>
                                    <p:anim calcmode="lin" valueType="num">
                                      <p:cBhvr additive="base">
                                        <p:cTn id="26" dur="500" fill="hold"/>
                                        <p:tgtEl>
                                          <p:spTgt spid="1843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26" grpId="0"/>
      <p:bldP spid="1843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algn="r" rtl="1"/>
            <a:r>
              <a:rPr lang="ar-SA" sz="4000" smtClean="0">
                <a:cs typeface="Arial" charset="0"/>
              </a:rPr>
              <a:t>السلسلة الكيميائية الطيفية </a:t>
            </a:r>
            <a:r>
              <a:rPr lang="en-US" sz="4000" smtClean="0">
                <a:cs typeface="Arial" charset="0"/>
              </a:rPr>
              <a:t>Spectrochemical Series</a:t>
            </a:r>
          </a:p>
        </p:txBody>
      </p:sp>
      <p:sp>
        <p:nvSpPr>
          <p:cNvPr id="185347" name="Rectangle 3"/>
          <p:cNvSpPr>
            <a:spLocks noGrp="1" noChangeArrowheads="1"/>
          </p:cNvSpPr>
          <p:nvPr>
            <p:ph type="body" idx="1"/>
          </p:nvPr>
        </p:nvSpPr>
        <p:spPr>
          <a:xfrm>
            <a:off x="1219200" y="2590800"/>
            <a:ext cx="7620000" cy="3962400"/>
          </a:xfrm>
        </p:spPr>
        <p:txBody>
          <a:bodyPr/>
          <a:lstStyle/>
          <a:p>
            <a:pPr>
              <a:buFont typeface="Wingdings" pitchFamily="2" charset="2"/>
              <a:buNone/>
            </a:pPr>
            <a:r>
              <a:rPr lang="en-US" sz="2400" b="1" smtClean="0"/>
              <a:t>CO,  CN,                           NH3, H2O,            Cl-, Br-, I  </a:t>
            </a:r>
          </a:p>
          <a:p>
            <a:pPr>
              <a:buFont typeface="Wingdings" pitchFamily="2" charset="2"/>
              <a:buNone/>
            </a:pPr>
            <a:r>
              <a:rPr lang="en-US" sz="2400" b="1" smtClean="0"/>
              <a:t> π- back bonding               σ-donor               π-donor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5347">
                                            <p:txEl>
                                              <p:pRg st="0" end="0"/>
                                            </p:txEl>
                                          </p:spTgt>
                                        </p:tgtEl>
                                        <p:attrNameLst>
                                          <p:attrName>style.visibility</p:attrName>
                                        </p:attrNameLst>
                                      </p:cBhvr>
                                      <p:to>
                                        <p:strVal val="visible"/>
                                      </p:to>
                                    </p:set>
                                    <p:anim calcmode="lin" valueType="num">
                                      <p:cBhvr additive="base">
                                        <p:cTn id="7" dur="500" fill="hold"/>
                                        <p:tgtEl>
                                          <p:spTgt spid="1853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534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algn="r" rtl="1"/>
            <a:r>
              <a:rPr lang="en-US" sz="4000" smtClean="0"/>
              <a:t> </a:t>
            </a:r>
            <a:r>
              <a:rPr lang="ar-SA" sz="4000" smtClean="0">
                <a:cs typeface="Arial" charset="0"/>
              </a:rPr>
              <a:t>تاثير انفصام المدارات </a:t>
            </a:r>
            <a:r>
              <a:rPr lang="en-US" sz="4000" smtClean="0">
                <a:cs typeface="Arial" charset="0"/>
              </a:rPr>
              <a:t>d</a:t>
            </a:r>
            <a:r>
              <a:rPr lang="ar-SA" sz="4000" smtClean="0">
                <a:cs typeface="Arial" charset="0"/>
              </a:rPr>
              <a:t> على تركيب المعقدات</a:t>
            </a:r>
            <a:r>
              <a:rPr lang="en-US" sz="4000" smtClean="0"/>
              <a:t> </a:t>
            </a:r>
          </a:p>
        </p:txBody>
      </p:sp>
      <p:sp>
        <p:nvSpPr>
          <p:cNvPr id="197635" name="Rectangle 3"/>
          <p:cNvSpPr>
            <a:spLocks noGrp="1" noChangeArrowheads="1"/>
          </p:cNvSpPr>
          <p:nvPr>
            <p:ph type="body" idx="1"/>
          </p:nvPr>
        </p:nvSpPr>
        <p:spPr/>
        <p:txBody>
          <a:bodyPr/>
          <a:lstStyle/>
          <a:p>
            <a:pPr marL="609600" indent="-609600" algn="r" rtl="1"/>
            <a:r>
              <a:rPr lang="ar-SA" b="1" smtClean="0">
                <a:solidFill>
                  <a:srgbClr val="FF6600"/>
                </a:solidFill>
                <a:cs typeface="Arial" charset="0"/>
              </a:rPr>
              <a:t>انصاف اقطار ايونات العناصر الانتقالية</a:t>
            </a:r>
          </a:p>
          <a:p>
            <a:pPr marL="609600" indent="-609600" algn="r" rtl="1"/>
            <a:r>
              <a:rPr lang="en-US" b="1" smtClean="0">
                <a:solidFill>
                  <a:srgbClr val="FF6600"/>
                </a:solidFill>
                <a:cs typeface="Arial" charset="0"/>
              </a:rPr>
              <a:t> </a:t>
            </a:r>
            <a:r>
              <a:rPr lang="ar-SA" b="1" smtClean="0">
                <a:cs typeface="Arial" charset="0"/>
              </a:rPr>
              <a:t>نصف القطرالايون </a:t>
            </a:r>
            <a:r>
              <a:rPr lang="en-US" b="1" smtClean="0">
                <a:cs typeface="Arial" charset="0"/>
              </a:rPr>
              <a:t>M</a:t>
            </a:r>
            <a:r>
              <a:rPr lang="en-US" b="1" baseline="30000" smtClean="0">
                <a:cs typeface="Arial" charset="0"/>
              </a:rPr>
              <a:t>+2 </a:t>
            </a:r>
            <a:r>
              <a:rPr lang="en-US" b="1" smtClean="0">
                <a:cs typeface="Arial" charset="0"/>
              </a:rPr>
              <a:t> </a:t>
            </a:r>
            <a:r>
              <a:rPr lang="ar-SA" b="1" smtClean="0">
                <a:cs typeface="Arial" charset="0"/>
              </a:rPr>
              <a:t>: هو المسافة بين الايون وبين الليجاند</a:t>
            </a:r>
          </a:p>
          <a:p>
            <a:pPr marL="609600" indent="-609600" algn="r" rtl="1"/>
            <a:r>
              <a:rPr lang="ar-SA" sz="2800" b="1" smtClean="0">
                <a:cs typeface="Arial" charset="0"/>
              </a:rPr>
              <a:t>اذا فرضنا ان الكثافة الالكترونية موزعة بشكل كروي متجانس حول الايون فنتوقع تناقصا تدريجا في نصف القطر مع زيادة الشحنة النووية بسسب الحجب غير الكامل للإكترونات </a:t>
            </a:r>
            <a:r>
              <a:rPr lang="en-US" sz="2800" b="1" smtClean="0">
                <a:cs typeface="Arial" charset="0"/>
              </a:rPr>
              <a:t>d</a:t>
            </a:r>
            <a:r>
              <a:rPr lang="ar-SA" sz="2800" b="1" smtClean="0">
                <a:cs typeface="Arial" charset="0"/>
              </a:rPr>
              <a:t> عن الشحنة النووية, وهو تناقص غير منتظم.</a:t>
            </a:r>
            <a:endParaRPr lang="en-US" sz="2800" b="1" smtClean="0">
              <a:solidFill>
                <a:srgbClr val="FF6600"/>
              </a:solidFill>
            </a:endParaRPr>
          </a:p>
        </p:txBody>
      </p:sp>
      <p:sp>
        <p:nvSpPr>
          <p:cNvPr id="27652" name="Rectangle 6"/>
          <p:cNvSpPr>
            <a:spLocks noChangeArrowheads="1"/>
          </p:cNvSpPr>
          <p:nvPr/>
        </p:nvSpPr>
        <p:spPr bwMode="auto">
          <a:xfrm>
            <a:off x="1295400" y="1676400"/>
            <a:ext cx="1631950" cy="457200"/>
          </a:xfrm>
          <a:prstGeom prst="rect">
            <a:avLst/>
          </a:prstGeom>
          <a:noFill/>
          <a:ln w="12700" cap="sq">
            <a:noFill/>
            <a:miter lim="800000"/>
            <a:headEnd type="none" w="sm" len="sm"/>
            <a:tailEnd type="none" w="sm" len="sm"/>
          </a:ln>
        </p:spPr>
        <p:txBody>
          <a:bodyPr wrap="none">
            <a:spAutoFit/>
          </a:bodyPr>
          <a:lstStyle/>
          <a:p>
            <a:r>
              <a:rPr kumimoji="1" lang="en-US" b="1">
                <a:solidFill>
                  <a:srgbClr val="FF6600"/>
                </a:solidFill>
              </a:rPr>
              <a:t>Ionic Radii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197635">
                                            <p:txEl>
                                              <p:pRg st="0" end="0"/>
                                            </p:txEl>
                                          </p:spTgt>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21600000">
                                      <p:cBhvr>
                                        <p:cTn id="10" dur="2000" fill="hold"/>
                                        <p:tgtEl>
                                          <p:spTgt spid="197635">
                                            <p:txEl>
                                              <p:pRg st="1" end="1"/>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nodeType="clickEffect">
                                  <p:stCondLst>
                                    <p:cond delay="0"/>
                                  </p:stCondLst>
                                  <p:childTnLst>
                                    <p:animRot by="21600000">
                                      <p:cBhvr>
                                        <p:cTn id="14" dur="2000" fill="hold"/>
                                        <p:tgtEl>
                                          <p:spTgt spid="197635">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lstStyle/>
          <a:p>
            <a:r>
              <a:rPr lang="ar-SA" b="0" smtClean="0">
                <a:solidFill>
                  <a:srgbClr val="FF6600"/>
                </a:solidFill>
                <a:cs typeface="Arial" charset="0"/>
              </a:rPr>
              <a:t>انصاف اقطار ايونات العناصر الانتقالية</a:t>
            </a:r>
            <a:endParaRPr lang="en-US" b="0" smtClean="0">
              <a:solidFill>
                <a:srgbClr val="FF6600"/>
              </a:solidFill>
              <a:cs typeface="Arial" charset="0"/>
            </a:endParaRPr>
          </a:p>
        </p:txBody>
      </p:sp>
      <p:sp>
        <p:nvSpPr>
          <p:cNvPr id="7172" name="Rectangle 3"/>
          <p:cNvSpPr>
            <a:spLocks noGrp="1" noChangeArrowheads="1"/>
          </p:cNvSpPr>
          <p:nvPr>
            <p:ph type="body" idx="1"/>
          </p:nvPr>
        </p:nvSpPr>
        <p:spPr/>
        <p:txBody>
          <a:bodyPr/>
          <a:lstStyle/>
          <a:p>
            <a:endParaRPr lang="en-US" smtClean="0"/>
          </a:p>
          <a:p>
            <a:pPr>
              <a:buFont typeface="Wingdings" pitchFamily="2" charset="2"/>
              <a:buNone/>
            </a:pPr>
            <a:endParaRPr lang="en-US" smtClean="0"/>
          </a:p>
        </p:txBody>
      </p:sp>
      <p:sp>
        <p:nvSpPr>
          <p:cNvPr id="7173" name="Rectangle 5"/>
          <p:cNvSpPr>
            <a:spLocks noChangeArrowheads="1"/>
          </p:cNvSpPr>
          <p:nvPr/>
        </p:nvSpPr>
        <p:spPr bwMode="auto">
          <a:xfrm>
            <a:off x="0" y="0"/>
            <a:ext cx="9144000" cy="0"/>
          </a:xfrm>
          <a:prstGeom prst="rect">
            <a:avLst/>
          </a:prstGeom>
          <a:noFill/>
          <a:ln w="12700" cap="sq">
            <a:noFill/>
            <a:miter lim="800000"/>
            <a:headEnd type="none" w="sm" len="sm"/>
            <a:tailEnd type="none" w="sm" len="sm"/>
          </a:ln>
        </p:spPr>
        <p:txBody>
          <a:bodyPr wrap="none" anchor="ctr">
            <a:spAutoFit/>
          </a:bodyPr>
          <a:lstStyle/>
          <a:p>
            <a:endParaRPr lang="ar-SA"/>
          </a:p>
        </p:txBody>
      </p:sp>
      <p:graphicFrame>
        <p:nvGraphicFramePr>
          <p:cNvPr id="186372" name="Object 4"/>
          <p:cNvGraphicFramePr>
            <a:graphicFrameLocks noChangeAspect="1"/>
          </p:cNvGraphicFramePr>
          <p:nvPr/>
        </p:nvGraphicFramePr>
        <p:xfrm>
          <a:off x="1981200" y="2209800"/>
          <a:ext cx="5715000" cy="1981200"/>
        </p:xfrm>
        <a:graphic>
          <a:graphicData uri="http://schemas.openxmlformats.org/presentationml/2006/ole">
            <p:oleObj spid="_x0000_s7170" name="CS ChemDraw Drawing" r:id="rId3" imgW="3754120" imgH="1107440" progId="ChemDraw.Document.6.0">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6" presetClass="emph" presetSubtype="0" fill="hold" grpId="0" nodeType="clickEffect">
                                  <p:stCondLst>
                                    <p:cond delay="0"/>
                                  </p:stCondLst>
                                  <p:iterate type="lt">
                                    <p:tmPct val="10000"/>
                                  </p:iterate>
                                  <p:childTnLst>
                                    <p:animScale>
                                      <p:cBhvr>
                                        <p:cTn id="6" dur="250" autoRev="1" fill="hold">
                                          <p:stCondLst>
                                            <p:cond delay="0"/>
                                          </p:stCondLst>
                                        </p:cTn>
                                        <p:tgtEl>
                                          <p:spTgt spid="186370"/>
                                        </p:tgtEl>
                                      </p:cBhvr>
                                      <p:to x="80000" y="100000"/>
                                    </p:animScale>
                                    <p:anim by="(#ppt_w*0.10)" calcmode="lin" valueType="num">
                                      <p:cBhvr>
                                        <p:cTn id="7" dur="250" autoRev="1" fill="hold">
                                          <p:stCondLst>
                                            <p:cond delay="0"/>
                                          </p:stCondLst>
                                        </p:cTn>
                                        <p:tgtEl>
                                          <p:spTgt spid="186370"/>
                                        </p:tgtEl>
                                        <p:attrNameLst>
                                          <p:attrName>ppt_x</p:attrName>
                                        </p:attrNameLst>
                                      </p:cBhvr>
                                    </p:anim>
                                    <p:anim by="(-#ppt_w*0.10)" calcmode="lin" valueType="num">
                                      <p:cBhvr>
                                        <p:cTn id="8" dur="250" autoRev="1" fill="hold">
                                          <p:stCondLst>
                                            <p:cond delay="0"/>
                                          </p:stCondLst>
                                        </p:cTn>
                                        <p:tgtEl>
                                          <p:spTgt spid="186370"/>
                                        </p:tgtEl>
                                        <p:attrNameLst>
                                          <p:attrName>ppt_y</p:attrName>
                                        </p:attrNameLst>
                                      </p:cBhvr>
                                    </p:anim>
                                    <p:animRot by="-480000">
                                      <p:cBhvr>
                                        <p:cTn id="9" dur="250" autoRev="1" fill="hold">
                                          <p:stCondLst>
                                            <p:cond delay="0"/>
                                          </p:stCondLst>
                                        </p:cTn>
                                        <p:tgtEl>
                                          <p:spTgt spid="186370"/>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86372"/>
                                        </p:tgtEl>
                                        <p:attrNameLst>
                                          <p:attrName>style.visibility</p:attrName>
                                        </p:attrNameLst>
                                      </p:cBhvr>
                                      <p:to>
                                        <p:strVal val="visible"/>
                                      </p:to>
                                    </p:set>
                                    <p:anim calcmode="lin" valueType="num">
                                      <p:cBhvr>
                                        <p:cTn id="14" dur="1000" fill="hold"/>
                                        <p:tgtEl>
                                          <p:spTgt spid="186372"/>
                                        </p:tgtEl>
                                        <p:attrNameLst>
                                          <p:attrName>ppt_w</p:attrName>
                                        </p:attrNameLst>
                                      </p:cBhvr>
                                      <p:tavLst>
                                        <p:tav tm="0">
                                          <p:val>
                                            <p:strVal val="#ppt_w*0.70"/>
                                          </p:val>
                                        </p:tav>
                                        <p:tav tm="100000">
                                          <p:val>
                                            <p:strVal val="#ppt_w"/>
                                          </p:val>
                                        </p:tav>
                                      </p:tavLst>
                                    </p:anim>
                                    <p:anim calcmode="lin" valueType="num">
                                      <p:cBhvr>
                                        <p:cTn id="15" dur="1000" fill="hold"/>
                                        <p:tgtEl>
                                          <p:spTgt spid="186372"/>
                                        </p:tgtEl>
                                        <p:attrNameLst>
                                          <p:attrName>ppt_h</p:attrName>
                                        </p:attrNameLst>
                                      </p:cBhvr>
                                      <p:tavLst>
                                        <p:tav tm="0">
                                          <p:val>
                                            <p:strVal val="#ppt_h"/>
                                          </p:val>
                                        </p:tav>
                                        <p:tav tm="100000">
                                          <p:val>
                                            <p:strVal val="#ppt_h"/>
                                          </p:val>
                                        </p:tav>
                                      </p:tavLst>
                                    </p:anim>
                                    <p:animEffect transition="in" filter="fade">
                                      <p:cBhvr>
                                        <p:cTn id="16" dur="1000"/>
                                        <p:tgtEl>
                                          <p:spTgt spid="186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ar-SA" b="0" smtClean="0">
                <a:solidFill>
                  <a:srgbClr val="FF6600"/>
                </a:solidFill>
                <a:cs typeface="Arial" charset="0"/>
              </a:rPr>
              <a:t>انصاف اقطار ايونات العناصر الانتقالية</a:t>
            </a:r>
            <a:endParaRPr lang="en-US" b="0" smtClean="0">
              <a:solidFill>
                <a:srgbClr val="FF6600"/>
              </a:solidFill>
              <a:cs typeface="Arial" charset="0"/>
            </a:endParaRPr>
          </a:p>
        </p:txBody>
      </p:sp>
      <p:sp>
        <p:nvSpPr>
          <p:cNvPr id="187395" name="Rectangle 3"/>
          <p:cNvSpPr>
            <a:spLocks noGrp="1" noChangeArrowheads="1"/>
          </p:cNvSpPr>
          <p:nvPr>
            <p:ph type="body" idx="1"/>
          </p:nvPr>
        </p:nvSpPr>
        <p:spPr/>
        <p:txBody>
          <a:bodyPr/>
          <a:lstStyle/>
          <a:p>
            <a:pPr algn="r" rtl="1"/>
            <a:r>
              <a:rPr lang="ar-SA" b="1" smtClean="0">
                <a:cs typeface="Arial" charset="0"/>
              </a:rPr>
              <a:t>نلاحظ ان الايونات </a:t>
            </a:r>
            <a:r>
              <a:rPr lang="en-US" b="1" smtClean="0">
                <a:cs typeface="Arial" charset="0"/>
              </a:rPr>
              <a:t>Zn</a:t>
            </a:r>
            <a:r>
              <a:rPr lang="en-US" b="1" baseline="30000" smtClean="0">
                <a:cs typeface="Arial" charset="0"/>
              </a:rPr>
              <a:t>+2</a:t>
            </a:r>
            <a:r>
              <a:rPr lang="en-US" b="1" smtClean="0">
                <a:cs typeface="Arial" charset="0"/>
              </a:rPr>
              <a:t>, Mn</a:t>
            </a:r>
            <a:r>
              <a:rPr lang="en-US" b="1" baseline="30000" smtClean="0">
                <a:cs typeface="Arial" charset="0"/>
              </a:rPr>
              <a:t>+2</a:t>
            </a:r>
            <a:r>
              <a:rPr lang="en-US" b="1" smtClean="0">
                <a:cs typeface="Arial" charset="0"/>
              </a:rPr>
              <a:t>, Ca</a:t>
            </a:r>
            <a:r>
              <a:rPr lang="en-US" b="1" baseline="30000" smtClean="0">
                <a:cs typeface="Arial" charset="0"/>
              </a:rPr>
              <a:t>+2</a:t>
            </a:r>
            <a:r>
              <a:rPr lang="en-US" b="1" smtClean="0">
                <a:cs typeface="Arial" charset="0"/>
              </a:rPr>
              <a:t> </a:t>
            </a:r>
            <a:r>
              <a:rPr lang="ar-SA" b="1" smtClean="0">
                <a:cs typeface="Arial" charset="0"/>
              </a:rPr>
              <a:t> </a:t>
            </a:r>
            <a:r>
              <a:rPr lang="ar-SA" sz="2800" b="1" smtClean="0">
                <a:cs typeface="Arial" charset="0"/>
              </a:rPr>
              <a:t>لها التوزيع الإلكتروني </a:t>
            </a:r>
            <a:endParaRPr lang="en-US" sz="2800" smtClean="0">
              <a:cs typeface="Arial" charset="0"/>
            </a:endParaRPr>
          </a:p>
          <a:p>
            <a:pPr algn="r" rtl="1"/>
            <a:r>
              <a:rPr lang="en-US" sz="2800" smtClean="0">
                <a:cs typeface="Arial" charset="0"/>
              </a:rPr>
              <a:t>(t</a:t>
            </a:r>
            <a:r>
              <a:rPr lang="en-US" sz="2800" baseline="-25000" smtClean="0">
                <a:cs typeface="Arial" charset="0"/>
              </a:rPr>
              <a:t>2g</a:t>
            </a:r>
            <a:r>
              <a:rPr lang="en-US" sz="2800" smtClean="0">
                <a:cs typeface="Arial" charset="0"/>
              </a:rPr>
              <a:t>)</a:t>
            </a:r>
            <a:r>
              <a:rPr lang="en-US" sz="2800" baseline="30000" smtClean="0">
                <a:cs typeface="Arial" charset="0"/>
              </a:rPr>
              <a:t>0</a:t>
            </a:r>
            <a:r>
              <a:rPr lang="en-US" sz="2800" smtClean="0">
                <a:cs typeface="Arial" charset="0"/>
              </a:rPr>
              <a:t>   (e</a:t>
            </a:r>
            <a:r>
              <a:rPr lang="en-US" sz="2800" baseline="-25000" smtClean="0">
                <a:cs typeface="Arial" charset="0"/>
              </a:rPr>
              <a:t>g</a:t>
            </a:r>
            <a:r>
              <a:rPr lang="en-US" sz="2800" smtClean="0">
                <a:cs typeface="Arial" charset="0"/>
              </a:rPr>
              <a:t>)</a:t>
            </a:r>
            <a:r>
              <a:rPr lang="en-US" sz="2800" baseline="30000" smtClean="0">
                <a:cs typeface="Arial" charset="0"/>
              </a:rPr>
              <a:t>0</a:t>
            </a:r>
            <a:r>
              <a:rPr lang="en-US" sz="2800" smtClean="0">
                <a:cs typeface="Arial" charset="0"/>
              </a:rPr>
              <a:t>             </a:t>
            </a:r>
            <a:r>
              <a:rPr lang="en-US" sz="2800" b="1" smtClean="0">
                <a:cs typeface="Arial" charset="0"/>
              </a:rPr>
              <a:t> Ca</a:t>
            </a:r>
            <a:r>
              <a:rPr lang="en-US" sz="2800" b="1" baseline="30000" smtClean="0">
                <a:cs typeface="Arial" charset="0"/>
              </a:rPr>
              <a:t>+2</a:t>
            </a:r>
            <a:r>
              <a:rPr lang="en-US" sz="2800" b="1" smtClean="0">
                <a:cs typeface="Arial" charset="0"/>
              </a:rPr>
              <a:t> </a:t>
            </a:r>
            <a:endParaRPr lang="en-US" sz="2800" smtClean="0">
              <a:cs typeface="Arial" charset="0"/>
            </a:endParaRPr>
          </a:p>
          <a:p>
            <a:pPr algn="r" rtl="1"/>
            <a:r>
              <a:rPr lang="en-US" sz="2800" smtClean="0">
                <a:cs typeface="Arial" charset="0"/>
              </a:rPr>
              <a:t>(t</a:t>
            </a:r>
            <a:r>
              <a:rPr lang="en-US" sz="2800" baseline="-25000" smtClean="0">
                <a:cs typeface="Arial" charset="0"/>
              </a:rPr>
              <a:t>2g</a:t>
            </a:r>
            <a:r>
              <a:rPr lang="en-US" sz="2800" smtClean="0">
                <a:cs typeface="Arial" charset="0"/>
              </a:rPr>
              <a:t>)</a:t>
            </a:r>
            <a:r>
              <a:rPr lang="en-US" sz="2800" baseline="30000" smtClean="0">
                <a:cs typeface="Arial" charset="0"/>
              </a:rPr>
              <a:t>3</a:t>
            </a:r>
            <a:r>
              <a:rPr lang="en-US" sz="2800" smtClean="0">
                <a:cs typeface="Arial" charset="0"/>
              </a:rPr>
              <a:t>   (e</a:t>
            </a:r>
            <a:r>
              <a:rPr lang="en-US" sz="2800" baseline="-25000" smtClean="0">
                <a:cs typeface="Arial" charset="0"/>
              </a:rPr>
              <a:t>g</a:t>
            </a:r>
            <a:r>
              <a:rPr lang="en-US" sz="2800" smtClean="0">
                <a:cs typeface="Arial" charset="0"/>
              </a:rPr>
              <a:t>)</a:t>
            </a:r>
            <a:r>
              <a:rPr lang="en-US" sz="2800" baseline="30000" smtClean="0">
                <a:cs typeface="Arial" charset="0"/>
              </a:rPr>
              <a:t>2</a:t>
            </a:r>
            <a:r>
              <a:rPr lang="en-US" sz="2800" smtClean="0">
                <a:cs typeface="Arial" charset="0"/>
              </a:rPr>
              <a:t>            </a:t>
            </a:r>
            <a:r>
              <a:rPr lang="en-US" sz="2800" b="1" smtClean="0">
                <a:cs typeface="Arial" charset="0"/>
              </a:rPr>
              <a:t> Mn</a:t>
            </a:r>
            <a:r>
              <a:rPr lang="en-US" sz="2800" b="1" baseline="30000" smtClean="0">
                <a:cs typeface="Arial" charset="0"/>
              </a:rPr>
              <a:t>+2 </a:t>
            </a:r>
          </a:p>
          <a:p>
            <a:pPr algn="r" rtl="1"/>
            <a:r>
              <a:rPr lang="en-US" sz="2800" smtClean="0">
                <a:cs typeface="Arial" charset="0"/>
              </a:rPr>
              <a:t>                    (t</a:t>
            </a:r>
            <a:r>
              <a:rPr lang="en-US" sz="2800" baseline="-25000" smtClean="0">
                <a:cs typeface="Arial" charset="0"/>
              </a:rPr>
              <a:t>2g</a:t>
            </a:r>
            <a:r>
              <a:rPr lang="en-US" sz="2800" smtClean="0">
                <a:cs typeface="Arial" charset="0"/>
              </a:rPr>
              <a:t>)</a:t>
            </a:r>
            <a:r>
              <a:rPr lang="en-US" sz="2800" baseline="30000" smtClean="0">
                <a:cs typeface="Arial" charset="0"/>
              </a:rPr>
              <a:t>6</a:t>
            </a:r>
            <a:r>
              <a:rPr lang="en-US" sz="2800" smtClean="0">
                <a:cs typeface="Arial" charset="0"/>
              </a:rPr>
              <a:t>  (eg)</a:t>
            </a:r>
            <a:r>
              <a:rPr lang="en-US" sz="2800" baseline="30000" smtClean="0">
                <a:cs typeface="Arial" charset="0"/>
              </a:rPr>
              <a:t>4</a:t>
            </a:r>
            <a:r>
              <a:rPr lang="en-US" sz="2800" smtClean="0">
                <a:cs typeface="Arial" charset="0"/>
              </a:rPr>
              <a:t>             </a:t>
            </a:r>
            <a:r>
              <a:rPr lang="en-US" sz="2800" b="1" smtClean="0">
                <a:cs typeface="Arial" charset="0"/>
              </a:rPr>
              <a:t> Zn</a:t>
            </a:r>
            <a:r>
              <a:rPr lang="en-US" sz="2800" b="1" baseline="30000" smtClean="0">
                <a:cs typeface="Arial" charset="0"/>
              </a:rPr>
              <a:t>+2</a:t>
            </a:r>
            <a:r>
              <a:rPr lang="en-US" sz="2800" b="1" smtClean="0">
                <a:cs typeface="Arial" charset="0"/>
              </a:rPr>
              <a:t> </a:t>
            </a:r>
            <a:endParaRPr lang="en-US" sz="2800" smtClean="0">
              <a:cs typeface="Arial" charset="0"/>
            </a:endParaRPr>
          </a:p>
          <a:p>
            <a:pPr algn="r" rtl="1"/>
            <a:r>
              <a:rPr lang="en-US" sz="2800" smtClean="0">
                <a:cs typeface="Arial" charset="0"/>
              </a:rPr>
              <a:t> </a:t>
            </a:r>
            <a:endParaRPr lang="ar-SA" sz="2800" smtClean="0">
              <a:cs typeface="Arial" charset="0"/>
            </a:endParaRPr>
          </a:p>
          <a:p>
            <a:pPr algn="r" rtl="1"/>
            <a:r>
              <a:rPr lang="ar-SA" sz="2800" smtClean="0">
                <a:cs typeface="Arial" charset="0"/>
              </a:rPr>
              <a:t>تمر </a:t>
            </a:r>
            <a:r>
              <a:rPr lang="ar-SA" sz="2800" smtClean="0">
                <a:solidFill>
                  <a:srgbClr val="FF6600"/>
                </a:solidFill>
                <a:cs typeface="Arial" charset="0"/>
              </a:rPr>
              <a:t>بالمنحنى الافتراضي</a:t>
            </a:r>
            <a:r>
              <a:rPr lang="ar-SA" sz="2800" smtClean="0">
                <a:cs typeface="Arial" charset="0"/>
              </a:rPr>
              <a:t> والسبب هو التوزيع الكروي المتجانس للكثافة الالكترونية في هذة الايونات الثلاثة وبذلك يحدث تناقص منتظم في نصف القطر الايوني</a:t>
            </a:r>
            <a:endParaRPr lang="en-US" sz="2800" smtClean="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7395">
                                            <p:txEl>
                                              <p:pRg st="0" end="0"/>
                                            </p:txEl>
                                          </p:spTgt>
                                        </p:tgtEl>
                                        <p:attrNameLst>
                                          <p:attrName>style.visibility</p:attrName>
                                        </p:attrNameLst>
                                      </p:cBhvr>
                                      <p:to>
                                        <p:strVal val="visible"/>
                                      </p:to>
                                    </p:set>
                                    <p:animEffect transition="in" filter="blinds(horizontal)">
                                      <p:cBhvr>
                                        <p:cTn id="7" dur="500"/>
                                        <p:tgtEl>
                                          <p:spTgt spid="18739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87395">
                                            <p:txEl>
                                              <p:pRg st="1" end="1"/>
                                            </p:txEl>
                                          </p:spTgt>
                                        </p:tgtEl>
                                        <p:attrNameLst>
                                          <p:attrName>style.visibility</p:attrName>
                                        </p:attrNameLst>
                                      </p:cBhvr>
                                      <p:to>
                                        <p:strVal val="visible"/>
                                      </p:to>
                                    </p:set>
                                    <p:animEffect transition="in" filter="blinds(horizontal)">
                                      <p:cBhvr>
                                        <p:cTn id="10" dur="500"/>
                                        <p:tgtEl>
                                          <p:spTgt spid="187395">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87395">
                                            <p:txEl>
                                              <p:pRg st="2" end="2"/>
                                            </p:txEl>
                                          </p:spTgt>
                                        </p:tgtEl>
                                        <p:attrNameLst>
                                          <p:attrName>style.visibility</p:attrName>
                                        </p:attrNameLst>
                                      </p:cBhvr>
                                      <p:to>
                                        <p:strVal val="visible"/>
                                      </p:to>
                                    </p:set>
                                    <p:animEffect transition="in" filter="blinds(horizontal)">
                                      <p:cBhvr>
                                        <p:cTn id="13" dur="500"/>
                                        <p:tgtEl>
                                          <p:spTgt spid="187395">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187395">
                                            <p:txEl>
                                              <p:pRg st="3" end="3"/>
                                            </p:txEl>
                                          </p:spTgt>
                                        </p:tgtEl>
                                        <p:attrNameLst>
                                          <p:attrName>style.visibility</p:attrName>
                                        </p:attrNameLst>
                                      </p:cBhvr>
                                      <p:to>
                                        <p:strVal val="visible"/>
                                      </p:to>
                                    </p:set>
                                    <p:animEffect transition="in" filter="blinds(horizontal)">
                                      <p:cBhvr>
                                        <p:cTn id="16" dur="500"/>
                                        <p:tgtEl>
                                          <p:spTgt spid="187395">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187395">
                                            <p:txEl>
                                              <p:pRg st="4" end="4"/>
                                            </p:txEl>
                                          </p:spTgt>
                                        </p:tgtEl>
                                        <p:attrNameLst>
                                          <p:attrName>style.visibility</p:attrName>
                                        </p:attrNameLst>
                                      </p:cBhvr>
                                      <p:to>
                                        <p:strVal val="visible"/>
                                      </p:to>
                                    </p:set>
                                    <p:animEffect transition="in" filter="blinds(horizontal)">
                                      <p:cBhvr>
                                        <p:cTn id="19" dur="500"/>
                                        <p:tgtEl>
                                          <p:spTgt spid="187395">
                                            <p:txEl>
                                              <p:pRg st="4" end="4"/>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187395">
                                            <p:txEl>
                                              <p:pRg st="5" end="5"/>
                                            </p:txEl>
                                          </p:spTgt>
                                        </p:tgtEl>
                                        <p:attrNameLst>
                                          <p:attrName>style.visibility</p:attrName>
                                        </p:attrNameLst>
                                      </p:cBhvr>
                                      <p:to>
                                        <p:strVal val="visible"/>
                                      </p:to>
                                    </p:set>
                                    <p:animEffect transition="in" filter="blinds(horizontal)">
                                      <p:cBhvr>
                                        <p:cTn id="22" dur="500"/>
                                        <p:tgtEl>
                                          <p:spTgt spid="1873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ar-SA" b="0" smtClean="0">
                <a:solidFill>
                  <a:srgbClr val="FF6600"/>
                </a:solidFill>
                <a:cs typeface="Arial" charset="0"/>
              </a:rPr>
              <a:t>انصاف اقطار ايونات العناصر الانتقالية</a:t>
            </a:r>
            <a:endParaRPr lang="en-US" b="0" smtClean="0">
              <a:solidFill>
                <a:srgbClr val="FF6600"/>
              </a:solidFill>
              <a:cs typeface="Arial" charset="0"/>
            </a:endParaRPr>
          </a:p>
        </p:txBody>
      </p:sp>
      <p:sp>
        <p:nvSpPr>
          <p:cNvPr id="188419" name="Rectangle 3"/>
          <p:cNvSpPr>
            <a:spLocks noGrp="1" noChangeArrowheads="1"/>
          </p:cNvSpPr>
          <p:nvPr>
            <p:ph type="body" idx="1"/>
          </p:nvPr>
        </p:nvSpPr>
        <p:spPr/>
        <p:txBody>
          <a:bodyPr/>
          <a:lstStyle/>
          <a:p>
            <a:pPr algn="r" rtl="1"/>
            <a:r>
              <a:rPr lang="en-US" smtClean="0">
                <a:solidFill>
                  <a:srgbClr val="0066FF"/>
                </a:solidFill>
                <a:cs typeface="Arial" charset="0"/>
              </a:rPr>
              <a:t>(t</a:t>
            </a:r>
            <a:r>
              <a:rPr lang="en-US" baseline="-25000" smtClean="0">
                <a:solidFill>
                  <a:srgbClr val="0066FF"/>
                </a:solidFill>
                <a:cs typeface="Arial" charset="0"/>
              </a:rPr>
              <a:t>2g</a:t>
            </a:r>
            <a:r>
              <a:rPr lang="en-US" smtClean="0">
                <a:solidFill>
                  <a:srgbClr val="0066FF"/>
                </a:solidFill>
                <a:cs typeface="Arial" charset="0"/>
              </a:rPr>
              <a:t>)</a:t>
            </a:r>
            <a:r>
              <a:rPr lang="en-US" baseline="30000" smtClean="0">
                <a:solidFill>
                  <a:srgbClr val="0066FF"/>
                </a:solidFill>
                <a:cs typeface="Arial" charset="0"/>
              </a:rPr>
              <a:t>2</a:t>
            </a:r>
            <a:r>
              <a:rPr lang="en-US" smtClean="0">
                <a:solidFill>
                  <a:srgbClr val="0066FF"/>
                </a:solidFill>
                <a:cs typeface="Arial" charset="0"/>
              </a:rPr>
              <a:t>                 </a:t>
            </a:r>
            <a:r>
              <a:rPr lang="en-US" b="1" smtClean="0">
                <a:solidFill>
                  <a:srgbClr val="0066FF"/>
                </a:solidFill>
                <a:cs typeface="Arial" charset="0"/>
              </a:rPr>
              <a:t>Ti</a:t>
            </a:r>
            <a:r>
              <a:rPr lang="en-US" b="1" baseline="30000" smtClean="0">
                <a:solidFill>
                  <a:srgbClr val="0066FF"/>
                </a:solidFill>
                <a:cs typeface="Arial" charset="0"/>
              </a:rPr>
              <a:t>+2</a:t>
            </a:r>
            <a:r>
              <a:rPr lang="en-US" b="1" smtClean="0">
                <a:cs typeface="Arial" charset="0"/>
              </a:rPr>
              <a:t>   </a:t>
            </a:r>
            <a:endParaRPr lang="ar-SA" b="1" smtClean="0">
              <a:cs typeface="Arial" charset="0"/>
            </a:endParaRPr>
          </a:p>
          <a:p>
            <a:pPr algn="r" rtl="1"/>
            <a:r>
              <a:rPr lang="ar-SA" b="1" smtClean="0">
                <a:cs typeface="Arial" charset="0"/>
              </a:rPr>
              <a:t> </a:t>
            </a:r>
            <a:r>
              <a:rPr lang="en-US" b="1" smtClean="0">
                <a:solidFill>
                  <a:srgbClr val="990000"/>
                </a:solidFill>
                <a:cs typeface="Arial" charset="0"/>
              </a:rPr>
              <a:t>(t</a:t>
            </a:r>
            <a:r>
              <a:rPr lang="en-US" b="1" baseline="-25000" smtClean="0">
                <a:solidFill>
                  <a:srgbClr val="990000"/>
                </a:solidFill>
                <a:cs typeface="Arial" charset="0"/>
              </a:rPr>
              <a:t>2g</a:t>
            </a:r>
            <a:r>
              <a:rPr lang="en-US" b="1" smtClean="0">
                <a:solidFill>
                  <a:srgbClr val="990000"/>
                </a:solidFill>
                <a:cs typeface="Arial" charset="0"/>
              </a:rPr>
              <a:t>)</a:t>
            </a:r>
            <a:r>
              <a:rPr lang="en-US" b="1" baseline="30000" smtClean="0">
                <a:solidFill>
                  <a:srgbClr val="990000"/>
                </a:solidFill>
                <a:cs typeface="Arial" charset="0"/>
              </a:rPr>
              <a:t>3</a:t>
            </a:r>
            <a:r>
              <a:rPr lang="en-US" b="1" smtClean="0">
                <a:solidFill>
                  <a:srgbClr val="990000"/>
                </a:solidFill>
                <a:cs typeface="Arial" charset="0"/>
              </a:rPr>
              <a:t>                   V</a:t>
            </a:r>
            <a:r>
              <a:rPr lang="en-US" b="1" baseline="30000" smtClean="0">
                <a:solidFill>
                  <a:srgbClr val="990000"/>
                </a:solidFill>
                <a:cs typeface="Arial" charset="0"/>
              </a:rPr>
              <a:t>+2</a:t>
            </a:r>
            <a:r>
              <a:rPr lang="en-US" smtClean="0">
                <a:cs typeface="Arial" charset="0"/>
              </a:rPr>
              <a:t>   </a:t>
            </a:r>
          </a:p>
          <a:p>
            <a:pPr algn="r" rtl="1"/>
            <a:r>
              <a:rPr lang="en-US" smtClean="0">
                <a:solidFill>
                  <a:srgbClr val="CC00FF"/>
                </a:solidFill>
                <a:cs typeface="Arial" charset="0"/>
              </a:rPr>
              <a:t>(t</a:t>
            </a:r>
            <a:r>
              <a:rPr lang="en-US" baseline="-25000" smtClean="0">
                <a:solidFill>
                  <a:srgbClr val="CC00FF"/>
                </a:solidFill>
                <a:cs typeface="Arial" charset="0"/>
              </a:rPr>
              <a:t>2g</a:t>
            </a:r>
            <a:r>
              <a:rPr lang="en-US" smtClean="0">
                <a:solidFill>
                  <a:srgbClr val="CC00FF"/>
                </a:solidFill>
                <a:cs typeface="Arial" charset="0"/>
              </a:rPr>
              <a:t>)</a:t>
            </a:r>
            <a:r>
              <a:rPr lang="en-US" baseline="30000" smtClean="0">
                <a:solidFill>
                  <a:srgbClr val="CC00FF"/>
                </a:solidFill>
                <a:cs typeface="Arial" charset="0"/>
              </a:rPr>
              <a:t>3</a:t>
            </a:r>
            <a:r>
              <a:rPr lang="en-US" smtClean="0">
                <a:solidFill>
                  <a:srgbClr val="CC00FF"/>
                </a:solidFill>
                <a:cs typeface="Arial" charset="0"/>
              </a:rPr>
              <a:t>   (e</a:t>
            </a:r>
            <a:r>
              <a:rPr lang="en-US" baseline="-25000" smtClean="0">
                <a:solidFill>
                  <a:srgbClr val="CC00FF"/>
                </a:solidFill>
                <a:cs typeface="Arial" charset="0"/>
              </a:rPr>
              <a:t>g</a:t>
            </a:r>
            <a:r>
              <a:rPr lang="en-US" smtClean="0">
                <a:solidFill>
                  <a:srgbClr val="CC00FF"/>
                </a:solidFill>
                <a:cs typeface="Arial" charset="0"/>
              </a:rPr>
              <a:t>)</a:t>
            </a:r>
            <a:r>
              <a:rPr lang="en-US" baseline="30000" smtClean="0">
                <a:solidFill>
                  <a:srgbClr val="CC00FF"/>
                </a:solidFill>
                <a:cs typeface="Arial" charset="0"/>
              </a:rPr>
              <a:t>1</a:t>
            </a:r>
            <a:r>
              <a:rPr lang="en-US" smtClean="0">
                <a:solidFill>
                  <a:srgbClr val="CC00FF"/>
                </a:solidFill>
                <a:cs typeface="Arial" charset="0"/>
              </a:rPr>
              <a:t>            </a:t>
            </a:r>
            <a:r>
              <a:rPr lang="en-US" b="1" smtClean="0">
                <a:solidFill>
                  <a:srgbClr val="CC00FF"/>
                </a:solidFill>
                <a:cs typeface="Arial" charset="0"/>
              </a:rPr>
              <a:t> Cr</a:t>
            </a:r>
            <a:r>
              <a:rPr lang="en-US" b="1" baseline="30000" smtClean="0">
                <a:solidFill>
                  <a:srgbClr val="CC00FF"/>
                </a:solidFill>
                <a:cs typeface="Arial" charset="0"/>
              </a:rPr>
              <a:t>+2</a:t>
            </a:r>
            <a:endParaRPr lang="en-US" smtClean="0">
              <a:solidFill>
                <a:srgbClr val="CC00FF"/>
              </a:solidFill>
              <a:cs typeface="Arial" charset="0"/>
            </a:endParaRPr>
          </a:p>
          <a:p>
            <a:pPr algn="r" rtl="1"/>
            <a:r>
              <a:rPr lang="en-US" smtClean="0">
                <a:cs typeface="Arial" charset="0"/>
              </a:rPr>
              <a:t>(</a:t>
            </a:r>
            <a:r>
              <a:rPr lang="en-US" smtClean="0">
                <a:solidFill>
                  <a:srgbClr val="CC0099"/>
                </a:solidFill>
                <a:cs typeface="Arial" charset="0"/>
              </a:rPr>
              <a:t>t</a:t>
            </a:r>
            <a:r>
              <a:rPr lang="en-US" baseline="-25000" smtClean="0">
                <a:solidFill>
                  <a:srgbClr val="CC0099"/>
                </a:solidFill>
                <a:cs typeface="Arial" charset="0"/>
              </a:rPr>
              <a:t>2g</a:t>
            </a:r>
            <a:r>
              <a:rPr lang="en-US" smtClean="0">
                <a:solidFill>
                  <a:srgbClr val="CC0099"/>
                </a:solidFill>
                <a:cs typeface="Arial" charset="0"/>
              </a:rPr>
              <a:t>)</a:t>
            </a:r>
            <a:r>
              <a:rPr lang="en-US" baseline="30000" smtClean="0">
                <a:solidFill>
                  <a:srgbClr val="CC0099"/>
                </a:solidFill>
                <a:cs typeface="Arial" charset="0"/>
              </a:rPr>
              <a:t>3</a:t>
            </a:r>
            <a:r>
              <a:rPr lang="en-US" smtClean="0">
                <a:solidFill>
                  <a:srgbClr val="CC0099"/>
                </a:solidFill>
                <a:cs typeface="Arial" charset="0"/>
              </a:rPr>
              <a:t>   (e</a:t>
            </a:r>
            <a:r>
              <a:rPr lang="en-US" baseline="-25000" smtClean="0">
                <a:solidFill>
                  <a:srgbClr val="CC0099"/>
                </a:solidFill>
                <a:cs typeface="Arial" charset="0"/>
              </a:rPr>
              <a:t>g</a:t>
            </a:r>
            <a:r>
              <a:rPr lang="en-US" smtClean="0">
                <a:solidFill>
                  <a:srgbClr val="CC0099"/>
                </a:solidFill>
                <a:cs typeface="Arial" charset="0"/>
              </a:rPr>
              <a:t>)</a:t>
            </a:r>
            <a:r>
              <a:rPr lang="en-US" baseline="30000" smtClean="0">
                <a:solidFill>
                  <a:srgbClr val="CC0099"/>
                </a:solidFill>
                <a:cs typeface="Arial" charset="0"/>
              </a:rPr>
              <a:t>2</a:t>
            </a:r>
            <a:r>
              <a:rPr lang="en-US" smtClean="0">
                <a:solidFill>
                  <a:srgbClr val="CC0099"/>
                </a:solidFill>
                <a:cs typeface="Arial" charset="0"/>
              </a:rPr>
              <a:t>            </a:t>
            </a:r>
            <a:r>
              <a:rPr lang="en-US" b="1" smtClean="0">
                <a:solidFill>
                  <a:srgbClr val="CC0099"/>
                </a:solidFill>
                <a:cs typeface="Arial" charset="0"/>
              </a:rPr>
              <a:t> Mn</a:t>
            </a:r>
            <a:r>
              <a:rPr lang="en-US" b="1" baseline="30000" smtClean="0">
                <a:solidFill>
                  <a:srgbClr val="CC0099"/>
                </a:solidFill>
                <a:cs typeface="Arial" charset="0"/>
              </a:rPr>
              <a:t>+2</a:t>
            </a:r>
            <a:endParaRPr lang="ar-SA" b="1" baseline="30000" smtClean="0">
              <a:solidFill>
                <a:srgbClr val="CC0099"/>
              </a:solidFill>
              <a:cs typeface="Arial" charset="0"/>
            </a:endParaRPr>
          </a:p>
          <a:p>
            <a:pPr algn="r" rtl="1"/>
            <a:endParaRPr lang="ar-SA" b="1" smtClean="0">
              <a:solidFill>
                <a:srgbClr val="CC0099"/>
              </a:solidFill>
              <a:cs typeface="Arial" charset="0"/>
            </a:endParaRPr>
          </a:p>
          <a:p>
            <a:pPr algn="r" rtl="1"/>
            <a:r>
              <a:rPr lang="ar-SA" b="1" smtClean="0">
                <a:cs typeface="Arial" charset="0"/>
              </a:rPr>
              <a:t>ونفس التاثير للنصف الثاني من ايونات السلسلة الانتقالية</a:t>
            </a:r>
            <a:endParaRPr lang="en-US" b="1" smtClean="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88419">
                                            <p:txEl>
                                              <p:pRg st="0" end="0"/>
                                            </p:txEl>
                                          </p:spTgt>
                                        </p:tgtEl>
                                        <p:attrNameLst>
                                          <p:attrName>style.visibility</p:attrName>
                                        </p:attrNameLst>
                                      </p:cBhvr>
                                      <p:to>
                                        <p:strVal val="visible"/>
                                      </p:to>
                                    </p:set>
                                    <p:anim calcmode="lin" valueType="num">
                                      <p:cBhvr>
                                        <p:cTn id="7" dur="1000" fill="hold"/>
                                        <p:tgtEl>
                                          <p:spTgt spid="188419">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8841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88419">
                                            <p:txEl>
                                              <p:pRg st="0" end="0"/>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188419">
                                            <p:txEl>
                                              <p:pRg st="1" end="1"/>
                                            </p:txEl>
                                          </p:spTgt>
                                        </p:tgtEl>
                                        <p:attrNameLst>
                                          <p:attrName>style.visibility</p:attrName>
                                        </p:attrNameLst>
                                      </p:cBhvr>
                                      <p:to>
                                        <p:strVal val="visible"/>
                                      </p:to>
                                    </p:set>
                                    <p:anim calcmode="lin" valueType="num">
                                      <p:cBhvr>
                                        <p:cTn id="12" dur="1000" fill="hold"/>
                                        <p:tgtEl>
                                          <p:spTgt spid="188419">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188419">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188419">
                                            <p:txEl>
                                              <p:pRg st="1" end="1"/>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188419">
                                            <p:txEl>
                                              <p:pRg st="2" end="2"/>
                                            </p:txEl>
                                          </p:spTgt>
                                        </p:tgtEl>
                                        <p:attrNameLst>
                                          <p:attrName>style.visibility</p:attrName>
                                        </p:attrNameLst>
                                      </p:cBhvr>
                                      <p:to>
                                        <p:strVal val="visible"/>
                                      </p:to>
                                    </p:set>
                                    <p:anim calcmode="lin" valueType="num">
                                      <p:cBhvr>
                                        <p:cTn id="17" dur="1000" fill="hold"/>
                                        <p:tgtEl>
                                          <p:spTgt spid="188419">
                                            <p:txEl>
                                              <p:pRg st="2" end="2"/>
                                            </p:txEl>
                                          </p:spTgt>
                                        </p:tgtEl>
                                        <p:attrNameLst>
                                          <p:attrName>ppt_w</p:attrName>
                                        </p:attrNameLst>
                                      </p:cBhvr>
                                      <p:tavLst>
                                        <p:tav tm="0">
                                          <p:val>
                                            <p:strVal val="#ppt_w*0.70"/>
                                          </p:val>
                                        </p:tav>
                                        <p:tav tm="100000">
                                          <p:val>
                                            <p:strVal val="#ppt_w"/>
                                          </p:val>
                                        </p:tav>
                                      </p:tavLst>
                                    </p:anim>
                                    <p:anim calcmode="lin" valueType="num">
                                      <p:cBhvr>
                                        <p:cTn id="18" dur="1000" fill="hold"/>
                                        <p:tgtEl>
                                          <p:spTgt spid="188419">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188419">
                                            <p:txEl>
                                              <p:pRg st="2" end="2"/>
                                            </p:txEl>
                                          </p:spTgt>
                                        </p:tgtEl>
                                      </p:cBhvr>
                                    </p:animEffect>
                                  </p:childTnLst>
                                </p:cTn>
                              </p:par>
                              <p:par>
                                <p:cTn id="20" presetID="55" presetClass="entr" presetSubtype="0" fill="hold" nodeType="withEffect">
                                  <p:stCondLst>
                                    <p:cond delay="0"/>
                                  </p:stCondLst>
                                  <p:childTnLst>
                                    <p:set>
                                      <p:cBhvr>
                                        <p:cTn id="21" dur="1" fill="hold">
                                          <p:stCondLst>
                                            <p:cond delay="0"/>
                                          </p:stCondLst>
                                        </p:cTn>
                                        <p:tgtEl>
                                          <p:spTgt spid="188419">
                                            <p:txEl>
                                              <p:pRg st="3" end="3"/>
                                            </p:txEl>
                                          </p:spTgt>
                                        </p:tgtEl>
                                        <p:attrNameLst>
                                          <p:attrName>style.visibility</p:attrName>
                                        </p:attrNameLst>
                                      </p:cBhvr>
                                      <p:to>
                                        <p:strVal val="visible"/>
                                      </p:to>
                                    </p:set>
                                    <p:anim calcmode="lin" valueType="num">
                                      <p:cBhvr>
                                        <p:cTn id="22" dur="1000" fill="hold"/>
                                        <p:tgtEl>
                                          <p:spTgt spid="188419">
                                            <p:txEl>
                                              <p:pRg st="3" end="3"/>
                                            </p:txEl>
                                          </p:spTgt>
                                        </p:tgtEl>
                                        <p:attrNameLst>
                                          <p:attrName>ppt_w</p:attrName>
                                        </p:attrNameLst>
                                      </p:cBhvr>
                                      <p:tavLst>
                                        <p:tav tm="0">
                                          <p:val>
                                            <p:strVal val="#ppt_w*0.70"/>
                                          </p:val>
                                        </p:tav>
                                        <p:tav tm="100000">
                                          <p:val>
                                            <p:strVal val="#ppt_w"/>
                                          </p:val>
                                        </p:tav>
                                      </p:tavLst>
                                    </p:anim>
                                    <p:anim calcmode="lin" valueType="num">
                                      <p:cBhvr>
                                        <p:cTn id="23" dur="1000" fill="hold"/>
                                        <p:tgtEl>
                                          <p:spTgt spid="188419">
                                            <p:txEl>
                                              <p:pRg st="3" end="3"/>
                                            </p:txEl>
                                          </p:spTgt>
                                        </p:tgtEl>
                                        <p:attrNameLst>
                                          <p:attrName>ppt_h</p:attrName>
                                        </p:attrNameLst>
                                      </p:cBhvr>
                                      <p:tavLst>
                                        <p:tav tm="0">
                                          <p:val>
                                            <p:strVal val="#ppt_h"/>
                                          </p:val>
                                        </p:tav>
                                        <p:tav tm="100000">
                                          <p:val>
                                            <p:strVal val="#ppt_h"/>
                                          </p:val>
                                        </p:tav>
                                      </p:tavLst>
                                    </p:anim>
                                    <p:animEffect transition="in" filter="fade">
                                      <p:cBhvr>
                                        <p:cTn id="24" dur="1000"/>
                                        <p:tgtEl>
                                          <p:spTgt spid="188419">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nodeType="clickEffect">
                                  <p:stCondLst>
                                    <p:cond delay="0"/>
                                  </p:stCondLst>
                                  <p:childTnLst>
                                    <p:set>
                                      <p:cBhvr>
                                        <p:cTn id="28" dur="1" fill="hold">
                                          <p:stCondLst>
                                            <p:cond delay="0"/>
                                          </p:stCondLst>
                                        </p:cTn>
                                        <p:tgtEl>
                                          <p:spTgt spid="188419">
                                            <p:txEl>
                                              <p:pRg st="5" end="5"/>
                                            </p:txEl>
                                          </p:spTgt>
                                        </p:tgtEl>
                                        <p:attrNameLst>
                                          <p:attrName>style.visibility</p:attrName>
                                        </p:attrNameLst>
                                      </p:cBhvr>
                                      <p:to>
                                        <p:strVal val="visible"/>
                                      </p:to>
                                    </p:set>
                                    <p:animEffect transition="in" filter="box(in)">
                                      <p:cBhvr>
                                        <p:cTn id="29" dur="500"/>
                                        <p:tgtEl>
                                          <p:spTgt spid="1884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pPr algn="r" rtl="1"/>
            <a:r>
              <a:rPr lang="ar-SA" sz="3600" smtClean="0">
                <a:cs typeface="Arial" charset="0"/>
              </a:rPr>
              <a:t>2-تاثير يان- تيلر </a:t>
            </a:r>
            <a:r>
              <a:rPr lang="en-US" sz="3600" smtClean="0">
                <a:cs typeface="Arial" charset="0"/>
              </a:rPr>
              <a:t>jahn- Teller effects</a:t>
            </a:r>
            <a:r>
              <a:rPr lang="en-US" sz="4000" smtClean="0"/>
              <a:t> </a:t>
            </a:r>
          </a:p>
        </p:txBody>
      </p:sp>
      <p:sp>
        <p:nvSpPr>
          <p:cNvPr id="194563" name="Rectangle 3"/>
          <p:cNvSpPr>
            <a:spLocks noGrp="1" noChangeArrowheads="1"/>
          </p:cNvSpPr>
          <p:nvPr>
            <p:ph type="body" idx="1"/>
          </p:nvPr>
        </p:nvSpPr>
        <p:spPr/>
        <p:txBody>
          <a:bodyPr/>
          <a:lstStyle/>
          <a:p>
            <a:pPr algn="r" rtl="1"/>
            <a:r>
              <a:rPr lang="ar-SA" b="1" smtClean="0">
                <a:cs typeface="Arial" charset="0"/>
              </a:rPr>
              <a:t>اثبت العالمان </a:t>
            </a:r>
            <a:r>
              <a:rPr lang="ar-SA" b="1" smtClean="0">
                <a:solidFill>
                  <a:srgbClr val="CC0099"/>
                </a:solidFill>
                <a:cs typeface="Arial" charset="0"/>
              </a:rPr>
              <a:t>يان وتيلر</a:t>
            </a:r>
            <a:r>
              <a:rPr lang="ar-SA" b="1" smtClean="0">
                <a:cs typeface="Arial" charset="0"/>
              </a:rPr>
              <a:t> نظرية في تفسير بنية المعقدات وهي اعتبار اي نظام جزيئي غير خطي وغير مستقر, اذا يحدث لة تشوة</a:t>
            </a:r>
            <a:r>
              <a:rPr lang="en-US" b="1" smtClean="0">
                <a:cs typeface="Arial" charset="0"/>
              </a:rPr>
              <a:t>( distortion) </a:t>
            </a:r>
            <a:r>
              <a:rPr lang="ar-SA" b="1" smtClean="0">
                <a:cs typeface="Arial" charset="0"/>
              </a:rPr>
              <a:t> يعمل على خفض تماثلة وانفصام الحالة الإلكترونية.</a:t>
            </a:r>
            <a:endParaRPr lang="en-US" b="1" smtClean="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19456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94563">
                                            <p:txEl>
                                              <p:pRg st="0" end="0"/>
                                            </p:txEl>
                                          </p:spTgt>
                                        </p:tgtEl>
                                        <p:attrNameLst>
                                          <p:attrName>style.visibility</p:attrName>
                                        </p:attrNameLst>
                                      </p:cBhvr>
                                      <p:to>
                                        <p:strVal val="visible"/>
                                      </p:to>
                                    </p:set>
                                    <p:anim calcmode="lin" valueType="num">
                                      <p:cBhvr additive="base">
                                        <p:cTn id="11"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9456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algn="r" rtl="1"/>
            <a:r>
              <a:rPr lang="ar-SA" sz="3600" smtClean="0">
                <a:cs typeface="Arial" charset="0"/>
              </a:rPr>
              <a:t>2-تاثير يان- تيلر </a:t>
            </a:r>
            <a:r>
              <a:rPr lang="en-US" sz="3600" smtClean="0">
                <a:cs typeface="Arial" charset="0"/>
              </a:rPr>
              <a:t>jahn- Teller effects</a:t>
            </a:r>
          </a:p>
        </p:txBody>
      </p:sp>
      <p:sp>
        <p:nvSpPr>
          <p:cNvPr id="195587" name="Rectangle 3"/>
          <p:cNvSpPr>
            <a:spLocks noGrp="1" noChangeArrowheads="1"/>
          </p:cNvSpPr>
          <p:nvPr>
            <p:ph type="body" idx="1"/>
          </p:nvPr>
        </p:nvSpPr>
        <p:spPr/>
        <p:txBody>
          <a:bodyPr/>
          <a:lstStyle/>
          <a:p>
            <a:pPr algn="r" rtl="1"/>
            <a:r>
              <a:rPr lang="ar-SA" b="1" smtClean="0">
                <a:solidFill>
                  <a:srgbClr val="CC0099"/>
                </a:solidFill>
                <a:cs typeface="Arial" charset="0"/>
              </a:rPr>
              <a:t>مثال</a:t>
            </a:r>
            <a:r>
              <a:rPr lang="ar-SA" b="1" smtClean="0">
                <a:cs typeface="Arial" charset="0"/>
              </a:rPr>
              <a:t> </a:t>
            </a:r>
          </a:p>
          <a:p>
            <a:pPr algn="r" rtl="1"/>
            <a:r>
              <a:rPr lang="ar-SA" b="1" smtClean="0">
                <a:solidFill>
                  <a:srgbClr val="0066FF"/>
                </a:solidFill>
                <a:cs typeface="Arial" charset="0"/>
              </a:rPr>
              <a:t>ايون النحاس</a:t>
            </a:r>
            <a:r>
              <a:rPr lang="en-US" b="1" smtClean="0">
                <a:solidFill>
                  <a:srgbClr val="0066FF"/>
                </a:solidFill>
                <a:cs typeface="Arial" charset="0"/>
              </a:rPr>
              <a:t>Cu</a:t>
            </a:r>
            <a:r>
              <a:rPr lang="en-US" b="1" baseline="30000" smtClean="0">
                <a:solidFill>
                  <a:srgbClr val="0066FF"/>
                </a:solidFill>
                <a:cs typeface="Arial" charset="0"/>
              </a:rPr>
              <a:t>+2</a:t>
            </a:r>
            <a:r>
              <a:rPr lang="en-US" b="1" smtClean="0">
                <a:solidFill>
                  <a:srgbClr val="0066FF"/>
                </a:solidFill>
                <a:cs typeface="Arial" charset="0"/>
              </a:rPr>
              <a:t>   </a:t>
            </a:r>
            <a:r>
              <a:rPr lang="ar-SA" b="1" smtClean="0">
                <a:solidFill>
                  <a:srgbClr val="0066FF"/>
                </a:solidFill>
                <a:cs typeface="Arial" charset="0"/>
              </a:rPr>
              <a:t> الواقع في مركز ثماني السطوح يحدث له انحراف</a:t>
            </a:r>
          </a:p>
          <a:p>
            <a:pPr algn="r" rtl="1"/>
            <a:r>
              <a:rPr lang="ar-SA" b="1" smtClean="0">
                <a:cs typeface="Arial" charset="0"/>
              </a:rPr>
              <a:t> </a:t>
            </a:r>
            <a:endParaRPr lang="en-US" b="1" smtClean="0">
              <a:cs typeface="Arial" charset="0"/>
            </a:endParaRPr>
          </a:p>
          <a:p>
            <a:pPr algn="r" rtl="1"/>
            <a:endParaRPr lang="en-US" b="1" smtClean="0">
              <a:cs typeface="Arial" charset="0"/>
            </a:endParaRPr>
          </a:p>
          <a:p>
            <a:pPr algn="r" rtl="1"/>
            <a:endParaRPr lang="en-US" smtClean="0">
              <a:cs typeface="Arial" charset="0"/>
            </a:endParaRPr>
          </a:p>
          <a:p>
            <a:pPr algn="r" rtl="1"/>
            <a:r>
              <a:rPr lang="en-US" smtClean="0">
                <a:cs typeface="Arial" charset="0"/>
              </a:rPr>
              <a:t>[</a:t>
            </a:r>
            <a:r>
              <a:rPr lang="en-US" sz="2400" smtClean="0">
                <a:cs typeface="Arial" charset="0"/>
              </a:rPr>
              <a:t>Cu(H</a:t>
            </a:r>
            <a:r>
              <a:rPr lang="en-US" sz="2400" baseline="-25000" smtClean="0">
                <a:cs typeface="Arial" charset="0"/>
              </a:rPr>
              <a:t>2</a:t>
            </a:r>
            <a:r>
              <a:rPr lang="en-US" sz="2400" smtClean="0">
                <a:cs typeface="Arial" charset="0"/>
              </a:rPr>
              <a:t>O)</a:t>
            </a:r>
            <a:r>
              <a:rPr lang="en-US" sz="2400" baseline="-25000" smtClean="0">
                <a:cs typeface="Arial" charset="0"/>
              </a:rPr>
              <a:t>6</a:t>
            </a:r>
            <a:r>
              <a:rPr lang="en-US" sz="2400" smtClean="0">
                <a:cs typeface="Arial" charset="0"/>
              </a:rPr>
              <a:t>]</a:t>
            </a:r>
            <a:r>
              <a:rPr lang="en-US" sz="2400" baseline="30000" smtClean="0">
                <a:cs typeface="Arial" charset="0"/>
              </a:rPr>
              <a:t>+</a:t>
            </a:r>
            <a:r>
              <a:rPr lang="en-US" sz="2400" baseline="30000" smtClean="0">
                <a:solidFill>
                  <a:srgbClr val="FF6600"/>
                </a:solidFill>
                <a:cs typeface="Arial" charset="0"/>
              </a:rPr>
              <a:t>2</a:t>
            </a:r>
            <a:r>
              <a:rPr lang="en-US" smtClean="0">
                <a:solidFill>
                  <a:srgbClr val="FF6600"/>
                </a:solidFill>
                <a:cs typeface="Arial" charset="0"/>
              </a:rPr>
              <a:t>  </a:t>
            </a:r>
            <a:r>
              <a:rPr lang="ar-SA" smtClean="0">
                <a:solidFill>
                  <a:srgbClr val="FF6600"/>
                </a:solidFill>
                <a:cs typeface="Arial" charset="0"/>
              </a:rPr>
              <a:t>  </a:t>
            </a:r>
            <a:r>
              <a:rPr lang="ar-SA" sz="2400" b="1" smtClean="0">
                <a:solidFill>
                  <a:srgbClr val="FF6600"/>
                </a:solidFill>
                <a:cs typeface="Arial" charset="0"/>
              </a:rPr>
              <a:t>لوحظ ان هذا المركب الروابط ليست متساوية</a:t>
            </a:r>
            <a:r>
              <a:rPr lang="ar-SA" sz="2400" b="1" smtClean="0">
                <a:cs typeface="Arial" charset="0"/>
              </a:rPr>
              <a:t> </a:t>
            </a:r>
          </a:p>
          <a:p>
            <a:pPr algn="r" rtl="1"/>
            <a:r>
              <a:rPr lang="ar-SA" sz="2400" b="1" smtClean="0">
                <a:cs typeface="Arial" charset="0"/>
              </a:rPr>
              <a:t>اما مركب </a:t>
            </a:r>
            <a:r>
              <a:rPr lang="en-US" sz="2400" b="1" smtClean="0">
                <a:cs typeface="Arial" charset="0"/>
              </a:rPr>
              <a:t>[Fe(CN)</a:t>
            </a:r>
            <a:r>
              <a:rPr lang="en-US" sz="2400" b="1" baseline="-25000" smtClean="0">
                <a:cs typeface="Arial" charset="0"/>
              </a:rPr>
              <a:t>6</a:t>
            </a:r>
            <a:r>
              <a:rPr lang="en-US" sz="2400" b="1" smtClean="0">
                <a:cs typeface="Arial" charset="0"/>
              </a:rPr>
              <a:t>]</a:t>
            </a:r>
            <a:r>
              <a:rPr lang="en-US" sz="2400" b="1" baseline="30000" smtClean="0">
                <a:cs typeface="Arial" charset="0"/>
              </a:rPr>
              <a:t>-4</a:t>
            </a:r>
            <a:r>
              <a:rPr lang="ar-SA" sz="2400" b="1" smtClean="0">
                <a:cs typeface="Arial" charset="0"/>
              </a:rPr>
              <a:t>    جميع الروابط متساوية</a:t>
            </a:r>
            <a:r>
              <a:rPr lang="ar-SA" smtClean="0"/>
              <a:t> </a:t>
            </a:r>
            <a:endParaRPr lang="en-US" smtClean="0"/>
          </a:p>
        </p:txBody>
      </p:sp>
      <p:sp>
        <p:nvSpPr>
          <p:cNvPr id="8197" name="Rectangle 5"/>
          <p:cNvSpPr>
            <a:spLocks noChangeArrowheads="1"/>
          </p:cNvSpPr>
          <p:nvPr/>
        </p:nvSpPr>
        <p:spPr bwMode="auto">
          <a:xfrm>
            <a:off x="0" y="0"/>
            <a:ext cx="9144000" cy="0"/>
          </a:xfrm>
          <a:prstGeom prst="rect">
            <a:avLst/>
          </a:prstGeom>
          <a:noFill/>
          <a:ln w="12700" cap="sq">
            <a:noFill/>
            <a:miter lim="800000"/>
            <a:headEnd type="none" w="sm" len="sm"/>
            <a:tailEnd type="none" w="sm" len="sm"/>
          </a:ln>
        </p:spPr>
        <p:txBody>
          <a:bodyPr wrap="none" anchor="ctr">
            <a:spAutoFit/>
          </a:bodyPr>
          <a:lstStyle/>
          <a:p>
            <a:endParaRPr lang="ar-SA"/>
          </a:p>
        </p:txBody>
      </p:sp>
      <p:graphicFrame>
        <p:nvGraphicFramePr>
          <p:cNvPr id="8194" name="Object 4"/>
          <p:cNvGraphicFramePr>
            <a:graphicFrameLocks noChangeAspect="1"/>
          </p:cNvGraphicFramePr>
          <p:nvPr/>
        </p:nvGraphicFramePr>
        <p:xfrm>
          <a:off x="4267200" y="3429000"/>
          <a:ext cx="2362200" cy="1066800"/>
        </p:xfrm>
        <a:graphic>
          <a:graphicData uri="http://schemas.openxmlformats.org/presentationml/2006/ole">
            <p:oleObj spid="_x0000_s8194" name="CS ChemDraw Drawing" r:id="rId3" imgW="1381760" imgH="685800" progId="ChemDraw.Document.6.0">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95587">
                                            <p:txEl>
                                              <p:pRg st="0" end="0"/>
                                            </p:txEl>
                                          </p:spTgt>
                                        </p:tgtEl>
                                        <p:attrNameLst>
                                          <p:attrName>style.visibility</p:attrName>
                                        </p:attrNameLst>
                                      </p:cBhvr>
                                      <p:to>
                                        <p:strVal val="visible"/>
                                      </p:to>
                                    </p:set>
                                    <p:animEffect transition="in" filter="box(in)">
                                      <p:cBhvr>
                                        <p:cTn id="7" dur="500"/>
                                        <p:tgtEl>
                                          <p:spTgt spid="195587">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95587">
                                            <p:txEl>
                                              <p:pRg st="1" end="1"/>
                                            </p:txEl>
                                          </p:spTgt>
                                        </p:tgtEl>
                                        <p:attrNameLst>
                                          <p:attrName>style.visibility</p:attrName>
                                        </p:attrNameLst>
                                      </p:cBhvr>
                                      <p:to>
                                        <p:strVal val="visible"/>
                                      </p:to>
                                    </p:set>
                                    <p:animEffect transition="in" filter="box(in)">
                                      <p:cBhvr>
                                        <p:cTn id="10" dur="500"/>
                                        <p:tgtEl>
                                          <p:spTgt spid="19558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nodeType="clickEffect">
                                  <p:stCondLst>
                                    <p:cond delay="0"/>
                                  </p:stCondLst>
                                  <p:childTnLst>
                                    <p:set>
                                      <p:cBhvr>
                                        <p:cTn id="14" dur="1" fill="hold">
                                          <p:stCondLst>
                                            <p:cond delay="0"/>
                                          </p:stCondLst>
                                        </p:cTn>
                                        <p:tgtEl>
                                          <p:spTgt spid="195587">
                                            <p:txEl>
                                              <p:pRg st="5" end="5"/>
                                            </p:txEl>
                                          </p:spTgt>
                                        </p:tgtEl>
                                        <p:attrNameLst>
                                          <p:attrName>style.visibility</p:attrName>
                                        </p:attrNameLst>
                                      </p:cBhvr>
                                      <p:to>
                                        <p:strVal val="visible"/>
                                      </p:to>
                                    </p:set>
                                    <p:anim calcmode="lin" valueType="num">
                                      <p:cBhvr>
                                        <p:cTn id="15" dur="1000" fill="hold"/>
                                        <p:tgtEl>
                                          <p:spTgt spid="195587">
                                            <p:txEl>
                                              <p:pRg st="5" end="5"/>
                                            </p:txEl>
                                          </p:spTgt>
                                        </p:tgtEl>
                                        <p:attrNameLst>
                                          <p:attrName>ppt_w</p:attrName>
                                        </p:attrNameLst>
                                      </p:cBhvr>
                                      <p:tavLst>
                                        <p:tav tm="0">
                                          <p:val>
                                            <p:strVal val="#ppt_w*0.70"/>
                                          </p:val>
                                        </p:tav>
                                        <p:tav tm="100000">
                                          <p:val>
                                            <p:strVal val="#ppt_w"/>
                                          </p:val>
                                        </p:tav>
                                      </p:tavLst>
                                    </p:anim>
                                    <p:anim calcmode="lin" valueType="num">
                                      <p:cBhvr>
                                        <p:cTn id="16" dur="1000" fill="hold"/>
                                        <p:tgtEl>
                                          <p:spTgt spid="195587">
                                            <p:txEl>
                                              <p:pRg st="5" end="5"/>
                                            </p:txEl>
                                          </p:spTgt>
                                        </p:tgtEl>
                                        <p:attrNameLst>
                                          <p:attrName>ppt_h</p:attrName>
                                        </p:attrNameLst>
                                      </p:cBhvr>
                                      <p:tavLst>
                                        <p:tav tm="0">
                                          <p:val>
                                            <p:strVal val="#ppt_h"/>
                                          </p:val>
                                        </p:tav>
                                        <p:tav tm="100000">
                                          <p:val>
                                            <p:strVal val="#ppt_h"/>
                                          </p:val>
                                        </p:tav>
                                      </p:tavLst>
                                    </p:anim>
                                    <p:animEffect transition="in" filter="fade">
                                      <p:cBhvr>
                                        <p:cTn id="17" dur="1000"/>
                                        <p:tgtEl>
                                          <p:spTgt spid="195587">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95587">
                                            <p:txEl>
                                              <p:pRg st="6" end="6"/>
                                            </p:txEl>
                                          </p:spTgt>
                                        </p:tgtEl>
                                        <p:attrNameLst>
                                          <p:attrName>style.visibility</p:attrName>
                                        </p:attrNameLst>
                                      </p:cBhvr>
                                      <p:to>
                                        <p:strVal val="visible"/>
                                      </p:to>
                                    </p:set>
                                    <p:animEffect transition="in" filter="blinds(horizontal)">
                                      <p:cBhvr>
                                        <p:cTn id="22" dur="500"/>
                                        <p:tgtEl>
                                          <p:spTgt spid="1955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p:txBody>
          <a:bodyPr/>
          <a:lstStyle/>
          <a:p>
            <a:pPr algn="r" rtl="1"/>
            <a:r>
              <a:rPr lang="ar-SA" sz="3600" smtClean="0">
                <a:cs typeface="Arial" charset="0"/>
              </a:rPr>
              <a:t>2-تاثير يان- تيلر </a:t>
            </a:r>
            <a:r>
              <a:rPr lang="en-US" sz="3600" smtClean="0">
                <a:cs typeface="Arial" charset="0"/>
              </a:rPr>
              <a:t>jahn- Teller effects</a:t>
            </a:r>
          </a:p>
        </p:txBody>
      </p:sp>
      <p:sp>
        <p:nvSpPr>
          <p:cNvPr id="196611" name="Rectangle 3"/>
          <p:cNvSpPr>
            <a:spLocks noGrp="1" noChangeArrowheads="1"/>
          </p:cNvSpPr>
          <p:nvPr>
            <p:ph type="body" idx="1"/>
          </p:nvPr>
        </p:nvSpPr>
        <p:spPr/>
        <p:txBody>
          <a:bodyPr/>
          <a:lstStyle/>
          <a:p>
            <a:pPr algn="r" rtl="1"/>
            <a:r>
              <a:rPr lang="ar-SA" smtClean="0">
                <a:solidFill>
                  <a:srgbClr val="FF6600"/>
                </a:solidFill>
                <a:cs typeface="Arial" charset="0"/>
              </a:rPr>
              <a:t>لماذا الروابط غير متساوية ؟؟ لذلك تمكن يان تيلر من ايجاد تفسير لذلك باستخدام</a:t>
            </a:r>
            <a:r>
              <a:rPr lang="en-US" smtClean="0">
                <a:solidFill>
                  <a:srgbClr val="FF6600"/>
                </a:solidFill>
                <a:cs typeface="Arial" charset="0"/>
              </a:rPr>
              <a:t> CFT</a:t>
            </a:r>
            <a:r>
              <a:rPr lang="en-US" smtClean="0">
                <a:solidFill>
                  <a:srgbClr val="FF6600"/>
                </a:solidFill>
              </a:rPr>
              <a:t> </a:t>
            </a:r>
          </a:p>
        </p:txBody>
      </p:sp>
      <p:sp>
        <p:nvSpPr>
          <p:cNvPr id="9222" name="Rectangle 5"/>
          <p:cNvSpPr>
            <a:spLocks noChangeArrowheads="1"/>
          </p:cNvSpPr>
          <p:nvPr/>
        </p:nvSpPr>
        <p:spPr bwMode="auto">
          <a:xfrm>
            <a:off x="0" y="2971800"/>
            <a:ext cx="9144000" cy="0"/>
          </a:xfrm>
          <a:prstGeom prst="rect">
            <a:avLst/>
          </a:prstGeom>
          <a:noFill/>
          <a:ln w="12700" cap="sq">
            <a:noFill/>
            <a:miter lim="800000"/>
            <a:headEnd type="none" w="sm" len="sm"/>
            <a:tailEnd type="none" w="sm" len="sm"/>
          </a:ln>
        </p:spPr>
        <p:txBody>
          <a:bodyPr wrap="none" anchor="ctr">
            <a:spAutoFit/>
          </a:bodyPr>
          <a:lstStyle/>
          <a:p>
            <a:endParaRPr lang="ar-SA"/>
          </a:p>
        </p:txBody>
      </p:sp>
      <p:graphicFrame>
        <p:nvGraphicFramePr>
          <p:cNvPr id="196612" name="Object 4"/>
          <p:cNvGraphicFramePr>
            <a:graphicFrameLocks noChangeAspect="1"/>
          </p:cNvGraphicFramePr>
          <p:nvPr/>
        </p:nvGraphicFramePr>
        <p:xfrm>
          <a:off x="6324600" y="3429000"/>
          <a:ext cx="2286000" cy="914400"/>
        </p:xfrm>
        <a:graphic>
          <a:graphicData uri="http://schemas.openxmlformats.org/presentationml/2006/ole">
            <p:oleObj spid="_x0000_s9218" name="CS ChemDraw Drawing" r:id="rId3" imgW="1976120" imgH="914400" progId="ChemDraw.Document.6.0">
              <p:embed/>
            </p:oleObj>
          </a:graphicData>
        </a:graphic>
      </p:graphicFrame>
      <p:sp>
        <p:nvSpPr>
          <p:cNvPr id="9223" name="Rectangle 7"/>
          <p:cNvSpPr>
            <a:spLocks noChangeArrowheads="1"/>
          </p:cNvSpPr>
          <p:nvPr/>
        </p:nvSpPr>
        <p:spPr bwMode="auto">
          <a:xfrm>
            <a:off x="0" y="2835275"/>
            <a:ext cx="9144000" cy="0"/>
          </a:xfrm>
          <a:prstGeom prst="rect">
            <a:avLst/>
          </a:prstGeom>
          <a:noFill/>
          <a:ln w="12700" cap="sq">
            <a:noFill/>
            <a:miter lim="800000"/>
            <a:headEnd type="none" w="sm" len="sm"/>
            <a:tailEnd type="none" w="sm" len="sm"/>
          </a:ln>
        </p:spPr>
        <p:txBody>
          <a:bodyPr wrap="none" anchor="ctr">
            <a:spAutoFit/>
          </a:bodyPr>
          <a:lstStyle/>
          <a:p>
            <a:endParaRPr lang="ar-SA"/>
          </a:p>
        </p:txBody>
      </p:sp>
      <p:sp>
        <p:nvSpPr>
          <p:cNvPr id="9224" name="Rectangle 8"/>
          <p:cNvSpPr>
            <a:spLocks noChangeArrowheads="1"/>
          </p:cNvSpPr>
          <p:nvPr/>
        </p:nvSpPr>
        <p:spPr bwMode="auto">
          <a:xfrm>
            <a:off x="4876800" y="3810000"/>
            <a:ext cx="1330325" cy="336550"/>
          </a:xfrm>
          <a:prstGeom prst="rect">
            <a:avLst/>
          </a:prstGeom>
          <a:noFill/>
          <a:ln w="12700" cap="sq">
            <a:noFill/>
            <a:miter lim="800000"/>
            <a:headEnd type="none" w="sm" len="sm"/>
            <a:tailEnd type="none" w="sm" len="sm"/>
          </a:ln>
        </p:spPr>
        <p:txBody>
          <a:bodyPr wrap="none" anchor="ctr">
            <a:spAutoFit/>
          </a:bodyPr>
          <a:lstStyle/>
          <a:p>
            <a:pPr rtl="1"/>
            <a:r>
              <a:rPr lang="ar-SA" sz="1200" baseline="30000">
                <a:latin typeface="Arial" charset="0"/>
                <a:cs typeface="Times New Roman" pitchFamily="18" charset="0"/>
              </a:rPr>
              <a:t>  </a:t>
            </a:r>
            <a:r>
              <a:rPr lang="ar-SA" sz="1200">
                <a:latin typeface="Arial" charset="0"/>
                <a:cs typeface="Times New Roman" pitchFamily="18" charset="0"/>
              </a:rPr>
              <a:t>  </a:t>
            </a:r>
            <a:r>
              <a:rPr lang="en-US" sz="1600" b="1">
                <a:solidFill>
                  <a:srgbClr val="FF6600"/>
                </a:solidFill>
                <a:latin typeface="Arial" charset="0"/>
                <a:cs typeface="Times New Roman" pitchFamily="18" charset="0"/>
              </a:rPr>
              <a:t>[Fe(CN)</a:t>
            </a:r>
            <a:r>
              <a:rPr lang="en-US" sz="1600" b="1" baseline="-30000">
                <a:solidFill>
                  <a:srgbClr val="FF6600"/>
                </a:solidFill>
                <a:latin typeface="Arial" charset="0"/>
                <a:cs typeface="Times New Roman" pitchFamily="18" charset="0"/>
              </a:rPr>
              <a:t>6</a:t>
            </a:r>
            <a:r>
              <a:rPr lang="en-US" sz="1600" b="1">
                <a:solidFill>
                  <a:srgbClr val="FF6600"/>
                </a:solidFill>
                <a:latin typeface="Arial" charset="0"/>
                <a:cs typeface="Times New Roman" pitchFamily="18" charset="0"/>
              </a:rPr>
              <a:t>]</a:t>
            </a:r>
            <a:r>
              <a:rPr lang="en-US" sz="1600" b="1" baseline="30000">
                <a:solidFill>
                  <a:srgbClr val="FF6600"/>
                </a:solidFill>
                <a:latin typeface="Arial" charset="0"/>
                <a:cs typeface="Times New Roman" pitchFamily="18" charset="0"/>
              </a:rPr>
              <a:t>-4</a:t>
            </a:r>
            <a:endParaRPr lang="en-US" sz="1600" b="1">
              <a:solidFill>
                <a:srgbClr val="FF6600"/>
              </a:solidFill>
              <a:latin typeface="Arial" charset="0"/>
            </a:endParaRPr>
          </a:p>
        </p:txBody>
      </p:sp>
      <p:sp>
        <p:nvSpPr>
          <p:cNvPr id="9225" name="Rectangle 10"/>
          <p:cNvSpPr>
            <a:spLocks noChangeArrowheads="1"/>
          </p:cNvSpPr>
          <p:nvPr/>
        </p:nvSpPr>
        <p:spPr bwMode="auto">
          <a:xfrm>
            <a:off x="7010400" y="4724400"/>
            <a:ext cx="438150" cy="457200"/>
          </a:xfrm>
          <a:prstGeom prst="rect">
            <a:avLst/>
          </a:prstGeom>
          <a:noFill/>
          <a:ln w="12700" cap="sq">
            <a:noFill/>
            <a:miter lim="800000"/>
            <a:headEnd type="none" w="sm" len="sm"/>
            <a:tailEnd type="none" w="sm" len="sm"/>
          </a:ln>
        </p:spPr>
        <p:txBody>
          <a:bodyPr wrap="none">
            <a:spAutoFit/>
          </a:bodyPr>
          <a:lstStyle/>
          <a:p>
            <a:r>
              <a:rPr lang="en-US">
                <a:solidFill>
                  <a:srgbClr val="0066FF"/>
                </a:solidFill>
              </a:rPr>
              <a:t>d</a:t>
            </a:r>
            <a:r>
              <a:rPr lang="en-US" baseline="30000">
                <a:solidFill>
                  <a:srgbClr val="0066FF"/>
                </a:solidFill>
              </a:rPr>
              <a:t>6</a:t>
            </a:r>
          </a:p>
        </p:txBody>
      </p:sp>
      <p:sp>
        <p:nvSpPr>
          <p:cNvPr id="9226" name="Rectangle 12"/>
          <p:cNvSpPr>
            <a:spLocks noChangeArrowheads="1"/>
          </p:cNvSpPr>
          <p:nvPr/>
        </p:nvSpPr>
        <p:spPr bwMode="auto">
          <a:xfrm>
            <a:off x="6467475" y="2640013"/>
            <a:ext cx="269875" cy="274637"/>
          </a:xfrm>
          <a:prstGeom prst="rect">
            <a:avLst/>
          </a:prstGeom>
          <a:noFill/>
          <a:ln w="12700" cap="sq">
            <a:noFill/>
            <a:miter lim="800000"/>
            <a:headEnd type="none" w="sm" len="sm"/>
            <a:tailEnd type="none" w="sm" len="sm"/>
          </a:ln>
        </p:spPr>
        <p:txBody>
          <a:bodyPr wrap="none" anchor="ctr">
            <a:spAutoFit/>
          </a:bodyPr>
          <a:lstStyle/>
          <a:p>
            <a:pPr rtl="1"/>
            <a:r>
              <a:rPr lang="en-US" sz="1200">
                <a:latin typeface="Arial" charset="0"/>
                <a:cs typeface="Times New Roman" pitchFamily="18" charset="0"/>
              </a:rPr>
              <a:t>  </a:t>
            </a:r>
            <a:endParaRPr lang="en-US" sz="1800">
              <a:latin typeface="Arial" charset="0"/>
            </a:endParaRPr>
          </a:p>
        </p:txBody>
      </p:sp>
      <p:graphicFrame>
        <p:nvGraphicFramePr>
          <p:cNvPr id="196619" name="Object 11"/>
          <p:cNvGraphicFramePr>
            <a:graphicFrameLocks noChangeAspect="1"/>
          </p:cNvGraphicFramePr>
          <p:nvPr/>
        </p:nvGraphicFramePr>
        <p:xfrm>
          <a:off x="1905000" y="3429000"/>
          <a:ext cx="2667000" cy="1028700"/>
        </p:xfrm>
        <a:graphic>
          <a:graphicData uri="http://schemas.openxmlformats.org/presentationml/2006/ole">
            <p:oleObj spid="_x0000_s9219" name="CS ChemDraw Drawing" r:id="rId4" imgW="1976120" imgH="1026160" progId="ChemDraw.Document.6.0">
              <p:embed/>
            </p:oleObj>
          </a:graphicData>
        </a:graphic>
      </p:graphicFrame>
      <p:sp>
        <p:nvSpPr>
          <p:cNvPr id="9227" name="Rectangle 13"/>
          <p:cNvSpPr>
            <a:spLocks noChangeArrowheads="1"/>
          </p:cNvSpPr>
          <p:nvPr/>
        </p:nvSpPr>
        <p:spPr bwMode="auto">
          <a:xfrm>
            <a:off x="228600" y="3810000"/>
            <a:ext cx="1346200" cy="336550"/>
          </a:xfrm>
          <a:prstGeom prst="rect">
            <a:avLst/>
          </a:prstGeom>
          <a:noFill/>
          <a:ln w="12700" cap="sq">
            <a:noFill/>
            <a:miter lim="800000"/>
            <a:headEnd type="none" w="sm" len="sm"/>
            <a:tailEnd type="none" w="sm" len="sm"/>
          </a:ln>
        </p:spPr>
        <p:txBody>
          <a:bodyPr wrap="none" anchor="ctr">
            <a:spAutoFit/>
          </a:bodyPr>
          <a:lstStyle/>
          <a:p>
            <a:pPr rtl="1"/>
            <a:r>
              <a:rPr lang="en-US" sz="1600" b="1">
                <a:solidFill>
                  <a:srgbClr val="FF6600"/>
                </a:solidFill>
                <a:latin typeface="Arial" charset="0"/>
                <a:cs typeface="Times New Roman" pitchFamily="18" charset="0"/>
              </a:rPr>
              <a:t>[Cu(H</a:t>
            </a:r>
            <a:r>
              <a:rPr lang="en-US" sz="1600" b="1" baseline="-30000">
                <a:solidFill>
                  <a:srgbClr val="FF6600"/>
                </a:solidFill>
                <a:latin typeface="Arial" charset="0"/>
                <a:cs typeface="Times New Roman" pitchFamily="18" charset="0"/>
              </a:rPr>
              <a:t>2</a:t>
            </a:r>
            <a:r>
              <a:rPr lang="en-US" sz="1600" b="1">
                <a:solidFill>
                  <a:srgbClr val="FF6600"/>
                </a:solidFill>
                <a:latin typeface="Arial" charset="0"/>
                <a:cs typeface="Times New Roman" pitchFamily="18" charset="0"/>
              </a:rPr>
              <a:t>O)</a:t>
            </a:r>
            <a:r>
              <a:rPr lang="en-US" sz="1600" b="1" baseline="-30000">
                <a:solidFill>
                  <a:srgbClr val="FF6600"/>
                </a:solidFill>
                <a:latin typeface="Arial" charset="0"/>
                <a:cs typeface="Times New Roman" pitchFamily="18" charset="0"/>
              </a:rPr>
              <a:t>6</a:t>
            </a:r>
            <a:r>
              <a:rPr lang="en-US" sz="1600" b="1">
                <a:solidFill>
                  <a:srgbClr val="FF6600"/>
                </a:solidFill>
                <a:latin typeface="Arial" charset="0"/>
                <a:cs typeface="Times New Roman" pitchFamily="18" charset="0"/>
              </a:rPr>
              <a:t>]</a:t>
            </a:r>
            <a:r>
              <a:rPr lang="en-US" sz="1600" b="1" baseline="30000">
                <a:solidFill>
                  <a:srgbClr val="FF6600"/>
                </a:solidFill>
                <a:latin typeface="Arial" charset="0"/>
                <a:cs typeface="Times New Roman" pitchFamily="18" charset="0"/>
              </a:rPr>
              <a:t>+2</a:t>
            </a:r>
            <a:endParaRPr lang="en-US" sz="1600" b="1">
              <a:solidFill>
                <a:srgbClr val="FF6600"/>
              </a:solidFill>
              <a:latin typeface="Arial" charset="0"/>
            </a:endParaRPr>
          </a:p>
        </p:txBody>
      </p:sp>
      <p:sp>
        <p:nvSpPr>
          <p:cNvPr id="9228" name="Rectangle 14"/>
          <p:cNvSpPr>
            <a:spLocks noChangeArrowheads="1"/>
          </p:cNvSpPr>
          <p:nvPr/>
        </p:nvSpPr>
        <p:spPr bwMode="auto">
          <a:xfrm>
            <a:off x="2514600" y="4724400"/>
            <a:ext cx="438150" cy="457200"/>
          </a:xfrm>
          <a:prstGeom prst="rect">
            <a:avLst/>
          </a:prstGeom>
          <a:noFill/>
          <a:ln w="12700" cap="sq">
            <a:noFill/>
            <a:miter lim="800000"/>
            <a:headEnd type="none" w="sm" len="sm"/>
            <a:tailEnd type="none" w="sm" len="sm"/>
          </a:ln>
        </p:spPr>
        <p:txBody>
          <a:bodyPr wrap="none" anchor="ctr">
            <a:spAutoFit/>
          </a:bodyPr>
          <a:lstStyle/>
          <a:p>
            <a:pPr rtl="1"/>
            <a:r>
              <a:rPr lang="en-US">
                <a:solidFill>
                  <a:srgbClr val="0066FF"/>
                </a:solidFill>
              </a:rPr>
              <a:t>d</a:t>
            </a:r>
            <a:r>
              <a:rPr lang="en-US" baseline="30000">
                <a:solidFill>
                  <a:srgbClr val="0066FF"/>
                </a:solidFill>
              </a:rPr>
              <a:t>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96611">
                                            <p:txEl>
                                              <p:pRg st="0" end="0"/>
                                            </p:txEl>
                                          </p:spTgt>
                                        </p:tgtEl>
                                        <p:attrNameLst>
                                          <p:attrName>style.visibility</p:attrName>
                                        </p:attrNameLst>
                                      </p:cBhvr>
                                      <p:to>
                                        <p:strVal val="visible"/>
                                      </p:to>
                                    </p:set>
                                    <p:animEffect transition="in" filter="checkerboard(across)">
                                      <p:cBhvr>
                                        <p:cTn id="7" dur="500"/>
                                        <p:tgtEl>
                                          <p:spTgt spid="1966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96619"/>
                                        </p:tgtEl>
                                        <p:attrNameLst>
                                          <p:attrName>style.visibility</p:attrName>
                                        </p:attrNameLst>
                                      </p:cBhvr>
                                      <p:to>
                                        <p:strVal val="visible"/>
                                      </p:to>
                                    </p:set>
                                    <p:animEffect transition="in" filter="box(in)">
                                      <p:cBhvr>
                                        <p:cTn id="12" dur="500"/>
                                        <p:tgtEl>
                                          <p:spTgt spid="196619"/>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96612"/>
                                        </p:tgtEl>
                                        <p:attrNameLst>
                                          <p:attrName>style.visibility</p:attrName>
                                        </p:attrNameLst>
                                      </p:cBhvr>
                                      <p:to>
                                        <p:strVal val="visible"/>
                                      </p:to>
                                    </p:set>
                                    <p:animEffect transition="in" filter="checkerboard(across)">
                                      <p:cBhvr>
                                        <p:cTn id="17" dur="500"/>
                                        <p:tgtEl>
                                          <p:spTgt spid="196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r" rtl="1"/>
            <a:r>
              <a:rPr lang="ar-SA" sz="3600" smtClean="0">
                <a:cs typeface="Arial" charset="0"/>
              </a:rPr>
              <a:t>2-تاثير يان- تيلر </a:t>
            </a:r>
            <a:r>
              <a:rPr lang="en-US" sz="3600" smtClean="0">
                <a:cs typeface="Arial" charset="0"/>
              </a:rPr>
              <a:t>jahn- Teller effects</a:t>
            </a:r>
          </a:p>
        </p:txBody>
      </p:sp>
      <p:sp>
        <p:nvSpPr>
          <p:cNvPr id="198659" name="Rectangle 3"/>
          <p:cNvSpPr>
            <a:spLocks noGrp="1" noChangeArrowheads="1"/>
          </p:cNvSpPr>
          <p:nvPr>
            <p:ph type="body" idx="1"/>
          </p:nvPr>
        </p:nvSpPr>
        <p:spPr/>
        <p:txBody>
          <a:bodyPr/>
          <a:lstStyle/>
          <a:p>
            <a:pPr algn="r" rtl="1"/>
            <a:r>
              <a:rPr lang="ar-SA" b="1" smtClean="0">
                <a:solidFill>
                  <a:srgbClr val="0066FF"/>
                </a:solidFill>
                <a:cs typeface="Arial" charset="0"/>
              </a:rPr>
              <a:t>النظرية:</a:t>
            </a:r>
          </a:p>
          <a:p>
            <a:pPr algn="r" rtl="1">
              <a:buFont typeface="Wingdings" pitchFamily="2" charset="2"/>
              <a:buNone/>
            </a:pPr>
            <a:r>
              <a:rPr lang="ar-SA" b="1" smtClean="0">
                <a:solidFill>
                  <a:srgbClr val="990000"/>
                </a:solidFill>
                <a:cs typeface="Arial" charset="0"/>
              </a:rPr>
              <a:t>اذا كان هناك( مدارات متساوية في الطاقة </a:t>
            </a:r>
            <a:r>
              <a:rPr lang="en-US" b="1" smtClean="0">
                <a:solidFill>
                  <a:srgbClr val="990000"/>
                </a:solidFill>
                <a:cs typeface="Arial" charset="0"/>
              </a:rPr>
              <a:t>degenerate </a:t>
            </a:r>
            <a:r>
              <a:rPr lang="ar-SA" b="1" smtClean="0">
                <a:solidFill>
                  <a:srgbClr val="990000"/>
                </a:solidFill>
                <a:cs typeface="Arial" charset="0"/>
              </a:rPr>
              <a:t> ولكن كان هناك عدد غير متساوي من الإلكترونات) يحدث خلل في توزيع المدارات بحيث الذي يحوي عدد اقل من الالكترونات يرتفع في الطاقة والمدار الذي يحوي عدد اكبر من الالكترونات ينخفض في الطاقة.</a:t>
            </a:r>
            <a:endParaRPr lang="en-US" b="1" smtClean="0">
              <a:solidFill>
                <a:srgbClr val="9900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iterate type="lt">
                                    <p:tmPct val="10000"/>
                                  </p:iterate>
                                  <p:childTnLst>
                                    <p:set>
                                      <p:cBhvr>
                                        <p:cTn id="6" dur="1" fill="hold">
                                          <p:stCondLst>
                                            <p:cond delay="0"/>
                                          </p:stCondLst>
                                        </p:cTn>
                                        <p:tgtEl>
                                          <p:spTgt spid="198659">
                                            <p:txEl>
                                              <p:pRg st="0" end="0"/>
                                            </p:txEl>
                                          </p:spTgt>
                                        </p:tgtEl>
                                        <p:attrNameLst>
                                          <p:attrName>style.visibility</p:attrName>
                                        </p:attrNameLst>
                                      </p:cBhvr>
                                      <p:to>
                                        <p:strVal val="visible"/>
                                      </p:to>
                                    </p:set>
                                    <p:animEffect transition="in" filter="fade">
                                      <p:cBhvr>
                                        <p:cTn id="7" dur="2000"/>
                                        <p:tgtEl>
                                          <p:spTgt spid="198659">
                                            <p:txEl>
                                              <p:pRg st="0" end="0"/>
                                            </p:txEl>
                                          </p:spTgt>
                                        </p:tgtEl>
                                      </p:cBhvr>
                                    </p:animEffect>
                                    <p:anim calcmode="lin" valueType="num">
                                      <p:cBhvr>
                                        <p:cTn id="8" dur="2000" fill="hold"/>
                                        <p:tgtEl>
                                          <p:spTgt spid="198659">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198659">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iterate type="lt">
                                    <p:tmPct val="10000"/>
                                  </p:iterate>
                                  <p:childTnLst>
                                    <p:set>
                                      <p:cBhvr>
                                        <p:cTn id="11" dur="1" fill="hold">
                                          <p:stCondLst>
                                            <p:cond delay="0"/>
                                          </p:stCondLst>
                                        </p:cTn>
                                        <p:tgtEl>
                                          <p:spTgt spid="198659">
                                            <p:txEl>
                                              <p:pRg st="1" end="1"/>
                                            </p:txEl>
                                          </p:spTgt>
                                        </p:tgtEl>
                                        <p:attrNameLst>
                                          <p:attrName>style.visibility</p:attrName>
                                        </p:attrNameLst>
                                      </p:cBhvr>
                                      <p:to>
                                        <p:strVal val="visible"/>
                                      </p:to>
                                    </p:set>
                                    <p:animEffect transition="in" filter="fade">
                                      <p:cBhvr>
                                        <p:cTn id="12" dur="2000"/>
                                        <p:tgtEl>
                                          <p:spTgt spid="198659">
                                            <p:txEl>
                                              <p:pRg st="1" end="1"/>
                                            </p:txEl>
                                          </p:spTgt>
                                        </p:tgtEl>
                                      </p:cBhvr>
                                    </p:animEffect>
                                    <p:anim calcmode="lin" valueType="num">
                                      <p:cBhvr>
                                        <p:cTn id="13" dur="2000" fill="hold"/>
                                        <p:tgtEl>
                                          <p:spTgt spid="198659">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198659">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algn="r" rtl="1"/>
            <a:r>
              <a:rPr lang="ar-SA" sz="3600" smtClean="0">
                <a:cs typeface="Arial" charset="0"/>
              </a:rPr>
              <a:t>2-تاثير يان- تيلر </a:t>
            </a:r>
            <a:r>
              <a:rPr lang="en-US" sz="3600" smtClean="0">
                <a:cs typeface="Arial" charset="0"/>
              </a:rPr>
              <a:t>jahn- Teller effects</a:t>
            </a:r>
          </a:p>
        </p:txBody>
      </p:sp>
      <p:sp>
        <p:nvSpPr>
          <p:cNvPr id="10244" name="Rectangle 3"/>
          <p:cNvSpPr>
            <a:spLocks noGrp="1" noChangeArrowheads="1"/>
          </p:cNvSpPr>
          <p:nvPr>
            <p:ph type="body" idx="1"/>
          </p:nvPr>
        </p:nvSpPr>
        <p:spPr>
          <a:xfrm>
            <a:off x="152400" y="838200"/>
            <a:ext cx="8610600" cy="6019800"/>
          </a:xfrm>
        </p:spPr>
        <p:txBody>
          <a:bodyPr/>
          <a:lstStyle/>
          <a:p>
            <a:endParaRPr lang="ar-SA" smtClean="0"/>
          </a:p>
        </p:txBody>
      </p:sp>
      <p:sp>
        <p:nvSpPr>
          <p:cNvPr id="10245" name="Rectangle 5"/>
          <p:cNvSpPr>
            <a:spLocks noChangeArrowheads="1"/>
          </p:cNvSpPr>
          <p:nvPr/>
        </p:nvSpPr>
        <p:spPr bwMode="auto">
          <a:xfrm>
            <a:off x="0" y="0"/>
            <a:ext cx="9144000" cy="0"/>
          </a:xfrm>
          <a:prstGeom prst="rect">
            <a:avLst/>
          </a:prstGeom>
          <a:noFill/>
          <a:ln w="12700" cap="sq">
            <a:noFill/>
            <a:miter lim="800000"/>
            <a:headEnd type="none" w="sm" len="sm"/>
            <a:tailEnd type="none" w="sm" len="sm"/>
          </a:ln>
        </p:spPr>
        <p:txBody>
          <a:bodyPr wrap="none" anchor="ctr">
            <a:spAutoFit/>
          </a:bodyPr>
          <a:lstStyle/>
          <a:p>
            <a:endParaRPr lang="ar-SA"/>
          </a:p>
        </p:txBody>
      </p:sp>
      <p:graphicFrame>
        <p:nvGraphicFramePr>
          <p:cNvPr id="199684" name="Object 4"/>
          <p:cNvGraphicFramePr>
            <a:graphicFrameLocks noChangeAspect="1"/>
          </p:cNvGraphicFramePr>
          <p:nvPr/>
        </p:nvGraphicFramePr>
        <p:xfrm>
          <a:off x="762000" y="2057400"/>
          <a:ext cx="7696200" cy="4800600"/>
        </p:xfrm>
        <a:graphic>
          <a:graphicData uri="http://schemas.openxmlformats.org/presentationml/2006/ole">
            <p:oleObj spid="_x0000_s10242" name="CS ChemDraw Drawing" r:id="rId3" imgW="5976360" imgH="4391640" progId="ChemDraw.Document.6.0">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99684"/>
                                        </p:tgtEl>
                                        <p:attrNameLst>
                                          <p:attrName>style.visibility</p:attrName>
                                        </p:attrNameLst>
                                      </p:cBhvr>
                                      <p:to>
                                        <p:strVal val="visible"/>
                                      </p:to>
                                    </p:set>
                                    <p:animEffect transition="in" filter="diamond(in)">
                                      <p:cBhvr>
                                        <p:cTn id="7" dur="2000"/>
                                        <p:tgtEl>
                                          <p:spTgt spid="1996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algn="r" rtl="1"/>
            <a:r>
              <a:rPr lang="ar-SA" sz="3600" smtClean="0">
                <a:cs typeface="Arial" charset="0"/>
              </a:rPr>
              <a:t>2-تاثير يان- تيلر </a:t>
            </a:r>
            <a:r>
              <a:rPr lang="en-US" sz="3600" smtClean="0">
                <a:cs typeface="Arial" charset="0"/>
              </a:rPr>
              <a:t>jahn- Teller effects</a:t>
            </a:r>
          </a:p>
        </p:txBody>
      </p:sp>
      <p:sp>
        <p:nvSpPr>
          <p:cNvPr id="11268" name="Rectangle 3"/>
          <p:cNvSpPr>
            <a:spLocks noGrp="1" noChangeArrowheads="1"/>
          </p:cNvSpPr>
          <p:nvPr>
            <p:ph type="body" idx="1"/>
          </p:nvPr>
        </p:nvSpPr>
        <p:spPr/>
        <p:txBody>
          <a:bodyPr/>
          <a:lstStyle/>
          <a:p>
            <a:pPr algn="r" rtl="1"/>
            <a:r>
              <a:rPr lang="ar-SA" sz="1200" b="1" smtClean="0">
                <a:cs typeface="Arial" charset="0"/>
              </a:rPr>
              <a:t>يحدث تشوة يان- تيلر</a:t>
            </a:r>
            <a:r>
              <a:rPr lang="en-US" sz="1200" b="1" smtClean="0">
                <a:cs typeface="Arial" charset="0"/>
              </a:rPr>
              <a:t>  </a:t>
            </a:r>
            <a:r>
              <a:rPr lang="ar-SA" sz="1200" b="1" smtClean="0">
                <a:cs typeface="Arial" charset="0"/>
              </a:rPr>
              <a:t>في معقدات العناصر الانتقالية مثال</a:t>
            </a:r>
            <a:r>
              <a:rPr lang="en-US" smtClean="0"/>
              <a:t> </a:t>
            </a:r>
          </a:p>
        </p:txBody>
      </p:sp>
      <p:sp>
        <p:nvSpPr>
          <p:cNvPr id="11269" name="Rectangle 5"/>
          <p:cNvSpPr>
            <a:spLocks noChangeArrowheads="1"/>
          </p:cNvSpPr>
          <p:nvPr/>
        </p:nvSpPr>
        <p:spPr bwMode="auto">
          <a:xfrm>
            <a:off x="0" y="790575"/>
            <a:ext cx="9144000" cy="0"/>
          </a:xfrm>
          <a:prstGeom prst="rect">
            <a:avLst/>
          </a:prstGeom>
          <a:noFill/>
          <a:ln w="12700" cap="sq">
            <a:noFill/>
            <a:miter lim="800000"/>
            <a:headEnd type="none" w="sm" len="sm"/>
            <a:tailEnd type="none" w="sm" len="sm"/>
          </a:ln>
        </p:spPr>
        <p:txBody>
          <a:bodyPr wrap="none" anchor="ctr">
            <a:spAutoFit/>
          </a:bodyPr>
          <a:lstStyle/>
          <a:p>
            <a:endParaRPr lang="ar-SA"/>
          </a:p>
        </p:txBody>
      </p:sp>
      <p:graphicFrame>
        <p:nvGraphicFramePr>
          <p:cNvPr id="200708" name="Object 4"/>
          <p:cNvGraphicFramePr>
            <a:graphicFrameLocks noChangeAspect="1"/>
          </p:cNvGraphicFramePr>
          <p:nvPr/>
        </p:nvGraphicFramePr>
        <p:xfrm>
          <a:off x="685800" y="1295400"/>
          <a:ext cx="4819650" cy="5276850"/>
        </p:xfrm>
        <a:graphic>
          <a:graphicData uri="http://schemas.openxmlformats.org/presentationml/2006/ole">
            <p:oleObj spid="_x0000_s11266" name="CS ChemDraw Drawing" r:id="rId3" imgW="4815840" imgH="5280660" progId="ChemDraw.Document.6.0">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00708"/>
                                        </p:tgtEl>
                                        <p:attrNameLst>
                                          <p:attrName>style.visibility</p:attrName>
                                        </p:attrNameLst>
                                      </p:cBhvr>
                                      <p:to>
                                        <p:strVal val="visible"/>
                                      </p:to>
                                    </p:set>
                                    <p:anim calcmode="lin" valueType="num">
                                      <p:cBhvr>
                                        <p:cTn id="7" dur="1000" fill="hold"/>
                                        <p:tgtEl>
                                          <p:spTgt spid="200708"/>
                                        </p:tgtEl>
                                        <p:attrNameLst>
                                          <p:attrName>ppt_w</p:attrName>
                                        </p:attrNameLst>
                                      </p:cBhvr>
                                      <p:tavLst>
                                        <p:tav tm="0">
                                          <p:val>
                                            <p:strVal val="#ppt_w*0.70"/>
                                          </p:val>
                                        </p:tav>
                                        <p:tav tm="100000">
                                          <p:val>
                                            <p:strVal val="#ppt_w"/>
                                          </p:val>
                                        </p:tav>
                                      </p:tavLst>
                                    </p:anim>
                                    <p:anim calcmode="lin" valueType="num">
                                      <p:cBhvr>
                                        <p:cTn id="8" dur="1000" fill="hold"/>
                                        <p:tgtEl>
                                          <p:spTgt spid="200708"/>
                                        </p:tgtEl>
                                        <p:attrNameLst>
                                          <p:attrName>ppt_h</p:attrName>
                                        </p:attrNameLst>
                                      </p:cBhvr>
                                      <p:tavLst>
                                        <p:tav tm="0">
                                          <p:val>
                                            <p:strVal val="#ppt_h"/>
                                          </p:val>
                                        </p:tav>
                                        <p:tav tm="100000">
                                          <p:val>
                                            <p:strVal val="#ppt_h"/>
                                          </p:val>
                                        </p:tav>
                                      </p:tavLst>
                                    </p:anim>
                                    <p:animEffect transition="in" filter="fade">
                                      <p:cBhvr>
                                        <p:cTn id="9" dur="1000"/>
                                        <p:tgtEl>
                                          <p:spTgt spid="2007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r" rtl="1"/>
            <a:r>
              <a:rPr lang="ar-SA" smtClean="0">
                <a:cs typeface="Arial" charset="0"/>
              </a:rPr>
              <a:t>نقد نظرية المجال البلوري وتعديلها</a:t>
            </a:r>
            <a:endParaRPr lang="en-US" smtClean="0">
              <a:cs typeface="Arial" charset="0"/>
            </a:endParaRPr>
          </a:p>
        </p:txBody>
      </p:sp>
      <p:sp>
        <p:nvSpPr>
          <p:cNvPr id="202755" name="Rectangle 3"/>
          <p:cNvSpPr>
            <a:spLocks noGrp="1" noChangeArrowheads="1"/>
          </p:cNvSpPr>
          <p:nvPr>
            <p:ph type="body" idx="1"/>
          </p:nvPr>
        </p:nvSpPr>
        <p:spPr/>
        <p:txBody>
          <a:bodyPr/>
          <a:lstStyle/>
          <a:p>
            <a:pPr algn="r" rtl="1"/>
            <a:r>
              <a:rPr lang="en-US" smtClean="0"/>
              <a:t> </a:t>
            </a:r>
            <a:r>
              <a:rPr lang="ar-SA" b="1" smtClean="0">
                <a:cs typeface="Arial" charset="0"/>
              </a:rPr>
              <a:t>الفرضية الاولية لنظرية المجال البلوري هي التاثير الكهروستاتيكي على ذرة الفلز او ايونه.</a:t>
            </a:r>
          </a:p>
          <a:p>
            <a:pPr algn="r" rtl="1"/>
            <a:r>
              <a:rPr lang="ar-SA" b="1" smtClean="0">
                <a:cs typeface="Arial" charset="0"/>
              </a:rPr>
              <a:t>هناك براهين على عدم صحة هذة الفرضية وعلى وجود تداخل بين مدرات الفلز ومدارات الليجاند</a:t>
            </a:r>
            <a:endParaRPr lang="en-US" b="1" smtClean="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02755">
                                            <p:txEl>
                                              <p:pRg st="0" end="0"/>
                                            </p:txEl>
                                          </p:spTgt>
                                        </p:tgtEl>
                                        <p:attrNameLst>
                                          <p:attrName>style.visibility</p:attrName>
                                        </p:attrNameLst>
                                      </p:cBhvr>
                                      <p:to>
                                        <p:strVal val="visible"/>
                                      </p:to>
                                    </p:set>
                                    <p:animEffect transition="in" filter="diamond(in)">
                                      <p:cBhvr>
                                        <p:cTn id="7" dur="2000"/>
                                        <p:tgtEl>
                                          <p:spTgt spid="202755">
                                            <p:txEl>
                                              <p:pRg st="0" end="0"/>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202755">
                                            <p:txEl>
                                              <p:pRg st="1" end="1"/>
                                            </p:txEl>
                                          </p:spTgt>
                                        </p:tgtEl>
                                        <p:attrNameLst>
                                          <p:attrName>style.visibility</p:attrName>
                                        </p:attrNameLst>
                                      </p:cBhvr>
                                      <p:to>
                                        <p:strVal val="visible"/>
                                      </p:to>
                                    </p:set>
                                    <p:animEffect transition="in" filter="diamond(in)">
                                      <p:cBhvr>
                                        <p:cTn id="10" dur="2000"/>
                                        <p:tgtEl>
                                          <p:spTgt spid="2027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algn="r" rtl="1"/>
            <a:r>
              <a:rPr lang="ar-SA" sz="2400" smtClean="0">
                <a:cs typeface="Arial" charset="0"/>
              </a:rPr>
              <a:t>1-اطياف رنين اللف الإلكتروني </a:t>
            </a:r>
            <a:r>
              <a:rPr lang="en-US" sz="2400" smtClean="0">
                <a:cs typeface="Arial" charset="0"/>
              </a:rPr>
              <a:t> (ESR) Electron Spin Resonance Spectra</a:t>
            </a:r>
          </a:p>
        </p:txBody>
      </p:sp>
      <p:sp>
        <p:nvSpPr>
          <p:cNvPr id="203779" name="Rectangle 3"/>
          <p:cNvSpPr>
            <a:spLocks noGrp="1" noChangeArrowheads="1"/>
          </p:cNvSpPr>
          <p:nvPr>
            <p:ph type="body" idx="1"/>
          </p:nvPr>
        </p:nvSpPr>
        <p:spPr/>
        <p:txBody>
          <a:bodyPr/>
          <a:lstStyle/>
          <a:p>
            <a:pPr algn="r" rtl="1"/>
            <a:r>
              <a:rPr lang="en-US" smtClean="0"/>
              <a:t> </a:t>
            </a:r>
            <a:r>
              <a:rPr lang="ar-SA" b="1" smtClean="0">
                <a:cs typeface="Arial" charset="0"/>
              </a:rPr>
              <a:t>وجود حزم ثانوية في طيف رنين اللف الإلكترونات </a:t>
            </a:r>
            <a:r>
              <a:rPr lang="en-US" b="1" smtClean="0">
                <a:cs typeface="Arial" charset="0"/>
              </a:rPr>
              <a:t>d</a:t>
            </a:r>
            <a:r>
              <a:rPr lang="ar-SA" b="1" smtClean="0">
                <a:cs typeface="Arial" charset="0"/>
              </a:rPr>
              <a:t> في المعقدات </a:t>
            </a:r>
            <a:r>
              <a:rPr lang="en-US" b="1" smtClean="0">
                <a:cs typeface="Arial" charset="0"/>
              </a:rPr>
              <a:t>K</a:t>
            </a:r>
            <a:r>
              <a:rPr lang="en-US" b="1" baseline="-25000" smtClean="0">
                <a:cs typeface="Arial" charset="0"/>
              </a:rPr>
              <a:t>2</a:t>
            </a:r>
            <a:r>
              <a:rPr lang="en-US" b="1" smtClean="0">
                <a:cs typeface="Arial" charset="0"/>
              </a:rPr>
              <a:t> [IrCl</a:t>
            </a:r>
            <a:r>
              <a:rPr lang="en-US" b="1" baseline="-25000" smtClean="0">
                <a:cs typeface="Arial" charset="0"/>
              </a:rPr>
              <a:t>6</a:t>
            </a:r>
            <a:r>
              <a:rPr lang="en-US" b="1" smtClean="0">
                <a:cs typeface="Arial" charset="0"/>
              </a:rPr>
              <a:t>] ,[VO(acac)</a:t>
            </a:r>
            <a:r>
              <a:rPr lang="en-US" b="1" baseline="-25000" smtClean="0">
                <a:cs typeface="Arial" charset="0"/>
              </a:rPr>
              <a:t>2</a:t>
            </a:r>
            <a:r>
              <a:rPr lang="en-US" b="1" smtClean="0">
                <a:cs typeface="Arial" charset="0"/>
              </a:rPr>
              <a:t>]</a:t>
            </a:r>
          </a:p>
          <a:p>
            <a:pPr algn="r" rtl="1"/>
            <a:r>
              <a:rPr lang="ar-SA" b="1" smtClean="0">
                <a:cs typeface="Arial" charset="0"/>
              </a:rPr>
              <a:t> </a:t>
            </a:r>
            <a:endParaRPr lang="en-US" b="1" smtClean="0">
              <a:cs typeface="Arial" charset="0"/>
            </a:endParaRPr>
          </a:p>
          <a:p>
            <a:pPr algn="r" rtl="1"/>
            <a:r>
              <a:rPr lang="ar-SA" b="1" smtClean="0">
                <a:solidFill>
                  <a:srgbClr val="990000"/>
                </a:solidFill>
                <a:cs typeface="Arial" charset="0"/>
              </a:rPr>
              <a:t>وتسمى حزم الامتصاص الثانوية بالتركيب فوق الدقيق </a:t>
            </a:r>
            <a:r>
              <a:rPr lang="en-US" b="1" smtClean="0">
                <a:solidFill>
                  <a:srgbClr val="990000"/>
                </a:solidFill>
                <a:cs typeface="Arial" charset="0"/>
              </a:rPr>
              <a:t>hyperfine structure </a:t>
            </a:r>
            <a:endParaRPr lang="ar-SA" b="1" smtClean="0">
              <a:solidFill>
                <a:srgbClr val="990000"/>
              </a:solidFill>
              <a:cs typeface="Arial" charset="0"/>
            </a:endParaRPr>
          </a:p>
          <a:p>
            <a:pPr algn="r" rtl="1"/>
            <a:r>
              <a:rPr lang="ar-SA" b="1" smtClean="0">
                <a:solidFill>
                  <a:srgbClr val="CC00FF"/>
                </a:solidFill>
                <a:cs typeface="Arial" charset="0"/>
              </a:rPr>
              <a:t>والسبب في ظهورها</a:t>
            </a:r>
          </a:p>
          <a:p>
            <a:pPr algn="r" rtl="1"/>
            <a:r>
              <a:rPr lang="ar-SA" b="1" smtClean="0">
                <a:cs typeface="Arial" charset="0"/>
              </a:rPr>
              <a:t>تداخل مدارات ايون </a:t>
            </a:r>
            <a:r>
              <a:rPr lang="en-US" b="1" smtClean="0">
                <a:cs typeface="Arial" charset="0"/>
              </a:rPr>
              <a:t>Ir</a:t>
            </a:r>
            <a:r>
              <a:rPr lang="ar-SA" b="1" smtClean="0">
                <a:cs typeface="Arial" charset="0"/>
              </a:rPr>
              <a:t> ومدارات ال</a:t>
            </a:r>
            <a:r>
              <a:rPr lang="en-US" b="1" smtClean="0">
                <a:cs typeface="Arial" charset="0"/>
              </a:rPr>
              <a:t>Cl</a:t>
            </a:r>
            <a:r>
              <a:rPr lang="ar-SA" b="1" smtClean="0">
                <a:cs typeface="Arial" charset="0"/>
              </a:rPr>
              <a:t> (ليجاند).</a:t>
            </a:r>
            <a:endParaRPr lang="en-US" b="1" smtClean="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3779">
                                            <p:txEl>
                                              <p:pRg st="0" end="0"/>
                                            </p:txEl>
                                          </p:spTgt>
                                        </p:tgtEl>
                                        <p:attrNameLst>
                                          <p:attrName>style.visibility</p:attrName>
                                        </p:attrNameLst>
                                      </p:cBhvr>
                                      <p:to>
                                        <p:strVal val="visible"/>
                                      </p:to>
                                    </p:set>
                                    <p:animEffect transition="in" filter="checkerboard(across)">
                                      <p:cBhvr>
                                        <p:cTn id="7" dur="500"/>
                                        <p:tgtEl>
                                          <p:spTgt spid="203779">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203779">
                                            <p:txEl>
                                              <p:pRg st="1" end="1"/>
                                            </p:txEl>
                                          </p:spTgt>
                                        </p:tgtEl>
                                        <p:attrNameLst>
                                          <p:attrName>style.visibility</p:attrName>
                                        </p:attrNameLst>
                                      </p:cBhvr>
                                      <p:to>
                                        <p:strVal val="visible"/>
                                      </p:to>
                                    </p:set>
                                    <p:animEffect transition="in" filter="checkerboard(across)">
                                      <p:cBhvr>
                                        <p:cTn id="10" dur="500"/>
                                        <p:tgtEl>
                                          <p:spTgt spid="20377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nodeType="clickEffect">
                                  <p:stCondLst>
                                    <p:cond delay="0"/>
                                  </p:stCondLst>
                                  <p:iterate type="lt">
                                    <p:tmPct val="10000"/>
                                  </p:iterate>
                                  <p:childTnLst>
                                    <p:set>
                                      <p:cBhvr>
                                        <p:cTn id="14" dur="1" fill="hold">
                                          <p:stCondLst>
                                            <p:cond delay="0"/>
                                          </p:stCondLst>
                                        </p:cTn>
                                        <p:tgtEl>
                                          <p:spTgt spid="203779">
                                            <p:txEl>
                                              <p:pRg st="2" end="2"/>
                                            </p:txEl>
                                          </p:spTgt>
                                        </p:tgtEl>
                                        <p:attrNameLst>
                                          <p:attrName>style.visibility</p:attrName>
                                        </p:attrNameLst>
                                      </p:cBhvr>
                                      <p:to>
                                        <p:strVal val="visible"/>
                                      </p:to>
                                    </p:set>
                                    <p:animEffect transition="in" filter="fade">
                                      <p:cBhvr>
                                        <p:cTn id="15" dur="2000"/>
                                        <p:tgtEl>
                                          <p:spTgt spid="203779">
                                            <p:txEl>
                                              <p:pRg st="2" end="2"/>
                                            </p:txEl>
                                          </p:spTgt>
                                        </p:tgtEl>
                                      </p:cBhvr>
                                    </p:animEffect>
                                    <p:anim calcmode="lin" valueType="num">
                                      <p:cBhvr>
                                        <p:cTn id="16" dur="2000" fill="hold"/>
                                        <p:tgtEl>
                                          <p:spTgt spid="203779">
                                            <p:txEl>
                                              <p:pRg st="2" end="2"/>
                                            </p:txEl>
                                          </p:spTgt>
                                        </p:tgtEl>
                                        <p:attrNameLst>
                                          <p:attrName>ppt_w</p:attrName>
                                        </p:attrNameLst>
                                      </p:cBhvr>
                                      <p:tavLst>
                                        <p:tav tm="0" fmla="#ppt_w*sin(2.5*pi*$)">
                                          <p:val>
                                            <p:fltVal val="0"/>
                                          </p:val>
                                        </p:tav>
                                        <p:tav tm="100000">
                                          <p:val>
                                            <p:fltVal val="1"/>
                                          </p:val>
                                        </p:tav>
                                      </p:tavLst>
                                    </p:anim>
                                    <p:anim calcmode="lin" valueType="num">
                                      <p:cBhvr>
                                        <p:cTn id="17" dur="2000" fill="hold"/>
                                        <p:tgtEl>
                                          <p:spTgt spid="203779">
                                            <p:txEl>
                                              <p:pRg st="2" end="2"/>
                                            </p:txEl>
                                          </p:spTgt>
                                        </p:tgtEl>
                                        <p:attrNameLst>
                                          <p:attrName>ppt_h</p:attrName>
                                        </p:attrNameLst>
                                      </p:cBhvr>
                                      <p:tavLst>
                                        <p:tav tm="0">
                                          <p:val>
                                            <p:strVal val="#ppt_h"/>
                                          </p:val>
                                        </p:tav>
                                        <p:tav tm="100000">
                                          <p:val>
                                            <p:strVal val="#ppt_h"/>
                                          </p:val>
                                        </p:tav>
                                      </p:tavLst>
                                    </p:anim>
                                  </p:childTnLst>
                                </p:cTn>
                              </p:par>
                              <p:par>
                                <p:cTn id="18" presetID="45" presetClass="entr" presetSubtype="0" fill="hold" nodeType="withEffect">
                                  <p:stCondLst>
                                    <p:cond delay="0"/>
                                  </p:stCondLst>
                                  <p:iterate type="lt">
                                    <p:tmPct val="10000"/>
                                  </p:iterate>
                                  <p:childTnLst>
                                    <p:set>
                                      <p:cBhvr>
                                        <p:cTn id="19" dur="1" fill="hold">
                                          <p:stCondLst>
                                            <p:cond delay="0"/>
                                          </p:stCondLst>
                                        </p:cTn>
                                        <p:tgtEl>
                                          <p:spTgt spid="203779">
                                            <p:txEl>
                                              <p:pRg st="3" end="3"/>
                                            </p:txEl>
                                          </p:spTgt>
                                        </p:tgtEl>
                                        <p:attrNameLst>
                                          <p:attrName>style.visibility</p:attrName>
                                        </p:attrNameLst>
                                      </p:cBhvr>
                                      <p:to>
                                        <p:strVal val="visible"/>
                                      </p:to>
                                    </p:set>
                                    <p:animEffect transition="in" filter="fade">
                                      <p:cBhvr>
                                        <p:cTn id="20" dur="2000"/>
                                        <p:tgtEl>
                                          <p:spTgt spid="203779">
                                            <p:txEl>
                                              <p:pRg st="3" end="3"/>
                                            </p:txEl>
                                          </p:spTgt>
                                        </p:tgtEl>
                                      </p:cBhvr>
                                    </p:animEffect>
                                    <p:anim calcmode="lin" valueType="num">
                                      <p:cBhvr>
                                        <p:cTn id="21" dur="2000" fill="hold"/>
                                        <p:tgtEl>
                                          <p:spTgt spid="203779">
                                            <p:txEl>
                                              <p:pRg st="3" end="3"/>
                                            </p:txEl>
                                          </p:spTgt>
                                        </p:tgtEl>
                                        <p:attrNameLst>
                                          <p:attrName>ppt_w</p:attrName>
                                        </p:attrNameLst>
                                      </p:cBhvr>
                                      <p:tavLst>
                                        <p:tav tm="0" fmla="#ppt_w*sin(2.5*pi*$)">
                                          <p:val>
                                            <p:fltVal val="0"/>
                                          </p:val>
                                        </p:tav>
                                        <p:tav tm="100000">
                                          <p:val>
                                            <p:fltVal val="1"/>
                                          </p:val>
                                        </p:tav>
                                      </p:tavLst>
                                    </p:anim>
                                    <p:anim calcmode="lin" valueType="num">
                                      <p:cBhvr>
                                        <p:cTn id="22" dur="2000" fill="hold"/>
                                        <p:tgtEl>
                                          <p:spTgt spid="203779">
                                            <p:txEl>
                                              <p:pRg st="3" end="3"/>
                                            </p:txEl>
                                          </p:spTgt>
                                        </p:tgtEl>
                                        <p:attrNameLst>
                                          <p:attrName>ppt_h</p:attrName>
                                        </p:attrNameLst>
                                      </p:cBhvr>
                                      <p:tavLst>
                                        <p:tav tm="0">
                                          <p:val>
                                            <p:strVal val="#ppt_h"/>
                                          </p:val>
                                        </p:tav>
                                        <p:tav tm="100000">
                                          <p:val>
                                            <p:strVal val="#ppt_h"/>
                                          </p:val>
                                        </p:tav>
                                      </p:tavLst>
                                    </p:anim>
                                  </p:childTnLst>
                                </p:cTn>
                              </p:par>
                              <p:par>
                                <p:cTn id="23" presetID="45" presetClass="entr" presetSubtype="0" fill="hold" nodeType="withEffect">
                                  <p:stCondLst>
                                    <p:cond delay="0"/>
                                  </p:stCondLst>
                                  <p:iterate type="lt">
                                    <p:tmPct val="10000"/>
                                  </p:iterate>
                                  <p:childTnLst>
                                    <p:set>
                                      <p:cBhvr>
                                        <p:cTn id="24" dur="1" fill="hold">
                                          <p:stCondLst>
                                            <p:cond delay="0"/>
                                          </p:stCondLst>
                                        </p:cTn>
                                        <p:tgtEl>
                                          <p:spTgt spid="203779">
                                            <p:txEl>
                                              <p:pRg st="4" end="4"/>
                                            </p:txEl>
                                          </p:spTgt>
                                        </p:tgtEl>
                                        <p:attrNameLst>
                                          <p:attrName>style.visibility</p:attrName>
                                        </p:attrNameLst>
                                      </p:cBhvr>
                                      <p:to>
                                        <p:strVal val="visible"/>
                                      </p:to>
                                    </p:set>
                                    <p:animEffect transition="in" filter="fade">
                                      <p:cBhvr>
                                        <p:cTn id="25" dur="2000"/>
                                        <p:tgtEl>
                                          <p:spTgt spid="203779">
                                            <p:txEl>
                                              <p:pRg st="4" end="4"/>
                                            </p:txEl>
                                          </p:spTgt>
                                        </p:tgtEl>
                                      </p:cBhvr>
                                    </p:animEffect>
                                    <p:anim calcmode="lin" valueType="num">
                                      <p:cBhvr>
                                        <p:cTn id="26" dur="2000" fill="hold"/>
                                        <p:tgtEl>
                                          <p:spTgt spid="203779">
                                            <p:txEl>
                                              <p:pRg st="4" end="4"/>
                                            </p:txEl>
                                          </p:spTgt>
                                        </p:tgtEl>
                                        <p:attrNameLst>
                                          <p:attrName>ppt_w</p:attrName>
                                        </p:attrNameLst>
                                      </p:cBhvr>
                                      <p:tavLst>
                                        <p:tav tm="0" fmla="#ppt_w*sin(2.5*pi*$)">
                                          <p:val>
                                            <p:fltVal val="0"/>
                                          </p:val>
                                        </p:tav>
                                        <p:tav tm="100000">
                                          <p:val>
                                            <p:fltVal val="1"/>
                                          </p:val>
                                        </p:tav>
                                      </p:tavLst>
                                    </p:anim>
                                    <p:anim calcmode="lin" valueType="num">
                                      <p:cBhvr>
                                        <p:cTn id="27" dur="2000" fill="hold"/>
                                        <p:tgtEl>
                                          <p:spTgt spid="203779">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lgn="r" rtl="1"/>
            <a:r>
              <a:rPr lang="ar-SA" sz="2800" smtClean="0">
                <a:cs typeface="Arial" charset="0"/>
              </a:rPr>
              <a:t>اطياف الرنين النووي المغناطيسي </a:t>
            </a:r>
            <a:r>
              <a:rPr lang="en-US" sz="2800" smtClean="0">
                <a:cs typeface="Arial" charset="0"/>
              </a:rPr>
              <a:t>Nuclear Magnetic Resonance Spectra</a:t>
            </a:r>
          </a:p>
        </p:txBody>
      </p:sp>
      <p:sp>
        <p:nvSpPr>
          <p:cNvPr id="204803" name="Rectangle 3"/>
          <p:cNvSpPr>
            <a:spLocks noGrp="1" noChangeArrowheads="1"/>
          </p:cNvSpPr>
          <p:nvPr>
            <p:ph type="body" idx="1"/>
          </p:nvPr>
        </p:nvSpPr>
        <p:spPr/>
        <p:txBody>
          <a:bodyPr/>
          <a:lstStyle/>
          <a:p>
            <a:pPr algn="r" rtl="1"/>
            <a:r>
              <a:rPr lang="ar-SA" sz="2800" b="1" smtClean="0">
                <a:cs typeface="Arial" charset="0"/>
              </a:rPr>
              <a:t>يتأثر الرنين المغناطيسي (</a:t>
            </a:r>
            <a:r>
              <a:rPr lang="en-US" sz="2800" b="1" smtClean="0">
                <a:cs typeface="Arial" charset="0"/>
              </a:rPr>
              <a:t>NMR</a:t>
            </a:r>
            <a:r>
              <a:rPr lang="ar-SA" sz="2800" b="1" smtClean="0">
                <a:cs typeface="Arial" charset="0"/>
              </a:rPr>
              <a:t>)لذرات المرتبطات بوجود الالكترونات المنفردة  في أيون العنصر الانتقالي ويمكن تفسير ذلك بافتراض انتقال اللف الالكتروني من المدارات </a:t>
            </a:r>
            <a:r>
              <a:rPr lang="en-US" sz="2800" b="1" smtClean="0">
                <a:cs typeface="Arial" charset="0"/>
              </a:rPr>
              <a:t>d</a:t>
            </a:r>
            <a:r>
              <a:rPr lang="ar-SA" sz="2800" b="1" smtClean="0">
                <a:cs typeface="Arial" charset="0"/>
              </a:rPr>
              <a:t> الفلزية الى مدارات المرتبطات.</a:t>
            </a:r>
          </a:p>
          <a:p>
            <a:pPr algn="r" rtl="1"/>
            <a:r>
              <a:rPr lang="ar-SA" sz="2800" b="1" smtClean="0">
                <a:cs typeface="Arial" charset="0"/>
              </a:rPr>
              <a:t> </a:t>
            </a:r>
            <a:r>
              <a:rPr lang="ar-SA" sz="2800" b="1" smtClean="0">
                <a:solidFill>
                  <a:srgbClr val="CC00FF"/>
                </a:solidFill>
                <a:cs typeface="Arial" charset="0"/>
              </a:rPr>
              <a:t>فمثلا يختلف التردد الرنيني</a:t>
            </a:r>
            <a:r>
              <a:rPr lang="en-US" sz="2800" b="1" smtClean="0">
                <a:solidFill>
                  <a:srgbClr val="CC00FF"/>
                </a:solidFill>
                <a:cs typeface="Arial" charset="0"/>
              </a:rPr>
              <a:t>(NMR) </a:t>
            </a:r>
            <a:r>
              <a:rPr lang="ar-SA" sz="2800" b="1" smtClean="0">
                <a:solidFill>
                  <a:srgbClr val="CC00FF"/>
                </a:solidFill>
                <a:cs typeface="Arial" charset="0"/>
              </a:rPr>
              <a:t> للبرتون الحلقي </a:t>
            </a:r>
            <a:r>
              <a:rPr lang="en-US" sz="2800" b="1" smtClean="0">
                <a:solidFill>
                  <a:srgbClr val="CC00FF"/>
                </a:solidFill>
                <a:cs typeface="Arial" charset="0"/>
              </a:rPr>
              <a:t>H</a:t>
            </a:r>
            <a:r>
              <a:rPr lang="el-GR" sz="2800" b="1" baseline="-25000" smtClean="0">
                <a:solidFill>
                  <a:srgbClr val="CC00FF"/>
                </a:solidFill>
                <a:cs typeface="Arial" charset="0"/>
              </a:rPr>
              <a:t>α</a:t>
            </a:r>
            <a:r>
              <a:rPr lang="en-US" sz="2800" b="1" smtClean="0">
                <a:solidFill>
                  <a:srgbClr val="CC00FF"/>
                </a:solidFill>
                <a:cs typeface="Arial" charset="0"/>
              </a:rPr>
              <a:t> </a:t>
            </a:r>
            <a:r>
              <a:rPr lang="ar-SA" sz="2800" b="1" smtClean="0">
                <a:solidFill>
                  <a:srgbClr val="CC00FF"/>
                </a:solidFill>
                <a:cs typeface="Arial" charset="0"/>
              </a:rPr>
              <a:t> في المعقد </a:t>
            </a:r>
            <a:r>
              <a:rPr lang="en-US" sz="2800" b="1" smtClean="0">
                <a:solidFill>
                  <a:srgbClr val="CC00FF"/>
                </a:solidFill>
                <a:cs typeface="Arial" charset="0"/>
              </a:rPr>
              <a:t> [V(acac)</a:t>
            </a:r>
            <a:r>
              <a:rPr lang="en-US" sz="2800" b="1" baseline="-25000" smtClean="0">
                <a:solidFill>
                  <a:srgbClr val="CC00FF"/>
                </a:solidFill>
                <a:cs typeface="Arial" charset="0"/>
              </a:rPr>
              <a:t>3</a:t>
            </a:r>
            <a:r>
              <a:rPr lang="en-US" sz="2800" b="1" smtClean="0">
                <a:solidFill>
                  <a:srgbClr val="CC00FF"/>
                </a:solidFill>
                <a:cs typeface="Arial" charset="0"/>
              </a:rPr>
              <a:t>]</a:t>
            </a:r>
            <a:r>
              <a:rPr lang="ar-SA" sz="2800" b="1" smtClean="0">
                <a:solidFill>
                  <a:srgbClr val="CC00FF"/>
                </a:solidFill>
                <a:cs typeface="Arial" charset="0"/>
              </a:rPr>
              <a:t>   عنه في المعقد </a:t>
            </a:r>
            <a:r>
              <a:rPr lang="en-US" sz="2800" b="1" smtClean="0">
                <a:solidFill>
                  <a:srgbClr val="CC00FF"/>
                </a:solidFill>
                <a:cs typeface="Arial" charset="0"/>
              </a:rPr>
              <a:t> [Al(acac)</a:t>
            </a:r>
            <a:r>
              <a:rPr lang="en-US" sz="2800" b="1" baseline="-25000" smtClean="0">
                <a:solidFill>
                  <a:srgbClr val="CC00FF"/>
                </a:solidFill>
                <a:cs typeface="Arial" charset="0"/>
              </a:rPr>
              <a:t>3</a:t>
            </a:r>
            <a:r>
              <a:rPr lang="en-US" sz="2800" b="1" smtClean="0">
                <a:cs typeface="Arial" charset="0"/>
              </a:rPr>
              <a:t>]</a:t>
            </a:r>
            <a:endParaRPr lang="ar-SA" sz="2800" b="1" smtClean="0">
              <a:cs typeface="Arial" charset="0"/>
            </a:endParaRPr>
          </a:p>
          <a:p>
            <a:pPr algn="r" rtl="1"/>
            <a:r>
              <a:rPr lang="ar-SA" sz="2800" b="1" smtClean="0">
                <a:cs typeface="Arial" charset="0"/>
              </a:rPr>
              <a:t>والسبب:</a:t>
            </a:r>
          </a:p>
          <a:p>
            <a:pPr algn="r" rtl="1"/>
            <a:r>
              <a:rPr lang="ar-SA" sz="2800" b="1" smtClean="0">
                <a:solidFill>
                  <a:srgbClr val="0066FF"/>
                </a:solidFill>
                <a:cs typeface="Arial" charset="0"/>
              </a:rPr>
              <a:t>ايون </a:t>
            </a:r>
            <a:r>
              <a:rPr lang="en-US" sz="2800" b="1" smtClean="0">
                <a:solidFill>
                  <a:srgbClr val="0066FF"/>
                </a:solidFill>
                <a:cs typeface="Arial" charset="0"/>
              </a:rPr>
              <a:t>V</a:t>
            </a:r>
            <a:r>
              <a:rPr lang="en-US" sz="2800" b="1" baseline="30000" smtClean="0">
                <a:solidFill>
                  <a:srgbClr val="0066FF"/>
                </a:solidFill>
                <a:cs typeface="Arial" charset="0"/>
              </a:rPr>
              <a:t>+3</a:t>
            </a:r>
            <a:r>
              <a:rPr lang="en-US" sz="2800" b="1" smtClean="0">
                <a:solidFill>
                  <a:srgbClr val="0066FF"/>
                </a:solidFill>
                <a:cs typeface="Arial" charset="0"/>
              </a:rPr>
              <a:t> </a:t>
            </a:r>
            <a:r>
              <a:rPr lang="ar-SA" sz="2800" b="1" smtClean="0">
                <a:solidFill>
                  <a:srgbClr val="0066FF"/>
                </a:solidFill>
                <a:cs typeface="Arial" charset="0"/>
              </a:rPr>
              <a:t>                        </a:t>
            </a:r>
            <a:r>
              <a:rPr lang="en-US" sz="2800" b="1" smtClean="0">
                <a:solidFill>
                  <a:srgbClr val="0066FF"/>
                </a:solidFill>
                <a:cs typeface="Arial" charset="0"/>
              </a:rPr>
              <a:t>2e </a:t>
            </a:r>
            <a:r>
              <a:rPr lang="ar-SA" sz="2800" b="1" smtClean="0">
                <a:solidFill>
                  <a:srgbClr val="0066FF"/>
                </a:solidFill>
                <a:cs typeface="Arial" charset="0"/>
              </a:rPr>
              <a:t>منفردة</a:t>
            </a:r>
          </a:p>
          <a:p>
            <a:pPr algn="r" rtl="1"/>
            <a:r>
              <a:rPr lang="ar-SA" sz="2800" b="1" smtClean="0">
                <a:solidFill>
                  <a:srgbClr val="0066FF"/>
                </a:solidFill>
                <a:cs typeface="Arial" charset="0"/>
              </a:rPr>
              <a:t>ايون </a:t>
            </a:r>
            <a:r>
              <a:rPr lang="en-US" sz="2800" b="1" smtClean="0">
                <a:solidFill>
                  <a:srgbClr val="0066FF"/>
                </a:solidFill>
                <a:cs typeface="Arial" charset="0"/>
              </a:rPr>
              <a:t>Al</a:t>
            </a:r>
            <a:r>
              <a:rPr lang="en-US" sz="2800" b="1" baseline="30000" smtClean="0">
                <a:solidFill>
                  <a:srgbClr val="0066FF"/>
                </a:solidFill>
                <a:cs typeface="Arial" charset="0"/>
              </a:rPr>
              <a:t>+3</a:t>
            </a:r>
            <a:r>
              <a:rPr lang="en-US" sz="2800" b="1" smtClean="0">
                <a:solidFill>
                  <a:srgbClr val="0066FF"/>
                </a:solidFill>
                <a:cs typeface="Arial" charset="0"/>
              </a:rPr>
              <a:t>  </a:t>
            </a:r>
            <a:r>
              <a:rPr lang="ar-SA" sz="2800" b="1" smtClean="0">
                <a:solidFill>
                  <a:srgbClr val="0066FF"/>
                </a:solidFill>
                <a:cs typeface="Arial" charset="0"/>
              </a:rPr>
              <a:t>                      لايوجد الكترونات منفردة</a:t>
            </a:r>
          </a:p>
          <a:p>
            <a:pPr algn="r" rtl="1"/>
            <a:r>
              <a:rPr lang="ar-SA" sz="2800" b="1" smtClean="0">
                <a:cs typeface="Arial" charset="0"/>
              </a:rPr>
              <a:t>وهذا الاختلاف الرنيني سببه انتقال كثافة لف الإلكترونات </a:t>
            </a:r>
            <a:r>
              <a:rPr lang="en-US" sz="2800" b="1" smtClean="0">
                <a:cs typeface="Arial" charset="0"/>
              </a:rPr>
              <a:t>d</a:t>
            </a:r>
            <a:r>
              <a:rPr lang="ar-SA" sz="2800" b="1" smtClean="0">
                <a:cs typeface="Arial" charset="0"/>
              </a:rPr>
              <a:t> من مدارات  </a:t>
            </a:r>
            <a:r>
              <a:rPr lang="en-US" sz="2800" b="1" smtClean="0">
                <a:cs typeface="Arial" charset="0"/>
              </a:rPr>
              <a:t>V</a:t>
            </a:r>
            <a:r>
              <a:rPr lang="ar-SA" sz="2800" b="1" smtClean="0">
                <a:cs typeface="Arial" charset="0"/>
              </a:rPr>
              <a:t> الى مدارات الليجاند.</a:t>
            </a:r>
            <a:endParaRPr lang="en-US" sz="2800" b="1" smtClean="0">
              <a:cs typeface="Arial" charset="0"/>
            </a:endParaRPr>
          </a:p>
        </p:txBody>
      </p:sp>
      <p:sp>
        <p:nvSpPr>
          <p:cNvPr id="34820" name="Line 4"/>
          <p:cNvSpPr>
            <a:spLocks noChangeShapeType="1"/>
          </p:cNvSpPr>
          <p:nvPr/>
        </p:nvSpPr>
        <p:spPr bwMode="auto">
          <a:xfrm flipH="1">
            <a:off x="5638800" y="4800600"/>
            <a:ext cx="1295400" cy="0"/>
          </a:xfrm>
          <a:prstGeom prst="line">
            <a:avLst/>
          </a:prstGeom>
          <a:noFill/>
          <a:ln w="12700" cap="sq">
            <a:solidFill>
              <a:schemeClr val="tx1"/>
            </a:solidFill>
            <a:round/>
            <a:headEnd type="none" w="sm" len="sm"/>
            <a:tailEnd type="triangle" w="sm" len="sm"/>
          </a:ln>
        </p:spPr>
        <p:txBody>
          <a:bodyPr wrap="none"/>
          <a:lstStyle/>
          <a:p>
            <a:endParaRPr lang="en-US"/>
          </a:p>
        </p:txBody>
      </p:sp>
      <p:sp>
        <p:nvSpPr>
          <p:cNvPr id="34821" name="Line 5"/>
          <p:cNvSpPr>
            <a:spLocks noChangeShapeType="1"/>
          </p:cNvSpPr>
          <p:nvPr/>
        </p:nvSpPr>
        <p:spPr bwMode="auto">
          <a:xfrm flipH="1">
            <a:off x="5562600" y="5334000"/>
            <a:ext cx="1066800" cy="0"/>
          </a:xfrm>
          <a:prstGeom prst="line">
            <a:avLst/>
          </a:prstGeom>
          <a:noFill/>
          <a:ln w="12700" cap="sq">
            <a:solidFill>
              <a:schemeClr val="tx1"/>
            </a:solidFill>
            <a:round/>
            <a:headEnd type="none" w="sm" len="sm"/>
            <a:tailEnd type="triangle" w="sm" len="sm"/>
          </a:ln>
        </p:spPr>
        <p:txBody>
          <a:bodyPr wrap="none"/>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04803">
                                            <p:txEl>
                                              <p:pRg st="0" end="0"/>
                                            </p:txEl>
                                          </p:spTgt>
                                        </p:tgtEl>
                                        <p:attrNameLst>
                                          <p:attrName>style.visibility</p:attrName>
                                        </p:attrNameLst>
                                      </p:cBhvr>
                                      <p:to>
                                        <p:strVal val="visible"/>
                                      </p:to>
                                    </p:set>
                                    <p:animEffect transition="in" filter="box(in)">
                                      <p:cBhvr>
                                        <p:cTn id="7" dur="500"/>
                                        <p:tgtEl>
                                          <p:spTgt spid="2048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204803">
                                            <p:txEl>
                                              <p:pRg st="1" end="1"/>
                                            </p:txEl>
                                          </p:spTgt>
                                        </p:tgtEl>
                                        <p:attrNameLst>
                                          <p:attrName>style.visibility</p:attrName>
                                        </p:attrNameLst>
                                      </p:cBhvr>
                                      <p:to>
                                        <p:strVal val="visible"/>
                                      </p:to>
                                    </p:set>
                                    <p:anim calcmode="lin" valueType="num">
                                      <p:cBhvr>
                                        <p:cTn id="12" dur="1000" fill="hold"/>
                                        <p:tgtEl>
                                          <p:spTgt spid="20480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20480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20480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204803">
                                            <p:txEl>
                                              <p:pRg st="2" end="2"/>
                                            </p:txEl>
                                          </p:spTgt>
                                        </p:tgtEl>
                                        <p:attrNameLst>
                                          <p:attrName>style.visibility</p:attrName>
                                        </p:attrNameLst>
                                      </p:cBhvr>
                                      <p:to>
                                        <p:strVal val="visible"/>
                                      </p:to>
                                    </p:set>
                                    <p:anim calcmode="lin" valueType="num">
                                      <p:cBhvr>
                                        <p:cTn id="19" dur="1000" fill="hold"/>
                                        <p:tgtEl>
                                          <p:spTgt spid="204803">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20480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204803">
                                            <p:txEl>
                                              <p:pRg st="2" end="2"/>
                                            </p:txEl>
                                          </p:spTgt>
                                        </p:tgtEl>
                                      </p:cBhvr>
                                    </p:animEffect>
                                  </p:childTnLst>
                                </p:cTn>
                              </p:par>
                              <p:par>
                                <p:cTn id="22" presetID="55" presetClass="entr" presetSubtype="0" fill="hold" nodeType="withEffect">
                                  <p:stCondLst>
                                    <p:cond delay="0"/>
                                  </p:stCondLst>
                                  <p:childTnLst>
                                    <p:set>
                                      <p:cBhvr>
                                        <p:cTn id="23" dur="1" fill="hold">
                                          <p:stCondLst>
                                            <p:cond delay="0"/>
                                          </p:stCondLst>
                                        </p:cTn>
                                        <p:tgtEl>
                                          <p:spTgt spid="204803">
                                            <p:txEl>
                                              <p:pRg st="3" end="3"/>
                                            </p:txEl>
                                          </p:spTgt>
                                        </p:tgtEl>
                                        <p:attrNameLst>
                                          <p:attrName>style.visibility</p:attrName>
                                        </p:attrNameLst>
                                      </p:cBhvr>
                                      <p:to>
                                        <p:strVal val="visible"/>
                                      </p:to>
                                    </p:set>
                                    <p:anim calcmode="lin" valueType="num">
                                      <p:cBhvr>
                                        <p:cTn id="24" dur="1000" fill="hold"/>
                                        <p:tgtEl>
                                          <p:spTgt spid="204803">
                                            <p:txEl>
                                              <p:pRg st="3" end="3"/>
                                            </p:txEl>
                                          </p:spTgt>
                                        </p:tgtEl>
                                        <p:attrNameLst>
                                          <p:attrName>ppt_w</p:attrName>
                                        </p:attrNameLst>
                                      </p:cBhvr>
                                      <p:tavLst>
                                        <p:tav tm="0">
                                          <p:val>
                                            <p:strVal val="#ppt_w*0.70"/>
                                          </p:val>
                                        </p:tav>
                                        <p:tav tm="100000">
                                          <p:val>
                                            <p:strVal val="#ppt_w"/>
                                          </p:val>
                                        </p:tav>
                                      </p:tavLst>
                                    </p:anim>
                                    <p:anim calcmode="lin" valueType="num">
                                      <p:cBhvr>
                                        <p:cTn id="25" dur="1000" fill="hold"/>
                                        <p:tgtEl>
                                          <p:spTgt spid="204803">
                                            <p:txEl>
                                              <p:pRg st="3" end="3"/>
                                            </p:txEl>
                                          </p:spTgt>
                                        </p:tgtEl>
                                        <p:attrNameLst>
                                          <p:attrName>ppt_h</p:attrName>
                                        </p:attrNameLst>
                                      </p:cBhvr>
                                      <p:tavLst>
                                        <p:tav tm="0">
                                          <p:val>
                                            <p:strVal val="#ppt_h"/>
                                          </p:val>
                                        </p:tav>
                                        <p:tav tm="100000">
                                          <p:val>
                                            <p:strVal val="#ppt_h"/>
                                          </p:val>
                                        </p:tav>
                                      </p:tavLst>
                                    </p:anim>
                                    <p:animEffect transition="in" filter="fade">
                                      <p:cBhvr>
                                        <p:cTn id="26" dur="1000"/>
                                        <p:tgtEl>
                                          <p:spTgt spid="204803">
                                            <p:txEl>
                                              <p:pRg st="3" end="3"/>
                                            </p:txEl>
                                          </p:spTgt>
                                        </p:tgtEl>
                                      </p:cBhvr>
                                    </p:animEffect>
                                  </p:childTnLst>
                                </p:cTn>
                              </p:par>
                              <p:par>
                                <p:cTn id="27" presetID="55" presetClass="entr" presetSubtype="0" fill="hold" nodeType="withEffect">
                                  <p:stCondLst>
                                    <p:cond delay="0"/>
                                  </p:stCondLst>
                                  <p:childTnLst>
                                    <p:set>
                                      <p:cBhvr>
                                        <p:cTn id="28" dur="1" fill="hold">
                                          <p:stCondLst>
                                            <p:cond delay="0"/>
                                          </p:stCondLst>
                                        </p:cTn>
                                        <p:tgtEl>
                                          <p:spTgt spid="204803">
                                            <p:txEl>
                                              <p:pRg st="4" end="4"/>
                                            </p:txEl>
                                          </p:spTgt>
                                        </p:tgtEl>
                                        <p:attrNameLst>
                                          <p:attrName>style.visibility</p:attrName>
                                        </p:attrNameLst>
                                      </p:cBhvr>
                                      <p:to>
                                        <p:strVal val="visible"/>
                                      </p:to>
                                    </p:set>
                                    <p:anim calcmode="lin" valueType="num">
                                      <p:cBhvr>
                                        <p:cTn id="29" dur="1000" fill="hold"/>
                                        <p:tgtEl>
                                          <p:spTgt spid="204803">
                                            <p:txEl>
                                              <p:pRg st="4" end="4"/>
                                            </p:txEl>
                                          </p:spTgt>
                                        </p:tgtEl>
                                        <p:attrNameLst>
                                          <p:attrName>ppt_w</p:attrName>
                                        </p:attrNameLst>
                                      </p:cBhvr>
                                      <p:tavLst>
                                        <p:tav tm="0">
                                          <p:val>
                                            <p:strVal val="#ppt_w*0.70"/>
                                          </p:val>
                                        </p:tav>
                                        <p:tav tm="100000">
                                          <p:val>
                                            <p:strVal val="#ppt_w"/>
                                          </p:val>
                                        </p:tav>
                                      </p:tavLst>
                                    </p:anim>
                                    <p:anim calcmode="lin" valueType="num">
                                      <p:cBhvr>
                                        <p:cTn id="30" dur="1000" fill="hold"/>
                                        <p:tgtEl>
                                          <p:spTgt spid="204803">
                                            <p:txEl>
                                              <p:pRg st="4" end="4"/>
                                            </p:txEl>
                                          </p:spTgt>
                                        </p:tgtEl>
                                        <p:attrNameLst>
                                          <p:attrName>ppt_h</p:attrName>
                                        </p:attrNameLst>
                                      </p:cBhvr>
                                      <p:tavLst>
                                        <p:tav tm="0">
                                          <p:val>
                                            <p:strVal val="#ppt_h"/>
                                          </p:val>
                                        </p:tav>
                                        <p:tav tm="100000">
                                          <p:val>
                                            <p:strVal val="#ppt_h"/>
                                          </p:val>
                                        </p:tav>
                                      </p:tavLst>
                                    </p:anim>
                                    <p:animEffect transition="in" filter="fade">
                                      <p:cBhvr>
                                        <p:cTn id="31" dur="1000"/>
                                        <p:tgtEl>
                                          <p:spTgt spid="20480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nodeType="clickEffect">
                                  <p:stCondLst>
                                    <p:cond delay="0"/>
                                  </p:stCondLst>
                                  <p:childTnLst>
                                    <p:set>
                                      <p:cBhvr>
                                        <p:cTn id="35" dur="1" fill="hold">
                                          <p:stCondLst>
                                            <p:cond delay="0"/>
                                          </p:stCondLst>
                                        </p:cTn>
                                        <p:tgtEl>
                                          <p:spTgt spid="204803">
                                            <p:txEl>
                                              <p:pRg st="5" end="5"/>
                                            </p:txEl>
                                          </p:spTgt>
                                        </p:tgtEl>
                                        <p:attrNameLst>
                                          <p:attrName>style.visibility</p:attrName>
                                        </p:attrNameLst>
                                      </p:cBhvr>
                                      <p:to>
                                        <p:strVal val="visible"/>
                                      </p:to>
                                    </p:set>
                                    <p:anim calcmode="lin" valueType="num">
                                      <p:cBhvr>
                                        <p:cTn id="36" dur="1000" fill="hold"/>
                                        <p:tgtEl>
                                          <p:spTgt spid="204803">
                                            <p:txEl>
                                              <p:pRg st="5" end="5"/>
                                            </p:txEl>
                                          </p:spTgt>
                                        </p:tgtEl>
                                        <p:attrNameLst>
                                          <p:attrName>ppt_w</p:attrName>
                                        </p:attrNameLst>
                                      </p:cBhvr>
                                      <p:tavLst>
                                        <p:tav tm="0">
                                          <p:val>
                                            <p:strVal val="#ppt_w*0.70"/>
                                          </p:val>
                                        </p:tav>
                                        <p:tav tm="100000">
                                          <p:val>
                                            <p:strVal val="#ppt_w"/>
                                          </p:val>
                                        </p:tav>
                                      </p:tavLst>
                                    </p:anim>
                                    <p:anim calcmode="lin" valueType="num">
                                      <p:cBhvr>
                                        <p:cTn id="37" dur="1000" fill="hold"/>
                                        <p:tgtEl>
                                          <p:spTgt spid="204803">
                                            <p:txEl>
                                              <p:pRg st="5" end="5"/>
                                            </p:txEl>
                                          </p:spTgt>
                                        </p:tgtEl>
                                        <p:attrNameLst>
                                          <p:attrName>ppt_h</p:attrName>
                                        </p:attrNameLst>
                                      </p:cBhvr>
                                      <p:tavLst>
                                        <p:tav tm="0">
                                          <p:val>
                                            <p:strVal val="#ppt_h"/>
                                          </p:val>
                                        </p:tav>
                                        <p:tav tm="100000">
                                          <p:val>
                                            <p:strVal val="#ppt_h"/>
                                          </p:val>
                                        </p:tav>
                                      </p:tavLst>
                                    </p:anim>
                                    <p:animEffect transition="in" filter="fade">
                                      <p:cBhvr>
                                        <p:cTn id="38" dur="1000"/>
                                        <p:tgtEl>
                                          <p:spTgt spid="2048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pPr algn="r" rtl="1"/>
            <a:r>
              <a:rPr lang="ar-SA" sz="4000" smtClean="0">
                <a:cs typeface="Arial" charset="0"/>
              </a:rPr>
              <a:t>3-</a:t>
            </a:r>
            <a:r>
              <a:rPr lang="ar-SA" sz="2800" smtClean="0">
                <a:cs typeface="Arial" charset="0"/>
              </a:rPr>
              <a:t>الامتصاص ألإلكتروني الناتج عن انتقال </a:t>
            </a:r>
            <a:r>
              <a:rPr lang="en-US" sz="2800" smtClean="0">
                <a:cs typeface="Arial" charset="0"/>
              </a:rPr>
              <a:t>d-d</a:t>
            </a:r>
            <a:r>
              <a:rPr lang="ar-SA" sz="2800" smtClean="0">
                <a:cs typeface="Arial" charset="0"/>
              </a:rPr>
              <a:t>  </a:t>
            </a:r>
            <a:r>
              <a:rPr lang="en-US" sz="2800" smtClean="0">
                <a:cs typeface="Arial" charset="0"/>
              </a:rPr>
              <a:t/>
            </a:r>
            <a:br>
              <a:rPr lang="en-US" sz="2800" smtClean="0">
                <a:cs typeface="Arial" charset="0"/>
              </a:rPr>
            </a:br>
            <a:r>
              <a:rPr lang="en-US" sz="2800" smtClean="0">
                <a:cs typeface="Arial" charset="0"/>
              </a:rPr>
              <a:t>d-d transition</a:t>
            </a:r>
            <a:r>
              <a:rPr lang="ar-SA" sz="2800" smtClean="0">
                <a:cs typeface="Arial" charset="0"/>
              </a:rPr>
              <a:t/>
            </a:r>
            <a:br>
              <a:rPr lang="ar-SA" sz="2800" smtClean="0">
                <a:cs typeface="Arial" charset="0"/>
              </a:rPr>
            </a:br>
            <a:r>
              <a:rPr lang="ar-SA" sz="4000" smtClean="0"/>
              <a:t> </a:t>
            </a:r>
            <a:endParaRPr lang="en-US" sz="4000" smtClean="0"/>
          </a:p>
        </p:txBody>
      </p:sp>
      <p:sp>
        <p:nvSpPr>
          <p:cNvPr id="205827" name="Rectangle 3"/>
          <p:cNvSpPr>
            <a:spLocks noGrp="1" noChangeArrowheads="1"/>
          </p:cNvSpPr>
          <p:nvPr>
            <p:ph type="body" idx="1"/>
          </p:nvPr>
        </p:nvSpPr>
        <p:spPr/>
        <p:txBody>
          <a:bodyPr/>
          <a:lstStyle/>
          <a:p>
            <a:pPr algn="r" rtl="1"/>
            <a:r>
              <a:rPr lang="en-US" smtClean="0"/>
              <a:t> </a:t>
            </a:r>
            <a:r>
              <a:rPr lang="ar-SA" b="1" smtClean="0">
                <a:solidFill>
                  <a:srgbClr val="990000"/>
                </a:solidFill>
                <a:cs typeface="Arial" charset="0"/>
              </a:rPr>
              <a:t>الذي يحدث في ايون العنصر الانتقالي في المعقدات لايصحبه اي تغير في عدد الكم ولذلك تكون شدة الامتصاص                          صفرا   </a:t>
            </a:r>
          </a:p>
          <a:p>
            <a:pPr algn="r" rtl="1"/>
            <a:r>
              <a:rPr lang="ar-SA" b="1" smtClean="0">
                <a:cs typeface="Arial" charset="0"/>
              </a:rPr>
              <a:t>لكن تظهر على هيئة حزمة امتصاص ضعيفة بسبب ان نظرية كريستل فيليد غير صحيحة</a:t>
            </a:r>
          </a:p>
          <a:p>
            <a:pPr algn="r" rtl="1"/>
            <a:r>
              <a:rPr lang="ar-SA" b="1" smtClean="0">
                <a:cs typeface="Arial" charset="0"/>
              </a:rPr>
              <a:t>التفسير لظهور حزمة الامتصاص هو تداخل مدارات  </a:t>
            </a:r>
            <a:r>
              <a:rPr lang="en-US" b="1" smtClean="0">
                <a:cs typeface="Arial" charset="0"/>
              </a:rPr>
              <a:t>d</a:t>
            </a:r>
            <a:r>
              <a:rPr lang="ar-SA" b="1" smtClean="0">
                <a:cs typeface="Arial" charset="0"/>
              </a:rPr>
              <a:t>الفلزية ومدارات الليجاندات وبذلك يصبح الانتقال الإلكتروني</a:t>
            </a:r>
            <a:r>
              <a:rPr lang="en-US" b="1" smtClean="0">
                <a:cs typeface="Arial" charset="0"/>
              </a:rPr>
              <a:t>        </a:t>
            </a:r>
          </a:p>
          <a:p>
            <a:pPr algn="r" rtl="1"/>
            <a:r>
              <a:rPr lang="en-US" b="1" smtClean="0">
                <a:cs typeface="Arial" charset="0"/>
              </a:rPr>
              <a:t>P     d            </a:t>
            </a:r>
          </a:p>
          <a:p>
            <a:pPr algn="r" rtl="1"/>
            <a:r>
              <a:rPr lang="en-US" b="1" smtClean="0">
                <a:cs typeface="Arial" charset="0"/>
              </a:rPr>
              <a:t>P       d           </a:t>
            </a:r>
          </a:p>
        </p:txBody>
      </p:sp>
      <p:sp>
        <p:nvSpPr>
          <p:cNvPr id="35844" name="Line 4"/>
          <p:cNvSpPr>
            <a:spLocks noChangeShapeType="1"/>
          </p:cNvSpPr>
          <p:nvPr/>
        </p:nvSpPr>
        <p:spPr bwMode="auto">
          <a:xfrm>
            <a:off x="6324600" y="5715000"/>
            <a:ext cx="457200" cy="0"/>
          </a:xfrm>
          <a:prstGeom prst="line">
            <a:avLst/>
          </a:prstGeom>
          <a:noFill/>
          <a:ln w="12700" cap="sq">
            <a:solidFill>
              <a:schemeClr val="tx1"/>
            </a:solidFill>
            <a:round/>
            <a:headEnd type="none" w="sm" len="sm"/>
            <a:tailEnd type="triangle" w="sm" len="sm"/>
          </a:ln>
        </p:spPr>
        <p:txBody>
          <a:bodyPr wrap="none"/>
          <a:lstStyle/>
          <a:p>
            <a:endParaRPr lang="en-US"/>
          </a:p>
        </p:txBody>
      </p:sp>
      <p:sp>
        <p:nvSpPr>
          <p:cNvPr id="35845" name="Line 5"/>
          <p:cNvSpPr>
            <a:spLocks noChangeShapeType="1"/>
          </p:cNvSpPr>
          <p:nvPr/>
        </p:nvSpPr>
        <p:spPr bwMode="auto">
          <a:xfrm flipH="1">
            <a:off x="6096000" y="6324600"/>
            <a:ext cx="609600" cy="0"/>
          </a:xfrm>
          <a:prstGeom prst="line">
            <a:avLst/>
          </a:prstGeom>
          <a:noFill/>
          <a:ln w="12700" cap="sq">
            <a:solidFill>
              <a:schemeClr val="tx1"/>
            </a:solidFill>
            <a:round/>
            <a:headEnd type="none" w="sm" len="sm"/>
            <a:tailEnd type="triangle" w="sm" len="sm"/>
          </a:ln>
        </p:spPr>
        <p:txBody>
          <a:bodyPr wrap="none"/>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5826"/>
                                        </p:tgtEl>
                                        <p:attrNameLst>
                                          <p:attrName>style.visibility</p:attrName>
                                        </p:attrNameLst>
                                      </p:cBhvr>
                                      <p:to>
                                        <p:strVal val="visible"/>
                                      </p:to>
                                    </p:set>
                                    <p:animEffect transition="in" filter="box(in)">
                                      <p:cBhvr>
                                        <p:cTn id="7" dur="500"/>
                                        <p:tgtEl>
                                          <p:spTgt spid="2058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mph" presetSubtype="0" fill="hold" nodeType="clickEffect">
                                  <p:stCondLst>
                                    <p:cond delay="0"/>
                                  </p:stCondLst>
                                  <p:childTnLst>
                                    <p:anim calcmode="discrete" valueType="str">
                                      <p:cBhvr override="childStyle">
                                        <p:cTn id="11" dur="2000" fill="hold"/>
                                        <p:tgtEl>
                                          <p:spTgt spid="205827">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205827">
                                            <p:txEl>
                                              <p:pRg st="1" end="1"/>
                                            </p:txEl>
                                          </p:spTgt>
                                        </p:tgtEl>
                                        <p:attrNameLst>
                                          <p:attrName>style.visibility</p:attrName>
                                        </p:attrNameLst>
                                      </p:cBhvr>
                                      <p:to>
                                        <p:strVal val="visible"/>
                                      </p:to>
                                    </p:set>
                                    <p:animEffect transition="in" filter="checkerboard(across)">
                                      <p:cBhvr>
                                        <p:cTn id="16" dur="500"/>
                                        <p:tgtEl>
                                          <p:spTgt spid="205827">
                                            <p:txEl>
                                              <p:pRg st="1" end="1"/>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205827">
                                            <p:txEl>
                                              <p:pRg st="2" end="2"/>
                                            </p:txEl>
                                          </p:spTgt>
                                        </p:tgtEl>
                                        <p:attrNameLst>
                                          <p:attrName>style.visibility</p:attrName>
                                        </p:attrNameLst>
                                      </p:cBhvr>
                                      <p:to>
                                        <p:strVal val="visible"/>
                                      </p:to>
                                    </p:set>
                                    <p:animEffect transition="in" filter="checkerboard(across)">
                                      <p:cBhvr>
                                        <p:cTn id="19" dur="500"/>
                                        <p:tgtEl>
                                          <p:spTgt spid="205827">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nodeType="clickEffect">
                                  <p:stCondLst>
                                    <p:cond delay="0"/>
                                  </p:stCondLst>
                                  <p:childTnLst>
                                    <p:set>
                                      <p:cBhvr>
                                        <p:cTn id="23" dur="1" fill="hold">
                                          <p:stCondLst>
                                            <p:cond delay="0"/>
                                          </p:stCondLst>
                                        </p:cTn>
                                        <p:tgtEl>
                                          <p:spTgt spid="205827">
                                            <p:txEl>
                                              <p:pRg st="3" end="3"/>
                                            </p:txEl>
                                          </p:spTgt>
                                        </p:tgtEl>
                                        <p:attrNameLst>
                                          <p:attrName>style.visibility</p:attrName>
                                        </p:attrNameLst>
                                      </p:cBhvr>
                                      <p:to>
                                        <p:strVal val="visible"/>
                                      </p:to>
                                    </p:set>
                                    <p:anim calcmode="lin" valueType="num">
                                      <p:cBhvr>
                                        <p:cTn id="24" dur="1000" fill="hold"/>
                                        <p:tgtEl>
                                          <p:spTgt spid="205827">
                                            <p:txEl>
                                              <p:pRg st="3" end="3"/>
                                            </p:txEl>
                                          </p:spTgt>
                                        </p:tgtEl>
                                        <p:attrNameLst>
                                          <p:attrName>ppt_w</p:attrName>
                                        </p:attrNameLst>
                                      </p:cBhvr>
                                      <p:tavLst>
                                        <p:tav tm="0">
                                          <p:val>
                                            <p:strVal val="#ppt_w*0.70"/>
                                          </p:val>
                                        </p:tav>
                                        <p:tav tm="100000">
                                          <p:val>
                                            <p:strVal val="#ppt_w"/>
                                          </p:val>
                                        </p:tav>
                                      </p:tavLst>
                                    </p:anim>
                                    <p:anim calcmode="lin" valueType="num">
                                      <p:cBhvr>
                                        <p:cTn id="25" dur="1000" fill="hold"/>
                                        <p:tgtEl>
                                          <p:spTgt spid="205827">
                                            <p:txEl>
                                              <p:pRg st="3" end="3"/>
                                            </p:txEl>
                                          </p:spTgt>
                                        </p:tgtEl>
                                        <p:attrNameLst>
                                          <p:attrName>ppt_h</p:attrName>
                                        </p:attrNameLst>
                                      </p:cBhvr>
                                      <p:tavLst>
                                        <p:tav tm="0">
                                          <p:val>
                                            <p:strVal val="#ppt_h"/>
                                          </p:val>
                                        </p:tav>
                                        <p:tav tm="100000">
                                          <p:val>
                                            <p:strVal val="#ppt_h"/>
                                          </p:val>
                                        </p:tav>
                                      </p:tavLst>
                                    </p:anim>
                                    <p:animEffect transition="in" filter="fade">
                                      <p:cBhvr>
                                        <p:cTn id="26" dur="1000"/>
                                        <p:tgtEl>
                                          <p:spTgt spid="205827">
                                            <p:txEl>
                                              <p:pRg st="3" end="3"/>
                                            </p:txEl>
                                          </p:spTgt>
                                        </p:tgtEl>
                                      </p:cBhvr>
                                    </p:animEffect>
                                  </p:childTnLst>
                                </p:cTn>
                              </p:par>
                              <p:par>
                                <p:cTn id="27" presetID="55" presetClass="entr" presetSubtype="0" fill="hold" nodeType="withEffect">
                                  <p:stCondLst>
                                    <p:cond delay="0"/>
                                  </p:stCondLst>
                                  <p:childTnLst>
                                    <p:set>
                                      <p:cBhvr>
                                        <p:cTn id="28" dur="1" fill="hold">
                                          <p:stCondLst>
                                            <p:cond delay="0"/>
                                          </p:stCondLst>
                                        </p:cTn>
                                        <p:tgtEl>
                                          <p:spTgt spid="205827">
                                            <p:txEl>
                                              <p:pRg st="4" end="4"/>
                                            </p:txEl>
                                          </p:spTgt>
                                        </p:tgtEl>
                                        <p:attrNameLst>
                                          <p:attrName>style.visibility</p:attrName>
                                        </p:attrNameLst>
                                      </p:cBhvr>
                                      <p:to>
                                        <p:strVal val="visible"/>
                                      </p:to>
                                    </p:set>
                                    <p:anim calcmode="lin" valueType="num">
                                      <p:cBhvr>
                                        <p:cTn id="29" dur="1000" fill="hold"/>
                                        <p:tgtEl>
                                          <p:spTgt spid="205827">
                                            <p:txEl>
                                              <p:pRg st="4" end="4"/>
                                            </p:txEl>
                                          </p:spTgt>
                                        </p:tgtEl>
                                        <p:attrNameLst>
                                          <p:attrName>ppt_w</p:attrName>
                                        </p:attrNameLst>
                                      </p:cBhvr>
                                      <p:tavLst>
                                        <p:tav tm="0">
                                          <p:val>
                                            <p:strVal val="#ppt_w*0.70"/>
                                          </p:val>
                                        </p:tav>
                                        <p:tav tm="100000">
                                          <p:val>
                                            <p:strVal val="#ppt_w"/>
                                          </p:val>
                                        </p:tav>
                                      </p:tavLst>
                                    </p:anim>
                                    <p:anim calcmode="lin" valueType="num">
                                      <p:cBhvr>
                                        <p:cTn id="30" dur="1000" fill="hold"/>
                                        <p:tgtEl>
                                          <p:spTgt spid="205827">
                                            <p:txEl>
                                              <p:pRg st="4" end="4"/>
                                            </p:txEl>
                                          </p:spTgt>
                                        </p:tgtEl>
                                        <p:attrNameLst>
                                          <p:attrName>ppt_h</p:attrName>
                                        </p:attrNameLst>
                                      </p:cBhvr>
                                      <p:tavLst>
                                        <p:tav tm="0">
                                          <p:val>
                                            <p:strVal val="#ppt_h"/>
                                          </p:val>
                                        </p:tav>
                                        <p:tav tm="100000">
                                          <p:val>
                                            <p:strVal val="#ppt_h"/>
                                          </p:val>
                                        </p:tav>
                                      </p:tavLst>
                                    </p:anim>
                                    <p:animEffect transition="in" filter="fade">
                                      <p:cBhvr>
                                        <p:cTn id="31" dur="1000"/>
                                        <p:tgtEl>
                                          <p:spTgt spid="2058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pPr algn="r" rtl="1"/>
            <a:r>
              <a:rPr lang="ar-SA" sz="4000" smtClean="0">
                <a:cs typeface="Arial" charset="0"/>
              </a:rPr>
              <a:t>تاثير تمدد السحابة الإلكترونية</a:t>
            </a:r>
            <a:r>
              <a:rPr lang="en-US" sz="4000" smtClean="0">
                <a:cs typeface="Arial" charset="0"/>
              </a:rPr>
              <a:t>  Nephelauxetic Effect</a:t>
            </a:r>
            <a:r>
              <a:rPr lang="en-US" sz="4000" smtClean="0"/>
              <a:t> </a:t>
            </a:r>
          </a:p>
        </p:txBody>
      </p:sp>
      <p:sp>
        <p:nvSpPr>
          <p:cNvPr id="206851" name="Rectangle 3"/>
          <p:cNvSpPr>
            <a:spLocks noGrp="1" noChangeArrowheads="1"/>
          </p:cNvSpPr>
          <p:nvPr>
            <p:ph type="body" idx="1"/>
          </p:nvPr>
        </p:nvSpPr>
        <p:spPr/>
        <p:txBody>
          <a:bodyPr/>
          <a:lstStyle/>
          <a:p>
            <a:pPr algn="r" rtl="1"/>
            <a:r>
              <a:rPr lang="ar-SA" sz="2800" b="1" smtClean="0">
                <a:solidFill>
                  <a:srgbClr val="990000"/>
                </a:solidFill>
                <a:cs typeface="Arial" charset="0"/>
              </a:rPr>
              <a:t>بينت القياسات الدقيقة لأطياف المعقدات أن الطاقة الفاصلة بين حالات روسل ساندر(</a:t>
            </a:r>
            <a:r>
              <a:rPr lang="en-US" sz="2800" b="1" smtClean="0">
                <a:solidFill>
                  <a:srgbClr val="990000"/>
                </a:solidFill>
                <a:cs typeface="Arial" charset="0"/>
              </a:rPr>
              <a:t>Russel-Sander States</a:t>
            </a:r>
            <a:r>
              <a:rPr lang="ar-SA" sz="2800" b="1" smtClean="0">
                <a:solidFill>
                  <a:srgbClr val="990000"/>
                </a:solidFill>
                <a:cs typeface="Arial" charset="0"/>
              </a:rPr>
              <a:t>) في المعقد الأيوني أ صغر مماهي عليه في الأيون الفلزي الحر (</a:t>
            </a:r>
            <a:r>
              <a:rPr lang="en-US" sz="2800" b="1" smtClean="0">
                <a:solidFill>
                  <a:srgbClr val="990000"/>
                </a:solidFill>
                <a:cs typeface="Arial" charset="0"/>
              </a:rPr>
              <a:t>Free ion</a:t>
            </a:r>
            <a:r>
              <a:rPr lang="ar-SA" sz="2800" b="1" smtClean="0">
                <a:solidFill>
                  <a:srgbClr val="990000"/>
                </a:solidFill>
                <a:cs typeface="Arial" charset="0"/>
              </a:rPr>
              <a:t>)</a:t>
            </a:r>
            <a:r>
              <a:rPr lang="en-US" b="1" smtClean="0">
                <a:cs typeface="Arial" charset="0"/>
              </a:rPr>
              <a:t> </a:t>
            </a:r>
          </a:p>
          <a:p>
            <a:pPr algn="r" rtl="1"/>
            <a:r>
              <a:rPr lang="en-US" b="1" smtClean="0">
                <a:cs typeface="Arial" charset="0"/>
              </a:rPr>
              <a:t> </a:t>
            </a:r>
            <a:r>
              <a:rPr lang="ar-SA" b="1" smtClean="0">
                <a:cs typeface="Arial" charset="0"/>
              </a:rPr>
              <a:t>وهذا يعني أن التنافر بين الالكترونات في الترتيب </a:t>
            </a:r>
            <a:r>
              <a:rPr lang="en-US" b="1" smtClean="0">
                <a:cs typeface="Arial" charset="0"/>
              </a:rPr>
              <a:t>d</a:t>
            </a:r>
            <a:r>
              <a:rPr lang="en-US" b="1" baseline="30000" smtClean="0">
                <a:cs typeface="Arial" charset="0"/>
              </a:rPr>
              <a:t>n</a:t>
            </a:r>
            <a:r>
              <a:rPr lang="en-US" b="1" smtClean="0">
                <a:cs typeface="Arial" charset="0"/>
              </a:rPr>
              <a:t>  </a:t>
            </a:r>
            <a:r>
              <a:rPr lang="ar-SA" b="1" smtClean="0">
                <a:cs typeface="Arial" charset="0"/>
              </a:rPr>
              <a:t> يقل في المعقدات</a:t>
            </a:r>
          </a:p>
          <a:p>
            <a:pPr algn="r" rtl="1"/>
            <a:r>
              <a:rPr lang="ar-SA" b="1" smtClean="0">
                <a:cs typeface="Arial" charset="0"/>
              </a:rPr>
              <a:t> </a:t>
            </a:r>
            <a:r>
              <a:rPr lang="ar-SA" b="1" smtClean="0">
                <a:solidFill>
                  <a:srgbClr val="CC0099"/>
                </a:solidFill>
                <a:cs typeface="Arial" charset="0"/>
              </a:rPr>
              <a:t>و تفسير ذلك بفرض أن السحابة الالكترونية في المدارات </a:t>
            </a:r>
            <a:r>
              <a:rPr lang="en-US" b="1" smtClean="0">
                <a:solidFill>
                  <a:srgbClr val="CC0099"/>
                </a:solidFill>
                <a:cs typeface="Arial" charset="0"/>
              </a:rPr>
              <a:t>d </a:t>
            </a:r>
            <a:r>
              <a:rPr lang="ar-SA" b="1" smtClean="0">
                <a:solidFill>
                  <a:srgbClr val="CC0099"/>
                </a:solidFill>
                <a:cs typeface="Arial" charset="0"/>
              </a:rPr>
              <a:t>تتمدد في المعقدات. ولاشك أن هذا التمدد لايحدث الا باتساع حجم المدارات </a:t>
            </a:r>
            <a:r>
              <a:rPr lang="en-US" b="1" smtClean="0">
                <a:solidFill>
                  <a:srgbClr val="CC0099"/>
                </a:solidFill>
                <a:cs typeface="Arial" charset="0"/>
              </a:rPr>
              <a:t>d </a:t>
            </a:r>
            <a:r>
              <a:rPr lang="ar-SA" b="1" smtClean="0">
                <a:solidFill>
                  <a:srgbClr val="CC0099"/>
                </a:solidFill>
                <a:cs typeface="Arial" charset="0"/>
              </a:rPr>
              <a:t>عندما تتداخل مع مدارات المرتبطات .</a:t>
            </a:r>
            <a:endParaRPr lang="en-US" b="1" smtClean="0">
              <a:solidFill>
                <a:srgbClr val="CC0099"/>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6850"/>
                                        </p:tgtEl>
                                        <p:attrNameLst>
                                          <p:attrName>style.visibility</p:attrName>
                                        </p:attrNameLst>
                                      </p:cBhvr>
                                      <p:to>
                                        <p:strVal val="visible"/>
                                      </p:to>
                                    </p:set>
                                    <p:anim calcmode="lin" valueType="num">
                                      <p:cBhvr additive="base">
                                        <p:cTn id="7" dur="2000" fill="hold"/>
                                        <p:tgtEl>
                                          <p:spTgt spid="206850"/>
                                        </p:tgtEl>
                                        <p:attrNameLst>
                                          <p:attrName>ppt_x</p:attrName>
                                        </p:attrNameLst>
                                      </p:cBhvr>
                                      <p:tavLst>
                                        <p:tav tm="0">
                                          <p:val>
                                            <p:strVal val="#ppt_x"/>
                                          </p:val>
                                        </p:tav>
                                        <p:tav tm="100000">
                                          <p:val>
                                            <p:strVal val="#ppt_x"/>
                                          </p:val>
                                        </p:tav>
                                      </p:tavLst>
                                    </p:anim>
                                    <p:anim calcmode="lin" valueType="num">
                                      <p:cBhvr additive="base">
                                        <p:cTn id="8" dur="2000" fill="hold"/>
                                        <p:tgtEl>
                                          <p:spTgt spid="2068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9" presetClass="emph" presetSubtype="0" fill="hold" nodeType="clickEffect">
                                  <p:stCondLst>
                                    <p:cond delay="0"/>
                                  </p:stCondLst>
                                  <p:childTnLst>
                                    <p:animClr clrSpc="rgb" dir="cw">
                                      <p:cBhvr override="childStyle">
                                        <p:cTn id="12" dur="500" fill="hold"/>
                                        <p:tgtEl>
                                          <p:spTgt spid="206851">
                                            <p:txEl>
                                              <p:pRg st="1" end="1"/>
                                            </p:txEl>
                                          </p:spTgt>
                                        </p:tgtEl>
                                        <p:attrNameLst>
                                          <p:attrName>style.color</p:attrName>
                                        </p:attrNameLst>
                                      </p:cBhvr>
                                      <p:to>
                                        <a:schemeClr val="accent2"/>
                                      </p:to>
                                    </p:animClr>
                                    <p:animClr clrSpc="rgb" dir="cw">
                                      <p:cBhvr>
                                        <p:cTn id="13" dur="500" fill="hold"/>
                                        <p:tgtEl>
                                          <p:spTgt spid="206851">
                                            <p:txEl>
                                              <p:pRg st="1" end="1"/>
                                            </p:txEl>
                                          </p:spTgt>
                                        </p:tgtEl>
                                        <p:attrNameLst>
                                          <p:attrName>fillcolor</p:attrName>
                                        </p:attrNameLst>
                                      </p:cBhvr>
                                      <p:to>
                                        <a:schemeClr val="accent2"/>
                                      </p:to>
                                    </p:animClr>
                                    <p:set>
                                      <p:cBhvr>
                                        <p:cTn id="14" dur="500" fill="hold"/>
                                        <p:tgtEl>
                                          <p:spTgt spid="206851">
                                            <p:txEl>
                                              <p:pRg st="1" end="1"/>
                                            </p:txEl>
                                          </p:spTgt>
                                        </p:tgtEl>
                                        <p:attrNameLst>
                                          <p:attrName>fill.type</p:attrName>
                                        </p:attrNameLst>
                                      </p:cBhvr>
                                      <p:to>
                                        <p:strVal val="solid"/>
                                      </p:to>
                                    </p:set>
                                    <p:set>
                                      <p:cBhvr>
                                        <p:cTn id="15" dur="500" fill="hold"/>
                                        <p:tgtEl>
                                          <p:spTgt spid="206851">
                                            <p:txEl>
                                              <p:pRg st="1" end="1"/>
                                            </p:txEl>
                                          </p:spTgt>
                                        </p:tgtEl>
                                        <p:attrNameLst>
                                          <p:attrName>fill.on</p:attrName>
                                        </p:attrNameLst>
                                      </p:cBhvr>
                                      <p:to>
                                        <p:strVal val="true"/>
                                      </p:to>
                                    </p:se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nodeType="clickEffect">
                                  <p:stCondLst>
                                    <p:cond delay="0"/>
                                  </p:stCondLst>
                                  <p:childTnLst>
                                    <p:set>
                                      <p:cBhvr>
                                        <p:cTn id="19" dur="1" fill="hold">
                                          <p:stCondLst>
                                            <p:cond delay="0"/>
                                          </p:stCondLst>
                                        </p:cTn>
                                        <p:tgtEl>
                                          <p:spTgt spid="206851">
                                            <p:txEl>
                                              <p:pRg st="2" end="2"/>
                                            </p:txEl>
                                          </p:spTgt>
                                        </p:tgtEl>
                                        <p:attrNameLst>
                                          <p:attrName>style.visibility</p:attrName>
                                        </p:attrNameLst>
                                      </p:cBhvr>
                                      <p:to>
                                        <p:strVal val="visible"/>
                                      </p:to>
                                    </p:set>
                                    <p:anim calcmode="lin" valueType="num">
                                      <p:cBhvr>
                                        <p:cTn id="20" dur="1000" fill="hold"/>
                                        <p:tgtEl>
                                          <p:spTgt spid="206851">
                                            <p:txEl>
                                              <p:pRg st="2" end="2"/>
                                            </p:txEl>
                                          </p:spTgt>
                                        </p:tgtEl>
                                        <p:attrNameLst>
                                          <p:attrName>ppt_w</p:attrName>
                                        </p:attrNameLst>
                                      </p:cBhvr>
                                      <p:tavLst>
                                        <p:tav tm="0">
                                          <p:val>
                                            <p:strVal val="#ppt_w*0.70"/>
                                          </p:val>
                                        </p:tav>
                                        <p:tav tm="100000">
                                          <p:val>
                                            <p:strVal val="#ppt_w"/>
                                          </p:val>
                                        </p:tav>
                                      </p:tavLst>
                                    </p:anim>
                                    <p:anim calcmode="lin" valueType="num">
                                      <p:cBhvr>
                                        <p:cTn id="21" dur="1000" fill="hold"/>
                                        <p:tgtEl>
                                          <p:spTgt spid="206851">
                                            <p:txEl>
                                              <p:pRg st="2" end="2"/>
                                            </p:txEl>
                                          </p:spTgt>
                                        </p:tgtEl>
                                        <p:attrNameLst>
                                          <p:attrName>ppt_h</p:attrName>
                                        </p:attrNameLst>
                                      </p:cBhvr>
                                      <p:tavLst>
                                        <p:tav tm="0">
                                          <p:val>
                                            <p:strVal val="#ppt_h"/>
                                          </p:val>
                                        </p:tav>
                                        <p:tav tm="100000">
                                          <p:val>
                                            <p:strVal val="#ppt_h"/>
                                          </p:val>
                                        </p:tav>
                                      </p:tavLst>
                                    </p:anim>
                                    <p:animEffect transition="in" filter="fade">
                                      <p:cBhvr>
                                        <p:cTn id="22" dur="1000"/>
                                        <p:tgtEl>
                                          <p:spTgt spid="2068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algn="r" rtl="1"/>
            <a:r>
              <a:rPr lang="ar-SA" sz="4000" smtClean="0">
                <a:cs typeface="Arial" charset="0"/>
              </a:rPr>
              <a:t>تاثير تمدد السحابة ألإلكترونية</a:t>
            </a:r>
            <a:r>
              <a:rPr lang="en-US" sz="4000" smtClean="0">
                <a:cs typeface="Arial" charset="0"/>
              </a:rPr>
              <a:t>  Nephelauxetic Effect</a:t>
            </a:r>
          </a:p>
        </p:txBody>
      </p:sp>
      <p:sp>
        <p:nvSpPr>
          <p:cNvPr id="207875" name="Rectangle 3"/>
          <p:cNvSpPr>
            <a:spLocks noGrp="1" noChangeArrowheads="1"/>
          </p:cNvSpPr>
          <p:nvPr>
            <p:ph type="body" idx="1"/>
          </p:nvPr>
        </p:nvSpPr>
        <p:spPr>
          <a:xfrm>
            <a:off x="0" y="1600200"/>
            <a:ext cx="8610600" cy="4876800"/>
          </a:xfrm>
        </p:spPr>
        <p:txBody>
          <a:bodyPr/>
          <a:lstStyle/>
          <a:p>
            <a:pPr algn="r" rtl="1"/>
            <a:endParaRPr lang="ar-SA" sz="2800" b="1" smtClean="0">
              <a:cs typeface="Arial" charset="0"/>
            </a:endParaRPr>
          </a:p>
          <a:p>
            <a:pPr algn="r" rtl="1"/>
            <a:r>
              <a:rPr lang="ar-SA" sz="2800" b="1" smtClean="0">
                <a:solidFill>
                  <a:srgbClr val="0066FF"/>
                </a:solidFill>
                <a:cs typeface="Arial" charset="0"/>
              </a:rPr>
              <a:t>يقاس تمدد السحابة اللكترونية بما يسمي بمعامل التنافر الالكتروني (</a:t>
            </a:r>
            <a:r>
              <a:rPr lang="en-US" sz="2800" b="1" smtClean="0">
                <a:solidFill>
                  <a:srgbClr val="0066FF"/>
                </a:solidFill>
                <a:cs typeface="Arial" charset="0"/>
              </a:rPr>
              <a:t>Interelectronic Repulsion Parameter</a:t>
            </a:r>
            <a:r>
              <a:rPr lang="ar-SA" sz="2800" b="1" smtClean="0">
                <a:solidFill>
                  <a:srgbClr val="0066FF"/>
                </a:solidFill>
                <a:cs typeface="Arial" charset="0"/>
              </a:rPr>
              <a:t>) ويرمز له بالرمز "</a:t>
            </a:r>
            <a:r>
              <a:rPr lang="en-US" sz="2800" b="1" smtClean="0">
                <a:solidFill>
                  <a:srgbClr val="0066FF"/>
                </a:solidFill>
                <a:cs typeface="Arial" charset="0"/>
              </a:rPr>
              <a:t>B</a:t>
            </a:r>
            <a:r>
              <a:rPr lang="ar-SA" sz="2800" b="1" smtClean="0">
                <a:solidFill>
                  <a:srgbClr val="0066FF"/>
                </a:solidFill>
                <a:cs typeface="Arial" charset="0"/>
              </a:rPr>
              <a:t>"</a:t>
            </a:r>
          </a:p>
          <a:p>
            <a:pPr algn="r" rtl="1"/>
            <a:r>
              <a:rPr lang="ar-SA" sz="2800" b="1" smtClean="0">
                <a:solidFill>
                  <a:srgbClr val="33CC33"/>
                </a:solidFill>
                <a:cs typeface="Arial" charset="0"/>
              </a:rPr>
              <a:t>وكلما تباعدت قيمة  </a:t>
            </a:r>
            <a:r>
              <a:rPr lang="en-US" sz="2800" b="1" smtClean="0">
                <a:solidFill>
                  <a:srgbClr val="33CC33"/>
                </a:solidFill>
                <a:cs typeface="Arial" charset="0"/>
              </a:rPr>
              <a:t>B</a:t>
            </a:r>
            <a:r>
              <a:rPr lang="ar-SA" sz="2800" b="1" smtClean="0">
                <a:solidFill>
                  <a:srgbClr val="33CC33"/>
                </a:solidFill>
                <a:cs typeface="Arial" charset="0"/>
              </a:rPr>
              <a:t> في المعقد عن قيمتها في الأيون الحر زاد تمدد السحابة  الالكترونية </a:t>
            </a:r>
            <a:r>
              <a:rPr lang="en-US" sz="2800" b="1" smtClean="0">
                <a:solidFill>
                  <a:srgbClr val="33CC33"/>
                </a:solidFill>
                <a:cs typeface="Arial" charset="0"/>
              </a:rPr>
              <a:t>d</a:t>
            </a:r>
            <a:r>
              <a:rPr lang="en-US" sz="2800" b="1" baseline="30000" smtClean="0">
                <a:solidFill>
                  <a:srgbClr val="33CC33"/>
                </a:solidFill>
                <a:cs typeface="Arial" charset="0"/>
              </a:rPr>
              <a:t>n</a:t>
            </a:r>
            <a:r>
              <a:rPr lang="en-US" sz="2800" b="1" smtClean="0">
                <a:solidFill>
                  <a:srgbClr val="33CC33"/>
                </a:solidFill>
                <a:cs typeface="Arial" charset="0"/>
              </a:rPr>
              <a:t> </a:t>
            </a:r>
            <a:r>
              <a:rPr lang="ar-SA" sz="2800" b="1" smtClean="0">
                <a:solidFill>
                  <a:srgbClr val="33CC33"/>
                </a:solidFill>
                <a:cs typeface="Arial" charset="0"/>
              </a:rPr>
              <a:t> في أيون العنصر الانتقالي ويمكن بذلك التنبؤ بدرجة الترابط بين الأيون الموجب وبين المرتبطات.</a:t>
            </a:r>
          </a:p>
          <a:p>
            <a:pPr algn="r" rtl="1"/>
            <a:endParaRPr lang="ar-SA" sz="2800" b="1" smtClean="0">
              <a:cs typeface="Arial" charset="0"/>
            </a:endParaRPr>
          </a:p>
          <a:p>
            <a:pPr algn="r" rtl="1"/>
            <a:r>
              <a:rPr lang="ar-SA" sz="2800" b="1" smtClean="0">
                <a:cs typeface="Arial" charset="0"/>
              </a:rPr>
              <a:t>قدرة المرتبطات على احداث</a:t>
            </a:r>
            <a:r>
              <a:rPr lang="en-US" sz="2800" b="1" smtClean="0">
                <a:cs typeface="Arial" charset="0"/>
              </a:rPr>
              <a:t>  </a:t>
            </a:r>
            <a:r>
              <a:rPr lang="ar-SA" sz="2800" b="1" smtClean="0">
                <a:cs typeface="Arial" charset="0"/>
              </a:rPr>
              <a:t>تمدد السحابة الالكترونية</a:t>
            </a:r>
          </a:p>
          <a:p>
            <a:pPr algn="r" rtl="1"/>
            <a:r>
              <a:rPr lang="en-US" sz="2800" smtClean="0"/>
              <a:t> </a:t>
            </a:r>
            <a:r>
              <a:rPr lang="en-US" sz="2400" b="1" smtClean="0">
                <a:solidFill>
                  <a:srgbClr val="990000"/>
                </a:solidFill>
              </a:rPr>
              <a:t>F</a:t>
            </a:r>
            <a:r>
              <a:rPr lang="en-US" sz="2400" b="1" baseline="30000" smtClean="0">
                <a:solidFill>
                  <a:srgbClr val="990000"/>
                </a:solidFill>
              </a:rPr>
              <a:t>-</a:t>
            </a:r>
            <a:r>
              <a:rPr lang="en-US" sz="2400" b="1" smtClean="0">
                <a:solidFill>
                  <a:srgbClr val="990000"/>
                </a:solidFill>
              </a:rPr>
              <a:t>&lt; H</a:t>
            </a:r>
            <a:r>
              <a:rPr lang="en-US" sz="2400" b="1" baseline="-25000" smtClean="0">
                <a:solidFill>
                  <a:srgbClr val="990000"/>
                </a:solidFill>
              </a:rPr>
              <a:t>2</a:t>
            </a:r>
            <a:r>
              <a:rPr lang="en-US" sz="2400" b="1" smtClean="0">
                <a:solidFill>
                  <a:srgbClr val="990000"/>
                </a:solidFill>
              </a:rPr>
              <a:t>O &lt; NH</a:t>
            </a:r>
            <a:r>
              <a:rPr lang="en-US" sz="2400" b="1" baseline="-25000" smtClean="0">
                <a:solidFill>
                  <a:srgbClr val="990000"/>
                </a:solidFill>
              </a:rPr>
              <a:t>3</a:t>
            </a:r>
            <a:r>
              <a:rPr lang="en-US" sz="2400" b="1" smtClean="0">
                <a:solidFill>
                  <a:srgbClr val="990000"/>
                </a:solidFill>
              </a:rPr>
              <a:t> &lt;en= C</a:t>
            </a:r>
            <a:r>
              <a:rPr lang="en-US" sz="2400" b="1" baseline="-25000" smtClean="0">
                <a:solidFill>
                  <a:srgbClr val="990000"/>
                </a:solidFill>
              </a:rPr>
              <a:t>2</a:t>
            </a:r>
            <a:r>
              <a:rPr lang="en-US" sz="2400" b="1" smtClean="0">
                <a:solidFill>
                  <a:srgbClr val="990000"/>
                </a:solidFill>
              </a:rPr>
              <a:t> O</a:t>
            </a:r>
            <a:r>
              <a:rPr lang="en-US" sz="2400" b="1" baseline="-25000" smtClean="0">
                <a:solidFill>
                  <a:srgbClr val="990000"/>
                </a:solidFill>
              </a:rPr>
              <a:t>4</a:t>
            </a:r>
            <a:r>
              <a:rPr lang="en-US" sz="2400" b="1" baseline="30000" smtClean="0">
                <a:solidFill>
                  <a:srgbClr val="990000"/>
                </a:solidFill>
              </a:rPr>
              <a:t>2-</a:t>
            </a:r>
            <a:r>
              <a:rPr lang="en-US" sz="2400" b="1" smtClean="0">
                <a:solidFill>
                  <a:srgbClr val="990000"/>
                </a:solidFill>
              </a:rPr>
              <a:t> &lt; Cl</a:t>
            </a:r>
            <a:r>
              <a:rPr lang="en-US" sz="2400" b="1" baseline="30000" smtClean="0">
                <a:solidFill>
                  <a:srgbClr val="990000"/>
                </a:solidFill>
              </a:rPr>
              <a:t>-</a:t>
            </a:r>
            <a:r>
              <a:rPr lang="en-US" sz="2400" b="1" smtClean="0">
                <a:solidFill>
                  <a:srgbClr val="990000"/>
                </a:solidFill>
              </a:rPr>
              <a:t> &lt; CN</a:t>
            </a:r>
            <a:r>
              <a:rPr lang="en-US" sz="2400" b="1" baseline="30000" smtClean="0">
                <a:solidFill>
                  <a:srgbClr val="990000"/>
                </a:solidFill>
              </a:rPr>
              <a:t>-</a:t>
            </a:r>
            <a:r>
              <a:rPr lang="en-US" sz="2800" b="1" smtClean="0">
                <a:solidFill>
                  <a:srgbClr val="990000"/>
                </a:solidFill>
              </a:rPr>
              <a:t> </a:t>
            </a:r>
            <a:r>
              <a:rPr lang="en-US" sz="2400" b="1" smtClean="0">
                <a:solidFill>
                  <a:srgbClr val="990000"/>
                </a:solidFill>
              </a:rPr>
              <a:t>&lt; Br</a:t>
            </a:r>
            <a:r>
              <a:rPr lang="en-US" sz="2400" b="1" baseline="30000" smtClean="0">
                <a:solidFill>
                  <a:srgbClr val="990000"/>
                </a:solidFill>
              </a:rPr>
              <a:t>-</a:t>
            </a:r>
            <a:r>
              <a:rPr lang="en-US" sz="2800" b="1" smtClean="0">
                <a:solidFill>
                  <a:srgbClr val="990000"/>
                </a:solidFill>
              </a:rPr>
              <a:t> &lt; </a:t>
            </a:r>
            <a:r>
              <a:rPr lang="en-US" sz="2400" b="1" smtClean="0">
                <a:solidFill>
                  <a:srgbClr val="990000"/>
                </a:solidFill>
                <a:cs typeface="Arial" charset="0"/>
              </a:rPr>
              <a:t>I</a:t>
            </a:r>
            <a:r>
              <a:rPr lang="en-US" sz="2400" b="1" baseline="30000" smtClean="0">
                <a:solidFill>
                  <a:srgbClr val="990000"/>
                </a:solidFill>
              </a:rPr>
              <a:t>-</a:t>
            </a:r>
            <a:r>
              <a:rPr lang="en-US" sz="240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iterate type="lt">
                                    <p:tmPct val="10000"/>
                                  </p:iterate>
                                  <p:childTnLst>
                                    <p:set>
                                      <p:cBhvr>
                                        <p:cTn id="6" dur="1" fill="hold">
                                          <p:stCondLst>
                                            <p:cond delay="0"/>
                                          </p:stCondLst>
                                        </p:cTn>
                                        <p:tgtEl>
                                          <p:spTgt spid="207875">
                                            <p:txEl>
                                              <p:pRg st="1" end="1"/>
                                            </p:txEl>
                                          </p:spTgt>
                                        </p:tgtEl>
                                        <p:attrNameLst>
                                          <p:attrName>style.visibility</p:attrName>
                                        </p:attrNameLst>
                                      </p:cBhvr>
                                      <p:to>
                                        <p:strVal val="visible"/>
                                      </p:to>
                                    </p:set>
                                    <p:animEffect transition="in" filter="fade">
                                      <p:cBhvr>
                                        <p:cTn id="7" dur="1000"/>
                                        <p:tgtEl>
                                          <p:spTgt spid="207875">
                                            <p:txEl>
                                              <p:pRg st="1" end="1"/>
                                            </p:txEl>
                                          </p:spTgt>
                                        </p:tgtEl>
                                      </p:cBhvr>
                                    </p:animEffect>
                                    <p:anim calcmode="lin" valueType="num">
                                      <p:cBhvr>
                                        <p:cTn id="8" dur="1000" fill="hold"/>
                                        <p:tgtEl>
                                          <p:spTgt spid="207875">
                                            <p:txEl>
                                              <p:pRg st="1" end="1"/>
                                            </p:txEl>
                                          </p:spTgt>
                                        </p:tgtEl>
                                        <p:attrNameLst>
                                          <p:attrName>ppt_w</p:attrName>
                                        </p:attrNameLst>
                                      </p:cBhvr>
                                      <p:tavLst>
                                        <p:tav tm="0" fmla="#ppt_w*sin(2.5*pi*$)">
                                          <p:val>
                                            <p:fltVal val="0"/>
                                          </p:val>
                                        </p:tav>
                                        <p:tav tm="100000">
                                          <p:val>
                                            <p:fltVal val="1"/>
                                          </p:val>
                                        </p:tav>
                                      </p:tavLst>
                                    </p:anim>
                                    <p:anim calcmode="lin" valueType="num">
                                      <p:cBhvr>
                                        <p:cTn id="9" dur="1000" fill="hold"/>
                                        <p:tgtEl>
                                          <p:spTgt spid="207875">
                                            <p:txEl>
                                              <p:pRg st="1" end="1"/>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iterate type="lt">
                                    <p:tmPct val="10000"/>
                                  </p:iterate>
                                  <p:childTnLst>
                                    <p:set>
                                      <p:cBhvr>
                                        <p:cTn id="11" dur="1" fill="hold">
                                          <p:stCondLst>
                                            <p:cond delay="0"/>
                                          </p:stCondLst>
                                        </p:cTn>
                                        <p:tgtEl>
                                          <p:spTgt spid="207875">
                                            <p:txEl>
                                              <p:pRg st="2" end="2"/>
                                            </p:txEl>
                                          </p:spTgt>
                                        </p:tgtEl>
                                        <p:attrNameLst>
                                          <p:attrName>style.visibility</p:attrName>
                                        </p:attrNameLst>
                                      </p:cBhvr>
                                      <p:to>
                                        <p:strVal val="visible"/>
                                      </p:to>
                                    </p:set>
                                    <p:animEffect transition="in" filter="fade">
                                      <p:cBhvr>
                                        <p:cTn id="12" dur="1000"/>
                                        <p:tgtEl>
                                          <p:spTgt spid="207875">
                                            <p:txEl>
                                              <p:pRg st="2" end="2"/>
                                            </p:txEl>
                                          </p:spTgt>
                                        </p:tgtEl>
                                      </p:cBhvr>
                                    </p:animEffect>
                                    <p:anim calcmode="lin" valueType="num">
                                      <p:cBhvr>
                                        <p:cTn id="13" dur="1000" fill="hold"/>
                                        <p:tgtEl>
                                          <p:spTgt spid="207875">
                                            <p:txEl>
                                              <p:pRg st="2" end="2"/>
                                            </p:txEl>
                                          </p:spTgt>
                                        </p:tgtEl>
                                        <p:attrNameLst>
                                          <p:attrName>ppt_w</p:attrName>
                                        </p:attrNameLst>
                                      </p:cBhvr>
                                      <p:tavLst>
                                        <p:tav tm="0" fmla="#ppt_w*sin(2.5*pi*$)">
                                          <p:val>
                                            <p:fltVal val="0"/>
                                          </p:val>
                                        </p:tav>
                                        <p:tav tm="100000">
                                          <p:val>
                                            <p:fltVal val="1"/>
                                          </p:val>
                                        </p:tav>
                                      </p:tavLst>
                                    </p:anim>
                                    <p:anim calcmode="lin" valueType="num">
                                      <p:cBhvr>
                                        <p:cTn id="14" dur="1000" fill="hold"/>
                                        <p:tgtEl>
                                          <p:spTgt spid="207875">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207875">
                                            <p:txEl>
                                              <p:pRg st="4" end="4"/>
                                            </p:txEl>
                                          </p:spTgt>
                                        </p:tgtEl>
                                        <p:attrNameLst>
                                          <p:attrName>style.visibility</p:attrName>
                                        </p:attrNameLst>
                                      </p:cBhvr>
                                      <p:to>
                                        <p:strVal val="visible"/>
                                      </p:to>
                                    </p:set>
                                    <p:anim calcmode="lin" valueType="num">
                                      <p:cBhvr>
                                        <p:cTn id="19" dur="1000" fill="hold"/>
                                        <p:tgtEl>
                                          <p:spTgt spid="207875">
                                            <p:txEl>
                                              <p:pRg st="4" end="4"/>
                                            </p:txEl>
                                          </p:spTgt>
                                        </p:tgtEl>
                                        <p:attrNameLst>
                                          <p:attrName>ppt_w</p:attrName>
                                        </p:attrNameLst>
                                      </p:cBhvr>
                                      <p:tavLst>
                                        <p:tav tm="0">
                                          <p:val>
                                            <p:strVal val="#ppt_w*0.70"/>
                                          </p:val>
                                        </p:tav>
                                        <p:tav tm="100000">
                                          <p:val>
                                            <p:strVal val="#ppt_w"/>
                                          </p:val>
                                        </p:tav>
                                      </p:tavLst>
                                    </p:anim>
                                    <p:anim calcmode="lin" valueType="num">
                                      <p:cBhvr>
                                        <p:cTn id="20" dur="1000" fill="hold"/>
                                        <p:tgtEl>
                                          <p:spTgt spid="207875">
                                            <p:txEl>
                                              <p:pRg st="4" end="4"/>
                                            </p:txEl>
                                          </p:spTgt>
                                        </p:tgtEl>
                                        <p:attrNameLst>
                                          <p:attrName>ppt_h</p:attrName>
                                        </p:attrNameLst>
                                      </p:cBhvr>
                                      <p:tavLst>
                                        <p:tav tm="0">
                                          <p:val>
                                            <p:strVal val="#ppt_h"/>
                                          </p:val>
                                        </p:tav>
                                        <p:tav tm="100000">
                                          <p:val>
                                            <p:strVal val="#ppt_h"/>
                                          </p:val>
                                        </p:tav>
                                      </p:tavLst>
                                    </p:anim>
                                    <p:animEffect transition="in" filter="fade">
                                      <p:cBhvr>
                                        <p:cTn id="21" dur="1000"/>
                                        <p:tgtEl>
                                          <p:spTgt spid="207875">
                                            <p:txEl>
                                              <p:pRg st="4" end="4"/>
                                            </p:txEl>
                                          </p:spTgt>
                                        </p:tgtEl>
                                      </p:cBhvr>
                                    </p:animEffect>
                                  </p:childTnLst>
                                </p:cTn>
                              </p:par>
                              <p:par>
                                <p:cTn id="22" presetID="55" presetClass="entr" presetSubtype="0" fill="hold" nodeType="withEffect">
                                  <p:stCondLst>
                                    <p:cond delay="0"/>
                                  </p:stCondLst>
                                  <p:childTnLst>
                                    <p:set>
                                      <p:cBhvr>
                                        <p:cTn id="23" dur="1" fill="hold">
                                          <p:stCondLst>
                                            <p:cond delay="0"/>
                                          </p:stCondLst>
                                        </p:cTn>
                                        <p:tgtEl>
                                          <p:spTgt spid="207875">
                                            <p:txEl>
                                              <p:pRg st="5" end="5"/>
                                            </p:txEl>
                                          </p:spTgt>
                                        </p:tgtEl>
                                        <p:attrNameLst>
                                          <p:attrName>style.visibility</p:attrName>
                                        </p:attrNameLst>
                                      </p:cBhvr>
                                      <p:to>
                                        <p:strVal val="visible"/>
                                      </p:to>
                                    </p:set>
                                    <p:anim calcmode="lin" valueType="num">
                                      <p:cBhvr>
                                        <p:cTn id="24" dur="1000" fill="hold"/>
                                        <p:tgtEl>
                                          <p:spTgt spid="207875">
                                            <p:txEl>
                                              <p:pRg st="5" end="5"/>
                                            </p:txEl>
                                          </p:spTgt>
                                        </p:tgtEl>
                                        <p:attrNameLst>
                                          <p:attrName>ppt_w</p:attrName>
                                        </p:attrNameLst>
                                      </p:cBhvr>
                                      <p:tavLst>
                                        <p:tav tm="0">
                                          <p:val>
                                            <p:strVal val="#ppt_w*0.70"/>
                                          </p:val>
                                        </p:tav>
                                        <p:tav tm="100000">
                                          <p:val>
                                            <p:strVal val="#ppt_w"/>
                                          </p:val>
                                        </p:tav>
                                      </p:tavLst>
                                    </p:anim>
                                    <p:anim calcmode="lin" valueType="num">
                                      <p:cBhvr>
                                        <p:cTn id="25" dur="1000" fill="hold"/>
                                        <p:tgtEl>
                                          <p:spTgt spid="207875">
                                            <p:txEl>
                                              <p:pRg st="5" end="5"/>
                                            </p:txEl>
                                          </p:spTgt>
                                        </p:tgtEl>
                                        <p:attrNameLst>
                                          <p:attrName>ppt_h</p:attrName>
                                        </p:attrNameLst>
                                      </p:cBhvr>
                                      <p:tavLst>
                                        <p:tav tm="0">
                                          <p:val>
                                            <p:strVal val="#ppt_h"/>
                                          </p:val>
                                        </p:tav>
                                        <p:tav tm="100000">
                                          <p:val>
                                            <p:strVal val="#ppt_h"/>
                                          </p:val>
                                        </p:tav>
                                      </p:tavLst>
                                    </p:anim>
                                    <p:animEffect transition="in" filter="fade">
                                      <p:cBhvr>
                                        <p:cTn id="26" dur="1000"/>
                                        <p:tgtEl>
                                          <p:spTgt spid="2078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marL="838200" indent="-838200" algn="r" rtl="1"/>
            <a:r>
              <a:rPr lang="ar-SA" sz="4000" smtClean="0">
                <a:cs typeface="Arial" charset="0"/>
              </a:rPr>
              <a:t>خاصية مضاد الفرومغناطيسية </a:t>
            </a:r>
            <a:r>
              <a:rPr lang="en-US" sz="4000" smtClean="0">
                <a:cs typeface="Arial" charset="0"/>
              </a:rPr>
              <a:t>Antiferomagnetism</a:t>
            </a:r>
            <a:r>
              <a:rPr lang="en-US" sz="4000" smtClean="0"/>
              <a:t> </a:t>
            </a:r>
          </a:p>
        </p:txBody>
      </p:sp>
      <p:sp>
        <p:nvSpPr>
          <p:cNvPr id="208899" name="Rectangle 3"/>
          <p:cNvSpPr>
            <a:spLocks noGrp="1" noChangeArrowheads="1"/>
          </p:cNvSpPr>
          <p:nvPr>
            <p:ph type="body" idx="1"/>
          </p:nvPr>
        </p:nvSpPr>
        <p:spPr/>
        <p:txBody>
          <a:bodyPr/>
          <a:lstStyle/>
          <a:p>
            <a:pPr algn="r" rtl="1"/>
            <a:r>
              <a:rPr lang="ar-SA" sz="2800" b="1" smtClean="0">
                <a:solidFill>
                  <a:srgbClr val="0066FF"/>
                </a:solidFill>
              </a:rPr>
              <a:t>وجد ان اكاسيد بعض العناصر الانتقالية مثل </a:t>
            </a:r>
            <a:r>
              <a:rPr lang="en-US" sz="2800" b="1" smtClean="0">
                <a:solidFill>
                  <a:srgbClr val="0066FF"/>
                </a:solidFill>
              </a:rPr>
              <a:t>VO,  FeO, NiO  </a:t>
            </a:r>
            <a:r>
              <a:rPr lang="ar-SA" sz="2800" b="1" smtClean="0">
                <a:solidFill>
                  <a:srgbClr val="0066FF"/>
                </a:solidFill>
              </a:rPr>
              <a:t> تتبع قانون كوري فيس ( </a:t>
            </a:r>
            <a:r>
              <a:rPr lang="en-US" sz="2800" b="1" smtClean="0">
                <a:solidFill>
                  <a:srgbClr val="0066FF"/>
                </a:solidFill>
              </a:rPr>
              <a:t>Curie- Wiess Law</a:t>
            </a:r>
            <a:r>
              <a:rPr lang="ar-SA" sz="2800" b="1" smtClean="0">
                <a:solidFill>
                  <a:srgbClr val="0066FF"/>
                </a:solidFill>
              </a:rPr>
              <a:t>) عند درجات الحرارة العالية. </a:t>
            </a:r>
            <a:endParaRPr lang="ar-SA" sz="2800" b="1" smtClean="0">
              <a:solidFill>
                <a:srgbClr val="0066FF"/>
              </a:solidFill>
              <a:cs typeface="Arial" charset="0"/>
            </a:endParaRPr>
          </a:p>
          <a:p>
            <a:pPr algn="r" rtl="1"/>
            <a:r>
              <a:rPr lang="ar-SA" sz="2800" b="1" smtClean="0">
                <a:solidFill>
                  <a:srgbClr val="990000"/>
                </a:solidFill>
              </a:rPr>
              <a:t>انخفاض درجة الحرارة الى درجة معينة يحدث انخفاض في العزم المغناطيسي  وتسمى   المواد المضادة للفرومغناطيسية</a:t>
            </a:r>
            <a:r>
              <a:rPr lang="ar-SA" sz="2800" b="1" smtClean="0">
                <a:cs typeface="Arial" charset="0"/>
              </a:rPr>
              <a:t>.</a:t>
            </a:r>
          </a:p>
          <a:p>
            <a:pPr algn="r" rtl="1"/>
            <a:r>
              <a:rPr lang="ar-SA" b="1" smtClean="0">
                <a:solidFill>
                  <a:srgbClr val="CC00FF"/>
                </a:solidFill>
              </a:rPr>
              <a:t>بينت بعض الدراسات ان نصف الايونات لها عزوم مغناطيسية عكس اتجاه عزوم النصف الاخر.</a:t>
            </a:r>
          </a:p>
          <a:p>
            <a:pPr algn="r" rtl="1"/>
            <a:r>
              <a:rPr lang="ar-SA" b="1" smtClean="0">
                <a:solidFill>
                  <a:srgbClr val="CC00FF"/>
                </a:solidFill>
              </a:rPr>
              <a:t> مثال</a:t>
            </a:r>
            <a:endParaRPr lang="en-US" b="1" smtClean="0">
              <a:solidFill>
                <a:srgbClr val="CC00FF"/>
              </a:solidFill>
            </a:endParaRPr>
          </a:p>
          <a:p>
            <a:pPr algn="r" rtl="1"/>
            <a:r>
              <a:rPr lang="en-US" b="1" smtClean="0">
                <a:solidFill>
                  <a:srgbClr val="CC00FF"/>
                </a:solidFill>
              </a:rPr>
              <a:t>M</a:t>
            </a:r>
            <a:r>
              <a:rPr lang="en-US" b="1" baseline="30000" smtClean="0">
                <a:solidFill>
                  <a:srgbClr val="CC00FF"/>
                </a:solidFill>
              </a:rPr>
              <a:t>+2</a:t>
            </a:r>
            <a:r>
              <a:rPr lang="en-US" b="1" smtClean="0">
                <a:solidFill>
                  <a:srgbClr val="CC00FF"/>
                </a:solidFill>
              </a:rPr>
              <a:t>----O</a:t>
            </a:r>
            <a:r>
              <a:rPr lang="en-US" b="1" baseline="30000" smtClean="0">
                <a:solidFill>
                  <a:srgbClr val="CC00FF"/>
                </a:solidFill>
              </a:rPr>
              <a:t>-2</a:t>
            </a:r>
            <a:r>
              <a:rPr lang="en-US" b="1" smtClean="0">
                <a:solidFill>
                  <a:srgbClr val="CC00FF"/>
                </a:solidFill>
              </a:rPr>
              <a:t>----M</a:t>
            </a:r>
            <a:r>
              <a:rPr lang="en-US" b="1" baseline="30000" smtClean="0">
                <a:solidFill>
                  <a:srgbClr val="CC00FF"/>
                </a:solidFill>
              </a:rPr>
              <a:t>+2</a:t>
            </a:r>
            <a:r>
              <a:rPr lang="en-US" smtClean="0">
                <a:solidFill>
                  <a:srgbClr val="CC00FF"/>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08899">
                                            <p:txEl>
                                              <p:pRg st="0" end="0"/>
                                            </p:txEl>
                                          </p:spTgt>
                                        </p:tgtEl>
                                        <p:attrNameLst>
                                          <p:attrName>style.visibility</p:attrName>
                                        </p:attrNameLst>
                                      </p:cBhvr>
                                      <p:to>
                                        <p:strVal val="visible"/>
                                      </p:to>
                                    </p:set>
                                    <p:anim calcmode="lin" valueType="num">
                                      <p:cBhvr>
                                        <p:cTn id="7" dur="1000" fill="hold"/>
                                        <p:tgtEl>
                                          <p:spTgt spid="208899">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0889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08899">
                                            <p:txEl>
                                              <p:pRg st="0" end="0"/>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208899">
                                            <p:txEl>
                                              <p:pRg st="1" end="1"/>
                                            </p:txEl>
                                          </p:spTgt>
                                        </p:tgtEl>
                                        <p:attrNameLst>
                                          <p:attrName>style.visibility</p:attrName>
                                        </p:attrNameLst>
                                      </p:cBhvr>
                                      <p:to>
                                        <p:strVal val="visible"/>
                                      </p:to>
                                    </p:set>
                                    <p:anim calcmode="lin" valueType="num">
                                      <p:cBhvr>
                                        <p:cTn id="12" dur="1000" fill="hold"/>
                                        <p:tgtEl>
                                          <p:spTgt spid="208899">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208899">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208899">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208899">
                                            <p:txEl>
                                              <p:pRg st="2" end="2"/>
                                            </p:txEl>
                                          </p:spTgt>
                                        </p:tgtEl>
                                        <p:attrNameLst>
                                          <p:attrName>style.visibility</p:attrName>
                                        </p:attrNameLst>
                                      </p:cBhvr>
                                      <p:to>
                                        <p:strVal val="visible"/>
                                      </p:to>
                                    </p:set>
                                    <p:animEffect transition="in" filter="checkerboard(across)">
                                      <p:cBhvr>
                                        <p:cTn id="19" dur="500"/>
                                        <p:tgtEl>
                                          <p:spTgt spid="208899">
                                            <p:txEl>
                                              <p:pRg st="2" end="2"/>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208899">
                                            <p:txEl>
                                              <p:pRg st="3" end="3"/>
                                            </p:txEl>
                                          </p:spTgt>
                                        </p:tgtEl>
                                        <p:attrNameLst>
                                          <p:attrName>style.visibility</p:attrName>
                                        </p:attrNameLst>
                                      </p:cBhvr>
                                      <p:to>
                                        <p:strVal val="visible"/>
                                      </p:to>
                                    </p:set>
                                    <p:animEffect transition="in" filter="checkerboard(across)">
                                      <p:cBhvr>
                                        <p:cTn id="22" dur="500"/>
                                        <p:tgtEl>
                                          <p:spTgt spid="208899">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208899">
                                            <p:txEl>
                                              <p:pRg st="4" end="4"/>
                                            </p:txEl>
                                          </p:spTgt>
                                        </p:tgtEl>
                                        <p:attrNameLst>
                                          <p:attrName>style.visibility</p:attrName>
                                        </p:attrNameLst>
                                      </p:cBhvr>
                                      <p:to>
                                        <p:strVal val="visible"/>
                                      </p:to>
                                    </p:set>
                                    <p:animEffect transition="in" filter="checkerboard(across)">
                                      <p:cBhvr>
                                        <p:cTn id="25" dur="500"/>
                                        <p:tgtEl>
                                          <p:spTgt spid="2088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marL="838200" indent="-838200" algn="r" rtl="1"/>
            <a:r>
              <a:rPr lang="ar-SA" sz="4000" smtClean="0">
                <a:cs typeface="Arial" charset="0"/>
              </a:rPr>
              <a:t>السلسلة الكيميائية الطيفية </a:t>
            </a:r>
            <a:r>
              <a:rPr lang="en-US" sz="4000" smtClean="0">
                <a:cs typeface="Arial" charset="0"/>
              </a:rPr>
              <a:t>Spectrochemical Series</a:t>
            </a:r>
            <a:r>
              <a:rPr lang="en-US" sz="4000" smtClean="0"/>
              <a:t> </a:t>
            </a:r>
          </a:p>
        </p:txBody>
      </p:sp>
      <p:sp>
        <p:nvSpPr>
          <p:cNvPr id="209923" name="Rectangle 3"/>
          <p:cNvSpPr>
            <a:spLocks noGrp="1" noChangeArrowheads="1"/>
          </p:cNvSpPr>
          <p:nvPr>
            <p:ph type="body" idx="1"/>
          </p:nvPr>
        </p:nvSpPr>
        <p:spPr/>
        <p:txBody>
          <a:bodyPr/>
          <a:lstStyle/>
          <a:p>
            <a:pPr algn="r" rtl="1"/>
            <a:r>
              <a:rPr lang="ar-SA" b="1" smtClean="0">
                <a:solidFill>
                  <a:srgbClr val="990000"/>
                </a:solidFill>
                <a:cs typeface="Arial" charset="0"/>
              </a:rPr>
              <a:t>حسب نظرية المجال البلوري ينبغي ان تحدث المرتبطات      الأيونية ذات الشحنة السا لبة مجالا بلوريا قويا. لكن نلاحظ العكس في في السلسلة الكيميائية الطيفية.</a:t>
            </a:r>
            <a:endParaRPr lang="en-US" b="1" smtClean="0">
              <a:solidFill>
                <a:srgbClr val="990000"/>
              </a:solidFill>
              <a:cs typeface="Arial" charset="0"/>
            </a:endParaRPr>
          </a:p>
          <a:p>
            <a:pPr algn="r" rtl="1"/>
            <a:r>
              <a:rPr lang="en-US" sz="2400" b="1" smtClean="0">
                <a:solidFill>
                  <a:srgbClr val="990000"/>
                </a:solidFill>
                <a:cs typeface="Arial" charset="0"/>
              </a:rPr>
              <a:t>CO,  CN</a:t>
            </a:r>
            <a:r>
              <a:rPr lang="en-US" sz="2400" b="1" baseline="30000" smtClean="0">
                <a:solidFill>
                  <a:srgbClr val="990000"/>
                </a:solidFill>
                <a:cs typeface="Arial" charset="0"/>
              </a:rPr>
              <a:t>-</a:t>
            </a:r>
            <a:r>
              <a:rPr lang="en-US" sz="2400" b="1" smtClean="0">
                <a:solidFill>
                  <a:srgbClr val="990000"/>
                </a:solidFill>
                <a:cs typeface="Arial" charset="0"/>
              </a:rPr>
              <a:t>,    &gt;&gt;                       NH</a:t>
            </a:r>
            <a:r>
              <a:rPr lang="en-US" sz="2400" b="1" baseline="-25000" smtClean="0">
                <a:solidFill>
                  <a:srgbClr val="990000"/>
                </a:solidFill>
                <a:cs typeface="Arial" charset="0"/>
              </a:rPr>
              <a:t>3</a:t>
            </a:r>
            <a:r>
              <a:rPr lang="en-US" sz="2400" b="1" smtClean="0">
                <a:solidFill>
                  <a:srgbClr val="990000"/>
                </a:solidFill>
                <a:cs typeface="Arial" charset="0"/>
              </a:rPr>
              <a:t>, H</a:t>
            </a:r>
            <a:r>
              <a:rPr lang="en-US" sz="2400" b="1" baseline="-25000" smtClean="0">
                <a:solidFill>
                  <a:srgbClr val="990000"/>
                </a:solidFill>
                <a:cs typeface="Arial" charset="0"/>
              </a:rPr>
              <a:t>2</a:t>
            </a:r>
            <a:r>
              <a:rPr lang="en-US" sz="2400" b="1" smtClean="0">
                <a:solidFill>
                  <a:srgbClr val="990000"/>
                </a:solidFill>
                <a:cs typeface="Arial" charset="0"/>
              </a:rPr>
              <a:t>O</a:t>
            </a:r>
            <a:r>
              <a:rPr lang="en-US" b="1" smtClean="0">
                <a:solidFill>
                  <a:srgbClr val="990000"/>
                </a:solidFill>
                <a:cs typeface="Arial" charset="0"/>
              </a:rPr>
              <a:t>, &gt;&gt;    </a:t>
            </a:r>
            <a:r>
              <a:rPr lang="en-US" sz="2400" b="1" smtClean="0">
                <a:solidFill>
                  <a:srgbClr val="990000"/>
                </a:solidFill>
                <a:cs typeface="Arial" charset="0"/>
              </a:rPr>
              <a:t>Cl</a:t>
            </a:r>
            <a:r>
              <a:rPr lang="en-US" sz="2400" b="1" baseline="30000" smtClean="0">
                <a:solidFill>
                  <a:srgbClr val="990000"/>
                </a:solidFill>
                <a:cs typeface="Arial" charset="0"/>
              </a:rPr>
              <a:t>-</a:t>
            </a:r>
            <a:r>
              <a:rPr lang="en-US" sz="2400" b="1" smtClean="0">
                <a:solidFill>
                  <a:srgbClr val="990000"/>
                </a:solidFill>
                <a:cs typeface="Arial" charset="0"/>
              </a:rPr>
              <a:t>, Br</a:t>
            </a:r>
            <a:r>
              <a:rPr lang="en-US" sz="2400" b="1" baseline="30000" smtClean="0">
                <a:solidFill>
                  <a:srgbClr val="990000"/>
                </a:solidFill>
                <a:cs typeface="Arial" charset="0"/>
              </a:rPr>
              <a:t>-</a:t>
            </a:r>
            <a:r>
              <a:rPr lang="en-US" sz="2400" b="1" smtClean="0">
                <a:solidFill>
                  <a:srgbClr val="990000"/>
                </a:solidFill>
                <a:cs typeface="Arial" charset="0"/>
              </a:rPr>
              <a:t>, I</a:t>
            </a:r>
            <a:r>
              <a:rPr lang="en-US" sz="2400" b="1" baseline="30000" smtClean="0">
                <a:solidFill>
                  <a:srgbClr val="990000"/>
                </a:solidFill>
                <a:cs typeface="Arial" charset="0"/>
              </a:rPr>
              <a:t>-</a:t>
            </a:r>
            <a:r>
              <a:rPr lang="en-US" b="1" smtClean="0">
                <a:solidFill>
                  <a:srgbClr val="990000"/>
                </a:solidFill>
                <a:cs typeface="Arial" charset="0"/>
              </a:rPr>
              <a:t>  </a:t>
            </a:r>
          </a:p>
          <a:p>
            <a:pPr algn="r" rtl="1"/>
            <a:endParaRPr lang="ar-SA" b="1" smtClean="0">
              <a:solidFill>
                <a:srgbClr val="990000"/>
              </a:solidFill>
              <a:cs typeface="Arial" charset="0"/>
            </a:endParaRPr>
          </a:p>
          <a:p>
            <a:pPr algn="r" rtl="1"/>
            <a:r>
              <a:rPr lang="ar-SA" b="1" smtClean="0">
                <a:solidFill>
                  <a:srgbClr val="0066FF"/>
                </a:solidFill>
                <a:cs typeface="Arial" charset="0"/>
              </a:rPr>
              <a:t>نستنتج عدم صحة النموذج الكهروستاتيكي وذلك بسبب ان الليجاندات السالبة المفروض تكون لها قدرة اكبر في احداث انفصام مدارات </a:t>
            </a:r>
            <a:r>
              <a:rPr lang="en-US" b="1" smtClean="0">
                <a:solidFill>
                  <a:srgbClr val="0066FF"/>
                </a:solidFill>
                <a:cs typeface="Arial" charset="0"/>
              </a:rPr>
              <a:t>d</a:t>
            </a:r>
            <a:r>
              <a:rPr lang="ar-SA" b="1" smtClean="0">
                <a:solidFill>
                  <a:srgbClr val="0066FF"/>
                </a:solidFill>
                <a:cs typeface="Arial" charset="0"/>
              </a:rPr>
              <a:t>.</a:t>
            </a:r>
            <a:endParaRPr lang="en-US" b="1" smtClean="0">
              <a:solidFill>
                <a:srgbClr val="0066FF"/>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09923">
                                            <p:txEl>
                                              <p:pRg st="0" end="0"/>
                                            </p:txEl>
                                          </p:spTgt>
                                        </p:tgtEl>
                                        <p:attrNameLst>
                                          <p:attrName>style.visibility</p:attrName>
                                        </p:attrNameLst>
                                      </p:cBhvr>
                                      <p:to>
                                        <p:strVal val="visible"/>
                                      </p:to>
                                    </p:set>
                                    <p:anim calcmode="lin" valueType="num">
                                      <p:cBhvr>
                                        <p:cTn id="7" dur="1000" fill="hold"/>
                                        <p:tgtEl>
                                          <p:spTgt spid="20992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0992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09923">
                                            <p:txEl>
                                              <p:pRg st="0" end="0"/>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209923">
                                            <p:txEl>
                                              <p:pRg st="1" end="1"/>
                                            </p:txEl>
                                          </p:spTgt>
                                        </p:tgtEl>
                                        <p:attrNameLst>
                                          <p:attrName>style.visibility</p:attrName>
                                        </p:attrNameLst>
                                      </p:cBhvr>
                                      <p:to>
                                        <p:strVal val="visible"/>
                                      </p:to>
                                    </p:set>
                                    <p:anim calcmode="lin" valueType="num">
                                      <p:cBhvr>
                                        <p:cTn id="12" dur="1000" fill="hold"/>
                                        <p:tgtEl>
                                          <p:spTgt spid="20992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20992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20992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209923">
                                            <p:txEl>
                                              <p:pRg st="3" end="3"/>
                                            </p:txEl>
                                          </p:spTgt>
                                        </p:tgtEl>
                                        <p:attrNameLst>
                                          <p:attrName>style.visibility</p:attrName>
                                        </p:attrNameLst>
                                      </p:cBhvr>
                                      <p:to>
                                        <p:strVal val="visible"/>
                                      </p:to>
                                    </p:set>
                                    <p:anim calcmode="lin" valueType="num">
                                      <p:cBhvr>
                                        <p:cTn id="19" dur="1000" fill="hold"/>
                                        <p:tgtEl>
                                          <p:spTgt spid="209923">
                                            <p:txEl>
                                              <p:pRg st="3" end="3"/>
                                            </p:txEl>
                                          </p:spTgt>
                                        </p:tgtEl>
                                        <p:attrNameLst>
                                          <p:attrName>ppt_w</p:attrName>
                                        </p:attrNameLst>
                                      </p:cBhvr>
                                      <p:tavLst>
                                        <p:tav tm="0">
                                          <p:val>
                                            <p:strVal val="#ppt_w*0.70"/>
                                          </p:val>
                                        </p:tav>
                                        <p:tav tm="100000">
                                          <p:val>
                                            <p:strVal val="#ppt_w"/>
                                          </p:val>
                                        </p:tav>
                                      </p:tavLst>
                                    </p:anim>
                                    <p:anim calcmode="lin" valueType="num">
                                      <p:cBhvr>
                                        <p:cTn id="20" dur="1000" fill="hold"/>
                                        <p:tgtEl>
                                          <p:spTgt spid="209923">
                                            <p:txEl>
                                              <p:pRg st="3" end="3"/>
                                            </p:txEl>
                                          </p:spTgt>
                                        </p:tgtEl>
                                        <p:attrNameLst>
                                          <p:attrName>ppt_h</p:attrName>
                                        </p:attrNameLst>
                                      </p:cBhvr>
                                      <p:tavLst>
                                        <p:tav tm="0">
                                          <p:val>
                                            <p:strVal val="#ppt_h"/>
                                          </p:val>
                                        </p:tav>
                                        <p:tav tm="100000">
                                          <p:val>
                                            <p:strVal val="#ppt_h"/>
                                          </p:val>
                                        </p:tav>
                                      </p:tavLst>
                                    </p:anim>
                                    <p:animEffect transition="in" filter="fade">
                                      <p:cBhvr>
                                        <p:cTn id="21" dur="1000"/>
                                        <p:tgtEl>
                                          <p:spTgt spid="2099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edical design template">
  <a:themeElements>
    <a:clrScheme name="Medical design template 1">
      <a:dk1>
        <a:srgbClr val="000000"/>
      </a:dk1>
      <a:lt1>
        <a:srgbClr val="FFFFFF"/>
      </a:lt1>
      <a:dk2>
        <a:srgbClr val="000000"/>
      </a:dk2>
      <a:lt2>
        <a:srgbClr val="FFFFFF"/>
      </a:lt2>
      <a:accent1>
        <a:srgbClr val="000066"/>
      </a:accent1>
      <a:accent2>
        <a:srgbClr val="000099"/>
      </a:accent2>
      <a:accent3>
        <a:srgbClr val="FFFFFF"/>
      </a:accent3>
      <a:accent4>
        <a:srgbClr val="000000"/>
      </a:accent4>
      <a:accent5>
        <a:srgbClr val="AAAAB8"/>
      </a:accent5>
      <a:accent6>
        <a:srgbClr val="00008A"/>
      </a:accent6>
      <a:hlink>
        <a:srgbClr val="2660B6"/>
      </a:hlink>
      <a:folHlink>
        <a:srgbClr val="875FDF"/>
      </a:folHlink>
    </a:clrScheme>
    <a:fontScheme name="Medical design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Arial" pitchFamily="34"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Arial" pitchFamily="34" charset="0"/>
          </a:defRPr>
        </a:defPPr>
      </a:lstStyle>
    </a:lnDef>
  </a:objectDefaults>
  <a:extraClrSchemeLst>
    <a:extraClrScheme>
      <a:clrScheme name="Medical design template 1">
        <a:dk1>
          <a:srgbClr val="000000"/>
        </a:dk1>
        <a:lt1>
          <a:srgbClr val="FFFFFF"/>
        </a:lt1>
        <a:dk2>
          <a:srgbClr val="000000"/>
        </a:dk2>
        <a:lt2>
          <a:srgbClr val="FFFFFF"/>
        </a:lt2>
        <a:accent1>
          <a:srgbClr val="000066"/>
        </a:accent1>
        <a:accent2>
          <a:srgbClr val="000099"/>
        </a:accent2>
        <a:accent3>
          <a:srgbClr val="FFFFFF"/>
        </a:accent3>
        <a:accent4>
          <a:srgbClr val="000000"/>
        </a:accent4>
        <a:accent5>
          <a:srgbClr val="AAAAB8"/>
        </a:accent5>
        <a:accent6>
          <a:srgbClr val="00008A"/>
        </a:accent6>
        <a:hlink>
          <a:srgbClr val="2660B6"/>
        </a:hlink>
        <a:folHlink>
          <a:srgbClr val="875FDF"/>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Medical design template</Template>
  <TotalTime>1386</TotalTime>
  <Words>1814</Words>
  <Application>Microsoft Office PowerPoint</Application>
  <PresentationFormat>On-screen Show (4:3)</PresentationFormat>
  <Paragraphs>214</Paragraphs>
  <Slides>37</Slides>
  <Notes>0</Notes>
  <HiddenSlides>1</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43" baseType="lpstr">
      <vt:lpstr>Times New Roman</vt:lpstr>
      <vt:lpstr>Arial</vt:lpstr>
      <vt:lpstr>Wingdings</vt:lpstr>
      <vt:lpstr>Calibri</vt:lpstr>
      <vt:lpstr>Medical design template</vt:lpstr>
      <vt:lpstr>CS ChemDraw Drawing</vt:lpstr>
      <vt:lpstr>الخواص المغناطيسية للمعقدات في ضوء انفصام المدارات </vt:lpstr>
      <vt:lpstr>من تطبيقات نظرية المجال البلوري</vt:lpstr>
      <vt:lpstr>الخواص المغناطيسية للمعقدات في ضوء انفصام المدارات</vt:lpstr>
      <vt:lpstr>الخواص المغناطيسية   ل octahedron </vt:lpstr>
      <vt:lpstr>الخواص المغناطيسية   ل octahedron</vt:lpstr>
      <vt:lpstr>الخواص المغناطيسية   لtetrahedron </vt:lpstr>
      <vt:lpstr>الخواص المغناطيسية   لtetrahedron</vt:lpstr>
      <vt:lpstr>الخواص المغناطيسية   لsquare planar </vt:lpstr>
      <vt:lpstr>الخواص المغناطيسية   لsquare planar</vt:lpstr>
      <vt:lpstr>معقدات ذات لف عال- لف منخفض   High spin- low spin state </vt:lpstr>
      <vt:lpstr>معقدات ذات لف عال- لف منخفض   High spin- low spin state</vt:lpstr>
      <vt:lpstr>اطياف الامتصاص الإلكتروني للمعقدات</vt:lpstr>
      <vt:lpstr>اطياف الامتصاص الإلكتروني للمعقدات</vt:lpstr>
      <vt:lpstr>اطياف الامتصاص الإلكتروني للمعقدات</vt:lpstr>
      <vt:lpstr>اطياف الامتصاص الإلكتروني للمعقدات</vt:lpstr>
      <vt:lpstr>Slide 16</vt:lpstr>
      <vt:lpstr>السلسلة الكيميائية الطيفية Spectrochemical Series </vt:lpstr>
      <vt:lpstr>السلسلة الكيميائية الطيفية Spectrochemical Series</vt:lpstr>
      <vt:lpstr>السلسلة الكيميائية الطيفية Spectrochemical Series</vt:lpstr>
      <vt:lpstr> تاثير انفصام المدارات d على تركيب المعقدات </vt:lpstr>
      <vt:lpstr>انصاف اقطار ايونات العناصر الانتقالية</vt:lpstr>
      <vt:lpstr>انصاف اقطار ايونات العناصر الانتقالية</vt:lpstr>
      <vt:lpstr>انصاف اقطار ايونات العناصر الانتقالية</vt:lpstr>
      <vt:lpstr>2-تاثير يان- تيلر jahn- Teller effects </vt:lpstr>
      <vt:lpstr>2-تاثير يان- تيلر jahn- Teller effects</vt:lpstr>
      <vt:lpstr>2-تاثير يان- تيلر jahn- Teller effects</vt:lpstr>
      <vt:lpstr>2-تاثير يان- تيلر jahn- Teller effects</vt:lpstr>
      <vt:lpstr>2-تاثير يان- تيلر jahn- Teller effects</vt:lpstr>
      <vt:lpstr>2-تاثير يان- تيلر jahn- Teller effects</vt:lpstr>
      <vt:lpstr>نقد نظرية المجال البلوري وتعديلها</vt:lpstr>
      <vt:lpstr>1-اطياف رنين اللف الإلكتروني  (ESR) Electron Spin Resonance Spectra</vt:lpstr>
      <vt:lpstr>اطياف الرنين النووي المغناطيسي Nuclear Magnetic Resonance Spectra</vt:lpstr>
      <vt:lpstr>3-الامتصاص ألإلكتروني الناتج عن انتقال d-d   d-d transition  </vt:lpstr>
      <vt:lpstr>تاثير تمدد السحابة الإلكترونية  Nephelauxetic Effect </vt:lpstr>
      <vt:lpstr>تاثير تمدد السحابة ألإلكترونية  Nephelauxetic Effect</vt:lpstr>
      <vt:lpstr>خاصية مضاد الفرومغناطيسية Antiferomagnetism </vt:lpstr>
      <vt:lpstr>السلسلة الكيميائية الطيفية Spectrochemical Series </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الخواص المغناطيسية للمعقدات في ضوء انفصام المدارات </dc:title>
  <dc:creator> </dc:creator>
  <cp:lastModifiedBy>nora Alzamil</cp:lastModifiedBy>
  <cp:revision>24</cp:revision>
  <cp:lastPrinted>1601-01-01T00:00:00Z</cp:lastPrinted>
  <dcterms:created xsi:type="dcterms:W3CDTF">2007-10-26T18:09:34Z</dcterms:created>
  <dcterms:modified xsi:type="dcterms:W3CDTF">2013-11-18T10:59:31Z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9</vt:i4>
  </property>
</Properties>
</file>