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4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70" r:id="rId8"/>
    <p:sldId id="261" r:id="rId9"/>
    <p:sldId id="271" r:id="rId10"/>
    <p:sldId id="272" r:id="rId11"/>
    <p:sldId id="262" r:id="rId12"/>
    <p:sldId id="273" r:id="rId13"/>
    <p:sldId id="274" r:id="rId14"/>
    <p:sldId id="263" r:id="rId15"/>
    <p:sldId id="275" r:id="rId16"/>
    <p:sldId id="276" r:id="rId17"/>
    <p:sldId id="264" r:id="rId18"/>
    <p:sldId id="277" r:id="rId19"/>
    <p:sldId id="278" r:id="rId20"/>
    <p:sldId id="265" r:id="rId21"/>
    <p:sldId id="279" r:id="rId22"/>
    <p:sldId id="266" r:id="rId23"/>
    <p:sldId id="280" r:id="rId24"/>
    <p:sldId id="267" r:id="rId25"/>
    <p:sldId id="281" r:id="rId26"/>
    <p:sldId id="282" r:id="rId27"/>
    <p:sldId id="283" r:id="rId28"/>
    <p:sldId id="268" r:id="rId29"/>
    <p:sldId id="284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28/02/35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image" Target="http://img.sparknotes.com/content/testprep/bookimgs/sat2/chemistry/0002/sat117002_0448h.gif" TargetMode="External"/><Relationship Id="rId18" Type="http://schemas.openxmlformats.org/officeDocument/2006/relationships/image" Target="../media/image9.gif"/><Relationship Id="rId3" Type="http://schemas.openxmlformats.org/officeDocument/2006/relationships/image" Target="http://img.sparknotes.com/content/testprep/bookimgs/sat2/chemistry/0002/sat117002_0448a.gif" TargetMode="External"/><Relationship Id="rId21" Type="http://schemas.openxmlformats.org/officeDocument/2006/relationships/image" Target="http://img.sparknotes.com/content/testprep/bookimgs/sat2/chemistry/0002/sat117002_0448j.gif" TargetMode="External"/><Relationship Id="rId7" Type="http://schemas.openxmlformats.org/officeDocument/2006/relationships/image" Target="http://img.sparknotes.com/content/testprep/bookimgs/sat2/chemistry/0002/sat117002_0448b.gif" TargetMode="External"/><Relationship Id="rId12" Type="http://schemas.openxmlformats.org/officeDocument/2006/relationships/image" Target="../media/image6.gif"/><Relationship Id="rId17" Type="http://schemas.openxmlformats.org/officeDocument/2006/relationships/image" Target="http://img.sparknotes.com/content/testprep/bookimgs/sat2/chemistry/0002/sat117002_0448i.gif" TargetMode="External"/><Relationship Id="rId2" Type="http://schemas.openxmlformats.org/officeDocument/2006/relationships/image" Target="../media/image1.gif"/><Relationship Id="rId16" Type="http://schemas.openxmlformats.org/officeDocument/2006/relationships/image" Target="../media/image8.gif"/><Relationship Id="rId20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11" Type="http://schemas.openxmlformats.org/officeDocument/2006/relationships/image" Target="http://img.sparknotes.com/content/testprep/bookimgs/sat2/chemistry/0002/sat117002_0448c.gif" TargetMode="External"/><Relationship Id="rId5" Type="http://schemas.openxmlformats.org/officeDocument/2006/relationships/image" Target="http://img.sparknotes.com/content/testprep/bookimgs/sat2/chemistry/0002/sat117002_0448f.gif" TargetMode="External"/><Relationship Id="rId15" Type="http://schemas.openxmlformats.org/officeDocument/2006/relationships/image" Target="http://img.sparknotes.com/content/testprep/bookimgs/sat2/chemistry/0002/sat117002_0448d.gif" TargetMode="External"/><Relationship Id="rId10" Type="http://schemas.openxmlformats.org/officeDocument/2006/relationships/image" Target="../media/image5.gif"/><Relationship Id="rId19" Type="http://schemas.openxmlformats.org/officeDocument/2006/relationships/image" Target="http://img.sparknotes.com/content/testprep/bookimgs/sat2/chemistry/0002/sat117002_0448e.gif" TargetMode="External"/><Relationship Id="rId4" Type="http://schemas.openxmlformats.org/officeDocument/2006/relationships/image" Target="../media/image2.gif"/><Relationship Id="rId9" Type="http://schemas.openxmlformats.org/officeDocument/2006/relationships/image" Target="http://img.sparknotes.com/content/testprep/bookimgs/sat2/chemistry/0002/sat117002_0448g.gif" TargetMode="External"/><Relationship Id="rId1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39552" y="260650"/>
            <a:ext cx="8352928" cy="6124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نظريه رابطه التكافؤ                                       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Valence Bond Theory)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ar-SA" sz="2400" b="1" u="sng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أستخدم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باولنك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Pauling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نظرية رابطة التكافؤ للرابطة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التساهمية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تفسير الرابطة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التناسقية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الفلز.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يفترض العالم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باولنك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أن تكوين المعقد يحدث نتيجة تكون رابطة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تناسقية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بين أيون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الفلز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(حامض لويس) و بين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(قاعدة لويس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 تتعامل هذه النظرية مع الترتيب الالكتروني في ذرة العنصر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الانتقالي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 تفترض أن ترتيب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حول الذرة المركزية يعتمد على مدارات ذرة الفلز التي يحدث فيها عملية التهجين، و تنتج عنها مدارات ترابطية مهجنة هي التي تحدد الشكل الهندسي لجزئ المعقد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بهذه النظرية استطاع </a:t>
            </a:r>
            <a:r>
              <a:rPr kumimoji="0" lang="ar-SA" sz="2800" b="1" i="0" u="none" strike="noStrike" cap="none" normalizeH="0" baseline="0" dirty="0" err="1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باولنك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rgbClr val="FF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التعرف على نوع </a:t>
            </a:r>
            <a:r>
              <a:rPr kumimoji="0" lang="ar-SA" sz="2800" b="1" i="0" u="none" strike="noStrike" cap="none" normalizeH="0" baseline="0" dirty="0" err="1" smtClean="0" bmk="OLE_LINK4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الرابطة 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تفسير الكيمياء الفراغية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 dirty="0" smtClean="0" bmk="OLE_LINK4">
                <a:latin typeface="Arial" pitchFamily="34" charset="0"/>
                <a:ea typeface="Times New Roman" pitchFamily="18" charset="0"/>
                <a:cs typeface="Arial" pitchFamily="34" charset="0"/>
              </a:rPr>
              <a:t>و الشكل الهندسي بشرط معرفة الخواص المغناطيسية لبعض المعقدات و شكل المدارات المهجنة</a:t>
            </a:r>
            <a:r>
              <a:rPr lang="ar-SA" sz="2800" b="1" dirty="0" smtClean="0" bmk="OLE_LINK4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ar-SA" sz="2800" b="1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000" b="1" dirty="0" smtClean="0" bmk="OLE_LINK4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9552" y="980728"/>
            <a:ext cx="7848872" cy="47397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 dirty="0" err="1" smtClean="0" bmk="OLE_LINK4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ar-SA" sz="2800" b="1" dirty="0" smtClean="0" bmk="OLE_LINK4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32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تشتمل هذه النظرية على الفرضيات التالية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dirty="0" smtClean="0" bmk="OLE_LINK4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/>
            <a:r>
              <a:rPr lang="ar-SA" sz="2800" b="1" dirty="0" smtClean="0"/>
              <a:t>1-يُشترط أولا تهجين </a:t>
            </a:r>
            <a:r>
              <a:rPr lang="ar-SA" sz="2800" b="1" dirty="0" err="1" smtClean="0"/>
              <a:t>الاوربتالات</a:t>
            </a:r>
            <a:r>
              <a:rPr lang="ar-SA" sz="2800" b="1" dirty="0" smtClean="0"/>
              <a:t> الذرية في الذرة </a:t>
            </a:r>
            <a:r>
              <a:rPr lang="ar-SA" sz="2800" b="1" dirty="0" err="1" smtClean="0"/>
              <a:t>المركزية  </a:t>
            </a:r>
            <a:r>
              <a:rPr lang="ar-SA" sz="2800" b="1" dirty="0" smtClean="0"/>
              <a:t>، و الحصول بذلك على عدد من </a:t>
            </a:r>
            <a:r>
              <a:rPr lang="ar-SA" sz="2800" b="1" dirty="0" err="1" smtClean="0"/>
              <a:t>الاوربتالات</a:t>
            </a:r>
            <a:r>
              <a:rPr lang="ar-SA" sz="2800" b="1" dirty="0" smtClean="0"/>
              <a:t> الجزيئية المهجنة </a:t>
            </a:r>
            <a:r>
              <a:rPr lang="en-US" sz="2800" b="1" dirty="0" smtClean="0"/>
              <a:t>Hybrid Molecular Orbital </a:t>
            </a:r>
            <a:r>
              <a:rPr lang="ar-SA" sz="2800" b="1" dirty="0" smtClean="0"/>
              <a:t> مساويا لعددها التناسقي لتستقبل أزواج الالكترونات القادمة من </a:t>
            </a:r>
            <a:r>
              <a:rPr lang="ar-SA" sz="2800" b="1" dirty="0" err="1" smtClean="0"/>
              <a:t>الليجاند</a:t>
            </a:r>
            <a:r>
              <a:rPr lang="ar-SA" sz="2800" b="1" dirty="0" smtClean="0"/>
              <a:t> ، و إعطاء </a:t>
            </a:r>
            <a:r>
              <a:rPr lang="ar-SA" sz="2800" b="1" dirty="0" err="1" smtClean="0"/>
              <a:t>ذرات</a:t>
            </a:r>
            <a:r>
              <a:rPr lang="ar-SA" sz="2800" b="1" dirty="0" smtClean="0"/>
              <a:t> أو أيونات ذات أشكال هندسية معينة تعتمد على نوع التهجين.</a:t>
            </a:r>
            <a:endParaRPr lang="en-US" sz="2800" b="1" dirty="0" smtClean="0"/>
          </a:p>
          <a:p>
            <a:pPr lvl="0"/>
            <a:r>
              <a:rPr lang="ar-SA" sz="2800" b="1" dirty="0" smtClean="0"/>
              <a:t>2- تتكون المدارات المهجنة الاتجاهية على ذرة الفلز من تهجين مدارات </a:t>
            </a:r>
            <a:r>
              <a:rPr lang="en-US" sz="2800" b="1" dirty="0" smtClean="0"/>
              <a:t>s , p , d</a:t>
            </a:r>
          </a:p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 bmk="OLE_LINK4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ar-SA" b="1" u="sng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71600" y="332657"/>
          <a:ext cx="7056785" cy="5767801"/>
        </p:xfrm>
        <a:graphic>
          <a:graphicData uri="http://schemas.openxmlformats.org/drawingml/2006/table">
            <a:tbl>
              <a:tblPr/>
              <a:tblGrid>
                <a:gridCol w="1411357"/>
                <a:gridCol w="1411357"/>
                <a:gridCol w="1411357"/>
                <a:gridCol w="1411357"/>
                <a:gridCol w="1411357"/>
              </a:tblGrid>
              <a:tr h="856933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8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Effective pairs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>
                          <a:solidFill>
                            <a:srgbClr val="800000"/>
                          </a:solidFill>
                          <a:latin typeface="Times New Roman"/>
                          <a:ea typeface="Times New Roman"/>
                        </a:rPr>
                        <a:t>hybridization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800000"/>
                          </a:solidFill>
                          <a:latin typeface="Times New Roman"/>
                          <a:ea typeface="Times New Roman"/>
                        </a:rPr>
                        <a:t>Geometry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0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i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Sp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Linear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 dirty="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915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i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sp</a:t>
                      </a:r>
                      <a:r>
                        <a:rPr lang="en-US" sz="1800" b="1" spc="60" baseline="300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trigonal</a:t>
                      </a: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 planar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 dirty="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7636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i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sp</a:t>
                      </a:r>
                      <a:r>
                        <a:rPr lang="en-US" sz="1800" b="1" spc="6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Tetrahedral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 dirty="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i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dsp</a:t>
                      </a:r>
                      <a:r>
                        <a:rPr lang="en-US" sz="1800" b="1" spc="6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Trigonal</a:t>
                      </a: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spc="60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bipyramidal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0"/>
                        </a:spcAft>
                      </a:pPr>
                      <a:endParaRPr lang="en-US" sz="1200" spc="60" dirty="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915"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i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en-US" sz="1800" b="1" spc="6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800" b="1" i="1" spc="6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sp</a:t>
                      </a:r>
                      <a:r>
                        <a:rPr lang="en-US" sz="1800" b="1" spc="60" baseline="30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r>
                        <a:rPr lang="en-US" sz="1800" b="1" spc="6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Octahedral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0"/>
                        </a:spcAft>
                      </a:pPr>
                      <a:endParaRPr lang="en-US" sz="1200" spc="60" dirty="0">
                        <a:solidFill>
                          <a:srgbClr val="33333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46" name="Picture 10" descr="http://img.sparknotes.com/content/testprep/bookimgs/sat2/chemistry/0002/sat117002_0448a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619125" cy="9525"/>
          </a:xfrm>
          <a:prstGeom prst="rect">
            <a:avLst/>
          </a:prstGeom>
          <a:noFill/>
        </p:spPr>
      </p:pic>
      <p:pic>
        <p:nvPicPr>
          <p:cNvPr id="14345" name="Picture 9" descr="http://img.sparknotes.com/content/testprep/bookimgs/sat2/chemistry/0002/sat117002_0448f.gif"/>
          <p:cNvPicPr>
            <a:picLocks noChangeAspect="1" noChangeArrowheads="1"/>
          </p:cNvPicPr>
          <p:nvPr/>
        </p:nvPicPr>
        <p:blipFill>
          <a:blip r:embed="rId4" r:link="rId5" cstate="print">
            <a:lum contrast="-54000"/>
          </a:blip>
          <a:srcRect/>
          <a:stretch>
            <a:fillRect/>
          </a:stretch>
        </p:blipFill>
        <p:spPr bwMode="auto">
          <a:xfrm>
            <a:off x="6876256" y="1268760"/>
            <a:ext cx="885825" cy="533400"/>
          </a:xfrm>
          <a:prstGeom prst="rect">
            <a:avLst/>
          </a:prstGeom>
          <a:noFill/>
        </p:spPr>
      </p:pic>
      <p:pic>
        <p:nvPicPr>
          <p:cNvPr id="14344" name="Picture 8" descr="http://img.sparknotes.com/content/testprep/bookimgs/sat2/chemistry/0002/sat117002_0448b.gif"/>
          <p:cNvPicPr>
            <a:picLocks noChangeAspect="1" noChangeArrowheads="1"/>
          </p:cNvPicPr>
          <p:nvPr/>
        </p:nvPicPr>
        <p:blipFill>
          <a:blip r:embed="rId6" r:link="rId7" cstate="print">
            <a:lum contrast="-100000"/>
          </a:blip>
          <a:srcRect/>
          <a:stretch>
            <a:fillRect/>
          </a:stretch>
        </p:blipFill>
        <p:spPr bwMode="auto">
          <a:xfrm>
            <a:off x="5580112" y="2204864"/>
            <a:ext cx="685800" cy="533400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</p:spPr>
      </p:pic>
      <p:pic>
        <p:nvPicPr>
          <p:cNvPr id="14343" name="Picture 7" descr="http://img.sparknotes.com/content/testprep/bookimgs/sat2/chemistry/0002/sat117002_0448g.gif"/>
          <p:cNvPicPr>
            <a:picLocks noChangeAspect="1" noChangeArrowheads="1"/>
          </p:cNvPicPr>
          <p:nvPr/>
        </p:nvPicPr>
        <p:blipFill>
          <a:blip r:embed="rId8" r:link="rId9" cstate="print">
            <a:lum contrast="-48000"/>
          </a:blip>
          <a:srcRect/>
          <a:stretch>
            <a:fillRect/>
          </a:stretch>
        </p:blipFill>
        <p:spPr bwMode="auto">
          <a:xfrm>
            <a:off x="6804248" y="2204864"/>
            <a:ext cx="828675" cy="723900"/>
          </a:xfrm>
          <a:prstGeom prst="rect">
            <a:avLst/>
          </a:prstGeom>
          <a:noFill/>
        </p:spPr>
      </p:pic>
      <p:pic>
        <p:nvPicPr>
          <p:cNvPr id="14342" name="Picture 6" descr="http://img.sparknotes.com/content/testprep/bookimgs/sat2/chemistry/0002/sat117002_0448c.gif"/>
          <p:cNvPicPr>
            <a:picLocks noChangeAspect="1" noChangeArrowheads="1"/>
          </p:cNvPicPr>
          <p:nvPr/>
        </p:nvPicPr>
        <p:blipFill>
          <a:blip r:embed="rId10" r:link="rId11" cstate="print">
            <a:lum contrast="-100000"/>
          </a:blip>
          <a:srcRect/>
          <a:stretch>
            <a:fillRect/>
          </a:stretch>
        </p:blipFill>
        <p:spPr bwMode="auto">
          <a:xfrm>
            <a:off x="5652120" y="2924944"/>
            <a:ext cx="638175" cy="828675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</p:spPr>
      </p:pic>
      <p:pic>
        <p:nvPicPr>
          <p:cNvPr id="14341" name="Picture 5" descr="http://img.sparknotes.com/content/testprep/bookimgs/sat2/chemistry/0002/sat117002_0448h.gif"/>
          <p:cNvPicPr>
            <a:picLocks noChangeAspect="1" noChangeArrowheads="1"/>
          </p:cNvPicPr>
          <p:nvPr/>
        </p:nvPicPr>
        <p:blipFill>
          <a:blip r:embed="rId12" r:link="rId13" cstate="print">
            <a:lum contrast="-30000"/>
          </a:blip>
          <a:srcRect/>
          <a:stretch>
            <a:fillRect/>
          </a:stretch>
        </p:blipFill>
        <p:spPr bwMode="auto">
          <a:xfrm>
            <a:off x="6732240" y="3140968"/>
            <a:ext cx="1085850" cy="828675"/>
          </a:xfrm>
          <a:prstGeom prst="rect">
            <a:avLst/>
          </a:prstGeom>
          <a:noFill/>
        </p:spPr>
      </p:pic>
      <p:pic>
        <p:nvPicPr>
          <p:cNvPr id="14340" name="Picture 4" descr="http://img.sparknotes.com/content/testprep/bookimgs/sat2/chemistry/0002/sat117002_0448d.gif"/>
          <p:cNvPicPr>
            <a:picLocks noChangeAspect="1" noChangeArrowheads="1"/>
          </p:cNvPicPr>
          <p:nvPr/>
        </p:nvPicPr>
        <p:blipFill>
          <a:blip r:embed="rId14" r:link="rId15" cstate="print">
            <a:lum contrast="-100000"/>
          </a:blip>
          <a:srcRect/>
          <a:stretch>
            <a:fillRect/>
          </a:stretch>
        </p:blipFill>
        <p:spPr bwMode="auto">
          <a:xfrm>
            <a:off x="5724128" y="4293096"/>
            <a:ext cx="638175" cy="752475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</p:spPr>
      </p:pic>
      <p:pic>
        <p:nvPicPr>
          <p:cNvPr id="14339" name="Picture 3" descr="http://img.sparknotes.com/content/testprep/bookimgs/sat2/chemistry/0002/sat117002_0448i.gif"/>
          <p:cNvPicPr>
            <a:picLocks noChangeAspect="1" noChangeArrowheads="1"/>
          </p:cNvPicPr>
          <p:nvPr/>
        </p:nvPicPr>
        <p:blipFill>
          <a:blip r:embed="rId16" r:link="rId17" cstate="print">
            <a:lum contrast="-42000"/>
          </a:blip>
          <a:srcRect/>
          <a:stretch>
            <a:fillRect/>
          </a:stretch>
        </p:blipFill>
        <p:spPr bwMode="auto">
          <a:xfrm>
            <a:off x="6804248" y="5373216"/>
            <a:ext cx="1085850" cy="790575"/>
          </a:xfrm>
          <a:prstGeom prst="rect">
            <a:avLst/>
          </a:prstGeom>
          <a:noFill/>
        </p:spPr>
      </p:pic>
      <p:pic>
        <p:nvPicPr>
          <p:cNvPr id="14338" name="Picture 2" descr="http://img.sparknotes.com/content/testprep/bookimgs/sat2/chemistry/0002/sat117002_0448e.gif"/>
          <p:cNvPicPr>
            <a:picLocks noChangeAspect="1" noChangeArrowheads="1"/>
          </p:cNvPicPr>
          <p:nvPr/>
        </p:nvPicPr>
        <p:blipFill>
          <a:blip r:embed="rId18" r:link="rId19" cstate="print">
            <a:lum contrast="-100000"/>
          </a:blip>
          <a:srcRect/>
          <a:stretch>
            <a:fillRect/>
          </a:stretch>
        </p:blipFill>
        <p:spPr bwMode="auto">
          <a:xfrm>
            <a:off x="5580112" y="5373216"/>
            <a:ext cx="752475" cy="733425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</p:spPr>
      </p:pic>
      <p:pic>
        <p:nvPicPr>
          <p:cNvPr id="14337" name="Picture 1" descr="http://img.sparknotes.com/content/testprep/bookimgs/sat2/chemistry/0002/sat117002_0448j.gif"/>
          <p:cNvPicPr>
            <a:picLocks noChangeAspect="1" noChangeArrowheads="1"/>
          </p:cNvPicPr>
          <p:nvPr/>
        </p:nvPicPr>
        <p:blipFill>
          <a:blip r:embed="rId20" r:link="rId21" cstate="print">
            <a:lum contrast="-42000"/>
          </a:blip>
          <a:srcRect/>
          <a:stretch>
            <a:fillRect/>
          </a:stretch>
        </p:blipFill>
        <p:spPr bwMode="auto">
          <a:xfrm>
            <a:off x="6804248" y="4293096"/>
            <a:ext cx="1152525" cy="790575"/>
          </a:xfrm>
          <a:prstGeom prst="rect">
            <a:avLst/>
          </a:prstGeom>
          <a:noFill/>
        </p:spPr>
      </p:pic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5652120" y="1556792"/>
            <a:ext cx="638175" cy="342900"/>
          </a:xfrm>
          <a:prstGeom prst="flowChartProcess">
            <a:avLst/>
          </a:prstGeom>
          <a:gradFill rotWithShape="1">
            <a:gsLst>
              <a:gs pos="0">
                <a:srgbClr val="FFFF99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9512" y="373306"/>
            <a:ext cx="8784976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لم تحدد النظرية أشكال مدارات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إلا أنها فرضت كونها مدارات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تآصرية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من نوع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سيجما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مملوءة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بالالكترونات .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rt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2- </a:t>
            </a:r>
            <a:r>
              <a:rPr lang="ar-SA" sz="2400" b="1" dirty="0" smtClean="0"/>
              <a:t>تُمنح أزواج الالكترونات من </a:t>
            </a:r>
            <a:r>
              <a:rPr lang="ar-SA" sz="2400" b="1" u="sng" dirty="0" err="1" smtClean="0"/>
              <a:t>اوربتالات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الليجاندات</a:t>
            </a:r>
            <a:r>
              <a:rPr lang="ar-SA" sz="2400" b="1" dirty="0" smtClean="0"/>
              <a:t> </a:t>
            </a:r>
            <a:r>
              <a:rPr lang="ar-SA" sz="2400" b="1" u="sng" dirty="0" smtClean="0"/>
              <a:t>المناسبة</a:t>
            </a:r>
            <a:r>
              <a:rPr lang="ar-SA" sz="2400" b="1" dirty="0" smtClean="0"/>
              <a:t> إلى مدارات أيونات الفلز المهجنة و الفارغة في غلاف التكافؤ، وذلك عن طريق </a:t>
            </a:r>
            <a:r>
              <a:rPr lang="ar-SA" sz="2400" b="1" u="sng" dirty="0" smtClean="0"/>
              <a:t>تداخل </a:t>
            </a:r>
            <a:r>
              <a:rPr lang="en-US" sz="2400" b="1" u="sng" dirty="0" smtClean="0"/>
              <a:t>overlapping</a:t>
            </a:r>
            <a:r>
              <a:rPr lang="en-US" sz="2400" b="1" dirty="0" smtClean="0"/>
              <a:t> </a:t>
            </a:r>
            <a:r>
              <a:rPr lang="ar-SA" sz="2400" b="1" u="sng" dirty="0" smtClean="0"/>
              <a:t>مدارات </a:t>
            </a:r>
            <a:r>
              <a:rPr lang="ar-SA" sz="2400" b="1" u="sng" dirty="0" err="1" smtClean="0"/>
              <a:t>سيجما</a:t>
            </a:r>
            <a:r>
              <a:rPr lang="ar-SA" sz="2400" b="1" u="sng" dirty="0" smtClean="0"/>
              <a:t> من </a:t>
            </a:r>
            <a:r>
              <a:rPr lang="ar-SA" sz="2400" b="1" u="sng" dirty="0" err="1" smtClean="0"/>
              <a:t>الليجندات</a:t>
            </a:r>
            <a:r>
              <a:rPr lang="ar-SA" sz="2400" b="1" u="sng" dirty="0" smtClean="0"/>
              <a:t> المانحة(الممتلئة بالالكترونات) مع المدارات المهجنة الفارغة للفلز في غلاف </a:t>
            </a:r>
            <a:r>
              <a:rPr lang="ar-SA" sz="2400" b="1" u="sng" dirty="0" err="1" smtClean="0"/>
              <a:t>التكافؤ</a:t>
            </a:r>
            <a:r>
              <a:rPr lang="ar-SA" sz="2400" b="1" dirty="0" err="1" smtClean="0"/>
              <a:t>.</a:t>
            </a:r>
            <a:r>
              <a:rPr lang="ar-SA" sz="2400" b="1" dirty="0" smtClean="0"/>
              <a:t> لتكوين روابط </a:t>
            </a:r>
            <a:r>
              <a:rPr lang="ar-SA" sz="2400" b="1" dirty="0" err="1" smtClean="0"/>
              <a:t>سيجما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التساهمية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.</a:t>
            </a: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611560" y="2924944"/>
          <a:ext cx="7992888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Slide" r:id="rId3" imgW="4572180" imgH="3429023" progId="PowerPoint.Slide.8">
                  <p:embed/>
                </p:oleObj>
              </mc:Choice>
              <mc:Fallback>
                <p:oleObj name="Slide" r:id="rId3" imgW="4572180" imgH="3429023" progId="PowerPoint.Slide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08" t="10155" r="3990" b="26666"/>
                      <a:stretch>
                        <a:fillRect/>
                      </a:stretch>
                    </p:blipFill>
                    <p:spPr bwMode="auto">
                      <a:xfrm>
                        <a:off x="611560" y="2924944"/>
                        <a:ext cx="7992888" cy="36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908720"/>
            <a:ext cx="7920880" cy="50167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ar-SA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تتكون الجزيئات أو الأيونات المعقدة ذات الأشكال الهندسية المعينة التي تعتمد على نوع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التهجين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FF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ar-SA" sz="3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4- تظهر الرابطة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التناسقية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الناتجة بأنها رابطة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تساهمية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تشتمل على التداخل بين مدارين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متواجهين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كما أنها تمتلك كمية معينة من الاستقطاب بسبب طريقة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تكوينها.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(و تتكون رابطة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تناسقية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تساهمية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بين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الفلز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 تمثل هذه النظرية المدارات الموجودة على الفلز بمربعات أو دوائر لغرض توزيع الالكترونات الموجودة في الذرة أو الأيون المركزي و الالكترونات الآتية من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المتفاعلة في هذه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الاوربتالات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8676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=1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كان نجاحها الرئيسي مع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الكربونيلات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حيث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أستطاعت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تفسير المعقدات المتكونة و أوضحت أشكالها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الهندسية: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95536" y="1268760"/>
            <a:ext cx="2838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/>
              <a:t>Example 1</a:t>
            </a:r>
            <a:r>
              <a:rPr lang="en-US" sz="2400" b="1" dirty="0" smtClean="0"/>
              <a:t>: [Cr(CO)</a:t>
            </a:r>
            <a:r>
              <a:rPr lang="en-US" sz="2400" b="1" baseline="-25000" dirty="0" smtClean="0"/>
              <a:t>6</a:t>
            </a:r>
            <a:r>
              <a:rPr lang="en-US" sz="2400" b="1" dirty="0" smtClean="0"/>
              <a:t>]</a:t>
            </a:r>
            <a:r>
              <a:rPr lang="en-US" dirty="0" smtClean="0"/>
              <a:t> 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203848" y="2393960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5" name="AutoShape 5"/>
          <p:cNvSpPr>
            <a:spLocks noChangeShapeType="1"/>
          </p:cNvSpPr>
          <p:nvPr/>
        </p:nvSpPr>
        <p:spPr bwMode="auto">
          <a:xfrm flipV="1">
            <a:off x="4572000" y="242088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2" name="AutoShape 2"/>
          <p:cNvSpPr>
            <a:spLocks noChangeShapeType="1"/>
          </p:cNvSpPr>
          <p:nvPr/>
        </p:nvSpPr>
        <p:spPr bwMode="auto">
          <a:xfrm flipV="1">
            <a:off x="4932040" y="2420888"/>
            <a:ext cx="6350" cy="2222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3" name="AutoShape 3"/>
          <p:cNvSpPr>
            <a:spLocks noChangeShapeType="1"/>
          </p:cNvSpPr>
          <p:nvPr/>
        </p:nvSpPr>
        <p:spPr bwMode="auto">
          <a:xfrm flipV="1">
            <a:off x="5868144" y="249289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4" name="AutoShape 4"/>
          <p:cNvSpPr>
            <a:spLocks noChangeShapeType="1"/>
          </p:cNvSpPr>
          <p:nvPr/>
        </p:nvSpPr>
        <p:spPr bwMode="auto">
          <a:xfrm flipV="1">
            <a:off x="3419872" y="242088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6" name="AutoShape 6"/>
          <p:cNvSpPr>
            <a:spLocks noChangeShapeType="1"/>
          </p:cNvSpPr>
          <p:nvPr/>
        </p:nvSpPr>
        <p:spPr bwMode="auto">
          <a:xfrm flipV="1">
            <a:off x="3851920" y="242088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7" name="AutoShape 7"/>
          <p:cNvSpPr>
            <a:spLocks noChangeShapeType="1"/>
          </p:cNvSpPr>
          <p:nvPr/>
        </p:nvSpPr>
        <p:spPr bwMode="auto">
          <a:xfrm flipV="1">
            <a:off x="4211960" y="242088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3635896" y="1844824"/>
            <a:ext cx="3567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3d</a:t>
            </a:r>
            <a:r>
              <a:rPr lang="en-US" baseline="30000" dirty="0" smtClean="0"/>
              <a:t>                                                 </a:t>
            </a:r>
            <a:r>
              <a:rPr lang="en-US" dirty="0" smtClean="0"/>
              <a:t>4s</a:t>
            </a:r>
            <a:r>
              <a:rPr lang="en-US" baseline="30000" dirty="0" smtClean="0"/>
              <a:t>                          </a:t>
            </a:r>
            <a:r>
              <a:rPr lang="en-US" dirty="0" smtClean="0"/>
              <a:t>4p</a:t>
            </a:r>
            <a:endParaRPr lang="ar-SA" dirty="0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95536" y="3284984"/>
            <a:ext cx="2016224" cy="4869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24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Cr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*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[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 3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جدول 13"/>
          <p:cNvGraphicFramePr>
            <a:graphicFrameLocks noGrp="1"/>
          </p:cNvGraphicFramePr>
          <p:nvPr/>
        </p:nvGraphicFramePr>
        <p:xfrm>
          <a:off x="3203848" y="3330064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3707904" y="3356992"/>
            <a:ext cx="168275" cy="223837"/>
            <a:chOff x="9786" y="1575"/>
            <a:chExt cx="264" cy="525"/>
          </a:xfrm>
        </p:grpSpPr>
        <p:sp>
          <p:nvSpPr>
            <p:cNvPr id="30731" name="AutoShape 1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30" name="AutoShape 1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32" name="Group 12"/>
          <p:cNvGrpSpPr>
            <a:grpSpLocks/>
          </p:cNvGrpSpPr>
          <p:nvPr/>
        </p:nvGrpSpPr>
        <p:grpSpPr bwMode="auto">
          <a:xfrm>
            <a:off x="3347864" y="3356992"/>
            <a:ext cx="168275" cy="223837"/>
            <a:chOff x="9786" y="1575"/>
            <a:chExt cx="264" cy="525"/>
          </a:xfrm>
        </p:grpSpPr>
        <p:sp>
          <p:nvSpPr>
            <p:cNvPr id="30734" name="AutoShape 1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33" name="AutoShape 1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35" name="Group 15"/>
          <p:cNvGrpSpPr>
            <a:grpSpLocks/>
          </p:cNvGrpSpPr>
          <p:nvPr/>
        </p:nvGrpSpPr>
        <p:grpSpPr bwMode="auto">
          <a:xfrm>
            <a:off x="4139952" y="3356992"/>
            <a:ext cx="168275" cy="223838"/>
            <a:chOff x="9786" y="1575"/>
            <a:chExt cx="264" cy="525"/>
          </a:xfrm>
        </p:grpSpPr>
        <p:sp>
          <p:nvSpPr>
            <p:cNvPr id="30737" name="AutoShape 1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36" name="AutoShape 1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467544" y="2204864"/>
            <a:ext cx="2016224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24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Cr [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 3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4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539552" y="4221088"/>
            <a:ext cx="1872208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 [Cr(CO)</a:t>
            </a:r>
            <a:r>
              <a:rPr kumimoji="0" lang="en-US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جدول 25"/>
          <p:cNvGraphicFramePr>
            <a:graphicFrameLocks noGrp="1"/>
          </p:cNvGraphicFramePr>
          <p:nvPr/>
        </p:nvGraphicFramePr>
        <p:xfrm>
          <a:off x="3203848" y="412215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740" name="Group 20"/>
          <p:cNvGrpSpPr>
            <a:grpSpLocks/>
          </p:cNvGrpSpPr>
          <p:nvPr/>
        </p:nvGrpSpPr>
        <p:grpSpPr bwMode="auto">
          <a:xfrm>
            <a:off x="-468560" y="4221088"/>
            <a:ext cx="4799013" cy="225426"/>
            <a:chOff x="-2380" y="3792"/>
            <a:chExt cx="7558" cy="354"/>
          </a:xfrm>
        </p:grpSpPr>
        <p:grpSp>
          <p:nvGrpSpPr>
            <p:cNvPr id="30750" name="Group 30"/>
            <p:cNvGrpSpPr>
              <a:grpSpLocks/>
            </p:cNvGrpSpPr>
            <p:nvPr/>
          </p:nvGrpSpPr>
          <p:grpSpPr bwMode="auto">
            <a:xfrm>
              <a:off x="4914" y="3792"/>
              <a:ext cx="264" cy="352"/>
              <a:chOff x="9786" y="1575"/>
              <a:chExt cx="264" cy="525"/>
            </a:xfrm>
          </p:grpSpPr>
          <p:sp>
            <p:nvSpPr>
              <p:cNvPr id="30752" name="AutoShape 32"/>
              <p:cNvSpPr>
                <a:spLocks noChangeShapeType="1"/>
              </p:cNvSpPr>
              <p:nvPr/>
            </p:nvSpPr>
            <p:spPr bwMode="auto">
              <a:xfrm>
                <a:off x="10050" y="1575"/>
                <a:ext cx="0" cy="52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751" name="AutoShape 31"/>
              <p:cNvSpPr>
                <a:spLocks noChangeShapeType="1"/>
              </p:cNvSpPr>
              <p:nvPr/>
            </p:nvSpPr>
            <p:spPr bwMode="auto">
              <a:xfrm flipV="1">
                <a:off x="9786" y="1575"/>
                <a:ext cx="0" cy="5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30747" name="Group 27"/>
            <p:cNvGrpSpPr>
              <a:grpSpLocks/>
            </p:cNvGrpSpPr>
            <p:nvPr/>
          </p:nvGrpSpPr>
          <p:grpSpPr bwMode="auto">
            <a:xfrm>
              <a:off x="4290" y="3792"/>
              <a:ext cx="264" cy="353"/>
              <a:chOff x="9786" y="1575"/>
              <a:chExt cx="264" cy="525"/>
            </a:xfrm>
          </p:grpSpPr>
          <p:sp>
            <p:nvSpPr>
              <p:cNvPr id="30749" name="AutoShape 29"/>
              <p:cNvSpPr>
                <a:spLocks noChangeShapeType="1"/>
              </p:cNvSpPr>
              <p:nvPr/>
            </p:nvSpPr>
            <p:spPr bwMode="auto">
              <a:xfrm>
                <a:off x="10050" y="1575"/>
                <a:ext cx="0" cy="52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748" name="AutoShape 28"/>
              <p:cNvSpPr>
                <a:spLocks noChangeShapeType="1"/>
              </p:cNvSpPr>
              <p:nvPr/>
            </p:nvSpPr>
            <p:spPr bwMode="auto">
              <a:xfrm flipV="1">
                <a:off x="9786" y="1575"/>
                <a:ext cx="0" cy="5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30744" name="Group 24"/>
            <p:cNvGrpSpPr>
              <a:grpSpLocks/>
            </p:cNvGrpSpPr>
            <p:nvPr/>
          </p:nvGrpSpPr>
          <p:grpSpPr bwMode="auto">
            <a:xfrm>
              <a:off x="3654" y="3792"/>
              <a:ext cx="264" cy="353"/>
              <a:chOff x="9786" y="1575"/>
              <a:chExt cx="264" cy="525"/>
            </a:xfrm>
          </p:grpSpPr>
          <p:sp>
            <p:nvSpPr>
              <p:cNvPr id="30746" name="AutoShape 26"/>
              <p:cNvSpPr>
                <a:spLocks noChangeShapeType="1"/>
              </p:cNvSpPr>
              <p:nvPr/>
            </p:nvSpPr>
            <p:spPr bwMode="auto">
              <a:xfrm>
                <a:off x="10050" y="1575"/>
                <a:ext cx="0" cy="52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745" name="AutoShape 25"/>
              <p:cNvSpPr>
                <a:spLocks noChangeShapeType="1"/>
              </p:cNvSpPr>
              <p:nvPr/>
            </p:nvSpPr>
            <p:spPr bwMode="auto">
              <a:xfrm flipV="1">
                <a:off x="9786" y="1575"/>
                <a:ext cx="0" cy="5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  <p:grpSp>
          <p:nvGrpSpPr>
            <p:cNvPr id="30741" name="Group 21"/>
            <p:cNvGrpSpPr>
              <a:grpSpLocks/>
            </p:cNvGrpSpPr>
            <p:nvPr/>
          </p:nvGrpSpPr>
          <p:grpSpPr bwMode="auto">
            <a:xfrm>
              <a:off x="-2380" y="3793"/>
              <a:ext cx="264" cy="353"/>
              <a:chOff x="9786" y="1575"/>
              <a:chExt cx="264" cy="525"/>
            </a:xfrm>
          </p:grpSpPr>
          <p:sp>
            <p:nvSpPr>
              <p:cNvPr id="30743" name="AutoShape 23"/>
              <p:cNvSpPr>
                <a:spLocks noChangeShapeType="1"/>
              </p:cNvSpPr>
              <p:nvPr/>
            </p:nvSpPr>
            <p:spPr bwMode="auto">
              <a:xfrm>
                <a:off x="10050" y="1575"/>
                <a:ext cx="0" cy="52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742" name="AutoShape 22"/>
              <p:cNvSpPr>
                <a:spLocks noChangeShapeType="1"/>
              </p:cNvSpPr>
              <p:nvPr/>
            </p:nvSpPr>
            <p:spPr bwMode="auto">
              <a:xfrm flipV="1">
                <a:off x="9786" y="1575"/>
                <a:ext cx="0" cy="5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</p:grpSp>
      <p:grpSp>
        <p:nvGrpSpPr>
          <p:cNvPr id="30753" name="Group 33"/>
          <p:cNvGrpSpPr>
            <a:grpSpLocks/>
          </p:cNvGrpSpPr>
          <p:nvPr/>
        </p:nvGrpSpPr>
        <p:grpSpPr bwMode="auto">
          <a:xfrm>
            <a:off x="4572000" y="4149080"/>
            <a:ext cx="168275" cy="223838"/>
            <a:chOff x="9786" y="1575"/>
            <a:chExt cx="264" cy="525"/>
          </a:xfrm>
        </p:grpSpPr>
        <p:sp>
          <p:nvSpPr>
            <p:cNvPr id="30755" name="AutoShape 3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54" name="AutoShape 3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56" name="Group 36"/>
          <p:cNvGrpSpPr>
            <a:grpSpLocks/>
          </p:cNvGrpSpPr>
          <p:nvPr/>
        </p:nvGrpSpPr>
        <p:grpSpPr bwMode="auto">
          <a:xfrm>
            <a:off x="4932040" y="4149080"/>
            <a:ext cx="168275" cy="223838"/>
            <a:chOff x="9786" y="1575"/>
            <a:chExt cx="264" cy="525"/>
          </a:xfrm>
        </p:grpSpPr>
        <p:sp>
          <p:nvSpPr>
            <p:cNvPr id="30758" name="AutoShape 3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57" name="AutoShape 3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59" name="Group 39"/>
          <p:cNvGrpSpPr>
            <a:grpSpLocks/>
          </p:cNvGrpSpPr>
          <p:nvPr/>
        </p:nvGrpSpPr>
        <p:grpSpPr bwMode="auto">
          <a:xfrm>
            <a:off x="6444208" y="4221088"/>
            <a:ext cx="168275" cy="223838"/>
            <a:chOff x="9786" y="1575"/>
            <a:chExt cx="264" cy="525"/>
          </a:xfrm>
        </p:grpSpPr>
        <p:sp>
          <p:nvSpPr>
            <p:cNvPr id="30761" name="AutoShape 4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60" name="AutoShape 4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62" name="Group 42"/>
          <p:cNvGrpSpPr>
            <a:grpSpLocks/>
          </p:cNvGrpSpPr>
          <p:nvPr/>
        </p:nvGrpSpPr>
        <p:grpSpPr bwMode="auto">
          <a:xfrm>
            <a:off x="5724128" y="4149080"/>
            <a:ext cx="168275" cy="223838"/>
            <a:chOff x="9786" y="1575"/>
            <a:chExt cx="264" cy="525"/>
          </a:xfrm>
        </p:grpSpPr>
        <p:sp>
          <p:nvSpPr>
            <p:cNvPr id="30764" name="AutoShape 4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63" name="AutoShape 4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65" name="Group 45"/>
          <p:cNvGrpSpPr>
            <a:grpSpLocks/>
          </p:cNvGrpSpPr>
          <p:nvPr/>
        </p:nvGrpSpPr>
        <p:grpSpPr bwMode="auto">
          <a:xfrm>
            <a:off x="6876256" y="4221088"/>
            <a:ext cx="168275" cy="223838"/>
            <a:chOff x="9786" y="1575"/>
            <a:chExt cx="264" cy="525"/>
          </a:xfrm>
        </p:grpSpPr>
        <p:sp>
          <p:nvSpPr>
            <p:cNvPr id="30767" name="AutoShape 4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66" name="AutoShape 4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68" name="Group 48"/>
          <p:cNvGrpSpPr>
            <a:grpSpLocks/>
          </p:cNvGrpSpPr>
          <p:nvPr/>
        </p:nvGrpSpPr>
        <p:grpSpPr bwMode="auto">
          <a:xfrm>
            <a:off x="7236296" y="4221088"/>
            <a:ext cx="168275" cy="223838"/>
            <a:chOff x="9786" y="1575"/>
            <a:chExt cx="264" cy="525"/>
          </a:xfrm>
        </p:grpSpPr>
        <p:sp>
          <p:nvSpPr>
            <p:cNvPr id="30770" name="AutoShape 5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69" name="AutoShape 4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71" name="Group 51"/>
          <p:cNvGrpSpPr>
            <a:grpSpLocks/>
          </p:cNvGrpSpPr>
          <p:nvPr/>
        </p:nvGrpSpPr>
        <p:grpSpPr bwMode="auto">
          <a:xfrm>
            <a:off x="4572127" y="5084561"/>
            <a:ext cx="3187700" cy="689699"/>
            <a:chOff x="1849" y="3615"/>
            <a:chExt cx="2784" cy="604"/>
          </a:xfrm>
        </p:grpSpPr>
        <p:sp>
          <p:nvSpPr>
            <p:cNvPr id="30772" name="Text Box 52"/>
            <p:cNvSpPr txBox="1">
              <a:spLocks noChangeArrowheads="1"/>
            </p:cNvSpPr>
            <p:nvPr/>
          </p:nvSpPr>
          <p:spPr bwMode="auto">
            <a:xfrm>
              <a:off x="2918" y="3931"/>
              <a:ext cx="10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000" b="0" i="0" u="none" strike="noStrike" cap="none" normalizeH="0" baseline="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r>
                <a:rPr kumimoji="0" lang="en-US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2000" b="0" i="0" u="none" strike="noStrike" cap="none" normalizeH="0" baseline="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73" name="AutoShape 53"/>
            <p:cNvSpPr>
              <a:spLocks/>
            </p:cNvSpPr>
            <p:nvPr/>
          </p:nvSpPr>
          <p:spPr bwMode="auto">
            <a:xfrm rot="5400000">
              <a:off x="3217" y="2247"/>
              <a:ext cx="47" cy="2784"/>
            </a:xfrm>
            <a:prstGeom prst="rightBrace">
              <a:avLst>
                <a:gd name="adj1" fmla="val 493617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899592" y="1196752"/>
            <a:ext cx="7560840" cy="3416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12 الكترونا آتية من 6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التهجين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الشكل الهندسي للمعقد  ثماني الأوجه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octahedral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diamagnetic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260648"/>
            <a:ext cx="86044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2-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طُبقت بصورة واسعة مع المركبات الفلزية في حالات الأكسدة أعلى من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الصفر:</a:t>
            </a:r>
            <a:r>
              <a:rPr kumimoji="0" lang="ar-SA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مثل الأيونات الفلزية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Zn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3+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أ، الفلزات من الدورة الثانية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Cd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التي يكون لها الترتيب الالكتروني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nd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(n+1)s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أ،  الفلزات التي لها الترتيب الالكتروني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1s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مثل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 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3+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611560" y="2132856"/>
            <a:ext cx="2537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/>
              <a:t>Example </a:t>
            </a:r>
            <a:r>
              <a:rPr lang="ar-SA" sz="2400" b="1" u="sng" dirty="0" smtClean="0"/>
              <a:t>1</a:t>
            </a:r>
            <a:r>
              <a:rPr lang="en-US" sz="2400" b="1" dirty="0" smtClean="0"/>
              <a:t>[BeF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]</a:t>
            </a:r>
            <a:r>
              <a:rPr lang="en-US" sz="2400" b="1" baseline="30000" dirty="0" smtClean="0"/>
              <a:t>2¯</a:t>
            </a:r>
            <a:r>
              <a:rPr lang="en-US" sz="2400" b="1" dirty="0" smtClean="0"/>
              <a:t> </a:t>
            </a:r>
            <a:endParaRPr lang="ar-SA" sz="2400" b="1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043608" y="2780928"/>
            <a:ext cx="2016224" cy="7200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Be [He]2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</a:t>
            </a:r>
            <a:r>
              <a:rPr kumimoji="0" lang="en-US" sz="20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923928" y="2996952"/>
          <a:ext cx="198437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4067944" y="3068960"/>
            <a:ext cx="168275" cy="223838"/>
            <a:chOff x="9786" y="1575"/>
            <a:chExt cx="264" cy="525"/>
          </a:xfrm>
        </p:grpSpPr>
        <p:sp>
          <p:nvSpPr>
            <p:cNvPr id="32773" name="AutoShape 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2772" name="AutoShape 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971600" y="4077072"/>
            <a:ext cx="2160240" cy="6480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  <a:r>
              <a:rPr kumimoji="0" lang="en-US" sz="2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4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Be*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2+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[He]2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3923928" y="4149080"/>
          <a:ext cx="198437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1331640" y="5229200"/>
            <a:ext cx="1728192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[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</a:t>
            </a:r>
            <a:r>
              <a:rPr kumimoji="0" lang="en-US" sz="2400" b="0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2¯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/>
        </p:nvGraphicFramePr>
        <p:xfrm>
          <a:off x="3995936" y="5301208"/>
          <a:ext cx="198437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2788" name="Group 20"/>
          <p:cNvGrpSpPr>
            <a:grpSpLocks/>
          </p:cNvGrpSpPr>
          <p:nvPr/>
        </p:nvGrpSpPr>
        <p:grpSpPr bwMode="auto">
          <a:xfrm>
            <a:off x="3995936" y="5805264"/>
            <a:ext cx="2171700" cy="379412"/>
            <a:chOff x="1786" y="3048"/>
            <a:chExt cx="2784" cy="342"/>
          </a:xfrm>
        </p:grpSpPr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2922" y="3102"/>
              <a:ext cx="10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2000" b="1" i="0" u="none" strike="noStrike" cap="none" normalizeH="0" baseline="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90" name="AutoShape 22"/>
            <p:cNvSpPr>
              <a:spLocks/>
            </p:cNvSpPr>
            <p:nvPr/>
          </p:nvSpPr>
          <p:spPr bwMode="auto">
            <a:xfrm rot="5400000">
              <a:off x="3154" y="1680"/>
              <a:ext cx="47" cy="2784"/>
            </a:xfrm>
            <a:prstGeom prst="rightBrace">
              <a:avLst>
                <a:gd name="adj1" fmla="val 493617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2791" name="Group 23"/>
          <p:cNvGrpSpPr>
            <a:grpSpLocks/>
          </p:cNvGrpSpPr>
          <p:nvPr/>
        </p:nvGrpSpPr>
        <p:grpSpPr bwMode="auto">
          <a:xfrm>
            <a:off x="5724128" y="5301208"/>
            <a:ext cx="166688" cy="223837"/>
            <a:chOff x="9786" y="1575"/>
            <a:chExt cx="264" cy="525"/>
          </a:xfrm>
        </p:grpSpPr>
        <p:cxnSp>
          <p:nvCxnSpPr>
            <p:cNvPr id="32792" name="AutoShape 24"/>
            <p:cNvCxnSpPr>
              <a:cxnSpLocks noChangeShapeType="1"/>
            </p:cNvCxnSpPr>
            <p:nvPr/>
          </p:nvCxn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2793" name="AutoShape 25"/>
            <p:cNvCxnSpPr>
              <a:cxnSpLocks noChangeShapeType="1"/>
            </p:cNvCxnSpPr>
            <p:nvPr/>
          </p:nvCxn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2794" name="Group 26"/>
          <p:cNvGrpSpPr>
            <a:grpSpLocks/>
          </p:cNvGrpSpPr>
          <p:nvPr/>
        </p:nvGrpSpPr>
        <p:grpSpPr bwMode="auto">
          <a:xfrm>
            <a:off x="5292080" y="5373216"/>
            <a:ext cx="166688" cy="223837"/>
            <a:chOff x="9786" y="1575"/>
            <a:chExt cx="264" cy="525"/>
          </a:xfrm>
        </p:grpSpPr>
        <p:cxnSp>
          <p:nvCxnSpPr>
            <p:cNvPr id="32795" name="AutoShape 27"/>
            <p:cNvCxnSpPr>
              <a:cxnSpLocks noChangeShapeType="1"/>
            </p:cNvCxnSpPr>
            <p:nvPr/>
          </p:nvCxn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2796" name="AutoShape 28"/>
            <p:cNvCxnSpPr>
              <a:cxnSpLocks noChangeShapeType="1"/>
            </p:cNvCxnSpPr>
            <p:nvPr/>
          </p:nvCxn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2797" name="Group 29"/>
          <p:cNvGrpSpPr>
            <a:grpSpLocks/>
          </p:cNvGrpSpPr>
          <p:nvPr/>
        </p:nvGrpSpPr>
        <p:grpSpPr bwMode="auto">
          <a:xfrm>
            <a:off x="4932040" y="5301208"/>
            <a:ext cx="166688" cy="223837"/>
            <a:chOff x="9786" y="1575"/>
            <a:chExt cx="264" cy="525"/>
          </a:xfrm>
        </p:grpSpPr>
        <p:cxnSp>
          <p:nvCxnSpPr>
            <p:cNvPr id="32798" name="AutoShape 30"/>
            <p:cNvCxnSpPr>
              <a:cxnSpLocks noChangeShapeType="1"/>
            </p:cNvCxnSpPr>
            <p:nvPr/>
          </p:nvCxn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2799" name="AutoShape 31"/>
            <p:cNvCxnSpPr>
              <a:cxnSpLocks noChangeShapeType="1"/>
            </p:cNvCxnSpPr>
            <p:nvPr/>
          </p:nvCxn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2800" name="Group 32"/>
          <p:cNvGrpSpPr>
            <a:grpSpLocks/>
          </p:cNvGrpSpPr>
          <p:nvPr/>
        </p:nvGrpSpPr>
        <p:grpSpPr bwMode="auto">
          <a:xfrm>
            <a:off x="4139952" y="5301208"/>
            <a:ext cx="166688" cy="223837"/>
            <a:chOff x="9786" y="1575"/>
            <a:chExt cx="264" cy="525"/>
          </a:xfrm>
        </p:grpSpPr>
        <p:cxnSp>
          <p:nvCxnSpPr>
            <p:cNvPr id="32801" name="AutoShape 33"/>
            <p:cNvCxnSpPr>
              <a:cxnSpLocks noChangeShapeType="1"/>
            </p:cNvCxnSpPr>
            <p:nvPr/>
          </p:nvCxn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2802" name="AutoShape 34"/>
            <p:cNvCxnSpPr>
              <a:cxnSpLocks noChangeShapeType="1"/>
            </p:cNvCxnSpPr>
            <p:nvPr/>
          </p:nvCxn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42" name="مستطيل 41"/>
          <p:cNvSpPr/>
          <p:nvPr/>
        </p:nvSpPr>
        <p:spPr>
          <a:xfrm>
            <a:off x="4067944" y="2420888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 smtClean="0"/>
              <a:t> </a:t>
            </a:r>
            <a:r>
              <a:rPr lang="en-US" dirty="0" smtClean="0"/>
              <a:t>2s</a:t>
            </a:r>
            <a:r>
              <a:rPr lang="en-US" baseline="30000" dirty="0" smtClean="0"/>
              <a:t>                          </a:t>
            </a:r>
            <a:r>
              <a:rPr lang="en-US" dirty="0" smtClean="0"/>
              <a:t>2p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259632" y="2060848"/>
            <a:ext cx="6984776" cy="3416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آتية من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رباعي السطوح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Tetrahedral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diamagnetic 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35"/>
          <p:cNvSpPr txBox="1">
            <a:spLocks noChangeArrowheads="1"/>
          </p:cNvSpPr>
          <p:nvPr/>
        </p:nvSpPr>
        <p:spPr bwMode="auto">
          <a:xfrm>
            <a:off x="4211960" y="404664"/>
            <a:ext cx="2232248" cy="4358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65837" tIns="32918" rIns="65837" bIns="32918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Tetrahedral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1196752"/>
            <a:ext cx="8712968" cy="44627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b="1" u="sng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3- 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حالة الأيونات ذات الترتيب الالكتروني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200" b="1" i="0" u="sng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يظهر جليا أن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باولنك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استخدم طريقة المعيار المغناطيسي لتعيين نوع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الرابطة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 تعتمد هذه الطريقة على امكانية استغلال العزم المغناطيسي للمعقد لتحديد الترتيب الالكتروني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له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 بالتالي صنفه و نوع الروابط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فيه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 تعيين الشكل الهندسي لمعقدات غير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معروفة.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أولا: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المعقدات التي لها العزم المغناطيسي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يكون شكلها الهندسي 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دايا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مغناطيسي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diamagnetic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فتأخذ شكل المربع المستوي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square planar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و تظهر مع الأيونات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Pt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, Pd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و أحيانا أيون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Ni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حيث تعمل </a:t>
            </a:r>
            <a:r>
              <a:rPr kumimoji="0" lang="ar-SA" sz="28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على ازدواج الالكترونين المنفردين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فيكون التهجين كما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يلي: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981473" y="332656"/>
            <a:ext cx="251126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u="sng" dirty="0" smtClean="0"/>
              <a:t>Example </a:t>
            </a:r>
            <a:r>
              <a:rPr lang="ar-SA" sz="2400" b="1" u="sng" dirty="0" smtClean="0"/>
              <a:t>1</a:t>
            </a:r>
            <a:r>
              <a:rPr lang="en-US" sz="2400" b="1" dirty="0" smtClean="0"/>
              <a:t>[PtCl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]</a:t>
            </a:r>
            <a:r>
              <a:rPr lang="en-US" sz="2400" b="1" baseline="30000" dirty="0" smtClean="0"/>
              <a:t>2¯</a:t>
            </a:r>
            <a:endParaRPr lang="ar-SA" sz="2400" b="1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28596" y="2000240"/>
            <a:ext cx="2714644" cy="780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78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Pt [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Xe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]4f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14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5d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6s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6p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419872" y="227687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805" name="AutoShape 13"/>
          <p:cNvSpPr>
            <a:spLocks noChangeShapeType="1"/>
          </p:cNvSpPr>
          <p:nvPr/>
        </p:nvSpPr>
        <p:spPr bwMode="auto">
          <a:xfrm flipV="1">
            <a:off x="5292080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5940152" y="2348880"/>
            <a:ext cx="168275" cy="223838"/>
            <a:chOff x="9786" y="1575"/>
            <a:chExt cx="264" cy="525"/>
          </a:xfrm>
        </p:grpSpPr>
        <p:sp>
          <p:nvSpPr>
            <p:cNvPr id="33797" name="AutoShape 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796" name="AutoShape 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3563888" y="2348880"/>
            <a:ext cx="168275" cy="223837"/>
            <a:chOff x="9786" y="1575"/>
            <a:chExt cx="264" cy="525"/>
          </a:xfrm>
        </p:grpSpPr>
        <p:sp>
          <p:nvSpPr>
            <p:cNvPr id="33800" name="AutoShape 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799" name="AutoShape 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3995936" y="2348880"/>
            <a:ext cx="117475" cy="227013"/>
            <a:chOff x="9786" y="1575"/>
            <a:chExt cx="264" cy="525"/>
          </a:xfrm>
        </p:grpSpPr>
        <p:sp>
          <p:nvSpPr>
            <p:cNvPr id="33803" name="AutoShape 1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02" name="AutoShape 1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4355976" y="2348880"/>
            <a:ext cx="168275" cy="223837"/>
            <a:chOff x="9786" y="1575"/>
            <a:chExt cx="264" cy="525"/>
          </a:xfrm>
        </p:grpSpPr>
        <p:sp>
          <p:nvSpPr>
            <p:cNvPr id="33808" name="AutoShape 1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07" name="AutoShape 1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3804" name="AutoShape 12"/>
          <p:cNvSpPr>
            <a:spLocks noChangeShapeType="1"/>
          </p:cNvSpPr>
          <p:nvPr/>
        </p:nvSpPr>
        <p:spPr bwMode="auto">
          <a:xfrm flipV="1">
            <a:off x="4788024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611560" y="2996952"/>
            <a:ext cx="2376264" cy="6463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  <a:r>
              <a:rPr kumimoji="0" lang="en-US" sz="16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78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Pt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2+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[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Xe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]4f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14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5d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6s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6p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جدول 22"/>
          <p:cNvGraphicFramePr>
            <a:graphicFrameLocks noGrp="1"/>
          </p:cNvGraphicFramePr>
          <p:nvPr/>
        </p:nvGraphicFramePr>
        <p:xfrm>
          <a:off x="3419872" y="3068960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820" name="AutoShape 28"/>
          <p:cNvSpPr>
            <a:spLocks noChangeShapeType="1"/>
          </p:cNvSpPr>
          <p:nvPr/>
        </p:nvSpPr>
        <p:spPr bwMode="auto">
          <a:xfrm flipV="1">
            <a:off x="5220072" y="314096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3811" name="Group 19"/>
          <p:cNvGrpSpPr>
            <a:grpSpLocks/>
          </p:cNvGrpSpPr>
          <p:nvPr/>
        </p:nvGrpSpPr>
        <p:grpSpPr bwMode="auto">
          <a:xfrm>
            <a:off x="4355976" y="3140968"/>
            <a:ext cx="168275" cy="223837"/>
            <a:chOff x="9786" y="1575"/>
            <a:chExt cx="264" cy="525"/>
          </a:xfrm>
        </p:grpSpPr>
        <p:sp>
          <p:nvSpPr>
            <p:cNvPr id="33813" name="AutoShape 2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12" name="AutoShape 2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14" name="Group 22"/>
          <p:cNvGrpSpPr>
            <a:grpSpLocks/>
          </p:cNvGrpSpPr>
          <p:nvPr/>
        </p:nvGrpSpPr>
        <p:grpSpPr bwMode="auto">
          <a:xfrm>
            <a:off x="3923928" y="3140968"/>
            <a:ext cx="168275" cy="223837"/>
            <a:chOff x="9786" y="1575"/>
            <a:chExt cx="264" cy="525"/>
          </a:xfrm>
        </p:grpSpPr>
        <p:sp>
          <p:nvSpPr>
            <p:cNvPr id="33816" name="AutoShape 2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15" name="AutoShape 2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3491880" y="3068960"/>
            <a:ext cx="168275" cy="223838"/>
            <a:chOff x="9786" y="1575"/>
            <a:chExt cx="264" cy="525"/>
          </a:xfrm>
        </p:grpSpPr>
        <p:sp>
          <p:nvSpPr>
            <p:cNvPr id="33819" name="AutoShape 2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18" name="AutoShape 2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3821" name="AutoShape 29"/>
          <p:cNvSpPr>
            <a:spLocks noChangeShapeType="1"/>
          </p:cNvSpPr>
          <p:nvPr/>
        </p:nvSpPr>
        <p:spPr bwMode="auto">
          <a:xfrm flipV="1">
            <a:off x="4788024" y="314096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500034" y="3861048"/>
            <a:ext cx="1885458" cy="6395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*Pt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2+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(Ex. State)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6" name="جدول 35"/>
          <p:cNvGraphicFramePr>
            <a:graphicFrameLocks noGrp="1"/>
          </p:cNvGraphicFramePr>
          <p:nvPr/>
        </p:nvGraphicFramePr>
        <p:xfrm>
          <a:off x="3491880" y="3861048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3832" name="Group 40"/>
          <p:cNvGrpSpPr>
            <a:grpSpLocks/>
          </p:cNvGrpSpPr>
          <p:nvPr/>
        </p:nvGrpSpPr>
        <p:grpSpPr bwMode="auto">
          <a:xfrm>
            <a:off x="4788024" y="3861048"/>
            <a:ext cx="168275" cy="223838"/>
            <a:chOff x="9786" y="1575"/>
            <a:chExt cx="264" cy="525"/>
          </a:xfrm>
        </p:grpSpPr>
        <p:sp>
          <p:nvSpPr>
            <p:cNvPr id="33834" name="AutoShape 4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33" name="AutoShape 4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29" name="Group 37"/>
          <p:cNvGrpSpPr>
            <a:grpSpLocks/>
          </p:cNvGrpSpPr>
          <p:nvPr/>
        </p:nvGrpSpPr>
        <p:grpSpPr bwMode="auto">
          <a:xfrm>
            <a:off x="4427984" y="3933056"/>
            <a:ext cx="168275" cy="223838"/>
            <a:chOff x="9786" y="1575"/>
            <a:chExt cx="264" cy="525"/>
          </a:xfrm>
        </p:grpSpPr>
        <p:sp>
          <p:nvSpPr>
            <p:cNvPr id="33831" name="AutoShape 3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30" name="AutoShape 3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26" name="Group 34"/>
          <p:cNvGrpSpPr>
            <a:grpSpLocks/>
          </p:cNvGrpSpPr>
          <p:nvPr/>
        </p:nvGrpSpPr>
        <p:grpSpPr bwMode="auto">
          <a:xfrm>
            <a:off x="3995936" y="3861048"/>
            <a:ext cx="168275" cy="223838"/>
            <a:chOff x="9786" y="1575"/>
            <a:chExt cx="264" cy="525"/>
          </a:xfrm>
        </p:grpSpPr>
        <p:sp>
          <p:nvSpPr>
            <p:cNvPr id="33828" name="AutoShape 3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27" name="AutoShape 3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35" name="Group 43"/>
          <p:cNvGrpSpPr>
            <a:grpSpLocks/>
          </p:cNvGrpSpPr>
          <p:nvPr/>
        </p:nvGrpSpPr>
        <p:grpSpPr bwMode="auto">
          <a:xfrm>
            <a:off x="3563888" y="3933056"/>
            <a:ext cx="168275" cy="223838"/>
            <a:chOff x="9786" y="1575"/>
            <a:chExt cx="264" cy="525"/>
          </a:xfrm>
        </p:grpSpPr>
        <p:sp>
          <p:nvSpPr>
            <p:cNvPr id="33837" name="AutoShape 4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36" name="AutoShape 4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1043608" y="4653136"/>
            <a:ext cx="1224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</a:t>
            </a:r>
            <a:r>
              <a:rPr kumimoji="0" lang="en-US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2¯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" name="جدول 55"/>
          <p:cNvGraphicFramePr>
            <a:graphicFrameLocks noGrp="1"/>
          </p:cNvGraphicFramePr>
          <p:nvPr/>
        </p:nvGraphicFramePr>
        <p:xfrm>
          <a:off x="3419872" y="4581128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3851" name="Group 59"/>
          <p:cNvGrpSpPr>
            <a:grpSpLocks/>
          </p:cNvGrpSpPr>
          <p:nvPr/>
        </p:nvGrpSpPr>
        <p:grpSpPr bwMode="auto">
          <a:xfrm>
            <a:off x="4788024" y="4653136"/>
            <a:ext cx="168275" cy="223838"/>
            <a:chOff x="9786" y="1575"/>
            <a:chExt cx="264" cy="525"/>
          </a:xfrm>
        </p:grpSpPr>
        <p:sp>
          <p:nvSpPr>
            <p:cNvPr id="33853" name="AutoShape 6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52" name="AutoShape 6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48" name="Group 56"/>
          <p:cNvGrpSpPr>
            <a:grpSpLocks/>
          </p:cNvGrpSpPr>
          <p:nvPr/>
        </p:nvGrpSpPr>
        <p:grpSpPr bwMode="auto">
          <a:xfrm>
            <a:off x="3923928" y="4653136"/>
            <a:ext cx="168275" cy="223838"/>
            <a:chOff x="9786" y="1575"/>
            <a:chExt cx="264" cy="525"/>
          </a:xfrm>
        </p:grpSpPr>
        <p:sp>
          <p:nvSpPr>
            <p:cNvPr id="33850" name="AutoShape 5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49" name="AutoShape 5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45" name="Group 53"/>
          <p:cNvGrpSpPr>
            <a:grpSpLocks/>
          </p:cNvGrpSpPr>
          <p:nvPr/>
        </p:nvGrpSpPr>
        <p:grpSpPr bwMode="auto">
          <a:xfrm>
            <a:off x="4355976" y="4581128"/>
            <a:ext cx="168275" cy="223838"/>
            <a:chOff x="9786" y="1575"/>
            <a:chExt cx="264" cy="525"/>
          </a:xfrm>
        </p:grpSpPr>
        <p:sp>
          <p:nvSpPr>
            <p:cNvPr id="33847" name="AutoShape 5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46" name="AutoShape 5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3563888" y="4653136"/>
            <a:ext cx="168275" cy="223838"/>
            <a:chOff x="9786" y="1575"/>
            <a:chExt cx="264" cy="525"/>
          </a:xfrm>
        </p:grpSpPr>
        <p:sp>
          <p:nvSpPr>
            <p:cNvPr id="33856" name="AutoShape 6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55" name="AutoShape 6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57" name="Group 65"/>
          <p:cNvGrpSpPr>
            <a:grpSpLocks/>
          </p:cNvGrpSpPr>
          <p:nvPr/>
        </p:nvGrpSpPr>
        <p:grpSpPr bwMode="auto">
          <a:xfrm>
            <a:off x="5148064" y="4653136"/>
            <a:ext cx="168275" cy="223838"/>
            <a:chOff x="9786" y="1575"/>
            <a:chExt cx="264" cy="525"/>
          </a:xfrm>
        </p:grpSpPr>
        <p:sp>
          <p:nvSpPr>
            <p:cNvPr id="33859" name="AutoShape 6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58" name="AutoShape 6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60" name="Group 68"/>
          <p:cNvGrpSpPr>
            <a:grpSpLocks/>
          </p:cNvGrpSpPr>
          <p:nvPr/>
        </p:nvGrpSpPr>
        <p:grpSpPr bwMode="auto">
          <a:xfrm>
            <a:off x="7092280" y="4581128"/>
            <a:ext cx="168275" cy="223838"/>
            <a:chOff x="9786" y="1575"/>
            <a:chExt cx="264" cy="525"/>
          </a:xfrm>
        </p:grpSpPr>
        <p:sp>
          <p:nvSpPr>
            <p:cNvPr id="33862" name="AutoShape 7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61" name="AutoShape 6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6732240" y="4653136"/>
            <a:ext cx="168275" cy="223838"/>
            <a:chOff x="9786" y="1575"/>
            <a:chExt cx="264" cy="525"/>
          </a:xfrm>
        </p:grpSpPr>
        <p:sp>
          <p:nvSpPr>
            <p:cNvPr id="33865" name="AutoShape 73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64" name="AutoShape 72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66" name="Group 74"/>
          <p:cNvGrpSpPr>
            <a:grpSpLocks/>
          </p:cNvGrpSpPr>
          <p:nvPr/>
        </p:nvGrpSpPr>
        <p:grpSpPr bwMode="auto">
          <a:xfrm>
            <a:off x="5940152" y="4581128"/>
            <a:ext cx="168275" cy="223838"/>
            <a:chOff x="9786" y="1575"/>
            <a:chExt cx="264" cy="525"/>
          </a:xfrm>
        </p:grpSpPr>
        <p:sp>
          <p:nvSpPr>
            <p:cNvPr id="33868" name="AutoShape 7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3867" name="AutoShape 7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3869" name="Group 77"/>
          <p:cNvGrpSpPr>
            <a:grpSpLocks/>
          </p:cNvGrpSpPr>
          <p:nvPr/>
        </p:nvGrpSpPr>
        <p:grpSpPr bwMode="auto">
          <a:xfrm>
            <a:off x="5076056" y="5013176"/>
            <a:ext cx="2400300" cy="392113"/>
            <a:chOff x="1786" y="3048"/>
            <a:chExt cx="2784" cy="342"/>
          </a:xfrm>
        </p:grpSpPr>
        <p:sp>
          <p:nvSpPr>
            <p:cNvPr id="33870" name="Text Box 78"/>
            <p:cNvSpPr txBox="1">
              <a:spLocks noChangeArrowheads="1"/>
            </p:cNvSpPr>
            <p:nvPr/>
          </p:nvSpPr>
          <p:spPr bwMode="auto">
            <a:xfrm>
              <a:off x="2922" y="3102"/>
              <a:ext cx="10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71" name="AutoShape 79"/>
            <p:cNvSpPr>
              <a:spLocks/>
            </p:cNvSpPr>
            <p:nvPr/>
          </p:nvSpPr>
          <p:spPr bwMode="auto">
            <a:xfrm rot="5400000">
              <a:off x="3154" y="1680"/>
              <a:ext cx="47" cy="2784"/>
            </a:xfrm>
            <a:prstGeom prst="rightBrace">
              <a:avLst>
                <a:gd name="adj1" fmla="val 493617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88" name="مستطيل 87"/>
          <p:cNvSpPr/>
          <p:nvPr/>
        </p:nvSpPr>
        <p:spPr>
          <a:xfrm>
            <a:off x="3707904" y="1844824"/>
            <a:ext cx="3567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5d</a:t>
            </a:r>
            <a:r>
              <a:rPr lang="en-US" baseline="30000" dirty="0" smtClean="0"/>
              <a:t>                                                 </a:t>
            </a:r>
            <a:r>
              <a:rPr lang="en-US" dirty="0" smtClean="0"/>
              <a:t>6s</a:t>
            </a:r>
            <a:r>
              <a:rPr lang="en-US" baseline="30000" dirty="0" smtClean="0"/>
              <a:t>                          </a:t>
            </a:r>
            <a:r>
              <a:rPr lang="en-US" dirty="0" smtClean="0"/>
              <a:t>6p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0"/>
          <p:cNvSpPr>
            <a:spLocks noChangeArrowheads="1"/>
          </p:cNvSpPr>
          <p:nvPr/>
        </p:nvSpPr>
        <p:spPr bwMode="auto">
          <a:xfrm>
            <a:off x="323528" y="1030377"/>
            <a:ext cx="8640960" cy="39703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8 الكترونا آتية من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dsp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مربع مستو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square planar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diamagnetic 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يعمل على ازدواج الالكترونين في الفلز(مجال قوي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836712"/>
            <a:ext cx="8712968" cy="397031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ثانيا: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المعقدات التي لها العزم المغناطيسي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&gt;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0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فيكون الشكل الهندسي لها بارا مغناطيسي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paraamagnetic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فتأخذ شكل رباعي السطوح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tetrahedral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و تظهر حالة استقرار عالية مع أيونات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Ni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حيث يعمل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الكلور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كليجاند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ضعيف مع أيون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النيكل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(مجال ضعيف) فلا تزدوج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الالكترونات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ويكون التهجين كما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يلي: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67544" y="332656"/>
            <a:ext cx="288032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Example 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[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23528" y="2060848"/>
            <a:ext cx="2267744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28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Ni [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3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059832" y="227687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30" name="AutoShape 14"/>
          <p:cNvSpPr>
            <a:spLocks noChangeShapeType="1"/>
          </p:cNvSpPr>
          <p:nvPr/>
        </p:nvSpPr>
        <p:spPr bwMode="auto">
          <a:xfrm flipV="1">
            <a:off x="4427984" y="227687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5580112" y="2276872"/>
            <a:ext cx="168275" cy="223838"/>
            <a:chOff x="9786" y="1575"/>
            <a:chExt cx="264" cy="525"/>
          </a:xfrm>
        </p:grpSpPr>
        <p:sp>
          <p:nvSpPr>
            <p:cNvPr id="34822" name="AutoShape 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21" name="AutoShape 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3995936" y="2276872"/>
            <a:ext cx="168275" cy="223837"/>
            <a:chOff x="9786" y="1575"/>
            <a:chExt cx="264" cy="525"/>
          </a:xfrm>
        </p:grpSpPr>
        <p:sp>
          <p:nvSpPr>
            <p:cNvPr id="34825" name="AutoShape 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24" name="AutoShape 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26" name="Group 10"/>
          <p:cNvGrpSpPr>
            <a:grpSpLocks/>
          </p:cNvGrpSpPr>
          <p:nvPr/>
        </p:nvGrpSpPr>
        <p:grpSpPr bwMode="auto">
          <a:xfrm>
            <a:off x="3203848" y="2276872"/>
            <a:ext cx="117475" cy="227013"/>
            <a:chOff x="9786" y="1575"/>
            <a:chExt cx="264" cy="525"/>
          </a:xfrm>
        </p:grpSpPr>
        <p:sp>
          <p:nvSpPr>
            <p:cNvPr id="34828" name="AutoShape 1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27" name="AutoShape 1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31" name="Group 15"/>
          <p:cNvGrpSpPr>
            <a:grpSpLocks/>
          </p:cNvGrpSpPr>
          <p:nvPr/>
        </p:nvGrpSpPr>
        <p:grpSpPr bwMode="auto">
          <a:xfrm>
            <a:off x="3635896" y="2276872"/>
            <a:ext cx="168275" cy="223837"/>
            <a:chOff x="9786" y="1575"/>
            <a:chExt cx="264" cy="525"/>
          </a:xfrm>
        </p:grpSpPr>
        <p:sp>
          <p:nvSpPr>
            <p:cNvPr id="34833" name="AutoShape 1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32" name="AutoShape 1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4829" name="AutoShape 13"/>
          <p:cNvSpPr>
            <a:spLocks noChangeShapeType="1"/>
          </p:cNvSpPr>
          <p:nvPr/>
        </p:nvSpPr>
        <p:spPr bwMode="auto">
          <a:xfrm flipV="1">
            <a:off x="4860032" y="227687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" name="مستطيل 20"/>
          <p:cNvSpPr/>
          <p:nvPr/>
        </p:nvSpPr>
        <p:spPr>
          <a:xfrm>
            <a:off x="3203848" y="1916832"/>
            <a:ext cx="3514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3d</a:t>
            </a:r>
            <a:r>
              <a:rPr lang="en-US" baseline="30000" dirty="0" smtClean="0"/>
              <a:t>                                                 </a:t>
            </a:r>
            <a:r>
              <a:rPr lang="en-US" dirty="0" smtClean="0"/>
              <a:t>4s</a:t>
            </a:r>
            <a:r>
              <a:rPr lang="en-US" baseline="30000" dirty="0" smtClean="0"/>
              <a:t>                          </a:t>
            </a:r>
            <a:r>
              <a:rPr lang="en-US" dirty="0" smtClean="0"/>
              <a:t>4p</a:t>
            </a:r>
            <a:endParaRPr lang="ar-SA" dirty="0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251520" y="2924944"/>
            <a:ext cx="2339752" cy="48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      28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Ni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2+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[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جدول 22"/>
          <p:cNvGraphicFramePr>
            <a:graphicFrameLocks noGrp="1"/>
          </p:cNvGraphicFramePr>
          <p:nvPr/>
        </p:nvGraphicFramePr>
        <p:xfrm>
          <a:off x="3059832" y="2924944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44" name="AutoShape 28"/>
          <p:cNvSpPr>
            <a:spLocks noChangeShapeType="1"/>
          </p:cNvSpPr>
          <p:nvPr/>
        </p:nvSpPr>
        <p:spPr bwMode="auto">
          <a:xfrm flipV="1">
            <a:off x="4427984" y="299695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4835" name="Group 19"/>
          <p:cNvGrpSpPr>
            <a:grpSpLocks/>
          </p:cNvGrpSpPr>
          <p:nvPr/>
        </p:nvGrpSpPr>
        <p:grpSpPr bwMode="auto">
          <a:xfrm>
            <a:off x="3995936" y="2996952"/>
            <a:ext cx="168275" cy="223837"/>
            <a:chOff x="9786" y="1575"/>
            <a:chExt cx="264" cy="525"/>
          </a:xfrm>
        </p:grpSpPr>
        <p:sp>
          <p:nvSpPr>
            <p:cNvPr id="34837" name="AutoShape 2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36" name="AutoShape 2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38" name="Group 22"/>
          <p:cNvGrpSpPr>
            <a:grpSpLocks/>
          </p:cNvGrpSpPr>
          <p:nvPr/>
        </p:nvGrpSpPr>
        <p:grpSpPr bwMode="auto">
          <a:xfrm>
            <a:off x="3635896" y="2924944"/>
            <a:ext cx="168275" cy="223837"/>
            <a:chOff x="9786" y="1575"/>
            <a:chExt cx="264" cy="525"/>
          </a:xfrm>
        </p:grpSpPr>
        <p:sp>
          <p:nvSpPr>
            <p:cNvPr id="34840" name="AutoShape 2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39" name="AutoShape 2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41" name="Group 25"/>
          <p:cNvGrpSpPr>
            <a:grpSpLocks/>
          </p:cNvGrpSpPr>
          <p:nvPr/>
        </p:nvGrpSpPr>
        <p:grpSpPr bwMode="auto">
          <a:xfrm>
            <a:off x="3203848" y="2924944"/>
            <a:ext cx="168275" cy="223838"/>
            <a:chOff x="9786" y="1575"/>
            <a:chExt cx="264" cy="525"/>
          </a:xfrm>
        </p:grpSpPr>
        <p:sp>
          <p:nvSpPr>
            <p:cNvPr id="34843" name="AutoShape 2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42" name="AutoShape 2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4845" name="AutoShape 29"/>
          <p:cNvSpPr>
            <a:spLocks noChangeShapeType="1"/>
          </p:cNvSpPr>
          <p:nvPr/>
        </p:nvSpPr>
        <p:spPr bwMode="auto">
          <a:xfrm flipV="1">
            <a:off x="4860032" y="299695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4846" name="Rectangle 30"/>
          <p:cNvSpPr>
            <a:spLocks noChangeArrowheads="1"/>
          </p:cNvSpPr>
          <p:nvPr/>
        </p:nvSpPr>
        <p:spPr bwMode="auto">
          <a:xfrm>
            <a:off x="899592" y="3645024"/>
            <a:ext cx="1485900" cy="342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*Ni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2+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(Ex. State)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6" name="جدول 35"/>
          <p:cNvGraphicFramePr>
            <a:graphicFrameLocks noGrp="1"/>
          </p:cNvGraphicFramePr>
          <p:nvPr/>
        </p:nvGraphicFramePr>
        <p:xfrm>
          <a:off x="3059832" y="3573016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4856" name="Group 40"/>
          <p:cNvGrpSpPr>
            <a:grpSpLocks/>
          </p:cNvGrpSpPr>
          <p:nvPr/>
        </p:nvGrpSpPr>
        <p:grpSpPr bwMode="auto">
          <a:xfrm>
            <a:off x="3995936" y="3645024"/>
            <a:ext cx="168275" cy="223838"/>
            <a:chOff x="9786" y="1575"/>
            <a:chExt cx="264" cy="525"/>
          </a:xfrm>
        </p:grpSpPr>
        <p:sp>
          <p:nvSpPr>
            <p:cNvPr id="34858" name="AutoShape 4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57" name="AutoShape 4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53" name="Group 37"/>
          <p:cNvGrpSpPr>
            <a:grpSpLocks/>
          </p:cNvGrpSpPr>
          <p:nvPr/>
        </p:nvGrpSpPr>
        <p:grpSpPr bwMode="auto">
          <a:xfrm>
            <a:off x="3563888" y="3645024"/>
            <a:ext cx="168275" cy="223838"/>
            <a:chOff x="9786" y="1575"/>
            <a:chExt cx="264" cy="525"/>
          </a:xfrm>
        </p:grpSpPr>
        <p:sp>
          <p:nvSpPr>
            <p:cNvPr id="34855" name="AutoShape 3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54" name="AutoShape 3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50" name="Group 34"/>
          <p:cNvGrpSpPr>
            <a:grpSpLocks/>
          </p:cNvGrpSpPr>
          <p:nvPr/>
        </p:nvGrpSpPr>
        <p:grpSpPr bwMode="auto">
          <a:xfrm>
            <a:off x="3203848" y="3645024"/>
            <a:ext cx="168275" cy="223838"/>
            <a:chOff x="9786" y="1575"/>
            <a:chExt cx="264" cy="525"/>
          </a:xfrm>
        </p:grpSpPr>
        <p:sp>
          <p:nvSpPr>
            <p:cNvPr id="34852" name="AutoShape 3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51" name="AutoShape 3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47" name="Group 31"/>
          <p:cNvGrpSpPr>
            <a:grpSpLocks/>
          </p:cNvGrpSpPr>
          <p:nvPr/>
        </p:nvGrpSpPr>
        <p:grpSpPr bwMode="auto">
          <a:xfrm>
            <a:off x="-3763963" y="-3175"/>
            <a:ext cx="168275" cy="223838"/>
            <a:chOff x="9786" y="1575"/>
            <a:chExt cx="264" cy="525"/>
          </a:xfrm>
        </p:grpSpPr>
        <p:sp>
          <p:nvSpPr>
            <p:cNvPr id="34849" name="AutoShape 33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48" name="AutoShape 32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4859" name="AutoShape 43"/>
          <p:cNvSpPr>
            <a:spLocks noChangeShapeType="1"/>
          </p:cNvSpPr>
          <p:nvPr/>
        </p:nvSpPr>
        <p:spPr bwMode="auto">
          <a:xfrm flipV="1">
            <a:off x="4499992" y="357301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4860" name="AutoShape 44"/>
          <p:cNvSpPr>
            <a:spLocks noChangeShapeType="1"/>
          </p:cNvSpPr>
          <p:nvPr/>
        </p:nvSpPr>
        <p:spPr bwMode="auto">
          <a:xfrm flipV="1">
            <a:off x="4932040" y="3573016"/>
            <a:ext cx="0" cy="21907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4861" name="Rectangle 45"/>
          <p:cNvSpPr>
            <a:spLocks noChangeArrowheads="1"/>
          </p:cNvSpPr>
          <p:nvPr/>
        </p:nvSpPr>
        <p:spPr bwMode="auto">
          <a:xfrm>
            <a:off x="827584" y="4365104"/>
            <a:ext cx="144016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</a:t>
            </a:r>
            <a:r>
              <a:rPr kumimoji="0" lang="en-US" sz="1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2¯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" name="جدول 51"/>
          <p:cNvGraphicFramePr>
            <a:graphicFrameLocks noGrp="1"/>
          </p:cNvGraphicFramePr>
          <p:nvPr/>
        </p:nvGraphicFramePr>
        <p:xfrm>
          <a:off x="3059832" y="4221088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4871" name="Group 55"/>
          <p:cNvGrpSpPr>
            <a:grpSpLocks/>
          </p:cNvGrpSpPr>
          <p:nvPr/>
        </p:nvGrpSpPr>
        <p:grpSpPr bwMode="auto">
          <a:xfrm>
            <a:off x="3995936" y="4293096"/>
            <a:ext cx="168275" cy="223838"/>
            <a:chOff x="9786" y="1575"/>
            <a:chExt cx="264" cy="525"/>
          </a:xfrm>
        </p:grpSpPr>
        <p:sp>
          <p:nvSpPr>
            <p:cNvPr id="34873" name="AutoShape 5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72" name="AutoShape 5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68" name="Group 52"/>
          <p:cNvGrpSpPr>
            <a:grpSpLocks/>
          </p:cNvGrpSpPr>
          <p:nvPr/>
        </p:nvGrpSpPr>
        <p:grpSpPr bwMode="auto">
          <a:xfrm>
            <a:off x="3563888" y="4293096"/>
            <a:ext cx="168275" cy="223838"/>
            <a:chOff x="9786" y="1575"/>
            <a:chExt cx="264" cy="525"/>
          </a:xfrm>
        </p:grpSpPr>
        <p:sp>
          <p:nvSpPr>
            <p:cNvPr id="34870" name="AutoShape 5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69" name="AutoShape 5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65" name="Group 49"/>
          <p:cNvGrpSpPr>
            <a:grpSpLocks/>
          </p:cNvGrpSpPr>
          <p:nvPr/>
        </p:nvGrpSpPr>
        <p:grpSpPr bwMode="auto">
          <a:xfrm>
            <a:off x="3131840" y="4293096"/>
            <a:ext cx="168275" cy="223838"/>
            <a:chOff x="9786" y="1575"/>
            <a:chExt cx="264" cy="525"/>
          </a:xfrm>
        </p:grpSpPr>
        <p:sp>
          <p:nvSpPr>
            <p:cNvPr id="34867" name="AutoShape 5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66" name="AutoShape 5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62" name="Group 46"/>
          <p:cNvGrpSpPr>
            <a:grpSpLocks/>
          </p:cNvGrpSpPr>
          <p:nvPr/>
        </p:nvGrpSpPr>
        <p:grpSpPr bwMode="auto">
          <a:xfrm>
            <a:off x="-3763963" y="-3175"/>
            <a:ext cx="168275" cy="223838"/>
            <a:chOff x="9786" y="1575"/>
            <a:chExt cx="264" cy="525"/>
          </a:xfrm>
        </p:grpSpPr>
        <p:sp>
          <p:nvSpPr>
            <p:cNvPr id="34864" name="AutoShape 4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63" name="AutoShape 4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76" name="Group 60"/>
          <p:cNvGrpSpPr>
            <a:grpSpLocks/>
          </p:cNvGrpSpPr>
          <p:nvPr/>
        </p:nvGrpSpPr>
        <p:grpSpPr bwMode="auto">
          <a:xfrm>
            <a:off x="5580112" y="4293096"/>
            <a:ext cx="168275" cy="223838"/>
            <a:chOff x="9786" y="1575"/>
            <a:chExt cx="264" cy="525"/>
          </a:xfrm>
        </p:grpSpPr>
        <p:sp>
          <p:nvSpPr>
            <p:cNvPr id="34878" name="AutoShape 6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77" name="AutoShape 6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79" name="Group 63"/>
          <p:cNvGrpSpPr>
            <a:grpSpLocks/>
          </p:cNvGrpSpPr>
          <p:nvPr/>
        </p:nvGrpSpPr>
        <p:grpSpPr bwMode="auto">
          <a:xfrm>
            <a:off x="6300192" y="4293096"/>
            <a:ext cx="168275" cy="223838"/>
            <a:chOff x="9786" y="1575"/>
            <a:chExt cx="264" cy="525"/>
          </a:xfrm>
        </p:grpSpPr>
        <p:sp>
          <p:nvSpPr>
            <p:cNvPr id="34881" name="AutoShape 6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80" name="AutoShape 6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82" name="Group 66"/>
          <p:cNvGrpSpPr>
            <a:grpSpLocks/>
          </p:cNvGrpSpPr>
          <p:nvPr/>
        </p:nvGrpSpPr>
        <p:grpSpPr bwMode="auto">
          <a:xfrm>
            <a:off x="6732240" y="4293096"/>
            <a:ext cx="168275" cy="223838"/>
            <a:chOff x="9786" y="1575"/>
            <a:chExt cx="264" cy="525"/>
          </a:xfrm>
        </p:grpSpPr>
        <p:sp>
          <p:nvSpPr>
            <p:cNvPr id="34884" name="AutoShape 6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83" name="AutoShape 6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4874" name="AutoShape 58"/>
          <p:cNvSpPr>
            <a:spLocks noChangeShapeType="1"/>
          </p:cNvSpPr>
          <p:nvPr/>
        </p:nvSpPr>
        <p:spPr bwMode="auto">
          <a:xfrm flipV="1">
            <a:off x="4499992" y="429309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4875" name="AutoShape 59"/>
          <p:cNvSpPr>
            <a:spLocks noChangeShapeType="1"/>
          </p:cNvSpPr>
          <p:nvPr/>
        </p:nvSpPr>
        <p:spPr bwMode="auto">
          <a:xfrm flipV="1">
            <a:off x="4860032" y="429309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4885" name="Group 69"/>
          <p:cNvGrpSpPr>
            <a:grpSpLocks/>
          </p:cNvGrpSpPr>
          <p:nvPr/>
        </p:nvGrpSpPr>
        <p:grpSpPr bwMode="auto">
          <a:xfrm>
            <a:off x="7164288" y="4293096"/>
            <a:ext cx="168275" cy="223837"/>
            <a:chOff x="9786" y="1575"/>
            <a:chExt cx="264" cy="525"/>
          </a:xfrm>
        </p:grpSpPr>
        <p:sp>
          <p:nvSpPr>
            <p:cNvPr id="34887" name="AutoShape 7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4886" name="AutoShape 7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4888" name="Group 72"/>
          <p:cNvGrpSpPr>
            <a:grpSpLocks/>
          </p:cNvGrpSpPr>
          <p:nvPr/>
        </p:nvGrpSpPr>
        <p:grpSpPr bwMode="auto">
          <a:xfrm>
            <a:off x="5436096" y="4581128"/>
            <a:ext cx="1943100" cy="392113"/>
            <a:chOff x="1786" y="3048"/>
            <a:chExt cx="2784" cy="342"/>
          </a:xfrm>
        </p:grpSpPr>
        <p:sp>
          <p:nvSpPr>
            <p:cNvPr id="34889" name="Text Box 73"/>
            <p:cNvSpPr txBox="1">
              <a:spLocks noChangeArrowheads="1"/>
            </p:cNvSpPr>
            <p:nvPr/>
          </p:nvSpPr>
          <p:spPr bwMode="auto">
            <a:xfrm>
              <a:off x="2922" y="3102"/>
              <a:ext cx="10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90" name="AutoShape 74"/>
            <p:cNvSpPr>
              <a:spLocks/>
            </p:cNvSpPr>
            <p:nvPr/>
          </p:nvSpPr>
          <p:spPr bwMode="auto">
            <a:xfrm rot="5400000">
              <a:off x="3154" y="1680"/>
              <a:ext cx="47" cy="2784"/>
            </a:xfrm>
            <a:prstGeom prst="rightBrace">
              <a:avLst>
                <a:gd name="adj1" fmla="val 493617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5"/>
          <p:cNvSpPr>
            <a:spLocks noChangeArrowheads="1"/>
          </p:cNvSpPr>
          <p:nvPr/>
        </p:nvSpPr>
        <p:spPr bwMode="auto">
          <a:xfrm>
            <a:off x="395536" y="908720"/>
            <a:ext cx="8496944" cy="39703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 آتية من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رباعي الأوجه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tetrahedral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paramagnetic 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لايعمل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على ازدواج الالكترونين في الفلز(مجال ضعيف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260648"/>
            <a:ext cx="8639944" cy="169277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600" b="1" u="sng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في حالة الأيونات ذات الترتيب الالكترون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200" b="1" i="0" u="sng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اقترحت نظرية رابطة التكافؤ احتمالين للمركبات المعقدة سداسية التناسق التي تحتوي على أيون ترتيبه الالكتروني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2060848"/>
            <a:ext cx="8532440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أولا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معقدات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تساهمية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دايا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مغناطيسية أو معقدات المدار الداخلي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(inner orbital complexes)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عندما تكون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قوية مثل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NH</a:t>
            </a:r>
            <a:r>
              <a:rPr kumimoji="0" lang="en-US" sz="32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مثل أيونات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3+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التي لمعقداتها خصائص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دايامغناطيسية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حيث حضر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فيرنر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معقدات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الكوبلت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الثلاثية و كانت جميعها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دايامغناطيسية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و أستطاع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باولنك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تفسير نوع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التآصر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الأشكال الهندسية و نوع التهجين لهذه المعقدات استنادا الى نظرية رابطة التكافؤ كما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يلي: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49280" y="908720"/>
            <a:ext cx="273902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000" b="1" u="sng" dirty="0" smtClean="0"/>
              <a:t>Example 1</a:t>
            </a:r>
            <a:r>
              <a:rPr lang="en-US" sz="2000" b="1" dirty="0" smtClean="0"/>
              <a:t>: [Co(NH</a:t>
            </a:r>
            <a:r>
              <a:rPr lang="en-US" sz="2000" b="1" baseline="-25000" dirty="0" smtClean="0"/>
              <a:t>3</a:t>
            </a:r>
            <a:r>
              <a:rPr lang="en-US" sz="2000" b="1" dirty="0" smtClean="0"/>
              <a:t>)</a:t>
            </a:r>
            <a:r>
              <a:rPr lang="en-US" sz="2000" b="1" baseline="-25000" dirty="0" smtClean="0"/>
              <a:t>6</a:t>
            </a:r>
            <a:r>
              <a:rPr lang="en-US" sz="2000" b="1" dirty="0" smtClean="0"/>
              <a:t>]</a:t>
            </a:r>
            <a:r>
              <a:rPr lang="en-US" sz="2000" b="1" baseline="30000" dirty="0" smtClean="0"/>
              <a:t>3+</a:t>
            </a:r>
            <a:r>
              <a:rPr lang="en-US" sz="2000" b="1" dirty="0" smtClean="0"/>
              <a:t> </a:t>
            </a:r>
            <a:endParaRPr lang="ar-SA" sz="2000" b="1" dirty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11560" y="2285992"/>
            <a:ext cx="2160240" cy="7658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27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 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7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419872" y="2708920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52" name="AutoShape 12"/>
          <p:cNvSpPr>
            <a:spLocks noChangeShapeType="1"/>
          </p:cNvSpPr>
          <p:nvPr/>
        </p:nvSpPr>
        <p:spPr bwMode="auto">
          <a:xfrm flipV="1">
            <a:off x="4427984" y="278092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5940152" y="2780928"/>
            <a:ext cx="168275" cy="223838"/>
            <a:chOff x="9786" y="1575"/>
            <a:chExt cx="264" cy="525"/>
          </a:xfrm>
        </p:grpSpPr>
        <p:sp>
          <p:nvSpPr>
            <p:cNvPr id="35846" name="AutoShape 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45" name="AutoShape 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3563888" y="2780928"/>
            <a:ext cx="168275" cy="223837"/>
            <a:chOff x="9786" y="1575"/>
            <a:chExt cx="264" cy="525"/>
          </a:xfrm>
        </p:grpSpPr>
        <p:sp>
          <p:nvSpPr>
            <p:cNvPr id="35849" name="AutoShape 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48" name="AutoShape 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53" name="Group 13"/>
          <p:cNvGrpSpPr>
            <a:grpSpLocks/>
          </p:cNvGrpSpPr>
          <p:nvPr/>
        </p:nvGrpSpPr>
        <p:grpSpPr bwMode="auto">
          <a:xfrm>
            <a:off x="3923928" y="2780928"/>
            <a:ext cx="168275" cy="223837"/>
            <a:chOff x="9786" y="1575"/>
            <a:chExt cx="264" cy="525"/>
          </a:xfrm>
        </p:grpSpPr>
        <p:sp>
          <p:nvSpPr>
            <p:cNvPr id="35855" name="AutoShape 1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54" name="AutoShape 1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5851" name="AutoShape 11"/>
          <p:cNvSpPr>
            <a:spLocks noChangeShapeType="1"/>
          </p:cNvSpPr>
          <p:nvPr/>
        </p:nvSpPr>
        <p:spPr bwMode="auto">
          <a:xfrm flipV="1">
            <a:off x="4788024" y="278092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850" name="AutoShape 10"/>
          <p:cNvSpPr>
            <a:spLocks noChangeShapeType="1"/>
          </p:cNvSpPr>
          <p:nvPr/>
        </p:nvSpPr>
        <p:spPr bwMode="auto">
          <a:xfrm flipV="1">
            <a:off x="5292080" y="278092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539552" y="2348880"/>
            <a:ext cx="66967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3d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4s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4p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539552" y="3429000"/>
            <a:ext cx="2304256" cy="485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     27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3+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جدول 20"/>
          <p:cNvGraphicFramePr>
            <a:graphicFrameLocks noGrp="1"/>
          </p:cNvGraphicFramePr>
          <p:nvPr/>
        </p:nvGraphicFramePr>
        <p:xfrm>
          <a:off x="3419872" y="3501008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63" name="AutoShape 23"/>
          <p:cNvSpPr>
            <a:spLocks noChangeShapeType="1"/>
          </p:cNvSpPr>
          <p:nvPr/>
        </p:nvSpPr>
        <p:spPr bwMode="auto">
          <a:xfrm flipV="1">
            <a:off x="4067944" y="350100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5858" name="Group 18"/>
          <p:cNvGrpSpPr>
            <a:grpSpLocks/>
          </p:cNvGrpSpPr>
          <p:nvPr/>
        </p:nvGrpSpPr>
        <p:grpSpPr bwMode="auto">
          <a:xfrm>
            <a:off x="3491880" y="3573016"/>
            <a:ext cx="168275" cy="223837"/>
            <a:chOff x="9786" y="1575"/>
            <a:chExt cx="264" cy="525"/>
          </a:xfrm>
        </p:grpSpPr>
        <p:sp>
          <p:nvSpPr>
            <p:cNvPr id="35860" name="AutoShape 2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59" name="AutoShape 1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5864" name="AutoShape 24"/>
          <p:cNvSpPr>
            <a:spLocks noChangeShapeType="1"/>
          </p:cNvSpPr>
          <p:nvPr/>
        </p:nvSpPr>
        <p:spPr bwMode="auto">
          <a:xfrm flipV="1">
            <a:off x="4499992" y="350100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862" name="AutoShape 22"/>
          <p:cNvSpPr>
            <a:spLocks noChangeShapeType="1"/>
          </p:cNvSpPr>
          <p:nvPr/>
        </p:nvSpPr>
        <p:spPr bwMode="auto">
          <a:xfrm flipV="1">
            <a:off x="4860032" y="350100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861" name="AutoShape 21"/>
          <p:cNvSpPr>
            <a:spLocks noChangeShapeType="1"/>
          </p:cNvSpPr>
          <p:nvPr/>
        </p:nvSpPr>
        <p:spPr bwMode="auto">
          <a:xfrm flipV="1">
            <a:off x="5220072" y="3501008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865" name="Rectangle 25"/>
          <p:cNvSpPr>
            <a:spLocks noChangeArrowheads="1"/>
          </p:cNvSpPr>
          <p:nvPr/>
        </p:nvSpPr>
        <p:spPr bwMode="auto">
          <a:xfrm>
            <a:off x="755576" y="4149080"/>
            <a:ext cx="1800200" cy="4320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*Co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3+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(Ex. State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)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جدول 29"/>
          <p:cNvGraphicFramePr>
            <a:graphicFrameLocks noGrp="1"/>
          </p:cNvGraphicFramePr>
          <p:nvPr/>
        </p:nvGraphicFramePr>
        <p:xfrm>
          <a:off x="3419872" y="4149080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875" name="Group 35"/>
          <p:cNvGrpSpPr>
            <a:grpSpLocks/>
          </p:cNvGrpSpPr>
          <p:nvPr/>
        </p:nvGrpSpPr>
        <p:grpSpPr bwMode="auto">
          <a:xfrm>
            <a:off x="4355976" y="4221088"/>
            <a:ext cx="168275" cy="223838"/>
            <a:chOff x="9786" y="1575"/>
            <a:chExt cx="264" cy="525"/>
          </a:xfrm>
        </p:grpSpPr>
        <p:sp>
          <p:nvSpPr>
            <p:cNvPr id="35877" name="AutoShape 3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76" name="AutoShape 3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72" name="Group 32"/>
          <p:cNvGrpSpPr>
            <a:grpSpLocks/>
          </p:cNvGrpSpPr>
          <p:nvPr/>
        </p:nvGrpSpPr>
        <p:grpSpPr bwMode="auto">
          <a:xfrm>
            <a:off x="3995936" y="4149080"/>
            <a:ext cx="168275" cy="223838"/>
            <a:chOff x="9786" y="1575"/>
            <a:chExt cx="264" cy="525"/>
          </a:xfrm>
        </p:grpSpPr>
        <p:sp>
          <p:nvSpPr>
            <p:cNvPr id="35874" name="AutoShape 3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73" name="AutoShape 3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69" name="Group 29"/>
          <p:cNvGrpSpPr>
            <a:grpSpLocks/>
          </p:cNvGrpSpPr>
          <p:nvPr/>
        </p:nvGrpSpPr>
        <p:grpSpPr bwMode="auto">
          <a:xfrm>
            <a:off x="3563888" y="4149080"/>
            <a:ext cx="168275" cy="223838"/>
            <a:chOff x="9786" y="1575"/>
            <a:chExt cx="264" cy="525"/>
          </a:xfrm>
        </p:grpSpPr>
        <p:sp>
          <p:nvSpPr>
            <p:cNvPr id="35871" name="AutoShape 3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70" name="AutoShape 3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66" name="Group 26"/>
          <p:cNvGrpSpPr>
            <a:grpSpLocks/>
          </p:cNvGrpSpPr>
          <p:nvPr/>
        </p:nvGrpSpPr>
        <p:grpSpPr bwMode="auto">
          <a:xfrm>
            <a:off x="-3763963" y="-3175"/>
            <a:ext cx="168275" cy="223838"/>
            <a:chOff x="9786" y="1575"/>
            <a:chExt cx="264" cy="525"/>
          </a:xfrm>
        </p:grpSpPr>
        <p:sp>
          <p:nvSpPr>
            <p:cNvPr id="35868" name="AutoShape 2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67" name="AutoShape 2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43" name="مستطيل 42"/>
          <p:cNvSpPr/>
          <p:nvPr/>
        </p:nvSpPr>
        <p:spPr>
          <a:xfrm>
            <a:off x="683568" y="4797152"/>
            <a:ext cx="187220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[Co(NH</a:t>
            </a:r>
            <a:r>
              <a:rPr lang="en-US" b="1" baseline="-25000" dirty="0" smtClean="0"/>
              <a:t>3</a:t>
            </a:r>
            <a:r>
              <a:rPr lang="en-US" b="1" dirty="0" smtClean="0"/>
              <a:t>)</a:t>
            </a:r>
            <a:r>
              <a:rPr lang="en-US" b="1" baseline="-25000" dirty="0" smtClean="0"/>
              <a:t>6</a:t>
            </a:r>
            <a:r>
              <a:rPr lang="en-US" b="1" dirty="0" smtClean="0"/>
              <a:t>]</a:t>
            </a:r>
            <a:r>
              <a:rPr lang="en-US" b="1" baseline="30000" dirty="0" smtClean="0"/>
              <a:t>3+</a:t>
            </a:r>
            <a:r>
              <a:rPr lang="en-US" b="1" dirty="0" smtClean="0"/>
              <a:t> </a:t>
            </a:r>
            <a:endParaRPr lang="ar-SA" b="1" dirty="0"/>
          </a:p>
        </p:txBody>
      </p:sp>
      <p:graphicFrame>
        <p:nvGraphicFramePr>
          <p:cNvPr id="44" name="جدول 43"/>
          <p:cNvGraphicFramePr>
            <a:graphicFrameLocks noGrp="1"/>
          </p:cNvGraphicFramePr>
          <p:nvPr/>
        </p:nvGraphicFramePr>
        <p:xfrm>
          <a:off x="3419872" y="479715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887" name="Group 47"/>
          <p:cNvGrpSpPr>
            <a:grpSpLocks/>
          </p:cNvGrpSpPr>
          <p:nvPr/>
        </p:nvGrpSpPr>
        <p:grpSpPr bwMode="auto">
          <a:xfrm>
            <a:off x="3563888" y="4797152"/>
            <a:ext cx="168275" cy="223838"/>
            <a:chOff x="9786" y="1575"/>
            <a:chExt cx="264" cy="525"/>
          </a:xfrm>
        </p:grpSpPr>
        <p:sp>
          <p:nvSpPr>
            <p:cNvPr id="35889" name="AutoShape 4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88" name="AutoShape 4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84" name="Group 44"/>
          <p:cNvGrpSpPr>
            <a:grpSpLocks/>
          </p:cNvGrpSpPr>
          <p:nvPr/>
        </p:nvGrpSpPr>
        <p:grpSpPr bwMode="auto">
          <a:xfrm>
            <a:off x="3995936" y="4869160"/>
            <a:ext cx="168275" cy="223838"/>
            <a:chOff x="9786" y="1575"/>
            <a:chExt cx="264" cy="525"/>
          </a:xfrm>
        </p:grpSpPr>
        <p:sp>
          <p:nvSpPr>
            <p:cNvPr id="35886" name="AutoShape 4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85" name="AutoShape 4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81" name="Group 41"/>
          <p:cNvGrpSpPr>
            <a:grpSpLocks/>
          </p:cNvGrpSpPr>
          <p:nvPr/>
        </p:nvGrpSpPr>
        <p:grpSpPr bwMode="auto">
          <a:xfrm>
            <a:off x="4355976" y="4869160"/>
            <a:ext cx="168275" cy="223838"/>
            <a:chOff x="9786" y="1575"/>
            <a:chExt cx="264" cy="525"/>
          </a:xfrm>
        </p:grpSpPr>
        <p:sp>
          <p:nvSpPr>
            <p:cNvPr id="35883" name="AutoShape 43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82" name="AutoShape 42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78" name="Group 38"/>
          <p:cNvGrpSpPr>
            <a:grpSpLocks/>
          </p:cNvGrpSpPr>
          <p:nvPr/>
        </p:nvGrpSpPr>
        <p:grpSpPr bwMode="auto">
          <a:xfrm>
            <a:off x="-3763963" y="-3175"/>
            <a:ext cx="168275" cy="223838"/>
            <a:chOff x="9786" y="1575"/>
            <a:chExt cx="264" cy="525"/>
          </a:xfrm>
        </p:grpSpPr>
        <p:sp>
          <p:nvSpPr>
            <p:cNvPr id="35880" name="AutoShape 4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79" name="AutoShape 3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96" name="Group 56"/>
          <p:cNvGrpSpPr>
            <a:grpSpLocks/>
          </p:cNvGrpSpPr>
          <p:nvPr/>
        </p:nvGrpSpPr>
        <p:grpSpPr bwMode="auto">
          <a:xfrm>
            <a:off x="4716016" y="4869160"/>
            <a:ext cx="168275" cy="223838"/>
            <a:chOff x="9786" y="1575"/>
            <a:chExt cx="264" cy="525"/>
          </a:xfrm>
        </p:grpSpPr>
        <p:sp>
          <p:nvSpPr>
            <p:cNvPr id="35898" name="AutoShape 5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97" name="AutoShape 5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99" name="Group 59"/>
          <p:cNvGrpSpPr>
            <a:grpSpLocks/>
          </p:cNvGrpSpPr>
          <p:nvPr/>
        </p:nvGrpSpPr>
        <p:grpSpPr bwMode="auto">
          <a:xfrm>
            <a:off x="5148064" y="4797152"/>
            <a:ext cx="168275" cy="223838"/>
            <a:chOff x="9786" y="1575"/>
            <a:chExt cx="264" cy="525"/>
          </a:xfrm>
        </p:grpSpPr>
        <p:sp>
          <p:nvSpPr>
            <p:cNvPr id="35901" name="AutoShape 6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900" name="AutoShape 6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902" name="Group 62"/>
          <p:cNvGrpSpPr>
            <a:grpSpLocks/>
          </p:cNvGrpSpPr>
          <p:nvPr/>
        </p:nvGrpSpPr>
        <p:grpSpPr bwMode="auto">
          <a:xfrm>
            <a:off x="5868144" y="4869160"/>
            <a:ext cx="168275" cy="223838"/>
            <a:chOff x="9786" y="1575"/>
            <a:chExt cx="264" cy="525"/>
          </a:xfrm>
        </p:grpSpPr>
        <p:sp>
          <p:nvSpPr>
            <p:cNvPr id="35904" name="AutoShape 6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903" name="AutoShape 6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905" name="Group 65"/>
          <p:cNvGrpSpPr>
            <a:grpSpLocks/>
          </p:cNvGrpSpPr>
          <p:nvPr/>
        </p:nvGrpSpPr>
        <p:grpSpPr bwMode="auto">
          <a:xfrm>
            <a:off x="6660232" y="4869160"/>
            <a:ext cx="168275" cy="223837"/>
            <a:chOff x="9786" y="1575"/>
            <a:chExt cx="264" cy="525"/>
          </a:xfrm>
        </p:grpSpPr>
        <p:sp>
          <p:nvSpPr>
            <p:cNvPr id="35907" name="AutoShape 6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906" name="AutoShape 6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93" name="Group 53"/>
          <p:cNvGrpSpPr>
            <a:grpSpLocks/>
          </p:cNvGrpSpPr>
          <p:nvPr/>
        </p:nvGrpSpPr>
        <p:grpSpPr bwMode="auto">
          <a:xfrm>
            <a:off x="7092280" y="4797152"/>
            <a:ext cx="168275" cy="223837"/>
            <a:chOff x="9786" y="1575"/>
            <a:chExt cx="264" cy="525"/>
          </a:xfrm>
        </p:grpSpPr>
        <p:sp>
          <p:nvSpPr>
            <p:cNvPr id="35895" name="AutoShape 5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94" name="AutoShape 5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890" name="Group 50"/>
          <p:cNvGrpSpPr>
            <a:grpSpLocks/>
          </p:cNvGrpSpPr>
          <p:nvPr/>
        </p:nvGrpSpPr>
        <p:grpSpPr bwMode="auto">
          <a:xfrm>
            <a:off x="7452320" y="4797152"/>
            <a:ext cx="168275" cy="223837"/>
            <a:chOff x="9786" y="1575"/>
            <a:chExt cx="264" cy="525"/>
          </a:xfrm>
        </p:grpSpPr>
        <p:sp>
          <p:nvSpPr>
            <p:cNvPr id="35892" name="AutoShape 5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5891" name="AutoShape 5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5908" name="Group 68"/>
          <p:cNvGrpSpPr>
            <a:grpSpLocks/>
          </p:cNvGrpSpPr>
          <p:nvPr/>
        </p:nvGrpSpPr>
        <p:grpSpPr bwMode="auto">
          <a:xfrm>
            <a:off x="4572000" y="5301208"/>
            <a:ext cx="3200400" cy="330200"/>
            <a:chOff x="5274" y="8334"/>
            <a:chExt cx="5040" cy="520"/>
          </a:xfrm>
        </p:grpSpPr>
        <p:sp>
          <p:nvSpPr>
            <p:cNvPr id="35909" name="Text Box 69"/>
            <p:cNvSpPr txBox="1">
              <a:spLocks noChangeArrowheads="1"/>
            </p:cNvSpPr>
            <p:nvPr/>
          </p:nvSpPr>
          <p:spPr bwMode="auto">
            <a:xfrm>
              <a:off x="6354" y="8334"/>
              <a:ext cx="184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1400" b="0" i="1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10" name="AutoShape 70"/>
            <p:cNvSpPr>
              <a:spLocks/>
            </p:cNvSpPr>
            <p:nvPr/>
          </p:nvSpPr>
          <p:spPr bwMode="auto">
            <a:xfrm rot="5400000">
              <a:off x="7751" y="5857"/>
              <a:ext cx="85" cy="5040"/>
            </a:xfrm>
            <a:prstGeom prst="rightBrace">
              <a:avLst>
                <a:gd name="adj1" fmla="val 4941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1"/>
          <p:cNvSpPr>
            <a:spLocks noChangeArrowheads="1"/>
          </p:cNvSpPr>
          <p:nvPr/>
        </p:nvSpPr>
        <p:spPr bwMode="auto">
          <a:xfrm>
            <a:off x="467544" y="836712"/>
            <a:ext cx="8280920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 آتية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من6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ar-SA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(معقد داخلي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ar-SA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.ا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لشكل الهندسي للمعقد ثماني الأوجه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octaahedral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diamagnetic 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μ=0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28650" algn="l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يعمل على ازدواج الالكترونين في الفلز(مجال قوي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.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600" b="1" dirty="0" smtClean="0"/>
              <a:t>تسمى بمعقدات </a:t>
            </a:r>
            <a:r>
              <a:rPr lang="ar-SA" sz="3600" b="1" u="sng" dirty="0" err="1" smtClean="0"/>
              <a:t>الأوربتالات</a:t>
            </a:r>
            <a:r>
              <a:rPr lang="ar-SA" sz="3600" b="1" u="sng" dirty="0" smtClean="0"/>
              <a:t> الداخلية</a:t>
            </a:r>
            <a:r>
              <a:rPr lang="ar-SA" sz="3600" b="1" dirty="0" smtClean="0"/>
              <a:t> أو </a:t>
            </a:r>
            <a:r>
              <a:rPr lang="ar-SA" sz="3600" b="1" u="sng" dirty="0" smtClean="0"/>
              <a:t>بالمعقدات </a:t>
            </a:r>
            <a:r>
              <a:rPr lang="ar-SA" sz="3600" b="1" u="sng" dirty="0" err="1" smtClean="0"/>
              <a:t>التساهمية</a:t>
            </a:r>
            <a:r>
              <a:rPr lang="ar-SA" sz="3600" b="1" dirty="0" smtClean="0"/>
              <a:t> و ذلك بسبب فرضية استعمال المدار </a:t>
            </a:r>
            <a:r>
              <a:rPr lang="en-US" sz="3600" b="1" dirty="0" smtClean="0"/>
              <a:t>3d</a:t>
            </a:r>
            <a:r>
              <a:rPr lang="ar-SA" sz="3600" b="1" dirty="0" smtClean="0"/>
              <a:t> الداخلية 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3528" y="476672"/>
            <a:ext cx="8568953" cy="175432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ثانيا: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معقدات أيونية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بارامغناطيسية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أو معقدات المدار الخارجي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(outer orbital complexes)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عندما تكون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الليجاندات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ضعيفة</a:t>
            </a:r>
            <a:r>
              <a:rPr kumimoji="0" lang="ar-S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67544" y="3140968"/>
            <a:ext cx="8064896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/>
              <a:t>حيث أمكن فيما بعد تحضير معقدات </a:t>
            </a:r>
            <a:r>
              <a:rPr lang="ar-SA" sz="3600" b="1" dirty="0" err="1" smtClean="0"/>
              <a:t>بارامغناطيسية</a:t>
            </a:r>
            <a:r>
              <a:rPr lang="ar-SA" sz="3600" b="1" dirty="0" smtClean="0"/>
              <a:t> مع أيون </a:t>
            </a:r>
            <a:r>
              <a:rPr lang="ar-SA" sz="3600" b="1" dirty="0" err="1" smtClean="0"/>
              <a:t>الكوبلت</a:t>
            </a:r>
            <a:r>
              <a:rPr lang="ar-SA" sz="3600" b="1" dirty="0" smtClean="0"/>
              <a:t> الثلاثي ذي الترتيب </a:t>
            </a:r>
            <a:r>
              <a:rPr lang="en-US" sz="3600" b="1" dirty="0" smtClean="0"/>
              <a:t>d</a:t>
            </a:r>
            <a:r>
              <a:rPr lang="en-US" sz="3600" b="1" baseline="30000" dirty="0" smtClean="0"/>
              <a:t>6 </a:t>
            </a:r>
            <a:r>
              <a:rPr lang="en-US" sz="3600" b="1" dirty="0" smtClean="0"/>
              <a:t> </a:t>
            </a:r>
            <a:r>
              <a:rPr lang="ar-SA" sz="3600" b="1" dirty="0" smtClean="0"/>
              <a:t>خصوصا مع </a:t>
            </a:r>
            <a:r>
              <a:rPr lang="ar-SA" sz="3600" b="1" dirty="0" err="1" smtClean="0"/>
              <a:t>الليجاندات</a:t>
            </a:r>
            <a:r>
              <a:rPr lang="ar-SA" sz="3600" b="1" dirty="0" smtClean="0"/>
              <a:t> الضعيفة مثل الأيون </a:t>
            </a:r>
            <a:r>
              <a:rPr lang="en-US" sz="3600" b="1" dirty="0" smtClean="0"/>
              <a:t>F¯ </a:t>
            </a:r>
            <a:r>
              <a:rPr lang="ar-SA" sz="3600" b="1" dirty="0" smtClean="0"/>
              <a:t>  في المعقد </a:t>
            </a:r>
            <a:r>
              <a:rPr lang="en-US" sz="3600" b="1" dirty="0" smtClean="0"/>
              <a:t>[CoF</a:t>
            </a:r>
            <a:r>
              <a:rPr lang="en-US" sz="3600" b="1" baseline="-25000" dirty="0" smtClean="0"/>
              <a:t>6</a:t>
            </a:r>
            <a:r>
              <a:rPr lang="en-US" sz="3600" b="1" dirty="0" smtClean="0"/>
              <a:t>]</a:t>
            </a:r>
            <a:r>
              <a:rPr lang="ar-SA" sz="3600" b="1" dirty="0" smtClean="0"/>
              <a:t> الذي يحتوي أربعة الكترونات </a:t>
            </a:r>
            <a:r>
              <a:rPr lang="ar-SA" sz="3600" b="1" dirty="0" err="1" smtClean="0"/>
              <a:t>منفردة ،</a:t>
            </a:r>
            <a:r>
              <a:rPr lang="ar-SA" sz="3600" dirty="0" smtClean="0"/>
              <a:t> </a:t>
            </a:r>
            <a:endParaRPr lang="ar-SA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03783" y="476672"/>
            <a:ext cx="224689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000" b="1" u="sng" dirty="0" smtClean="0"/>
              <a:t>Example 3</a:t>
            </a:r>
            <a:r>
              <a:rPr lang="en-US" sz="2000" b="1" dirty="0" smtClean="0"/>
              <a:t>: [CoF</a:t>
            </a:r>
            <a:r>
              <a:rPr lang="en-US" sz="2000" b="1" baseline="-25000" dirty="0" smtClean="0"/>
              <a:t>6</a:t>
            </a:r>
            <a:r>
              <a:rPr lang="en-US" sz="2000" b="1" dirty="0" smtClean="0"/>
              <a:t>]</a:t>
            </a:r>
            <a:r>
              <a:rPr lang="en-US" sz="2000" b="1" baseline="30000" dirty="0" smtClean="0"/>
              <a:t>3-</a:t>
            </a:r>
            <a:r>
              <a:rPr lang="en-US" sz="2000" b="1" dirty="0" smtClean="0"/>
              <a:t> </a:t>
            </a:r>
            <a:endParaRPr lang="ar-SA" sz="2000" b="1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51520" y="1357298"/>
            <a:ext cx="2016224" cy="9195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      </a:t>
            </a: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27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Co 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7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4" name="جدول 83"/>
          <p:cNvGraphicFramePr>
            <a:graphicFrameLocks noGrp="1"/>
          </p:cNvGraphicFramePr>
          <p:nvPr/>
        </p:nvGraphicFramePr>
        <p:xfrm>
          <a:off x="2627784" y="1916832"/>
          <a:ext cx="6095995" cy="334613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34613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951" name="AutoShape 87"/>
          <p:cNvSpPr>
            <a:spLocks noChangeShapeType="1"/>
          </p:cNvSpPr>
          <p:nvPr/>
        </p:nvSpPr>
        <p:spPr bwMode="auto">
          <a:xfrm flipV="1">
            <a:off x="4572000" y="198884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6943" name="Group 79"/>
          <p:cNvGrpSpPr>
            <a:grpSpLocks/>
          </p:cNvGrpSpPr>
          <p:nvPr/>
        </p:nvGrpSpPr>
        <p:grpSpPr bwMode="auto">
          <a:xfrm>
            <a:off x="5364088" y="1916832"/>
            <a:ext cx="134937" cy="223838"/>
            <a:chOff x="9786" y="1575"/>
            <a:chExt cx="264" cy="525"/>
          </a:xfrm>
        </p:grpSpPr>
        <p:sp>
          <p:nvSpPr>
            <p:cNvPr id="36945" name="AutoShape 8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44" name="AutoShape 8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52" name="Group 88"/>
          <p:cNvGrpSpPr>
            <a:grpSpLocks/>
          </p:cNvGrpSpPr>
          <p:nvPr/>
        </p:nvGrpSpPr>
        <p:grpSpPr bwMode="auto">
          <a:xfrm>
            <a:off x="3203848" y="1988840"/>
            <a:ext cx="168275" cy="223838"/>
            <a:chOff x="9786" y="1575"/>
            <a:chExt cx="264" cy="525"/>
          </a:xfrm>
        </p:grpSpPr>
        <p:sp>
          <p:nvSpPr>
            <p:cNvPr id="36954" name="AutoShape 9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53" name="AutoShape 8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6950" name="AutoShape 86"/>
          <p:cNvSpPr>
            <a:spLocks noChangeShapeType="1"/>
          </p:cNvSpPr>
          <p:nvPr/>
        </p:nvSpPr>
        <p:spPr bwMode="auto">
          <a:xfrm flipV="1">
            <a:off x="4139952" y="198884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49" name="AutoShape 85"/>
          <p:cNvSpPr>
            <a:spLocks noChangeShapeType="1"/>
          </p:cNvSpPr>
          <p:nvPr/>
        </p:nvSpPr>
        <p:spPr bwMode="auto">
          <a:xfrm flipV="1">
            <a:off x="3707904" y="198884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6946" name="Group 82"/>
          <p:cNvGrpSpPr>
            <a:grpSpLocks/>
          </p:cNvGrpSpPr>
          <p:nvPr/>
        </p:nvGrpSpPr>
        <p:grpSpPr bwMode="auto">
          <a:xfrm>
            <a:off x="2771800" y="1916832"/>
            <a:ext cx="134937" cy="223838"/>
            <a:chOff x="9786" y="1575"/>
            <a:chExt cx="264" cy="525"/>
          </a:xfrm>
        </p:grpSpPr>
        <p:sp>
          <p:nvSpPr>
            <p:cNvPr id="36948" name="AutoShape 8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47" name="AutoShape 8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aphicFrame>
        <p:nvGraphicFramePr>
          <p:cNvPr id="100" name="جدول 99"/>
          <p:cNvGraphicFramePr>
            <a:graphicFrameLocks noGrp="1"/>
          </p:cNvGraphicFramePr>
          <p:nvPr/>
        </p:nvGraphicFramePr>
        <p:xfrm>
          <a:off x="2555776" y="1412776"/>
          <a:ext cx="6096002" cy="356845"/>
        </p:xfrm>
        <a:graphic>
          <a:graphicData uri="http://schemas.openxmlformats.org/drawingml/2006/table">
            <a:tbl>
              <a:tblPr rtl="1"/>
              <a:tblGrid>
                <a:gridCol w="473476"/>
                <a:gridCol w="469633"/>
                <a:gridCol w="1408898"/>
                <a:gridCol w="469633"/>
                <a:gridCol w="474244"/>
                <a:gridCol w="469633"/>
                <a:gridCol w="2330485"/>
              </a:tblGrid>
              <a:tr h="356845"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4d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4p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</a:rPr>
                        <a:t>4s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3d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2" name="جدول 101"/>
          <p:cNvGraphicFramePr>
            <a:graphicFrameLocks noGrp="1"/>
          </p:cNvGraphicFramePr>
          <p:nvPr/>
        </p:nvGraphicFramePr>
        <p:xfrm>
          <a:off x="323528" y="2571744"/>
          <a:ext cx="2039888" cy="494021"/>
        </p:xfrm>
        <a:graphic>
          <a:graphicData uri="http://schemas.openxmlformats.org/drawingml/2006/table">
            <a:tbl>
              <a:tblPr rtl="1"/>
              <a:tblGrid>
                <a:gridCol w="2039888"/>
              </a:tblGrid>
              <a:tr h="494021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b="1" baseline="-25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3+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[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Ar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]3d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4s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4p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3" name="جدول 102"/>
          <p:cNvGraphicFramePr>
            <a:graphicFrameLocks noGrp="1"/>
          </p:cNvGraphicFramePr>
          <p:nvPr/>
        </p:nvGraphicFramePr>
        <p:xfrm>
          <a:off x="2699792" y="2636912"/>
          <a:ext cx="6095995" cy="356844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56844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961" name="AutoShape 97"/>
          <p:cNvSpPr>
            <a:spLocks noChangeShapeType="1"/>
          </p:cNvSpPr>
          <p:nvPr/>
        </p:nvSpPr>
        <p:spPr bwMode="auto">
          <a:xfrm flipV="1">
            <a:off x="3851920" y="270892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62" name="AutoShape 98"/>
          <p:cNvSpPr>
            <a:spLocks noChangeShapeType="1"/>
          </p:cNvSpPr>
          <p:nvPr/>
        </p:nvSpPr>
        <p:spPr bwMode="auto">
          <a:xfrm flipV="1">
            <a:off x="3347864" y="270892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63" name="AutoShape 99"/>
          <p:cNvSpPr>
            <a:spLocks noChangeShapeType="1"/>
          </p:cNvSpPr>
          <p:nvPr/>
        </p:nvSpPr>
        <p:spPr bwMode="auto">
          <a:xfrm flipV="1">
            <a:off x="4211960" y="270892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64" name="AutoShape 100"/>
          <p:cNvSpPr>
            <a:spLocks noChangeShapeType="1"/>
          </p:cNvSpPr>
          <p:nvPr/>
        </p:nvSpPr>
        <p:spPr bwMode="auto">
          <a:xfrm flipV="1">
            <a:off x="4716016" y="270892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6958" name="Group 94"/>
          <p:cNvGrpSpPr>
            <a:grpSpLocks/>
          </p:cNvGrpSpPr>
          <p:nvPr/>
        </p:nvGrpSpPr>
        <p:grpSpPr bwMode="auto">
          <a:xfrm>
            <a:off x="2771800" y="2636912"/>
            <a:ext cx="134938" cy="223837"/>
            <a:chOff x="9786" y="1575"/>
            <a:chExt cx="264" cy="525"/>
          </a:xfrm>
        </p:grpSpPr>
        <p:sp>
          <p:nvSpPr>
            <p:cNvPr id="36960" name="AutoShape 9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59" name="AutoShape 9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6965" name="Rectangle 101"/>
          <p:cNvSpPr>
            <a:spLocks noChangeArrowheads="1"/>
          </p:cNvSpPr>
          <p:nvPr/>
        </p:nvSpPr>
        <p:spPr bwMode="auto">
          <a:xfrm>
            <a:off x="428596" y="3284984"/>
            <a:ext cx="1857388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*Co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3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+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(Ex. State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)</a:t>
            </a:r>
            <a:endParaRPr kumimoji="0" lang="ar-S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" name="جدول 111"/>
          <p:cNvGraphicFramePr>
            <a:graphicFrameLocks noGrp="1"/>
          </p:cNvGraphicFramePr>
          <p:nvPr/>
        </p:nvGraphicFramePr>
        <p:xfrm>
          <a:off x="2699792" y="3356992"/>
          <a:ext cx="6095995" cy="356844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56844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969" name="AutoShape 105"/>
          <p:cNvSpPr>
            <a:spLocks noChangeShapeType="1"/>
          </p:cNvSpPr>
          <p:nvPr/>
        </p:nvSpPr>
        <p:spPr bwMode="auto">
          <a:xfrm flipV="1">
            <a:off x="3707904" y="33569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70" name="AutoShape 106"/>
          <p:cNvSpPr>
            <a:spLocks noChangeShapeType="1"/>
          </p:cNvSpPr>
          <p:nvPr/>
        </p:nvSpPr>
        <p:spPr bwMode="auto">
          <a:xfrm flipV="1">
            <a:off x="3347864" y="33569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71" name="AutoShape 107"/>
          <p:cNvSpPr>
            <a:spLocks noChangeShapeType="1"/>
          </p:cNvSpPr>
          <p:nvPr/>
        </p:nvSpPr>
        <p:spPr bwMode="auto">
          <a:xfrm flipV="1">
            <a:off x="4139952" y="33569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72" name="AutoShape 108"/>
          <p:cNvSpPr>
            <a:spLocks noChangeShapeType="1"/>
          </p:cNvSpPr>
          <p:nvPr/>
        </p:nvSpPr>
        <p:spPr bwMode="auto">
          <a:xfrm flipV="1">
            <a:off x="4644008" y="33569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6966" name="Group 102"/>
          <p:cNvGrpSpPr>
            <a:grpSpLocks/>
          </p:cNvGrpSpPr>
          <p:nvPr/>
        </p:nvGrpSpPr>
        <p:grpSpPr bwMode="auto">
          <a:xfrm>
            <a:off x="2843808" y="3429000"/>
            <a:ext cx="134938" cy="223838"/>
            <a:chOff x="9786" y="1575"/>
            <a:chExt cx="264" cy="525"/>
          </a:xfrm>
        </p:grpSpPr>
        <p:sp>
          <p:nvSpPr>
            <p:cNvPr id="36968" name="AutoShape 10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67" name="AutoShape 10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120" name="مستطيل 119"/>
          <p:cNvSpPr/>
          <p:nvPr/>
        </p:nvSpPr>
        <p:spPr>
          <a:xfrm>
            <a:off x="755576" y="4221088"/>
            <a:ext cx="144016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[</a:t>
            </a:r>
            <a:r>
              <a:rPr lang="en-US" sz="2000" b="1" dirty="0" smtClean="0"/>
              <a:t>CoF</a:t>
            </a:r>
            <a:r>
              <a:rPr lang="en-US" sz="2000" b="1" baseline="-25000" dirty="0" smtClean="0"/>
              <a:t>6</a:t>
            </a:r>
            <a:r>
              <a:rPr lang="en-US" sz="2000" b="1" dirty="0" smtClean="0"/>
              <a:t>]</a:t>
            </a:r>
            <a:r>
              <a:rPr lang="en-US" sz="2000" b="1" baseline="30000" dirty="0" smtClean="0"/>
              <a:t>3-</a:t>
            </a:r>
            <a:r>
              <a:rPr lang="en-US" sz="2000" b="1" dirty="0" smtClean="0"/>
              <a:t> </a:t>
            </a:r>
            <a:endParaRPr lang="ar-SA" sz="2000" b="1" dirty="0"/>
          </a:p>
        </p:txBody>
      </p:sp>
      <p:graphicFrame>
        <p:nvGraphicFramePr>
          <p:cNvPr id="121" name="جدول 120"/>
          <p:cNvGraphicFramePr>
            <a:graphicFrameLocks noGrp="1"/>
          </p:cNvGraphicFramePr>
          <p:nvPr/>
        </p:nvGraphicFramePr>
        <p:xfrm>
          <a:off x="2483768" y="4221088"/>
          <a:ext cx="6095995" cy="356844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56844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6978" name="Group 114"/>
          <p:cNvGrpSpPr>
            <a:grpSpLocks/>
          </p:cNvGrpSpPr>
          <p:nvPr/>
        </p:nvGrpSpPr>
        <p:grpSpPr bwMode="auto">
          <a:xfrm>
            <a:off x="6084168" y="4221088"/>
            <a:ext cx="168275" cy="223837"/>
            <a:chOff x="9786" y="1575"/>
            <a:chExt cx="264" cy="525"/>
          </a:xfrm>
        </p:grpSpPr>
        <p:sp>
          <p:nvSpPr>
            <p:cNvPr id="36980" name="AutoShape 11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79" name="AutoShape 11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81" name="Group 117"/>
          <p:cNvGrpSpPr>
            <a:grpSpLocks/>
          </p:cNvGrpSpPr>
          <p:nvPr/>
        </p:nvGrpSpPr>
        <p:grpSpPr bwMode="auto">
          <a:xfrm>
            <a:off x="7020272" y="4293096"/>
            <a:ext cx="168275" cy="223837"/>
            <a:chOff x="9786" y="1575"/>
            <a:chExt cx="264" cy="525"/>
          </a:xfrm>
        </p:grpSpPr>
        <p:sp>
          <p:nvSpPr>
            <p:cNvPr id="36983" name="AutoShape 11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82" name="AutoShape 11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84" name="Group 120"/>
          <p:cNvGrpSpPr>
            <a:grpSpLocks/>
          </p:cNvGrpSpPr>
          <p:nvPr/>
        </p:nvGrpSpPr>
        <p:grpSpPr bwMode="auto">
          <a:xfrm>
            <a:off x="8316416" y="4293096"/>
            <a:ext cx="168275" cy="223837"/>
            <a:chOff x="9786" y="1575"/>
            <a:chExt cx="264" cy="525"/>
          </a:xfrm>
        </p:grpSpPr>
        <p:sp>
          <p:nvSpPr>
            <p:cNvPr id="36986" name="AutoShape 12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85" name="AutoShape 12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87" name="Group 123"/>
          <p:cNvGrpSpPr>
            <a:grpSpLocks/>
          </p:cNvGrpSpPr>
          <p:nvPr/>
        </p:nvGrpSpPr>
        <p:grpSpPr bwMode="auto">
          <a:xfrm>
            <a:off x="7812360" y="4221088"/>
            <a:ext cx="168275" cy="223838"/>
            <a:chOff x="9786" y="1575"/>
            <a:chExt cx="264" cy="525"/>
          </a:xfrm>
        </p:grpSpPr>
        <p:sp>
          <p:nvSpPr>
            <p:cNvPr id="36989" name="AutoShape 12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88" name="AutoShape 12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6990" name="AutoShape 126"/>
          <p:cNvSpPr>
            <a:spLocks noChangeShapeType="1"/>
          </p:cNvSpPr>
          <p:nvPr/>
        </p:nvSpPr>
        <p:spPr bwMode="auto">
          <a:xfrm flipV="1">
            <a:off x="3203848" y="429309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91" name="AutoShape 127"/>
          <p:cNvSpPr>
            <a:spLocks noChangeShapeType="1"/>
          </p:cNvSpPr>
          <p:nvPr/>
        </p:nvSpPr>
        <p:spPr bwMode="auto">
          <a:xfrm flipV="1">
            <a:off x="3635896" y="436510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76" name="AutoShape 112"/>
          <p:cNvSpPr>
            <a:spLocks noChangeShapeType="1"/>
          </p:cNvSpPr>
          <p:nvPr/>
        </p:nvSpPr>
        <p:spPr bwMode="auto">
          <a:xfrm flipV="1">
            <a:off x="3995936" y="436510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6977" name="AutoShape 113"/>
          <p:cNvSpPr>
            <a:spLocks noChangeShapeType="1"/>
          </p:cNvSpPr>
          <p:nvPr/>
        </p:nvSpPr>
        <p:spPr bwMode="auto">
          <a:xfrm flipV="1">
            <a:off x="4427984" y="436510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6998" name="Group 134"/>
          <p:cNvGrpSpPr>
            <a:grpSpLocks/>
          </p:cNvGrpSpPr>
          <p:nvPr/>
        </p:nvGrpSpPr>
        <p:grpSpPr bwMode="auto">
          <a:xfrm>
            <a:off x="5220072" y="4221088"/>
            <a:ext cx="168275" cy="223838"/>
            <a:chOff x="9786" y="1575"/>
            <a:chExt cx="264" cy="525"/>
          </a:xfrm>
        </p:grpSpPr>
        <p:sp>
          <p:nvSpPr>
            <p:cNvPr id="37000" name="AutoShape 13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99" name="AutoShape 13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73" name="Group 109"/>
          <p:cNvGrpSpPr>
            <a:grpSpLocks/>
          </p:cNvGrpSpPr>
          <p:nvPr/>
        </p:nvGrpSpPr>
        <p:grpSpPr bwMode="auto">
          <a:xfrm>
            <a:off x="2627784" y="4293096"/>
            <a:ext cx="134938" cy="223838"/>
            <a:chOff x="9786" y="1575"/>
            <a:chExt cx="264" cy="525"/>
          </a:xfrm>
        </p:grpSpPr>
        <p:sp>
          <p:nvSpPr>
            <p:cNvPr id="36975" name="AutoShape 11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74" name="AutoShape 11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6995" name="Group 131"/>
          <p:cNvGrpSpPr>
            <a:grpSpLocks/>
          </p:cNvGrpSpPr>
          <p:nvPr/>
        </p:nvGrpSpPr>
        <p:grpSpPr bwMode="auto">
          <a:xfrm>
            <a:off x="6516216" y="4293096"/>
            <a:ext cx="168275" cy="223838"/>
            <a:chOff x="9786" y="1575"/>
            <a:chExt cx="264" cy="525"/>
          </a:xfrm>
        </p:grpSpPr>
        <p:sp>
          <p:nvSpPr>
            <p:cNvPr id="36997" name="AutoShape 133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6996" name="AutoShape 132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001" name="Group 137"/>
          <p:cNvGrpSpPr>
            <a:grpSpLocks/>
          </p:cNvGrpSpPr>
          <p:nvPr/>
        </p:nvGrpSpPr>
        <p:grpSpPr bwMode="auto">
          <a:xfrm>
            <a:off x="5364088" y="4653136"/>
            <a:ext cx="3086100" cy="330200"/>
            <a:chOff x="5274" y="8334"/>
            <a:chExt cx="5040" cy="520"/>
          </a:xfrm>
        </p:grpSpPr>
        <p:sp>
          <p:nvSpPr>
            <p:cNvPr id="37002" name="Text Box 138"/>
            <p:cNvSpPr txBox="1">
              <a:spLocks noChangeArrowheads="1"/>
            </p:cNvSpPr>
            <p:nvPr/>
          </p:nvSpPr>
          <p:spPr bwMode="auto">
            <a:xfrm>
              <a:off x="6354" y="8334"/>
              <a:ext cx="184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003" name="AutoShape 139"/>
            <p:cNvSpPr>
              <a:spLocks/>
            </p:cNvSpPr>
            <p:nvPr/>
          </p:nvSpPr>
          <p:spPr bwMode="auto">
            <a:xfrm rot="5400000">
              <a:off x="7751" y="5857"/>
              <a:ext cx="85" cy="5040"/>
            </a:xfrm>
            <a:prstGeom prst="rightBrace">
              <a:avLst>
                <a:gd name="adj1" fmla="val 4941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0"/>
          <p:cNvSpPr>
            <a:spLocks noChangeArrowheads="1"/>
          </p:cNvSpPr>
          <p:nvPr/>
        </p:nvSpPr>
        <p:spPr bwMode="auto">
          <a:xfrm>
            <a:off x="467544" y="908720"/>
            <a:ext cx="8352928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8" algn="l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286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 آتية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من6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ثماني الأوجه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octaahedral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paramagnetic 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μ&gt;0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:لا يعمل على ازدواج الالكترونين في الفلز(مجال ضعيف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تسمى بمعقدات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الأوربتالات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الخارجية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أو 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بالمعقدات الأيونية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ذلك بسبب فرضية استعمال المدار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4d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الخارجي 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59832" y="332656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u="sng" dirty="0" smtClean="0"/>
              <a:t>5</a:t>
            </a:r>
            <a:r>
              <a:rPr lang="ar-SA" sz="2400" b="1" u="sng" dirty="0" smtClean="0"/>
              <a:t>- في حالة الأيونات ذات الترتيب الالكترون </a:t>
            </a:r>
            <a:r>
              <a:rPr lang="en-US" sz="2400" b="1" u="sng" dirty="0" smtClean="0"/>
              <a:t>d</a:t>
            </a:r>
            <a:r>
              <a:rPr lang="en-US" sz="2400" b="1" u="sng" baseline="30000" dirty="0" smtClean="0"/>
              <a:t>5 </a:t>
            </a:r>
            <a:r>
              <a:rPr lang="ar-SA" sz="2400" b="1" u="sng" dirty="0" err="1" smtClean="0"/>
              <a:t>: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539552" y="332656"/>
            <a:ext cx="22914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u="sng" dirty="0" smtClean="0"/>
              <a:t>Example 1</a:t>
            </a:r>
            <a:r>
              <a:rPr lang="en-US" b="1" dirty="0" smtClean="0"/>
              <a:t>: [Fe(CN)</a:t>
            </a:r>
            <a:r>
              <a:rPr lang="en-US" b="1" baseline="-25000" dirty="0" smtClean="0"/>
              <a:t>6</a:t>
            </a:r>
            <a:r>
              <a:rPr lang="en-US" b="1" dirty="0" smtClean="0"/>
              <a:t>]</a:t>
            </a:r>
            <a:r>
              <a:rPr lang="en-US" b="1" baseline="30000" dirty="0" smtClean="0"/>
              <a:t>3-</a:t>
            </a:r>
            <a:r>
              <a:rPr lang="en-US" b="1" dirty="0" smtClean="0"/>
              <a:t> </a:t>
            </a:r>
            <a:endParaRPr lang="ar-SA" b="1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67544" y="1340768"/>
            <a:ext cx="1943100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Fe 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491880" y="155679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897" name="AutoShape 9"/>
          <p:cNvSpPr>
            <a:spLocks noChangeShapeType="1"/>
          </p:cNvSpPr>
          <p:nvPr/>
        </p:nvSpPr>
        <p:spPr bwMode="auto">
          <a:xfrm flipV="1">
            <a:off x="4139952" y="15567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6012160" y="1556792"/>
            <a:ext cx="168275" cy="223838"/>
            <a:chOff x="9786" y="1575"/>
            <a:chExt cx="264" cy="525"/>
          </a:xfrm>
        </p:grpSpPr>
        <p:sp>
          <p:nvSpPr>
            <p:cNvPr id="37893" name="AutoShape 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892" name="AutoShape 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898" name="Group 10"/>
          <p:cNvGrpSpPr>
            <a:grpSpLocks/>
          </p:cNvGrpSpPr>
          <p:nvPr/>
        </p:nvGrpSpPr>
        <p:grpSpPr bwMode="auto">
          <a:xfrm>
            <a:off x="3635896" y="1628800"/>
            <a:ext cx="168275" cy="223837"/>
            <a:chOff x="9786" y="1575"/>
            <a:chExt cx="264" cy="525"/>
          </a:xfrm>
        </p:grpSpPr>
        <p:sp>
          <p:nvSpPr>
            <p:cNvPr id="37900" name="AutoShape 1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899" name="AutoShape 1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7896" name="AutoShape 8"/>
          <p:cNvSpPr>
            <a:spLocks noChangeShapeType="1"/>
          </p:cNvSpPr>
          <p:nvPr/>
        </p:nvSpPr>
        <p:spPr bwMode="auto">
          <a:xfrm flipV="1">
            <a:off x="4932040" y="15567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895" name="AutoShape 7"/>
          <p:cNvSpPr>
            <a:spLocks noChangeShapeType="1"/>
          </p:cNvSpPr>
          <p:nvPr/>
        </p:nvSpPr>
        <p:spPr bwMode="auto">
          <a:xfrm flipV="1">
            <a:off x="4499992" y="15567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894" name="AutoShape 6"/>
          <p:cNvSpPr>
            <a:spLocks noChangeShapeType="1"/>
          </p:cNvSpPr>
          <p:nvPr/>
        </p:nvSpPr>
        <p:spPr bwMode="auto">
          <a:xfrm flipV="1">
            <a:off x="5364088" y="155679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23528" y="2204864"/>
            <a:ext cx="2057400" cy="485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      26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Fe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3+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[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جدول 16"/>
          <p:cNvGraphicFramePr>
            <a:graphicFrameLocks noGrp="1"/>
          </p:cNvGraphicFramePr>
          <p:nvPr/>
        </p:nvGraphicFramePr>
        <p:xfrm>
          <a:off x="3347864" y="2276872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905" name="AutoShape 17"/>
          <p:cNvSpPr>
            <a:spLocks noChangeShapeType="1"/>
          </p:cNvSpPr>
          <p:nvPr/>
        </p:nvSpPr>
        <p:spPr bwMode="auto">
          <a:xfrm flipV="1">
            <a:off x="4716016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6" name="AutoShape 18"/>
          <p:cNvSpPr>
            <a:spLocks noChangeShapeType="1"/>
          </p:cNvSpPr>
          <p:nvPr/>
        </p:nvSpPr>
        <p:spPr bwMode="auto">
          <a:xfrm flipV="1">
            <a:off x="5220072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4" name="AutoShape 16"/>
          <p:cNvSpPr>
            <a:spLocks noChangeShapeType="1"/>
          </p:cNvSpPr>
          <p:nvPr/>
        </p:nvSpPr>
        <p:spPr bwMode="auto">
          <a:xfrm flipV="1">
            <a:off x="4355976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3" name="AutoShape 15"/>
          <p:cNvSpPr>
            <a:spLocks noChangeShapeType="1"/>
          </p:cNvSpPr>
          <p:nvPr/>
        </p:nvSpPr>
        <p:spPr bwMode="auto">
          <a:xfrm flipV="1">
            <a:off x="3635896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2" name="AutoShape 14"/>
          <p:cNvSpPr>
            <a:spLocks noChangeShapeType="1"/>
          </p:cNvSpPr>
          <p:nvPr/>
        </p:nvSpPr>
        <p:spPr bwMode="auto">
          <a:xfrm flipV="1">
            <a:off x="3923928" y="2348880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467544" y="2924944"/>
            <a:ext cx="1944216" cy="50405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*Fe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3+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(Ex. State)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جدول 23"/>
          <p:cNvGraphicFramePr>
            <a:graphicFrameLocks noGrp="1"/>
          </p:cNvGraphicFramePr>
          <p:nvPr/>
        </p:nvGraphicFramePr>
        <p:xfrm>
          <a:off x="3347864" y="2924944"/>
          <a:ext cx="4365625" cy="314960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31496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7911" name="Group 23"/>
          <p:cNvGrpSpPr>
            <a:grpSpLocks/>
          </p:cNvGrpSpPr>
          <p:nvPr/>
        </p:nvGrpSpPr>
        <p:grpSpPr bwMode="auto">
          <a:xfrm>
            <a:off x="3851920" y="2996952"/>
            <a:ext cx="168275" cy="223838"/>
            <a:chOff x="9786" y="1575"/>
            <a:chExt cx="264" cy="525"/>
          </a:xfrm>
        </p:grpSpPr>
        <p:sp>
          <p:nvSpPr>
            <p:cNvPr id="37913" name="AutoShape 2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12" name="AutoShape 2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08" name="Group 20"/>
          <p:cNvGrpSpPr>
            <a:grpSpLocks/>
          </p:cNvGrpSpPr>
          <p:nvPr/>
        </p:nvGrpSpPr>
        <p:grpSpPr bwMode="auto">
          <a:xfrm>
            <a:off x="3491880" y="2996952"/>
            <a:ext cx="168275" cy="223838"/>
            <a:chOff x="9786" y="1575"/>
            <a:chExt cx="264" cy="525"/>
          </a:xfrm>
        </p:grpSpPr>
        <p:sp>
          <p:nvSpPr>
            <p:cNvPr id="37910" name="AutoShape 2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09" name="AutoShape 2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7917" name="AutoShape 29"/>
          <p:cNvSpPr>
            <a:spLocks noChangeShapeType="1"/>
          </p:cNvSpPr>
          <p:nvPr/>
        </p:nvSpPr>
        <p:spPr bwMode="auto">
          <a:xfrm flipV="1">
            <a:off x="4427984" y="299695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5" name="مستطيل 34"/>
          <p:cNvSpPr/>
          <p:nvPr/>
        </p:nvSpPr>
        <p:spPr>
          <a:xfrm>
            <a:off x="755576" y="3573016"/>
            <a:ext cx="165618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[</a:t>
            </a:r>
            <a:r>
              <a:rPr lang="en-US" sz="2000" b="1" dirty="0" smtClean="0"/>
              <a:t>Fe(CN)</a:t>
            </a:r>
            <a:r>
              <a:rPr lang="en-US" sz="2000" b="1" baseline="-25000" dirty="0" smtClean="0"/>
              <a:t>6</a:t>
            </a:r>
            <a:r>
              <a:rPr lang="en-US" sz="2000" b="1" dirty="0" smtClean="0"/>
              <a:t>]</a:t>
            </a:r>
            <a:r>
              <a:rPr lang="en-US" sz="2000" b="1" baseline="30000" dirty="0" smtClean="0"/>
              <a:t>3-</a:t>
            </a:r>
            <a:r>
              <a:rPr lang="en-US" sz="2000" b="1" dirty="0" smtClean="0"/>
              <a:t> </a:t>
            </a:r>
            <a:endParaRPr lang="ar-SA" sz="2000" b="1" dirty="0"/>
          </a:p>
        </p:txBody>
      </p:sp>
      <p:graphicFrame>
        <p:nvGraphicFramePr>
          <p:cNvPr id="36" name="جدول 35"/>
          <p:cNvGraphicFramePr>
            <a:graphicFrameLocks noGrp="1"/>
          </p:cNvGraphicFramePr>
          <p:nvPr/>
        </p:nvGraphicFramePr>
        <p:xfrm>
          <a:off x="3203848" y="3573016"/>
          <a:ext cx="4365625" cy="432048"/>
        </p:xfrm>
        <a:graphic>
          <a:graphicData uri="http://schemas.openxmlformats.org/drawingml/2006/table">
            <a:tbl>
              <a:tblPr rtl="1"/>
              <a:tblGrid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  <a:gridCol w="396875"/>
              </a:tblGrid>
              <a:tr h="432048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7921" name="Group 33"/>
          <p:cNvGrpSpPr>
            <a:grpSpLocks/>
          </p:cNvGrpSpPr>
          <p:nvPr/>
        </p:nvGrpSpPr>
        <p:grpSpPr bwMode="auto">
          <a:xfrm>
            <a:off x="3779912" y="3645024"/>
            <a:ext cx="168275" cy="223838"/>
            <a:chOff x="9786" y="1575"/>
            <a:chExt cx="264" cy="525"/>
          </a:xfrm>
        </p:grpSpPr>
        <p:sp>
          <p:nvSpPr>
            <p:cNvPr id="37923" name="AutoShape 3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22" name="AutoShape 3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18" name="Group 30"/>
          <p:cNvGrpSpPr>
            <a:grpSpLocks/>
          </p:cNvGrpSpPr>
          <p:nvPr/>
        </p:nvGrpSpPr>
        <p:grpSpPr bwMode="auto">
          <a:xfrm>
            <a:off x="3347864" y="3717032"/>
            <a:ext cx="168275" cy="223838"/>
            <a:chOff x="9786" y="1575"/>
            <a:chExt cx="264" cy="525"/>
          </a:xfrm>
        </p:grpSpPr>
        <p:sp>
          <p:nvSpPr>
            <p:cNvPr id="37920" name="AutoShape 3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19" name="AutoShape 3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34" name="Group 46"/>
          <p:cNvGrpSpPr>
            <a:grpSpLocks/>
          </p:cNvGrpSpPr>
          <p:nvPr/>
        </p:nvGrpSpPr>
        <p:grpSpPr bwMode="auto">
          <a:xfrm>
            <a:off x="4499992" y="3645024"/>
            <a:ext cx="168275" cy="223838"/>
            <a:chOff x="9786" y="1575"/>
            <a:chExt cx="264" cy="525"/>
          </a:xfrm>
        </p:grpSpPr>
        <p:sp>
          <p:nvSpPr>
            <p:cNvPr id="37936" name="AutoShape 48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35" name="AutoShape 47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37" name="Group 49"/>
          <p:cNvGrpSpPr>
            <a:grpSpLocks/>
          </p:cNvGrpSpPr>
          <p:nvPr/>
        </p:nvGrpSpPr>
        <p:grpSpPr bwMode="auto">
          <a:xfrm>
            <a:off x="7308304" y="3645024"/>
            <a:ext cx="168275" cy="223838"/>
            <a:chOff x="9786" y="1575"/>
            <a:chExt cx="264" cy="525"/>
          </a:xfrm>
        </p:grpSpPr>
        <p:sp>
          <p:nvSpPr>
            <p:cNvPr id="37939" name="AutoShape 51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38" name="AutoShape 50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40" name="Group 52"/>
          <p:cNvGrpSpPr>
            <a:grpSpLocks/>
          </p:cNvGrpSpPr>
          <p:nvPr/>
        </p:nvGrpSpPr>
        <p:grpSpPr bwMode="auto">
          <a:xfrm>
            <a:off x="5652120" y="3789040"/>
            <a:ext cx="168275" cy="223838"/>
            <a:chOff x="9786" y="1575"/>
            <a:chExt cx="264" cy="525"/>
          </a:xfrm>
        </p:grpSpPr>
        <p:sp>
          <p:nvSpPr>
            <p:cNvPr id="37942" name="AutoShape 54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41" name="AutoShape 53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43" name="Group 55"/>
          <p:cNvGrpSpPr>
            <a:grpSpLocks/>
          </p:cNvGrpSpPr>
          <p:nvPr/>
        </p:nvGrpSpPr>
        <p:grpSpPr bwMode="auto">
          <a:xfrm>
            <a:off x="6948264" y="3645024"/>
            <a:ext cx="168275" cy="223837"/>
            <a:chOff x="9786" y="1575"/>
            <a:chExt cx="264" cy="525"/>
          </a:xfrm>
        </p:grpSpPr>
        <p:sp>
          <p:nvSpPr>
            <p:cNvPr id="37945" name="AutoShape 57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44" name="AutoShape 56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31" name="Group 43"/>
          <p:cNvGrpSpPr>
            <a:grpSpLocks/>
          </p:cNvGrpSpPr>
          <p:nvPr/>
        </p:nvGrpSpPr>
        <p:grpSpPr bwMode="auto">
          <a:xfrm>
            <a:off x="4860032" y="3645024"/>
            <a:ext cx="168275" cy="223837"/>
            <a:chOff x="9786" y="1575"/>
            <a:chExt cx="264" cy="525"/>
          </a:xfrm>
        </p:grpSpPr>
        <p:sp>
          <p:nvSpPr>
            <p:cNvPr id="37933" name="AutoShape 4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32" name="AutoShape 4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7928" name="Group 40"/>
          <p:cNvGrpSpPr>
            <a:grpSpLocks/>
          </p:cNvGrpSpPr>
          <p:nvPr/>
        </p:nvGrpSpPr>
        <p:grpSpPr bwMode="auto">
          <a:xfrm>
            <a:off x="6516216" y="3645024"/>
            <a:ext cx="168275" cy="223837"/>
            <a:chOff x="9786" y="1575"/>
            <a:chExt cx="264" cy="525"/>
          </a:xfrm>
        </p:grpSpPr>
        <p:sp>
          <p:nvSpPr>
            <p:cNvPr id="37930" name="AutoShape 4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7929" name="AutoShape 4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7927" name="AutoShape 39"/>
          <p:cNvSpPr>
            <a:spLocks noChangeShapeType="1"/>
          </p:cNvSpPr>
          <p:nvPr/>
        </p:nvSpPr>
        <p:spPr bwMode="auto">
          <a:xfrm flipV="1">
            <a:off x="4211960" y="3717032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7946" name="Group 58"/>
          <p:cNvGrpSpPr>
            <a:grpSpLocks/>
          </p:cNvGrpSpPr>
          <p:nvPr/>
        </p:nvGrpSpPr>
        <p:grpSpPr bwMode="auto">
          <a:xfrm>
            <a:off x="4499992" y="4149080"/>
            <a:ext cx="3200400" cy="330200"/>
            <a:chOff x="5274" y="8334"/>
            <a:chExt cx="5040" cy="520"/>
          </a:xfrm>
        </p:grpSpPr>
        <p:sp>
          <p:nvSpPr>
            <p:cNvPr id="37947" name="Text Box 59"/>
            <p:cNvSpPr txBox="1">
              <a:spLocks noChangeArrowheads="1"/>
            </p:cNvSpPr>
            <p:nvPr/>
          </p:nvSpPr>
          <p:spPr bwMode="auto">
            <a:xfrm>
              <a:off x="6354" y="8334"/>
              <a:ext cx="184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1400" b="0" i="1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948" name="AutoShape 60"/>
            <p:cNvSpPr>
              <a:spLocks/>
            </p:cNvSpPr>
            <p:nvPr/>
          </p:nvSpPr>
          <p:spPr bwMode="auto">
            <a:xfrm rot="5400000">
              <a:off x="7751" y="5857"/>
              <a:ext cx="85" cy="5040"/>
            </a:xfrm>
            <a:prstGeom prst="rightBrace">
              <a:avLst>
                <a:gd name="adj1" fmla="val 4941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ChangeArrowheads="1"/>
          </p:cNvSpPr>
          <p:nvPr/>
        </p:nvSpPr>
        <p:spPr bwMode="auto">
          <a:xfrm>
            <a:off x="611560" y="692696"/>
            <a:ext cx="7776864" cy="5016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12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 آتية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من6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(معقد داخلي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ثماني الأوجه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octahedral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paramagnetic 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μ&gt;0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يعمل على ازدواج الالكترونين في الفلز(مجال قوي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تسمى بمعقدات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الأوربتالات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الداخلية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أو 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بالمعقدات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التساهمية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ذلك بسبب فرضية استعمال المدار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3d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الداخلية  ،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332656"/>
            <a:ext cx="242451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u="sng" dirty="0" smtClean="0"/>
              <a:t>Example 2</a:t>
            </a:r>
            <a:r>
              <a:rPr lang="en-US" b="1" dirty="0" smtClean="0"/>
              <a:t>: [Fe(H</a:t>
            </a:r>
            <a:r>
              <a:rPr lang="en-US" b="1" baseline="-25000" dirty="0" smtClean="0"/>
              <a:t>2</a:t>
            </a:r>
            <a:r>
              <a:rPr lang="en-US" b="1" dirty="0" smtClean="0"/>
              <a:t>O)</a:t>
            </a:r>
            <a:r>
              <a:rPr lang="en-US" b="1" baseline="-25000" dirty="0" smtClean="0"/>
              <a:t>6</a:t>
            </a:r>
            <a:r>
              <a:rPr lang="en-US" b="1" dirty="0" smtClean="0"/>
              <a:t>]</a:t>
            </a:r>
            <a:r>
              <a:rPr lang="en-US" b="1" baseline="30000" dirty="0" smtClean="0"/>
              <a:t>3+</a:t>
            </a:r>
            <a:r>
              <a:rPr lang="en-US" b="1" dirty="0" smtClean="0"/>
              <a:t> </a:t>
            </a:r>
            <a:endParaRPr lang="ar-SA" b="1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23528" y="980728"/>
            <a:ext cx="2160240" cy="5040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  </a:t>
            </a:r>
            <a:r>
              <a:rPr kumimoji="0" lang="en-US" b="1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26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Fe [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Ar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]3d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6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4s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2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4p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627784" y="980728"/>
          <a:ext cx="6095995" cy="334613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34613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733" name="Group 13"/>
          <p:cNvGrpSpPr>
            <a:grpSpLocks/>
          </p:cNvGrpSpPr>
          <p:nvPr/>
        </p:nvGrpSpPr>
        <p:grpSpPr bwMode="auto">
          <a:xfrm>
            <a:off x="2771800" y="1052736"/>
            <a:ext cx="168275" cy="223837"/>
            <a:chOff x="9786" y="1575"/>
            <a:chExt cx="264" cy="525"/>
          </a:xfrm>
        </p:grpSpPr>
        <p:sp>
          <p:nvSpPr>
            <p:cNvPr id="30735" name="AutoShape 1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34" name="AutoShape 1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0729" name="AutoShape 9"/>
          <p:cNvSpPr>
            <a:spLocks noChangeShapeType="1"/>
          </p:cNvSpPr>
          <p:nvPr/>
        </p:nvSpPr>
        <p:spPr bwMode="auto">
          <a:xfrm flipV="1">
            <a:off x="3707904" y="105273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5436096" y="1052736"/>
            <a:ext cx="134937" cy="223838"/>
            <a:chOff x="9786" y="1575"/>
            <a:chExt cx="264" cy="525"/>
          </a:xfrm>
        </p:grpSpPr>
        <p:sp>
          <p:nvSpPr>
            <p:cNvPr id="30725" name="AutoShape 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24" name="AutoShape 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0727" name="AutoShape 7"/>
          <p:cNvSpPr>
            <a:spLocks noChangeShapeType="1"/>
          </p:cNvSpPr>
          <p:nvPr/>
        </p:nvSpPr>
        <p:spPr bwMode="auto">
          <a:xfrm flipV="1">
            <a:off x="4572000" y="105273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6" name="AutoShape 6"/>
          <p:cNvSpPr>
            <a:spLocks noChangeShapeType="1"/>
          </p:cNvSpPr>
          <p:nvPr/>
        </p:nvSpPr>
        <p:spPr bwMode="auto">
          <a:xfrm flipV="1">
            <a:off x="4139952" y="105273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28" name="AutoShape 8"/>
          <p:cNvSpPr>
            <a:spLocks noChangeShapeType="1"/>
          </p:cNvSpPr>
          <p:nvPr/>
        </p:nvSpPr>
        <p:spPr bwMode="auto">
          <a:xfrm flipV="1">
            <a:off x="3347864" y="1052736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aphicFrame>
        <p:nvGraphicFramePr>
          <p:cNvPr id="18" name="جدول 17"/>
          <p:cNvGraphicFramePr>
            <a:graphicFrameLocks noGrp="1"/>
          </p:cNvGraphicFramePr>
          <p:nvPr/>
        </p:nvGraphicFramePr>
        <p:xfrm>
          <a:off x="2411760" y="548680"/>
          <a:ext cx="6096002" cy="356845"/>
        </p:xfrm>
        <a:graphic>
          <a:graphicData uri="http://schemas.openxmlformats.org/drawingml/2006/table">
            <a:tbl>
              <a:tblPr rtl="1"/>
              <a:tblGrid>
                <a:gridCol w="473476"/>
                <a:gridCol w="469633"/>
                <a:gridCol w="1408898"/>
                <a:gridCol w="469633"/>
                <a:gridCol w="474244"/>
                <a:gridCol w="469633"/>
                <a:gridCol w="2330485"/>
              </a:tblGrid>
              <a:tr h="356845"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4d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4p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Arial"/>
                        </a:rPr>
                        <a:t>4s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3d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مستطيل 18"/>
          <p:cNvSpPr/>
          <p:nvPr/>
        </p:nvSpPr>
        <p:spPr>
          <a:xfrm>
            <a:off x="445101" y="1700808"/>
            <a:ext cx="201189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baseline="-25000" dirty="0" smtClean="0"/>
              <a:t>26</a:t>
            </a:r>
            <a:r>
              <a:rPr lang="en-US" b="1" dirty="0" smtClean="0"/>
              <a:t>Fe</a:t>
            </a:r>
            <a:r>
              <a:rPr lang="en-US" b="1" baseline="30000" dirty="0" smtClean="0"/>
              <a:t>3+</a:t>
            </a:r>
            <a:r>
              <a:rPr lang="en-US" b="1" dirty="0" smtClean="0"/>
              <a:t>[</a:t>
            </a:r>
            <a:r>
              <a:rPr lang="en-US" b="1" dirty="0" err="1" smtClean="0"/>
              <a:t>Ar</a:t>
            </a:r>
            <a:r>
              <a:rPr lang="en-US" b="1" dirty="0" smtClean="0"/>
              <a:t>]3d</a:t>
            </a:r>
            <a:r>
              <a:rPr lang="en-US" b="1" baseline="30000" dirty="0" smtClean="0"/>
              <a:t>5</a:t>
            </a:r>
            <a:r>
              <a:rPr lang="en-US" b="1" dirty="0" smtClean="0"/>
              <a:t>4s</a:t>
            </a:r>
            <a:r>
              <a:rPr lang="en-US" b="1" baseline="30000" dirty="0" smtClean="0"/>
              <a:t>0</a:t>
            </a:r>
            <a:r>
              <a:rPr lang="en-US" b="1" dirty="0" smtClean="0"/>
              <a:t>4p</a:t>
            </a:r>
            <a:r>
              <a:rPr lang="en-US" baseline="30000" dirty="0" smtClean="0"/>
              <a:t>0</a:t>
            </a:r>
            <a:endParaRPr lang="ar-SA" dirty="0"/>
          </a:p>
        </p:txBody>
      </p:sp>
      <p:graphicFrame>
        <p:nvGraphicFramePr>
          <p:cNvPr id="20" name="جدول 19"/>
          <p:cNvGraphicFramePr>
            <a:graphicFrameLocks noGrp="1"/>
          </p:cNvGraphicFramePr>
          <p:nvPr/>
        </p:nvGraphicFramePr>
        <p:xfrm>
          <a:off x="2699792" y="1772816"/>
          <a:ext cx="6095995" cy="356844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56844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7" name="AutoShape 17"/>
          <p:cNvSpPr>
            <a:spLocks noChangeShapeType="1"/>
          </p:cNvSpPr>
          <p:nvPr/>
        </p:nvSpPr>
        <p:spPr bwMode="auto">
          <a:xfrm flipV="1">
            <a:off x="4644008" y="184482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38" name="AutoShape 18"/>
          <p:cNvSpPr>
            <a:spLocks noChangeShapeType="1"/>
          </p:cNvSpPr>
          <p:nvPr/>
        </p:nvSpPr>
        <p:spPr bwMode="auto">
          <a:xfrm flipV="1">
            <a:off x="3707904" y="184482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39" name="AutoShape 19"/>
          <p:cNvSpPr>
            <a:spLocks noChangeShapeType="1"/>
          </p:cNvSpPr>
          <p:nvPr/>
        </p:nvSpPr>
        <p:spPr bwMode="auto">
          <a:xfrm flipV="1">
            <a:off x="3347864" y="184482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40" name="AutoShape 20"/>
          <p:cNvSpPr>
            <a:spLocks noChangeShapeType="1"/>
          </p:cNvSpPr>
          <p:nvPr/>
        </p:nvSpPr>
        <p:spPr bwMode="auto">
          <a:xfrm flipV="1">
            <a:off x="2843808" y="184482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36" name="AutoShape 16"/>
          <p:cNvSpPr>
            <a:spLocks noChangeShapeType="1"/>
          </p:cNvSpPr>
          <p:nvPr/>
        </p:nvSpPr>
        <p:spPr bwMode="auto">
          <a:xfrm flipV="1">
            <a:off x="4211960" y="184482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aphicFrame>
        <p:nvGraphicFramePr>
          <p:cNvPr id="26" name="جدول 25"/>
          <p:cNvGraphicFramePr>
            <a:graphicFrameLocks noGrp="1"/>
          </p:cNvGraphicFramePr>
          <p:nvPr/>
        </p:nvGraphicFramePr>
        <p:xfrm>
          <a:off x="539552" y="2852936"/>
          <a:ext cx="1535832" cy="1023112"/>
        </p:xfrm>
        <a:graphic>
          <a:graphicData uri="http://schemas.openxmlformats.org/drawingml/2006/table">
            <a:tbl>
              <a:tblPr rtl="1"/>
              <a:tblGrid>
                <a:gridCol w="1535832"/>
              </a:tblGrid>
              <a:tr h="35684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en-US" sz="2000" b="1" dirty="0">
                          <a:solidFill>
                            <a:srgbClr val="3333CC"/>
                          </a:solidFill>
                          <a:latin typeface="Arial"/>
                          <a:ea typeface="Times New Roman"/>
                          <a:cs typeface="Arial"/>
                        </a:rPr>
                        <a:t>Fe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(H</a:t>
                      </a:r>
                      <a:r>
                        <a:rPr lang="en-US" sz="2000" b="1" baseline="-250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O)</a:t>
                      </a:r>
                      <a:r>
                        <a:rPr lang="en-US" sz="2000" b="1" baseline="-250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]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3+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  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جدول 26"/>
          <p:cNvGraphicFramePr>
            <a:graphicFrameLocks noGrp="1"/>
          </p:cNvGraphicFramePr>
          <p:nvPr/>
        </p:nvGraphicFramePr>
        <p:xfrm>
          <a:off x="2483768" y="2852936"/>
          <a:ext cx="6095995" cy="356844"/>
        </p:xfrm>
        <a:graphic>
          <a:graphicData uri="http://schemas.openxmlformats.org/drawingml/2006/table">
            <a:tbl>
              <a:tblPr rtl="1"/>
              <a:tblGrid>
                <a:gridCol w="435377"/>
                <a:gridCol w="439660"/>
                <a:gridCol w="436091"/>
                <a:gridCol w="436091"/>
                <a:gridCol w="436091"/>
                <a:gridCol w="436091"/>
                <a:gridCol w="436091"/>
                <a:gridCol w="440373"/>
                <a:gridCol w="436091"/>
                <a:gridCol w="436091"/>
                <a:gridCol w="436091"/>
                <a:gridCol w="436091"/>
                <a:gridCol w="436091"/>
                <a:gridCol w="419675"/>
              </a:tblGrid>
              <a:tr h="356844"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endParaRPr lang="ar-SA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1564" marR="6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744" name="Group 24"/>
          <p:cNvGrpSpPr>
            <a:grpSpLocks/>
          </p:cNvGrpSpPr>
          <p:nvPr/>
        </p:nvGrpSpPr>
        <p:grpSpPr bwMode="auto">
          <a:xfrm>
            <a:off x="5220072" y="2924944"/>
            <a:ext cx="168275" cy="223837"/>
            <a:chOff x="9786" y="1575"/>
            <a:chExt cx="264" cy="525"/>
          </a:xfrm>
        </p:grpSpPr>
        <p:sp>
          <p:nvSpPr>
            <p:cNvPr id="30746" name="AutoShape 26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45" name="AutoShape 25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84168" y="2924944"/>
            <a:ext cx="168275" cy="223837"/>
            <a:chOff x="9786" y="1575"/>
            <a:chExt cx="264" cy="525"/>
          </a:xfrm>
        </p:grpSpPr>
        <p:sp>
          <p:nvSpPr>
            <p:cNvPr id="30749" name="AutoShape 29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48" name="AutoShape 28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50" name="Group 30"/>
          <p:cNvGrpSpPr>
            <a:grpSpLocks/>
          </p:cNvGrpSpPr>
          <p:nvPr/>
        </p:nvGrpSpPr>
        <p:grpSpPr bwMode="auto">
          <a:xfrm>
            <a:off x="6516216" y="2924944"/>
            <a:ext cx="168275" cy="223837"/>
            <a:chOff x="9786" y="1575"/>
            <a:chExt cx="264" cy="525"/>
          </a:xfrm>
        </p:grpSpPr>
        <p:sp>
          <p:nvSpPr>
            <p:cNvPr id="30752" name="AutoShape 32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51" name="AutoShape 31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53" name="Group 33"/>
          <p:cNvGrpSpPr>
            <a:grpSpLocks/>
          </p:cNvGrpSpPr>
          <p:nvPr/>
        </p:nvGrpSpPr>
        <p:grpSpPr bwMode="auto">
          <a:xfrm>
            <a:off x="7020272" y="2924944"/>
            <a:ext cx="168275" cy="223838"/>
            <a:chOff x="9786" y="1575"/>
            <a:chExt cx="264" cy="525"/>
          </a:xfrm>
        </p:grpSpPr>
        <p:sp>
          <p:nvSpPr>
            <p:cNvPr id="30755" name="AutoShape 35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54" name="AutoShape 34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sp>
        <p:nvSpPr>
          <p:cNvPr id="30756" name="AutoShape 36"/>
          <p:cNvSpPr>
            <a:spLocks noChangeShapeType="1"/>
          </p:cNvSpPr>
          <p:nvPr/>
        </p:nvSpPr>
        <p:spPr bwMode="auto">
          <a:xfrm flipV="1">
            <a:off x="4427984" y="292494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57" name="AutoShape 37"/>
          <p:cNvSpPr>
            <a:spLocks noChangeShapeType="1"/>
          </p:cNvSpPr>
          <p:nvPr/>
        </p:nvSpPr>
        <p:spPr bwMode="auto">
          <a:xfrm flipV="1">
            <a:off x="4067944" y="292494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42" name="AutoShape 22"/>
          <p:cNvSpPr>
            <a:spLocks noChangeShapeType="1"/>
          </p:cNvSpPr>
          <p:nvPr/>
        </p:nvSpPr>
        <p:spPr bwMode="auto">
          <a:xfrm flipV="1">
            <a:off x="3563888" y="292494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43" name="AutoShape 23"/>
          <p:cNvSpPr>
            <a:spLocks noChangeShapeType="1"/>
          </p:cNvSpPr>
          <p:nvPr/>
        </p:nvSpPr>
        <p:spPr bwMode="auto">
          <a:xfrm flipV="1">
            <a:off x="3203848" y="292494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741" name="AutoShape 21"/>
          <p:cNvSpPr>
            <a:spLocks noChangeShapeType="1"/>
          </p:cNvSpPr>
          <p:nvPr/>
        </p:nvSpPr>
        <p:spPr bwMode="auto">
          <a:xfrm flipV="1">
            <a:off x="2771800" y="2924944"/>
            <a:ext cx="0" cy="219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grpSp>
        <p:nvGrpSpPr>
          <p:cNvPr id="30758" name="Group 38"/>
          <p:cNvGrpSpPr>
            <a:grpSpLocks/>
          </p:cNvGrpSpPr>
          <p:nvPr/>
        </p:nvGrpSpPr>
        <p:grpSpPr bwMode="auto">
          <a:xfrm>
            <a:off x="8316416" y="2852936"/>
            <a:ext cx="168275" cy="223838"/>
            <a:chOff x="9786" y="1575"/>
            <a:chExt cx="264" cy="525"/>
          </a:xfrm>
        </p:grpSpPr>
        <p:sp>
          <p:nvSpPr>
            <p:cNvPr id="30760" name="AutoShape 40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59" name="AutoShape 39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61" name="Group 41"/>
          <p:cNvGrpSpPr>
            <a:grpSpLocks/>
          </p:cNvGrpSpPr>
          <p:nvPr/>
        </p:nvGrpSpPr>
        <p:grpSpPr bwMode="auto">
          <a:xfrm>
            <a:off x="7812360" y="2924944"/>
            <a:ext cx="168275" cy="223837"/>
            <a:chOff x="9786" y="1575"/>
            <a:chExt cx="264" cy="525"/>
          </a:xfrm>
        </p:grpSpPr>
        <p:sp>
          <p:nvSpPr>
            <p:cNvPr id="30763" name="AutoShape 43"/>
            <p:cNvSpPr>
              <a:spLocks noChangeShapeType="1"/>
            </p:cNvSpPr>
            <p:nvPr/>
          </p:nvSpPr>
          <p:spPr bwMode="auto">
            <a:xfrm>
              <a:off x="10050" y="1575"/>
              <a:ext cx="0" cy="52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sp>
          <p:nvSpPr>
            <p:cNvPr id="30762" name="AutoShape 42"/>
            <p:cNvSpPr>
              <a:spLocks noChangeShapeType="1"/>
            </p:cNvSpPr>
            <p:nvPr/>
          </p:nvSpPr>
          <p:spPr bwMode="auto">
            <a:xfrm flipV="1">
              <a:off x="9786" y="1575"/>
              <a:ext cx="0" cy="5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  <p:grpSp>
        <p:nvGrpSpPr>
          <p:cNvPr id="30767" name="Group 47"/>
          <p:cNvGrpSpPr>
            <a:grpSpLocks/>
          </p:cNvGrpSpPr>
          <p:nvPr/>
        </p:nvGrpSpPr>
        <p:grpSpPr bwMode="auto">
          <a:xfrm>
            <a:off x="5220072" y="3356992"/>
            <a:ext cx="3086100" cy="330200"/>
            <a:chOff x="5274" y="8334"/>
            <a:chExt cx="5040" cy="520"/>
          </a:xfrm>
        </p:grpSpPr>
        <p:sp>
          <p:nvSpPr>
            <p:cNvPr id="30768" name="Text Box 48"/>
            <p:cNvSpPr txBox="1">
              <a:spLocks noChangeArrowheads="1"/>
            </p:cNvSpPr>
            <p:nvPr/>
          </p:nvSpPr>
          <p:spPr bwMode="auto">
            <a:xfrm>
              <a:off x="6354" y="8334"/>
              <a:ext cx="184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sp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3</a:t>
              </a: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69" name="AutoShape 49"/>
            <p:cNvSpPr>
              <a:spLocks/>
            </p:cNvSpPr>
            <p:nvPr/>
          </p:nvSpPr>
          <p:spPr bwMode="auto">
            <a:xfrm rot="5400000">
              <a:off x="7751" y="5857"/>
              <a:ext cx="85" cy="5040"/>
            </a:xfrm>
            <a:prstGeom prst="rightBrace">
              <a:avLst>
                <a:gd name="adj1" fmla="val 4941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0"/>
          <p:cNvSpPr>
            <a:spLocks noChangeArrowheads="1"/>
          </p:cNvSpPr>
          <p:nvPr/>
        </p:nvSpPr>
        <p:spPr bwMode="auto">
          <a:xfrm>
            <a:off x="395536" y="764704"/>
            <a:ext cx="8388424" cy="50167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الكترونا آتية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من6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ليجاندات.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نوع التهجين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3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الشكل الهندسي للمعقد ثماني الأوجه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octaahedral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الخواص المغناطيسية  للمعقد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paramagnetic 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μ&gt;0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نوع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الليجاند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:لا يعمل على ازدواج الالكترونين في الفلز(مجال ضعيف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865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تسمى بمعقدات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الأوربتالات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الخارجية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أو </a:t>
            </a: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بالمعقدات الأيونية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ذلك بسبب فرضية استعمال المدار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4d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الخارجي ،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و الذي يستعمل فيه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الاوربتال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الذي له نفس عدد الكم الاساسي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لاوربتالات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s,p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79712" y="240324"/>
            <a:ext cx="658822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نجاح وفشل نظرية رابطة </a:t>
            </a:r>
            <a:r>
              <a:rPr kumimoji="0" lang="ar-SA" sz="32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التكافؤ: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741185"/>
            <a:ext cx="8388424" cy="31085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ساهمت نظرية رابطة التكافؤ لمدة ربع قرن في تفسير الترابط في المركبات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التناسقية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بصورة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واسعة .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يعود ذلك لبساطتها في معاملة الخواص</a:t>
            </a:r>
            <a:r>
              <a:rPr kumimoji="0" lang="ar-SA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المغناطيسية و التعرف بالتالي على أشكالها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الهندسية .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واستطاعت بذلك أن تقسم المعقدات إلى أصناف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متعددة.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فهي تعبر و تميز بصورة جيدة عن البرم المنخفض لمعقدات المربع المستوي( حيث يكون فيها المجال قوي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dsp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) مثل مركبات البلاتين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 إلى البرم العالي لمعقدات رباعي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السطوح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حيث يكون فيها المجال ضعيف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528" y="4005064"/>
            <a:ext cx="8388424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 كذلك تميز بين معقدات ثماني السطوح ذات البرم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العالي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(حيث يكون فيها المجال ضعيف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        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و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المنخفض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(حيث يكون فيها المجال قوي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)  كما شرح في الأمثلة السابقة.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نجحت كرابطة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تساهمية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بعض المعقدات و لم تفسر الرابطة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التناسقية.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7620" y="214290"/>
            <a:ext cx="4773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C0066"/>
                </a:solidFill>
              </a:rPr>
              <a:t>عيوب نظرية </a:t>
            </a:r>
            <a:r>
              <a:rPr lang="ar-EG" sz="3200" b="1" u="sng" dirty="0" smtClean="0">
                <a:solidFill>
                  <a:srgbClr val="CC0066"/>
                </a:solidFill>
              </a:rPr>
              <a:t>رابطه التكافؤ </a:t>
            </a:r>
            <a:endParaRPr lang="ar-EG" sz="3200" dirty="0"/>
          </a:p>
        </p:txBody>
      </p:sp>
      <p:sp>
        <p:nvSpPr>
          <p:cNvPr id="3" name="Rectangle 2"/>
          <p:cNvSpPr/>
          <p:nvPr/>
        </p:nvSpPr>
        <p:spPr>
          <a:xfrm>
            <a:off x="571472" y="1142984"/>
            <a:ext cx="8143932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/>
              <a:t>1 </a:t>
            </a:r>
            <a:r>
              <a:rPr lang="ar-SA" sz="2400" b="1" dirty="0" smtClean="0">
                <a:solidFill>
                  <a:srgbClr val="CC0066"/>
                </a:solidFill>
              </a:rPr>
              <a:t>-افترضت النظرية أن المدارات التي تحت الغلاف (</a:t>
            </a:r>
            <a:r>
              <a:rPr lang="en-US" sz="2400" b="1" dirty="0" smtClean="0">
                <a:solidFill>
                  <a:srgbClr val="CC0066"/>
                </a:solidFill>
              </a:rPr>
              <a:t>3d</a:t>
            </a:r>
            <a:r>
              <a:rPr lang="ar-SA" sz="2400" b="1" dirty="0" smtClean="0">
                <a:solidFill>
                  <a:srgbClr val="CC0066"/>
                </a:solidFill>
              </a:rPr>
              <a:t>) كلها لها نفس الطاقة في المتراكبات وهذا غير صحيح . </a:t>
            </a:r>
          </a:p>
          <a:p>
            <a:pPr>
              <a:defRPr/>
            </a:pPr>
            <a:r>
              <a:rPr lang="ar-SA" sz="2400" b="1" dirty="0" smtClean="0">
                <a:solidFill>
                  <a:srgbClr val="CC0066"/>
                </a:solidFill>
              </a:rPr>
              <a:t>2</a:t>
            </a:r>
            <a:r>
              <a:rPr lang="en-US" sz="2400" b="1" dirty="0" smtClean="0">
                <a:solidFill>
                  <a:srgbClr val="CC0066"/>
                </a:solidFill>
              </a:rPr>
              <a:t> </a:t>
            </a:r>
            <a:r>
              <a:rPr lang="ar-SA" sz="2400" b="1" dirty="0" smtClean="0">
                <a:solidFill>
                  <a:srgbClr val="CC0066"/>
                </a:solidFill>
              </a:rPr>
              <a:t>-استخدمت النظرية المدارات (</a:t>
            </a:r>
            <a:r>
              <a:rPr lang="en-US" sz="2400" b="1" dirty="0" smtClean="0">
                <a:solidFill>
                  <a:srgbClr val="CC0066"/>
                </a:solidFill>
              </a:rPr>
              <a:t>3d</a:t>
            </a:r>
            <a:r>
              <a:rPr lang="ar-SA" sz="2400" b="1" dirty="0" smtClean="0">
                <a:solidFill>
                  <a:srgbClr val="CC0066"/>
                </a:solidFill>
              </a:rPr>
              <a:t>) ، (</a:t>
            </a:r>
            <a:r>
              <a:rPr lang="en-US" sz="2400" b="1" dirty="0" smtClean="0">
                <a:solidFill>
                  <a:srgbClr val="CC0066"/>
                </a:solidFill>
              </a:rPr>
              <a:t>4d</a:t>
            </a:r>
            <a:r>
              <a:rPr lang="ar-SA" sz="2400" b="1" dirty="0" smtClean="0">
                <a:solidFill>
                  <a:srgbClr val="CC0066"/>
                </a:solidFill>
              </a:rPr>
              <a:t>) في تكوين الروابط على الرغم من الاختلاف الكبير في طاقتهما .</a:t>
            </a:r>
          </a:p>
          <a:p>
            <a:pPr>
              <a:defRPr/>
            </a:pPr>
            <a:r>
              <a:rPr lang="ar-SA" sz="2400" b="1" dirty="0" smtClean="0">
                <a:solidFill>
                  <a:srgbClr val="CC0066"/>
                </a:solidFill>
              </a:rPr>
              <a:t>3-لم تعطي تفسيرا للطيف الإليكتروني للمتركبات  "الخواص الطيفية</a:t>
            </a:r>
            <a:endParaRPr lang="en-US" sz="2400" b="1" dirty="0" smtClean="0">
              <a:solidFill>
                <a:srgbClr val="CC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2910" y="3357562"/>
            <a:ext cx="8072494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SA" sz="2400" b="1" dirty="0" smtClean="0"/>
              <a:t>4-لم تعطي تفسيرا واضحا ووافيا للقياسات المغناطيسية .</a:t>
            </a:r>
          </a:p>
          <a:p>
            <a:pPr>
              <a:defRPr/>
            </a:pPr>
            <a:r>
              <a:rPr lang="ar-SA" sz="2400" b="1" dirty="0" smtClean="0"/>
              <a:t>5-افتقرت النظرية لوسيلة ظاهرة وصريحة للتبؤ بشكل المتراكب رباعي التناسق (هل هو هرم رباعي الأوجه ومربع مستوي) "ولماذا يحدث ازدواج أو لا يحدث ازدواج في المدار (</a:t>
            </a:r>
            <a:r>
              <a:rPr lang="en-US" sz="2400" b="1" dirty="0" smtClean="0"/>
              <a:t>d</a:t>
            </a:r>
            <a:r>
              <a:rPr lang="ar-SA" sz="2400" b="1" dirty="0" smtClean="0"/>
              <a:t>)" </a:t>
            </a:r>
            <a:endParaRPr lang="ar-EG" sz="2400" b="1" dirty="0" smtClean="0"/>
          </a:p>
          <a:p>
            <a:pPr>
              <a:defRPr/>
            </a:pPr>
            <a:r>
              <a:rPr lang="ar-EG" sz="2400" b="1" dirty="0" smtClean="0"/>
              <a:t>6- فشلت النظريه فى تفسير السبب فى عدم تكوين شكل ثمانى السطوح منتظم فى حاله متراكبات النحاس (11)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611560" y="980728"/>
            <a:ext cx="835292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b="1" dirty="0" smtClean="0"/>
              <a:t>1</a:t>
            </a:r>
            <a:r>
              <a:rPr lang="ar-SA" sz="2400" b="1" dirty="0" smtClean="0"/>
              <a:t>-لا تستطيع النظرية التنبؤ بالشكل الهندسي للمعقد من خلال الخواص المغناطيسية فقط، كما تقتضي هذه النظرية على سبيل المثال: بالنسبة للمعقد رباعي التناسق </a:t>
            </a:r>
            <a:r>
              <a:rPr lang="ar-SA" sz="2400" b="1" dirty="0" err="1" smtClean="0"/>
              <a:t>لاتستطيع</a:t>
            </a:r>
            <a:r>
              <a:rPr lang="ar-SA" sz="2400" b="1" dirty="0" smtClean="0"/>
              <a:t> معرفة ما إذا كان رباعي السطوح أو مربعا </a:t>
            </a:r>
            <a:r>
              <a:rPr lang="ar-SA" sz="2400" b="1" dirty="0" err="1" smtClean="0"/>
              <a:t>مستويا.</a:t>
            </a:r>
            <a:r>
              <a:rPr lang="ar-SA" sz="2400" b="1" dirty="0" smtClean="0"/>
              <a:t> ففي المعقد الأيوني  </a:t>
            </a:r>
            <a:r>
              <a:rPr lang="en-US" sz="2400" b="1" dirty="0" smtClean="0"/>
              <a:t>  [Cu(NH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)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]</a:t>
            </a:r>
            <a:r>
              <a:rPr lang="en-US" sz="2400" b="1" baseline="30000" dirty="0" smtClean="0"/>
              <a:t>2+</a:t>
            </a:r>
            <a:r>
              <a:rPr lang="ar-SA" sz="2400" b="1" dirty="0" smtClean="0"/>
              <a:t>المحتوي على الترتيب </a:t>
            </a:r>
            <a:r>
              <a:rPr lang="en-US" sz="2400" b="1" dirty="0" smtClean="0"/>
              <a:t>d</a:t>
            </a:r>
            <a:r>
              <a:rPr lang="en-US" sz="2400" b="1" baseline="30000" dirty="0" smtClean="0"/>
              <a:t>9</a:t>
            </a:r>
            <a:r>
              <a:rPr lang="ar-SA" sz="2400" b="1" dirty="0" smtClean="0"/>
              <a:t> قد يحدث فيه تهجين </a:t>
            </a:r>
            <a:r>
              <a:rPr lang="en-US" sz="2400" b="1" dirty="0" smtClean="0"/>
              <a:t>sp</a:t>
            </a:r>
            <a:r>
              <a:rPr lang="en-US" sz="2400" b="1" baseline="30000" dirty="0" smtClean="0"/>
              <a:t>3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فيكونرباعي</a:t>
            </a:r>
            <a:r>
              <a:rPr lang="ar-SA" sz="2400" b="1" dirty="0" smtClean="0"/>
              <a:t> </a:t>
            </a:r>
            <a:endParaRPr lang="ar-SA" sz="2400" b="1" dirty="0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611560" y="2863969"/>
            <a:ext cx="835292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لم تتنبأ نظرية رابطة التكافؤ بأشكال المعقدات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المشوهة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(غير منتظمة الشكل) و لم تفسر سبب ظهور هذه الأشكال و سبب عدم استقرار ثماني السطوح المنتظم في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[CuL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11560" y="4221088"/>
            <a:ext cx="828092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لقد أهملت النظرية حالات إثارة الذرة أو أيون العنصر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الانتقالي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فمثلا اللون الأزرق القاتم للمعقد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(NH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2+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يعزى إلى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إمتصاص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الضوء المرئي و إلى انتقال إلكترون إلى مستوى أعلى، و لكن النظرية لم تحاول تفسير كيف يحدث ذلك.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539552" y="5718448"/>
            <a:ext cx="8316416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لم تتمكن النظرية من تفسير تغير الخواص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البارا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مغناطيسية للمعقدات بتغير درجة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الحرارة.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785794"/>
            <a:ext cx="8229600" cy="5310206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1" i="0" u="sng" strike="noStrike" kern="1200" cap="none" spc="0" normalizeH="0" baseline="0" noProof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حاولي تطبيق النظرية على المتراكبات التالية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714744" y="164305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/>
            <a:r>
              <a:rPr lang="en-US" sz="2000" dirty="0">
                <a:solidFill>
                  <a:srgbClr val="003300"/>
                </a:solidFill>
              </a:rPr>
              <a:t>[</a:t>
            </a:r>
            <a:r>
              <a:rPr lang="en-US" sz="2400" b="1" dirty="0">
                <a:solidFill>
                  <a:srgbClr val="003300"/>
                </a:solidFill>
              </a:rPr>
              <a:t>Pt(</a:t>
            </a:r>
            <a:r>
              <a:rPr lang="en-US" sz="2400" b="1" dirty="0" err="1">
                <a:solidFill>
                  <a:srgbClr val="003300"/>
                </a:solidFill>
              </a:rPr>
              <a:t>Cl</a:t>
            </a:r>
            <a:r>
              <a:rPr lang="en-US" sz="2400" b="1" dirty="0">
                <a:solidFill>
                  <a:srgbClr val="003300"/>
                </a:solidFill>
              </a:rPr>
              <a:t>)</a:t>
            </a:r>
            <a:r>
              <a:rPr lang="en-US" sz="2400" b="1" baseline="-28000" dirty="0">
                <a:solidFill>
                  <a:srgbClr val="003300"/>
                </a:solidFill>
              </a:rPr>
              <a:t>4</a:t>
            </a:r>
            <a:r>
              <a:rPr lang="en-US" sz="2400" b="1" dirty="0">
                <a:solidFill>
                  <a:srgbClr val="003300"/>
                </a:solidFill>
              </a:rPr>
              <a:t>]</a:t>
            </a:r>
            <a:r>
              <a:rPr lang="en-US" sz="2400" b="1" baseline="40000" dirty="0">
                <a:solidFill>
                  <a:srgbClr val="003300"/>
                </a:solidFill>
              </a:rPr>
              <a:t>2-</a:t>
            </a:r>
            <a:r>
              <a:rPr lang="ar-SA" b="1" dirty="0">
                <a:solidFill>
                  <a:srgbClr val="003300"/>
                </a:solidFill>
              </a:rPr>
              <a:t>         ،     </a:t>
            </a:r>
            <a:r>
              <a:rPr lang="en-US" sz="2400" b="1" dirty="0">
                <a:solidFill>
                  <a:srgbClr val="003300"/>
                </a:solidFill>
              </a:rPr>
              <a:t>[Cu(</a:t>
            </a:r>
            <a:r>
              <a:rPr lang="en-US" sz="2400" b="1" dirty="0" err="1">
                <a:solidFill>
                  <a:srgbClr val="003300"/>
                </a:solidFill>
              </a:rPr>
              <a:t>Cl</a:t>
            </a:r>
            <a:r>
              <a:rPr lang="en-US" sz="2400" b="1" dirty="0">
                <a:solidFill>
                  <a:srgbClr val="003300"/>
                </a:solidFill>
              </a:rPr>
              <a:t>)</a:t>
            </a:r>
            <a:r>
              <a:rPr lang="en-US" sz="2400" b="1" baseline="-28000" dirty="0">
                <a:solidFill>
                  <a:srgbClr val="003300"/>
                </a:solidFill>
              </a:rPr>
              <a:t>4</a:t>
            </a:r>
            <a:r>
              <a:rPr lang="en-US" sz="2400" b="1" dirty="0">
                <a:solidFill>
                  <a:srgbClr val="003300"/>
                </a:solidFill>
              </a:rPr>
              <a:t>]</a:t>
            </a:r>
            <a:r>
              <a:rPr lang="en-US" sz="2400" b="1" baseline="40000" dirty="0">
                <a:solidFill>
                  <a:srgbClr val="003300"/>
                </a:solidFill>
              </a:rPr>
              <a:t>2-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857752" y="2500306"/>
            <a:ext cx="365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/>
            <a:r>
              <a:rPr lang="en-US" sz="2000" b="1" dirty="0">
                <a:solidFill>
                  <a:srgbClr val="003300"/>
                </a:solidFill>
              </a:rPr>
              <a:t>[Co(NH</a:t>
            </a:r>
            <a:r>
              <a:rPr lang="en-US" sz="2000" b="1" baseline="-28000" dirty="0">
                <a:solidFill>
                  <a:srgbClr val="003300"/>
                </a:solidFill>
              </a:rPr>
              <a:t>3</a:t>
            </a:r>
            <a:r>
              <a:rPr lang="en-US" sz="2000" b="1" dirty="0">
                <a:solidFill>
                  <a:srgbClr val="003300"/>
                </a:solidFill>
              </a:rPr>
              <a:t>)</a:t>
            </a:r>
            <a:r>
              <a:rPr lang="en-US" sz="2000" b="1" baseline="-28000" dirty="0">
                <a:solidFill>
                  <a:srgbClr val="003300"/>
                </a:solidFill>
              </a:rPr>
              <a:t>6</a:t>
            </a:r>
            <a:r>
              <a:rPr lang="en-US" sz="2000" b="1" dirty="0">
                <a:solidFill>
                  <a:srgbClr val="003300"/>
                </a:solidFill>
              </a:rPr>
              <a:t>]</a:t>
            </a:r>
            <a:r>
              <a:rPr lang="en-US" sz="2000" b="1" baseline="40000" dirty="0">
                <a:solidFill>
                  <a:srgbClr val="003300"/>
                </a:solidFill>
              </a:rPr>
              <a:t>3+</a:t>
            </a:r>
            <a:r>
              <a:rPr lang="ar-SA" dirty="0">
                <a:solidFill>
                  <a:srgbClr val="003300"/>
                </a:solidFill>
              </a:rPr>
              <a:t>        </a:t>
            </a:r>
            <a:r>
              <a:rPr lang="ar-SA" b="1" dirty="0">
                <a:solidFill>
                  <a:srgbClr val="003300"/>
                </a:solidFill>
              </a:rPr>
              <a:t>،       </a:t>
            </a:r>
            <a:r>
              <a:rPr lang="en-US" sz="2000" b="1" dirty="0">
                <a:solidFill>
                  <a:srgbClr val="003300"/>
                </a:solidFill>
              </a:rPr>
              <a:t>[Ni(Co)</a:t>
            </a:r>
            <a:r>
              <a:rPr lang="en-US" sz="2000" b="1" baseline="-28000" dirty="0">
                <a:solidFill>
                  <a:srgbClr val="003300"/>
                </a:solidFill>
              </a:rPr>
              <a:t>4</a:t>
            </a:r>
            <a:r>
              <a:rPr lang="en-US" sz="2000" b="1" dirty="0">
                <a:solidFill>
                  <a:srgbClr val="003300"/>
                </a:solidFill>
              </a:rPr>
              <a:t>]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804876" y="3286124"/>
            <a:ext cx="36882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 dirty="0">
                <a:solidFill>
                  <a:srgbClr val="003300"/>
                </a:solidFill>
              </a:rPr>
              <a:t>[</a:t>
            </a:r>
            <a:r>
              <a:rPr lang="en-US" sz="2000" b="1" dirty="0">
                <a:solidFill>
                  <a:srgbClr val="003300"/>
                </a:solidFill>
              </a:rPr>
              <a:t>Fe(CN)</a:t>
            </a:r>
            <a:r>
              <a:rPr lang="en-US" sz="2000" b="1" baseline="-28000" dirty="0">
                <a:solidFill>
                  <a:srgbClr val="003300"/>
                </a:solidFill>
              </a:rPr>
              <a:t>6</a:t>
            </a:r>
            <a:r>
              <a:rPr lang="en-US" sz="2000" b="1" dirty="0">
                <a:solidFill>
                  <a:srgbClr val="003300"/>
                </a:solidFill>
              </a:rPr>
              <a:t>]</a:t>
            </a:r>
            <a:r>
              <a:rPr lang="en-US" sz="2000" b="1" baseline="40000" dirty="0">
                <a:solidFill>
                  <a:srgbClr val="003300"/>
                </a:solidFill>
              </a:rPr>
              <a:t>3-</a:t>
            </a:r>
            <a:r>
              <a:rPr lang="ar-SA" b="1" dirty="0">
                <a:solidFill>
                  <a:srgbClr val="003300"/>
                </a:solidFill>
              </a:rPr>
              <a:t> </a:t>
            </a:r>
            <a:r>
              <a:rPr lang="ar-SA" dirty="0">
                <a:solidFill>
                  <a:srgbClr val="003300"/>
                </a:solidFill>
              </a:rPr>
              <a:t>       ،   </a:t>
            </a:r>
            <a:r>
              <a:rPr lang="ar-SA" sz="2000" dirty="0">
                <a:solidFill>
                  <a:srgbClr val="003300"/>
                </a:solidFill>
              </a:rPr>
              <a:t>  </a:t>
            </a:r>
            <a:r>
              <a:rPr lang="en-US" sz="2000" b="1" dirty="0">
                <a:solidFill>
                  <a:srgbClr val="003300"/>
                </a:solidFill>
              </a:rPr>
              <a:t>[Co(en)</a:t>
            </a:r>
            <a:r>
              <a:rPr lang="en-US" sz="2000" b="1" baseline="-28000" dirty="0">
                <a:solidFill>
                  <a:srgbClr val="003300"/>
                </a:solidFill>
              </a:rPr>
              <a:t>2</a:t>
            </a:r>
            <a:r>
              <a:rPr lang="en-US" sz="2000" b="1" dirty="0">
                <a:solidFill>
                  <a:srgbClr val="003300"/>
                </a:solidFill>
              </a:rPr>
              <a:t>Cl]</a:t>
            </a:r>
            <a:r>
              <a:rPr lang="en-US" b="1" baseline="40000" dirty="0">
                <a:solidFill>
                  <a:srgbClr val="003300"/>
                </a:solidFill>
              </a:rPr>
              <a:t>+</a:t>
            </a:r>
            <a:r>
              <a:rPr lang="ar-SA" b="1" dirty="0">
                <a:solidFill>
                  <a:srgbClr val="003300"/>
                </a:solidFill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1725</Words>
  <Application>Microsoft Office PowerPoint</Application>
  <PresentationFormat>عرض على الشاشة (3:4)‏</PresentationFormat>
  <Paragraphs>166</Paragraphs>
  <Slides>29</Slides>
  <Notes>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سمة Office</vt:lpstr>
      <vt:lpstr>Slide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</dc:creator>
  <cp:lastModifiedBy>Đвṣқ 4 εṿεя ..</cp:lastModifiedBy>
  <cp:revision>98</cp:revision>
  <dcterms:created xsi:type="dcterms:W3CDTF">2013-07-03T19:51:53Z</dcterms:created>
  <dcterms:modified xsi:type="dcterms:W3CDTF">2013-12-31T09:05:35Z</dcterms:modified>
</cp:coreProperties>
</file>