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handoutMasterIdLst>
    <p:handoutMasterId r:id="rId38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70" d="100"/>
          <a:sy n="70" d="100"/>
        </p:scale>
        <p:origin x="1386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8.wmf"/><Relationship Id="rId1" Type="http://schemas.openxmlformats.org/officeDocument/2006/relationships/image" Target="../media/image10.wmf"/><Relationship Id="rId4" Type="http://schemas.openxmlformats.org/officeDocument/2006/relationships/image" Target="../media/image12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13.wmf"/><Relationship Id="rId1" Type="http://schemas.openxmlformats.org/officeDocument/2006/relationships/image" Target="../media/image20.wmf"/><Relationship Id="rId6" Type="http://schemas.openxmlformats.org/officeDocument/2006/relationships/image" Target="../media/image24.wmf"/><Relationship Id="rId5" Type="http://schemas.openxmlformats.org/officeDocument/2006/relationships/image" Target="../media/image23.wmf"/><Relationship Id="rId4" Type="http://schemas.openxmlformats.org/officeDocument/2006/relationships/image" Target="../media/image22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image" Target="../media/image26.wmf"/><Relationship Id="rId1" Type="http://schemas.openxmlformats.org/officeDocument/2006/relationships/image" Target="../media/image25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image" Target="../media/image29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2" Type="http://schemas.openxmlformats.org/officeDocument/2006/relationships/image" Target="../media/image31.wmf"/><Relationship Id="rId1" Type="http://schemas.openxmlformats.org/officeDocument/2006/relationships/image" Target="../media/image30.wmf"/><Relationship Id="rId6" Type="http://schemas.openxmlformats.org/officeDocument/2006/relationships/image" Target="../media/image35.wmf"/><Relationship Id="rId5" Type="http://schemas.openxmlformats.org/officeDocument/2006/relationships/image" Target="../media/image34.wmf"/><Relationship Id="rId4" Type="http://schemas.openxmlformats.org/officeDocument/2006/relationships/image" Target="../media/image33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7.wmf"/><Relationship Id="rId1" Type="http://schemas.openxmlformats.org/officeDocument/2006/relationships/image" Target="../media/image36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40.wmf"/><Relationship Id="rId1" Type="http://schemas.openxmlformats.org/officeDocument/2006/relationships/image" Target="../media/image39.wmf"/></Relationships>
</file>

<file path=ppt/drawings/_rels/vmlDrawing13.vml.rels><?xml version="1.0" encoding="UTF-8" standalone="yes"?>
<Relationships xmlns="http://schemas.openxmlformats.org/package/2006/relationships"><Relationship Id="rId8" Type="http://schemas.openxmlformats.org/officeDocument/2006/relationships/image" Target="../media/image53.wmf"/><Relationship Id="rId3" Type="http://schemas.openxmlformats.org/officeDocument/2006/relationships/image" Target="../media/image48.wmf"/><Relationship Id="rId7" Type="http://schemas.openxmlformats.org/officeDocument/2006/relationships/image" Target="../media/image52.wmf"/><Relationship Id="rId2" Type="http://schemas.openxmlformats.org/officeDocument/2006/relationships/image" Target="../media/image47.wmf"/><Relationship Id="rId1" Type="http://schemas.openxmlformats.org/officeDocument/2006/relationships/image" Target="../media/image46.wmf"/><Relationship Id="rId6" Type="http://schemas.openxmlformats.org/officeDocument/2006/relationships/image" Target="../media/image51.wmf"/><Relationship Id="rId5" Type="http://schemas.openxmlformats.org/officeDocument/2006/relationships/image" Target="../media/image50.wmf"/><Relationship Id="rId4" Type="http://schemas.openxmlformats.org/officeDocument/2006/relationships/image" Target="../media/image49.wmf"/><Relationship Id="rId9" Type="http://schemas.openxmlformats.org/officeDocument/2006/relationships/image" Target="../media/image54.wmf"/></Relationships>
</file>

<file path=ppt/drawings/_rels/vmlDrawing14.vml.rels><?xml version="1.0" encoding="UTF-8" standalone="yes"?>
<Relationships xmlns="http://schemas.openxmlformats.org/package/2006/relationships"><Relationship Id="rId8" Type="http://schemas.openxmlformats.org/officeDocument/2006/relationships/image" Target="../media/image53.wmf"/><Relationship Id="rId3" Type="http://schemas.openxmlformats.org/officeDocument/2006/relationships/image" Target="../media/image48.wmf"/><Relationship Id="rId7" Type="http://schemas.openxmlformats.org/officeDocument/2006/relationships/image" Target="../media/image52.wmf"/><Relationship Id="rId2" Type="http://schemas.openxmlformats.org/officeDocument/2006/relationships/image" Target="../media/image47.wmf"/><Relationship Id="rId1" Type="http://schemas.openxmlformats.org/officeDocument/2006/relationships/image" Target="../media/image46.wmf"/><Relationship Id="rId6" Type="http://schemas.openxmlformats.org/officeDocument/2006/relationships/image" Target="../media/image51.wmf"/><Relationship Id="rId5" Type="http://schemas.openxmlformats.org/officeDocument/2006/relationships/image" Target="../media/image50.wmf"/><Relationship Id="rId4" Type="http://schemas.openxmlformats.org/officeDocument/2006/relationships/image" Target="../media/image49.wmf"/><Relationship Id="rId9" Type="http://schemas.openxmlformats.org/officeDocument/2006/relationships/image" Target="../media/image54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quarter" idx="1"/>
          </p:nvPr>
        </p:nvSpPr>
        <p:spPr>
          <a:xfrm>
            <a:off x="1588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B02D4817-74DA-431B-A24E-F81305B8A318}" type="datetimeFigureOut">
              <a:rPr lang="ar-SA" smtClean="0"/>
              <a:t>28/02/35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2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3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4876D3B7-B13C-4B95-9285-836577CBABD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3794200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28/02/35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28/02/35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28/02/35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28/02/35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28/02/35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28/02/35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28/02/35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28/02/35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28/02/35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28/02/35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28/02/35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8ABB09-4A1D-463E-8065-109CC2B7EFAA}" type="datetimeFigureOut">
              <a:rPr lang="ar-SA" smtClean="0"/>
              <a:pPr/>
              <a:t>28/02/35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image" Target="../media/image7.jpeg"/><Relationship Id="rId7" Type="http://schemas.openxmlformats.org/officeDocument/2006/relationships/image" Target="../media/image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5.wmf"/><Relationship Id="rId4" Type="http://schemas.openxmlformats.org/officeDocument/2006/relationships/oleObject" Target="../embeddings/oleObject1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9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8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wmf"/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8.wmf"/><Relationship Id="rId5" Type="http://schemas.openxmlformats.org/officeDocument/2006/relationships/oleObject" Target="../embeddings/oleObject7.bin"/><Relationship Id="rId10" Type="http://schemas.openxmlformats.org/officeDocument/2006/relationships/image" Target="../media/image12.wmf"/><Relationship Id="rId4" Type="http://schemas.openxmlformats.org/officeDocument/2006/relationships/image" Target="../media/image10.wmf"/><Relationship Id="rId9" Type="http://schemas.openxmlformats.org/officeDocument/2006/relationships/oleObject" Target="../embeddings/oleObject9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wmf"/><Relationship Id="rId3" Type="http://schemas.openxmlformats.org/officeDocument/2006/relationships/oleObject" Target="../embeddings/oleObject10.bin"/><Relationship Id="rId7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4.wmf"/><Relationship Id="rId5" Type="http://schemas.openxmlformats.org/officeDocument/2006/relationships/oleObject" Target="../embeddings/oleObject11.bin"/><Relationship Id="rId4" Type="http://schemas.openxmlformats.org/officeDocument/2006/relationships/image" Target="../media/image13.wmf"/><Relationship Id="rId9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19.jpeg"/><Relationship Id="rId4" Type="http://schemas.openxmlformats.org/officeDocument/2006/relationships/image" Target="../media/image18.w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wmf"/><Relationship Id="rId13" Type="http://schemas.openxmlformats.org/officeDocument/2006/relationships/oleObject" Target="../embeddings/oleObject19.bin"/><Relationship Id="rId3" Type="http://schemas.openxmlformats.org/officeDocument/2006/relationships/oleObject" Target="../embeddings/oleObject14.bin"/><Relationship Id="rId7" Type="http://schemas.openxmlformats.org/officeDocument/2006/relationships/oleObject" Target="../embeddings/oleObject16.bin"/><Relationship Id="rId12" Type="http://schemas.openxmlformats.org/officeDocument/2006/relationships/image" Target="../media/image23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3.wmf"/><Relationship Id="rId11" Type="http://schemas.openxmlformats.org/officeDocument/2006/relationships/oleObject" Target="../embeddings/oleObject18.bin"/><Relationship Id="rId5" Type="http://schemas.openxmlformats.org/officeDocument/2006/relationships/oleObject" Target="../embeddings/oleObject15.bin"/><Relationship Id="rId10" Type="http://schemas.openxmlformats.org/officeDocument/2006/relationships/image" Target="../media/image22.wmf"/><Relationship Id="rId4" Type="http://schemas.openxmlformats.org/officeDocument/2006/relationships/image" Target="../media/image20.wmf"/><Relationship Id="rId9" Type="http://schemas.openxmlformats.org/officeDocument/2006/relationships/oleObject" Target="../embeddings/oleObject17.bin"/><Relationship Id="rId14" Type="http://schemas.openxmlformats.org/officeDocument/2006/relationships/image" Target="../media/image24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19.jpeg"/><Relationship Id="rId4" Type="http://schemas.openxmlformats.org/officeDocument/2006/relationships/image" Target="../media/image18.w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wmf"/><Relationship Id="rId3" Type="http://schemas.openxmlformats.org/officeDocument/2006/relationships/oleObject" Target="../embeddings/oleObject21.bin"/><Relationship Id="rId7" Type="http://schemas.openxmlformats.org/officeDocument/2006/relationships/oleObject" Target="../embeddings/oleObject2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26.wmf"/><Relationship Id="rId5" Type="http://schemas.openxmlformats.org/officeDocument/2006/relationships/oleObject" Target="../embeddings/oleObject22.bin"/><Relationship Id="rId4" Type="http://schemas.openxmlformats.org/officeDocument/2006/relationships/image" Target="../media/image25.wmf"/><Relationship Id="rId9" Type="http://schemas.openxmlformats.org/officeDocument/2006/relationships/image" Target="../media/image2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13.wmf"/><Relationship Id="rId5" Type="http://schemas.openxmlformats.org/officeDocument/2006/relationships/oleObject" Target="../embeddings/oleObject25.bin"/><Relationship Id="rId4" Type="http://schemas.openxmlformats.org/officeDocument/2006/relationships/image" Target="../media/image29.w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wmf"/><Relationship Id="rId13" Type="http://schemas.openxmlformats.org/officeDocument/2006/relationships/oleObject" Target="../embeddings/oleObject31.bin"/><Relationship Id="rId3" Type="http://schemas.openxmlformats.org/officeDocument/2006/relationships/oleObject" Target="../embeddings/oleObject26.bin"/><Relationship Id="rId7" Type="http://schemas.openxmlformats.org/officeDocument/2006/relationships/oleObject" Target="../embeddings/oleObject28.bin"/><Relationship Id="rId12" Type="http://schemas.openxmlformats.org/officeDocument/2006/relationships/image" Target="../media/image3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31.wmf"/><Relationship Id="rId11" Type="http://schemas.openxmlformats.org/officeDocument/2006/relationships/oleObject" Target="../embeddings/oleObject30.bin"/><Relationship Id="rId5" Type="http://schemas.openxmlformats.org/officeDocument/2006/relationships/oleObject" Target="../embeddings/oleObject27.bin"/><Relationship Id="rId10" Type="http://schemas.openxmlformats.org/officeDocument/2006/relationships/image" Target="../media/image33.wmf"/><Relationship Id="rId4" Type="http://schemas.openxmlformats.org/officeDocument/2006/relationships/image" Target="../media/image30.wmf"/><Relationship Id="rId9" Type="http://schemas.openxmlformats.org/officeDocument/2006/relationships/oleObject" Target="../embeddings/oleObject29.bin"/><Relationship Id="rId14" Type="http://schemas.openxmlformats.org/officeDocument/2006/relationships/image" Target="../media/image35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7" Type="http://schemas.openxmlformats.org/officeDocument/2006/relationships/image" Target="../media/image3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33.bin"/><Relationship Id="rId5" Type="http://schemas.openxmlformats.org/officeDocument/2006/relationships/image" Target="../media/image36.wmf"/><Relationship Id="rId4" Type="http://schemas.openxmlformats.org/officeDocument/2006/relationships/oleObject" Target="../embeddings/oleObject32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7" Type="http://schemas.openxmlformats.org/officeDocument/2006/relationships/image" Target="../media/image4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35.bin"/><Relationship Id="rId5" Type="http://schemas.openxmlformats.org/officeDocument/2006/relationships/image" Target="../media/image39.wmf"/><Relationship Id="rId4" Type="http://schemas.openxmlformats.org/officeDocument/2006/relationships/oleObject" Target="../embeddings/oleObject34.bin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wmf"/><Relationship Id="rId13" Type="http://schemas.openxmlformats.org/officeDocument/2006/relationships/oleObject" Target="../embeddings/oleObject41.bin"/><Relationship Id="rId18" Type="http://schemas.openxmlformats.org/officeDocument/2006/relationships/image" Target="../media/image53.wmf"/><Relationship Id="rId3" Type="http://schemas.openxmlformats.org/officeDocument/2006/relationships/oleObject" Target="../embeddings/oleObject36.bin"/><Relationship Id="rId7" Type="http://schemas.openxmlformats.org/officeDocument/2006/relationships/oleObject" Target="../embeddings/oleObject38.bin"/><Relationship Id="rId12" Type="http://schemas.openxmlformats.org/officeDocument/2006/relationships/image" Target="../media/image50.wmf"/><Relationship Id="rId17" Type="http://schemas.openxmlformats.org/officeDocument/2006/relationships/oleObject" Target="../embeddings/oleObject43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52.wmf"/><Relationship Id="rId20" Type="http://schemas.openxmlformats.org/officeDocument/2006/relationships/image" Target="../media/image54.wmf"/><Relationship Id="rId1" Type="http://schemas.openxmlformats.org/officeDocument/2006/relationships/vmlDrawing" Target="../drawings/vmlDrawing13.vml"/><Relationship Id="rId6" Type="http://schemas.openxmlformats.org/officeDocument/2006/relationships/image" Target="../media/image47.wmf"/><Relationship Id="rId11" Type="http://schemas.openxmlformats.org/officeDocument/2006/relationships/oleObject" Target="../embeddings/oleObject40.bin"/><Relationship Id="rId5" Type="http://schemas.openxmlformats.org/officeDocument/2006/relationships/oleObject" Target="../embeddings/oleObject37.bin"/><Relationship Id="rId15" Type="http://schemas.openxmlformats.org/officeDocument/2006/relationships/oleObject" Target="../embeddings/oleObject42.bin"/><Relationship Id="rId10" Type="http://schemas.openxmlformats.org/officeDocument/2006/relationships/image" Target="../media/image49.wmf"/><Relationship Id="rId19" Type="http://schemas.openxmlformats.org/officeDocument/2006/relationships/oleObject" Target="../embeddings/oleObject44.bin"/><Relationship Id="rId4" Type="http://schemas.openxmlformats.org/officeDocument/2006/relationships/image" Target="../media/image46.wmf"/><Relationship Id="rId9" Type="http://schemas.openxmlformats.org/officeDocument/2006/relationships/oleObject" Target="../embeddings/oleObject39.bin"/><Relationship Id="rId14" Type="http://schemas.openxmlformats.org/officeDocument/2006/relationships/image" Target="../media/image51.wm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wmf"/><Relationship Id="rId13" Type="http://schemas.openxmlformats.org/officeDocument/2006/relationships/oleObject" Target="../embeddings/oleObject50.bin"/><Relationship Id="rId18" Type="http://schemas.openxmlformats.org/officeDocument/2006/relationships/image" Target="../media/image53.wmf"/><Relationship Id="rId3" Type="http://schemas.openxmlformats.org/officeDocument/2006/relationships/oleObject" Target="../embeddings/oleObject45.bin"/><Relationship Id="rId7" Type="http://schemas.openxmlformats.org/officeDocument/2006/relationships/oleObject" Target="../embeddings/oleObject47.bin"/><Relationship Id="rId12" Type="http://schemas.openxmlformats.org/officeDocument/2006/relationships/image" Target="../media/image50.wmf"/><Relationship Id="rId17" Type="http://schemas.openxmlformats.org/officeDocument/2006/relationships/oleObject" Target="../embeddings/oleObject52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52.wmf"/><Relationship Id="rId20" Type="http://schemas.openxmlformats.org/officeDocument/2006/relationships/image" Target="../media/image54.wmf"/><Relationship Id="rId1" Type="http://schemas.openxmlformats.org/officeDocument/2006/relationships/vmlDrawing" Target="../drawings/vmlDrawing14.vml"/><Relationship Id="rId6" Type="http://schemas.openxmlformats.org/officeDocument/2006/relationships/image" Target="../media/image47.wmf"/><Relationship Id="rId11" Type="http://schemas.openxmlformats.org/officeDocument/2006/relationships/oleObject" Target="../embeddings/oleObject49.bin"/><Relationship Id="rId5" Type="http://schemas.openxmlformats.org/officeDocument/2006/relationships/oleObject" Target="../embeddings/oleObject46.bin"/><Relationship Id="rId15" Type="http://schemas.openxmlformats.org/officeDocument/2006/relationships/oleObject" Target="../embeddings/oleObject51.bin"/><Relationship Id="rId10" Type="http://schemas.openxmlformats.org/officeDocument/2006/relationships/image" Target="../media/image49.wmf"/><Relationship Id="rId19" Type="http://schemas.openxmlformats.org/officeDocument/2006/relationships/oleObject" Target="../embeddings/oleObject53.bin"/><Relationship Id="rId4" Type="http://schemas.openxmlformats.org/officeDocument/2006/relationships/image" Target="../media/image46.wmf"/><Relationship Id="rId9" Type="http://schemas.openxmlformats.org/officeDocument/2006/relationships/oleObject" Target="../embeddings/oleObject48.bin"/><Relationship Id="rId14" Type="http://schemas.openxmlformats.org/officeDocument/2006/relationships/image" Target="../media/image51.wmf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3568" y="260648"/>
            <a:ext cx="7772400" cy="1224136"/>
          </a:xfrm>
        </p:spPr>
        <p:txBody>
          <a:bodyPr>
            <a:normAutofit fontScale="90000"/>
          </a:bodyPr>
          <a:lstStyle/>
          <a:p>
            <a:r>
              <a:rPr lang="ar-SA" sz="3200" b="1" u="sng" dirty="0" smtClean="0"/>
              <a:t>نظرية المجال الناشئ عن المجموعة </a:t>
            </a:r>
            <a:r>
              <a:rPr lang="ar-SA" sz="3200" b="1" u="sng" dirty="0" err="1" smtClean="0"/>
              <a:t>المعطية (</a:t>
            </a:r>
            <a:r>
              <a:rPr lang="en-US" sz="3200" b="1" u="sng" dirty="0" err="1" smtClean="0"/>
              <a:t>Ligand</a:t>
            </a:r>
            <a:r>
              <a:rPr lang="en-US" sz="3200" b="1" u="sng" dirty="0" smtClean="0"/>
              <a:t> field theory</a:t>
            </a:r>
            <a:r>
              <a:rPr lang="ar-SA" sz="3200" b="1" u="sng" dirty="0" smtClean="0"/>
              <a:t>) هي نفسها نظرية المجال </a:t>
            </a:r>
            <a:r>
              <a:rPr lang="ar-SA" sz="3200" b="1" u="sng" dirty="0" err="1" smtClean="0"/>
              <a:t>البلوري (</a:t>
            </a:r>
            <a:r>
              <a:rPr lang="en-US" sz="3200" b="1" u="sng" dirty="0" smtClean="0"/>
              <a:t>Crystal field theory</a:t>
            </a:r>
            <a:r>
              <a:rPr lang="ar-SA" sz="3200" b="1" u="sng" dirty="0" err="1" smtClean="0"/>
              <a:t>) :-</a:t>
            </a:r>
            <a:r>
              <a:rPr lang="en-US" sz="3200" dirty="0" smtClean="0"/>
              <a:t/>
            </a:r>
            <a:br>
              <a:rPr lang="en-US" sz="3200" dirty="0" smtClean="0"/>
            </a:br>
            <a:endParaRPr lang="ar-SA" sz="3200" dirty="0"/>
          </a:p>
        </p:txBody>
      </p:sp>
      <p:pic>
        <p:nvPicPr>
          <p:cNvPr id="1026" name="Picture 2" descr="صورة 11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356992"/>
            <a:ext cx="8424936" cy="324036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51520" y="1484784"/>
            <a:ext cx="8568952" cy="156966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لمعرفة قوى التجاذب والتنافر المسئولة عن تأثيرات المجال البلوري فمن الضروري معرفة العلاقات الهندسية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للمدارات (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d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) أي كيف تتوزع الشحنات الإليكترونية لهذه المدارات بالنسبة للمحاور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الأساسية (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x , y , z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) .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وشكل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مدارات (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d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) الخمسة كما في الشكل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التالي :</a:t>
            </a:r>
            <a:endParaRPr kumimoji="0" lang="ar-S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692696"/>
            <a:ext cx="8219256" cy="5433467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r>
              <a:rPr lang="ar-SA" b="1" u="sng" dirty="0" smtClean="0"/>
              <a:t>تفترض النظرية الفروض </a:t>
            </a:r>
            <a:r>
              <a:rPr lang="ar-SA" b="1" u="sng" dirty="0" err="1" smtClean="0"/>
              <a:t>الآتية :</a:t>
            </a:r>
            <a:endParaRPr lang="en-US" dirty="0" smtClean="0"/>
          </a:p>
          <a:p>
            <a:r>
              <a:rPr lang="ar-SA" dirty="0" smtClean="0"/>
              <a:t>1</a:t>
            </a:r>
            <a:r>
              <a:rPr lang="ar-SA" b="1" dirty="0" smtClean="0"/>
              <a:t>-أن الرابطة بين الذرة المركزية والمرتبط هو رباط أيوني </a:t>
            </a:r>
            <a:r>
              <a:rPr lang="ar-SA" b="1" dirty="0" err="1" smtClean="0"/>
              <a:t>اليكتروستاتيكي</a:t>
            </a:r>
            <a:r>
              <a:rPr lang="ar-SA" b="1" dirty="0" smtClean="0"/>
              <a:t> </a:t>
            </a:r>
            <a:r>
              <a:rPr lang="ar-SA" b="1" dirty="0" err="1" smtClean="0"/>
              <a:t>بنسبة                (100 %) .</a:t>
            </a:r>
            <a:endParaRPr lang="en-US" dirty="0" smtClean="0"/>
          </a:p>
          <a:p>
            <a:r>
              <a:rPr lang="ar-SA" b="1" dirty="0" smtClean="0"/>
              <a:t>2-تعتبر المجموعة المعطية أو المرتبط عبارة عن نقطة سالبة الشحنة وعلى ذلك عندما تحيط عدة مجموعات بأيون الفلز المركزي ينشأ مجال </a:t>
            </a:r>
            <a:r>
              <a:rPr lang="ar-SA" b="1" dirty="0" err="1" smtClean="0"/>
              <a:t>الكتروستاتيكي</a:t>
            </a:r>
            <a:r>
              <a:rPr lang="ar-SA" b="1" dirty="0" smtClean="0"/>
              <a:t> حول هذا </a:t>
            </a:r>
            <a:r>
              <a:rPr lang="ar-SA" b="1" dirty="0" err="1" smtClean="0"/>
              <a:t>الأيون .</a:t>
            </a:r>
            <a:r>
              <a:rPr lang="ar-SA" b="1" dirty="0" smtClean="0"/>
              <a:t> هذا المجال </a:t>
            </a:r>
            <a:r>
              <a:rPr lang="ar-SA" b="1" dirty="0" err="1" smtClean="0"/>
              <a:t>يسمى (</a:t>
            </a:r>
            <a:r>
              <a:rPr lang="en-US" b="1" dirty="0" err="1" smtClean="0"/>
              <a:t>Ligand</a:t>
            </a:r>
            <a:r>
              <a:rPr lang="en-US" b="1" dirty="0" smtClean="0"/>
              <a:t> field</a:t>
            </a:r>
            <a:r>
              <a:rPr lang="ar-SA" b="1" dirty="0" err="1" smtClean="0"/>
              <a:t>) .</a:t>
            </a:r>
            <a:r>
              <a:rPr lang="ar-SA" b="1" dirty="0" smtClean="0"/>
              <a:t> </a:t>
            </a:r>
            <a:endParaRPr lang="en-US" dirty="0" smtClean="0"/>
          </a:p>
          <a:p>
            <a:r>
              <a:rPr lang="ar-SA" b="1" dirty="0" smtClean="0"/>
              <a:t>3-تحت </a:t>
            </a:r>
            <a:r>
              <a:rPr lang="ar-SA" b="1" dirty="0" err="1" smtClean="0"/>
              <a:t>المدارات (</a:t>
            </a:r>
            <a:r>
              <a:rPr lang="en-US" b="1" dirty="0" smtClean="0"/>
              <a:t>d</a:t>
            </a:r>
            <a:r>
              <a:rPr lang="ar-SA" b="1" dirty="0" smtClean="0"/>
              <a:t>) الخمسة لأيون الفلز الانتقالي في الحالة الغازية تكون متساوية في الطاقة ويكون تأثير المجال الناشئ عن المجموعات المعطية هو إزالة التساوي في الطاقة </a:t>
            </a:r>
            <a:r>
              <a:rPr lang="ar-SA" b="1" dirty="0" err="1" smtClean="0"/>
              <a:t>لتحت</a:t>
            </a:r>
            <a:r>
              <a:rPr lang="ar-SA" b="1" dirty="0" smtClean="0"/>
              <a:t> </a:t>
            </a:r>
            <a:r>
              <a:rPr lang="ar-SA" b="1" dirty="0" err="1" smtClean="0"/>
              <a:t>المدارات (</a:t>
            </a:r>
            <a:r>
              <a:rPr lang="en-US" b="1" dirty="0" smtClean="0"/>
              <a:t>d</a:t>
            </a:r>
            <a:r>
              <a:rPr lang="ar-SA" b="1" dirty="0" smtClean="0"/>
              <a:t>) الخمسة وبالتالي تنفصل تحت المدارات الخمس تبعا لنظام تناسق هذه المجموعات حول ذر الفلز </a:t>
            </a:r>
            <a:r>
              <a:rPr lang="ar-SA" b="1" dirty="0" err="1" smtClean="0"/>
              <a:t>المركزية .</a:t>
            </a:r>
            <a:endParaRPr lang="en-US" dirty="0" smtClean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صورة 12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404664"/>
            <a:ext cx="7632848" cy="568863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683568" y="65529"/>
            <a:ext cx="7920880" cy="1815882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1" i="0" u="sng" strike="noStrike" cap="none" normalizeH="0" baseline="0" dirty="0" err="1" smtClean="0">
                <a:ln>
                  <a:noFill/>
                </a:ln>
                <a:solidFill>
                  <a:srgbClr val="333399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أولا </a:t>
            </a:r>
            <a:r>
              <a:rPr kumimoji="0" lang="ar-SA" sz="2800" b="1" i="0" u="sng" strike="noStrike" cap="none" normalizeH="0" baseline="0" dirty="0" smtClean="0">
                <a:ln>
                  <a:noFill/>
                </a:ln>
                <a:solidFill>
                  <a:srgbClr val="333399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: </a:t>
            </a:r>
            <a:r>
              <a:rPr kumimoji="0" lang="ar-SA" sz="2800" b="1" i="0" u="sng" strike="noStrike" cap="none" normalizeH="0" baseline="0" dirty="0" err="1" smtClean="0">
                <a:ln>
                  <a:noFill/>
                </a:ln>
                <a:solidFill>
                  <a:srgbClr val="333399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المتراكبات</a:t>
            </a:r>
            <a:r>
              <a:rPr kumimoji="0" lang="ar-SA" sz="2800" b="1" i="0" u="sng" strike="noStrike" cap="none" normalizeH="0" baseline="0" dirty="0" smtClean="0">
                <a:ln>
                  <a:noFill/>
                </a:ln>
                <a:solidFill>
                  <a:srgbClr val="333399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ثمانية الأوجه ذات عدد </a:t>
            </a:r>
            <a:r>
              <a:rPr kumimoji="0" lang="ar-SA" sz="2800" b="1" i="0" u="sng" strike="noStrike" cap="none" normalizeH="0" baseline="0" dirty="0" err="1" smtClean="0">
                <a:ln>
                  <a:noFill/>
                </a:ln>
                <a:solidFill>
                  <a:srgbClr val="333399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تناسقي </a:t>
            </a:r>
            <a:r>
              <a:rPr kumimoji="0" lang="ar-SA" sz="2800" b="1" i="0" u="sng" strike="noStrike" cap="none" normalizeH="0" baseline="0" dirty="0" smtClean="0">
                <a:ln>
                  <a:noFill/>
                </a:ln>
                <a:solidFill>
                  <a:srgbClr val="333399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(6</a:t>
            </a:r>
            <a:r>
              <a:rPr kumimoji="0" lang="ar-SA" sz="2800" b="1" i="0" u="sng" strike="noStrike" cap="none" normalizeH="0" baseline="0" dirty="0" err="1" smtClean="0">
                <a:ln>
                  <a:noFill/>
                </a:ln>
                <a:solidFill>
                  <a:srgbClr val="333399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) :-</a:t>
            </a:r>
            <a:endParaRPr kumimoji="0" lang="ar-SA" sz="2800" b="1" i="0" u="none" strike="noStrike" cap="none" normalizeH="0" baseline="0" dirty="0" smtClean="0">
              <a:ln>
                <a:noFill/>
              </a:ln>
              <a:solidFill>
                <a:srgbClr val="0D0D0D"/>
              </a:solidFill>
              <a:effectLst/>
              <a:latin typeface="Simplified Arabic" pitchFamily="18" charset="-78"/>
              <a:ea typeface="Times New Roman" pitchFamily="18" charset="0"/>
              <a:cs typeface="Simplified Arabic" pitchFamily="18" charset="-78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تترتب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عادة 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(6) من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الليجاند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حول الذرة المركزية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(M)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لتكون أيون معقد ثماني السطوح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(Octahedral)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، وتدخل هذه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الليجاندات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على امتداد المحاور الثلاث كما نرى في هذا  الرسم </a:t>
            </a:r>
            <a:endParaRPr kumimoji="0" lang="ar-S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5362" name="Picture 2" descr="صورة 38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2348880"/>
            <a:ext cx="7776864" cy="4032448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976664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r>
              <a:rPr lang="ar-SA" b="1" dirty="0" smtClean="0"/>
              <a:t>تحت هذه الظروف يكون التأثير شديد على </a:t>
            </a:r>
            <a:r>
              <a:rPr lang="ar-SA" b="1" dirty="0" err="1" smtClean="0"/>
              <a:t>المستوى (</a:t>
            </a:r>
            <a:r>
              <a:rPr lang="en-US" b="1" dirty="0" err="1" smtClean="0"/>
              <a:t>eg</a:t>
            </a:r>
            <a:r>
              <a:rPr lang="ar-SA" b="1" dirty="0" smtClean="0"/>
              <a:t>) الذي يحتوي على المدارات الواقعة على امتداد </a:t>
            </a:r>
            <a:r>
              <a:rPr lang="ar-SA" b="1" dirty="0" err="1" smtClean="0"/>
              <a:t>محاور (</a:t>
            </a:r>
            <a:r>
              <a:rPr lang="en-US" b="1" dirty="0" smtClean="0"/>
              <a:t>(x , y , z</a:t>
            </a:r>
            <a:r>
              <a:rPr lang="ar-SA" b="1" dirty="0" smtClean="0"/>
              <a:t> أي سترتفع طاقة </a:t>
            </a:r>
            <a:r>
              <a:rPr lang="ar-SA" b="1" dirty="0" err="1" smtClean="0"/>
              <a:t>المدارين                  (</a:t>
            </a:r>
            <a:r>
              <a:rPr lang="en-US" b="1" dirty="0" smtClean="0"/>
              <a:t> dx2-y2 ;dZ2</a:t>
            </a:r>
            <a:r>
              <a:rPr lang="ar-SA" b="1" dirty="0" smtClean="0"/>
              <a:t>) نتيجة لوجود المجموعات </a:t>
            </a:r>
            <a:r>
              <a:rPr lang="ar-SA" b="1" dirty="0" err="1" smtClean="0"/>
              <a:t>التناسقية</a:t>
            </a:r>
            <a:r>
              <a:rPr lang="ar-SA" b="1" dirty="0" smtClean="0"/>
              <a:t> بصورة </a:t>
            </a:r>
            <a:r>
              <a:rPr lang="ar-SA" b="1" dirty="0" err="1" smtClean="0"/>
              <a:t>اكبر .</a:t>
            </a:r>
            <a:endParaRPr lang="en-US" dirty="0" smtClean="0"/>
          </a:p>
          <a:p>
            <a:r>
              <a:rPr lang="ar-SA" b="1" dirty="0" smtClean="0"/>
              <a:t>أما المدارات الثلاث الباقية</a:t>
            </a:r>
            <a:r>
              <a:rPr lang="ar-SA" b="1" dirty="0" err="1" smtClean="0"/>
              <a:t>(</a:t>
            </a:r>
            <a:r>
              <a:rPr lang="en-US" b="1" dirty="0" err="1" smtClean="0"/>
              <a:t>dxy;dxz;dyz</a:t>
            </a:r>
            <a:r>
              <a:rPr lang="en-US" b="1" dirty="0" smtClean="0"/>
              <a:t> </a:t>
            </a:r>
            <a:r>
              <a:rPr lang="ar-SA" b="1" dirty="0" smtClean="0"/>
              <a:t>) فإنها تتنافر مع </a:t>
            </a:r>
            <a:r>
              <a:rPr lang="ar-SA" b="1" dirty="0" err="1" smtClean="0"/>
              <a:t>الليجاندات</a:t>
            </a:r>
            <a:r>
              <a:rPr lang="ar-SA" b="1" dirty="0" smtClean="0"/>
              <a:t> بدرجة أقل لأنها متجه بين </a:t>
            </a:r>
            <a:r>
              <a:rPr lang="ar-SA" b="1" dirty="0" err="1" smtClean="0"/>
              <a:t>الليجاندات</a:t>
            </a:r>
            <a:r>
              <a:rPr lang="ar-SA" b="1" dirty="0" smtClean="0"/>
              <a:t> وليس بنفس اتجاهها </a:t>
            </a:r>
            <a:r>
              <a:rPr lang="ar-SA" b="1" dirty="0" err="1" smtClean="0"/>
              <a:t>مباشرة .</a:t>
            </a:r>
            <a:endParaRPr lang="en-US" dirty="0" smtClean="0"/>
          </a:p>
          <a:p>
            <a:r>
              <a:rPr lang="ar-SA" b="1" dirty="0" smtClean="0"/>
              <a:t>ولهذا فإن طاقة هذه المدارات ستنخفض والتي تقع في </a:t>
            </a:r>
            <a:r>
              <a:rPr lang="ar-SA" b="1" dirty="0" err="1" smtClean="0"/>
              <a:t>مستوى (</a:t>
            </a:r>
            <a:r>
              <a:rPr lang="en-US" b="1" dirty="0" smtClean="0"/>
              <a:t>t2g</a:t>
            </a:r>
            <a:r>
              <a:rPr lang="ar-SA" b="1" dirty="0" err="1" smtClean="0"/>
              <a:t>) .</a:t>
            </a:r>
            <a:endParaRPr lang="en-US" dirty="0" smtClean="0"/>
          </a:p>
          <a:p>
            <a:r>
              <a:rPr lang="ar-SA" b="1" dirty="0" smtClean="0"/>
              <a:t>ويطلق على المسافة التي تفصل بين مدارات </a:t>
            </a:r>
            <a:r>
              <a:rPr lang="ar-SA" b="1" dirty="0" err="1" smtClean="0"/>
              <a:t>المستوى (</a:t>
            </a:r>
            <a:r>
              <a:rPr lang="en-US" b="1" dirty="0" err="1" smtClean="0"/>
              <a:t>eg</a:t>
            </a:r>
            <a:r>
              <a:rPr lang="ar-SA" b="1" dirty="0" smtClean="0"/>
              <a:t>) ومدارات المستوى</a:t>
            </a:r>
            <a:r>
              <a:rPr lang="ar-SA" b="1" dirty="0" err="1" smtClean="0"/>
              <a:t>(</a:t>
            </a:r>
            <a:r>
              <a:rPr lang="en-US" b="1" dirty="0" smtClean="0"/>
              <a:t>t2g</a:t>
            </a:r>
            <a:r>
              <a:rPr lang="ar-SA" b="1" dirty="0" smtClean="0"/>
              <a:t>) </a:t>
            </a:r>
            <a:r>
              <a:rPr lang="ar-SA" b="1" dirty="0" err="1" smtClean="0"/>
              <a:t>بالكمية (</a:t>
            </a:r>
            <a:r>
              <a:rPr lang="ar-SA" b="1" dirty="0" smtClean="0"/>
              <a:t>  </a:t>
            </a:r>
            <a:r>
              <a:rPr lang="en-US" b="1" dirty="0" smtClean="0"/>
              <a:t>10Dq</a:t>
            </a:r>
            <a:r>
              <a:rPr lang="ar-SA" b="1" dirty="0" smtClean="0"/>
              <a:t>) </a:t>
            </a:r>
            <a:r>
              <a:rPr lang="ar-SA" b="1" dirty="0" err="1" smtClean="0"/>
              <a:t>أو (</a:t>
            </a:r>
            <a:r>
              <a:rPr lang="en-US" b="1" dirty="0" smtClean="0"/>
              <a:t>0</a:t>
            </a:r>
            <a:r>
              <a:rPr lang="ar-SA" b="1" dirty="0" err="1" smtClean="0"/>
              <a:t>∆</a:t>
            </a:r>
            <a:r>
              <a:rPr lang="en-US" b="1" dirty="0" smtClean="0"/>
              <a:t> </a:t>
            </a:r>
            <a:r>
              <a:rPr lang="ar-SA" b="1" dirty="0" smtClean="0"/>
              <a:t>) مهما كان </a:t>
            </a:r>
            <a:r>
              <a:rPr lang="ar-SA" b="1" dirty="0" err="1" smtClean="0"/>
              <a:t>مقدارها .</a:t>
            </a:r>
            <a:r>
              <a:rPr lang="ar-SA" b="1" dirty="0" smtClean="0"/>
              <a:t> وبتغيير قيمته من متراكب لأخر معتمده على نوع المجموعة المتناسقة ونوع الأيون الفلزي وشحنته ونصف </a:t>
            </a:r>
            <a:r>
              <a:rPr lang="ar-SA" b="1" dirty="0" err="1" smtClean="0"/>
              <a:t>قطره .</a:t>
            </a:r>
            <a:endParaRPr lang="en-US" dirty="0" smtClean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95536" y="548681"/>
            <a:ext cx="8229600" cy="2952327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r>
              <a:rPr lang="ar-SA" b="1" u="sng" dirty="0" smtClean="0"/>
              <a:t>قياس  </a:t>
            </a:r>
            <a:r>
              <a:rPr lang="ar-SA" b="1" u="sng" dirty="0" err="1" smtClean="0"/>
              <a:t>مقدار (</a:t>
            </a:r>
            <a:r>
              <a:rPr lang="ar-SA" b="1" u="sng" dirty="0" smtClean="0"/>
              <a:t> </a:t>
            </a:r>
            <a:r>
              <a:rPr lang="en-US" b="1" u="sng" dirty="0" smtClean="0"/>
              <a:t>10Dq</a:t>
            </a:r>
            <a:r>
              <a:rPr lang="ar-SA" b="1" u="sng" dirty="0" err="1" smtClean="0"/>
              <a:t>) :-</a:t>
            </a:r>
            <a:endParaRPr lang="en-US" dirty="0" smtClean="0"/>
          </a:p>
          <a:p>
            <a:r>
              <a:rPr lang="ar-SA" b="1" dirty="0" smtClean="0"/>
              <a:t>يمكن قياس قيمة المقدار عن طريق معرفة الطاقة اللازمة </a:t>
            </a:r>
            <a:r>
              <a:rPr lang="ar-SA" b="1" dirty="0" err="1" smtClean="0"/>
              <a:t>لإنتقال</a:t>
            </a:r>
            <a:r>
              <a:rPr lang="ar-SA" b="1" dirty="0" smtClean="0"/>
              <a:t> الكترون من </a:t>
            </a:r>
            <a:r>
              <a:rPr lang="ar-SA" b="1" dirty="0" err="1" smtClean="0"/>
              <a:t>المستوى (</a:t>
            </a:r>
            <a:r>
              <a:rPr lang="en-US" b="1" dirty="0" smtClean="0"/>
              <a:t>t2g</a:t>
            </a:r>
            <a:r>
              <a:rPr lang="ar-SA" b="1" dirty="0" smtClean="0"/>
              <a:t>) الحالة المستقرة </a:t>
            </a:r>
            <a:r>
              <a:rPr lang="ar-SA" b="1" dirty="0" err="1" smtClean="0"/>
              <a:t>إلى (</a:t>
            </a:r>
            <a:r>
              <a:rPr lang="en-US" b="1" dirty="0" err="1" smtClean="0"/>
              <a:t>eg</a:t>
            </a:r>
            <a:r>
              <a:rPr lang="ar-SA" b="1" dirty="0" smtClean="0"/>
              <a:t>) الحالة المثارة ومن المعروف أن الإلكترونات تميل لأن تستقر في المدارات الأقل في الطاقة وأيضا ًتميل بأن تكون طليقة ومنفردة حسب قاعدة          </a:t>
            </a:r>
            <a:r>
              <a:rPr lang="ar-SA" b="1" dirty="0" err="1" smtClean="0"/>
              <a:t>هوند</a:t>
            </a:r>
            <a:r>
              <a:rPr lang="ar-SA" b="1" dirty="0" smtClean="0"/>
              <a:t> </a:t>
            </a:r>
            <a:r>
              <a:rPr lang="ar-SA" b="1" dirty="0" err="1" smtClean="0"/>
              <a:t>.</a:t>
            </a:r>
            <a:endParaRPr lang="en-US" dirty="0" smtClean="0"/>
          </a:p>
          <a:p>
            <a:r>
              <a:rPr lang="ar-SA" b="1" dirty="0" smtClean="0"/>
              <a:t> </a:t>
            </a:r>
            <a:endParaRPr lang="en-US" dirty="0" smtClean="0"/>
          </a:p>
          <a:p>
            <a:endParaRPr lang="ar-SA" dirty="0"/>
          </a:p>
        </p:txBody>
      </p:sp>
      <p:pic>
        <p:nvPicPr>
          <p:cNvPr id="17410" name="Picture 2" descr="صورة 38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3861048"/>
            <a:ext cx="8136904" cy="244827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23528" y="404664"/>
            <a:ext cx="8229600" cy="288032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r>
              <a:rPr lang="ar-SA" b="1" u="sng" dirty="0" err="1" smtClean="0"/>
              <a:t>مثال :-</a:t>
            </a:r>
            <a:r>
              <a:rPr lang="ar-SA" b="1" dirty="0" smtClean="0"/>
              <a:t>   </a:t>
            </a:r>
            <a:endParaRPr lang="en-US" dirty="0" smtClean="0"/>
          </a:p>
          <a:p>
            <a:r>
              <a:rPr lang="ar-SA" b="1" dirty="0" smtClean="0"/>
              <a:t>ففي حالة المتراكب               فإن أيون </a:t>
            </a:r>
            <a:r>
              <a:rPr lang="ar-SA" b="1" dirty="0" err="1" smtClean="0"/>
              <a:t>التيتانيوم</a:t>
            </a:r>
            <a:r>
              <a:rPr lang="ar-SA" b="1" dirty="0" smtClean="0"/>
              <a:t>  </a:t>
            </a:r>
            <a:r>
              <a:rPr lang="ar-SA" b="1" dirty="0" err="1" smtClean="0"/>
              <a:t>(</a:t>
            </a:r>
            <a:r>
              <a:rPr lang="en-US" b="1" dirty="0" smtClean="0"/>
              <a:t>      </a:t>
            </a:r>
            <a:r>
              <a:rPr lang="ar-SA" b="1" dirty="0" smtClean="0"/>
              <a:t>) وتركيبه </a:t>
            </a:r>
            <a:r>
              <a:rPr lang="ar-SA" b="1" dirty="0" err="1" smtClean="0"/>
              <a:t>الإلكتروني             (</a:t>
            </a:r>
            <a:r>
              <a:rPr lang="en-US" dirty="0" smtClean="0"/>
              <a:t>d</a:t>
            </a:r>
            <a:r>
              <a:rPr lang="en-US" b="1" dirty="0" smtClean="0"/>
              <a:t>1</a:t>
            </a:r>
            <a:r>
              <a:rPr lang="ar-SA" b="1" dirty="0" smtClean="0"/>
              <a:t>) الذي يحتل فيه الإلكترون المستوى الأقل في الطاقة وذلك يكون في المستوى</a:t>
            </a:r>
            <a:r>
              <a:rPr lang="ar-SA" b="1" dirty="0" err="1" smtClean="0"/>
              <a:t>(</a:t>
            </a:r>
            <a:r>
              <a:rPr lang="en-US" b="1" dirty="0" smtClean="0"/>
              <a:t>t2g</a:t>
            </a:r>
            <a:r>
              <a:rPr lang="ar-SA" b="1" dirty="0" err="1" smtClean="0"/>
              <a:t>) </a:t>
            </a:r>
            <a:r>
              <a:rPr lang="ar-SA" b="1" dirty="0" smtClean="0"/>
              <a:t>، فنجد أن عملية انتقال الإلكترون من الحالة المستقرة الى الحالة المثارة نراها في هذا </a:t>
            </a:r>
            <a:r>
              <a:rPr lang="ar-SA" b="1" dirty="0" err="1" smtClean="0"/>
              <a:t>الشكل ،</a:t>
            </a:r>
            <a:endParaRPr lang="en-US" dirty="0" smtClean="0"/>
          </a:p>
          <a:p>
            <a:r>
              <a:rPr lang="ar-SA" b="1" dirty="0" smtClean="0"/>
              <a:t>حيث يتحول لون </a:t>
            </a:r>
            <a:r>
              <a:rPr lang="ar-SA" b="1" dirty="0" err="1" smtClean="0"/>
              <a:t>المحلول (</a:t>
            </a:r>
            <a:r>
              <a:rPr lang="en-US" b="1" dirty="0" smtClean="0"/>
              <a:t> </a:t>
            </a:r>
            <a:r>
              <a:rPr lang="ar-SA" b="1" dirty="0" smtClean="0"/>
              <a:t>    )  للبنفسجي نتيجة هذا الانتقال </a:t>
            </a:r>
            <a:r>
              <a:rPr lang="ar-SA" b="1" dirty="0" err="1" smtClean="0"/>
              <a:t>الإلكتروني .</a:t>
            </a:r>
            <a:endParaRPr lang="en-US" dirty="0" smtClean="0"/>
          </a:p>
          <a:p>
            <a:endParaRPr lang="ar-SA" dirty="0"/>
          </a:p>
        </p:txBody>
      </p:sp>
      <p:pic>
        <p:nvPicPr>
          <p:cNvPr id="18434" name="Picture 2" descr="صورة 38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3429000"/>
            <a:ext cx="8136904" cy="288032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pic>
      <p:graphicFrame>
        <p:nvGraphicFramePr>
          <p:cNvPr id="18437" name="Object 5"/>
          <p:cNvGraphicFramePr>
            <a:graphicFrameLocks noChangeAspect="1"/>
          </p:cNvGraphicFramePr>
          <p:nvPr/>
        </p:nvGraphicFramePr>
        <p:xfrm>
          <a:off x="5004048" y="620688"/>
          <a:ext cx="1162050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8" name="معادلة" r:id="rId4" imgW="1155199" imgH="495085" progId="Equation.3">
                  <p:embed/>
                </p:oleObj>
              </mc:Choice>
              <mc:Fallback>
                <p:oleObj name="معادلة" r:id="rId4" imgW="1155199" imgH="495085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4048" y="620688"/>
                        <a:ext cx="1162050" cy="495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39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graphicFrame>
        <p:nvGraphicFramePr>
          <p:cNvPr id="18438" name="Object 6"/>
          <p:cNvGraphicFramePr>
            <a:graphicFrameLocks noChangeAspect="1"/>
          </p:cNvGraphicFramePr>
          <p:nvPr/>
        </p:nvGraphicFramePr>
        <p:xfrm>
          <a:off x="2267744" y="836712"/>
          <a:ext cx="447675" cy="314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9" name="معادلة" r:id="rId6" imgW="444114" imgH="317225" progId="Equation.3">
                  <p:embed/>
                </p:oleObj>
              </mc:Choice>
              <mc:Fallback>
                <p:oleObj name="معادلة" r:id="rId6" imgW="444114" imgH="317225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7744" y="836712"/>
                        <a:ext cx="447675" cy="314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40" name="Rectangle 8"/>
          <p:cNvSpPr>
            <a:spLocks noChangeArrowheads="1"/>
          </p:cNvSpPr>
          <p:nvPr/>
        </p:nvSpPr>
        <p:spPr bwMode="auto">
          <a:xfrm>
            <a:off x="0" y="771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1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)</a:t>
            </a: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8442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graphicFrame>
        <p:nvGraphicFramePr>
          <p:cNvPr id="18441" name="Object 9"/>
          <p:cNvGraphicFramePr>
            <a:graphicFrameLocks noChangeAspect="1"/>
          </p:cNvGraphicFramePr>
          <p:nvPr/>
        </p:nvGraphicFramePr>
        <p:xfrm>
          <a:off x="4932040" y="2132856"/>
          <a:ext cx="447675" cy="314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50" name="معادلة" r:id="rId8" imgW="444114" imgH="317225" progId="Equation.3">
                  <p:embed/>
                </p:oleObj>
              </mc:Choice>
              <mc:Fallback>
                <p:oleObj name="معادلة" r:id="rId8" imgW="444114" imgH="317225" progId="Equation.3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32040" y="2132856"/>
                        <a:ext cx="447675" cy="314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43" name="Rectangle 11"/>
          <p:cNvSpPr>
            <a:spLocks noChangeArrowheads="1"/>
          </p:cNvSpPr>
          <p:nvPr/>
        </p:nvSpPr>
        <p:spPr bwMode="auto">
          <a:xfrm>
            <a:off x="0" y="771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1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)</a:t>
            </a: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06" name="Object 2"/>
          <p:cNvGraphicFramePr>
            <a:graphicFrameLocks noChangeAspect="1"/>
          </p:cNvGraphicFramePr>
          <p:nvPr/>
        </p:nvGraphicFramePr>
        <p:xfrm>
          <a:off x="5004048" y="2420888"/>
          <a:ext cx="600075" cy="238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11" name="معادلة" r:id="rId3" imgW="596641" imgH="266584" progId="Equation.3">
                  <p:embed/>
                </p:oleObj>
              </mc:Choice>
              <mc:Fallback>
                <p:oleObj name="معادلة" r:id="rId3" imgW="596641" imgH="266584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4048" y="2420888"/>
                        <a:ext cx="600075" cy="238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05" name="Object 1"/>
          <p:cNvGraphicFramePr>
            <a:graphicFrameLocks noChangeAspect="1"/>
          </p:cNvGraphicFramePr>
          <p:nvPr/>
        </p:nvGraphicFramePr>
        <p:xfrm>
          <a:off x="4067944" y="4149080"/>
          <a:ext cx="600075" cy="26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12" name="معادلة" r:id="rId5" imgW="596641" imgH="266584" progId="Equation.3">
                  <p:embed/>
                </p:oleObj>
              </mc:Choice>
              <mc:Fallback>
                <p:oleObj name="معادلة" r:id="rId5" imgW="596641" imgH="266584" progId="Equation.3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7944" y="4149080"/>
                        <a:ext cx="600075" cy="266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755576" y="476672"/>
            <a:ext cx="7704856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ولكي نعرف ما إذا كان المتراكب من النوع عال أو منخفض المغزل يجب علينا أولا ً معرفة طاقة الثبات الناتجة عن تأثير المجال البلوري وطرق حسابها ولكي نحسب طاقة الثبات الناتجة عن وجود المجال البلوري الذي تحدثه المجموعات المتناسقة حول أيون الفلز نتبع الطريقة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التالية :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Low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كل إلكترون من إلكترونات الفلز يستقر في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المدارات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t2g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فإنه يعمل على استقرار النظام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بمقدار = (</a:t>
            </a:r>
            <a:endParaRPr kumimoji="0" lang="ar-S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755576" y="3284984"/>
            <a:ext cx="738031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) 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ومعنى سالب الشحنة أي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استقرار 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، وذلك نسبة إلى طاقة الأيون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الحر 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، وأي إلكترون يستقر في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المدارات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eg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فإنه يعمل على عدم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إستقرار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النظام 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(ورفع طاقته)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بمقدار = (</a:t>
            </a:r>
            <a:endParaRPr kumimoji="0" lang="ar-S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78" name="Rectangle 2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9479" name="Rectangle 23"/>
          <p:cNvSpPr>
            <a:spLocks noChangeArrowheads="1"/>
          </p:cNvSpPr>
          <p:nvPr/>
        </p:nvSpPr>
        <p:spPr bwMode="auto">
          <a:xfrm>
            <a:off x="0" y="4953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8915" name="Object 3"/>
          <p:cNvGraphicFramePr>
            <a:graphicFrameLocks noChangeAspect="1"/>
          </p:cNvGraphicFramePr>
          <p:nvPr/>
        </p:nvGraphicFramePr>
        <p:xfrm>
          <a:off x="6300192" y="764704"/>
          <a:ext cx="447675" cy="352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29" name="معادلة" r:id="rId3" imgW="444114" imgH="355292" progId="Equation.3">
                  <p:embed/>
                </p:oleObj>
              </mc:Choice>
              <mc:Fallback>
                <p:oleObj name="معادلة" r:id="rId3" imgW="444114" imgH="355292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00192" y="764704"/>
                        <a:ext cx="447675" cy="352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914" name="Object 2"/>
          <p:cNvGraphicFramePr>
            <a:graphicFrameLocks noChangeAspect="1"/>
          </p:cNvGraphicFramePr>
          <p:nvPr/>
        </p:nvGraphicFramePr>
        <p:xfrm>
          <a:off x="1475656" y="764704"/>
          <a:ext cx="600075" cy="238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30" name="معادلة" r:id="rId5" imgW="596641" imgH="266584" progId="Equation.3">
                  <p:embed/>
                </p:oleObj>
              </mc:Choice>
              <mc:Fallback>
                <p:oleObj name="معادلة" r:id="rId5" imgW="596641" imgH="266584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5656" y="764704"/>
                        <a:ext cx="600075" cy="238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913" name="Object 1"/>
          <p:cNvGraphicFramePr>
            <a:graphicFrameLocks noChangeAspect="1"/>
          </p:cNvGraphicFramePr>
          <p:nvPr/>
        </p:nvGraphicFramePr>
        <p:xfrm>
          <a:off x="5796136" y="1700808"/>
          <a:ext cx="1571625" cy="26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31" name="معادلة" r:id="rId7" imgW="1574117" imgH="266584" progId="Equation.3">
                  <p:embed/>
                </p:oleObj>
              </mc:Choice>
              <mc:Fallback>
                <p:oleObj name="معادلة" r:id="rId7" imgW="1574117" imgH="266584" progId="Equation.3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6136" y="1700808"/>
                        <a:ext cx="1571625" cy="266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916" name="Rectangle 4"/>
          <p:cNvSpPr>
            <a:spLocks noChangeArrowheads="1"/>
          </p:cNvSpPr>
          <p:nvPr/>
        </p:nvSpPr>
        <p:spPr bwMode="auto">
          <a:xfrm>
            <a:off x="1979712" y="677307"/>
            <a:ext cx="666023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1- ففي المثال </a:t>
            </a:r>
            <a:r>
              <a:rPr kumimoji="0" lang="ar-SA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السابق (</a:t>
            </a:r>
            <a:endParaRPr kumimoji="0" lang="ar-SA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8917" name="Rectangle 5"/>
          <p:cNvSpPr>
            <a:spLocks noChangeArrowheads="1"/>
          </p:cNvSpPr>
          <p:nvPr/>
        </p:nvSpPr>
        <p:spPr bwMode="auto">
          <a:xfrm>
            <a:off x="-252536" y="749315"/>
            <a:ext cx="608416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) </a:t>
            </a: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نجد أن طاقة </a:t>
            </a:r>
            <a:r>
              <a:rPr kumimoji="0" lang="ar-SA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إستقرار</a:t>
            </a: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المجال البلوري </a:t>
            </a:r>
            <a:r>
              <a:rPr kumimoji="0" lang="ar-SA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تساوي (</a:t>
            </a:r>
            <a:endParaRPr kumimoji="0" lang="ar-SA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8918" name="Rectangle 6"/>
          <p:cNvSpPr>
            <a:spLocks noChangeArrowheads="1"/>
          </p:cNvSpPr>
          <p:nvPr/>
        </p:nvSpPr>
        <p:spPr bwMode="auto">
          <a:xfrm>
            <a:off x="1691680" y="1196752"/>
            <a:ext cx="651621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)</a:t>
            </a: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</a:t>
            </a: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وفي حالة وجود إلكترونين في </a:t>
            </a:r>
            <a:r>
              <a:rPr kumimoji="0" lang="ar-SA" sz="20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المدار (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</a:t>
            </a: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) تكون طاقة الاستقرار </a:t>
            </a:r>
            <a:r>
              <a:rPr kumimoji="0" lang="ar-SA" sz="20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مساوية (</a:t>
            </a:r>
            <a:endParaRPr kumimoji="0" lang="ar-SA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8919" name="Rectangle 7"/>
          <p:cNvSpPr>
            <a:spLocks noChangeArrowheads="1"/>
          </p:cNvSpPr>
          <p:nvPr/>
        </p:nvSpPr>
        <p:spPr bwMode="auto">
          <a:xfrm>
            <a:off x="0" y="1484784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) .</a:t>
            </a:r>
            <a:endParaRPr kumimoji="0" lang="ar-S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8921" name="Rectangle 9"/>
          <p:cNvSpPr>
            <a:spLocks noChangeArrowheads="1"/>
          </p:cNvSpPr>
          <p:nvPr/>
        </p:nvSpPr>
        <p:spPr bwMode="auto">
          <a:xfrm>
            <a:off x="3347864" y="2078514"/>
            <a:ext cx="536408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2- الترتيب </a:t>
            </a:r>
            <a:r>
              <a:rPr kumimoji="0" lang="ar-SA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الإلكتروني </a:t>
            </a:r>
            <a:r>
              <a:rPr kumimoji="0" lang="ar-SA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(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3</a:t>
            </a: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) </a:t>
            </a: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تصبح طاقة استقرار المجال </a:t>
            </a:r>
            <a:r>
              <a:rPr kumimoji="0" lang="ar-SA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البلوري </a:t>
            </a:r>
            <a:r>
              <a:rPr kumimoji="0" lang="ar-SA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(</a:t>
            </a:r>
            <a:endParaRPr kumimoji="0" lang="ar-SA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8920" name="Object 8"/>
          <p:cNvGraphicFramePr>
            <a:graphicFrameLocks noChangeAspect="1"/>
          </p:cNvGraphicFramePr>
          <p:nvPr/>
        </p:nvGraphicFramePr>
        <p:xfrm>
          <a:off x="1691680" y="2132856"/>
          <a:ext cx="1676400" cy="26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32" name="معادلة" r:id="rId9" imgW="1675673" imgH="266584" progId="Equation.3">
                  <p:embed/>
                </p:oleObj>
              </mc:Choice>
              <mc:Fallback>
                <p:oleObj name="معادلة" r:id="rId9" imgW="1675673" imgH="266584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1680" y="2132856"/>
                        <a:ext cx="1676400" cy="266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922" name="Rectangle 10"/>
          <p:cNvSpPr>
            <a:spLocks noChangeArrowheads="1"/>
          </p:cNvSpPr>
          <p:nvPr/>
        </p:nvSpPr>
        <p:spPr bwMode="auto">
          <a:xfrm>
            <a:off x="0" y="266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1600" b="1" i="0" u="none" strike="noStrike" cap="none" normalizeH="0" baseline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)</a:t>
            </a:r>
            <a:r>
              <a:rPr kumimoji="0" lang="ar-SA" sz="1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</a:t>
            </a:r>
            <a:endParaRPr kumimoji="0" lang="ar-S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8923" name="Rectangle 11"/>
          <p:cNvSpPr>
            <a:spLocks noChangeArrowheads="1"/>
          </p:cNvSpPr>
          <p:nvPr/>
        </p:nvSpPr>
        <p:spPr bwMode="auto">
          <a:xfrm>
            <a:off x="683568" y="3048055"/>
            <a:ext cx="788436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3- </a:t>
            </a: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أما </a:t>
            </a:r>
            <a:r>
              <a:rPr kumimoji="0" lang="ar-SA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المستوى</a:t>
            </a:r>
            <a:r>
              <a:rPr kumimoji="0" lang="ar-SA" sz="20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</a:t>
            </a:r>
            <a:r>
              <a:rPr kumimoji="0" lang="ar-SA" sz="20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t2g</a:t>
            </a: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</a:t>
            </a: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</a:t>
            </a: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فإنه يصبح نصف ممتلئ عندما نصل </a:t>
            </a:r>
            <a:r>
              <a:rPr kumimoji="0" lang="ar-SA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للترتيب </a:t>
            </a:r>
            <a:r>
              <a:rPr kumimoji="0" lang="ar-SA" sz="20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(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3</a:t>
            </a: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)</a:t>
            </a: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وللترتيب </a:t>
            </a:r>
            <a:r>
              <a:rPr kumimoji="0" lang="ar-SA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الإلكتروني </a:t>
            </a:r>
            <a:r>
              <a:rPr kumimoji="0" lang="ar-SA" sz="20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(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4</a:t>
            </a: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) </a:t>
            </a: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يظهر احتمالان لهذه الحالة هي حالة المجال الضعيف وحالة المجال </a:t>
            </a:r>
            <a:r>
              <a:rPr kumimoji="0" lang="ar-SA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القوي .</a:t>
            </a:r>
            <a:endParaRPr kumimoji="0" lang="ar-SA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5076056" y="620688"/>
            <a:ext cx="3456384" cy="4001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ar-SA" sz="2000" b="1" u="sng" dirty="0" smtClean="0"/>
              <a:t>أولا ً في حالة المجال الضعيف </a:t>
            </a:r>
            <a:endParaRPr lang="ar-SA" sz="2000" dirty="0"/>
          </a:p>
        </p:txBody>
      </p:sp>
      <p:sp>
        <p:nvSpPr>
          <p:cNvPr id="39938" name="Rectangle 2"/>
          <p:cNvSpPr>
            <a:spLocks noChangeArrowheads="1"/>
          </p:cNvSpPr>
          <p:nvPr/>
        </p:nvSpPr>
        <p:spPr bwMode="auto">
          <a:xfrm>
            <a:off x="539552" y="2261483"/>
            <a:ext cx="7991872" cy="369332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حيث الفرق بين طاقة </a:t>
            </a:r>
            <a:r>
              <a:rPr kumimoji="0" lang="ar-SA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المستويين </a:t>
            </a:r>
            <a:r>
              <a:rPr kumimoji="0" lang="ar-SA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t2g</a:t>
            </a:r>
            <a:r>
              <a:rPr kumimoji="0" lang="ar-SA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</a:t>
            </a:r>
            <a:r>
              <a:rPr kumimoji="0" lang="ar-SA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, </a:t>
            </a:r>
            <a:r>
              <a:rPr kumimoji="0" lang="ar-SA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</a:t>
            </a:r>
            <a:r>
              <a:rPr kumimoji="0" lang="en-US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eg</a:t>
            </a: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</a:t>
            </a: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صغير إذا </a:t>
            </a:r>
            <a:r>
              <a:rPr kumimoji="0" lang="ar-SA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ماقورنت</a:t>
            </a: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بطاقة ازدواج </a:t>
            </a:r>
            <a:r>
              <a:rPr kumimoji="0" lang="ar-SA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الإلكترونات (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</a:t>
            </a:r>
            <a:r>
              <a:rPr kumimoji="0" lang="ar-SA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) ،</a:t>
            </a: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</a:t>
            </a:r>
            <a:endParaRPr kumimoji="0" lang="ar-SA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9937" name="Object 1"/>
          <p:cNvGraphicFramePr>
            <a:graphicFrameLocks noChangeAspect="1"/>
          </p:cNvGraphicFramePr>
          <p:nvPr/>
        </p:nvGraphicFramePr>
        <p:xfrm>
          <a:off x="0" y="457200"/>
          <a:ext cx="171450" cy="161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51" name="معادلة" r:id="rId3" imgW="177492" imgH="164814" progId="Equation.3">
                  <p:embed/>
                </p:oleObj>
              </mc:Choice>
              <mc:Fallback>
                <p:oleObj name="معادلة" r:id="rId3" imgW="177492" imgH="164814" progId="Equation.3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457200"/>
                        <a:ext cx="171450" cy="161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939" name="Rectangle 3"/>
          <p:cNvSpPr>
            <a:spLocks noChangeArrowheads="1"/>
          </p:cNvSpPr>
          <p:nvPr/>
        </p:nvSpPr>
        <p:spPr bwMode="auto">
          <a:xfrm>
            <a:off x="467544" y="1279214"/>
            <a:ext cx="8244408" cy="954107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</a:t>
            </a: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فالإلكترون الرابع سيدخل أحد المدارات الموجودة في </a:t>
            </a:r>
            <a:r>
              <a:rPr kumimoji="0" lang="ar-SA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المستوى </a:t>
            </a:r>
            <a:r>
              <a:rPr kumimoji="0" lang="ar-SA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</a:t>
            </a:r>
            <a:r>
              <a:rPr kumimoji="0" lang="en-US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eg</a:t>
            </a: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</a:t>
            </a: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بدلا ًمن أن يزدوج في </a:t>
            </a:r>
            <a:r>
              <a:rPr kumimoji="0" lang="ar-SA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المدارات </a:t>
            </a:r>
            <a:r>
              <a:rPr kumimoji="0" lang="ar-SA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t2g</a:t>
            </a:r>
            <a:r>
              <a:rPr kumimoji="0" lang="ar-SA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</a:t>
            </a:r>
            <a:r>
              <a:rPr kumimoji="0" lang="ar-SA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.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Low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وذلك يكون بفقد طاقة قليلة ما على شكل طاقة </a:t>
            </a:r>
            <a:r>
              <a:rPr kumimoji="0" lang="ar-SA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إستقرار</a:t>
            </a: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مجال بلوري عند دخول الإلكترون الرابع أحد مدارات </a:t>
            </a:r>
            <a:r>
              <a:rPr kumimoji="0" lang="ar-SA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المستوى </a:t>
            </a:r>
            <a:r>
              <a:rPr kumimoji="0" lang="ar-SA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</a:t>
            </a:r>
            <a:r>
              <a:rPr kumimoji="0" lang="en-US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eg</a:t>
            </a: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</a:t>
            </a: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</a:t>
            </a: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غير </a:t>
            </a:r>
            <a:r>
              <a:rPr kumimoji="0" lang="ar-SA" sz="20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المستقر </a:t>
            </a:r>
            <a:r>
              <a:rPr kumimoji="0" lang="ar-SA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.</a:t>
            </a:r>
            <a:endParaRPr kumimoji="0" lang="ar-SA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9941" name="Rectangle 5"/>
          <p:cNvSpPr>
            <a:spLocks noChangeArrowheads="1"/>
          </p:cNvSpPr>
          <p:nvPr/>
        </p:nvSpPr>
        <p:spPr bwMode="auto">
          <a:xfrm>
            <a:off x="2555776" y="2708920"/>
            <a:ext cx="608416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وتكون طاقة الاستقرار للمجال الضعيف </a:t>
            </a: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هي (</a:t>
            </a:r>
            <a:endParaRPr kumimoji="0" lang="ar-S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9940" name="Object 4"/>
          <p:cNvGraphicFramePr>
            <a:graphicFrameLocks noChangeAspect="1"/>
          </p:cNvGraphicFramePr>
          <p:nvPr/>
        </p:nvGraphicFramePr>
        <p:xfrm>
          <a:off x="1691680" y="2708920"/>
          <a:ext cx="3744416" cy="2880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52" name="معادلة" r:id="rId5" imgW="2145369" imgH="266584" progId="Equation.3">
                  <p:embed/>
                </p:oleObj>
              </mc:Choice>
              <mc:Fallback>
                <p:oleObj name="معادلة" r:id="rId5" imgW="2145369" imgH="266584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1680" y="2708920"/>
                        <a:ext cx="3744416" cy="28803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942" name="Rectangle 6"/>
          <p:cNvSpPr>
            <a:spLocks noChangeArrowheads="1"/>
          </p:cNvSpPr>
          <p:nvPr/>
        </p:nvSpPr>
        <p:spPr bwMode="auto">
          <a:xfrm>
            <a:off x="1115616" y="3068960"/>
            <a:ext cx="7524328" cy="40011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) </a:t>
            </a: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ويكون التوزيع الاليكتروني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d</a:t>
            </a:r>
            <a:r>
              <a:rPr kumimoji="0" lang="en-US" sz="2000" b="0" i="0" u="none" strike="noStrike" cap="none" normalizeH="0" baseline="30000" dirty="0" smtClean="0">
                <a:ln>
                  <a:noFill/>
                </a:ln>
                <a:solidFill>
                  <a:srgbClr val="0D0D0D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4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(t</a:t>
            </a:r>
            <a:r>
              <a:rPr kumimoji="0" lang="en-US" sz="20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3</a:t>
            </a:r>
            <a:r>
              <a:rPr kumimoji="0" lang="en-US" sz="20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2g</a:t>
            </a:r>
            <a:r>
              <a:rPr kumimoji="0" lang="en-US" sz="2000" b="1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eg</a:t>
            </a:r>
            <a:r>
              <a:rPr kumimoji="0" lang="en-US" sz="20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)=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</a:t>
            </a: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.</a:t>
            </a:r>
            <a:endParaRPr kumimoji="0" lang="ar-S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9943" name="Rectangle 7"/>
          <p:cNvSpPr>
            <a:spLocks noChangeArrowheads="1"/>
          </p:cNvSpPr>
          <p:nvPr/>
        </p:nvSpPr>
        <p:spPr bwMode="auto">
          <a:xfrm>
            <a:off x="827584" y="3571876"/>
            <a:ext cx="781236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مثال </a:t>
            </a:r>
            <a:r>
              <a:rPr kumimoji="0" lang="ar-SA" b="1" i="0" u="sng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آخر :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Low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في حالة التوزيع </a:t>
            </a:r>
            <a:r>
              <a:rPr kumimoji="0" lang="ar-SA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الإلكتروني (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5</a:t>
            </a: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) يكون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</a:t>
            </a:r>
            <a:r>
              <a:rPr kumimoji="0" lang="en-US" b="1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3</a:t>
            </a:r>
            <a:r>
              <a:rPr kumimoji="0" lang="en-US" b="1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2g 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eg</a:t>
            </a:r>
            <a:r>
              <a:rPr kumimoji="0" lang="en-US" b="1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</a:t>
            </a: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بذلك تصبح طاقة المجال </a:t>
            </a:r>
            <a:r>
              <a:rPr kumimoji="0" lang="ar-SA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البلوري </a:t>
            </a: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= </a:t>
            </a:r>
            <a:r>
              <a:rPr kumimoji="0" lang="ar-SA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صفر .</a:t>
            </a: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Low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حيث وجود إلكترونين في مجال ضد الرابط يعادل عملية </a:t>
            </a:r>
            <a:r>
              <a:rPr kumimoji="0" lang="ar-SA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الإستقرار</a:t>
            </a: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الناتجة من وجود ثلاث </a:t>
            </a:r>
            <a:r>
              <a:rPr kumimoji="0" lang="ar-SA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إلكترونات .</a:t>
            </a:r>
            <a:endParaRPr kumimoji="0" lang="ar-SA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9945" name="Rectangle 9"/>
          <p:cNvSpPr>
            <a:spLocks noChangeArrowheads="1"/>
          </p:cNvSpPr>
          <p:nvPr/>
        </p:nvSpPr>
        <p:spPr bwMode="auto">
          <a:xfrm>
            <a:off x="5724128" y="4293821"/>
            <a:ext cx="2771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طاقة المجال البلوري  </a:t>
            </a:r>
            <a:endParaRPr kumimoji="0" lang="ar-SA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9944" name="Object 8"/>
          <p:cNvGraphicFramePr>
            <a:graphicFrameLocks noChangeAspect="1"/>
          </p:cNvGraphicFramePr>
          <p:nvPr/>
        </p:nvGraphicFramePr>
        <p:xfrm>
          <a:off x="4643438" y="4929198"/>
          <a:ext cx="3888432" cy="3600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53" name="معادلة" r:id="rId7" imgW="2540000" imgH="266700" progId="Equation.3">
                  <p:embed/>
                </p:oleObj>
              </mc:Choice>
              <mc:Fallback>
                <p:oleObj name="معادلة" r:id="rId7" imgW="2540000" imgH="266700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3438" y="4929198"/>
                        <a:ext cx="3888432" cy="36004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9946" name="Picture 10" descr="صورة 388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95536" y="4429132"/>
            <a:ext cx="4104456" cy="20536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1"/>
          <p:cNvSpPr>
            <a:spLocks noChangeArrowheads="1"/>
          </p:cNvSpPr>
          <p:nvPr/>
        </p:nvSpPr>
        <p:spPr bwMode="auto">
          <a:xfrm>
            <a:off x="611560" y="446765"/>
            <a:ext cx="8316416" cy="707886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ويمكن حساب طاقة </a:t>
            </a:r>
            <a:r>
              <a:rPr kumimoji="0" lang="ar-SA" sz="20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إستقرار</a:t>
            </a: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المجال البلوري للتراكيب </a:t>
            </a:r>
            <a:r>
              <a:rPr kumimoji="0" lang="ar-SA" sz="20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من (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6</a:t>
            </a: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) </a:t>
            </a:r>
            <a:r>
              <a:rPr kumimoji="0" lang="ar-SA" sz="20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إلى  (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10</a:t>
            </a: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)  في حالة المجال الضعيف بنفس </a:t>
            </a:r>
            <a:r>
              <a:rPr kumimoji="0" lang="ar-SA" sz="20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الطريقة .</a:t>
            </a:r>
            <a:endParaRPr kumimoji="0" lang="ar-SA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0962" name="Picture 2" descr="صورة 12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772816"/>
            <a:ext cx="7416824" cy="4032448"/>
          </a:xfrm>
          <a:prstGeom prst="rect">
            <a:avLst/>
          </a:prstGeom>
          <a:noFill/>
          <a:ln w="38100">
            <a:solidFill>
              <a:srgbClr val="0000FF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جدول 3"/>
          <p:cNvGraphicFramePr>
            <a:graphicFrameLocks noGrp="1"/>
          </p:cNvGraphicFramePr>
          <p:nvPr/>
        </p:nvGraphicFramePr>
        <p:xfrm>
          <a:off x="1187624" y="1124745"/>
          <a:ext cx="6840759" cy="5256582"/>
        </p:xfrm>
        <a:graphic>
          <a:graphicData uri="http://schemas.openxmlformats.org/drawingml/2006/table">
            <a:tbl>
              <a:tblPr rtl="1"/>
              <a:tblGrid>
                <a:gridCol w="1709788"/>
                <a:gridCol w="1937761"/>
                <a:gridCol w="2095093"/>
                <a:gridCol w="1098117"/>
              </a:tblGrid>
              <a:tr h="417189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imes New Roman"/>
                          <a:ea typeface="Times New Roman"/>
                          <a:cs typeface="Arial"/>
                        </a:rPr>
                        <a:t>Tetrahedral</a:t>
                      </a:r>
                      <a:endParaRPr lang="en-US" sz="12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Times New Roman"/>
                          <a:ea typeface="Times New Roman"/>
                          <a:cs typeface="Arial"/>
                        </a:rPr>
                        <a:t>Low spin (LS)</a:t>
                      </a:r>
                      <a:endParaRPr lang="en-US" sz="1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Times New Roman"/>
                          <a:ea typeface="Times New Roman"/>
                          <a:cs typeface="Arial"/>
                        </a:rPr>
                        <a:t>High spin (HS)</a:t>
                      </a:r>
                      <a:endParaRPr lang="en-US" sz="1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latin typeface="Times New Roman"/>
                          <a:ea typeface="Times New Roman"/>
                          <a:cs typeface="Arial"/>
                        </a:rPr>
                        <a:t>d</a:t>
                      </a:r>
                      <a:r>
                        <a:rPr lang="en-US" sz="1400" b="1" dirty="0" err="1">
                          <a:latin typeface="Times New Roman"/>
                          <a:ea typeface="Times New Roman"/>
                          <a:cs typeface="Arial"/>
                        </a:rPr>
                        <a:t>n</a:t>
                      </a:r>
                      <a:endParaRPr lang="en-US" sz="12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7503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Times New Roman"/>
                          <a:ea typeface="Times New Roman"/>
                          <a:cs typeface="Arial"/>
                        </a:rPr>
                        <a:t>Complexes</a:t>
                      </a:r>
                      <a:endParaRPr lang="en-US" sz="1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imes New Roman"/>
                          <a:ea typeface="Times New Roman"/>
                          <a:cs typeface="Arial"/>
                        </a:rPr>
                        <a:t>Octahedral</a:t>
                      </a:r>
                      <a:endParaRPr lang="en-US" sz="1200" dirty="0"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imes New Roman"/>
                          <a:ea typeface="Times New Roman"/>
                          <a:cs typeface="Arial"/>
                        </a:rPr>
                        <a:t>complexes</a:t>
                      </a:r>
                      <a:endParaRPr lang="en-US" sz="12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Times New Roman"/>
                          <a:ea typeface="Times New Roman"/>
                          <a:cs typeface="Arial"/>
                        </a:rPr>
                        <a:t>Octahedral</a:t>
                      </a:r>
                      <a:endParaRPr lang="en-US" sz="1200"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Times New Roman"/>
                          <a:ea typeface="Times New Roman"/>
                          <a:cs typeface="Arial"/>
                        </a:rPr>
                        <a:t>complexes</a:t>
                      </a:r>
                      <a:endParaRPr lang="en-US" sz="1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Arial"/>
                        </a:rPr>
                        <a:t>d</a:t>
                      </a:r>
                      <a:endParaRPr lang="en-US" sz="1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7189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D0D0D"/>
                          </a:solidFill>
                          <a:latin typeface="Al-Kharashi Saleh Masmat Mail"/>
                          <a:ea typeface="Times New Roman"/>
                          <a:cs typeface="Simplified Arabic"/>
                        </a:rPr>
                        <a:t>6</a:t>
                      </a:r>
                      <a:r>
                        <a:rPr lang="ar-SA" sz="1600" b="1">
                          <a:solidFill>
                            <a:srgbClr val="0D0D0D"/>
                          </a:solidFill>
                          <a:latin typeface="Al-Kharashi Saleh Masmat Mail"/>
                          <a:ea typeface="Times New Roman"/>
                          <a:cs typeface="Simplified Arabic"/>
                        </a:rPr>
                        <a:t>-</a:t>
                      </a:r>
                      <a:endParaRPr lang="en-US" sz="1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D0D0D"/>
                          </a:solidFill>
                          <a:latin typeface="Al-Kharashi Saleh Masmat Mail"/>
                          <a:ea typeface="Times New Roman"/>
                          <a:cs typeface="Simplified Arabic"/>
                        </a:rPr>
                        <a:t>4</a:t>
                      </a:r>
                      <a:r>
                        <a:rPr lang="ar-SA" sz="1600" b="1" dirty="0" err="1">
                          <a:solidFill>
                            <a:srgbClr val="0D0D0D"/>
                          </a:solidFill>
                          <a:latin typeface="Al-Kharashi Saleh Masmat Mail"/>
                          <a:ea typeface="Times New Roman"/>
                          <a:cs typeface="Simplified Arabic"/>
                        </a:rPr>
                        <a:t>-</a:t>
                      </a:r>
                      <a:endParaRPr lang="en-US" sz="12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D0D0D"/>
                          </a:solidFill>
                          <a:latin typeface="Al-Kharashi Saleh Masmat Mail"/>
                          <a:ea typeface="Times New Roman"/>
                          <a:cs typeface="Simplified Arabic"/>
                        </a:rPr>
                        <a:t>4</a:t>
                      </a:r>
                      <a:r>
                        <a:rPr lang="ar-SA" sz="1600" b="1">
                          <a:solidFill>
                            <a:srgbClr val="0D0D0D"/>
                          </a:solidFill>
                          <a:latin typeface="Al-Kharashi Saleh Masmat Mail"/>
                          <a:ea typeface="Times New Roman"/>
                          <a:cs typeface="Simplified Arabic"/>
                        </a:rPr>
                        <a:t>-</a:t>
                      </a:r>
                      <a:endParaRPr lang="en-US" sz="1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Arial"/>
                        </a:rPr>
                        <a:t>d</a:t>
                      </a:r>
                      <a:r>
                        <a:rPr lang="en-US" sz="1400" b="1">
                          <a:latin typeface="Times New Roman"/>
                          <a:ea typeface="Times New Roman"/>
                          <a:cs typeface="Arial"/>
                        </a:rPr>
                        <a:t>1</a:t>
                      </a:r>
                      <a:endParaRPr lang="en-US" sz="1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7189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D0D0D"/>
                          </a:solidFill>
                          <a:latin typeface="Al-Kharashi Saleh Masmat Mail"/>
                          <a:ea typeface="Times New Roman"/>
                          <a:cs typeface="Simplified Arabic"/>
                        </a:rPr>
                        <a:t>12</a:t>
                      </a:r>
                      <a:r>
                        <a:rPr lang="ar-SA" sz="1600" b="1">
                          <a:solidFill>
                            <a:srgbClr val="0D0D0D"/>
                          </a:solidFill>
                          <a:latin typeface="Al-Kharashi Saleh Masmat Mail"/>
                          <a:ea typeface="Times New Roman"/>
                          <a:cs typeface="Simplified Arabic"/>
                        </a:rPr>
                        <a:t>-</a:t>
                      </a:r>
                      <a:endParaRPr lang="en-US" sz="1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D0D0D"/>
                          </a:solidFill>
                          <a:latin typeface="Al-Kharashi Saleh Masmat Mail"/>
                          <a:ea typeface="Times New Roman"/>
                          <a:cs typeface="Simplified Arabic"/>
                        </a:rPr>
                        <a:t>8</a:t>
                      </a:r>
                      <a:r>
                        <a:rPr lang="ar-SA" sz="1600" b="1">
                          <a:solidFill>
                            <a:srgbClr val="0D0D0D"/>
                          </a:solidFill>
                          <a:latin typeface="Al-Kharashi Saleh Masmat Mail"/>
                          <a:ea typeface="Times New Roman"/>
                          <a:cs typeface="Simplified Arabic"/>
                        </a:rPr>
                        <a:t>-</a:t>
                      </a:r>
                      <a:endParaRPr lang="en-US" sz="1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D0D0D"/>
                          </a:solidFill>
                          <a:latin typeface="Al-Kharashi Saleh Masmat Mail"/>
                          <a:ea typeface="Times New Roman"/>
                          <a:cs typeface="Simplified Arabic"/>
                        </a:rPr>
                        <a:t>8</a:t>
                      </a:r>
                      <a:r>
                        <a:rPr lang="ar-SA" sz="1600" b="1">
                          <a:solidFill>
                            <a:srgbClr val="0D0D0D"/>
                          </a:solidFill>
                          <a:latin typeface="Al-Kharashi Saleh Masmat Mail"/>
                          <a:ea typeface="Times New Roman"/>
                          <a:cs typeface="Simplified Arabic"/>
                        </a:rPr>
                        <a:t>-</a:t>
                      </a:r>
                      <a:endParaRPr lang="en-US" sz="1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Arial"/>
                        </a:rPr>
                        <a:t>d</a:t>
                      </a:r>
                      <a:r>
                        <a:rPr lang="en-US" sz="1400" b="1">
                          <a:latin typeface="Times New Roman"/>
                          <a:ea typeface="Times New Roman"/>
                          <a:cs typeface="Arial"/>
                        </a:rPr>
                        <a:t>2</a:t>
                      </a:r>
                      <a:endParaRPr lang="en-US" sz="1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7189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D0D0D"/>
                          </a:solidFill>
                          <a:latin typeface="Al-Kharashi Saleh Masmat Mail"/>
                          <a:ea typeface="Times New Roman"/>
                          <a:cs typeface="Simplified Arabic"/>
                        </a:rPr>
                        <a:t>8</a:t>
                      </a:r>
                      <a:r>
                        <a:rPr lang="ar-SA" sz="1600" b="1">
                          <a:solidFill>
                            <a:srgbClr val="0D0D0D"/>
                          </a:solidFill>
                          <a:latin typeface="Al-Kharashi Saleh Masmat Mail"/>
                          <a:ea typeface="Times New Roman"/>
                          <a:cs typeface="Simplified Arabic"/>
                        </a:rPr>
                        <a:t>-</a:t>
                      </a:r>
                      <a:endParaRPr lang="en-US" sz="1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D0D0D"/>
                          </a:solidFill>
                          <a:latin typeface="Al-Kharashi Saleh Masmat Mail"/>
                          <a:ea typeface="Times New Roman"/>
                          <a:cs typeface="Simplified Arabic"/>
                        </a:rPr>
                        <a:t>12</a:t>
                      </a:r>
                      <a:r>
                        <a:rPr lang="ar-SA" sz="1600" b="1">
                          <a:solidFill>
                            <a:srgbClr val="0D0D0D"/>
                          </a:solidFill>
                          <a:latin typeface="Al-Kharashi Saleh Masmat Mail"/>
                          <a:ea typeface="Times New Roman"/>
                          <a:cs typeface="Simplified Arabic"/>
                        </a:rPr>
                        <a:t>-</a:t>
                      </a:r>
                      <a:endParaRPr lang="en-US" sz="1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D0D0D"/>
                          </a:solidFill>
                          <a:latin typeface="Al-Kharashi Saleh Masmat Mail"/>
                          <a:ea typeface="Times New Roman"/>
                          <a:cs typeface="Simplified Arabic"/>
                        </a:rPr>
                        <a:t>12</a:t>
                      </a:r>
                      <a:r>
                        <a:rPr lang="ar-SA" sz="1600" b="1">
                          <a:solidFill>
                            <a:srgbClr val="0D0D0D"/>
                          </a:solidFill>
                          <a:latin typeface="Times New Roman"/>
                          <a:ea typeface="Times New Roman"/>
                          <a:cs typeface="Simplified Arabic"/>
                        </a:rPr>
                        <a:t>-</a:t>
                      </a:r>
                      <a:endParaRPr lang="en-US" sz="1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Arial"/>
                        </a:rPr>
                        <a:t>d</a:t>
                      </a:r>
                      <a:r>
                        <a:rPr lang="en-US" sz="1400" b="1">
                          <a:latin typeface="Times New Roman"/>
                          <a:ea typeface="Times New Roman"/>
                          <a:cs typeface="Arial"/>
                        </a:rPr>
                        <a:t>3</a:t>
                      </a:r>
                      <a:endParaRPr lang="en-US" sz="1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7189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D0D0D"/>
                          </a:solidFill>
                          <a:latin typeface="Al-Kharashi Saleh Masmat Mail"/>
                          <a:ea typeface="Times New Roman"/>
                          <a:cs typeface="Simplified Arabic"/>
                        </a:rPr>
                        <a:t>4</a:t>
                      </a:r>
                      <a:r>
                        <a:rPr lang="ar-SA" sz="1600" b="1">
                          <a:solidFill>
                            <a:srgbClr val="0D0D0D"/>
                          </a:solidFill>
                          <a:latin typeface="Times New Roman"/>
                          <a:ea typeface="Times New Roman"/>
                          <a:cs typeface="Simplified Arabic"/>
                        </a:rPr>
                        <a:t>-</a:t>
                      </a:r>
                      <a:endParaRPr lang="en-US" sz="1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D0D0D"/>
                          </a:solidFill>
                          <a:latin typeface="Al-Kharashi Saleh Masmat Mail"/>
                          <a:ea typeface="Times New Roman"/>
                          <a:cs typeface="Simplified Arabic"/>
                        </a:rPr>
                        <a:t>16</a:t>
                      </a:r>
                      <a:r>
                        <a:rPr lang="ar-SA" sz="1600" b="1">
                          <a:solidFill>
                            <a:srgbClr val="0D0D0D"/>
                          </a:solidFill>
                          <a:latin typeface="Al-Kharashi Saleh Masmat Mail"/>
                          <a:ea typeface="Times New Roman"/>
                          <a:cs typeface="Simplified Arabic"/>
                        </a:rPr>
                        <a:t>-</a:t>
                      </a:r>
                      <a:endParaRPr lang="en-US" sz="1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D0D0D"/>
                          </a:solidFill>
                          <a:latin typeface="Times New Roman"/>
                          <a:ea typeface="Times New Roman"/>
                          <a:cs typeface="Simplified Arabic"/>
                        </a:rPr>
                        <a:t>-</a:t>
                      </a:r>
                      <a:r>
                        <a:rPr lang="en-US" sz="1600" b="1">
                          <a:solidFill>
                            <a:srgbClr val="0D0D0D"/>
                          </a:solidFill>
                          <a:latin typeface="Al-Kharashi Saleh Masmat Mail"/>
                          <a:ea typeface="Times New Roman"/>
                          <a:cs typeface="Simplified Arabic"/>
                        </a:rPr>
                        <a:t>6</a:t>
                      </a:r>
                      <a:endParaRPr lang="en-US" sz="1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Arial"/>
                        </a:rPr>
                        <a:t>d</a:t>
                      </a:r>
                      <a:r>
                        <a:rPr lang="en-US" sz="1400" b="1">
                          <a:latin typeface="Times New Roman"/>
                          <a:ea typeface="Times New Roman"/>
                          <a:cs typeface="Arial"/>
                        </a:rPr>
                        <a:t>4</a:t>
                      </a:r>
                      <a:endParaRPr lang="en-US" sz="1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7189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D0D0D"/>
                          </a:solidFill>
                          <a:latin typeface="Al-Kharashi Saleh Masmat Mail"/>
                          <a:ea typeface="Times New Roman"/>
                          <a:cs typeface="Simplified Arabic"/>
                        </a:rPr>
                        <a:t>0</a:t>
                      </a:r>
                      <a:endParaRPr lang="en-US" sz="1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D0D0D"/>
                          </a:solidFill>
                          <a:latin typeface="Al-Kharashi Saleh Masmat Mail"/>
                          <a:ea typeface="Times New Roman"/>
                          <a:cs typeface="Simplified Arabic"/>
                        </a:rPr>
                        <a:t>20</a:t>
                      </a:r>
                      <a:r>
                        <a:rPr lang="ar-SA" sz="1600" b="1">
                          <a:solidFill>
                            <a:srgbClr val="0D0D0D"/>
                          </a:solidFill>
                          <a:latin typeface="Al-Kharashi Saleh Masmat Mail"/>
                          <a:ea typeface="Times New Roman"/>
                          <a:cs typeface="Simplified Arabic"/>
                        </a:rPr>
                        <a:t>-</a:t>
                      </a:r>
                      <a:endParaRPr lang="en-US" sz="1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D0D0D"/>
                          </a:solidFill>
                          <a:latin typeface="Al-Kharashi Saleh Masmat Mail"/>
                          <a:ea typeface="Times New Roman"/>
                          <a:cs typeface="Simplified Arabic"/>
                        </a:rPr>
                        <a:t>0</a:t>
                      </a:r>
                      <a:endParaRPr lang="en-US" sz="1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Arial"/>
                        </a:rPr>
                        <a:t>d</a:t>
                      </a:r>
                      <a:r>
                        <a:rPr lang="en-US" sz="1400" b="1">
                          <a:latin typeface="Times New Roman"/>
                          <a:ea typeface="Times New Roman"/>
                          <a:cs typeface="Arial"/>
                        </a:rPr>
                        <a:t>5</a:t>
                      </a:r>
                      <a:endParaRPr lang="en-US" sz="1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7189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D0D0D"/>
                          </a:solidFill>
                          <a:latin typeface="Al-Kharashi Saleh Masmat Mail"/>
                          <a:ea typeface="Times New Roman"/>
                          <a:cs typeface="Simplified Arabic"/>
                        </a:rPr>
                        <a:t>6</a:t>
                      </a:r>
                      <a:r>
                        <a:rPr lang="ar-SA" sz="1600" b="1">
                          <a:solidFill>
                            <a:srgbClr val="0D0D0D"/>
                          </a:solidFill>
                          <a:latin typeface="Al-Kharashi Saleh Masmat Mail"/>
                          <a:ea typeface="Times New Roman"/>
                          <a:cs typeface="Simplified Arabic"/>
                        </a:rPr>
                        <a:t>-</a:t>
                      </a:r>
                      <a:endParaRPr lang="en-US" sz="1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D0D0D"/>
                          </a:solidFill>
                          <a:latin typeface="Al-Kharashi Saleh Masmat Mail"/>
                          <a:ea typeface="Times New Roman"/>
                          <a:cs typeface="Simplified Arabic"/>
                        </a:rPr>
                        <a:t>24</a:t>
                      </a:r>
                      <a:r>
                        <a:rPr lang="ar-SA" sz="1600" b="1">
                          <a:solidFill>
                            <a:srgbClr val="0D0D0D"/>
                          </a:solidFill>
                          <a:latin typeface="Al-Kharashi Saleh Masmat Mail"/>
                          <a:ea typeface="Times New Roman"/>
                          <a:cs typeface="Simplified Arabic"/>
                        </a:rPr>
                        <a:t>-</a:t>
                      </a:r>
                      <a:endParaRPr lang="en-US" sz="1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D0D0D"/>
                          </a:solidFill>
                          <a:latin typeface="Al-Kharashi Saleh Masmat Mail"/>
                          <a:ea typeface="Times New Roman"/>
                          <a:cs typeface="Simplified Arabic"/>
                        </a:rPr>
                        <a:t>4</a:t>
                      </a:r>
                      <a:r>
                        <a:rPr lang="ar-SA" sz="1600" b="1">
                          <a:solidFill>
                            <a:srgbClr val="0D0D0D"/>
                          </a:solidFill>
                          <a:latin typeface="Al-Kharashi Saleh Masmat Mail"/>
                          <a:ea typeface="Times New Roman"/>
                          <a:cs typeface="Simplified Arabic"/>
                        </a:rPr>
                        <a:t>-</a:t>
                      </a:r>
                      <a:endParaRPr lang="en-US" sz="1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Arial"/>
                        </a:rPr>
                        <a:t>d</a:t>
                      </a:r>
                      <a:r>
                        <a:rPr lang="en-US" sz="1400" b="1">
                          <a:latin typeface="Times New Roman"/>
                          <a:ea typeface="Times New Roman"/>
                          <a:cs typeface="Arial"/>
                        </a:rPr>
                        <a:t>6</a:t>
                      </a:r>
                      <a:endParaRPr lang="en-US" sz="1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7189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D0D0D"/>
                          </a:solidFill>
                          <a:latin typeface="Al-Kharashi Saleh Masmat Mail"/>
                          <a:ea typeface="Times New Roman"/>
                          <a:cs typeface="Simplified Arabic"/>
                        </a:rPr>
                        <a:t>12</a:t>
                      </a:r>
                      <a:r>
                        <a:rPr lang="ar-SA" sz="1600" b="1">
                          <a:solidFill>
                            <a:srgbClr val="0D0D0D"/>
                          </a:solidFill>
                          <a:latin typeface="Al-Kharashi Saleh Masmat Mail"/>
                          <a:ea typeface="Times New Roman"/>
                          <a:cs typeface="Simplified Arabic"/>
                        </a:rPr>
                        <a:t>-</a:t>
                      </a:r>
                      <a:endParaRPr lang="en-US" sz="1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D0D0D"/>
                          </a:solidFill>
                          <a:latin typeface="Al-Kharashi Saleh Masmat Mail"/>
                          <a:ea typeface="Times New Roman"/>
                          <a:cs typeface="Simplified Arabic"/>
                        </a:rPr>
                        <a:t>18</a:t>
                      </a:r>
                      <a:r>
                        <a:rPr lang="ar-SA" sz="1600" b="1">
                          <a:solidFill>
                            <a:srgbClr val="0D0D0D"/>
                          </a:solidFill>
                          <a:latin typeface="Al-Kharashi Saleh Masmat Mail"/>
                          <a:ea typeface="Times New Roman"/>
                          <a:cs typeface="Simplified Arabic"/>
                        </a:rPr>
                        <a:t>-</a:t>
                      </a:r>
                      <a:endParaRPr lang="en-US" sz="1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D0D0D"/>
                          </a:solidFill>
                          <a:latin typeface="Al-Kharashi Saleh Masmat Mail"/>
                          <a:ea typeface="Times New Roman"/>
                          <a:cs typeface="Simplified Arabic"/>
                        </a:rPr>
                        <a:t>8</a:t>
                      </a:r>
                      <a:r>
                        <a:rPr lang="ar-SA" sz="1600" b="1">
                          <a:solidFill>
                            <a:srgbClr val="0D0D0D"/>
                          </a:solidFill>
                          <a:latin typeface="Al-Kharashi Saleh Masmat Mail"/>
                          <a:ea typeface="Times New Roman"/>
                          <a:cs typeface="Simplified Arabic"/>
                        </a:rPr>
                        <a:t>-</a:t>
                      </a:r>
                      <a:endParaRPr lang="en-US" sz="1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Arial"/>
                        </a:rPr>
                        <a:t>d</a:t>
                      </a:r>
                      <a:r>
                        <a:rPr lang="en-US" sz="1400" b="1">
                          <a:latin typeface="Times New Roman"/>
                          <a:ea typeface="Times New Roman"/>
                          <a:cs typeface="Arial"/>
                        </a:rPr>
                        <a:t>7</a:t>
                      </a:r>
                      <a:endParaRPr lang="en-US" sz="1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7189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D0D0D"/>
                          </a:solidFill>
                          <a:latin typeface="Al-Kharashi Saleh Masmat Mail"/>
                          <a:ea typeface="Times New Roman"/>
                          <a:cs typeface="Simplified Arabic"/>
                        </a:rPr>
                        <a:t>8</a:t>
                      </a:r>
                      <a:r>
                        <a:rPr lang="ar-SA" sz="1600" b="1">
                          <a:solidFill>
                            <a:srgbClr val="0D0D0D"/>
                          </a:solidFill>
                          <a:latin typeface="Al-Kharashi Saleh Masmat Mail"/>
                          <a:ea typeface="Times New Roman"/>
                          <a:cs typeface="Simplified Arabic"/>
                        </a:rPr>
                        <a:t>-</a:t>
                      </a:r>
                      <a:endParaRPr lang="en-US" sz="1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D0D0D"/>
                          </a:solidFill>
                          <a:latin typeface="Al-Kharashi Saleh Masmat Mail"/>
                          <a:ea typeface="Times New Roman"/>
                          <a:cs typeface="Simplified Arabic"/>
                        </a:rPr>
                        <a:t>12</a:t>
                      </a:r>
                      <a:r>
                        <a:rPr lang="ar-SA" sz="1600" b="1">
                          <a:solidFill>
                            <a:srgbClr val="0D0D0D"/>
                          </a:solidFill>
                          <a:latin typeface="Times New Roman"/>
                          <a:ea typeface="Times New Roman"/>
                          <a:cs typeface="Simplified Arabic"/>
                        </a:rPr>
                        <a:t>-</a:t>
                      </a:r>
                      <a:endParaRPr lang="en-US" sz="1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D0D0D"/>
                          </a:solidFill>
                          <a:latin typeface="Al-Kharashi Saleh Masmat Mail"/>
                          <a:ea typeface="Times New Roman"/>
                          <a:cs typeface="Simplified Arabic"/>
                        </a:rPr>
                        <a:t>12</a:t>
                      </a:r>
                      <a:r>
                        <a:rPr lang="ar-SA" sz="1600" b="1">
                          <a:solidFill>
                            <a:srgbClr val="0D0D0D"/>
                          </a:solidFill>
                          <a:latin typeface="Al-Kharashi Saleh Masmat Mail"/>
                          <a:ea typeface="Times New Roman"/>
                          <a:cs typeface="Simplified Arabic"/>
                        </a:rPr>
                        <a:t>-</a:t>
                      </a:r>
                      <a:endParaRPr lang="en-US" sz="1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Arial"/>
                        </a:rPr>
                        <a:t>d</a:t>
                      </a:r>
                      <a:r>
                        <a:rPr lang="en-US" sz="1400" b="1">
                          <a:latin typeface="Times New Roman"/>
                          <a:ea typeface="Times New Roman"/>
                          <a:cs typeface="Arial"/>
                        </a:rPr>
                        <a:t>8</a:t>
                      </a:r>
                      <a:endParaRPr lang="en-US" sz="1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7189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D0D0D"/>
                          </a:solidFill>
                          <a:latin typeface="Al-Kharashi Saleh Masmat Mail"/>
                          <a:ea typeface="Times New Roman"/>
                          <a:cs typeface="Simplified Arabic"/>
                        </a:rPr>
                        <a:t>4</a:t>
                      </a:r>
                      <a:r>
                        <a:rPr lang="ar-SA" sz="1600" b="1">
                          <a:solidFill>
                            <a:srgbClr val="0D0D0D"/>
                          </a:solidFill>
                          <a:latin typeface="Al-Kharashi Saleh Masmat Mail"/>
                          <a:ea typeface="Times New Roman"/>
                          <a:cs typeface="Simplified Arabic"/>
                        </a:rPr>
                        <a:t>-</a:t>
                      </a:r>
                      <a:endParaRPr lang="en-US" sz="1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D0D0D"/>
                          </a:solidFill>
                          <a:latin typeface="Al-Kharashi Saleh Masmat Mail"/>
                          <a:ea typeface="Times New Roman"/>
                          <a:cs typeface="Simplified Arabic"/>
                        </a:rPr>
                        <a:t>6</a:t>
                      </a:r>
                      <a:r>
                        <a:rPr lang="ar-SA" sz="1600" b="1">
                          <a:solidFill>
                            <a:srgbClr val="0D0D0D"/>
                          </a:solidFill>
                          <a:latin typeface="Al-Kharashi Saleh Masmat Mail"/>
                          <a:ea typeface="Times New Roman"/>
                          <a:cs typeface="Simplified Arabic"/>
                        </a:rPr>
                        <a:t>-</a:t>
                      </a:r>
                      <a:endParaRPr lang="en-US" sz="1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D0D0D"/>
                          </a:solidFill>
                          <a:latin typeface="Al-Kharashi Saleh Masmat Mail"/>
                          <a:ea typeface="Times New Roman"/>
                          <a:cs typeface="Simplified Arabic"/>
                        </a:rPr>
                        <a:t>6</a:t>
                      </a:r>
                      <a:r>
                        <a:rPr lang="ar-SA" sz="1600" b="1">
                          <a:solidFill>
                            <a:srgbClr val="0D0D0D"/>
                          </a:solidFill>
                          <a:latin typeface="Al-Kharashi Saleh Masmat Mail"/>
                          <a:ea typeface="Times New Roman"/>
                          <a:cs typeface="Simplified Arabic"/>
                        </a:rPr>
                        <a:t>-</a:t>
                      </a:r>
                      <a:endParaRPr lang="en-US" sz="1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Arial"/>
                        </a:rPr>
                        <a:t>d</a:t>
                      </a:r>
                      <a:r>
                        <a:rPr lang="en-US" sz="1400" b="1">
                          <a:latin typeface="Times New Roman"/>
                          <a:ea typeface="Times New Roman"/>
                          <a:cs typeface="Arial"/>
                        </a:rPr>
                        <a:t>9</a:t>
                      </a:r>
                      <a:endParaRPr lang="en-US" sz="1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7189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D0D0D"/>
                          </a:solidFill>
                          <a:latin typeface="Al-Kharashi Saleh Masmat Mail"/>
                          <a:ea typeface="Times New Roman"/>
                          <a:cs typeface="Simplified Arabic"/>
                        </a:rPr>
                        <a:t>0</a:t>
                      </a:r>
                      <a:endParaRPr lang="en-US" sz="1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D0D0D"/>
                          </a:solidFill>
                          <a:latin typeface="Al-Kharashi Saleh Masmat Mail"/>
                          <a:ea typeface="Times New Roman"/>
                          <a:cs typeface="Simplified Arabic"/>
                        </a:rPr>
                        <a:t>0</a:t>
                      </a:r>
                      <a:endParaRPr lang="en-US" sz="1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D0D0D"/>
                          </a:solidFill>
                          <a:latin typeface="Al-Kharashi Saleh Masmat Mail"/>
                          <a:ea typeface="Times New Roman"/>
                          <a:cs typeface="Simplified Arabic"/>
                        </a:rPr>
                        <a:t>0</a:t>
                      </a:r>
                      <a:endParaRPr lang="en-US" sz="1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Arial"/>
                        </a:rPr>
                        <a:t>d</a:t>
                      </a:r>
                      <a:r>
                        <a:rPr lang="en-US" sz="1400" b="1" dirty="0">
                          <a:latin typeface="Times New Roman"/>
                          <a:ea typeface="Times New Roman"/>
                          <a:cs typeface="Arial"/>
                        </a:rPr>
                        <a:t>10</a:t>
                      </a:r>
                      <a:endParaRPr lang="en-US" sz="12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مستطيل 4"/>
          <p:cNvSpPr/>
          <p:nvPr/>
        </p:nvSpPr>
        <p:spPr>
          <a:xfrm>
            <a:off x="1115616" y="476672"/>
            <a:ext cx="6912768" cy="46166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ar-SA" sz="2400" b="1" u="sng" dirty="0" smtClean="0"/>
              <a:t>الجدول التالي يوضح </a:t>
            </a:r>
            <a:r>
              <a:rPr lang="ar-SA" sz="2400" b="1" u="sng" dirty="0" err="1" smtClean="0"/>
              <a:t>قيمة (</a:t>
            </a:r>
            <a:r>
              <a:rPr lang="en-US" sz="2400" b="1" u="sng" dirty="0" smtClean="0"/>
              <a:t>(CFSE</a:t>
            </a:r>
            <a:r>
              <a:rPr lang="ar-SA" sz="2400" b="1" u="sng" dirty="0" smtClean="0"/>
              <a:t> للتشكيل </a:t>
            </a:r>
            <a:r>
              <a:rPr lang="en-US" sz="2400" b="1" u="sng" dirty="0" smtClean="0"/>
              <a:t>(</a:t>
            </a:r>
            <a:r>
              <a:rPr lang="en-US" sz="2400" dirty="0" err="1" smtClean="0"/>
              <a:t>d</a:t>
            </a:r>
            <a:r>
              <a:rPr lang="en-US" sz="2400" b="1" dirty="0" err="1" smtClean="0"/>
              <a:t>n</a:t>
            </a:r>
            <a:endParaRPr lang="ar-SA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ChangeArrowheads="1"/>
          </p:cNvSpPr>
          <p:nvPr/>
        </p:nvSpPr>
        <p:spPr bwMode="auto">
          <a:xfrm>
            <a:off x="827584" y="332656"/>
            <a:ext cx="7596336" cy="92333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في حالة </a:t>
            </a:r>
            <a:r>
              <a:rPr kumimoji="0" lang="ar-SA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وجود (1 </a:t>
            </a: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، </a:t>
            </a:r>
            <a:r>
              <a:rPr kumimoji="0" lang="ar-SA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2 </a:t>
            </a: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، </a:t>
            </a:r>
            <a:r>
              <a:rPr kumimoji="0" lang="ar-SA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3 </a:t>
            </a: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، </a:t>
            </a:r>
            <a:r>
              <a:rPr kumimoji="0" lang="ar-SA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8 </a:t>
            </a: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، 9، 10) إلكترون في تحت </a:t>
            </a:r>
            <a:r>
              <a:rPr kumimoji="0" lang="ar-SA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المدارات (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</a:t>
            </a: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) كما هو موضح من الجدول يكون توزيع الإلكترونات في هذه المدارات في مجال ضعيف هو نفسه في مجال قوي بصرف النظر عن قيمة </a:t>
            </a:r>
            <a:endParaRPr kumimoji="0" lang="ar-SA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3009" name="Object 1"/>
          <p:cNvGraphicFramePr>
            <a:graphicFrameLocks noChangeAspect="1"/>
          </p:cNvGraphicFramePr>
          <p:nvPr/>
        </p:nvGraphicFramePr>
        <p:xfrm>
          <a:off x="6804248" y="908720"/>
          <a:ext cx="190500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12" name="معادلة" r:id="rId3" imgW="190335" imgH="215713" progId="Equation.3">
                  <p:embed/>
                </p:oleObj>
              </mc:Choice>
              <mc:Fallback>
                <p:oleObj name="معادلة" r:id="rId3" imgW="190335" imgH="215713" progId="Equation.3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04248" y="908720"/>
                        <a:ext cx="190500" cy="219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011" name="Rectangle 3"/>
          <p:cNvSpPr>
            <a:spLocks noChangeArrowheads="1"/>
          </p:cNvSpPr>
          <p:nvPr/>
        </p:nvSpPr>
        <p:spPr bwMode="auto">
          <a:xfrm>
            <a:off x="-252536" y="836712"/>
            <a:ext cx="702027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</a:t>
            </a: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أو الطاقة الناتجة عن تنافر الإلكترونات كما هو في الشكل </a:t>
            </a:r>
            <a:r>
              <a:rPr kumimoji="0" lang="ar-SA" sz="20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التالي </a:t>
            </a: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:</a:t>
            </a:r>
            <a:endParaRPr kumimoji="0" lang="ar-S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3012" name="Picture 4" descr="صورة 55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3568" y="1988840"/>
            <a:ext cx="7776864" cy="242086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1571604" y="404665"/>
            <a:ext cx="68888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400" b="1" u="sng" dirty="0" smtClean="0"/>
              <a:t>حساب طاقة استقرار المجال </a:t>
            </a:r>
            <a:r>
              <a:rPr lang="ar-SA" sz="2400" b="1" u="sng" dirty="0" err="1" smtClean="0"/>
              <a:t>البلوري </a:t>
            </a:r>
            <a:r>
              <a:rPr lang="ar-SA" sz="2400" b="1" u="sng" dirty="0" smtClean="0"/>
              <a:t>(في حالة المجال القوي</a:t>
            </a:r>
            <a:r>
              <a:rPr lang="ar-SA" sz="2400" b="1" u="sng" dirty="0" err="1" smtClean="0"/>
              <a:t>) :-</a:t>
            </a:r>
            <a:endParaRPr lang="ar-SA" sz="2400" dirty="0"/>
          </a:p>
        </p:txBody>
      </p:sp>
      <p:sp>
        <p:nvSpPr>
          <p:cNvPr id="46082" name="Rectangle 2"/>
          <p:cNvSpPr>
            <a:spLocks noChangeArrowheads="1"/>
          </p:cNvSpPr>
          <p:nvPr/>
        </p:nvSpPr>
        <p:spPr bwMode="auto">
          <a:xfrm>
            <a:off x="539552" y="1052736"/>
            <a:ext cx="7956376" cy="67710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إذا كان الفرق بين طاقتي </a:t>
            </a: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المستويين </a:t>
            </a: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t2g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</a:t>
            </a: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و </a:t>
            </a: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eg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كبيره بحيث تكون الطاقة اللازمة لانتقال الإلكترون على إحدى مدارات </a:t>
            </a: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المستوى </a:t>
            </a: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eg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أكثر من طاقة </a:t>
            </a: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الازدواج (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  </a:t>
            </a:r>
            <a:r>
              <a:rPr kumimoji="0" lang="ar-SA" sz="22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&lt;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  </a:t>
            </a:r>
            <a:endParaRPr kumimoji="0" lang="ar-S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6081" name="Object 1"/>
          <p:cNvGraphicFramePr>
            <a:graphicFrameLocks noChangeAspect="1"/>
          </p:cNvGraphicFramePr>
          <p:nvPr/>
        </p:nvGraphicFramePr>
        <p:xfrm>
          <a:off x="4211960" y="1412776"/>
          <a:ext cx="533400" cy="26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10" name="معادلة" r:id="rId3" imgW="532937" imgH="266469" progId="Equation.3">
                  <p:embed/>
                </p:oleObj>
              </mc:Choice>
              <mc:Fallback>
                <p:oleObj name="معادلة" r:id="rId3" imgW="532937" imgH="266469" progId="Equation.3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11960" y="1412776"/>
                        <a:ext cx="533400" cy="266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083" name="Rectangle 3"/>
          <p:cNvSpPr>
            <a:spLocks noChangeArrowheads="1"/>
          </p:cNvSpPr>
          <p:nvPr/>
        </p:nvSpPr>
        <p:spPr bwMode="auto">
          <a:xfrm>
            <a:off x="571472" y="1857364"/>
            <a:ext cx="8028384" cy="58477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) 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، فإن الالكترونات ستزدوج في مدارات </a:t>
            </a: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المستوى </a:t>
            </a: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t2g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بدلا من الدخول في مدارات </a:t>
            </a: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المستوى </a:t>
            </a: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eg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الذي يحتاج إلى طاقة أكثر مقارنة بالطاقة اللازمة لازدواج الالكترونات </a:t>
            </a: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في </a:t>
            </a: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t2g</a:t>
            </a: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</a:t>
            </a: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، إن هذه الحالة تعرف بالمجال </a:t>
            </a: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القوي .</a:t>
            </a:r>
            <a:endParaRPr kumimoji="0" lang="ar-S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6084" name="Rectangle 4"/>
          <p:cNvSpPr>
            <a:spLocks noChangeArrowheads="1"/>
          </p:cNvSpPr>
          <p:nvPr/>
        </p:nvSpPr>
        <p:spPr bwMode="auto">
          <a:xfrm>
            <a:off x="785786" y="2500306"/>
            <a:ext cx="7812360" cy="646331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وعند توزيع الالكترونات في المدار (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4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) نجد أن تتوزع ثلاث الكترونات في المستوى 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t2g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و 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ولن يدخل في المستوى (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eg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الذي يحتاج طاقة أعلى .</a:t>
            </a:r>
            <a:endParaRPr kumimoji="0" lang="ar-S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مستطيل 8"/>
          <p:cNvSpPr/>
          <p:nvPr/>
        </p:nvSpPr>
        <p:spPr>
          <a:xfrm>
            <a:off x="1142976" y="3212976"/>
            <a:ext cx="7424960" cy="40011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ar-SA" sz="2000" b="1" dirty="0" smtClean="0"/>
              <a:t>ولحساب طاقة المجال البلوري في حالة </a:t>
            </a:r>
            <a:r>
              <a:rPr lang="ar-SA" sz="2000" b="1" dirty="0" err="1" smtClean="0"/>
              <a:t>المستوى (</a:t>
            </a:r>
            <a:r>
              <a:rPr lang="en-US" sz="2000" b="1" dirty="0" smtClean="0"/>
              <a:t>0</a:t>
            </a:r>
            <a:r>
              <a:rPr lang="ar-SA" sz="2000" b="1" dirty="0" smtClean="0"/>
              <a:t>  </a:t>
            </a:r>
            <a:r>
              <a:rPr lang="ar-SA" sz="2000" b="1" dirty="0" err="1" smtClean="0"/>
              <a:t>=</a:t>
            </a:r>
            <a:r>
              <a:rPr lang="ar-SA" sz="2000" b="1" dirty="0" smtClean="0"/>
              <a:t>  </a:t>
            </a:r>
            <a:r>
              <a:rPr lang="en-US" sz="2000" b="1" dirty="0" err="1" smtClean="0"/>
              <a:t>eg</a:t>
            </a:r>
            <a:r>
              <a:rPr lang="ar-SA" sz="2000" b="1" dirty="0" err="1" smtClean="0"/>
              <a:t>) ، (</a:t>
            </a:r>
            <a:r>
              <a:rPr lang="en-US" sz="2000" b="1" dirty="0" smtClean="0"/>
              <a:t>4</a:t>
            </a:r>
            <a:r>
              <a:rPr lang="ar-SA" sz="2000" b="1" dirty="0" smtClean="0"/>
              <a:t>  </a:t>
            </a:r>
            <a:r>
              <a:rPr lang="ar-SA" sz="2000" b="1" dirty="0" err="1" smtClean="0"/>
              <a:t>=</a:t>
            </a:r>
            <a:r>
              <a:rPr lang="ar-SA" sz="2000" b="1" dirty="0" smtClean="0"/>
              <a:t> </a:t>
            </a:r>
            <a:r>
              <a:rPr lang="en-US" sz="2000" b="1" dirty="0" smtClean="0"/>
              <a:t>t2g</a:t>
            </a:r>
            <a:r>
              <a:rPr lang="ar-SA" sz="2000" b="1" dirty="0" err="1" smtClean="0"/>
              <a:t>)</a:t>
            </a:r>
            <a:r>
              <a:rPr lang="ar-SA" sz="2000" b="1" dirty="0" smtClean="0"/>
              <a:t> </a:t>
            </a:r>
            <a:endParaRPr lang="ar-SA" sz="2000" dirty="0"/>
          </a:p>
        </p:txBody>
      </p:sp>
      <p:graphicFrame>
        <p:nvGraphicFramePr>
          <p:cNvPr id="46086" name="Object 6"/>
          <p:cNvGraphicFramePr>
            <a:graphicFrameLocks noChangeAspect="1"/>
          </p:cNvGraphicFramePr>
          <p:nvPr/>
        </p:nvGraphicFramePr>
        <p:xfrm>
          <a:off x="0" y="457200"/>
          <a:ext cx="171450" cy="161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11" name="معادلة" r:id="rId5" imgW="177492" imgH="164814" progId="Equation.3">
                  <p:embed/>
                </p:oleObj>
              </mc:Choice>
              <mc:Fallback>
                <p:oleObj name="معادلة" r:id="rId5" imgW="177492" imgH="164814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457200"/>
                        <a:ext cx="171450" cy="161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085" name="Object 5"/>
          <p:cNvGraphicFramePr>
            <a:graphicFrameLocks noChangeAspect="1"/>
          </p:cNvGraphicFramePr>
          <p:nvPr/>
        </p:nvGraphicFramePr>
        <p:xfrm>
          <a:off x="4786314" y="3714752"/>
          <a:ext cx="3857652" cy="4855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12" name="معادلة" r:id="rId7" imgW="2462731" imgH="266584" progId="Equation.3">
                  <p:embed/>
                </p:oleObj>
              </mc:Choice>
              <mc:Fallback>
                <p:oleObj name="معادلة" r:id="rId7" imgW="2462731" imgH="266584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86314" y="3714752"/>
                        <a:ext cx="3857652" cy="48557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087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smtClean="0">
                <a:ln>
                  <a:noFill/>
                </a:ln>
                <a:solidFill>
                  <a:srgbClr val="0D0D0D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                                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6088" name="Rectangle 8"/>
          <p:cNvSpPr>
            <a:spLocks noChangeArrowheads="1"/>
          </p:cNvSpPr>
          <p:nvPr/>
        </p:nvSpPr>
        <p:spPr bwMode="auto">
          <a:xfrm>
            <a:off x="571472" y="428604"/>
            <a:ext cx="835824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smtClean="0">
                <a:ln>
                  <a:noFill/>
                </a:ln>
                <a:solidFill>
                  <a:srgbClr val="0D0D0D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  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6089" name="Rectangle 9"/>
          <p:cNvSpPr>
            <a:spLocks noChangeArrowheads="1"/>
          </p:cNvSpPr>
          <p:nvPr/>
        </p:nvSpPr>
        <p:spPr bwMode="auto">
          <a:xfrm>
            <a:off x="1187624" y="4005064"/>
            <a:ext cx="201622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</a:t>
            </a: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=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CFSE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6091" name="Rectangle 11"/>
          <p:cNvSpPr>
            <a:spLocks noChangeArrowheads="1"/>
          </p:cNvSpPr>
          <p:nvPr/>
        </p:nvSpPr>
        <p:spPr bwMode="auto">
          <a:xfrm>
            <a:off x="5724128" y="4365104"/>
            <a:ext cx="252028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1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وللترتيب الالكتروني </a:t>
            </a:r>
            <a:r>
              <a:rPr kumimoji="0" lang="ar-SA" sz="1600" b="1" i="0" u="none" strike="noStrike" cap="none" normalizeH="0" baseline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(</a:t>
            </a:r>
            <a:r>
              <a:rPr kumimoji="0" lang="en-US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</a:t>
            </a:r>
            <a:r>
              <a:rPr kumimoji="0" lang="en-US" sz="1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5</a:t>
            </a:r>
            <a:r>
              <a:rPr kumimoji="0" lang="ar-SA" sz="1600" b="1" i="0" u="none" strike="noStrike" cap="none" normalizeH="0" baseline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)</a:t>
            </a:r>
            <a:r>
              <a:rPr kumimoji="0" lang="en-US" sz="1600" b="1" i="0" u="none" strike="noStrike" cap="none" normalizeH="0" baseline="0" smtClean="0">
                <a:ln>
                  <a:noFill/>
                </a:ln>
                <a:solidFill>
                  <a:srgbClr val="0D0D0D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                                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6090" name="Object 10"/>
          <p:cNvGraphicFramePr>
            <a:graphicFrameLocks noChangeAspect="1"/>
          </p:cNvGraphicFramePr>
          <p:nvPr/>
        </p:nvGraphicFramePr>
        <p:xfrm>
          <a:off x="4286248" y="4357694"/>
          <a:ext cx="1922142" cy="4895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13" name="معادلة" r:id="rId9" imgW="1269449" imgH="266584" progId="Equation.3">
                  <p:embed/>
                </p:oleObj>
              </mc:Choice>
              <mc:Fallback>
                <p:oleObj name="معادلة" r:id="rId9" imgW="1269449" imgH="266584" progId="Equation.3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86248" y="4357694"/>
                        <a:ext cx="1922142" cy="48956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092" name="Rectangle 12"/>
          <p:cNvSpPr>
            <a:spLocks noChangeArrowheads="1"/>
          </p:cNvSpPr>
          <p:nvPr/>
        </p:nvSpPr>
        <p:spPr bwMode="auto">
          <a:xfrm>
            <a:off x="1475656" y="4437112"/>
            <a:ext cx="144016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</a:t>
            </a: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=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CFSE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6094" name="Rectangle 14"/>
          <p:cNvSpPr>
            <a:spLocks noChangeArrowheads="1"/>
          </p:cNvSpPr>
          <p:nvPr/>
        </p:nvSpPr>
        <p:spPr bwMode="auto">
          <a:xfrm>
            <a:off x="5004048" y="4941168"/>
            <a:ext cx="341987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وللترتيب </a:t>
            </a: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الالكتروني </a:t>
            </a: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(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6</a:t>
            </a: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)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                                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6093" name="Object 13"/>
          <p:cNvGraphicFramePr>
            <a:graphicFrameLocks noChangeAspect="1"/>
          </p:cNvGraphicFramePr>
          <p:nvPr/>
        </p:nvGraphicFramePr>
        <p:xfrm>
          <a:off x="4286248" y="4929198"/>
          <a:ext cx="2143140" cy="4935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14" name="معادلة" r:id="rId11" imgW="1256755" imgH="266584" progId="Equation.3">
                  <p:embed/>
                </p:oleObj>
              </mc:Choice>
              <mc:Fallback>
                <p:oleObj name="معادلة" r:id="rId11" imgW="1256755" imgH="266584" progId="Equation.3">
                  <p:embed/>
                  <p:pic>
                    <p:nvPicPr>
                      <p:cNvPr id="0" name="Picture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86248" y="4929198"/>
                        <a:ext cx="2143140" cy="49355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095" name="Rectangle 15"/>
          <p:cNvSpPr>
            <a:spLocks noChangeArrowheads="1"/>
          </p:cNvSpPr>
          <p:nvPr/>
        </p:nvSpPr>
        <p:spPr bwMode="auto">
          <a:xfrm>
            <a:off x="1763688" y="4941168"/>
            <a:ext cx="133164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</a:t>
            </a: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=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CFSE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6096" name="Rectangle 16"/>
          <p:cNvSpPr>
            <a:spLocks noChangeArrowheads="1"/>
          </p:cNvSpPr>
          <p:nvPr/>
        </p:nvSpPr>
        <p:spPr bwMode="auto">
          <a:xfrm>
            <a:off x="2339752" y="5445224"/>
            <a:ext cx="6516216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وللترتيب </a:t>
            </a: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الالكتروني</a:t>
            </a: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 (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7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) يدخل الإلكترون السابع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 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في المستوى غير </a:t>
            </a: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المستقر </a:t>
            </a: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eg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      </a:t>
            </a: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وتصبح :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6098" name="Rectangle 1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graphicFrame>
        <p:nvGraphicFramePr>
          <p:cNvPr id="46097" name="Object 17"/>
          <p:cNvGraphicFramePr>
            <a:graphicFrameLocks noChangeAspect="1"/>
          </p:cNvGraphicFramePr>
          <p:nvPr/>
        </p:nvGraphicFramePr>
        <p:xfrm>
          <a:off x="4143372" y="5929330"/>
          <a:ext cx="4286280" cy="4306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15" name="معادلة" r:id="rId13" imgW="3225800" imgH="266700" progId="Equation.3">
                  <p:embed/>
                </p:oleObj>
              </mc:Choice>
              <mc:Fallback>
                <p:oleObj name="معادلة" r:id="rId13" imgW="3225800" imgH="266700" progId="Equation.3">
                  <p:embed/>
                  <p:pic>
                    <p:nvPicPr>
                      <p:cNvPr id="0" name="Picture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43372" y="5929330"/>
                        <a:ext cx="4286280" cy="43066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099" name="Rectangle 19"/>
          <p:cNvSpPr>
            <a:spLocks noChangeArrowheads="1"/>
          </p:cNvSpPr>
          <p:nvPr/>
        </p:nvSpPr>
        <p:spPr bwMode="auto">
          <a:xfrm>
            <a:off x="2051720" y="6093296"/>
            <a:ext cx="169168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</a:t>
            </a: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=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CFSE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46" name="Rectangle 42"/>
          <p:cNvSpPr>
            <a:spLocks noChangeArrowheads="1"/>
          </p:cNvSpPr>
          <p:nvPr/>
        </p:nvSpPr>
        <p:spPr bwMode="auto">
          <a:xfrm>
            <a:off x="251520" y="548680"/>
            <a:ext cx="8496944" cy="646331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التوزيعات الإلكترونية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</a:t>
            </a: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،</a:t>
            </a:r>
            <a:r>
              <a:rPr kumimoji="0" lang="ar-S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</a:t>
            </a: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،</a:t>
            </a:r>
            <a:r>
              <a:rPr kumimoji="0" lang="ar-S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3</a:t>
            </a: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،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8</a:t>
            </a: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،</a:t>
            </a:r>
            <a:r>
              <a:rPr kumimoji="0" lang="ar-S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9</a:t>
            </a: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،</a:t>
            </a:r>
            <a:r>
              <a:rPr kumimoji="0" lang="ar-S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10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متساوية في كلا ًمن المجال الضعيف والمجال القوي بغض النظر عن قيمة  </a:t>
            </a:r>
            <a:endParaRPr kumimoji="0" lang="ar-S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7145" name="Object 41"/>
          <p:cNvGraphicFramePr>
            <a:graphicFrameLocks noChangeAspect="1"/>
          </p:cNvGraphicFramePr>
          <p:nvPr/>
        </p:nvGraphicFramePr>
        <p:xfrm>
          <a:off x="8028384" y="908720"/>
          <a:ext cx="323528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48" name="معادلة" r:id="rId3" imgW="190335" imgH="215713" progId="Equation.3">
                  <p:embed/>
                </p:oleObj>
              </mc:Choice>
              <mc:Fallback>
                <p:oleObj name="معادلة" r:id="rId3" imgW="190335" imgH="215713" progId="Equation.3">
                  <p:embed/>
                  <p:pic>
                    <p:nvPicPr>
                      <p:cNvPr id="0" name="Picture 4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28384" y="908720"/>
                        <a:ext cx="323528" cy="219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147" name="Rectangle 43"/>
          <p:cNvSpPr>
            <a:spLocks noChangeArrowheads="1"/>
          </p:cNvSpPr>
          <p:nvPr/>
        </p:nvSpPr>
        <p:spPr bwMode="auto">
          <a:xfrm>
            <a:off x="179512" y="836712"/>
            <a:ext cx="788436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أو طاقة الناتجة من تنافر الإلكترونات كما </a:t>
            </a: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يلي:</a:t>
            </a:r>
            <a:endParaRPr kumimoji="0" lang="ar-S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7148" name="Picture 44" descr="صورة 55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1560" y="1628800"/>
            <a:ext cx="7920880" cy="2952328"/>
          </a:xfrm>
          <a:prstGeom prst="rect">
            <a:avLst/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</p:spPr>
      </p:pic>
      <p:sp>
        <p:nvSpPr>
          <p:cNvPr id="47149" name="Rectangle 45"/>
          <p:cNvSpPr>
            <a:spLocks noChangeArrowheads="1"/>
          </p:cNvSpPr>
          <p:nvPr/>
        </p:nvSpPr>
        <p:spPr bwMode="auto">
          <a:xfrm>
            <a:off x="467544" y="4838383"/>
            <a:ext cx="8280920" cy="707886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أما بالنسبة للتوزيع من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4</a:t>
            </a: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إلى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7</a:t>
            </a: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فإننا نستخدم قيمة 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CFSE </a:t>
            </a: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بالإضافة على قيمة طاقة </a:t>
            </a:r>
            <a:r>
              <a:rPr kumimoji="0" lang="ar-SA" sz="20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الإزدواج</a:t>
            </a: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</a:t>
            </a:r>
            <a:r>
              <a:rPr kumimoji="0" lang="ar-SA" sz="20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(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</a:t>
            </a: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) لكي نتوقع ما إذا المتراكب من النوع عالي المغزل أو منخفض </a:t>
            </a:r>
            <a:r>
              <a:rPr kumimoji="0" lang="ar-SA" sz="20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المغزل .</a:t>
            </a:r>
            <a:endParaRPr kumimoji="0" lang="ar-SA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8131" name="Object 3"/>
          <p:cNvGraphicFramePr>
            <a:graphicFrameLocks noChangeAspect="1"/>
          </p:cNvGraphicFramePr>
          <p:nvPr/>
        </p:nvGraphicFramePr>
        <p:xfrm>
          <a:off x="6012160" y="188640"/>
          <a:ext cx="2304256" cy="5208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38" name="معادلة" r:id="rId3" imgW="1294838" imgH="304668" progId="Equation.3">
                  <p:embed/>
                </p:oleObj>
              </mc:Choice>
              <mc:Fallback>
                <p:oleObj name="معادلة" r:id="rId3" imgW="1294838" imgH="304668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2160" y="188640"/>
                        <a:ext cx="2304256" cy="52082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30" name="Object 2"/>
          <p:cNvGraphicFramePr>
            <a:graphicFrameLocks noChangeAspect="1"/>
          </p:cNvGraphicFramePr>
          <p:nvPr/>
        </p:nvGraphicFramePr>
        <p:xfrm>
          <a:off x="3923928" y="1196752"/>
          <a:ext cx="1944216" cy="4320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39" name="معادلة" r:id="rId5" imgW="1548728" imgH="355446" progId="Equation.3">
                  <p:embed/>
                </p:oleObj>
              </mc:Choice>
              <mc:Fallback>
                <p:oleObj name="معادلة" r:id="rId5" imgW="1548728" imgH="355446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3928" y="1196752"/>
                        <a:ext cx="1944216" cy="43204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29" name="Object 1"/>
          <p:cNvGraphicFramePr>
            <a:graphicFrameLocks noChangeAspect="1"/>
          </p:cNvGraphicFramePr>
          <p:nvPr/>
        </p:nvGraphicFramePr>
        <p:xfrm>
          <a:off x="1907704" y="1196752"/>
          <a:ext cx="1798315" cy="4107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40" name="معادلة" r:id="rId7" imgW="1434477" imgH="266584" progId="Equation.3">
                  <p:embed/>
                </p:oleObj>
              </mc:Choice>
              <mc:Fallback>
                <p:oleObj name="معادلة" r:id="rId7" imgW="1434477" imgH="266584" progId="Equation.3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7704" y="1196752"/>
                        <a:ext cx="1798315" cy="41071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132" name="Rectangle 4"/>
          <p:cNvSpPr>
            <a:spLocks noChangeArrowheads="1"/>
          </p:cNvSpPr>
          <p:nvPr/>
        </p:nvSpPr>
        <p:spPr bwMode="auto">
          <a:xfrm>
            <a:off x="1835696" y="188640"/>
            <a:ext cx="712879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1600" b="1" i="0" u="sng" strike="noStrike" cap="none" normalizeH="0" baseline="0" dirty="0" err="1" smtClean="0">
                <a:ln>
                  <a:noFill/>
                </a:ln>
                <a:solidFill>
                  <a:srgbClr val="772754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مثال:-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المتراكب </a:t>
            </a:r>
            <a:endParaRPr kumimoji="0" lang="ar-S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8133" name="Rectangle 5"/>
          <p:cNvSpPr>
            <a:spLocks noChangeArrowheads="1"/>
          </p:cNvSpPr>
          <p:nvPr/>
        </p:nvSpPr>
        <p:spPr bwMode="auto">
          <a:xfrm>
            <a:off x="1547664" y="677307"/>
            <a:ext cx="7344816" cy="40011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</a:t>
            </a: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هل نستطيع معرفة نوعه عالي المغزل أم منخفض </a:t>
            </a:r>
            <a:r>
              <a:rPr kumimoji="0" lang="ar-SA" sz="20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المغزل ؟</a:t>
            </a: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وذلك بمعرفة قيمة  </a:t>
            </a:r>
            <a:endParaRPr kumimoji="0" lang="ar-SA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8134" name="Rectangle 6"/>
          <p:cNvSpPr>
            <a:spLocks noChangeArrowheads="1"/>
          </p:cNvSpPr>
          <p:nvPr/>
        </p:nvSpPr>
        <p:spPr bwMode="auto">
          <a:xfrm>
            <a:off x="0" y="15716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1600" b="1" i="0" u="none" strike="noStrike" cap="none" normalizeH="0" baseline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، </a:t>
            </a:r>
            <a:endParaRPr kumimoji="0" lang="ar-S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8135" name="Rectangle 7"/>
          <p:cNvSpPr>
            <a:spLocks noChangeArrowheads="1"/>
          </p:cNvSpPr>
          <p:nvPr/>
        </p:nvSpPr>
        <p:spPr bwMode="auto">
          <a:xfrm>
            <a:off x="1475656" y="1700808"/>
            <a:ext cx="7380312" cy="369332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حيث القيمة الأخيرة هي قيمة </a:t>
            </a:r>
            <a:r>
              <a:rPr kumimoji="0" lang="ar-SA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التزاوج .</a:t>
            </a: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rgbClr val="339966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</a:t>
            </a:r>
            <a:endParaRPr kumimoji="0" lang="ar-SA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8136" name="Rectangle 8"/>
          <p:cNvSpPr>
            <a:spLocks noChangeArrowheads="1"/>
          </p:cNvSpPr>
          <p:nvPr/>
        </p:nvSpPr>
        <p:spPr bwMode="auto">
          <a:xfrm>
            <a:off x="2123728" y="2132856"/>
            <a:ext cx="6444208" cy="615553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1600" b="1" i="0" u="sng" strike="noStrike" cap="none" normalizeH="0" baseline="0" dirty="0" err="1" smtClean="0">
                <a:ln>
                  <a:noFill/>
                </a:ln>
                <a:solidFill>
                  <a:srgbClr val="772754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الحــل :</a:t>
            </a: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rgbClr val="772754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-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rgbClr val="772754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 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[Mn</a:t>
            </a:r>
            <a:r>
              <a:rPr kumimoji="0" lang="en-US" sz="1400" b="1" i="0" u="none" strike="noStrike" cap="none" normalizeH="0" baseline="30000" dirty="0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+3</a:t>
            </a: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] </a:t>
            </a:r>
            <a:r>
              <a:rPr kumimoji="0" lang="en-US" sz="18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Mn</a:t>
            </a: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800" b="1" i="0" u="none" strike="noStrike" cap="none" normalizeH="0" baseline="30000" dirty="0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0</a:t>
            </a: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(25)  = [</a:t>
            </a:r>
            <a:r>
              <a:rPr kumimoji="0" lang="en-US" sz="18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Ar</a:t>
            </a: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] 4s</a:t>
            </a:r>
            <a:r>
              <a:rPr kumimoji="0" lang="en-US" sz="1400" b="1" i="0" u="none" strike="noStrike" cap="none" normalizeH="0" baseline="30000" dirty="0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</a:t>
            </a: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3d</a:t>
            </a:r>
            <a:r>
              <a:rPr kumimoji="0" lang="en-US" sz="1400" b="1" i="0" u="none" strike="noStrike" cap="none" normalizeH="0" baseline="30000" dirty="0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5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8137" name="Rectangle 9"/>
          <p:cNvSpPr>
            <a:spLocks noChangeArrowheads="1"/>
          </p:cNvSpPr>
          <p:nvPr/>
        </p:nvSpPr>
        <p:spPr bwMode="auto">
          <a:xfrm>
            <a:off x="1907704" y="2924944"/>
            <a:ext cx="6588224" cy="369332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Mn</a:t>
            </a:r>
            <a:r>
              <a:rPr kumimoji="0" lang="en-US" sz="1400" b="1" i="0" u="none" strike="noStrike" cap="none" normalizeH="0" baseline="30000" dirty="0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+3</a:t>
            </a: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= 3d</a:t>
            </a:r>
            <a:r>
              <a:rPr kumimoji="0" lang="en-US" sz="1400" b="1" i="0" u="none" strike="noStrike" cap="none" normalizeH="0" baseline="30000" dirty="0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4</a:t>
            </a: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</a:t>
            </a: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                               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8138" name="Rectangle 10"/>
          <p:cNvSpPr>
            <a:spLocks noChangeArrowheads="1"/>
          </p:cNvSpPr>
          <p:nvPr/>
        </p:nvSpPr>
        <p:spPr bwMode="auto">
          <a:xfrm>
            <a:off x="6300192" y="3429000"/>
            <a:ext cx="237626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تتوزع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d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4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كما </a:t>
            </a: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يلي :</a:t>
            </a:r>
            <a:endParaRPr kumimoji="0" lang="ar-S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8139" name="Picture 11" descr="صورة 559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27584" y="3861048"/>
            <a:ext cx="7781255" cy="237626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1"/>
          <p:cNvSpPr>
            <a:spLocks noChangeArrowheads="1"/>
          </p:cNvSpPr>
          <p:nvPr/>
        </p:nvSpPr>
        <p:spPr bwMode="auto">
          <a:xfrm>
            <a:off x="1043608" y="697486"/>
            <a:ext cx="7848872" cy="1538883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</a:t>
            </a: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(</a:t>
            </a: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دوران مغزلي منخفض</a:t>
            </a:r>
            <a:r>
              <a:rPr kumimoji="0" lang="ar-SA" sz="20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)</a:t>
            </a: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                             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H.s</a:t>
            </a: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(دوران مغزلي عالي</a:t>
            </a:r>
            <a:r>
              <a:rPr kumimoji="0" lang="ar-SA" sz="20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)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         مجال قوي                                                    مجال ضعيف 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CFSE  =  -16Dq + p              </a:t>
            </a:r>
            <a:r>
              <a:rPr kumimoji="0" lang="ar-SA" b="0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                           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-6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Dq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ar-SA" b="0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ar-SA" b="0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=</a:t>
            </a:r>
            <a:r>
              <a:rPr kumimoji="0" lang="ar-SA" b="0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CFSE</a:t>
            </a:r>
            <a:r>
              <a:rPr kumimoji="0" lang="ar-SA" b="0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= -16 × 2100 + 28000</a:t>
            </a:r>
            <a:r>
              <a:rPr kumimoji="0" lang="ar-SA" b="0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         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cm</a:t>
            </a:r>
            <a:r>
              <a:rPr kumimoji="0" lang="en-US" b="0" i="0" u="none" strike="noStrike" cap="none" normalizeH="0" baseline="30000" dirty="0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-1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= 12600 = -6 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×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2100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= -5600 cm</a:t>
            </a:r>
            <a:r>
              <a:rPr kumimoji="0" lang="en-US" b="0" i="0" u="none" strike="noStrike" cap="none" normalizeH="0" baseline="30000" dirty="0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-1</a:t>
            </a:r>
            <a:r>
              <a:rPr kumimoji="0" lang="en-US" b="1" i="0" u="none" strike="noStrike" cap="none" normalizeH="0" baseline="30000" dirty="0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   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9154" name="Object 2"/>
          <p:cNvGraphicFramePr>
            <a:graphicFrameLocks noChangeAspect="1"/>
          </p:cNvGraphicFramePr>
          <p:nvPr/>
        </p:nvGraphicFramePr>
        <p:xfrm>
          <a:off x="3347864" y="4005064"/>
          <a:ext cx="5400600" cy="5760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65" name="معادلة" r:id="rId3" imgW="2717800" imgH="355600" progId="Equation.3">
                  <p:embed/>
                </p:oleObj>
              </mc:Choice>
              <mc:Fallback>
                <p:oleObj name="معادلة" r:id="rId3" imgW="2717800" imgH="3556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7864" y="4005064"/>
                        <a:ext cx="5400600" cy="57606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157" name="Rectangle 5"/>
          <p:cNvSpPr>
            <a:spLocks noChangeArrowheads="1"/>
          </p:cNvSpPr>
          <p:nvPr/>
        </p:nvSpPr>
        <p:spPr bwMode="auto">
          <a:xfrm>
            <a:off x="2123728" y="3053571"/>
            <a:ext cx="6768752" cy="67710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الفرق في طاقة النظامين </a:t>
            </a:r>
            <a:r>
              <a:rPr kumimoji="0" lang="ar-SA" sz="20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هو </a:t>
            </a: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(فرق طاقة المجال القوي عن المجال الضعيف</a:t>
            </a:r>
            <a:r>
              <a:rPr kumimoji="0" lang="ar-SA" sz="20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)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9158" name="Rectangle 6"/>
          <p:cNvSpPr>
            <a:spLocks noChangeArrowheads="1"/>
          </p:cNvSpPr>
          <p:nvPr/>
        </p:nvSpPr>
        <p:spPr bwMode="auto">
          <a:xfrm>
            <a:off x="0" y="14287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9159" name="Rectangle 7"/>
          <p:cNvSpPr>
            <a:spLocks noChangeArrowheads="1"/>
          </p:cNvSpPr>
          <p:nvPr/>
        </p:nvSpPr>
        <p:spPr bwMode="auto">
          <a:xfrm>
            <a:off x="5940152" y="2420888"/>
            <a:ext cx="2915816" cy="369332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لا يوجد تزاوج</a:t>
            </a:r>
            <a:endParaRPr kumimoji="0" lang="ar-SA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9161" name="Rectangle 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graphicFrame>
        <p:nvGraphicFramePr>
          <p:cNvPr id="49160" name="Object 8"/>
          <p:cNvGraphicFramePr>
            <a:graphicFrameLocks noChangeAspect="1"/>
          </p:cNvGraphicFramePr>
          <p:nvPr/>
        </p:nvGraphicFramePr>
        <p:xfrm>
          <a:off x="8604448" y="3140968"/>
          <a:ext cx="171450" cy="161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66" name="معادلة" r:id="rId5" imgW="177492" imgH="164814" progId="Equation.3">
                  <p:embed/>
                </p:oleObj>
              </mc:Choice>
              <mc:Fallback>
                <p:oleObj name="معادلة" r:id="rId5" imgW="177492" imgH="164814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04448" y="3140968"/>
                        <a:ext cx="171450" cy="161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162" name="Rectangle 10"/>
          <p:cNvSpPr>
            <a:spLocks noChangeArrowheads="1"/>
          </p:cNvSpPr>
          <p:nvPr/>
        </p:nvSpPr>
        <p:spPr bwMode="auto">
          <a:xfrm>
            <a:off x="827584" y="4869160"/>
            <a:ext cx="7812360" cy="1200329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أي أن المتراكب في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حالة 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(المجال الضعيف العالي المغزل) طاقته أقل عن ما هو في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حالة 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(المجال القوي المنخفض المغزل) بمقدار 7000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سم-1 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، ولهذا يفضل المتراكب التواجد في حالة المغزل العالي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المنخفص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الطاقة .</a:t>
            </a:r>
            <a:endParaRPr kumimoji="0" lang="ar-S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جدول 3"/>
          <p:cNvGraphicFramePr>
            <a:graphicFrameLocks noGrp="1"/>
          </p:cNvGraphicFramePr>
          <p:nvPr/>
        </p:nvGraphicFramePr>
        <p:xfrm>
          <a:off x="827584" y="764704"/>
          <a:ext cx="7920880" cy="5184580"/>
        </p:xfrm>
        <a:graphic>
          <a:graphicData uri="http://schemas.openxmlformats.org/drawingml/2006/table">
            <a:tbl>
              <a:tblPr rtl="1"/>
              <a:tblGrid>
                <a:gridCol w="2054877"/>
                <a:gridCol w="944307"/>
                <a:gridCol w="2019364"/>
                <a:gridCol w="1259075"/>
                <a:gridCol w="929780"/>
                <a:gridCol w="713477"/>
              </a:tblGrid>
              <a:tr h="374145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400" b="1" dirty="0">
                          <a:solidFill>
                            <a:srgbClr val="993366"/>
                          </a:solidFill>
                          <a:latin typeface="Al-Kharashi Saleh Masmat Mail"/>
                          <a:ea typeface="Times New Roman"/>
                          <a:cs typeface="Simplified Arabic"/>
                        </a:rPr>
                        <a:t>حالة الدوران المغزلي</a:t>
                      </a:r>
                      <a:endParaRPr lang="en-US" sz="12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7085" marR="670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993366"/>
                          </a:solidFill>
                          <a:latin typeface="Al-Kharashi Saleh Masmat Mail"/>
                          <a:ea typeface="Times New Roman"/>
                          <a:cs typeface="Simplified Arabic"/>
                        </a:rPr>
                        <a:t>Dq</a:t>
                      </a:r>
                      <a:endParaRPr lang="en-US" sz="1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7085" marR="670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400" b="1" dirty="0">
                          <a:solidFill>
                            <a:srgbClr val="993366"/>
                          </a:solidFill>
                          <a:latin typeface="Al-Kharashi Saleh Masmat Mail"/>
                          <a:ea typeface="Times New Roman"/>
                          <a:cs typeface="Simplified Arabic"/>
                        </a:rPr>
                        <a:t>طاقة الازدواج </a:t>
                      </a:r>
                      <a:r>
                        <a:rPr lang="en-US" sz="1400" b="1" dirty="0">
                          <a:solidFill>
                            <a:srgbClr val="993366"/>
                          </a:solidFill>
                          <a:latin typeface="Al-Kharashi Saleh Masmat Mail"/>
                          <a:ea typeface="Times New Roman"/>
                          <a:cs typeface="Simplified Arabic"/>
                        </a:rPr>
                        <a:t>p</a:t>
                      </a:r>
                      <a:endParaRPr lang="en-US" sz="12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7085" marR="670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400" b="1">
                          <a:solidFill>
                            <a:srgbClr val="993366"/>
                          </a:solidFill>
                          <a:latin typeface="Al-Kharashi Saleh Masmat Mail"/>
                          <a:ea typeface="Times New Roman"/>
                          <a:cs typeface="Simplified Arabic"/>
                        </a:rPr>
                        <a:t>نوع الليجاند</a:t>
                      </a:r>
                      <a:endParaRPr lang="en-US" sz="1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7085" marR="670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400" b="1">
                          <a:solidFill>
                            <a:srgbClr val="993366"/>
                          </a:solidFill>
                          <a:latin typeface="Al-Kharashi Saleh Masmat Mail"/>
                          <a:ea typeface="Times New Roman"/>
                          <a:cs typeface="Simplified Arabic"/>
                        </a:rPr>
                        <a:t>الأيون</a:t>
                      </a:r>
                      <a:endParaRPr lang="en-US" sz="1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7085" marR="670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1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7085" marR="670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4493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600" b="1">
                          <a:solidFill>
                            <a:srgbClr val="0D0D0D"/>
                          </a:solidFill>
                          <a:latin typeface="Tahoma"/>
                          <a:ea typeface="Times New Roman"/>
                          <a:cs typeface="Simplified Arabic"/>
                        </a:rPr>
                        <a:t>دوران مغزلي عالي</a:t>
                      </a:r>
                      <a:endParaRPr lang="en-US" sz="1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7085" marR="670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D0D0D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1400</a:t>
                      </a:r>
                      <a:endParaRPr lang="en-US" sz="1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7085" marR="670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D0D0D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23000</a:t>
                      </a:r>
                      <a:endParaRPr lang="en-US" sz="1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7085" marR="670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D0D0D"/>
                          </a:solidFill>
                          <a:latin typeface="Tahoma"/>
                          <a:ea typeface="Times New Roman"/>
                          <a:cs typeface="Simplified Arabic"/>
                        </a:rPr>
                        <a:t>6H</a:t>
                      </a:r>
                      <a:r>
                        <a:rPr lang="en-US" sz="1600" baseline="-25000">
                          <a:solidFill>
                            <a:srgbClr val="0D0D0D"/>
                          </a:solidFill>
                          <a:latin typeface="Tahoma"/>
                          <a:ea typeface="Times New Roman"/>
                          <a:cs typeface="Simplified Arabic"/>
                        </a:rPr>
                        <a:t>2</a:t>
                      </a:r>
                      <a:r>
                        <a:rPr lang="en-US" sz="1600">
                          <a:solidFill>
                            <a:srgbClr val="0D0D0D"/>
                          </a:solidFill>
                          <a:latin typeface="Tahoma"/>
                          <a:ea typeface="Times New Roman"/>
                          <a:cs typeface="Simplified Arabic"/>
                        </a:rPr>
                        <a:t>O</a:t>
                      </a:r>
                      <a:endParaRPr lang="en-US" sz="1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7085" marR="670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D0D0D"/>
                          </a:solidFill>
                          <a:latin typeface="Tahoma"/>
                          <a:ea typeface="Times New Roman"/>
                          <a:cs typeface="Simplified Arabic"/>
                        </a:rPr>
                        <a:t>Cr</a:t>
                      </a:r>
                      <a:r>
                        <a:rPr lang="en-US" sz="1600" baseline="30000">
                          <a:solidFill>
                            <a:srgbClr val="0D0D0D"/>
                          </a:solidFill>
                          <a:latin typeface="Tahoma"/>
                          <a:ea typeface="Times New Roman"/>
                          <a:cs typeface="Simplified Arabic"/>
                        </a:rPr>
                        <a:t>2+</a:t>
                      </a:r>
                      <a:endParaRPr lang="en-US" sz="1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7085" marR="670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Arial"/>
                        </a:rPr>
                        <a:t>d</a:t>
                      </a:r>
                      <a:r>
                        <a:rPr lang="en-US" sz="1400" b="1">
                          <a:latin typeface="Times New Roman"/>
                          <a:ea typeface="Times New Roman"/>
                          <a:cs typeface="Arial"/>
                        </a:rPr>
                        <a:t>4</a:t>
                      </a:r>
                      <a:endParaRPr lang="en-US" sz="1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7085" marR="670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7594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600" b="1">
                          <a:solidFill>
                            <a:srgbClr val="0D0D0D"/>
                          </a:solidFill>
                          <a:latin typeface="Tahoma"/>
                          <a:ea typeface="Times New Roman"/>
                          <a:cs typeface="Simplified Arabic"/>
                        </a:rPr>
                        <a:t>دوران مغزلي عالي</a:t>
                      </a:r>
                      <a:endParaRPr lang="en-US" sz="1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7085" marR="670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D0D0D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2100</a:t>
                      </a:r>
                      <a:endParaRPr lang="en-US" sz="1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7085" marR="670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D0D0D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28000</a:t>
                      </a:r>
                      <a:endParaRPr lang="en-US" sz="1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7085" marR="670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D0D0D"/>
                          </a:solidFill>
                          <a:latin typeface="Tahoma"/>
                          <a:ea typeface="Times New Roman"/>
                          <a:cs typeface="Simplified Arabic"/>
                        </a:rPr>
                        <a:t>6H</a:t>
                      </a:r>
                      <a:r>
                        <a:rPr lang="en-US" sz="1600" baseline="-25000">
                          <a:solidFill>
                            <a:srgbClr val="0D0D0D"/>
                          </a:solidFill>
                          <a:latin typeface="Tahoma"/>
                          <a:ea typeface="Times New Roman"/>
                          <a:cs typeface="Simplified Arabic"/>
                        </a:rPr>
                        <a:t>2</a:t>
                      </a:r>
                      <a:r>
                        <a:rPr lang="en-US" sz="1600">
                          <a:solidFill>
                            <a:srgbClr val="0D0D0D"/>
                          </a:solidFill>
                          <a:latin typeface="Tahoma"/>
                          <a:ea typeface="Times New Roman"/>
                          <a:cs typeface="Simplified Arabic"/>
                        </a:rPr>
                        <a:t>O</a:t>
                      </a:r>
                      <a:endParaRPr lang="en-US" sz="1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7085" marR="670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D0D0D"/>
                          </a:solidFill>
                          <a:latin typeface="Tahoma"/>
                          <a:ea typeface="Times New Roman"/>
                          <a:cs typeface="Simplified Arabic"/>
                        </a:rPr>
                        <a:t>Mn</a:t>
                      </a:r>
                      <a:r>
                        <a:rPr lang="en-US" sz="1600" baseline="30000">
                          <a:solidFill>
                            <a:srgbClr val="0D0D0D"/>
                          </a:solidFill>
                          <a:latin typeface="Tahoma"/>
                          <a:ea typeface="Times New Roman"/>
                          <a:cs typeface="Simplified Arabic"/>
                        </a:rPr>
                        <a:t>3+</a:t>
                      </a:r>
                      <a:endParaRPr lang="en-US" sz="1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7085" marR="670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600" b="1">
                          <a:latin typeface="Tahoma"/>
                          <a:ea typeface="Times New Roman"/>
                          <a:cs typeface="Simplified Arabic"/>
                        </a:rPr>
                        <a:t>ــ</a:t>
                      </a:r>
                      <a:endParaRPr lang="en-US" sz="1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7085" marR="670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4493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600" b="1">
                          <a:solidFill>
                            <a:srgbClr val="0D0D0D"/>
                          </a:solidFill>
                          <a:latin typeface="Tahoma"/>
                          <a:ea typeface="Times New Roman"/>
                          <a:cs typeface="Simplified Arabic"/>
                        </a:rPr>
                        <a:t>دوران مغزلي عالي</a:t>
                      </a:r>
                      <a:endParaRPr lang="en-US" sz="1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7085" marR="670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D0D0D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850</a:t>
                      </a:r>
                      <a:endParaRPr lang="en-US" sz="1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7085" marR="670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D0D0D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25000</a:t>
                      </a:r>
                      <a:endParaRPr lang="en-US" sz="1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7085" marR="670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D0D0D"/>
                          </a:solidFill>
                          <a:latin typeface="Tahoma"/>
                          <a:ea typeface="Times New Roman"/>
                          <a:cs typeface="Simplified Arabic"/>
                        </a:rPr>
                        <a:t>6H</a:t>
                      </a:r>
                      <a:r>
                        <a:rPr lang="en-US" sz="1600" baseline="-25000">
                          <a:solidFill>
                            <a:srgbClr val="0D0D0D"/>
                          </a:solidFill>
                          <a:latin typeface="Tahoma"/>
                          <a:ea typeface="Times New Roman"/>
                          <a:cs typeface="Simplified Arabic"/>
                        </a:rPr>
                        <a:t>2</a:t>
                      </a:r>
                      <a:r>
                        <a:rPr lang="en-US" sz="1600">
                          <a:solidFill>
                            <a:srgbClr val="0D0D0D"/>
                          </a:solidFill>
                          <a:latin typeface="Tahoma"/>
                          <a:ea typeface="Times New Roman"/>
                          <a:cs typeface="Simplified Arabic"/>
                        </a:rPr>
                        <a:t>O</a:t>
                      </a:r>
                      <a:endParaRPr lang="en-US" sz="1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7085" marR="670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D0D0D"/>
                          </a:solidFill>
                          <a:latin typeface="Tahoma"/>
                          <a:ea typeface="Times New Roman"/>
                          <a:cs typeface="Simplified Arabic"/>
                        </a:rPr>
                        <a:t>Mn</a:t>
                      </a:r>
                      <a:r>
                        <a:rPr lang="en-US" sz="1600" baseline="30000">
                          <a:solidFill>
                            <a:srgbClr val="0D0D0D"/>
                          </a:solidFill>
                          <a:latin typeface="Tahoma"/>
                          <a:ea typeface="Times New Roman"/>
                          <a:cs typeface="Simplified Arabic"/>
                        </a:rPr>
                        <a:t>3+</a:t>
                      </a:r>
                      <a:endParaRPr lang="en-US" sz="1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7085" marR="670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Arial"/>
                        </a:rPr>
                        <a:t>d</a:t>
                      </a:r>
                      <a:r>
                        <a:rPr lang="en-US" sz="1400" b="1">
                          <a:latin typeface="Times New Roman"/>
                          <a:ea typeface="Times New Roman"/>
                          <a:cs typeface="Arial"/>
                        </a:rPr>
                        <a:t>5</a:t>
                      </a:r>
                      <a:endParaRPr lang="en-US" sz="1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7085" marR="670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7594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600" b="1">
                          <a:solidFill>
                            <a:srgbClr val="0D0D0D"/>
                          </a:solidFill>
                          <a:latin typeface="Tahoma"/>
                          <a:ea typeface="Times New Roman"/>
                          <a:cs typeface="Simplified Arabic"/>
                        </a:rPr>
                        <a:t>دوران مغزلي عالي</a:t>
                      </a:r>
                      <a:endParaRPr lang="en-US" sz="1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7085" marR="670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D0D0D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750</a:t>
                      </a:r>
                      <a:endParaRPr lang="en-US" sz="1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7085" marR="670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D0D0D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25000</a:t>
                      </a:r>
                      <a:endParaRPr lang="en-US" sz="1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7085" marR="670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1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7085" marR="670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600">
                          <a:solidFill>
                            <a:srgbClr val="0D0D0D"/>
                          </a:solidFill>
                          <a:latin typeface="Tahoma"/>
                          <a:ea typeface="Times New Roman"/>
                          <a:cs typeface="Simplified Arabic"/>
                        </a:rPr>
                        <a:t>ـــ</a:t>
                      </a:r>
                      <a:endParaRPr lang="en-US" sz="1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7085" marR="670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600" b="1">
                          <a:latin typeface="Tahoma"/>
                          <a:ea typeface="Times New Roman"/>
                          <a:cs typeface="Simplified Arabic"/>
                        </a:rPr>
                        <a:t>ــ</a:t>
                      </a:r>
                      <a:endParaRPr lang="en-US" sz="1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7085" marR="670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7594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600" b="1">
                          <a:solidFill>
                            <a:srgbClr val="0D0D0D"/>
                          </a:solidFill>
                          <a:latin typeface="Tahoma"/>
                          <a:ea typeface="Times New Roman"/>
                          <a:cs typeface="Simplified Arabic"/>
                        </a:rPr>
                        <a:t>دوران مغزلي عالي</a:t>
                      </a:r>
                      <a:endParaRPr lang="en-US" sz="1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7085" marR="670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D0D0D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1010</a:t>
                      </a:r>
                      <a:endParaRPr lang="en-US" sz="1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7085" marR="670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D0D0D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25000</a:t>
                      </a:r>
                      <a:endParaRPr lang="en-US" sz="1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7085" marR="670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1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7085" marR="670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600">
                          <a:solidFill>
                            <a:srgbClr val="0D0D0D"/>
                          </a:solidFill>
                          <a:latin typeface="Tahoma"/>
                          <a:ea typeface="Times New Roman"/>
                          <a:cs typeface="Simplified Arabic"/>
                        </a:rPr>
                        <a:t>ـــ</a:t>
                      </a:r>
                      <a:endParaRPr lang="en-US" sz="1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7085" marR="670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600" b="1">
                          <a:latin typeface="Tahoma"/>
                          <a:ea typeface="Times New Roman"/>
                          <a:cs typeface="Simplified Arabic"/>
                        </a:rPr>
                        <a:t>ــ</a:t>
                      </a:r>
                      <a:endParaRPr lang="en-US" sz="1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7085" marR="670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4493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600" b="1">
                          <a:solidFill>
                            <a:srgbClr val="0D0D0D"/>
                          </a:solidFill>
                          <a:latin typeface="Tahoma"/>
                          <a:ea typeface="Times New Roman"/>
                          <a:cs typeface="Simplified Arabic"/>
                        </a:rPr>
                        <a:t>دوران مغزلي عالي</a:t>
                      </a:r>
                      <a:endParaRPr lang="en-US" sz="1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7085" marR="670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D0D0D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1400</a:t>
                      </a:r>
                      <a:endParaRPr lang="en-US" sz="1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7085" marR="670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D0D0D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30000</a:t>
                      </a:r>
                      <a:endParaRPr lang="en-US" sz="1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7085" marR="670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1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7085" marR="670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D0D0D"/>
                          </a:solidFill>
                          <a:latin typeface="Tahoma"/>
                          <a:ea typeface="Times New Roman"/>
                          <a:cs typeface="Simplified Arabic"/>
                        </a:rPr>
                        <a:t>Fe</a:t>
                      </a:r>
                      <a:r>
                        <a:rPr lang="en-US" sz="1600" baseline="30000">
                          <a:solidFill>
                            <a:srgbClr val="0D0D0D"/>
                          </a:solidFill>
                          <a:latin typeface="Tahoma"/>
                          <a:ea typeface="Times New Roman"/>
                          <a:cs typeface="Simplified Arabic"/>
                        </a:rPr>
                        <a:t>3+</a:t>
                      </a:r>
                      <a:endParaRPr lang="en-US" sz="1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7085" marR="670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Arial"/>
                        </a:rPr>
                        <a:t>d</a:t>
                      </a:r>
                      <a:r>
                        <a:rPr lang="en-US" sz="1400" b="1">
                          <a:latin typeface="Times New Roman"/>
                          <a:ea typeface="Times New Roman"/>
                          <a:cs typeface="Arial"/>
                        </a:rPr>
                        <a:t>5</a:t>
                      </a:r>
                      <a:endParaRPr lang="en-US" sz="1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7085" marR="670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7594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600" b="1">
                          <a:solidFill>
                            <a:srgbClr val="0D0D0D"/>
                          </a:solidFill>
                          <a:latin typeface="Tahoma"/>
                          <a:ea typeface="Times New Roman"/>
                          <a:cs typeface="Simplified Arabic"/>
                        </a:rPr>
                        <a:t>دوران مغزلي عالي</a:t>
                      </a:r>
                      <a:endParaRPr lang="en-US" sz="1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7085" marR="670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D0D0D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1430</a:t>
                      </a:r>
                      <a:endParaRPr lang="en-US" sz="1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7085" marR="670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600">
                          <a:solidFill>
                            <a:srgbClr val="0D0D0D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ـــــــ</a:t>
                      </a:r>
                      <a:endParaRPr lang="en-US" sz="1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7085" marR="670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D0D0D"/>
                          </a:solidFill>
                          <a:latin typeface="Tahoma"/>
                          <a:ea typeface="Times New Roman"/>
                          <a:cs typeface="Simplified Arabic"/>
                        </a:rPr>
                        <a:t>6H</a:t>
                      </a:r>
                      <a:r>
                        <a:rPr lang="en-US" sz="1600" baseline="-25000">
                          <a:solidFill>
                            <a:srgbClr val="0D0D0D"/>
                          </a:solidFill>
                          <a:latin typeface="Tahoma"/>
                          <a:ea typeface="Times New Roman"/>
                          <a:cs typeface="Simplified Arabic"/>
                        </a:rPr>
                        <a:t>2</a:t>
                      </a:r>
                      <a:r>
                        <a:rPr lang="en-US" sz="1600">
                          <a:solidFill>
                            <a:srgbClr val="0D0D0D"/>
                          </a:solidFill>
                          <a:latin typeface="Tahoma"/>
                          <a:ea typeface="Times New Roman"/>
                          <a:cs typeface="Simplified Arabic"/>
                        </a:rPr>
                        <a:t>O</a:t>
                      </a:r>
                      <a:endParaRPr lang="en-US" sz="1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7085" marR="670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600">
                          <a:solidFill>
                            <a:srgbClr val="0D0D0D"/>
                          </a:solidFill>
                          <a:latin typeface="Tahoma"/>
                          <a:ea typeface="Times New Roman"/>
                          <a:cs typeface="Simplified Arabic"/>
                        </a:rPr>
                        <a:t>ـــ</a:t>
                      </a:r>
                      <a:endParaRPr lang="en-US" sz="1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7085" marR="670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600" b="1">
                          <a:latin typeface="Tahoma"/>
                          <a:ea typeface="Times New Roman"/>
                          <a:cs typeface="Simplified Arabic"/>
                        </a:rPr>
                        <a:t>ــ</a:t>
                      </a:r>
                      <a:endParaRPr lang="en-US" sz="1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7085" marR="670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4493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600" b="1">
                          <a:solidFill>
                            <a:srgbClr val="0D0D0D"/>
                          </a:solidFill>
                          <a:latin typeface="Tahoma"/>
                          <a:ea typeface="Times New Roman"/>
                          <a:cs typeface="Simplified Arabic"/>
                        </a:rPr>
                        <a:t>دوران مغزلي عالي</a:t>
                      </a:r>
                      <a:endParaRPr lang="en-US" sz="1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7085" marR="670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D0D0D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1040</a:t>
                      </a:r>
                      <a:endParaRPr lang="en-US" sz="1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7085" marR="670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D0D0D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17600</a:t>
                      </a:r>
                      <a:endParaRPr lang="en-US" sz="1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7085" marR="670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D0D0D"/>
                          </a:solidFill>
                          <a:latin typeface="Tahoma"/>
                          <a:ea typeface="Times New Roman"/>
                          <a:cs typeface="Simplified Arabic"/>
                        </a:rPr>
                        <a:t>6H</a:t>
                      </a:r>
                      <a:r>
                        <a:rPr lang="en-US" sz="1600" baseline="-25000" dirty="0">
                          <a:solidFill>
                            <a:srgbClr val="0D0D0D"/>
                          </a:solidFill>
                          <a:latin typeface="Tahoma"/>
                          <a:ea typeface="Times New Roman"/>
                          <a:cs typeface="Simplified Arabic"/>
                        </a:rPr>
                        <a:t>2</a:t>
                      </a:r>
                      <a:r>
                        <a:rPr lang="en-US" sz="1600" dirty="0">
                          <a:solidFill>
                            <a:srgbClr val="0D0D0D"/>
                          </a:solidFill>
                          <a:latin typeface="Tahoma"/>
                          <a:ea typeface="Times New Roman"/>
                          <a:cs typeface="Simplified Arabic"/>
                        </a:rPr>
                        <a:t>O</a:t>
                      </a:r>
                      <a:endParaRPr lang="en-US" sz="12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7085" marR="670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D0D0D"/>
                          </a:solidFill>
                          <a:latin typeface="Tahoma"/>
                          <a:ea typeface="Times New Roman"/>
                          <a:cs typeface="Simplified Arabic"/>
                        </a:rPr>
                        <a:t>Fe</a:t>
                      </a:r>
                      <a:r>
                        <a:rPr lang="en-US" sz="1600" baseline="30000">
                          <a:solidFill>
                            <a:srgbClr val="0D0D0D"/>
                          </a:solidFill>
                          <a:latin typeface="Tahoma"/>
                          <a:ea typeface="Times New Roman"/>
                          <a:cs typeface="Simplified Arabic"/>
                        </a:rPr>
                        <a:t>2+</a:t>
                      </a:r>
                      <a:endParaRPr lang="en-US" sz="1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7085" marR="670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Arial"/>
                        </a:rPr>
                        <a:t>d</a:t>
                      </a:r>
                      <a:r>
                        <a:rPr lang="en-US" sz="1400" b="1">
                          <a:latin typeface="Times New Roman"/>
                          <a:ea typeface="Times New Roman"/>
                          <a:cs typeface="Arial"/>
                        </a:rPr>
                        <a:t>6</a:t>
                      </a:r>
                      <a:endParaRPr lang="en-US" sz="1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7085" marR="670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7594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600" b="1">
                          <a:solidFill>
                            <a:srgbClr val="0D0D0D"/>
                          </a:solidFill>
                          <a:latin typeface="Tahoma"/>
                          <a:ea typeface="Times New Roman"/>
                          <a:cs typeface="Simplified Arabic"/>
                        </a:rPr>
                        <a:t>دوران مغزلي منخفض</a:t>
                      </a:r>
                      <a:endParaRPr lang="en-US" sz="1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7085" marR="670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D0D0D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3140</a:t>
                      </a:r>
                      <a:endParaRPr lang="en-US" sz="1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7085" marR="670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ar-SA" sz="1600">
                          <a:solidFill>
                            <a:srgbClr val="0D0D0D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ـــــــ</a:t>
                      </a:r>
                      <a:endParaRPr lang="en-US" sz="1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7085" marR="670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1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7085" marR="670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600">
                          <a:solidFill>
                            <a:srgbClr val="0D0D0D"/>
                          </a:solidFill>
                          <a:latin typeface="Tahoma"/>
                          <a:ea typeface="Times New Roman"/>
                          <a:cs typeface="Simplified Arabic"/>
                        </a:rPr>
                        <a:t>ـــ</a:t>
                      </a:r>
                      <a:endParaRPr lang="en-US" sz="1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7085" marR="670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600" b="1">
                          <a:latin typeface="Tahoma"/>
                          <a:ea typeface="Times New Roman"/>
                          <a:cs typeface="Simplified Arabic"/>
                        </a:rPr>
                        <a:t>ــ</a:t>
                      </a:r>
                      <a:endParaRPr lang="en-US" sz="1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7085" marR="670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4493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600" b="1">
                          <a:solidFill>
                            <a:srgbClr val="0D0D0D"/>
                          </a:solidFill>
                          <a:latin typeface="Tahoma"/>
                          <a:ea typeface="Times New Roman"/>
                          <a:cs typeface="Simplified Arabic"/>
                        </a:rPr>
                        <a:t>دوران مغزلي عالي</a:t>
                      </a:r>
                      <a:endParaRPr lang="en-US" sz="1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7085" marR="670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D0D0D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930</a:t>
                      </a:r>
                      <a:endParaRPr lang="en-US" sz="1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7085" marR="670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D0D0D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22500</a:t>
                      </a:r>
                      <a:endParaRPr lang="en-US" sz="1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7085" marR="670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D0D0D"/>
                          </a:solidFill>
                          <a:latin typeface="Tahoma"/>
                          <a:ea typeface="Times New Roman"/>
                          <a:cs typeface="Simplified Arabic"/>
                        </a:rPr>
                        <a:t>6H</a:t>
                      </a:r>
                      <a:r>
                        <a:rPr lang="en-US" sz="1600" baseline="-25000">
                          <a:solidFill>
                            <a:srgbClr val="0D0D0D"/>
                          </a:solidFill>
                          <a:latin typeface="Tahoma"/>
                          <a:ea typeface="Times New Roman"/>
                          <a:cs typeface="Simplified Arabic"/>
                        </a:rPr>
                        <a:t>2</a:t>
                      </a:r>
                      <a:r>
                        <a:rPr lang="en-US" sz="1600">
                          <a:solidFill>
                            <a:srgbClr val="0D0D0D"/>
                          </a:solidFill>
                          <a:latin typeface="Tahoma"/>
                          <a:ea typeface="Times New Roman"/>
                          <a:cs typeface="Simplified Arabic"/>
                        </a:rPr>
                        <a:t>O</a:t>
                      </a:r>
                      <a:endParaRPr lang="en-US" sz="1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7085" marR="670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D0D0D"/>
                          </a:solidFill>
                          <a:latin typeface="Tahoma"/>
                          <a:ea typeface="Times New Roman"/>
                          <a:cs typeface="Simplified Arabic"/>
                        </a:rPr>
                        <a:t>Co</a:t>
                      </a:r>
                      <a:r>
                        <a:rPr lang="en-US" sz="1600" baseline="30000">
                          <a:solidFill>
                            <a:srgbClr val="0D0D0D"/>
                          </a:solidFill>
                          <a:latin typeface="Tahoma"/>
                          <a:ea typeface="Times New Roman"/>
                          <a:cs typeface="Simplified Arabic"/>
                        </a:rPr>
                        <a:t>2+</a:t>
                      </a:r>
                      <a:endParaRPr lang="en-US" sz="1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7085" marR="670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Arial"/>
                        </a:rPr>
                        <a:t>d</a:t>
                      </a:r>
                      <a:r>
                        <a:rPr lang="en-US" sz="1400" b="1" dirty="0">
                          <a:latin typeface="Times New Roman"/>
                          <a:ea typeface="Times New Roman"/>
                          <a:cs typeface="Arial"/>
                        </a:rPr>
                        <a:t>7</a:t>
                      </a:r>
                      <a:endParaRPr lang="en-US" sz="12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7085" marR="670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0181" name="Object 5"/>
          <p:cNvGraphicFramePr>
            <a:graphicFrameLocks noChangeAspect="1"/>
          </p:cNvGraphicFramePr>
          <p:nvPr/>
        </p:nvGraphicFramePr>
        <p:xfrm>
          <a:off x="1691680" y="1916832"/>
          <a:ext cx="171450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196" name="معادلة" r:id="rId3" imgW="177646" imgH="228402" progId="Equation.3">
                  <p:embed/>
                </p:oleObj>
              </mc:Choice>
              <mc:Fallback>
                <p:oleObj name="معادلة" r:id="rId3" imgW="177646" imgH="228402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1680" y="1916832"/>
                        <a:ext cx="171450" cy="228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180" name="Object 4"/>
          <p:cNvGraphicFramePr>
            <a:graphicFrameLocks noChangeAspect="1"/>
          </p:cNvGraphicFramePr>
          <p:nvPr/>
        </p:nvGraphicFramePr>
        <p:xfrm>
          <a:off x="2699792" y="2708920"/>
          <a:ext cx="504825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197" name="معادلة" r:id="rId5" imgW="508000" imgH="228600" progId="Equation.3">
                  <p:embed/>
                </p:oleObj>
              </mc:Choice>
              <mc:Fallback>
                <p:oleObj name="معادلة" r:id="rId5" imgW="508000" imgH="2286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99792" y="2708920"/>
                        <a:ext cx="504825" cy="228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00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179" name="Object 3"/>
          <p:cNvGraphicFramePr>
            <a:graphicFrameLocks noChangeAspect="1"/>
          </p:cNvGraphicFramePr>
          <p:nvPr/>
        </p:nvGraphicFramePr>
        <p:xfrm>
          <a:off x="2771800" y="3140968"/>
          <a:ext cx="361950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198" name="معادلة" r:id="rId7" imgW="355446" imgH="228501" progId="Equation.3">
                  <p:embed/>
                </p:oleObj>
              </mc:Choice>
              <mc:Fallback>
                <p:oleObj name="معادلة" r:id="rId7" imgW="355446" imgH="228501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71800" y="3140968"/>
                        <a:ext cx="361950" cy="228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178" name="Object 2"/>
          <p:cNvGraphicFramePr>
            <a:graphicFrameLocks noChangeAspect="1"/>
          </p:cNvGraphicFramePr>
          <p:nvPr/>
        </p:nvGraphicFramePr>
        <p:xfrm>
          <a:off x="2699792" y="3573016"/>
          <a:ext cx="457200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199" name="معادلة" r:id="rId9" imgW="457200" imgH="228600" progId="Equation.3">
                  <p:embed/>
                </p:oleObj>
              </mc:Choice>
              <mc:Fallback>
                <p:oleObj name="معادلة" r:id="rId9" imgW="457200" imgH="2286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99792" y="3573016"/>
                        <a:ext cx="457200" cy="228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177" name="Object 1"/>
          <p:cNvGraphicFramePr>
            <a:graphicFrameLocks noChangeAspect="1"/>
          </p:cNvGraphicFramePr>
          <p:nvPr/>
        </p:nvGraphicFramePr>
        <p:xfrm>
          <a:off x="2555776" y="5085184"/>
          <a:ext cx="609600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00" name="معادلة" r:id="rId11" imgW="609600" imgH="228600" progId="Equation.3">
                  <p:embed/>
                </p:oleObj>
              </mc:Choice>
              <mc:Fallback>
                <p:oleObj name="معادلة" r:id="rId11" imgW="609600" imgH="228600" progId="Equation.3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5776" y="5085184"/>
                        <a:ext cx="609600" cy="228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182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1600" b="1" i="0" u="sng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وفيما يلي جدول يبين  قيم </a:t>
            </a:r>
            <a:r>
              <a:rPr kumimoji="0" lang="en-US" sz="1600" b="1" i="0" u="sng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 </a:t>
            </a:r>
            <a:r>
              <a:rPr kumimoji="0" lang="ar-SA" sz="1600" b="1" i="0" u="sng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، </a:t>
            </a:r>
            <a:r>
              <a:rPr kumimoji="0" lang="en-US" sz="1600" b="1" i="0" u="sng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Dq</a:t>
            </a:r>
            <a:r>
              <a:rPr kumimoji="0" lang="ar-SA" sz="1600" b="1" i="0" u="sng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في المدارات </a:t>
            </a:r>
            <a:r>
              <a:rPr kumimoji="0" lang="en-US" sz="2000" b="0" i="0" u="sng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</a:t>
            </a:r>
            <a:r>
              <a:rPr kumimoji="0" lang="en-US" sz="1400" b="1" i="0" u="sng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4</a:t>
            </a:r>
            <a:r>
              <a:rPr kumimoji="0" lang="ar-SA" sz="1600" b="1" i="0" u="sng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، </a:t>
            </a:r>
            <a:r>
              <a:rPr kumimoji="0" lang="en-US" sz="2000" b="0" i="0" u="sng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</a:t>
            </a:r>
            <a:r>
              <a:rPr kumimoji="0" lang="en-US" sz="1400" b="1" i="0" u="sng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5</a:t>
            </a:r>
            <a:r>
              <a:rPr kumimoji="0" lang="ar-SA" sz="1600" b="1" i="0" u="sng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، </a:t>
            </a:r>
            <a:r>
              <a:rPr kumimoji="0" lang="en-US" sz="2000" b="0" i="0" u="sng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</a:t>
            </a:r>
            <a:r>
              <a:rPr kumimoji="0" lang="en-US" sz="1400" b="1" i="0" u="sng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6</a:t>
            </a:r>
            <a:r>
              <a:rPr kumimoji="0" lang="ar-SA" sz="1600" b="1" i="0" u="sng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،</a:t>
            </a:r>
            <a:r>
              <a:rPr kumimoji="0" lang="en-US" sz="2000" b="0" i="0" u="sng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d</a:t>
            </a:r>
            <a:r>
              <a:rPr kumimoji="0" lang="en-US" sz="1400" b="1" i="0" u="sng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7</a:t>
            </a:r>
            <a:r>
              <a:rPr kumimoji="0" lang="ar-SA" sz="1600" b="1" i="0" u="sng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:</a:t>
            </a:r>
            <a:endParaRPr kumimoji="0" lang="ar-S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0184" name="Rectangle 8"/>
          <p:cNvSpPr>
            <a:spLocks noChangeArrowheads="1"/>
          </p:cNvSpPr>
          <p:nvPr/>
        </p:nvSpPr>
        <p:spPr bwMode="auto">
          <a:xfrm>
            <a:off x="539552" y="6165304"/>
            <a:ext cx="820891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يلاحظ من هذا الجدول أن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Dq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تعتمد على نوع </a:t>
            </a: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الليجاند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كما في حالة 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Fe</a:t>
            </a:r>
            <a:r>
              <a:rPr kumimoji="0" lang="en-US" sz="1600" b="0" i="0" u="none" strike="noStrike" cap="none" normalizeH="0" baseline="30000" dirty="0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2+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عند إتحادها بالماء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H</a:t>
            </a:r>
            <a:r>
              <a:rPr kumimoji="0" lang="en-US" sz="1800" b="0" i="0" u="none" strike="noStrike" cap="none" normalizeH="0" baseline="-30000" dirty="0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O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</a:t>
            </a: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،</a:t>
            </a:r>
            <a:endParaRPr kumimoji="0" lang="ar-S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0183" name="Object 7"/>
          <p:cNvGraphicFramePr>
            <a:graphicFrameLocks noChangeAspect="1"/>
          </p:cNvGraphicFramePr>
          <p:nvPr/>
        </p:nvGraphicFramePr>
        <p:xfrm>
          <a:off x="1187624" y="6237312"/>
          <a:ext cx="609600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01" name="معادلة" r:id="rId13" imgW="609600" imgH="228600" progId="Equation.3">
                  <p:embed/>
                </p:oleObj>
              </mc:Choice>
              <mc:Fallback>
                <p:oleObj name="معادلة" r:id="rId13" imgW="609600" imgH="22860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624" y="6237312"/>
                        <a:ext cx="609600" cy="228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33CCCC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185" name="Rectangle 9"/>
          <p:cNvSpPr>
            <a:spLocks noChangeArrowheads="1"/>
          </p:cNvSpPr>
          <p:nvPr/>
        </p:nvSpPr>
        <p:spPr bwMode="auto">
          <a:xfrm>
            <a:off x="1835696" y="6519446"/>
            <a:ext cx="385192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ولكن قيمة 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 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 تعتمد على الأيون المركزي</a:t>
            </a:r>
            <a:r>
              <a:rPr kumimoji="0" lang="en-US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1"/>
          <p:cNvSpPr>
            <a:spLocks noChangeArrowheads="1"/>
          </p:cNvSpPr>
          <p:nvPr/>
        </p:nvSpPr>
        <p:spPr bwMode="auto">
          <a:xfrm>
            <a:off x="683568" y="142474"/>
            <a:ext cx="806489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1" i="0" u="sng" strike="noStrike" cap="none" normalizeH="0" baseline="0" dirty="0" smtClean="0">
                <a:ln>
                  <a:noFill/>
                </a:ln>
                <a:solidFill>
                  <a:srgbClr val="333399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تأثيرات المجال البلوري في </a:t>
            </a:r>
            <a:r>
              <a:rPr kumimoji="0" lang="ar-SA" sz="2400" b="1" i="0" u="sng" strike="noStrike" cap="none" normalizeH="0" baseline="0" dirty="0" err="1" smtClean="0">
                <a:ln>
                  <a:noFill/>
                </a:ln>
                <a:solidFill>
                  <a:srgbClr val="333399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المتراكبات</a:t>
            </a:r>
            <a:r>
              <a:rPr kumimoji="0" lang="ar-SA" sz="2400" b="1" i="0" u="sng" strike="noStrike" cap="none" normalizeH="0" baseline="0" dirty="0" smtClean="0">
                <a:ln>
                  <a:noFill/>
                </a:ln>
                <a:solidFill>
                  <a:srgbClr val="333399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رباعية السطوح عدد </a:t>
            </a:r>
            <a:r>
              <a:rPr kumimoji="0" lang="ar-SA" sz="2400" b="1" i="0" u="sng" strike="noStrike" cap="none" normalizeH="0" baseline="0" dirty="0" err="1" smtClean="0">
                <a:ln>
                  <a:noFill/>
                </a:ln>
                <a:solidFill>
                  <a:srgbClr val="333399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التناسق </a:t>
            </a:r>
            <a:r>
              <a:rPr kumimoji="0" lang="ar-SA" sz="2400" b="1" i="0" u="sng" strike="noStrike" cap="none" normalizeH="0" baseline="0" dirty="0" smtClean="0">
                <a:ln>
                  <a:noFill/>
                </a:ln>
                <a:solidFill>
                  <a:srgbClr val="333399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(4</a:t>
            </a:r>
            <a:r>
              <a:rPr kumimoji="0" lang="ar-SA" sz="2400" b="1" i="0" u="sng" strike="noStrike" cap="none" normalizeH="0" baseline="0" dirty="0" err="1" smtClean="0">
                <a:ln>
                  <a:noFill/>
                </a:ln>
                <a:solidFill>
                  <a:srgbClr val="333399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) :-</a:t>
            </a:r>
            <a:endParaRPr kumimoji="0" lang="ar-S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539552" y="692696"/>
            <a:ext cx="8028384" cy="92333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ar-SA" b="1" dirty="0" smtClean="0"/>
              <a:t>يكون كل من التركيب رباعي السطوح والترتيب المربع المستوى هما الشكلين </a:t>
            </a:r>
            <a:r>
              <a:rPr lang="ar-SA" b="1" dirty="0" err="1" smtClean="0"/>
              <a:t>الهندسين</a:t>
            </a:r>
            <a:r>
              <a:rPr lang="ar-SA" b="1" dirty="0" smtClean="0"/>
              <a:t> الشائعين </a:t>
            </a:r>
            <a:r>
              <a:rPr lang="ar-SA" b="1" dirty="0" err="1" smtClean="0"/>
              <a:t>للتساهم</a:t>
            </a:r>
            <a:r>
              <a:rPr lang="ar-SA" b="1" dirty="0" smtClean="0"/>
              <a:t> </a:t>
            </a:r>
            <a:r>
              <a:rPr lang="ar-SA" b="1" dirty="0" err="1" smtClean="0"/>
              <a:t>الرباعي .</a:t>
            </a:r>
            <a:r>
              <a:rPr lang="ar-SA" b="1" dirty="0" smtClean="0"/>
              <a:t> أن ترتيب المربع المستوى هو حالة خاصة للحالة العامة التي تشمل الترتيب ثماني السطوح </a:t>
            </a:r>
            <a:r>
              <a:rPr lang="ar-SA" b="1" dirty="0" err="1" smtClean="0"/>
              <a:t>المشوه .</a:t>
            </a:r>
            <a:endParaRPr lang="ar-SA" dirty="0"/>
          </a:p>
        </p:txBody>
      </p:sp>
      <p:sp>
        <p:nvSpPr>
          <p:cNvPr id="6" name="مستطيل 5"/>
          <p:cNvSpPr/>
          <p:nvPr/>
        </p:nvSpPr>
        <p:spPr>
          <a:xfrm>
            <a:off x="611560" y="1700808"/>
            <a:ext cx="8028384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ar-SA" b="1" dirty="0" smtClean="0"/>
              <a:t>والترتيب رباعي السطوح يتعلق </a:t>
            </a:r>
            <a:r>
              <a:rPr lang="ar-SA" b="1" dirty="0" err="1" smtClean="0"/>
              <a:t>بالتنساق</a:t>
            </a:r>
            <a:r>
              <a:rPr lang="ar-SA" b="1" dirty="0" smtClean="0"/>
              <a:t> المكعب </a:t>
            </a:r>
            <a:r>
              <a:rPr lang="en-US" b="1" dirty="0" smtClean="0"/>
              <a:t>(Cubic </a:t>
            </a:r>
            <a:r>
              <a:rPr lang="en-US" b="1" dirty="0" err="1" smtClean="0"/>
              <a:t>Cemmetry</a:t>
            </a:r>
            <a:r>
              <a:rPr lang="en-US" b="1" dirty="0" smtClean="0"/>
              <a:t>) </a:t>
            </a:r>
            <a:r>
              <a:rPr lang="ar-SA" b="1" dirty="0" smtClean="0"/>
              <a:t>فعند وضع أ{بع مجموعات متناسقة حول أيون العنصر </a:t>
            </a:r>
            <a:r>
              <a:rPr lang="ar-SA" b="1" dirty="0" err="1" smtClean="0"/>
              <a:t>الإنتقالي</a:t>
            </a:r>
            <a:r>
              <a:rPr lang="ar-SA" b="1" dirty="0" smtClean="0"/>
              <a:t> في تشكيل رباعي السطوح  </a:t>
            </a:r>
            <a:r>
              <a:rPr lang="en-US" b="1" dirty="0" smtClean="0"/>
              <a:t>(Tetrahedral) </a:t>
            </a:r>
            <a:endParaRPr lang="ar-SA" dirty="0"/>
          </a:p>
        </p:txBody>
      </p:sp>
      <p:pic>
        <p:nvPicPr>
          <p:cNvPr id="51202" name="Picture 2" descr="صورة 56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2348880"/>
            <a:ext cx="3384376" cy="3744416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</p:pic>
      <p:sp>
        <p:nvSpPr>
          <p:cNvPr id="51204" name="Rectangle 4"/>
          <p:cNvSpPr>
            <a:spLocks noChangeArrowheads="1"/>
          </p:cNvSpPr>
          <p:nvPr/>
        </p:nvSpPr>
        <p:spPr bwMode="auto">
          <a:xfrm>
            <a:off x="4355976" y="2616007"/>
            <a:ext cx="4355976" cy="156966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نجد أن </a:t>
            </a: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الليجاندات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تكون قريبة من </a:t>
            </a: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المستوى </a:t>
            </a: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t2g</a:t>
            </a: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</a:t>
            </a: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</a:t>
            </a: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dyz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&amp;  dx</a:t>
            </a:r>
            <a:r>
              <a:rPr kumimoji="0" lang="en-US" sz="1600" b="1" i="0" u="none" strike="noStrike" cap="none" normalizeH="0" baseline="30000" dirty="0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&amp; 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dxy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والمتجه إلى أركان المربع أكثر من مدارات </a:t>
            </a: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المستوى </a:t>
            </a: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eg</a:t>
            </a: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</a:t>
            </a: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</a:t>
            </a: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dx</a:t>
            </a:r>
            <a:r>
              <a:rPr kumimoji="0" lang="en-US" sz="1600" b="1" i="0" u="none" strike="noStrike" cap="none" normalizeH="0" baseline="30000" dirty="0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-y</a:t>
            </a:r>
            <a:r>
              <a:rPr kumimoji="0" lang="en-US" sz="1600" b="1" i="0" u="none" strike="noStrike" cap="none" normalizeH="0" baseline="30000" dirty="0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&amp; dz</a:t>
            </a:r>
            <a:r>
              <a:rPr kumimoji="0" lang="en-US" sz="1600" b="1" i="0" u="none" strike="noStrike" cap="none" normalizeH="0" baseline="30000" dirty="0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</a:t>
            </a: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</a:t>
            </a: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، وبالتالي ترتفع طاقة المدارات </a:t>
            </a: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للمستوى </a:t>
            </a: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t2g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وتصبح مدارات </a:t>
            </a: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المستوى </a:t>
            </a: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eg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أكثر استقرارا ًوذلك بانخفاض </a:t>
            </a: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طاقتها 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، وهناك نرى أن طاقة المدارات الموجودة في </a:t>
            </a: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المستوى </a:t>
            </a: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t2g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ترتفع </a:t>
            </a: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بمقدار (</a:t>
            </a:r>
            <a:endParaRPr kumimoji="0" lang="ar-S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1203" name="Object 3"/>
          <p:cNvGraphicFramePr>
            <a:graphicFrameLocks noChangeAspect="1"/>
          </p:cNvGraphicFramePr>
          <p:nvPr/>
        </p:nvGraphicFramePr>
        <p:xfrm>
          <a:off x="5148064" y="3861048"/>
          <a:ext cx="438150" cy="26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11" name="معادلة" r:id="rId4" imgW="444114" imgH="266469" progId="Equation.3">
                  <p:embed/>
                </p:oleObj>
              </mc:Choice>
              <mc:Fallback>
                <p:oleObj name="معادلة" r:id="rId4" imgW="444114" imgH="266469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48064" y="3861048"/>
                        <a:ext cx="438150" cy="266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05" name="Rectangle 5"/>
          <p:cNvSpPr>
            <a:spLocks noChangeArrowheads="1"/>
          </p:cNvSpPr>
          <p:nvPr/>
        </p:nvSpPr>
        <p:spPr bwMode="auto">
          <a:xfrm>
            <a:off x="0" y="7239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1600" b="1" i="0" u="none" strike="noStrike" cap="none" normalizeH="0" baseline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)</a:t>
            </a:r>
            <a:endParaRPr kumimoji="0" lang="ar-S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1207" name="Rectangle 7"/>
          <p:cNvSpPr>
            <a:spLocks noChangeArrowheads="1"/>
          </p:cNvSpPr>
          <p:nvPr/>
        </p:nvSpPr>
        <p:spPr bwMode="auto">
          <a:xfrm>
            <a:off x="4211960" y="4365104"/>
            <a:ext cx="464400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وأن طاقة المدارات الموجودة في </a:t>
            </a: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المستوى </a:t>
            </a: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eg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تنخفض </a:t>
            </a: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بمقدار (</a:t>
            </a:r>
            <a:endParaRPr kumimoji="0" lang="ar-S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1206" name="Object 6"/>
          <p:cNvGraphicFramePr>
            <a:graphicFrameLocks noChangeAspect="1"/>
          </p:cNvGraphicFramePr>
          <p:nvPr/>
        </p:nvGraphicFramePr>
        <p:xfrm>
          <a:off x="3923928" y="4437112"/>
          <a:ext cx="600075" cy="26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12" name="معادلة" r:id="rId6" imgW="596641" imgH="266584" progId="Equation.3">
                  <p:embed/>
                </p:oleObj>
              </mc:Choice>
              <mc:Fallback>
                <p:oleObj name="معادلة" r:id="rId6" imgW="596641" imgH="266584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3928" y="4437112"/>
                        <a:ext cx="600075" cy="266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08" name="Rectangle 8"/>
          <p:cNvSpPr>
            <a:spLocks noChangeArrowheads="1"/>
          </p:cNvSpPr>
          <p:nvPr/>
        </p:nvSpPr>
        <p:spPr bwMode="auto">
          <a:xfrm>
            <a:off x="4211960" y="4797152"/>
            <a:ext cx="4536504" cy="830997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) عن </a:t>
            </a: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المركز 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، ويمثل هذا الشكل التخطيط الجديد لمستويات الطاقة ويعتبر هذا عكس مخطط مستويات الطاقة في التناسق ثماني السطوح السابق </a:t>
            </a: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شرحه .</a:t>
            </a:r>
            <a:endParaRPr kumimoji="0" lang="ar-S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1"/>
          <p:cNvSpPr>
            <a:spLocks noChangeArrowheads="1"/>
          </p:cNvSpPr>
          <p:nvPr/>
        </p:nvSpPr>
        <p:spPr bwMode="auto">
          <a:xfrm>
            <a:off x="467544" y="308555"/>
            <a:ext cx="8496944" cy="1200329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ويمكن حساب طاقة الثبات الناتجة عن تأثير المجال الذي تحدث المجموعات المتناسقة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(CFSE)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بنفس الطريقة المتبعة في حالة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المتراكبات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ثمانيه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الأوجه السابق شرحها على </a:t>
            </a:r>
            <a:endParaRPr kumimoji="0" lang="ar-S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2226" name="Picture 2" descr="صورة 56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1628800"/>
            <a:ext cx="7920880" cy="2304256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</p:pic>
      <p:graphicFrame>
        <p:nvGraphicFramePr>
          <p:cNvPr id="52228" name="Object 4"/>
          <p:cNvGraphicFramePr>
            <a:graphicFrameLocks noChangeAspect="1"/>
          </p:cNvGraphicFramePr>
          <p:nvPr/>
        </p:nvGraphicFramePr>
        <p:xfrm>
          <a:off x="6948264" y="4365104"/>
          <a:ext cx="438150" cy="26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33" name="معادلة" r:id="rId4" imgW="444114" imgH="266469" progId="Equation.3">
                  <p:embed/>
                </p:oleObj>
              </mc:Choice>
              <mc:Fallback>
                <p:oleObj name="معادلة" r:id="rId4" imgW="444114" imgH="266469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48264" y="4365104"/>
                        <a:ext cx="438150" cy="266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227" name="Object 3"/>
          <p:cNvGraphicFramePr>
            <a:graphicFrameLocks noChangeAspect="1"/>
          </p:cNvGraphicFramePr>
          <p:nvPr/>
        </p:nvGraphicFramePr>
        <p:xfrm>
          <a:off x="5940152" y="5085184"/>
          <a:ext cx="720080" cy="369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34" name="معادلة" r:id="rId6" imgW="609336" imgH="266584" progId="Equation.3">
                  <p:embed/>
                </p:oleObj>
              </mc:Choice>
              <mc:Fallback>
                <p:oleObj name="معادلة" r:id="rId6" imgW="609336" imgH="266584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40152" y="5085184"/>
                        <a:ext cx="720080" cy="3699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229" name="Rectangle 5"/>
          <p:cNvSpPr>
            <a:spLocks noChangeArrowheads="1"/>
          </p:cNvSpPr>
          <p:nvPr/>
        </p:nvSpPr>
        <p:spPr bwMode="auto">
          <a:xfrm>
            <a:off x="1187624" y="3902859"/>
            <a:ext cx="709228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اعتبار أن كل إلكترون يشغل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المستوى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eg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فإنه يسبب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إستقرار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للنظام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بمقدار (</a:t>
            </a:r>
            <a:endParaRPr kumimoji="0" lang="ar-S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2230" name="Rectangle 6"/>
          <p:cNvSpPr>
            <a:spLocks noChangeArrowheads="1"/>
          </p:cNvSpPr>
          <p:nvPr/>
        </p:nvSpPr>
        <p:spPr bwMode="auto">
          <a:xfrm>
            <a:off x="899592" y="5013176"/>
            <a:ext cx="7596336" cy="830997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) 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وأن أي إلكترون يشغل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المستوى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t2g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فإنه يسبب عدم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لإستقرار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للنظام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بمقدار (</a:t>
            </a:r>
            <a:endParaRPr kumimoji="0" lang="ar-S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2231" name="Rectangle 7"/>
          <p:cNvSpPr>
            <a:spLocks noChangeArrowheads="1"/>
          </p:cNvSpPr>
          <p:nvPr/>
        </p:nvSpPr>
        <p:spPr bwMode="auto">
          <a:xfrm>
            <a:off x="0" y="9906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1600" b="1" i="0" u="none" strike="noStrike" cap="none" normalizeH="0" baseline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) </a:t>
            </a:r>
            <a:endParaRPr kumimoji="0" lang="ar-S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1"/>
          <p:cNvSpPr>
            <a:spLocks noChangeArrowheads="1"/>
          </p:cNvSpPr>
          <p:nvPr/>
        </p:nvSpPr>
        <p:spPr bwMode="auto">
          <a:xfrm>
            <a:off x="581812" y="186408"/>
            <a:ext cx="794961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1" i="0" u="sng" strike="noStrike" cap="none" normalizeH="0" baseline="0" dirty="0" smtClean="0">
                <a:ln>
                  <a:noFill/>
                </a:ln>
                <a:solidFill>
                  <a:srgbClr val="333399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تأثيرات المجال البلوري </a:t>
            </a:r>
            <a:r>
              <a:rPr kumimoji="0" lang="ar-SA" sz="2400" b="1" i="0" u="sng" strike="noStrike" cap="none" normalizeH="0" baseline="0" dirty="0" err="1" smtClean="0">
                <a:ln>
                  <a:noFill/>
                </a:ln>
                <a:solidFill>
                  <a:srgbClr val="333399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للمتراكبات</a:t>
            </a:r>
            <a:r>
              <a:rPr kumimoji="0" lang="ar-SA" sz="2400" b="1" i="0" u="sng" strike="noStrike" cap="none" normalizeH="0" baseline="0" dirty="0" smtClean="0">
                <a:ln>
                  <a:noFill/>
                </a:ln>
                <a:solidFill>
                  <a:srgbClr val="333399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الرباعية المستوية تناسق المربع </a:t>
            </a:r>
            <a:r>
              <a:rPr kumimoji="0" lang="ar-SA" sz="2400" b="1" i="0" u="sng" strike="noStrike" cap="none" normalizeH="0" baseline="0" dirty="0" err="1" smtClean="0">
                <a:ln>
                  <a:noFill/>
                </a:ln>
                <a:solidFill>
                  <a:srgbClr val="333399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المستوي :-</a:t>
            </a:r>
            <a:endParaRPr kumimoji="0" lang="ar-S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3250" name="Rectangle 2"/>
          <p:cNvSpPr>
            <a:spLocks noChangeArrowheads="1"/>
          </p:cNvSpPr>
          <p:nvPr/>
        </p:nvSpPr>
        <p:spPr bwMode="auto">
          <a:xfrm>
            <a:off x="467544" y="692696"/>
            <a:ext cx="7920880" cy="1200329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تتواجد المجموعات المتناسقة الأربع على </a:t>
            </a:r>
            <a:r>
              <a:rPr kumimoji="0" lang="ar-SA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المستوى </a:t>
            </a:r>
            <a:r>
              <a:rPr kumimoji="0" lang="ar-SA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</a:t>
            </a:r>
            <a:r>
              <a:rPr kumimoji="0" lang="en-US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xy</a:t>
            </a: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</a:t>
            </a: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</a:t>
            </a:r>
            <a:r>
              <a:rPr kumimoji="0" lang="ar-SA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فقط .</a:t>
            </a: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ويتولد المعقد المربع المستوي إذا تقدم التشوه في الثماني السطوح إلى حد </a:t>
            </a:r>
            <a:r>
              <a:rPr kumimoji="0" lang="ar-SA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إبتعاد</a:t>
            </a: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</a:t>
            </a:r>
            <a:r>
              <a:rPr kumimoji="0" lang="ar-SA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الليجاند</a:t>
            </a: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على </a:t>
            </a:r>
            <a:r>
              <a:rPr kumimoji="0" lang="ar-SA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إمتداد</a:t>
            </a: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</a:t>
            </a:r>
            <a:r>
              <a:rPr kumimoji="0" lang="ar-SA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محور </a:t>
            </a:r>
            <a:r>
              <a:rPr kumimoji="0" lang="ar-SA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z</a:t>
            </a: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 </a:t>
            </a: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إلى </a:t>
            </a:r>
            <a:r>
              <a:rPr kumimoji="0" lang="ar-SA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اللانهاية .</a:t>
            </a: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ولهذا فإن نظرية المجال البلوري لا تعتبر المعقدات المربعة المستوية نوعا ً جديدا ًمن المركبات </a:t>
            </a:r>
            <a:r>
              <a:rPr kumimoji="0" lang="ar-SA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التناسقية</a:t>
            </a: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ولكنها تعتبرها حالة خاصة للتشوه الأقصى لثماني </a:t>
            </a:r>
            <a:r>
              <a:rPr kumimoji="0" lang="ar-SA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السطوح .</a:t>
            </a:r>
            <a:endParaRPr kumimoji="0" lang="ar-SA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539552" y="1844824"/>
            <a:ext cx="7812360" cy="120032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ar-SA" b="1" dirty="0" smtClean="0"/>
              <a:t>لو تخيلنا أننا بدأنا بمتراكب ثماني </a:t>
            </a:r>
            <a:r>
              <a:rPr lang="ar-SA" b="1" dirty="0" err="1" smtClean="0"/>
              <a:t>الأوجه </a:t>
            </a:r>
            <a:r>
              <a:rPr lang="ar-SA" b="1" dirty="0" smtClean="0"/>
              <a:t>(ويختلف التشكيل الرباعي المستوى بوجود مجموعتين على المحور </a:t>
            </a:r>
            <a:r>
              <a:rPr lang="en-US" b="1" dirty="0" smtClean="0"/>
              <a:t>z</a:t>
            </a:r>
            <a:r>
              <a:rPr lang="ar-SA" b="1" dirty="0" smtClean="0"/>
              <a:t>) ثم نحاول إبعاد المجموعتين من على المحور  </a:t>
            </a:r>
            <a:r>
              <a:rPr lang="en-US" b="1" dirty="0" smtClean="0"/>
              <a:t>z</a:t>
            </a:r>
            <a:r>
              <a:rPr lang="ar-SA" b="1" dirty="0" smtClean="0"/>
              <a:t>إلى ما لانهاية وعملية إبعاد المجموعتين على المحور </a:t>
            </a:r>
            <a:r>
              <a:rPr lang="en-US" b="1" dirty="0" smtClean="0"/>
              <a:t>z </a:t>
            </a:r>
            <a:r>
              <a:rPr lang="ar-SA" b="1" dirty="0" smtClean="0"/>
              <a:t>سيؤثر على تساوي في طاقة </a:t>
            </a:r>
            <a:r>
              <a:rPr lang="ar-SA" b="1" dirty="0" err="1" smtClean="0"/>
              <a:t>المجموعتين                 (</a:t>
            </a:r>
            <a:r>
              <a:rPr lang="en-US" b="1" dirty="0" smtClean="0"/>
              <a:t>t2g</a:t>
            </a:r>
            <a:r>
              <a:rPr lang="ar-SA" b="1" dirty="0" err="1" smtClean="0"/>
              <a:t>) ، (</a:t>
            </a:r>
            <a:r>
              <a:rPr lang="en-US" b="1" dirty="0" err="1" smtClean="0"/>
              <a:t>eg</a:t>
            </a:r>
            <a:r>
              <a:rPr lang="ar-SA" b="1" dirty="0" smtClean="0"/>
              <a:t>) وبذلك يحدث انفصال كما في الشكل </a:t>
            </a:r>
            <a:r>
              <a:rPr lang="ar-SA" b="1" dirty="0" err="1" smtClean="0"/>
              <a:t>التالي :-</a:t>
            </a:r>
            <a:endParaRPr lang="ar-SA" dirty="0"/>
          </a:p>
        </p:txBody>
      </p:sp>
      <p:pic>
        <p:nvPicPr>
          <p:cNvPr id="53251" name="Picture 3" descr="صورة 56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3140968"/>
            <a:ext cx="6120680" cy="2736304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pic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1475656" y="6093296"/>
            <a:ext cx="5580112" cy="58477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لمستوى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xy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في مستوى الورقة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                            والمحور 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z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عمودي على مستوى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xy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1"/>
          <p:cNvSpPr>
            <a:spLocks noChangeArrowheads="1"/>
          </p:cNvSpPr>
          <p:nvPr/>
        </p:nvSpPr>
        <p:spPr bwMode="auto">
          <a:xfrm>
            <a:off x="2271885" y="330424"/>
            <a:ext cx="5971507" cy="46166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1" i="0" u="sng" strike="noStrike" cap="none" normalizeH="0" baseline="0" dirty="0" smtClean="0">
                <a:ln>
                  <a:noFill/>
                </a:ln>
                <a:solidFill>
                  <a:srgbClr val="333399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تطبيق نظرية المجال البلوري على نظام </a:t>
            </a:r>
            <a:r>
              <a:rPr kumimoji="0" lang="ar-SA" sz="2400" b="1" i="0" u="sng" strike="noStrike" cap="none" normalizeH="0" baseline="0" dirty="0" err="1" smtClean="0">
                <a:ln>
                  <a:noFill/>
                </a:ln>
                <a:solidFill>
                  <a:srgbClr val="333399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خماس</a:t>
            </a:r>
            <a:r>
              <a:rPr kumimoji="0" lang="ar-SA" sz="2400" b="1" i="0" u="sng" strike="noStrike" cap="none" normalizeH="0" baseline="0" dirty="0" smtClean="0">
                <a:ln>
                  <a:noFill/>
                </a:ln>
                <a:solidFill>
                  <a:srgbClr val="333399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</a:t>
            </a:r>
            <a:r>
              <a:rPr kumimoji="0" lang="ar-SA" sz="2400" b="1" i="0" u="sng" strike="noStrike" cap="none" normalizeH="0" baseline="0" dirty="0" err="1" smtClean="0">
                <a:ln>
                  <a:noFill/>
                </a:ln>
                <a:solidFill>
                  <a:srgbClr val="333399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التناسق :-</a:t>
            </a:r>
            <a:endParaRPr kumimoji="0" lang="ar-S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4274" name="Rectangle 2"/>
          <p:cNvSpPr>
            <a:spLocks noChangeArrowheads="1"/>
          </p:cNvSpPr>
          <p:nvPr/>
        </p:nvSpPr>
        <p:spPr bwMode="auto">
          <a:xfrm>
            <a:off x="683568" y="1124744"/>
            <a:ext cx="7740352" cy="1200329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يمكن أن تترتب الخمس مجموعات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التناسقية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في شكل هرم ورباعي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القاعدة                    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Squar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Pyramidal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 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أو في تشكيل ثنائي الهرم الثلاثي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القاعدة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     (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Triagonal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Bipyramidal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كما في الأشكال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التالية :-</a:t>
            </a:r>
            <a:endParaRPr kumimoji="0" lang="ar-S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4275" name="Picture 3" descr="صورة 56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2636912"/>
            <a:ext cx="7776864" cy="2520280"/>
          </a:xfrm>
          <a:prstGeom prst="rect">
            <a:avLst/>
          </a:prstGeom>
          <a:noFill/>
          <a:ln w="38100">
            <a:solidFill>
              <a:srgbClr val="0000FF"/>
            </a:solidFill>
            <a:miter lim="800000"/>
            <a:headEnd/>
            <a:tailEnd/>
          </a:ln>
        </p:spPr>
      </p:pic>
      <p:sp>
        <p:nvSpPr>
          <p:cNvPr id="54276" name="Rectangle 4"/>
          <p:cNvSpPr>
            <a:spLocks noChangeArrowheads="1"/>
          </p:cNvSpPr>
          <p:nvPr/>
        </p:nvSpPr>
        <p:spPr bwMode="auto">
          <a:xfrm>
            <a:off x="611560" y="5445224"/>
            <a:ext cx="8064896" cy="830997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وهذا النوع من التناسق ليس شائع مثل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4 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، 6 ولا يختلف هذان الشكلان كثيرا ًفي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طاقتيهما 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، ويمكن لأحدهما التحول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للآخر .</a:t>
            </a:r>
            <a:endParaRPr kumimoji="0" lang="ar-S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755576" y="404664"/>
            <a:ext cx="8028384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ar-SA" sz="2400" b="1" dirty="0" smtClean="0"/>
              <a:t>ومما يذكر أن المتراكب</a:t>
            </a:r>
            <a:r>
              <a:rPr lang="en-US" sz="2400" dirty="0" smtClean="0"/>
              <a:t>[Ni(CN)</a:t>
            </a:r>
            <a:r>
              <a:rPr lang="en-US" sz="2400" baseline="-25000" dirty="0" smtClean="0"/>
              <a:t>5</a:t>
            </a:r>
            <a:r>
              <a:rPr lang="en-US" sz="2400" dirty="0" smtClean="0"/>
              <a:t>]</a:t>
            </a:r>
            <a:r>
              <a:rPr lang="en-US" sz="2400" baseline="30000" dirty="0" smtClean="0"/>
              <a:t>3-</a:t>
            </a:r>
            <a:r>
              <a:rPr lang="en-US" sz="2400" dirty="0" smtClean="0"/>
              <a:t> </a:t>
            </a:r>
            <a:r>
              <a:rPr lang="ar-SA" sz="2400" b="1" dirty="0" smtClean="0"/>
              <a:t>يوجد في بلورته هذين الشكلين </a:t>
            </a:r>
            <a:endParaRPr lang="ar-SA" sz="2400" dirty="0"/>
          </a:p>
        </p:txBody>
      </p:sp>
      <p:pic>
        <p:nvPicPr>
          <p:cNvPr id="55298" name="Picture 2" descr="صورة 56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1484784"/>
            <a:ext cx="4032448" cy="2880320"/>
          </a:xfrm>
          <a:prstGeom prst="rect">
            <a:avLst/>
          </a:prstGeom>
          <a:noFill/>
          <a:ln w="38100">
            <a:solidFill>
              <a:srgbClr val="0000FF"/>
            </a:solidFill>
            <a:miter lim="800000"/>
            <a:headEnd/>
            <a:tailEnd/>
          </a:ln>
        </p:spPr>
      </p:pic>
      <p:pic>
        <p:nvPicPr>
          <p:cNvPr id="55299" name="Picture 3" descr="صورة 57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484784"/>
            <a:ext cx="3960440" cy="2849488"/>
          </a:xfrm>
          <a:prstGeom prst="rect">
            <a:avLst/>
          </a:prstGeom>
          <a:noFill/>
          <a:ln w="38100">
            <a:solidFill>
              <a:srgbClr val="0000FF"/>
            </a:solidFill>
            <a:miter lim="800000"/>
            <a:headEnd/>
            <a:tailEnd/>
          </a:ln>
        </p:spPr>
      </p:pic>
      <p:sp>
        <p:nvSpPr>
          <p:cNvPr id="55300" name="Rectangle 4"/>
          <p:cNvSpPr>
            <a:spLocks noChangeArrowheads="1"/>
          </p:cNvSpPr>
          <p:nvPr/>
        </p:nvSpPr>
        <p:spPr bwMode="auto">
          <a:xfrm>
            <a:off x="323528" y="4561093"/>
            <a:ext cx="7884368" cy="40011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انفصال مستويات الطاقة                                    انفصال مستويات الطاقة</a:t>
            </a:r>
            <a:endParaRPr kumimoji="0" lang="ar-SA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5301" name="Rectangle 5"/>
          <p:cNvSpPr>
            <a:spLocks noChangeArrowheads="1"/>
          </p:cNvSpPr>
          <p:nvPr/>
        </p:nvSpPr>
        <p:spPr bwMode="auto">
          <a:xfrm>
            <a:off x="395536" y="5257745"/>
            <a:ext cx="8135888" cy="40011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في حالة الهرم رباعي القاعدة	               	في حالة ثنائي الهرم مثلثي القاعدة</a:t>
            </a:r>
            <a:endParaRPr kumimoji="0" lang="ar-SA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جدول 3"/>
          <p:cNvGraphicFramePr>
            <a:graphicFrameLocks noGrp="1"/>
          </p:cNvGraphicFramePr>
          <p:nvPr/>
        </p:nvGraphicFramePr>
        <p:xfrm>
          <a:off x="1403648" y="548680"/>
          <a:ext cx="6563598" cy="4495757"/>
        </p:xfrm>
        <a:graphic>
          <a:graphicData uri="http://schemas.openxmlformats.org/drawingml/2006/table">
            <a:tbl>
              <a:tblPr rtl="1"/>
              <a:tblGrid>
                <a:gridCol w="1640514"/>
                <a:gridCol w="1640514"/>
                <a:gridCol w="2159626"/>
                <a:gridCol w="1122944"/>
              </a:tblGrid>
              <a:tr h="678605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000" b="1" dirty="0">
                          <a:solidFill>
                            <a:srgbClr val="772754"/>
                          </a:solidFill>
                          <a:latin typeface="Tahoma"/>
                          <a:ea typeface="Times New Roman"/>
                          <a:cs typeface="Simplified Arabic"/>
                        </a:rPr>
                        <a:t>التشكيل الإلكتروني</a:t>
                      </a:r>
                      <a:endParaRPr lang="en-US" sz="20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000" b="1" dirty="0">
                          <a:solidFill>
                            <a:srgbClr val="772754"/>
                          </a:solidFill>
                          <a:latin typeface="Tahoma"/>
                          <a:ea typeface="Times New Roman"/>
                          <a:cs typeface="Simplified Arabic"/>
                        </a:rPr>
                        <a:t>نوع الغزل</a:t>
                      </a:r>
                      <a:endParaRPr lang="en-US" sz="20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000" b="1" dirty="0">
                          <a:solidFill>
                            <a:srgbClr val="772754"/>
                          </a:solidFill>
                          <a:latin typeface="Tahoma"/>
                          <a:ea typeface="Times New Roman"/>
                          <a:cs typeface="Simplified Arabic"/>
                        </a:rPr>
                        <a:t>توزيع الإلكترونات في مجموعة المدارات</a:t>
                      </a:r>
                      <a:endParaRPr lang="en-US" sz="20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000" b="1" dirty="0">
                          <a:solidFill>
                            <a:srgbClr val="772754"/>
                          </a:solidFill>
                          <a:latin typeface="Tahoma"/>
                          <a:ea typeface="Times New Roman"/>
                          <a:cs typeface="Simplified Arabic"/>
                        </a:rPr>
                        <a:t>التشوه</a:t>
                      </a:r>
                      <a:endParaRPr lang="en-US" sz="20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4128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Arial"/>
                        </a:rPr>
                        <a:t>d</a:t>
                      </a:r>
                      <a:r>
                        <a:rPr lang="en-US" sz="2000" b="1">
                          <a:latin typeface="Times New Roman"/>
                          <a:ea typeface="Times New Roman"/>
                          <a:cs typeface="Arial"/>
                        </a:rPr>
                        <a:t>1</a:t>
                      </a:r>
                      <a:endParaRPr lang="en-US" sz="20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000" b="1">
                          <a:solidFill>
                            <a:srgbClr val="0D0D0D"/>
                          </a:solidFill>
                          <a:latin typeface="Tahoma"/>
                          <a:ea typeface="Times New Roman"/>
                          <a:cs typeface="Simplified Arabic"/>
                        </a:rPr>
                        <a:t>-</a:t>
                      </a:r>
                      <a:endParaRPr lang="en-US" sz="20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20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000" b="1" dirty="0">
                          <a:solidFill>
                            <a:srgbClr val="0D0D0D"/>
                          </a:solidFill>
                          <a:latin typeface="Tahoma"/>
                          <a:ea typeface="Times New Roman"/>
                          <a:cs typeface="Simplified Arabic"/>
                        </a:rPr>
                        <a:t>ضعيف</a:t>
                      </a:r>
                      <a:endParaRPr lang="en-US" sz="20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4128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Arial"/>
                        </a:rPr>
                        <a:t>d</a:t>
                      </a:r>
                      <a:r>
                        <a:rPr lang="en-US" sz="2000" b="1">
                          <a:latin typeface="Times New Roman"/>
                          <a:ea typeface="Times New Roman"/>
                          <a:cs typeface="Arial"/>
                        </a:rPr>
                        <a:t>2</a:t>
                      </a:r>
                      <a:endParaRPr lang="en-US" sz="20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000" b="1" dirty="0" err="1">
                          <a:solidFill>
                            <a:srgbClr val="0D0D0D"/>
                          </a:solidFill>
                          <a:latin typeface="Tahoma"/>
                          <a:ea typeface="Times New Roman"/>
                          <a:cs typeface="Simplified Arabic"/>
                        </a:rPr>
                        <a:t>-</a:t>
                      </a:r>
                      <a:endParaRPr lang="en-US" sz="20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20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000" b="1" dirty="0">
                          <a:solidFill>
                            <a:srgbClr val="0D0D0D"/>
                          </a:solidFill>
                          <a:latin typeface="Tahoma"/>
                          <a:ea typeface="Times New Roman"/>
                          <a:cs typeface="Simplified Arabic"/>
                        </a:rPr>
                        <a:t>ضعيف</a:t>
                      </a:r>
                      <a:endParaRPr lang="en-US" sz="20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4128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Arial"/>
                        </a:rPr>
                        <a:t>d</a:t>
                      </a:r>
                      <a:r>
                        <a:rPr lang="en-US" sz="2000" b="1">
                          <a:latin typeface="Times New Roman"/>
                          <a:ea typeface="Times New Roman"/>
                          <a:cs typeface="Arial"/>
                        </a:rPr>
                        <a:t>4</a:t>
                      </a:r>
                      <a:endParaRPr lang="en-US" sz="20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000" b="1">
                          <a:solidFill>
                            <a:srgbClr val="0D0D0D"/>
                          </a:solidFill>
                          <a:latin typeface="Tahoma"/>
                          <a:ea typeface="Times New Roman"/>
                          <a:cs typeface="Simplified Arabic"/>
                        </a:rPr>
                        <a:t>منخفض المغزل</a:t>
                      </a:r>
                      <a:endParaRPr lang="en-US" sz="20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20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000" b="1" dirty="0">
                          <a:solidFill>
                            <a:srgbClr val="0D0D0D"/>
                          </a:solidFill>
                          <a:latin typeface="Tahoma"/>
                          <a:ea typeface="Times New Roman"/>
                          <a:cs typeface="Simplified Arabic"/>
                        </a:rPr>
                        <a:t>ضعيف</a:t>
                      </a:r>
                      <a:endParaRPr lang="en-US" sz="20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4128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Arial"/>
                        </a:rPr>
                        <a:t>d</a:t>
                      </a:r>
                      <a:r>
                        <a:rPr lang="en-US" sz="2000" b="1">
                          <a:latin typeface="Times New Roman"/>
                          <a:ea typeface="Times New Roman"/>
                          <a:cs typeface="Arial"/>
                        </a:rPr>
                        <a:t>4</a:t>
                      </a:r>
                      <a:endParaRPr lang="en-US" sz="20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000" b="1">
                          <a:solidFill>
                            <a:srgbClr val="0D0D0D"/>
                          </a:solidFill>
                          <a:latin typeface="Tahoma"/>
                          <a:ea typeface="Times New Roman"/>
                          <a:cs typeface="Simplified Arabic"/>
                        </a:rPr>
                        <a:t>عالي المغزل</a:t>
                      </a:r>
                      <a:endParaRPr lang="en-US" sz="20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20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000" b="1" dirty="0">
                          <a:solidFill>
                            <a:srgbClr val="0D0D0D"/>
                          </a:solidFill>
                          <a:latin typeface="Tahoma"/>
                          <a:ea typeface="Times New Roman"/>
                          <a:cs typeface="Simplified Arabic"/>
                        </a:rPr>
                        <a:t>قوي</a:t>
                      </a:r>
                      <a:endParaRPr lang="en-US" sz="20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4128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Arial"/>
                        </a:rPr>
                        <a:t>d</a:t>
                      </a:r>
                      <a:r>
                        <a:rPr lang="en-US" sz="2000" b="1">
                          <a:latin typeface="Times New Roman"/>
                          <a:ea typeface="Times New Roman"/>
                          <a:cs typeface="Arial"/>
                        </a:rPr>
                        <a:t>5</a:t>
                      </a:r>
                      <a:endParaRPr lang="en-US" sz="20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000" b="1">
                          <a:solidFill>
                            <a:srgbClr val="0D0D0D"/>
                          </a:solidFill>
                          <a:latin typeface="Tahoma"/>
                          <a:ea typeface="Times New Roman"/>
                          <a:cs typeface="Simplified Arabic"/>
                        </a:rPr>
                        <a:t>منخفض المغزل</a:t>
                      </a:r>
                      <a:endParaRPr lang="en-US" sz="20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20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000" b="1" dirty="0">
                          <a:solidFill>
                            <a:srgbClr val="0D0D0D"/>
                          </a:solidFill>
                          <a:latin typeface="Tahoma"/>
                          <a:ea typeface="Times New Roman"/>
                          <a:cs typeface="Simplified Arabic"/>
                        </a:rPr>
                        <a:t>ضعيف</a:t>
                      </a:r>
                      <a:endParaRPr lang="en-US" sz="20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4128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Arial"/>
                        </a:rPr>
                        <a:t>d</a:t>
                      </a:r>
                      <a:r>
                        <a:rPr lang="en-US" sz="2000" b="1">
                          <a:latin typeface="Times New Roman"/>
                          <a:ea typeface="Times New Roman"/>
                          <a:cs typeface="Arial"/>
                        </a:rPr>
                        <a:t>6</a:t>
                      </a:r>
                      <a:endParaRPr lang="en-US" sz="20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000" b="1">
                          <a:solidFill>
                            <a:srgbClr val="0D0D0D"/>
                          </a:solidFill>
                          <a:latin typeface="Tahoma"/>
                          <a:ea typeface="Times New Roman"/>
                          <a:cs typeface="Simplified Arabic"/>
                        </a:rPr>
                        <a:t>عالي المغزل</a:t>
                      </a:r>
                      <a:endParaRPr lang="en-US" sz="20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20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000" b="1" dirty="0">
                          <a:solidFill>
                            <a:srgbClr val="0D0D0D"/>
                          </a:solidFill>
                          <a:latin typeface="Tahoma"/>
                          <a:ea typeface="Times New Roman"/>
                          <a:cs typeface="Simplified Arabic"/>
                        </a:rPr>
                        <a:t>ضعيف</a:t>
                      </a:r>
                      <a:endParaRPr lang="en-US" sz="20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4128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Arial"/>
                        </a:rPr>
                        <a:t>d</a:t>
                      </a:r>
                      <a:r>
                        <a:rPr lang="en-US" sz="2000" b="1">
                          <a:latin typeface="Times New Roman"/>
                          <a:ea typeface="Times New Roman"/>
                          <a:cs typeface="Arial"/>
                        </a:rPr>
                        <a:t>7</a:t>
                      </a:r>
                      <a:endParaRPr lang="en-US" sz="20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000" b="1">
                          <a:solidFill>
                            <a:srgbClr val="0D0D0D"/>
                          </a:solidFill>
                          <a:latin typeface="Tahoma"/>
                          <a:ea typeface="Times New Roman"/>
                          <a:cs typeface="Simplified Arabic"/>
                        </a:rPr>
                        <a:t>عالي المغزل</a:t>
                      </a:r>
                      <a:endParaRPr lang="en-US" sz="20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20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000" b="1" dirty="0">
                          <a:solidFill>
                            <a:srgbClr val="0D0D0D"/>
                          </a:solidFill>
                          <a:latin typeface="Tahoma"/>
                          <a:ea typeface="Times New Roman"/>
                          <a:cs typeface="Simplified Arabic"/>
                        </a:rPr>
                        <a:t>ضعيف</a:t>
                      </a:r>
                      <a:endParaRPr lang="en-US" sz="20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4128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Arial"/>
                        </a:rPr>
                        <a:t>d</a:t>
                      </a:r>
                      <a:r>
                        <a:rPr lang="en-US" sz="2000" b="1">
                          <a:latin typeface="Times New Roman"/>
                          <a:ea typeface="Times New Roman"/>
                          <a:cs typeface="Arial"/>
                        </a:rPr>
                        <a:t>7</a:t>
                      </a:r>
                      <a:endParaRPr lang="en-US" sz="20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000" b="1">
                          <a:solidFill>
                            <a:srgbClr val="0D0D0D"/>
                          </a:solidFill>
                          <a:latin typeface="Tahoma"/>
                          <a:ea typeface="Times New Roman"/>
                          <a:cs typeface="Simplified Arabic"/>
                        </a:rPr>
                        <a:t>منخفض المغزل</a:t>
                      </a:r>
                      <a:endParaRPr lang="en-US" sz="20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20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000" b="1" dirty="0">
                          <a:solidFill>
                            <a:srgbClr val="0D0D0D"/>
                          </a:solidFill>
                          <a:latin typeface="Tahoma"/>
                          <a:ea typeface="Times New Roman"/>
                          <a:cs typeface="Simplified Arabic"/>
                        </a:rPr>
                        <a:t>قوي</a:t>
                      </a:r>
                      <a:endParaRPr lang="en-US" sz="20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4128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Arial"/>
                        </a:rPr>
                        <a:t>d</a:t>
                      </a:r>
                      <a:r>
                        <a:rPr lang="en-US" sz="2000" b="1">
                          <a:latin typeface="Times New Roman"/>
                          <a:ea typeface="Times New Roman"/>
                          <a:cs typeface="Arial"/>
                        </a:rPr>
                        <a:t>9</a:t>
                      </a:r>
                      <a:endParaRPr lang="en-US" sz="20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000" b="1">
                          <a:solidFill>
                            <a:srgbClr val="0D0D0D"/>
                          </a:solidFill>
                          <a:latin typeface="Tahoma"/>
                          <a:ea typeface="Times New Roman"/>
                          <a:cs typeface="Simplified Arabic"/>
                        </a:rPr>
                        <a:t>-</a:t>
                      </a:r>
                      <a:endParaRPr lang="en-US" sz="20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20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000" b="1" dirty="0">
                          <a:solidFill>
                            <a:srgbClr val="0D0D0D"/>
                          </a:solidFill>
                          <a:latin typeface="Tahoma"/>
                          <a:ea typeface="Times New Roman"/>
                          <a:cs typeface="Simplified Arabic"/>
                        </a:rPr>
                        <a:t>قوي</a:t>
                      </a:r>
                      <a:endParaRPr lang="en-US" sz="20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6329" name="Object 9"/>
          <p:cNvGraphicFramePr>
            <a:graphicFrameLocks noChangeAspect="1"/>
          </p:cNvGraphicFramePr>
          <p:nvPr/>
        </p:nvGraphicFramePr>
        <p:xfrm>
          <a:off x="2987824" y="1268760"/>
          <a:ext cx="885825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48" name="معادلة" r:id="rId3" imgW="888614" imgH="380835" progId="Equation.3">
                  <p:embed/>
                </p:oleObj>
              </mc:Choice>
              <mc:Fallback>
                <p:oleObj name="معادلة" r:id="rId3" imgW="888614" imgH="380835" progId="Equation.3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7824" y="1268760"/>
                        <a:ext cx="885825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328" name="Object 8"/>
          <p:cNvGraphicFramePr>
            <a:graphicFrameLocks noChangeAspect="1"/>
          </p:cNvGraphicFramePr>
          <p:nvPr/>
        </p:nvGraphicFramePr>
        <p:xfrm>
          <a:off x="2987824" y="1700808"/>
          <a:ext cx="885825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49" name="معادلة" r:id="rId5" imgW="888614" imgH="380835" progId="Equation.3">
                  <p:embed/>
                </p:oleObj>
              </mc:Choice>
              <mc:Fallback>
                <p:oleObj name="معادلة" r:id="rId5" imgW="888614" imgH="380835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7824" y="1700808"/>
                        <a:ext cx="885825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327" name="Object 7"/>
          <p:cNvGraphicFramePr>
            <a:graphicFrameLocks noChangeAspect="1"/>
          </p:cNvGraphicFramePr>
          <p:nvPr/>
        </p:nvGraphicFramePr>
        <p:xfrm>
          <a:off x="2987824" y="2060848"/>
          <a:ext cx="885825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50" name="معادلة" r:id="rId7" imgW="888614" imgH="380835" progId="Equation.3">
                  <p:embed/>
                </p:oleObj>
              </mc:Choice>
              <mc:Fallback>
                <p:oleObj name="معادلة" r:id="rId7" imgW="888614" imgH="380835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7824" y="2060848"/>
                        <a:ext cx="885825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326" name="Object 6"/>
          <p:cNvGraphicFramePr>
            <a:graphicFrameLocks noChangeAspect="1"/>
          </p:cNvGraphicFramePr>
          <p:nvPr/>
        </p:nvGraphicFramePr>
        <p:xfrm>
          <a:off x="2915816" y="2492896"/>
          <a:ext cx="866775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51" name="معادلة" r:id="rId9" imgW="863225" imgH="380835" progId="Equation.3">
                  <p:embed/>
                </p:oleObj>
              </mc:Choice>
              <mc:Fallback>
                <p:oleObj name="معادلة" r:id="rId9" imgW="863225" imgH="380835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5816" y="2492896"/>
                        <a:ext cx="866775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325" name="Object 5"/>
          <p:cNvGraphicFramePr>
            <a:graphicFrameLocks noChangeAspect="1"/>
          </p:cNvGraphicFramePr>
          <p:nvPr/>
        </p:nvGraphicFramePr>
        <p:xfrm>
          <a:off x="2987824" y="2924944"/>
          <a:ext cx="885825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52" name="معادلة" r:id="rId11" imgW="888614" imgH="380835" progId="Equation.3">
                  <p:embed/>
                </p:oleObj>
              </mc:Choice>
              <mc:Fallback>
                <p:oleObj name="معادلة" r:id="rId11" imgW="888614" imgH="380835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7824" y="2924944"/>
                        <a:ext cx="885825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324" name="Object 4"/>
          <p:cNvGraphicFramePr>
            <a:graphicFrameLocks noChangeAspect="1"/>
          </p:cNvGraphicFramePr>
          <p:nvPr/>
        </p:nvGraphicFramePr>
        <p:xfrm>
          <a:off x="2987824" y="3356992"/>
          <a:ext cx="885825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53" name="معادلة" r:id="rId13" imgW="888614" imgH="380835" progId="Equation.3">
                  <p:embed/>
                </p:oleObj>
              </mc:Choice>
              <mc:Fallback>
                <p:oleObj name="معادلة" r:id="rId13" imgW="888614" imgH="380835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7824" y="3356992"/>
                        <a:ext cx="885825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323" name="Object 3"/>
          <p:cNvGraphicFramePr>
            <a:graphicFrameLocks noChangeAspect="1"/>
          </p:cNvGraphicFramePr>
          <p:nvPr/>
        </p:nvGraphicFramePr>
        <p:xfrm>
          <a:off x="2987824" y="3789040"/>
          <a:ext cx="885825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54" name="معادلة" r:id="rId15" imgW="888614" imgH="380835" progId="Equation.3">
                  <p:embed/>
                </p:oleObj>
              </mc:Choice>
              <mc:Fallback>
                <p:oleObj name="معادلة" r:id="rId15" imgW="888614" imgH="380835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7824" y="3789040"/>
                        <a:ext cx="885825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322" name="Object 2"/>
          <p:cNvGraphicFramePr>
            <a:graphicFrameLocks noChangeAspect="1"/>
          </p:cNvGraphicFramePr>
          <p:nvPr/>
        </p:nvGraphicFramePr>
        <p:xfrm>
          <a:off x="2987824" y="4221088"/>
          <a:ext cx="866775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55" name="معادلة" r:id="rId17" imgW="863225" imgH="380835" progId="Equation.3">
                  <p:embed/>
                </p:oleObj>
              </mc:Choice>
              <mc:Fallback>
                <p:oleObj name="معادلة" r:id="rId17" imgW="863225" imgH="380835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7824" y="4221088"/>
                        <a:ext cx="866775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321" name="Object 1"/>
          <p:cNvGraphicFramePr>
            <a:graphicFrameLocks noChangeAspect="1"/>
          </p:cNvGraphicFramePr>
          <p:nvPr/>
        </p:nvGraphicFramePr>
        <p:xfrm>
          <a:off x="3059832" y="4653136"/>
          <a:ext cx="8763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56" name="معادلة" r:id="rId19" imgW="876300" imgH="381000" progId="Equation.3">
                  <p:embed/>
                </p:oleObj>
              </mc:Choice>
              <mc:Fallback>
                <p:oleObj name="معادلة" r:id="rId19" imgW="876300" imgH="381000" progId="Equation.3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59832" y="4653136"/>
                        <a:ext cx="876300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330" name="Rectangle 10"/>
          <p:cNvSpPr>
            <a:spLocks noChangeArrowheads="1"/>
          </p:cNvSpPr>
          <p:nvPr/>
        </p:nvSpPr>
        <p:spPr bwMode="auto">
          <a:xfrm>
            <a:off x="899592" y="5373216"/>
            <a:ext cx="7596336" cy="58477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وإذا قارنا معقد ثماني السطوح بمعقد رباعي السطوح وكانا يحتويان على الأيون الفلزي نفسه والمجموعات </a:t>
            </a: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التناسقيه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نفسها وكانت المسافة بين الفلز والمرتبطة في كل منهما متساوية فإنه يمكننا القول </a:t>
            </a: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بأن :</a:t>
            </a:r>
            <a:endParaRPr kumimoji="0" lang="ar-S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6331" name="Rectangle 11"/>
          <p:cNvSpPr>
            <a:spLocks noChangeArrowheads="1"/>
          </p:cNvSpPr>
          <p:nvPr/>
        </p:nvSpPr>
        <p:spPr bwMode="auto">
          <a:xfrm>
            <a:off x="2411760" y="6093296"/>
            <a:ext cx="4320480" cy="338554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Schoolbook" pitchFamily="18" charset="0"/>
                <a:ea typeface="Times New Roman" pitchFamily="18" charset="0"/>
                <a:cs typeface="Simplified Arabic" pitchFamily="18" charset="-78"/>
              </a:rPr>
              <a:t>o</a:t>
            </a: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∆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Schoolbook" pitchFamily="18" charset="0"/>
                <a:ea typeface="Times New Roman" pitchFamily="18" charset="0"/>
                <a:cs typeface="Simplified Arabic" pitchFamily="18" charset="-78"/>
              </a:rPr>
              <a:t>t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Schoolbook" pitchFamily="18" charset="0"/>
                <a:ea typeface="Times New Roman" pitchFamily="18" charset="0"/>
                <a:cs typeface="Simplified Arabic" pitchFamily="18" charset="-78"/>
              </a:rPr>
              <a:t> = 4/9</a:t>
            </a: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∆</a:t>
            </a:r>
            <a:endParaRPr kumimoji="0" lang="ar-S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1"/>
          <p:cNvSpPr>
            <a:spLocks noChangeArrowheads="1"/>
          </p:cNvSpPr>
          <p:nvPr/>
        </p:nvSpPr>
        <p:spPr bwMode="auto">
          <a:xfrm>
            <a:off x="323528" y="487125"/>
            <a:ext cx="8460432" cy="1323439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0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و</a:t>
            </a: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تشير هذه العلاقة إلى أن انفصام </a:t>
            </a:r>
            <a:r>
              <a:rPr kumimoji="0" lang="ar-SA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المدارات (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d</a:t>
            </a: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) في معقد رباعي السطوح يساوي تقريبا نصف مقدار الانفصام الذي يحدث في حالة معقد ثماني </a:t>
            </a:r>
            <a:r>
              <a:rPr kumimoji="0" lang="ar-SA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السطوح .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Low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ونلاحظ </a:t>
            </a:r>
            <a:r>
              <a:rPr kumimoji="0" lang="ar-SA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وضع (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g</a:t>
            </a: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) في ثماني السطوح بينما لا نضع في الرباعي </a:t>
            </a:r>
            <a:r>
              <a:rPr kumimoji="0" lang="ar-SA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السطوح (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g</a:t>
            </a: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) </a:t>
            </a:r>
            <a:r>
              <a:rPr kumimoji="0" lang="ar-SA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لأن (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g</a:t>
            </a: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) اختصار </a:t>
            </a:r>
            <a:r>
              <a:rPr kumimoji="0" lang="ar-SA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لكلمة (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gerade</a:t>
            </a: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) </a:t>
            </a:r>
            <a:r>
              <a:rPr kumimoji="0" lang="ar-SA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متماثل .</a:t>
            </a:r>
            <a:endParaRPr kumimoji="0" lang="ar-SA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611560" y="1988840"/>
            <a:ext cx="8100392" cy="1015663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ar-SA" sz="2000" b="1" dirty="0" smtClean="0"/>
              <a:t>إن التشوهات الرباعية التي تحدث تعتمد على أيون الفلز كما تعتمد على المجموعات </a:t>
            </a:r>
            <a:r>
              <a:rPr lang="ar-SA" sz="2000" b="1" dirty="0" err="1" smtClean="0"/>
              <a:t>التناسقية</a:t>
            </a:r>
            <a:r>
              <a:rPr lang="ar-SA" sz="2000" b="1" dirty="0" smtClean="0"/>
              <a:t> ففي وجود أربع مجموعات </a:t>
            </a:r>
            <a:r>
              <a:rPr lang="ar-SA" sz="2000" b="1" dirty="0" err="1" smtClean="0"/>
              <a:t>تناسقية</a:t>
            </a:r>
            <a:r>
              <a:rPr lang="ar-SA" sz="2000" b="1" dirty="0" smtClean="0"/>
              <a:t> ذات مجال قوي جدا نجد أن أيونات الفلزات مثل أيون النحاس الثنائي عادة ما تكون </a:t>
            </a:r>
            <a:r>
              <a:rPr lang="ar-SA" sz="2000" b="1" dirty="0" err="1" smtClean="0"/>
              <a:t>متراكبات</a:t>
            </a:r>
            <a:r>
              <a:rPr lang="ar-SA" sz="2000" b="1" dirty="0" smtClean="0"/>
              <a:t> ذات تركيب فراغي من نوع المربع المستوي</a:t>
            </a:r>
            <a:endParaRPr lang="ar-SA" sz="2000" dirty="0"/>
          </a:p>
        </p:txBody>
      </p:sp>
      <p:sp>
        <p:nvSpPr>
          <p:cNvPr id="57346" name="Rectangle 2"/>
          <p:cNvSpPr>
            <a:spLocks noChangeArrowheads="1"/>
          </p:cNvSpPr>
          <p:nvPr/>
        </p:nvSpPr>
        <p:spPr bwMode="auto">
          <a:xfrm>
            <a:off x="683568" y="3327375"/>
            <a:ext cx="8028384" cy="2246769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(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square planar</a:t>
            </a: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) وفي هذه الحالة فإن الكثافة الإليكترونية في </a:t>
            </a:r>
            <a:r>
              <a:rPr kumimoji="0" lang="ar-SA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المدار (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dz2</a:t>
            </a: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) تطرد أي أيون بقوة فلا يحدث ارتباط عند نهايتي </a:t>
            </a:r>
            <a:r>
              <a:rPr kumimoji="0" lang="ar-SA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المحور (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z</a:t>
            </a: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) بينما ترتبط المجموعات الأربع بقوة بطول </a:t>
            </a:r>
            <a:r>
              <a:rPr kumimoji="0" lang="ar-SA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المدار (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dx2-y2</a:t>
            </a: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) وتكون قريبة من أيون الفلز لدرج أنها تطرد اليكترونات الفلز التي في </a:t>
            </a:r>
            <a:r>
              <a:rPr kumimoji="0" lang="ar-SA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المدار (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dxy</a:t>
            </a: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) مما يرفع من طاقته أما كل </a:t>
            </a:r>
            <a:r>
              <a:rPr kumimoji="0" lang="ar-SA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من (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dxz</a:t>
            </a: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) </a:t>
            </a:r>
            <a:r>
              <a:rPr kumimoji="0" lang="ar-SA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و (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dyz</a:t>
            </a: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) فهما أقل تأثرا بالكثافة الإليكترونية للمجموعات </a:t>
            </a:r>
            <a:r>
              <a:rPr kumimoji="0" lang="ar-SA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التناسقية</a:t>
            </a: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القوية </a:t>
            </a:r>
            <a:r>
              <a:rPr kumimoji="0" lang="ar-SA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المجال </a:t>
            </a: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، ونتيجة لوجود أربعة ليجند حول الذرة المركزية تنقسم </a:t>
            </a:r>
            <a:r>
              <a:rPr kumimoji="0" lang="ar-SA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مدارات (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d</a:t>
            </a: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) إلى أربعة أقسام متساوية </a:t>
            </a:r>
            <a:r>
              <a:rPr kumimoji="0" lang="ar-SA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وهى (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dx2-y2</a:t>
            </a:r>
            <a:r>
              <a:rPr kumimoji="0" lang="ar-SA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) &amp; (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dxy</a:t>
            </a:r>
            <a:r>
              <a:rPr kumimoji="0" lang="ar-SA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) &amp; (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dz2</a:t>
            </a:r>
            <a:r>
              <a:rPr kumimoji="0" lang="ar-SA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) &amp; (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dxz</a:t>
            </a:r>
            <a:r>
              <a:rPr kumimoji="0" lang="ar-SA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) (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dyz</a:t>
            </a: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) كما في الشكل </a:t>
            </a:r>
            <a:r>
              <a:rPr kumimoji="0" lang="ar-SA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الآتي :</a:t>
            </a:r>
            <a:endParaRPr kumimoji="0" lang="ar-SA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صورة 12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32656"/>
            <a:ext cx="8352928" cy="612068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1"/>
          <p:cNvSpPr>
            <a:spLocks noChangeArrowheads="1"/>
          </p:cNvSpPr>
          <p:nvPr/>
        </p:nvSpPr>
        <p:spPr bwMode="auto">
          <a:xfrm>
            <a:off x="251520" y="188640"/>
            <a:ext cx="860444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000" b="1" i="0" u="sng" strike="noStrike" cap="none" normalizeH="0" baseline="0" dirty="0" smtClean="0">
                <a:ln>
                  <a:noFill/>
                </a:ln>
                <a:solidFill>
                  <a:srgbClr val="333399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تأثير جان </a:t>
            </a:r>
            <a:r>
              <a:rPr kumimoji="0" lang="ar-SA" sz="2000" b="1" i="0" u="sng" strike="noStrike" cap="none" normalizeH="0" baseline="0" dirty="0" err="1" smtClean="0">
                <a:ln>
                  <a:noFill/>
                </a:ln>
                <a:solidFill>
                  <a:srgbClr val="333399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تيلر</a:t>
            </a:r>
            <a:r>
              <a:rPr kumimoji="0" lang="ar-SA" sz="2000" b="1" i="0" u="sng" strike="noStrike" cap="none" normalizeH="0" baseline="0" dirty="0" smtClean="0">
                <a:ln>
                  <a:noFill/>
                </a:ln>
                <a:solidFill>
                  <a:srgbClr val="333399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</a:t>
            </a:r>
            <a:r>
              <a:rPr kumimoji="0" lang="ar-SA" sz="2000" b="1" i="0" u="sng" strike="noStrike" cap="none" normalizeH="0" baseline="0" dirty="0" err="1" smtClean="0">
                <a:ln>
                  <a:noFill/>
                </a:ln>
                <a:solidFill>
                  <a:srgbClr val="333399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(</a:t>
            </a:r>
            <a:r>
              <a:rPr kumimoji="0" lang="en-US" sz="2000" b="1" i="0" u="sng" strike="noStrike" cap="none" normalizeH="0" baseline="0" dirty="0" smtClean="0">
                <a:ln>
                  <a:noFill/>
                </a:ln>
                <a:solidFill>
                  <a:srgbClr val="333399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Jan – teller effect</a:t>
            </a:r>
            <a:r>
              <a:rPr kumimoji="0" lang="ar-SA" sz="2000" b="1" i="0" u="sng" strike="noStrike" cap="none" normalizeH="0" baseline="0" dirty="0" smtClean="0">
                <a:ln>
                  <a:noFill/>
                </a:ln>
                <a:solidFill>
                  <a:srgbClr val="333399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) ودراسة تشوه </a:t>
            </a:r>
            <a:r>
              <a:rPr kumimoji="0" lang="ar-SA" sz="2000" b="1" i="0" u="sng" strike="noStrike" cap="none" normalizeH="0" baseline="0" dirty="0" err="1" smtClean="0">
                <a:ln>
                  <a:noFill/>
                </a:ln>
                <a:solidFill>
                  <a:srgbClr val="333399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المتراكبات</a:t>
            </a:r>
            <a:r>
              <a:rPr kumimoji="0" lang="ar-SA" sz="2000" b="1" i="0" u="sng" strike="noStrike" cap="none" normalizeH="0" baseline="0" dirty="0" smtClean="0">
                <a:ln>
                  <a:noFill/>
                </a:ln>
                <a:solidFill>
                  <a:srgbClr val="333399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</a:t>
            </a:r>
            <a:r>
              <a:rPr kumimoji="0" lang="ar-SA" sz="2000" b="1" i="0" u="sng" strike="noStrike" cap="none" normalizeH="0" baseline="0" dirty="0" err="1" smtClean="0">
                <a:ln>
                  <a:noFill/>
                </a:ln>
                <a:solidFill>
                  <a:srgbClr val="333399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:-</a:t>
            </a:r>
            <a:r>
              <a:rPr kumimoji="0" lang="ar-SA" sz="2000" b="1" i="0" u="sng" strike="noStrike" cap="none" normalizeH="0" baseline="0" dirty="0" smtClean="0">
                <a:ln>
                  <a:noFill/>
                </a:ln>
                <a:solidFill>
                  <a:srgbClr val="333399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</a:t>
            </a:r>
            <a:endParaRPr kumimoji="0" lang="ar-S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9394" name="Rectangle 2"/>
          <p:cNvSpPr>
            <a:spLocks noChangeArrowheads="1"/>
          </p:cNvSpPr>
          <p:nvPr/>
        </p:nvSpPr>
        <p:spPr bwMode="auto">
          <a:xfrm>
            <a:off x="539552" y="620688"/>
            <a:ext cx="8280920" cy="707886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فمثلا </a:t>
            </a:r>
            <a:r>
              <a:rPr kumimoji="0" lang="ar-SA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متراكبات</a:t>
            </a: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النحاس الثنائي نجد أن الإليكترونات الثلاثة في مجموعة تحت </a:t>
            </a:r>
            <a:r>
              <a:rPr kumimoji="0" lang="ar-SA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المدارات (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eg</a:t>
            </a: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) سوف تترتب على حسب إحدى الحالتين التاليتين </a:t>
            </a:r>
            <a:r>
              <a:rPr kumimoji="0" lang="ar-SA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وهما :</a:t>
            </a:r>
            <a:endParaRPr kumimoji="0" lang="ar-SA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9395" name="Rectangle 3"/>
          <p:cNvSpPr>
            <a:spLocks noChangeArrowheads="1"/>
          </p:cNvSpPr>
          <p:nvPr/>
        </p:nvSpPr>
        <p:spPr bwMode="auto">
          <a:xfrm>
            <a:off x="539552" y="1412776"/>
            <a:ext cx="8280920" cy="40011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1</a:t>
            </a:r>
            <a:r>
              <a:rPr kumimoji="0" lang="ar-SA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(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dx2-y2</a:t>
            </a:r>
            <a:r>
              <a:rPr kumimoji="0" lang="ar-SA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)</a:t>
            </a: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2</a:t>
            </a:r>
            <a:r>
              <a:rPr kumimoji="0" lang="ar-SA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(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dz2</a:t>
            </a:r>
            <a:r>
              <a:rPr kumimoji="0" lang="ar-SA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)</a:t>
            </a: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                          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2</a:t>
            </a:r>
            <a:r>
              <a:rPr kumimoji="0" lang="ar-SA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(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dx2-y2</a:t>
            </a:r>
            <a:r>
              <a:rPr kumimoji="0" lang="ar-SA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)</a:t>
            </a: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1</a:t>
            </a:r>
            <a:r>
              <a:rPr kumimoji="0" lang="ar-SA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(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dz2</a:t>
            </a:r>
            <a:r>
              <a:rPr kumimoji="0" lang="ar-SA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)</a:t>
            </a:r>
            <a:endParaRPr kumimoji="0" lang="ar-SA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9396" name="Rectangle 4"/>
          <p:cNvSpPr>
            <a:spLocks noChangeArrowheads="1"/>
          </p:cNvSpPr>
          <p:nvPr/>
        </p:nvSpPr>
        <p:spPr bwMode="auto">
          <a:xfrm>
            <a:off x="467544" y="1969096"/>
            <a:ext cx="8460432" cy="1938992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في الحالة الأولى سوف نتوقع قوة طرد أعلى بين اليكترونات أيون الفلز والمجموعة المعطية في اتجاه المحور</a:t>
            </a:r>
            <a:r>
              <a:rPr kumimoji="0" lang="ar-SA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(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dz2</a:t>
            </a: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) أكثر منها في </a:t>
            </a:r>
            <a:r>
              <a:rPr kumimoji="0" lang="ar-SA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الاتجاه (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dx2-y2</a:t>
            </a: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) وعلى هذا ستكون الروابط في </a:t>
            </a:r>
            <a:r>
              <a:rPr kumimoji="0" lang="ar-SA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اتجاه  (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dz2</a:t>
            </a: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) أطول من الروابط الأربعة في </a:t>
            </a:r>
            <a:r>
              <a:rPr kumimoji="0" lang="ar-SA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الاتجاهات (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dx2-y2</a:t>
            </a:r>
            <a:r>
              <a:rPr kumimoji="0" lang="ar-SA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) .</a:t>
            </a: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في الحالة الأخرى سيكون العكس تماما بمعنى رابطتين أقصر في </a:t>
            </a:r>
            <a:r>
              <a:rPr kumimoji="0" lang="ar-SA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الاتجاه (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dz2</a:t>
            </a: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) وأربع روابط أطول في </a:t>
            </a:r>
            <a:r>
              <a:rPr kumimoji="0" lang="ar-SA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الاتجاه (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dx2-y2</a:t>
            </a:r>
            <a:r>
              <a:rPr kumimoji="0" lang="ar-SA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) .</a:t>
            </a:r>
            <a:r>
              <a:rPr kumimoji="0" lang="ar-SA" sz="20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</a:t>
            </a: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عمليا فإن النوع الأخير نادرا نتيجة لهذا فإن </a:t>
            </a:r>
            <a:r>
              <a:rPr kumimoji="0" lang="ar-SA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المجموعات (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eg</a:t>
            </a: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) </a:t>
            </a:r>
            <a:r>
              <a:rPr kumimoji="0" lang="ar-SA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و (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t2g</a:t>
            </a: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) لا تظل لها نفس </a:t>
            </a:r>
            <a:r>
              <a:rPr kumimoji="0" lang="ar-SA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الطاقة (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degenerate</a:t>
            </a: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) ولكنها تنفصل كما في الشكل </a:t>
            </a:r>
            <a:r>
              <a:rPr kumimoji="0" lang="ar-SA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التالي</a:t>
            </a:r>
            <a:r>
              <a:rPr kumimoji="0" lang="ar-SA" sz="2000" b="0" i="0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:</a:t>
            </a:r>
            <a:endParaRPr kumimoji="0" lang="ar-SA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9397" name="Picture 5" descr="صورة 13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149080"/>
            <a:ext cx="8352928" cy="2400300"/>
          </a:xfrm>
          <a:prstGeom prst="rect">
            <a:avLst/>
          </a:prstGeom>
          <a:noFill/>
          <a:ln w="38100">
            <a:solidFill>
              <a:srgbClr val="3366FF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285720" y="857232"/>
            <a:ext cx="8568952" cy="34163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ar-SA" sz="2400" b="1" dirty="0" smtClean="0"/>
              <a:t>تشوهات أو </a:t>
            </a:r>
            <a:r>
              <a:rPr lang="ar-SA" sz="2400" b="1" dirty="0" err="1" smtClean="0"/>
              <a:t>انحراف (</a:t>
            </a:r>
            <a:r>
              <a:rPr lang="en-US" sz="2400" b="1" dirty="0" smtClean="0"/>
              <a:t>distortion</a:t>
            </a:r>
            <a:r>
              <a:rPr lang="ar-SA" sz="2400" b="1" dirty="0" smtClean="0"/>
              <a:t>) عن الثماني أو رباعي السطوح هو ما يعرف بتأثير جان </a:t>
            </a:r>
            <a:r>
              <a:rPr lang="ar-SA" sz="2400" b="1" dirty="0" err="1" smtClean="0"/>
              <a:t>تيلر</a:t>
            </a:r>
            <a:r>
              <a:rPr lang="ar-SA" sz="2400" b="1" dirty="0" smtClean="0"/>
              <a:t> والتي </a:t>
            </a:r>
            <a:r>
              <a:rPr lang="ar-SA" sz="2400" b="1" dirty="0" err="1" smtClean="0"/>
              <a:t>تنص </a:t>
            </a:r>
            <a:r>
              <a:rPr lang="ar-SA" sz="2400" b="1" dirty="0" smtClean="0"/>
              <a:t>"إذا وجد تحت </a:t>
            </a:r>
            <a:r>
              <a:rPr lang="ar-SA" sz="2400" b="1" dirty="0" err="1" smtClean="0"/>
              <a:t>مدار (</a:t>
            </a:r>
            <a:r>
              <a:rPr lang="en-US" sz="2400" b="1" dirty="0" err="1" smtClean="0"/>
              <a:t>Subshell</a:t>
            </a:r>
            <a:r>
              <a:rPr lang="ar-SA" sz="2400" b="1" dirty="0" err="1" smtClean="0"/>
              <a:t>) (</a:t>
            </a:r>
            <a:r>
              <a:rPr lang="en-US" sz="2400" b="1" dirty="0" err="1" smtClean="0"/>
              <a:t>eg</a:t>
            </a:r>
            <a:r>
              <a:rPr lang="en-US" sz="2400" b="1" dirty="0" smtClean="0"/>
              <a:t> or t2g</a:t>
            </a:r>
            <a:r>
              <a:rPr lang="ar-SA" sz="2400" b="1" dirty="0" smtClean="0"/>
              <a:t>) غير مشبع أو نصف مشبع أو فارغ فإن </a:t>
            </a:r>
            <a:r>
              <a:rPr lang="ar-SA" sz="2400" b="1" dirty="0" err="1" smtClean="0"/>
              <a:t>تشوهات (</a:t>
            </a:r>
            <a:r>
              <a:rPr lang="en-US" sz="2400" b="1" dirty="0" smtClean="0"/>
              <a:t>distortion</a:t>
            </a:r>
            <a:r>
              <a:rPr lang="ar-SA" sz="2400" b="1" dirty="0" smtClean="0"/>
              <a:t>) من الأنواع السابقة تحدث وينتج عن ذلك انفصال في المستويات التي لها نفس </a:t>
            </a:r>
            <a:r>
              <a:rPr lang="ar-SA" sz="2400" b="1" dirty="0" err="1" smtClean="0"/>
              <a:t>الطاقة .</a:t>
            </a:r>
            <a:r>
              <a:rPr lang="ar-SA" sz="2400" b="1" dirty="0" smtClean="0"/>
              <a:t> في الحالة السابقة كان اختلاف عدد الإليكترونات يتم في </a:t>
            </a:r>
            <a:r>
              <a:rPr lang="ar-SA" sz="2400" b="1" dirty="0" err="1" smtClean="0"/>
              <a:t>مجموعة (</a:t>
            </a:r>
            <a:r>
              <a:rPr lang="en-US" sz="2400" b="1" dirty="0" err="1" smtClean="0"/>
              <a:t>eg</a:t>
            </a:r>
            <a:r>
              <a:rPr lang="ar-SA" sz="2400" b="1" dirty="0" smtClean="0"/>
              <a:t>) أما إذا حدث اختلاف عدد الإليكترونات في مجموعة </a:t>
            </a:r>
            <a:r>
              <a:rPr lang="ar-SA" sz="2400" b="1" dirty="0" err="1" smtClean="0"/>
              <a:t>مدارات (</a:t>
            </a:r>
            <a:r>
              <a:rPr lang="en-US" sz="2400" b="1" dirty="0" smtClean="0"/>
              <a:t>t2g</a:t>
            </a:r>
            <a:r>
              <a:rPr lang="ar-SA" sz="2400" b="1" dirty="0" smtClean="0"/>
              <a:t>) في التركيب ثماني </a:t>
            </a:r>
            <a:r>
              <a:rPr lang="ar-SA" sz="2400" b="1" dirty="0" err="1" smtClean="0"/>
              <a:t>الأوجه .</a:t>
            </a:r>
            <a:r>
              <a:rPr lang="ar-SA" sz="2400" b="1" dirty="0" smtClean="0"/>
              <a:t> يحدث تشوه بسيط وذلك لأن </a:t>
            </a:r>
            <a:r>
              <a:rPr lang="ar-SA" sz="2400" b="1" dirty="0" err="1" smtClean="0"/>
              <a:t>مدارات (</a:t>
            </a:r>
            <a:r>
              <a:rPr lang="en-US" sz="2400" b="1" dirty="0" err="1" smtClean="0"/>
              <a:t>dyz</a:t>
            </a:r>
            <a:r>
              <a:rPr lang="en-US" sz="2400" b="1" dirty="0" smtClean="0"/>
              <a:t> </a:t>
            </a:r>
            <a:r>
              <a:rPr lang="ar-SA" sz="2400" b="1" dirty="0" smtClean="0"/>
              <a:t>  </a:t>
            </a:r>
            <a:r>
              <a:rPr lang="ar-SA" sz="2400" b="1" dirty="0" err="1" smtClean="0"/>
              <a:t>،</a:t>
            </a:r>
            <a:r>
              <a:rPr lang="ar-SA" sz="2400" b="1" dirty="0" smtClean="0"/>
              <a:t> 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dxz</a:t>
            </a:r>
            <a:r>
              <a:rPr lang="en-US" sz="2400" b="1" dirty="0" smtClean="0"/>
              <a:t>  </a:t>
            </a:r>
            <a:r>
              <a:rPr lang="ar-SA" sz="2400" b="1" dirty="0" smtClean="0"/>
              <a:t>  </a:t>
            </a:r>
            <a:r>
              <a:rPr lang="ar-SA" sz="2400" b="1" dirty="0" err="1" smtClean="0"/>
              <a:t>،</a:t>
            </a:r>
            <a:r>
              <a:rPr lang="ar-SA" sz="2400" b="1" dirty="0" smtClean="0"/>
              <a:t>  </a:t>
            </a:r>
            <a:r>
              <a:rPr lang="en-US" sz="2400" b="1" dirty="0" err="1" smtClean="0"/>
              <a:t>dxy</a:t>
            </a:r>
            <a:r>
              <a:rPr lang="ar-SA" sz="2400" b="1" dirty="0" smtClean="0"/>
              <a:t>) المكونة </a:t>
            </a:r>
            <a:r>
              <a:rPr lang="ar-SA" sz="2400" b="1" dirty="0" err="1" smtClean="0"/>
              <a:t>لمجموعة (</a:t>
            </a:r>
            <a:r>
              <a:rPr lang="en-US" sz="2400" b="1" dirty="0" smtClean="0"/>
              <a:t>t2g</a:t>
            </a:r>
            <a:r>
              <a:rPr lang="ar-SA" sz="2400" b="1" dirty="0" smtClean="0"/>
              <a:t>) تشير إلى ما بين المحاور أي لا تشير إلى المجموعات </a:t>
            </a:r>
            <a:r>
              <a:rPr lang="ar-SA" sz="2400" b="1" dirty="0" err="1" smtClean="0"/>
              <a:t>التناسقية</a:t>
            </a:r>
            <a:r>
              <a:rPr lang="ar-SA" sz="2400" b="1" dirty="0" smtClean="0"/>
              <a:t> مباشرة ولذلك فإن عدم التماثل في الكثافة الإليكترونية لهذه المدارات لن يؤثر كثيرا في التركيب الفراغي </a:t>
            </a:r>
            <a:r>
              <a:rPr lang="ar-SA" sz="2400" b="1" dirty="0" err="1" smtClean="0"/>
              <a:t>للمتراكب .</a:t>
            </a:r>
            <a:endParaRPr lang="ar-SA" sz="24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جدول 3"/>
          <p:cNvGraphicFramePr>
            <a:graphicFrameLocks noGrp="1"/>
          </p:cNvGraphicFramePr>
          <p:nvPr/>
        </p:nvGraphicFramePr>
        <p:xfrm>
          <a:off x="1547663" y="1268762"/>
          <a:ext cx="6408712" cy="4968550"/>
        </p:xfrm>
        <a:graphic>
          <a:graphicData uri="http://schemas.openxmlformats.org/drawingml/2006/table">
            <a:tbl>
              <a:tblPr rtl="1"/>
              <a:tblGrid>
                <a:gridCol w="1601802"/>
                <a:gridCol w="1601802"/>
                <a:gridCol w="2108664"/>
                <a:gridCol w="1096444"/>
              </a:tblGrid>
              <a:tr h="749971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800" b="1" dirty="0">
                          <a:solidFill>
                            <a:srgbClr val="772754"/>
                          </a:solidFill>
                          <a:latin typeface="Tahoma"/>
                          <a:ea typeface="Times New Roman"/>
                          <a:cs typeface="Simplified Arabic"/>
                        </a:rPr>
                        <a:t>التشكيل الإلكتروني</a:t>
                      </a:r>
                      <a:endParaRPr lang="en-US" sz="18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800" b="1" dirty="0">
                          <a:solidFill>
                            <a:srgbClr val="772754"/>
                          </a:solidFill>
                          <a:latin typeface="Tahoma"/>
                          <a:ea typeface="Times New Roman"/>
                          <a:cs typeface="Simplified Arabic"/>
                        </a:rPr>
                        <a:t>نوع الغزل</a:t>
                      </a:r>
                      <a:endParaRPr lang="en-US" sz="18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800" b="1" dirty="0">
                          <a:solidFill>
                            <a:srgbClr val="772754"/>
                          </a:solidFill>
                          <a:latin typeface="Tahoma"/>
                          <a:ea typeface="Times New Roman"/>
                          <a:cs typeface="Simplified Arabic"/>
                        </a:rPr>
                        <a:t>توزيع الإلكترونات في مجموعة المدارات</a:t>
                      </a:r>
                      <a:endParaRPr lang="en-US" sz="18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800" b="1" dirty="0">
                          <a:solidFill>
                            <a:srgbClr val="772754"/>
                          </a:solidFill>
                          <a:latin typeface="Tahoma"/>
                          <a:ea typeface="Times New Roman"/>
                          <a:cs typeface="Simplified Arabic"/>
                        </a:rPr>
                        <a:t>التشوه</a:t>
                      </a:r>
                      <a:endParaRPr lang="en-US" sz="18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8731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Arial"/>
                        </a:rPr>
                        <a:t>d</a:t>
                      </a:r>
                      <a:r>
                        <a:rPr lang="en-US" sz="1800" b="1">
                          <a:latin typeface="Times New Roman"/>
                          <a:ea typeface="Times New Roman"/>
                          <a:cs typeface="Arial"/>
                        </a:rPr>
                        <a:t>1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800" b="1">
                          <a:solidFill>
                            <a:srgbClr val="0D0D0D"/>
                          </a:solidFill>
                          <a:latin typeface="Tahoma"/>
                          <a:ea typeface="Times New Roman"/>
                          <a:cs typeface="Simplified Arabic"/>
                        </a:rPr>
                        <a:t>-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800" b="1" dirty="0">
                          <a:solidFill>
                            <a:srgbClr val="0D0D0D"/>
                          </a:solidFill>
                          <a:latin typeface="Tahoma"/>
                          <a:ea typeface="Times New Roman"/>
                          <a:cs typeface="Simplified Arabic"/>
                        </a:rPr>
                        <a:t>ضعيف</a:t>
                      </a:r>
                      <a:endParaRPr lang="en-US" sz="18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8731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Arial"/>
                        </a:rPr>
                        <a:t>d</a:t>
                      </a:r>
                      <a:r>
                        <a:rPr lang="en-US" sz="1800" b="1">
                          <a:latin typeface="Times New Roman"/>
                          <a:ea typeface="Times New Roman"/>
                          <a:cs typeface="Arial"/>
                        </a:rPr>
                        <a:t>2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800" b="1">
                          <a:solidFill>
                            <a:srgbClr val="0D0D0D"/>
                          </a:solidFill>
                          <a:latin typeface="Tahoma"/>
                          <a:ea typeface="Times New Roman"/>
                          <a:cs typeface="Simplified Arabic"/>
                        </a:rPr>
                        <a:t>-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800" b="1" dirty="0">
                          <a:solidFill>
                            <a:srgbClr val="0D0D0D"/>
                          </a:solidFill>
                          <a:latin typeface="Tahoma"/>
                          <a:ea typeface="Times New Roman"/>
                          <a:cs typeface="Simplified Arabic"/>
                        </a:rPr>
                        <a:t>ضعيف</a:t>
                      </a:r>
                      <a:endParaRPr lang="en-US" sz="18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8731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Arial"/>
                        </a:rPr>
                        <a:t>d</a:t>
                      </a:r>
                      <a:r>
                        <a:rPr lang="en-US" sz="1800" b="1">
                          <a:latin typeface="Times New Roman"/>
                          <a:ea typeface="Times New Roman"/>
                          <a:cs typeface="Arial"/>
                        </a:rPr>
                        <a:t>4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800" b="1">
                          <a:solidFill>
                            <a:srgbClr val="0D0D0D"/>
                          </a:solidFill>
                          <a:latin typeface="Tahoma"/>
                          <a:ea typeface="Times New Roman"/>
                          <a:cs typeface="Simplified Arabic"/>
                        </a:rPr>
                        <a:t>منخفض المغزل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800" b="1" dirty="0">
                          <a:solidFill>
                            <a:srgbClr val="0D0D0D"/>
                          </a:solidFill>
                          <a:latin typeface="Tahoma"/>
                          <a:ea typeface="Times New Roman"/>
                          <a:cs typeface="Simplified Arabic"/>
                        </a:rPr>
                        <a:t>ضعيف</a:t>
                      </a:r>
                      <a:endParaRPr lang="en-US" sz="18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8731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Arial"/>
                        </a:rPr>
                        <a:t>d</a:t>
                      </a:r>
                      <a:r>
                        <a:rPr lang="en-US" sz="1800" b="1">
                          <a:latin typeface="Times New Roman"/>
                          <a:ea typeface="Times New Roman"/>
                          <a:cs typeface="Arial"/>
                        </a:rPr>
                        <a:t>4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800" b="1">
                          <a:solidFill>
                            <a:srgbClr val="0D0D0D"/>
                          </a:solidFill>
                          <a:latin typeface="Tahoma"/>
                          <a:ea typeface="Times New Roman"/>
                          <a:cs typeface="Simplified Arabic"/>
                        </a:rPr>
                        <a:t>عالي المغزل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800" b="1" dirty="0">
                          <a:solidFill>
                            <a:srgbClr val="0D0D0D"/>
                          </a:solidFill>
                          <a:latin typeface="Tahoma"/>
                          <a:ea typeface="Times New Roman"/>
                          <a:cs typeface="Simplified Arabic"/>
                        </a:rPr>
                        <a:t>قوي</a:t>
                      </a:r>
                      <a:endParaRPr lang="en-US" sz="18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8731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Arial"/>
                        </a:rPr>
                        <a:t>d</a:t>
                      </a:r>
                      <a:r>
                        <a:rPr lang="en-US" sz="1800" b="1">
                          <a:latin typeface="Times New Roman"/>
                          <a:ea typeface="Times New Roman"/>
                          <a:cs typeface="Arial"/>
                        </a:rPr>
                        <a:t>5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800" b="1">
                          <a:solidFill>
                            <a:srgbClr val="0D0D0D"/>
                          </a:solidFill>
                          <a:latin typeface="Tahoma"/>
                          <a:ea typeface="Times New Roman"/>
                          <a:cs typeface="Simplified Arabic"/>
                        </a:rPr>
                        <a:t>منخفض المغزل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800" b="1" dirty="0">
                          <a:solidFill>
                            <a:srgbClr val="0D0D0D"/>
                          </a:solidFill>
                          <a:latin typeface="Tahoma"/>
                          <a:ea typeface="Times New Roman"/>
                          <a:cs typeface="Simplified Arabic"/>
                        </a:rPr>
                        <a:t>ضعيف</a:t>
                      </a:r>
                      <a:endParaRPr lang="en-US" sz="18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8731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Arial"/>
                        </a:rPr>
                        <a:t>d</a:t>
                      </a:r>
                      <a:r>
                        <a:rPr lang="en-US" sz="1800" b="1">
                          <a:latin typeface="Times New Roman"/>
                          <a:ea typeface="Times New Roman"/>
                          <a:cs typeface="Arial"/>
                        </a:rPr>
                        <a:t>6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800" b="1">
                          <a:solidFill>
                            <a:srgbClr val="0D0D0D"/>
                          </a:solidFill>
                          <a:latin typeface="Tahoma"/>
                          <a:ea typeface="Times New Roman"/>
                          <a:cs typeface="Simplified Arabic"/>
                        </a:rPr>
                        <a:t>عالي المغزل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18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800" b="1" dirty="0">
                          <a:solidFill>
                            <a:srgbClr val="0D0D0D"/>
                          </a:solidFill>
                          <a:latin typeface="Tahoma"/>
                          <a:ea typeface="Times New Roman"/>
                          <a:cs typeface="Simplified Arabic"/>
                        </a:rPr>
                        <a:t>ضعيف</a:t>
                      </a:r>
                      <a:endParaRPr lang="en-US" sz="18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8731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Arial"/>
                        </a:rPr>
                        <a:t>d</a:t>
                      </a:r>
                      <a:r>
                        <a:rPr lang="en-US" sz="1800" b="1">
                          <a:latin typeface="Times New Roman"/>
                          <a:ea typeface="Times New Roman"/>
                          <a:cs typeface="Arial"/>
                        </a:rPr>
                        <a:t>7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800" b="1">
                          <a:solidFill>
                            <a:srgbClr val="0D0D0D"/>
                          </a:solidFill>
                          <a:latin typeface="Tahoma"/>
                          <a:ea typeface="Times New Roman"/>
                          <a:cs typeface="Simplified Arabic"/>
                        </a:rPr>
                        <a:t>عالي المغزل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18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800" b="1" dirty="0">
                          <a:solidFill>
                            <a:srgbClr val="0D0D0D"/>
                          </a:solidFill>
                          <a:latin typeface="Tahoma"/>
                          <a:ea typeface="Times New Roman"/>
                          <a:cs typeface="Simplified Arabic"/>
                        </a:rPr>
                        <a:t>ضعيف</a:t>
                      </a:r>
                      <a:endParaRPr lang="en-US" sz="18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8731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Arial"/>
                        </a:rPr>
                        <a:t>d</a:t>
                      </a:r>
                      <a:r>
                        <a:rPr lang="en-US" sz="1800" b="1">
                          <a:latin typeface="Times New Roman"/>
                          <a:ea typeface="Times New Roman"/>
                          <a:cs typeface="Arial"/>
                        </a:rPr>
                        <a:t>7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800" b="1">
                          <a:solidFill>
                            <a:srgbClr val="0D0D0D"/>
                          </a:solidFill>
                          <a:latin typeface="Tahoma"/>
                          <a:ea typeface="Times New Roman"/>
                          <a:cs typeface="Simplified Arabic"/>
                        </a:rPr>
                        <a:t>منخفض المغزل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18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800" b="1" dirty="0">
                          <a:solidFill>
                            <a:srgbClr val="0D0D0D"/>
                          </a:solidFill>
                          <a:latin typeface="Tahoma"/>
                          <a:ea typeface="Times New Roman"/>
                          <a:cs typeface="Simplified Arabic"/>
                        </a:rPr>
                        <a:t>قوي</a:t>
                      </a:r>
                      <a:endParaRPr lang="en-US" sz="18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8731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Arial"/>
                        </a:rPr>
                        <a:t>d</a:t>
                      </a:r>
                      <a:r>
                        <a:rPr lang="en-US" sz="1800" b="1">
                          <a:latin typeface="Times New Roman"/>
                          <a:ea typeface="Times New Roman"/>
                          <a:cs typeface="Arial"/>
                        </a:rPr>
                        <a:t>9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800" b="1">
                          <a:solidFill>
                            <a:srgbClr val="0D0D0D"/>
                          </a:solidFill>
                          <a:latin typeface="Tahoma"/>
                          <a:ea typeface="Times New Roman"/>
                          <a:cs typeface="Simplified Arabic"/>
                        </a:rPr>
                        <a:t>-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18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800" b="1" dirty="0">
                          <a:solidFill>
                            <a:srgbClr val="0D0D0D"/>
                          </a:solidFill>
                          <a:latin typeface="Tahoma"/>
                          <a:ea typeface="Times New Roman"/>
                          <a:cs typeface="Simplified Arabic"/>
                        </a:rPr>
                        <a:t>قوي</a:t>
                      </a:r>
                      <a:endParaRPr lang="en-US" sz="18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60425" name="Object 9"/>
          <p:cNvGraphicFramePr>
            <a:graphicFrameLocks noChangeAspect="1"/>
          </p:cNvGraphicFramePr>
          <p:nvPr/>
        </p:nvGraphicFramePr>
        <p:xfrm>
          <a:off x="3131840" y="2060848"/>
          <a:ext cx="885825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44" name="معادلة" r:id="rId3" imgW="888614" imgH="380835" progId="Equation.3">
                  <p:embed/>
                </p:oleObj>
              </mc:Choice>
              <mc:Fallback>
                <p:oleObj name="معادلة" r:id="rId3" imgW="888614" imgH="380835" progId="Equation.3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31840" y="2060848"/>
                        <a:ext cx="885825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424" name="Object 8"/>
          <p:cNvGraphicFramePr>
            <a:graphicFrameLocks noChangeAspect="1"/>
          </p:cNvGraphicFramePr>
          <p:nvPr/>
        </p:nvGraphicFramePr>
        <p:xfrm>
          <a:off x="3059832" y="2492896"/>
          <a:ext cx="885825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45" name="معادلة" r:id="rId5" imgW="888614" imgH="380835" progId="Equation.3">
                  <p:embed/>
                </p:oleObj>
              </mc:Choice>
              <mc:Fallback>
                <p:oleObj name="معادلة" r:id="rId5" imgW="888614" imgH="380835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59832" y="2492896"/>
                        <a:ext cx="885825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423" name="Object 7"/>
          <p:cNvGraphicFramePr>
            <a:graphicFrameLocks noChangeAspect="1"/>
          </p:cNvGraphicFramePr>
          <p:nvPr/>
        </p:nvGraphicFramePr>
        <p:xfrm>
          <a:off x="3059832" y="2996952"/>
          <a:ext cx="885825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46" name="معادلة" r:id="rId7" imgW="888614" imgH="380835" progId="Equation.3">
                  <p:embed/>
                </p:oleObj>
              </mc:Choice>
              <mc:Fallback>
                <p:oleObj name="معادلة" r:id="rId7" imgW="888614" imgH="380835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59832" y="2996952"/>
                        <a:ext cx="885825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422" name="Object 6"/>
          <p:cNvGraphicFramePr>
            <a:graphicFrameLocks noChangeAspect="1"/>
          </p:cNvGraphicFramePr>
          <p:nvPr/>
        </p:nvGraphicFramePr>
        <p:xfrm>
          <a:off x="2987824" y="3501008"/>
          <a:ext cx="866775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47" name="معادلة" r:id="rId9" imgW="863225" imgH="380835" progId="Equation.3">
                  <p:embed/>
                </p:oleObj>
              </mc:Choice>
              <mc:Fallback>
                <p:oleObj name="معادلة" r:id="rId9" imgW="863225" imgH="380835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7824" y="3501008"/>
                        <a:ext cx="866775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421" name="Object 5"/>
          <p:cNvGraphicFramePr>
            <a:graphicFrameLocks noChangeAspect="1"/>
          </p:cNvGraphicFramePr>
          <p:nvPr/>
        </p:nvGraphicFramePr>
        <p:xfrm>
          <a:off x="3059832" y="3933056"/>
          <a:ext cx="885825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48" name="معادلة" r:id="rId11" imgW="888614" imgH="380835" progId="Equation.3">
                  <p:embed/>
                </p:oleObj>
              </mc:Choice>
              <mc:Fallback>
                <p:oleObj name="معادلة" r:id="rId11" imgW="888614" imgH="380835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59832" y="3933056"/>
                        <a:ext cx="885825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420" name="Object 4"/>
          <p:cNvGraphicFramePr>
            <a:graphicFrameLocks noChangeAspect="1"/>
          </p:cNvGraphicFramePr>
          <p:nvPr/>
        </p:nvGraphicFramePr>
        <p:xfrm>
          <a:off x="3059832" y="4365104"/>
          <a:ext cx="885825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49" name="معادلة" r:id="rId13" imgW="888614" imgH="380835" progId="Equation.3">
                  <p:embed/>
                </p:oleObj>
              </mc:Choice>
              <mc:Fallback>
                <p:oleObj name="معادلة" r:id="rId13" imgW="888614" imgH="380835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59832" y="4365104"/>
                        <a:ext cx="885825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419" name="Object 3"/>
          <p:cNvGraphicFramePr>
            <a:graphicFrameLocks noChangeAspect="1"/>
          </p:cNvGraphicFramePr>
          <p:nvPr/>
        </p:nvGraphicFramePr>
        <p:xfrm>
          <a:off x="3059832" y="4869160"/>
          <a:ext cx="885825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50" name="معادلة" r:id="rId15" imgW="888614" imgH="380835" progId="Equation.3">
                  <p:embed/>
                </p:oleObj>
              </mc:Choice>
              <mc:Fallback>
                <p:oleObj name="معادلة" r:id="rId15" imgW="888614" imgH="380835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59832" y="4869160"/>
                        <a:ext cx="885825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418" name="Object 2"/>
          <p:cNvGraphicFramePr>
            <a:graphicFrameLocks noChangeAspect="1"/>
          </p:cNvGraphicFramePr>
          <p:nvPr/>
        </p:nvGraphicFramePr>
        <p:xfrm>
          <a:off x="3059832" y="5373216"/>
          <a:ext cx="866775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51" name="معادلة" r:id="rId17" imgW="863225" imgH="380835" progId="Equation.3">
                  <p:embed/>
                </p:oleObj>
              </mc:Choice>
              <mc:Fallback>
                <p:oleObj name="معادلة" r:id="rId17" imgW="863225" imgH="380835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59832" y="5373216"/>
                        <a:ext cx="866775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417" name="Object 1"/>
          <p:cNvGraphicFramePr>
            <a:graphicFrameLocks noChangeAspect="1"/>
          </p:cNvGraphicFramePr>
          <p:nvPr/>
        </p:nvGraphicFramePr>
        <p:xfrm>
          <a:off x="3059832" y="5805264"/>
          <a:ext cx="8763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52" name="معادلة" r:id="rId19" imgW="876300" imgH="381000" progId="Equation.3">
                  <p:embed/>
                </p:oleObj>
              </mc:Choice>
              <mc:Fallback>
                <p:oleObj name="معادلة" r:id="rId19" imgW="876300" imgH="381000" progId="Equation.3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59832" y="5805264"/>
                        <a:ext cx="876300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مستطيل 13"/>
          <p:cNvSpPr/>
          <p:nvPr/>
        </p:nvSpPr>
        <p:spPr>
          <a:xfrm>
            <a:off x="1475656" y="548680"/>
            <a:ext cx="6480720" cy="4001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ar-SA" sz="2000" b="1" dirty="0" smtClean="0"/>
              <a:t>والجدول التالي يبين التشكيلات الإليكترونية التي تسبب تشوهات جان </a:t>
            </a:r>
            <a:r>
              <a:rPr lang="ar-SA" sz="2000" b="1" dirty="0" err="1" smtClean="0"/>
              <a:t>تيلر</a:t>
            </a:r>
            <a:r>
              <a:rPr lang="ar-SA" sz="2000" b="1" dirty="0" smtClean="0"/>
              <a:t> </a:t>
            </a:r>
            <a:endParaRPr lang="ar-SA" sz="20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1"/>
          <p:cNvSpPr>
            <a:spLocks noChangeArrowheads="1"/>
          </p:cNvSpPr>
          <p:nvPr/>
        </p:nvSpPr>
        <p:spPr bwMode="auto">
          <a:xfrm>
            <a:off x="323528" y="332656"/>
            <a:ext cx="8352928" cy="1631216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ثمة نوع آخر من التشوهات ولكنه لا ينتج عن تأثير جان </a:t>
            </a:r>
            <a:r>
              <a:rPr kumimoji="0" lang="ar-SA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تيلر</a:t>
            </a: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في حالة </a:t>
            </a:r>
            <a:r>
              <a:rPr kumimoji="0" lang="ar-SA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متراكبات</a:t>
            </a: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النيكل الثنائي سداسية </a:t>
            </a:r>
            <a:r>
              <a:rPr kumimoji="0" lang="ar-SA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التناسق .</a:t>
            </a: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إذا وجدت مجموعتان </a:t>
            </a:r>
            <a:r>
              <a:rPr kumimoji="0" lang="ar-SA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تناسقيتان</a:t>
            </a: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ضعيفتا المجال وأربع مجموعات معطية قوية المجال في هذه الحالة يحدث تشوه لا ينتج عن تأثيرات جان </a:t>
            </a:r>
            <a:r>
              <a:rPr kumimoji="0" lang="ar-SA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تيلر</a:t>
            </a: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وإنما ينتج عن عدم التكافؤ في المجال الناتج عن المجموعات </a:t>
            </a:r>
            <a:r>
              <a:rPr kumimoji="0" lang="ar-SA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التناسقية</a:t>
            </a: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مما يؤدي إلى انفصال كلا </a:t>
            </a:r>
            <a:r>
              <a:rPr kumimoji="0" lang="ar-SA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من (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dx2-y2</a:t>
            </a: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) بدرجة كافية كما هو مبين في الشكل </a:t>
            </a:r>
            <a:r>
              <a:rPr kumimoji="0" lang="ar-SA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الآتي :</a:t>
            </a:r>
            <a:endParaRPr kumimoji="0" lang="ar-SA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2466" name="Picture 2" descr="صورة 14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2348880"/>
            <a:ext cx="8064896" cy="2880320"/>
          </a:xfrm>
          <a:prstGeom prst="rect">
            <a:avLst/>
          </a:prstGeom>
          <a:noFill/>
          <a:ln w="38100">
            <a:solidFill>
              <a:srgbClr val="3366FF"/>
            </a:solidFill>
            <a:miter lim="800000"/>
            <a:headEnd/>
            <a:tailEnd/>
          </a:ln>
        </p:spPr>
      </p:pic>
      <p:sp>
        <p:nvSpPr>
          <p:cNvPr id="62467" name="Rectangle 3"/>
          <p:cNvSpPr>
            <a:spLocks noChangeArrowheads="1"/>
          </p:cNvSpPr>
          <p:nvPr/>
        </p:nvSpPr>
        <p:spPr bwMode="auto">
          <a:xfrm>
            <a:off x="395536" y="5589240"/>
            <a:ext cx="8424936" cy="707886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انفصال </a:t>
            </a:r>
            <a:r>
              <a:rPr kumimoji="0" lang="ar-SA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مدارات (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d</a:t>
            </a: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) في متراكب  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Ni (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Schoolbook" pitchFamily="18" charset="0"/>
                <a:ea typeface="Times New Roman" pitchFamily="18" charset="0"/>
                <a:cs typeface="Simplified Arabic" pitchFamily="18" charset="-78"/>
              </a:rPr>
              <a:t>П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)</a:t>
            </a: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</a:t>
            </a:r>
            <a:r>
              <a:rPr kumimoji="0" lang="ar-SA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(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d8</a:t>
            </a: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) تحت تأثير مجموعتين </a:t>
            </a:r>
            <a:r>
              <a:rPr kumimoji="0" lang="ar-SA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تناسقيتين</a:t>
            </a: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ضعيفتي المجال وأربع مجموعات </a:t>
            </a:r>
            <a:r>
              <a:rPr kumimoji="0" lang="ar-SA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تناسقية</a:t>
            </a: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قوية </a:t>
            </a:r>
            <a:r>
              <a:rPr kumimoji="0" lang="ar-SA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المجال .</a:t>
            </a:r>
            <a:endParaRPr kumimoji="0" lang="ar-SA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1"/>
          <p:cNvSpPr>
            <a:spLocks noChangeArrowheads="1"/>
          </p:cNvSpPr>
          <p:nvPr/>
        </p:nvSpPr>
        <p:spPr bwMode="auto">
          <a:xfrm>
            <a:off x="2627784" y="229871"/>
            <a:ext cx="565212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1" i="0" u="sng" strike="noStrike" cap="none" normalizeH="0" baseline="0" dirty="0" smtClean="0">
                <a:ln>
                  <a:noFill/>
                </a:ln>
                <a:solidFill>
                  <a:srgbClr val="333399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العوامل المؤثرة على قيمة </a:t>
            </a:r>
            <a:r>
              <a:rPr kumimoji="0" lang="ar-SA" sz="2400" b="1" i="0" u="sng" strike="noStrike" cap="none" normalizeH="0" baseline="0" dirty="0" err="1" smtClean="0">
                <a:ln>
                  <a:noFill/>
                </a:ln>
                <a:solidFill>
                  <a:srgbClr val="333399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الانفصال (</a:t>
            </a:r>
            <a:r>
              <a:rPr kumimoji="0" lang="en-US" sz="2400" b="1" i="0" u="sng" strike="noStrike" cap="none" normalizeH="0" baseline="0" dirty="0" smtClean="0">
                <a:ln>
                  <a:noFill/>
                </a:ln>
                <a:solidFill>
                  <a:srgbClr val="333399"/>
                </a:solidFill>
                <a:effectLst/>
                <a:latin typeface="Century Schoolbook" pitchFamily="18" charset="0"/>
                <a:ea typeface="Times New Roman" pitchFamily="18" charset="0"/>
                <a:cs typeface="Simplified Arabic" pitchFamily="18" charset="-78"/>
              </a:rPr>
              <a:t>∆</a:t>
            </a:r>
            <a:r>
              <a:rPr kumimoji="0" lang="ar-SA" sz="2400" b="1" i="0" u="sng" strike="noStrike" cap="none" normalizeH="0" baseline="0" dirty="0" err="1" smtClean="0">
                <a:ln>
                  <a:noFill/>
                </a:ln>
                <a:solidFill>
                  <a:srgbClr val="333399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) :</a:t>
            </a:r>
            <a:endParaRPr kumimoji="0" lang="ar-S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467544" y="692696"/>
            <a:ext cx="8244408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ar-SA" b="1" dirty="0" smtClean="0"/>
              <a:t>يوجد عدد من العوامل التي تؤثر على قيمة الانفصال بين </a:t>
            </a:r>
            <a:r>
              <a:rPr lang="ar-SA" b="1" dirty="0" err="1" smtClean="0"/>
              <a:t>المدارات (</a:t>
            </a:r>
            <a:r>
              <a:rPr lang="en-US" b="1" dirty="0" smtClean="0"/>
              <a:t>d</a:t>
            </a:r>
            <a:r>
              <a:rPr lang="ar-SA" b="1" dirty="0" smtClean="0"/>
              <a:t>) يعود بعضها إلى الأيون الفلزي المركزي والبعض الآخر إلى المجموعة </a:t>
            </a:r>
            <a:r>
              <a:rPr lang="ar-SA" b="1" dirty="0" err="1" smtClean="0"/>
              <a:t>التناسقية</a:t>
            </a:r>
            <a:r>
              <a:rPr lang="ar-SA" b="1" dirty="0" smtClean="0"/>
              <a:t> وهذه العوامل يمكن تلخيصها كما </a:t>
            </a:r>
            <a:r>
              <a:rPr lang="ar-SA" b="1" dirty="0" err="1" smtClean="0"/>
              <a:t>يلي :</a:t>
            </a:r>
            <a:r>
              <a:rPr lang="ar-SA" b="1" dirty="0" smtClean="0"/>
              <a:t> </a:t>
            </a:r>
            <a:endParaRPr lang="ar-SA" dirty="0"/>
          </a:p>
        </p:txBody>
      </p:sp>
      <p:sp>
        <p:nvSpPr>
          <p:cNvPr id="63490" name="Rectangle 2"/>
          <p:cNvSpPr>
            <a:spLocks noChangeArrowheads="1"/>
          </p:cNvSpPr>
          <p:nvPr/>
        </p:nvSpPr>
        <p:spPr bwMode="auto">
          <a:xfrm>
            <a:off x="2843808" y="1397388"/>
            <a:ext cx="5832648" cy="67710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90513" algn="l"/>
              </a:tabLst>
            </a:pPr>
            <a:r>
              <a:rPr lang="ar-SA" sz="2000" b="1" u="sng" dirty="0" smtClean="0">
                <a:solidFill>
                  <a:srgbClr val="993366"/>
                </a:solidFill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1-</a:t>
            </a:r>
            <a:r>
              <a:rPr kumimoji="0" lang="ar-SA" sz="2000" b="1" i="0" u="sng" strike="noStrike" cap="none" normalizeH="0" baseline="0" dirty="0" smtClean="0">
                <a:ln>
                  <a:noFill/>
                </a:ln>
                <a:solidFill>
                  <a:srgbClr val="993366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حجم </a:t>
            </a:r>
            <a:r>
              <a:rPr kumimoji="0" lang="ar-SA" sz="2000" b="1" i="0" u="sng" strike="noStrike" cap="none" normalizeH="0" baseline="0" dirty="0" err="1" smtClean="0">
                <a:ln>
                  <a:noFill/>
                </a:ln>
                <a:solidFill>
                  <a:srgbClr val="993366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المرتبط :-</a:t>
            </a:r>
            <a:endParaRPr kumimoji="0" lang="ar-SA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implified Arabic" pitchFamily="18" charset="-78"/>
              <a:ea typeface="Times New Roman" pitchFamily="18" charset="0"/>
              <a:cs typeface="Simplified Arabic" pitchFamily="18" charset="-78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90513" algn="l"/>
              </a:tabLst>
            </a:pP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كلما زاد حجم المرتبط تقل </a:t>
            </a:r>
            <a:r>
              <a:rPr kumimoji="0" lang="ar-SA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قيمة (∆</a:t>
            </a: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) والعكس صحيح </a:t>
            </a:r>
            <a:endParaRPr kumimoji="0" lang="ar-SA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3495" name="Oval 7"/>
          <p:cNvSpPr>
            <a:spLocks noChangeArrowheads="1"/>
          </p:cNvSpPr>
          <p:nvPr/>
        </p:nvSpPr>
        <p:spPr bwMode="auto">
          <a:xfrm>
            <a:off x="899592" y="2564904"/>
            <a:ext cx="214313" cy="114300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63492" name="Oval 4"/>
          <p:cNvSpPr>
            <a:spLocks noChangeArrowheads="1"/>
          </p:cNvSpPr>
          <p:nvPr/>
        </p:nvSpPr>
        <p:spPr bwMode="auto">
          <a:xfrm>
            <a:off x="2123728" y="2492896"/>
            <a:ext cx="252413" cy="266700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63494" name="Oval 6"/>
          <p:cNvSpPr>
            <a:spLocks noChangeArrowheads="1"/>
          </p:cNvSpPr>
          <p:nvPr/>
        </p:nvSpPr>
        <p:spPr bwMode="auto">
          <a:xfrm>
            <a:off x="3131840" y="2420888"/>
            <a:ext cx="366713" cy="266700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63493" name="Oval 5"/>
          <p:cNvSpPr>
            <a:spLocks noChangeArrowheads="1"/>
          </p:cNvSpPr>
          <p:nvPr/>
        </p:nvSpPr>
        <p:spPr bwMode="auto">
          <a:xfrm>
            <a:off x="4139952" y="2348880"/>
            <a:ext cx="404813" cy="373062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63491" name="Line 3"/>
          <p:cNvSpPr>
            <a:spLocks noChangeShapeType="1"/>
          </p:cNvSpPr>
          <p:nvPr/>
        </p:nvSpPr>
        <p:spPr bwMode="auto">
          <a:xfrm>
            <a:off x="899592" y="3140968"/>
            <a:ext cx="37719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63496" name="Rectangle 8"/>
          <p:cNvSpPr>
            <a:spLocks noChangeArrowheads="1"/>
          </p:cNvSpPr>
          <p:nvPr/>
        </p:nvSpPr>
        <p:spPr bwMode="auto">
          <a:xfrm>
            <a:off x="0" y="241081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sp>
        <p:nvSpPr>
          <p:cNvPr id="63497" name="Rectangle 9"/>
          <p:cNvSpPr>
            <a:spLocks noChangeArrowheads="1"/>
          </p:cNvSpPr>
          <p:nvPr/>
        </p:nvSpPr>
        <p:spPr bwMode="auto">
          <a:xfrm>
            <a:off x="467544" y="2060848"/>
            <a:ext cx="7956376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I -   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    </a:t>
            </a: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&lt;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 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      Br -     </a:t>
            </a: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&lt;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   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Cl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 -      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  </a:t>
            </a: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&lt;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  F -      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3498" name="Rectangle 10"/>
          <p:cNvSpPr>
            <a:spLocks noChangeArrowheads="1"/>
          </p:cNvSpPr>
          <p:nvPr/>
        </p:nvSpPr>
        <p:spPr bwMode="auto">
          <a:xfrm>
            <a:off x="971600" y="2996952"/>
            <a:ext cx="331236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implified Arabic" pitchFamily="18" charset="-78"/>
              <a:ea typeface="Times New Roman" pitchFamily="18" charset="0"/>
              <a:cs typeface="Simplified Arabic" pitchFamily="18" charset="-78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             الحجم يزداد وتقل الطاقة</a:t>
            </a:r>
            <a:endParaRPr kumimoji="0" lang="ar-SA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3499" name="Rectangle 11"/>
          <p:cNvSpPr>
            <a:spLocks noChangeArrowheads="1"/>
          </p:cNvSpPr>
          <p:nvPr/>
        </p:nvSpPr>
        <p:spPr bwMode="auto">
          <a:xfrm>
            <a:off x="5076056" y="3288321"/>
            <a:ext cx="3672408" cy="40011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000" b="1" i="0" u="sng" strike="noStrike" cap="none" normalizeH="0" baseline="0" dirty="0" smtClean="0">
                <a:ln>
                  <a:noFill/>
                </a:ln>
                <a:solidFill>
                  <a:srgbClr val="993366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2-عدد الأزواج المفردة </a:t>
            </a:r>
            <a:r>
              <a:rPr kumimoji="0" lang="ar-SA" sz="2000" b="1" i="0" u="sng" strike="noStrike" cap="none" normalizeH="0" baseline="0" dirty="0" err="1" smtClean="0">
                <a:ln>
                  <a:noFill/>
                </a:ln>
                <a:solidFill>
                  <a:srgbClr val="993366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الموجودة </a:t>
            </a:r>
            <a:r>
              <a:rPr kumimoji="0" lang="ar-SA" sz="1600" b="1" i="0" u="sng" strike="noStrike" cap="none" normalizeH="0" baseline="0" dirty="0" err="1" smtClean="0">
                <a:ln>
                  <a:noFill/>
                </a:ln>
                <a:solidFill>
                  <a:srgbClr val="993366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:-</a:t>
            </a:r>
            <a:endParaRPr kumimoji="0" lang="ar-S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3501" name="Rectangle 13"/>
          <p:cNvSpPr>
            <a:spLocks noChangeArrowheads="1"/>
          </p:cNvSpPr>
          <p:nvPr/>
        </p:nvSpPr>
        <p:spPr bwMode="auto">
          <a:xfrm>
            <a:off x="1043608" y="3717032"/>
            <a:ext cx="7740352" cy="646331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كلما زادت عدد الأزواج المفردة كلما زاد عدم التمركز وقلت </a:t>
            </a:r>
            <a:r>
              <a:rPr kumimoji="0" lang="ar-SA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قيمة (∆</a:t>
            </a: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) والعكس </a:t>
            </a:r>
            <a:r>
              <a:rPr kumimoji="0" lang="ar-SA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صحيح .</a:t>
            </a: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3500" name="Picture 12" descr="صورة 14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4437112"/>
            <a:ext cx="7848872" cy="17145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63503" name="Line 15"/>
          <p:cNvSpPr>
            <a:spLocks noChangeShapeType="1"/>
          </p:cNvSpPr>
          <p:nvPr/>
        </p:nvSpPr>
        <p:spPr bwMode="auto">
          <a:xfrm>
            <a:off x="1835696" y="6309320"/>
            <a:ext cx="3771900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63505" name="Rectangle 17"/>
          <p:cNvSpPr>
            <a:spLocks noChangeArrowheads="1"/>
          </p:cNvSpPr>
          <p:nvPr/>
        </p:nvSpPr>
        <p:spPr bwMode="auto">
          <a:xfrm>
            <a:off x="1475656" y="6309320"/>
            <a:ext cx="547260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         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كلما زاد عدد الأزواج المفردة تقل الطاقة</a:t>
            </a:r>
            <a:endParaRPr kumimoji="0" lang="ar-SA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1"/>
          <p:cNvSpPr>
            <a:spLocks noChangeArrowheads="1"/>
          </p:cNvSpPr>
          <p:nvPr/>
        </p:nvSpPr>
        <p:spPr bwMode="auto">
          <a:xfrm>
            <a:off x="683568" y="239496"/>
            <a:ext cx="7920880" cy="46166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1" i="0" u="sng" strike="noStrike" cap="none" normalizeH="0" baseline="0" dirty="0" smtClean="0">
                <a:ln>
                  <a:noFill/>
                </a:ln>
                <a:solidFill>
                  <a:srgbClr val="993366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3- حالة تأكسد أيون الفلز </a:t>
            </a:r>
            <a:r>
              <a:rPr kumimoji="0" lang="ar-SA" sz="2400" b="1" i="0" u="sng" strike="noStrike" cap="none" normalizeH="0" baseline="0" dirty="0" err="1" smtClean="0">
                <a:ln>
                  <a:noFill/>
                </a:ln>
                <a:solidFill>
                  <a:srgbClr val="993366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المركزي :</a:t>
            </a:r>
            <a:r>
              <a:rPr kumimoji="0" lang="ar-SA" sz="2400" b="1" i="0" u="sng" strike="noStrike" cap="none" normalizeH="0" baseline="0" dirty="0" err="1" smtClean="0">
                <a:ln>
                  <a:noFill/>
                </a:ln>
                <a:solidFill>
                  <a:srgbClr val="000080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-</a:t>
            </a:r>
            <a:endParaRPr kumimoji="0" lang="ar-S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4514" name="Rectangle 2"/>
          <p:cNvSpPr>
            <a:spLocks noChangeArrowheads="1"/>
          </p:cNvSpPr>
          <p:nvPr/>
        </p:nvSpPr>
        <p:spPr bwMode="auto">
          <a:xfrm>
            <a:off x="683568" y="790546"/>
            <a:ext cx="8172400" cy="92333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كلما زاد عدد التأكسد زادت الشحنة الموجبة ومن ثم تزيد قوة الجذب بين الأيون المركزي والمجموعات </a:t>
            </a:r>
            <a:r>
              <a:rPr kumimoji="0" lang="ar-SA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التناسقية</a:t>
            </a: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وهذا يؤدي إلى زيادة </a:t>
            </a:r>
            <a:r>
              <a:rPr kumimoji="0" lang="ar-SA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قيمة (∆</a:t>
            </a: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) وعلى سبيل </a:t>
            </a:r>
            <a:r>
              <a:rPr kumimoji="0" lang="ar-SA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المثال (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w Cen MT Condensed"/>
                <a:ea typeface="Times New Roman" pitchFamily="18" charset="0"/>
                <a:cs typeface="Simplified Arabic" pitchFamily="18" charset="-78"/>
              </a:rPr>
              <a:t>º</a:t>
            </a:r>
            <a:r>
              <a:rPr kumimoji="0" lang="ar-SA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∆</a:t>
            </a: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) للمتراكب 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[</a:t>
            </a:r>
            <a:r>
              <a:rPr kumimoji="0" lang="en-US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Ru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(H2O)6]2+</a:t>
            </a: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</a:t>
            </a:r>
            <a:r>
              <a:rPr kumimoji="0" lang="ar-SA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تساوي (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cm-1</a:t>
            </a: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 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19800</a:t>
            </a: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) </a:t>
            </a:r>
            <a:r>
              <a:rPr kumimoji="0" lang="ar-SA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بينما (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w Cen MT Condensed"/>
                <a:ea typeface="Times New Roman" pitchFamily="18" charset="0"/>
                <a:cs typeface="Simplified Arabic" pitchFamily="18" charset="-78"/>
              </a:rPr>
              <a:t>º</a:t>
            </a:r>
            <a:r>
              <a:rPr kumimoji="0" lang="ar-SA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∆</a:t>
            </a: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) للمتراكب 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[</a:t>
            </a:r>
            <a:r>
              <a:rPr kumimoji="0" lang="en-US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Ru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(H2O)6]3+</a:t>
            </a: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</a:t>
            </a:r>
            <a:r>
              <a:rPr kumimoji="0" lang="ar-SA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تساوي (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28600  cm-1</a:t>
            </a:r>
            <a:r>
              <a:rPr kumimoji="0" lang="ar-SA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) .</a:t>
            </a:r>
            <a:endParaRPr kumimoji="0" lang="ar-SA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4516" name="Rectangle 4"/>
          <p:cNvSpPr>
            <a:spLocks noChangeArrowheads="1"/>
          </p:cNvSpPr>
          <p:nvPr/>
        </p:nvSpPr>
        <p:spPr bwMode="auto">
          <a:xfrm>
            <a:off x="0" y="1816750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sp>
        <p:nvSpPr>
          <p:cNvPr id="64515" name="Line 3"/>
          <p:cNvSpPr>
            <a:spLocks noChangeShapeType="1"/>
          </p:cNvSpPr>
          <p:nvPr/>
        </p:nvSpPr>
        <p:spPr bwMode="auto">
          <a:xfrm>
            <a:off x="7164288" y="1772816"/>
            <a:ext cx="0" cy="8001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64517" name="Rectangle 5"/>
          <p:cNvSpPr>
            <a:spLocks noChangeArrowheads="1"/>
          </p:cNvSpPr>
          <p:nvPr/>
        </p:nvSpPr>
        <p:spPr bwMode="auto">
          <a:xfrm>
            <a:off x="395536" y="1744742"/>
            <a:ext cx="842392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[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Ru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(H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2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O)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6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]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2+    </a:t>
            </a:r>
            <a:r>
              <a:rPr kumimoji="0" lang="ar-SA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      </a:t>
            </a: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كلما زادت حالة الأكسدة تزيد الطاقة</a:t>
            </a:r>
            <a:endParaRPr kumimoji="0" lang="ar-SA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4518" name="Rectangle 6"/>
          <p:cNvSpPr>
            <a:spLocks noChangeArrowheads="1"/>
          </p:cNvSpPr>
          <p:nvPr/>
        </p:nvSpPr>
        <p:spPr bwMode="auto">
          <a:xfrm>
            <a:off x="7308304" y="2132856"/>
            <a:ext cx="158316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[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Ru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(H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2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O)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6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]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3+   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4520" name="Rectangle 8"/>
          <p:cNvSpPr>
            <a:spLocks noChangeArrowheads="1"/>
          </p:cNvSpPr>
          <p:nvPr/>
        </p:nvSpPr>
        <p:spPr bwMode="auto">
          <a:xfrm>
            <a:off x="395536" y="2708920"/>
            <a:ext cx="8496944" cy="646331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كلما زادت حالة الأكسدة كلما قل حجم الذرة المركزية وعليه فيقترب المرتبط إلى الذرة المركزية بصورة أكبر وبذلك تزداد </a:t>
            </a:r>
            <a:r>
              <a:rPr kumimoji="0" lang="ar-SA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قيمة (∆) </a:t>
            </a: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.</a:t>
            </a:r>
            <a:endParaRPr kumimoji="0" lang="ar-S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مستطيل 11"/>
          <p:cNvSpPr/>
          <p:nvPr/>
        </p:nvSpPr>
        <p:spPr>
          <a:xfrm>
            <a:off x="2993297" y="3356992"/>
            <a:ext cx="591379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b="1" u="sng" dirty="0" smtClean="0"/>
              <a:t>4- طبيعة أيون الفلز </a:t>
            </a:r>
            <a:r>
              <a:rPr lang="ar-SA" sz="2400" b="1" u="sng" dirty="0" err="1" smtClean="0"/>
              <a:t>المركزي </a:t>
            </a:r>
            <a:r>
              <a:rPr lang="ar-SA" sz="2400" b="1" u="sng" dirty="0" smtClean="0"/>
              <a:t>(نوع المدار </a:t>
            </a:r>
            <a:r>
              <a:rPr lang="en-US" sz="2400" b="1" u="sng" dirty="0" smtClean="0"/>
              <a:t>d</a:t>
            </a:r>
            <a:r>
              <a:rPr lang="ar-SA" sz="2400" b="1" u="sng" dirty="0" smtClean="0"/>
              <a:t> المشترك</a:t>
            </a:r>
            <a:r>
              <a:rPr lang="ar-SA" sz="2400" b="1" u="sng" dirty="0" err="1" smtClean="0"/>
              <a:t>) :-</a:t>
            </a:r>
            <a:endParaRPr lang="ar-SA" sz="2400" dirty="0"/>
          </a:p>
        </p:txBody>
      </p:sp>
      <p:sp>
        <p:nvSpPr>
          <p:cNvPr id="13" name="مستطيل 12"/>
          <p:cNvSpPr/>
          <p:nvPr/>
        </p:nvSpPr>
        <p:spPr>
          <a:xfrm>
            <a:off x="323528" y="3861048"/>
            <a:ext cx="8604448" cy="120032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ar-SA" b="1" dirty="0" smtClean="0"/>
              <a:t>إن طبيعة الأيون المركزي ومكانته في الجدول الدوري تؤثر على قيمة </a:t>
            </a:r>
            <a:r>
              <a:rPr lang="ar-SA" b="1" dirty="0" err="1" smtClean="0"/>
              <a:t>الانفصال (∆) .</a:t>
            </a:r>
            <a:r>
              <a:rPr lang="ar-SA" b="1" dirty="0" smtClean="0"/>
              <a:t> فقد لوحظ أن </a:t>
            </a:r>
            <a:r>
              <a:rPr lang="ar-SA" b="1" dirty="0" err="1" smtClean="0"/>
              <a:t>قيمة (∆</a:t>
            </a:r>
            <a:r>
              <a:rPr lang="ar-SA" b="1" dirty="0" smtClean="0"/>
              <a:t>) تزيد في </a:t>
            </a:r>
            <a:r>
              <a:rPr lang="ar-SA" b="1" dirty="0" err="1" smtClean="0"/>
              <a:t>الاتجاه (</a:t>
            </a:r>
            <a:r>
              <a:rPr lang="en-US" b="1" dirty="0" smtClean="0"/>
              <a:t>3d  &lt;  4d  &lt;  5d</a:t>
            </a:r>
            <a:r>
              <a:rPr lang="ar-SA" b="1" dirty="0" smtClean="0"/>
              <a:t>) في حالة </a:t>
            </a:r>
            <a:r>
              <a:rPr lang="ar-SA" b="1" dirty="0" err="1" smtClean="0"/>
              <a:t>المتراكبات</a:t>
            </a:r>
            <a:r>
              <a:rPr lang="ar-SA" b="1" dirty="0" smtClean="0"/>
              <a:t> المتشابهة والنتيجة المهمة لذلك هي أن </a:t>
            </a:r>
            <a:r>
              <a:rPr lang="ar-SA" b="1" dirty="0" err="1" smtClean="0"/>
              <a:t>متراكبات</a:t>
            </a:r>
            <a:r>
              <a:rPr lang="ar-SA" b="1" dirty="0" smtClean="0"/>
              <a:t> المتسلسلات الانتقالية الثانية والثالثة يكون لديها الرغبة في أن تكون من النوع منخفض المغزل أعلى بكثير من </a:t>
            </a:r>
            <a:r>
              <a:rPr lang="ar-SA" b="1" dirty="0" err="1" smtClean="0"/>
              <a:t>متراكبات</a:t>
            </a:r>
            <a:r>
              <a:rPr lang="ar-SA" b="1" dirty="0" smtClean="0"/>
              <a:t> عناصر المتسلسلة الأولى </a:t>
            </a:r>
            <a:endParaRPr lang="ar-SA" dirty="0"/>
          </a:p>
        </p:txBody>
      </p:sp>
      <p:sp>
        <p:nvSpPr>
          <p:cNvPr id="64522" name="Rectangle 10"/>
          <p:cNvSpPr>
            <a:spLocks noChangeArrowheads="1"/>
          </p:cNvSpPr>
          <p:nvPr/>
        </p:nvSpPr>
        <p:spPr bwMode="auto">
          <a:xfrm>
            <a:off x="323528" y="5170929"/>
            <a:ext cx="8640960" cy="861774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 [Co(NH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3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)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6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]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3+      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  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3d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6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      </a:t>
            </a: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كلما زادت قيمة المدار 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d</a:t>
            </a: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كلما زادت قيمة الطاقة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Low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[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Rh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(NH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3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)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6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]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3+           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   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4d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6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Low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[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Ir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(NH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3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)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6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]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3+             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    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5d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6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Line 3"/>
          <p:cNvSpPr>
            <a:spLocks noChangeShapeType="1"/>
          </p:cNvSpPr>
          <p:nvPr/>
        </p:nvSpPr>
        <p:spPr bwMode="auto">
          <a:xfrm>
            <a:off x="6588224" y="5229200"/>
            <a:ext cx="0" cy="8001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323528" y="260648"/>
            <a:ext cx="8460432" cy="46166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ar-SA" sz="2400" b="1" u="sng" dirty="0" smtClean="0"/>
              <a:t>5- عدد المجموعات </a:t>
            </a:r>
            <a:r>
              <a:rPr lang="ar-SA" sz="2400" b="1" u="sng" dirty="0" err="1" smtClean="0"/>
              <a:t>التناسقية</a:t>
            </a:r>
            <a:r>
              <a:rPr lang="ar-SA" sz="2400" b="1" u="sng" dirty="0" smtClean="0"/>
              <a:t> وترتيبها </a:t>
            </a:r>
            <a:r>
              <a:rPr lang="ar-SA" sz="2400" b="1" u="sng" dirty="0" err="1" smtClean="0"/>
              <a:t>الهندسي </a:t>
            </a:r>
            <a:r>
              <a:rPr lang="ar-SA" sz="2400" b="1" u="sng" dirty="0" smtClean="0"/>
              <a:t>(التركيب الفراغي</a:t>
            </a:r>
            <a:r>
              <a:rPr lang="ar-SA" sz="2400" b="1" u="sng" dirty="0" err="1" smtClean="0"/>
              <a:t>) :-</a:t>
            </a:r>
            <a:endParaRPr lang="ar-SA" sz="2400" dirty="0"/>
          </a:p>
        </p:txBody>
      </p:sp>
      <p:sp>
        <p:nvSpPr>
          <p:cNvPr id="65537" name="Rectangle 1"/>
          <p:cNvSpPr>
            <a:spLocks noChangeArrowheads="1"/>
          </p:cNvSpPr>
          <p:nvPr/>
        </p:nvSpPr>
        <p:spPr bwMode="auto">
          <a:xfrm>
            <a:off x="395536" y="908720"/>
            <a:ext cx="8568952" cy="1200329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تبين من نظرية مجال المجموعات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التناسقية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أن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قيمة (∆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) في حالة المتراكب رباعي السطوح تقل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بحوالي (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50 %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) عن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قيمة (∆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) في حالة المتراكب ثماني السطوح إذا تساوت جميع العوامل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الأخرى .</a:t>
            </a:r>
            <a:endParaRPr kumimoji="0" lang="ar-S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5538" name="Rectangle 2"/>
          <p:cNvSpPr>
            <a:spLocks noChangeArrowheads="1"/>
          </p:cNvSpPr>
          <p:nvPr/>
        </p:nvSpPr>
        <p:spPr bwMode="auto">
          <a:xfrm>
            <a:off x="611560" y="2132856"/>
            <a:ext cx="820789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Schoolbook" pitchFamily="18" charset="0"/>
                <a:ea typeface="Times New Roman" pitchFamily="18" charset="0"/>
                <a:cs typeface="Simplified Arabic" pitchFamily="18" charset="-78"/>
              </a:rPr>
              <a:t>o</a:t>
            </a:r>
            <a:r>
              <a:rPr kumimoji="0" lang="ar-SA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∆</a:t>
            </a: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Schoolbook" pitchFamily="18" charset="0"/>
                <a:ea typeface="Times New Roman" pitchFamily="18" charset="0"/>
                <a:cs typeface="Simplified Arabic" pitchFamily="18" charset="-78"/>
              </a:rPr>
              <a:t>t = 4/9</a:t>
            </a:r>
            <a:r>
              <a:rPr kumimoji="0" lang="ar-SA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∆</a:t>
            </a:r>
            <a:endParaRPr kumimoji="0" lang="ar-SA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مستطيل 6"/>
          <p:cNvSpPr/>
          <p:nvPr/>
        </p:nvSpPr>
        <p:spPr>
          <a:xfrm>
            <a:off x="4716016" y="2564904"/>
            <a:ext cx="3958135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ar-SA" sz="2400" b="1" u="sng" dirty="0" smtClean="0"/>
              <a:t>6</a:t>
            </a:r>
            <a:r>
              <a:rPr lang="ar-SA" sz="2800" b="1" u="sng" dirty="0" smtClean="0"/>
              <a:t>- طبيعة المجموعة </a:t>
            </a:r>
            <a:r>
              <a:rPr lang="ar-SA" sz="2800" b="1" u="sng" dirty="0" err="1" smtClean="0"/>
              <a:t>التناسقية</a:t>
            </a:r>
            <a:r>
              <a:rPr lang="ar-SA" sz="2800" b="1" u="sng" dirty="0" smtClean="0"/>
              <a:t> </a:t>
            </a:r>
            <a:r>
              <a:rPr lang="ar-SA" sz="2800" b="1" u="sng" dirty="0" err="1" smtClean="0"/>
              <a:t>:-</a:t>
            </a:r>
            <a:endParaRPr lang="ar-SA" sz="2800" dirty="0"/>
          </a:p>
        </p:txBody>
      </p:sp>
      <p:sp>
        <p:nvSpPr>
          <p:cNvPr id="65539" name="Rectangle 3"/>
          <p:cNvSpPr>
            <a:spLocks noChangeArrowheads="1"/>
          </p:cNvSpPr>
          <p:nvPr/>
        </p:nvSpPr>
        <p:spPr bwMode="auto">
          <a:xfrm>
            <a:off x="539552" y="3140968"/>
            <a:ext cx="8316416" cy="1200329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على حسب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قيمة (∆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) فإن التتابع التالي المعروف باسم المتسلسلة الطيفية الكيميائية قد استنتج من قياسات الطيف ويعطي تتابع قوة المجال الناشئ عن المجموعة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المعطية (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Ligands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) :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</a:t>
            </a:r>
            <a:endParaRPr kumimoji="0" lang="ar-S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5540" name="Rectangle 4"/>
          <p:cNvSpPr>
            <a:spLocks noChangeArrowheads="1"/>
          </p:cNvSpPr>
          <p:nvPr/>
        </p:nvSpPr>
        <p:spPr bwMode="auto">
          <a:xfrm>
            <a:off x="683568" y="4653136"/>
            <a:ext cx="7920880" cy="1200329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I-  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&gt; 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  Br-    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&gt;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    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Cl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-  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  &gt; 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OH-    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  &gt;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  F-     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&gt;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    H2O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  &gt; 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NCS  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&gt;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    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Py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 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Schoolbook" pitchFamily="18" charset="0"/>
                <a:ea typeface="Times New Roman" pitchFamily="18" charset="0"/>
                <a:cs typeface="Simplified Arabic" pitchFamily="18" charset="-78"/>
              </a:rPr>
              <a:t>,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 NH3 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  &gt;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en   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&gt;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   b 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py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Schoolbook" pitchFamily="18" charset="0"/>
                <a:ea typeface="Times New Roman" pitchFamily="18" charset="0"/>
                <a:cs typeface="Simplified Arabic" pitchFamily="18" charset="-78"/>
              </a:rPr>
              <a:t>,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 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phen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 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 &gt;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 NO2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 &gt;  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C6H5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 &gt; 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CN  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 &gt;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   CO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7405706" y="188640"/>
            <a:ext cx="140294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000" b="1" u="sng" dirty="0" smtClean="0"/>
              <a:t>عللي ما </a:t>
            </a:r>
            <a:r>
              <a:rPr lang="ar-SA" sz="2000" b="1" u="sng" dirty="0" err="1" smtClean="0"/>
              <a:t>يأتي :</a:t>
            </a:r>
            <a:endParaRPr lang="ar-SA" sz="2000" dirty="0"/>
          </a:p>
        </p:txBody>
      </p:sp>
      <p:sp>
        <p:nvSpPr>
          <p:cNvPr id="5" name="مستطيل 4"/>
          <p:cNvSpPr/>
          <p:nvPr/>
        </p:nvSpPr>
        <p:spPr>
          <a:xfrm>
            <a:off x="611560" y="620688"/>
            <a:ext cx="8028384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ar-SA" sz="2400" b="1" u="sng" dirty="0" smtClean="0"/>
              <a:t>المتراكب </a:t>
            </a:r>
            <a:r>
              <a:rPr lang="en-US" sz="2400" b="1" u="sng" dirty="0" smtClean="0"/>
              <a:t>[Co(NH3)6]2+</a:t>
            </a:r>
            <a:r>
              <a:rPr lang="ar-SA" sz="2400" b="1" u="sng" dirty="0" smtClean="0"/>
              <a:t> </a:t>
            </a:r>
            <a:r>
              <a:rPr lang="ar-SA" sz="2400" b="1" u="sng" dirty="0" err="1" smtClean="0"/>
              <a:t>بارامغناطيسي</a:t>
            </a:r>
            <a:r>
              <a:rPr lang="ar-SA" sz="2400" b="1" u="sng" dirty="0" smtClean="0"/>
              <a:t> بينما المتراكب </a:t>
            </a:r>
            <a:r>
              <a:rPr lang="en-US" sz="2400" b="1" u="sng" dirty="0" smtClean="0"/>
              <a:t>[Co(NH3)6]3+</a:t>
            </a:r>
            <a:r>
              <a:rPr lang="ar-SA" sz="2400" b="1" u="sng" dirty="0" smtClean="0"/>
              <a:t> </a:t>
            </a:r>
            <a:r>
              <a:rPr lang="ar-SA" sz="2400" b="1" u="sng" dirty="0" err="1" smtClean="0"/>
              <a:t>دايامغناطيسي</a:t>
            </a:r>
            <a:r>
              <a:rPr lang="ar-SA" sz="2400" b="1" u="sng" dirty="0" smtClean="0"/>
              <a:t> </a:t>
            </a:r>
            <a:endParaRPr lang="ar-SA" sz="2400" dirty="0"/>
          </a:p>
        </p:txBody>
      </p:sp>
      <p:pic>
        <p:nvPicPr>
          <p:cNvPr id="66562" name="Picture 2" descr="صورة 14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700808"/>
            <a:ext cx="7632848" cy="2592288"/>
          </a:xfrm>
          <a:prstGeom prst="rect">
            <a:avLst/>
          </a:prstGeom>
          <a:noFill/>
          <a:ln w="38100">
            <a:solidFill>
              <a:srgbClr val="3366FF"/>
            </a:solidFill>
            <a:miter lim="800000"/>
            <a:headEnd/>
            <a:tailEnd/>
          </a:ln>
        </p:spPr>
      </p:pic>
      <p:sp>
        <p:nvSpPr>
          <p:cNvPr id="66563" name="Rectangle 3"/>
          <p:cNvSpPr>
            <a:spLocks noChangeArrowheads="1"/>
          </p:cNvSpPr>
          <p:nvPr/>
        </p:nvSpPr>
        <p:spPr bwMode="auto">
          <a:xfrm>
            <a:off x="683568" y="4869160"/>
            <a:ext cx="7848872" cy="1015663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w Cen MT Condensed"/>
                <a:ea typeface="Times New Roman" pitchFamily="18" charset="0"/>
                <a:cs typeface="Simplified Arabic" pitchFamily="18" charset="-78"/>
              </a:rPr>
              <a:t>º</a:t>
            </a: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∆ </a:t>
            </a:r>
            <a:r>
              <a:rPr kumimoji="0" lang="ar-SA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للمتراكب (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Ш</a:t>
            </a:r>
            <a:r>
              <a:rPr kumimoji="0" lang="ar-SA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)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Co</a:t>
            </a: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  </a:t>
            </a:r>
            <a:r>
              <a:rPr kumimoji="0" lang="ar-SA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&gt;</a:t>
            </a: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 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w Cen MT Condensed"/>
                <a:ea typeface="Times New Roman" pitchFamily="18" charset="0"/>
                <a:cs typeface="Simplified Arabic" pitchFamily="18" charset="-78"/>
              </a:rPr>
              <a:t>º</a:t>
            </a: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∆ </a:t>
            </a:r>
            <a:r>
              <a:rPr kumimoji="0" lang="ar-SA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للمتراكب (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П</a:t>
            </a:r>
            <a:r>
              <a:rPr kumimoji="0" lang="ar-SA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)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 Co</a:t>
            </a: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وذلك على أساس أن </a:t>
            </a:r>
            <a:r>
              <a:rPr kumimoji="0" lang="ar-SA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الليجاندات</a:t>
            </a: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تستطيع الاقتراب بصورة أكثر إلى أيون الفلز الصغير ذي الشحنة العالية وبذلك يستطيع أن يتفاعل بشكل أقوى مع </a:t>
            </a:r>
            <a:r>
              <a:rPr kumimoji="0" lang="ar-SA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مدارات (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d</a:t>
            </a:r>
            <a:r>
              <a:rPr kumimoji="0" lang="ar-SA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) .</a:t>
            </a:r>
            <a:endParaRPr kumimoji="0" lang="ar-SA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1"/>
          <p:cNvSpPr>
            <a:spLocks noChangeArrowheads="1"/>
          </p:cNvSpPr>
          <p:nvPr/>
        </p:nvSpPr>
        <p:spPr bwMode="auto">
          <a:xfrm>
            <a:off x="179512" y="548680"/>
            <a:ext cx="8640960" cy="3600986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32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نجحت نظرية المجال </a:t>
            </a:r>
            <a:r>
              <a:rPr kumimoji="0" lang="ar-SA" sz="3200" b="1" i="0" u="sng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البلوري :</a:t>
            </a:r>
            <a:r>
              <a:rPr kumimoji="0" lang="ar-SA" sz="32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</a:t>
            </a:r>
          </a:p>
          <a:p>
            <a:pPr marL="0" marR="0" lvl="0" indent="0" algn="justLow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Low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نجحت النظرية في تفسير الخواص المغناطيسية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والطيفية 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، واستطاعت تفسر ألوان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متراكبات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العناصر الانتقالية يُعزى إلى أن الفرق في الطاقة بين المدارات الغير متكافئة في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متراكبات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العناصر الانتقالية صغير نسبيا يصبح من الممكن إثارة الإليكترونات من المستويات المنخفضة إلى العالية بامتصاص الضوء المرئي وهذا هو سبب ظهور الألوان في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المتراكبات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.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فمثلا المحلول المائي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للـ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Ti (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Schoolbook" pitchFamily="18" charset="0"/>
                <a:ea typeface="Times New Roman" pitchFamily="18" charset="0"/>
                <a:cs typeface="Simplified Arabic" pitchFamily="18" charset="-78"/>
              </a:rPr>
              <a:t>Ш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)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بنفسجي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[Ti(H2O)6]3+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يعود امتصاص الضوء المرئي إلى انتقال الإليكترونات من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مجموعة (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t2g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)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إلى (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eg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) فهي تمتص الضوء الأصفر وتمرر الأزرق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والأحمر .</a:t>
            </a:r>
            <a:endParaRPr kumimoji="0" lang="ar-S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7586" name="Rectangle 2"/>
          <p:cNvSpPr>
            <a:spLocks noChangeArrowheads="1"/>
          </p:cNvSpPr>
          <p:nvPr/>
        </p:nvSpPr>
        <p:spPr bwMode="auto">
          <a:xfrm>
            <a:off x="251520" y="4653136"/>
            <a:ext cx="8568952" cy="1169551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عيوب نظرية المجال </a:t>
            </a:r>
            <a:r>
              <a:rPr kumimoji="0" lang="ar-SA" sz="2800" b="1" i="0" u="sng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البلوري :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فشلت في معرفة الرباط المتكون بين ايون الفلز المركزي وبين المجموعة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المعطية 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467544" y="332656"/>
            <a:ext cx="8244408" cy="46166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ar-SA" b="1" u="sng" dirty="0" smtClean="0"/>
              <a:t>ا</a:t>
            </a:r>
            <a:r>
              <a:rPr lang="ar-SA" sz="2400" b="1" u="sng" dirty="0" smtClean="0"/>
              <a:t>لسلسلة الكيميائية </a:t>
            </a:r>
            <a:r>
              <a:rPr lang="ar-SA" sz="2400" b="1" u="sng" dirty="0" err="1" smtClean="0"/>
              <a:t>الطيفية (</a:t>
            </a:r>
            <a:r>
              <a:rPr lang="en-US" sz="2400" b="1" u="sng" dirty="0" err="1" smtClean="0"/>
              <a:t>Spectroochemical</a:t>
            </a:r>
            <a:r>
              <a:rPr lang="en-US" sz="2400" b="1" u="sng" dirty="0" smtClean="0"/>
              <a:t> Series</a:t>
            </a:r>
            <a:r>
              <a:rPr lang="ar-SA" b="1" u="sng" dirty="0" err="1" smtClean="0"/>
              <a:t>) :</a:t>
            </a:r>
            <a:endParaRPr lang="ar-SA" dirty="0"/>
          </a:p>
        </p:txBody>
      </p:sp>
      <p:sp>
        <p:nvSpPr>
          <p:cNvPr id="68609" name="Rectangle 1"/>
          <p:cNvSpPr>
            <a:spLocks noChangeArrowheads="1"/>
          </p:cNvSpPr>
          <p:nvPr/>
        </p:nvSpPr>
        <p:spPr bwMode="auto">
          <a:xfrm>
            <a:off x="467544" y="857618"/>
            <a:ext cx="8172400" cy="1323439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إن الدراسات التي أجريت على أطياف امتصاص عدد كبير من المعقدات قد ساعدت على ترتيب المرتبطات المختلفة طبقا لقدرتها على الحث على انقسام </a:t>
            </a:r>
            <a:r>
              <a:rPr kumimoji="0" lang="ar-SA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المدارات (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d</a:t>
            </a:r>
            <a:r>
              <a:rPr kumimoji="0" lang="ar-SA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) </a:t>
            </a: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، فكلما كانت المرتبطة قوية كان المجال البلوري قوي </a:t>
            </a:r>
            <a:r>
              <a:rPr kumimoji="0" lang="ar-SA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أيضا .</a:t>
            </a: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وقد أمكن ترتيب المرتبطات في سلسلة تسمى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Low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السلسلة الكيميائية الطيفية التي تضم معظم المرتبطات </a:t>
            </a:r>
            <a:r>
              <a:rPr kumimoji="0" lang="ar-SA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المعروفة :</a:t>
            </a:r>
            <a:endParaRPr kumimoji="0" lang="ar-SA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8610" name="Rectangle 2"/>
          <p:cNvSpPr>
            <a:spLocks noChangeArrowheads="1"/>
          </p:cNvSpPr>
          <p:nvPr/>
        </p:nvSpPr>
        <p:spPr bwMode="auto">
          <a:xfrm>
            <a:off x="539552" y="2420888"/>
            <a:ext cx="8208912" cy="1015663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I-   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&gt;  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  Br-     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&gt;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   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Cl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-   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  &gt;  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F-       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  &gt;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  OH- 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&gt;  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    C2O4-   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&gt;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    H2O 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  &gt;  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NCS-    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&gt;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   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Py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 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Schoolbook" pitchFamily="18" charset="0"/>
                <a:ea typeface="Times New Roman" pitchFamily="18" charset="0"/>
                <a:cs typeface="Simplified Arabic" pitchFamily="18" charset="-78"/>
              </a:rPr>
              <a:t>   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&gt;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Schoolbook" pitchFamily="18" charset="0"/>
                <a:ea typeface="Times New Roman" pitchFamily="18" charset="0"/>
                <a:cs typeface="Simplified Arabic" pitchFamily="18" charset="-78"/>
              </a:rPr>
              <a:t>     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NH3  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  &gt; 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en    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&gt;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   b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py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 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Schoolbook" pitchFamily="18" charset="0"/>
                <a:ea typeface="Times New Roman" pitchFamily="18" charset="0"/>
                <a:cs typeface="Simplified Arabic" pitchFamily="18" charset="-78"/>
              </a:rPr>
              <a:t>,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phen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    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  &gt;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 NO2-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 &gt;   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C6H5 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 &gt;  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CN-    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 &gt;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   CO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مستطيل 6"/>
          <p:cNvSpPr/>
          <p:nvPr/>
        </p:nvSpPr>
        <p:spPr>
          <a:xfrm>
            <a:off x="323528" y="3717032"/>
            <a:ext cx="8424936" cy="267765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ar-SA" sz="2400" b="1" dirty="0" smtClean="0"/>
              <a:t>نستطيع بواسطة هذه السلسلة من المرتبطات التنبؤ بقيم طاقة </a:t>
            </a:r>
            <a:r>
              <a:rPr lang="ar-SA" sz="2400" b="1" dirty="0" err="1" smtClean="0"/>
              <a:t>الانقسام (º∆</a:t>
            </a:r>
            <a:r>
              <a:rPr lang="ar-SA" sz="2400" b="1" dirty="0" smtClean="0"/>
              <a:t>) وكذلك قيم تردد حزم الامتصاص الإليكتروني لمعقدين متشابهين في أيون الفلز ومختلفين في المرتبطات المتصلة </a:t>
            </a:r>
            <a:r>
              <a:rPr lang="ar-SA" sz="2400" b="1" dirty="0" err="1" smtClean="0"/>
              <a:t>به</a:t>
            </a:r>
            <a:r>
              <a:rPr lang="ar-SA" sz="2400" b="1" dirty="0" smtClean="0"/>
              <a:t> ، فيمكن التنبؤ على سبيل المثال بأن المعقد </a:t>
            </a:r>
            <a:r>
              <a:rPr lang="en-US" sz="2400" b="1" dirty="0" smtClean="0"/>
              <a:t>[Co(NH3)6]3+</a:t>
            </a:r>
            <a:r>
              <a:rPr lang="ar-SA" sz="2400" b="1" dirty="0" smtClean="0"/>
              <a:t> يمتلك طاقة أكبر من الطاقة في المعقد </a:t>
            </a:r>
            <a:r>
              <a:rPr lang="en-US" sz="2400" b="1" dirty="0" smtClean="0"/>
              <a:t>[CoF6]3-</a:t>
            </a:r>
            <a:r>
              <a:rPr lang="ar-SA" sz="2400" b="1" dirty="0" smtClean="0"/>
              <a:t> ، لكن لا نتوقع فارقاً كبيرا في طاقة الانقسام الناتج عن مرتبطتين متجاورتين في السلسلة الكيميائية الطيفية وبالتالي فإن تردد حزم الامتصاص يكون متقاربا في أطياف امتصاص معقدين</a:t>
            </a:r>
            <a:r>
              <a:rPr lang="en-US" sz="2400" b="1" dirty="0" smtClean="0"/>
              <a:t>[FeBr4]-</a:t>
            </a:r>
            <a:r>
              <a:rPr lang="ar-SA" sz="2400" b="1" dirty="0" smtClean="0"/>
              <a:t> و </a:t>
            </a:r>
            <a:r>
              <a:rPr lang="en-US" sz="2400" b="1" dirty="0" smtClean="0"/>
              <a:t>[FeCl4]-</a:t>
            </a:r>
            <a:r>
              <a:rPr lang="ar-SA" sz="2400" b="1" dirty="0" smtClean="0"/>
              <a:t> مثل للعنصر الانتقالي نفسه </a:t>
            </a:r>
            <a:endParaRPr lang="ar-SA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687</TotalTime>
  <Words>3425</Words>
  <Application>Microsoft Office PowerPoint</Application>
  <PresentationFormat>عرض على الشاشة (3:4)‏</PresentationFormat>
  <Paragraphs>332</Paragraphs>
  <Slides>36</Slides>
  <Notes>0</Notes>
  <HiddenSlides>0</HiddenSlides>
  <MMClips>0</MMClips>
  <ScaleCrop>false</ScaleCrop>
  <HeadingPairs>
    <vt:vector size="8" baseType="variant">
      <vt:variant>
        <vt:lpstr>الخطوط المستخدمة</vt:lpstr>
      </vt:variant>
      <vt:variant>
        <vt:i4>8</vt:i4>
      </vt:variant>
      <vt:variant>
        <vt:lpstr>نسق</vt:lpstr>
      </vt:variant>
      <vt:variant>
        <vt:i4>1</vt:i4>
      </vt:variant>
      <vt:variant>
        <vt:lpstr>خوادم OLE مضمنة</vt:lpstr>
      </vt:variant>
      <vt:variant>
        <vt:i4>1</vt:i4>
      </vt:variant>
      <vt:variant>
        <vt:lpstr>عناوين الشرائح</vt:lpstr>
      </vt:variant>
      <vt:variant>
        <vt:i4>36</vt:i4>
      </vt:variant>
    </vt:vector>
  </HeadingPairs>
  <TitlesOfParts>
    <vt:vector size="46" baseType="lpstr">
      <vt:lpstr>Al-Kharashi Saleh Masmat Mail</vt:lpstr>
      <vt:lpstr>Arial</vt:lpstr>
      <vt:lpstr>Calibri</vt:lpstr>
      <vt:lpstr>Century Schoolbook</vt:lpstr>
      <vt:lpstr>Simplified Arabic</vt:lpstr>
      <vt:lpstr>Tahoma</vt:lpstr>
      <vt:lpstr>Times New Roman</vt:lpstr>
      <vt:lpstr>Tw Cen MT Condensed</vt:lpstr>
      <vt:lpstr>سمة Office</vt:lpstr>
      <vt:lpstr>معادلة</vt:lpstr>
      <vt:lpstr>نظرية المجال الناشئ عن المجموعة المعطية (Ligand field theory) هي نفسها نظرية المجال البلوري (Crystal field theory) :- 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نظرية المجال الناشئ عن المجموعة المعطية (Ligand field theory) هي نفسها نظرية المجال البلوري (Crystal field theory) :-</dc:title>
  <dc:creator>Tosh</dc:creator>
  <cp:lastModifiedBy>Đвṣқ 4 εṿεя ..</cp:lastModifiedBy>
  <cp:revision>87</cp:revision>
  <dcterms:created xsi:type="dcterms:W3CDTF">2013-07-12T16:52:04Z</dcterms:created>
  <dcterms:modified xsi:type="dcterms:W3CDTF">2013-12-31T09:06:08Z</dcterms:modified>
</cp:coreProperties>
</file>