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9" r:id="rId2"/>
    <p:sldId id="260" r:id="rId3"/>
    <p:sldId id="265" r:id="rId4"/>
    <p:sldId id="264" r:id="rId5"/>
    <p:sldId id="262" r:id="rId6"/>
    <p:sldId id="263" r:id="rId7"/>
    <p:sldId id="271" r:id="rId8"/>
    <p:sldId id="272" r:id="rId9"/>
    <p:sldId id="273" r:id="rId10"/>
    <p:sldId id="274" r:id="rId11"/>
    <p:sldId id="275" r:id="rId12"/>
    <p:sldId id="258" r:id="rId13"/>
    <p:sldId id="266" r:id="rId14"/>
    <p:sldId id="267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3A7F35"/>
    <a:srgbClr val="4DA846"/>
    <a:srgbClr val="ADDBA9"/>
    <a:srgbClr val="66CCFF"/>
    <a:srgbClr val="FFFFFF"/>
    <a:srgbClr val="E8E39C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57865" autoAdjust="0"/>
    <p:restoredTop sz="94617" autoAdjust="0"/>
  </p:normalViewPr>
  <p:slideViewPr>
    <p:cSldViewPr>
      <p:cViewPr varScale="1">
        <p:scale>
          <a:sx n="70" d="100"/>
          <a:sy n="70" d="100"/>
        </p:scale>
        <p:origin x="74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EFC6E-8C1E-4ABC-8251-93E05D68FD4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76B23-7909-48E7-9716-1D1F77F3664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9F8B68-0B4C-4CA3-95AB-04735DB3368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FE048-25E2-4822-9050-A97017E73FA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C2577D-30CB-4532-9CDA-6DBAB055063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5F473-F605-4B93-B497-FA9D3F2A84A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C129D-FA55-49A8-9727-111E19F3BC6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0B253-02CF-496B-ABCD-7C73359196F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ED8F81-6E04-4AD6-A909-10B18169653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30B61-AF1F-4F5C-B51E-855B924D47D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C137BA-8A79-4C92-A671-404D07AD85A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0857C-0C8E-4E8A-9467-128385430E2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عنوان، ومحتوى، ون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BD4DD1-8366-4233-985C-F3855DBFAEB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عنوان ونص فوق 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36F763-B83B-49EF-B77E-16EDC1D6F24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fld id="{3D005259-6B2A-4E4A-B8F9-19E77A373B7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ChangeArrowheads="1"/>
          </p:cNvSpPr>
          <p:nvPr/>
        </p:nvSpPr>
        <p:spPr bwMode="auto">
          <a:xfrm>
            <a:off x="503238" y="404813"/>
            <a:ext cx="8172450" cy="604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981075"/>
            <a:ext cx="8229600" cy="1143000"/>
          </a:xfrm>
          <a:ln>
            <a:noFill/>
          </a:ln>
          <a:effectLst>
            <a:outerShdw dist="35921" dir="2700000" algn="ctr" rotWithShape="0">
              <a:srgbClr val="ADDBA9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000066"/>
                </a:solidFill>
                <a:latin typeface="Aldhabi" panose="01000000000000000000" pitchFamily="2" charset="-78"/>
                <a:cs typeface="Akhbar MT" pitchFamily="2" charset="-78"/>
              </a:rPr>
              <a:t>تكوين رابطة سيجما </a:t>
            </a:r>
            <a:r>
              <a:rPr lang="el-GR" dirty="0" smtClean="0">
                <a:solidFill>
                  <a:srgbClr val="000066"/>
                </a:solidFill>
                <a:cs typeface="Akhbar MT" pitchFamily="2" charset="-78"/>
              </a:rPr>
              <a:t>σ</a:t>
            </a:r>
            <a:endParaRPr lang="en-US" dirty="0" smtClean="0">
              <a:solidFill>
                <a:srgbClr val="000066"/>
              </a:solidFill>
              <a:latin typeface="Aldhabi" panose="01000000000000000000" pitchFamily="2" charset="-78"/>
              <a:cs typeface="Akhbar MT" pitchFamily="2" charset="-78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205038"/>
            <a:ext cx="8064500" cy="3455987"/>
          </a:xfrm>
          <a:effectLst/>
        </p:spPr>
        <p:txBody>
          <a:bodyPr/>
          <a:lstStyle/>
          <a:p>
            <a:pPr algn="ctr" eaLnBrk="1" hangingPunct="1">
              <a:defRPr/>
            </a:pPr>
            <a:r>
              <a:rPr lang="ar-SA" sz="2400" dirty="0" smtClean="0">
                <a:cs typeface="Akhbar MT" pitchFamily="2" charset="-78"/>
              </a:rPr>
              <a:t>تعطي </a:t>
            </a:r>
            <a:r>
              <a:rPr lang="ar-SA" sz="2400" dirty="0" err="1" smtClean="0">
                <a:cs typeface="Akhbar MT" pitchFamily="2" charset="-78"/>
              </a:rPr>
              <a:t>النظرية</a:t>
            </a:r>
            <a:r>
              <a:rPr lang="ar-SA" sz="2400" dirty="0" err="1">
                <a:cs typeface="Akhbar MT" pitchFamily="2" charset="-78"/>
              </a:rPr>
              <a:t>وصفاً</a:t>
            </a:r>
            <a:r>
              <a:rPr lang="ar-SA" sz="2400" dirty="0">
                <a:cs typeface="Akhbar MT" pitchFamily="2" charset="-78"/>
              </a:rPr>
              <a:t> أكثر دقة للترابط الكيميائي في معقدات العناصر الانتقالية .</a:t>
            </a:r>
            <a:endParaRPr lang="en-US" sz="2400" dirty="0">
              <a:cs typeface="Akhbar MT" pitchFamily="2" charset="-78"/>
            </a:endParaRPr>
          </a:p>
          <a:p>
            <a:pPr algn="ctr" eaLnBrk="1" hangingPunct="1">
              <a:defRPr/>
            </a:pPr>
            <a:r>
              <a:rPr lang="ar-SA" sz="2400" dirty="0">
                <a:cs typeface="Akhbar MT" pitchFamily="2" charset="-78"/>
              </a:rPr>
              <a:t>تتداخل مدارات الفلز و </a:t>
            </a:r>
            <a:r>
              <a:rPr lang="ar-SA" sz="2400" dirty="0" err="1">
                <a:cs typeface="Akhbar MT" pitchFamily="2" charset="-78"/>
              </a:rPr>
              <a:t>الليجند</a:t>
            </a:r>
            <a:r>
              <a:rPr lang="ar-SA" sz="2400" dirty="0">
                <a:cs typeface="Akhbar MT" pitchFamily="2" charset="-78"/>
              </a:rPr>
              <a:t> التي تمتلك الخواص المتماثلة تداخل خطي لتكوين مدارات الترابط </a:t>
            </a:r>
            <a:r>
              <a:rPr lang="el-GR" sz="2400" dirty="0">
                <a:cs typeface="Akhbar MT" pitchFamily="2" charset="-78"/>
              </a:rPr>
              <a:t>σ</a:t>
            </a:r>
            <a:r>
              <a:rPr lang="ar-SA" sz="2400" dirty="0">
                <a:cs typeface="Akhbar MT" pitchFamily="2" charset="-78"/>
              </a:rPr>
              <a:t> التساهمية .</a:t>
            </a:r>
            <a:endParaRPr lang="en-US" sz="2400" dirty="0">
              <a:cs typeface="Akhbar MT" pitchFamily="2" charset="-78"/>
            </a:endParaRPr>
          </a:p>
          <a:p>
            <a:pPr algn="ctr" eaLnBrk="1" hangingPunct="1">
              <a:defRPr/>
            </a:pPr>
            <a:r>
              <a:rPr lang="ar-SA" sz="2400" dirty="0">
                <a:cs typeface="Akhbar MT" pitchFamily="2" charset="-78"/>
              </a:rPr>
              <a:t>لكل من المدارات الذرية للفلز و </a:t>
            </a:r>
            <a:r>
              <a:rPr lang="ar-SA" sz="2400" dirty="0" err="1">
                <a:cs typeface="Akhbar MT" pitchFamily="2" charset="-78"/>
              </a:rPr>
              <a:t>الليجند</a:t>
            </a:r>
            <a:r>
              <a:rPr lang="ar-SA" sz="2400" dirty="0">
                <a:cs typeface="Akhbar MT" pitchFamily="2" charset="-78"/>
              </a:rPr>
              <a:t> طاقات مختلفة عن بعضها فينتج ما يسمى بمخطط مستوى الطاقة .</a:t>
            </a:r>
            <a:endParaRPr lang="en-US" sz="2400" dirty="0">
              <a:cs typeface="Akhbar MT" pitchFamily="2" charset="-78"/>
            </a:endParaRPr>
          </a:p>
          <a:p>
            <a:pPr algn="ctr" eaLnBrk="1" hangingPunct="1">
              <a:defRPr/>
            </a:pPr>
            <a:r>
              <a:rPr lang="ar-SA" sz="2400" dirty="0">
                <a:cs typeface="Akhbar MT" pitchFamily="2" charset="-78"/>
              </a:rPr>
              <a:t>استطاعت النظرية تفسير الرابطة التساهمية للرابطة  </a:t>
            </a:r>
            <a:r>
              <a:rPr lang="en-US" sz="2400" dirty="0">
                <a:cs typeface="Akhbar MT" pitchFamily="2" charset="-78"/>
              </a:rPr>
              <a:t>M-L</a:t>
            </a:r>
            <a:r>
              <a:rPr lang="ar-SA" sz="2400" dirty="0">
                <a:cs typeface="Akhbar MT" pitchFamily="2" charset="-78"/>
              </a:rPr>
              <a:t> بين ذرة الفلز </a:t>
            </a:r>
            <a:r>
              <a:rPr lang="ar-SA" sz="2400" dirty="0" err="1">
                <a:cs typeface="Akhbar MT" pitchFamily="2" charset="-78"/>
              </a:rPr>
              <a:t>والليجند</a:t>
            </a:r>
            <a:r>
              <a:rPr lang="ar-SA" sz="2400" dirty="0">
                <a:cs typeface="Akhbar MT" pitchFamily="2" charset="-78"/>
              </a:rPr>
              <a:t> .</a:t>
            </a:r>
            <a:endParaRPr lang="en-US" sz="2400" dirty="0">
              <a:cs typeface="Akhbar MT" pitchFamily="2" charset="-78"/>
            </a:endParaRPr>
          </a:p>
          <a:p>
            <a:pPr algn="ctr" eaLnBrk="1" hangingPunct="1">
              <a:defRPr/>
            </a:pPr>
            <a:endParaRPr lang="en-US" sz="2400" dirty="0" smtClean="0">
              <a:solidFill>
                <a:srgbClr val="FFFF00"/>
              </a:solidFill>
              <a:cs typeface="Akhbar MT" pitchFamily="2" charset="-78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ChangeArrowheads="1"/>
          </p:cNvSpPr>
          <p:nvPr/>
        </p:nvSpPr>
        <p:spPr bwMode="auto">
          <a:xfrm>
            <a:off x="503238" y="478557"/>
            <a:ext cx="8172450" cy="604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981075"/>
            <a:ext cx="8229600" cy="777875"/>
          </a:xfrm>
          <a:effectLst>
            <a:outerShdw dist="35921" dir="2700000" algn="ctr" rotWithShape="0">
              <a:srgbClr val="ADDBA9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ar-SA" sz="3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khbar MT" pitchFamily="2" charset="-78"/>
              </a:rPr>
              <a:t>رسم مخطط مستوى طاقة المعقد</a:t>
            </a:r>
            <a:r>
              <a:rPr lang="ar-SA" sz="4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khbar MT" pitchFamily="2" charset="-78"/>
              </a:rPr>
              <a:t> </a:t>
            </a:r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ngsana New" pitchFamily="18" charset="-34"/>
                <a:cs typeface="Akhbar MT" pitchFamily="2" charset="-78"/>
              </a:rPr>
              <a:t>ML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ngsana New" pitchFamily="18" charset="-34"/>
                <a:cs typeface="Akhbar MT" pitchFamily="2" charset="-78"/>
              </a:rPr>
              <a:t>6</a:t>
            </a:r>
            <a:r>
              <a:rPr lang="ar-SA" sz="4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khbar MT" pitchFamily="2" charset="-78"/>
              </a:rPr>
              <a:t> </a:t>
            </a:r>
            <a:r>
              <a:rPr lang="ar-SA" sz="3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khbar MT" pitchFamily="2" charset="-78"/>
              </a:rPr>
              <a:t>لشكل ثماني </a:t>
            </a:r>
            <a:r>
              <a:rPr lang="ar-SA" sz="3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khbar MT" pitchFamily="2" charset="-78"/>
              </a:rPr>
              <a:t>الأوجه :</a:t>
            </a:r>
            <a:endParaRPr lang="en-US" sz="3600" dirty="0" smtClean="0">
              <a:solidFill>
                <a:schemeClr val="tx1">
                  <a:lumMod val="75000"/>
                  <a:lumOff val="25000"/>
                </a:schemeClr>
              </a:solidFill>
              <a:cs typeface="Akhbar MT" pitchFamily="2" charset="-78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062163"/>
            <a:ext cx="7991475" cy="3671887"/>
          </a:xfrm>
          <a:effectLst/>
        </p:spPr>
        <p:txBody>
          <a:bodyPr/>
          <a:lstStyle/>
          <a:p>
            <a:pPr marL="450850" indent="-450850" eaLnBrk="1" hangingPunct="1">
              <a:tabLst>
                <a:tab pos="6904038" algn="l"/>
              </a:tabLst>
              <a:defRPr/>
            </a:pPr>
            <a:r>
              <a:rPr lang="ar-SA" sz="2400" dirty="0" smtClean="0">
                <a:cs typeface="Akhbar MT" pitchFamily="2" charset="-78"/>
              </a:rPr>
              <a:t>المدارات الذرية </a:t>
            </a:r>
            <a:r>
              <a:rPr lang="ar-SA" sz="2400" dirty="0" err="1" smtClean="0">
                <a:cs typeface="Akhbar MT" pitchFamily="2" charset="-78"/>
              </a:rPr>
              <a:t>لليجندات</a:t>
            </a:r>
            <a:r>
              <a:rPr lang="ar-SA" sz="2400" dirty="0" smtClean="0">
                <a:cs typeface="Akhbar MT" pitchFamily="2" charset="-78"/>
              </a:rPr>
              <a:t> في ترابط </a:t>
            </a:r>
            <a:r>
              <a:rPr lang="el-GR" sz="2400" dirty="0" smtClean="0">
                <a:cs typeface="Akhbar MT" pitchFamily="2" charset="-78"/>
              </a:rPr>
              <a:t>σ</a:t>
            </a:r>
            <a:r>
              <a:rPr lang="ar-SA" sz="2400" dirty="0" smtClean="0">
                <a:cs typeface="Akhbar MT" pitchFamily="2" charset="-78"/>
              </a:rPr>
              <a:t> هي أقل طاقة من مدارات الفلز .</a:t>
            </a:r>
          </a:p>
          <a:p>
            <a:pPr marL="450850" indent="-450850" eaLnBrk="1" hangingPunct="1">
              <a:tabLst>
                <a:tab pos="6904038" algn="l"/>
              </a:tabLst>
              <a:defRPr/>
            </a:pPr>
            <a:r>
              <a:rPr lang="ar-SA" sz="2400" dirty="0" smtClean="0">
                <a:cs typeface="Akhbar MT" pitchFamily="2" charset="-78"/>
              </a:rPr>
              <a:t>ترتيب الطاقة لمدارات الفلز في المعقدات هو</a:t>
            </a:r>
            <a:r>
              <a:rPr lang="ar-SA" sz="2800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en-US" sz="2000" dirty="0" err="1" smtClean="0">
                <a:latin typeface="Palatino Linotype" pitchFamily="18" charset="0"/>
                <a:cs typeface="Akhbar MT" pitchFamily="2" charset="-78"/>
              </a:rPr>
              <a:t>n</a:t>
            </a:r>
            <a:r>
              <a:rPr lang="en-US" sz="2400" dirty="0" err="1" smtClean="0">
                <a:latin typeface="Palatino Linotype" pitchFamily="18" charset="0"/>
                <a:cs typeface="Akhbar MT" pitchFamily="2" charset="-78"/>
              </a:rPr>
              <a:t>d</a:t>
            </a:r>
            <a:r>
              <a:rPr lang="en-US" sz="2800" dirty="0" smtClean="0">
                <a:latin typeface="Palatino Linotype" pitchFamily="18" charset="0"/>
                <a:cs typeface="Akhbar MT" pitchFamily="2" charset="-78"/>
              </a:rPr>
              <a:t> &lt; (</a:t>
            </a:r>
            <a:r>
              <a:rPr lang="en-US" sz="2000" dirty="0" smtClean="0">
                <a:latin typeface="Palatino Linotype" pitchFamily="18" charset="0"/>
                <a:cs typeface="Akhbar MT" pitchFamily="2" charset="-78"/>
              </a:rPr>
              <a:t>n+1</a:t>
            </a:r>
            <a:r>
              <a:rPr lang="en-US" sz="2800" dirty="0" smtClean="0">
                <a:latin typeface="Palatino Linotype" pitchFamily="18" charset="0"/>
                <a:cs typeface="Akhbar MT" pitchFamily="2" charset="-78"/>
              </a:rPr>
              <a:t>)</a:t>
            </a:r>
            <a:r>
              <a:rPr lang="en-US" sz="2400" dirty="0" smtClean="0">
                <a:latin typeface="Palatino Linotype" pitchFamily="18" charset="0"/>
                <a:cs typeface="Akhbar MT" pitchFamily="2" charset="-78"/>
              </a:rPr>
              <a:t>s</a:t>
            </a:r>
            <a:r>
              <a:rPr lang="en-US" sz="2800" dirty="0" smtClean="0">
                <a:latin typeface="Palatino Linotype" pitchFamily="18" charset="0"/>
                <a:cs typeface="Akhbar MT" pitchFamily="2" charset="-78"/>
              </a:rPr>
              <a:t> &lt; (</a:t>
            </a:r>
            <a:r>
              <a:rPr lang="en-US" sz="2000" dirty="0" smtClean="0">
                <a:latin typeface="Palatino Linotype" pitchFamily="18" charset="0"/>
                <a:cs typeface="Akhbar MT" pitchFamily="2" charset="-78"/>
              </a:rPr>
              <a:t>n+1</a:t>
            </a:r>
            <a:r>
              <a:rPr lang="en-US" sz="2400" dirty="0" smtClean="0">
                <a:cs typeface="Akhbar MT" pitchFamily="2" charset="-78"/>
              </a:rPr>
              <a:t>)</a:t>
            </a:r>
            <a:r>
              <a:rPr lang="en-US" sz="2400" dirty="0" smtClean="0">
                <a:latin typeface="Palatino Linotype" pitchFamily="18" charset="0"/>
                <a:cs typeface="Akhbar MT" pitchFamily="2" charset="-78"/>
              </a:rPr>
              <a:t>p</a:t>
            </a:r>
            <a:r>
              <a:rPr lang="ar-SA" sz="2800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ar-SA" sz="2800" dirty="0" err="1" smtClean="0">
                <a:latin typeface="Palatino Linotype" pitchFamily="18" charset="0"/>
                <a:cs typeface="Akhbar MT" pitchFamily="2" charset="-78"/>
              </a:rPr>
              <a:t>.</a:t>
            </a:r>
            <a:r>
              <a:rPr lang="ar-SA" sz="2800" dirty="0" smtClean="0">
                <a:latin typeface="Palatino Linotype" pitchFamily="18" charset="0"/>
                <a:cs typeface="Akhbar MT" pitchFamily="2" charset="-78"/>
              </a:rPr>
              <a:t> </a:t>
            </a:r>
          </a:p>
          <a:p>
            <a:pPr marL="450850" indent="-450850" eaLnBrk="1" hangingPunct="1">
              <a:tabLst>
                <a:tab pos="6904038" algn="l"/>
              </a:tabLst>
              <a:defRPr/>
            </a:pPr>
            <a:r>
              <a:rPr lang="ar-SA" sz="2400" dirty="0" smtClean="0">
                <a:cs typeface="Akhbar MT" pitchFamily="2" charset="-78"/>
              </a:rPr>
              <a:t>نتيجة لكل اتحاد خطي يحدث بين مدارات الفلز مع مدارات </a:t>
            </a:r>
            <a:r>
              <a:rPr lang="ar-SA" sz="2400" dirty="0" err="1" smtClean="0">
                <a:cs typeface="Akhbar MT" pitchFamily="2" charset="-78"/>
              </a:rPr>
              <a:t>الليجند</a:t>
            </a:r>
            <a:r>
              <a:rPr lang="ar-SA" sz="2400" dirty="0" smtClean="0">
                <a:cs typeface="Akhbar MT" pitchFamily="2" charset="-78"/>
              </a:rPr>
              <a:t> تتكون مجموعتان من المدارات </a:t>
            </a:r>
            <a:r>
              <a:rPr lang="ar-SA" sz="2400" dirty="0" err="1" smtClean="0">
                <a:cs typeface="Akhbar MT" pitchFamily="2" charset="-78"/>
              </a:rPr>
              <a:t>الجزيئية .</a:t>
            </a:r>
            <a:endParaRPr lang="ar-SA" sz="2400" dirty="0" smtClean="0">
              <a:cs typeface="Akhbar MT" pitchFamily="2" charset="-78"/>
            </a:endParaRPr>
          </a:p>
          <a:p>
            <a:pPr marL="450850" indent="-450850" eaLnBrk="1" hangingPunct="1">
              <a:tabLst>
                <a:tab pos="6904038" algn="l"/>
              </a:tabLst>
              <a:defRPr/>
            </a:pPr>
            <a:r>
              <a:rPr lang="ar-SA" sz="2400" dirty="0" smtClean="0">
                <a:cs typeface="Akhbar MT" pitchFamily="2" charset="-78"/>
              </a:rPr>
              <a:t>حيث تحتوي كل مجموعة على 6 مدارات </a:t>
            </a:r>
            <a:r>
              <a:rPr lang="ar-SA" sz="2400" dirty="0" err="1" smtClean="0">
                <a:cs typeface="Akhbar MT" pitchFamily="2" charset="-78"/>
              </a:rPr>
              <a:t>جزيئية :</a:t>
            </a:r>
            <a:endParaRPr lang="ar-SA" sz="2400" dirty="0" smtClean="0">
              <a:cs typeface="Akhbar MT" pitchFamily="2" charset="-78"/>
            </a:endParaRPr>
          </a:p>
          <a:p>
            <a:pPr marL="1881188" lvl="2" indent="-366713" eaLnBrk="1" hangingPunct="1">
              <a:buFontTx/>
              <a:buAutoNum type="arabicPeriod"/>
              <a:tabLst>
                <a:tab pos="6904038" algn="l"/>
              </a:tabLst>
              <a:defRPr/>
            </a:pPr>
            <a:r>
              <a:rPr lang="ar-SA" dirty="0" smtClean="0">
                <a:cs typeface="Akhbar MT" pitchFamily="2" charset="-78"/>
              </a:rPr>
              <a:t>مدارات جزيئية </a:t>
            </a:r>
            <a:r>
              <a:rPr lang="ar-SA" dirty="0" err="1" smtClean="0">
                <a:cs typeface="Akhbar MT" pitchFamily="2" charset="-78"/>
              </a:rPr>
              <a:t>تساهمية</a:t>
            </a:r>
            <a:r>
              <a:rPr lang="ar-SA" dirty="0" smtClean="0">
                <a:cs typeface="Akhbar MT" pitchFamily="2" charset="-78"/>
              </a:rPr>
              <a:t> </a:t>
            </a:r>
            <a:r>
              <a:rPr lang="el-GR" dirty="0" smtClean="0">
                <a:cs typeface="Akhbar MT" pitchFamily="2" charset="-78"/>
              </a:rPr>
              <a:t>σ</a:t>
            </a:r>
            <a:r>
              <a:rPr lang="ar-SA" dirty="0" smtClean="0">
                <a:cs typeface="Akhbar MT" pitchFamily="2" charset="-78"/>
              </a:rPr>
              <a:t> </a:t>
            </a:r>
            <a:r>
              <a:rPr lang="ar-SA" dirty="0" err="1" smtClean="0">
                <a:cs typeface="Akhbar MT" pitchFamily="2" charset="-78"/>
              </a:rPr>
              <a:t>رابطة</a:t>
            </a:r>
            <a:r>
              <a:rPr lang="ar-SA" dirty="0" err="1" smtClean="0">
                <a:latin typeface="Palatino Linotype" pitchFamily="18" charset="0"/>
                <a:cs typeface="Akhbar MT" pitchFamily="2" charset="-78"/>
              </a:rPr>
              <a:t> (</a:t>
            </a:r>
            <a:r>
              <a:rPr lang="ar-SA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en-US" dirty="0" smtClean="0">
                <a:latin typeface="Palatino Linotype" pitchFamily="18" charset="0"/>
                <a:cs typeface="Akhbar MT" pitchFamily="2" charset="-78"/>
              </a:rPr>
              <a:t>a</a:t>
            </a:r>
            <a:r>
              <a:rPr lang="en-US" sz="1600" dirty="0" smtClean="0">
                <a:latin typeface="Palatino Linotype" pitchFamily="18" charset="0"/>
                <a:cs typeface="Akhbar MT" pitchFamily="2" charset="-78"/>
              </a:rPr>
              <a:t>1g</a:t>
            </a:r>
            <a:r>
              <a:rPr lang="ar-SA" dirty="0" err="1" smtClean="0">
                <a:latin typeface="Palatino Linotype" pitchFamily="18" charset="0"/>
                <a:cs typeface="Akhbar MT" pitchFamily="2" charset="-78"/>
              </a:rPr>
              <a:t>,</a:t>
            </a:r>
            <a:r>
              <a:rPr lang="ar-SA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en-US" dirty="0" smtClean="0">
                <a:latin typeface="Palatino Linotype" pitchFamily="18" charset="0"/>
                <a:cs typeface="Akhbar MT" pitchFamily="2" charset="-78"/>
              </a:rPr>
              <a:t>t</a:t>
            </a:r>
            <a:r>
              <a:rPr lang="en-US" sz="1600" dirty="0" smtClean="0">
                <a:latin typeface="Palatino Linotype" pitchFamily="18" charset="0"/>
                <a:cs typeface="Akhbar MT" pitchFamily="2" charset="-78"/>
              </a:rPr>
              <a:t>1u</a:t>
            </a:r>
            <a:r>
              <a:rPr lang="ar-SA" dirty="0" err="1" smtClean="0">
                <a:latin typeface="Palatino Linotype" pitchFamily="18" charset="0"/>
                <a:cs typeface="Akhbar MT" pitchFamily="2" charset="-78"/>
              </a:rPr>
              <a:t>,</a:t>
            </a:r>
            <a:r>
              <a:rPr lang="ar-SA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en-US" dirty="0" err="1" smtClean="0">
                <a:latin typeface="Palatino Linotype" pitchFamily="18" charset="0"/>
                <a:cs typeface="Akhbar MT" pitchFamily="2" charset="-78"/>
              </a:rPr>
              <a:t>e</a:t>
            </a:r>
            <a:r>
              <a:rPr lang="en-US" sz="1800" dirty="0" err="1" smtClean="0">
                <a:latin typeface="Palatino Linotype" pitchFamily="18" charset="0"/>
                <a:cs typeface="Akhbar MT" pitchFamily="2" charset="-78"/>
              </a:rPr>
              <a:t>g</a:t>
            </a:r>
            <a:r>
              <a:rPr lang="ar-SA" sz="1800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ar-SA" dirty="0" err="1" smtClean="0">
                <a:latin typeface="Palatino Linotype" pitchFamily="18" charset="0"/>
                <a:cs typeface="Akhbar MT" pitchFamily="2" charset="-78"/>
              </a:rPr>
              <a:t>)</a:t>
            </a:r>
            <a:endParaRPr lang="en-US" sz="3200" dirty="0" smtClean="0">
              <a:latin typeface="Palatino Linotype" pitchFamily="18" charset="0"/>
              <a:cs typeface="Akhbar MT" pitchFamily="2" charset="-78"/>
            </a:endParaRPr>
          </a:p>
          <a:p>
            <a:pPr marL="1881188" lvl="2" indent="-366713" eaLnBrk="1" hangingPunct="1">
              <a:buFontTx/>
              <a:buAutoNum type="arabicPeriod"/>
              <a:tabLst>
                <a:tab pos="6904038" algn="l"/>
              </a:tabLst>
              <a:defRPr/>
            </a:pPr>
            <a:r>
              <a:rPr lang="ar-SA" dirty="0" smtClean="0">
                <a:cs typeface="Akhbar MT" pitchFamily="2" charset="-78"/>
              </a:rPr>
              <a:t>مدارات جزيئية </a:t>
            </a:r>
            <a:r>
              <a:rPr lang="ar-SA" dirty="0" err="1" smtClean="0">
                <a:cs typeface="Akhbar MT" pitchFamily="2" charset="-78"/>
              </a:rPr>
              <a:t>تساهمية</a:t>
            </a:r>
            <a:r>
              <a:rPr lang="ar-SA" dirty="0" smtClean="0">
                <a:cs typeface="Akhbar MT" pitchFamily="2" charset="-78"/>
              </a:rPr>
              <a:t> </a:t>
            </a:r>
            <a:r>
              <a:rPr lang="el-GR" dirty="0" smtClean="0">
                <a:cs typeface="Akhbar MT" pitchFamily="2" charset="-78"/>
              </a:rPr>
              <a:t>σ</a:t>
            </a:r>
            <a:r>
              <a:rPr lang="en-US" dirty="0" smtClean="0">
                <a:cs typeface="Akhbar MT" pitchFamily="2" charset="-78"/>
              </a:rPr>
              <a:t>*</a:t>
            </a:r>
            <a:r>
              <a:rPr lang="ar-SA" dirty="0" smtClean="0">
                <a:cs typeface="Akhbar MT" pitchFamily="2" charset="-78"/>
              </a:rPr>
              <a:t> مضادة </a:t>
            </a:r>
            <a:r>
              <a:rPr lang="ar-SA" dirty="0" err="1" smtClean="0">
                <a:cs typeface="Akhbar MT" pitchFamily="2" charset="-78"/>
              </a:rPr>
              <a:t>للربط</a:t>
            </a:r>
            <a:r>
              <a:rPr lang="ar-SA" dirty="0" err="1" smtClean="0">
                <a:latin typeface="Palatino Linotype" pitchFamily="18" charset="0"/>
                <a:cs typeface="Akhbar MT" pitchFamily="2" charset="-78"/>
              </a:rPr>
              <a:t> (</a:t>
            </a:r>
            <a:r>
              <a:rPr lang="en-US" dirty="0" smtClean="0">
                <a:latin typeface="Palatino Linotype" pitchFamily="18" charset="0"/>
                <a:cs typeface="Akhbar MT" pitchFamily="2" charset="-78"/>
              </a:rPr>
              <a:t>a</a:t>
            </a:r>
            <a:r>
              <a:rPr lang="en-US" sz="1600" dirty="0" smtClean="0">
                <a:latin typeface="Palatino Linotype" pitchFamily="18" charset="0"/>
                <a:cs typeface="Akhbar MT" pitchFamily="2" charset="-78"/>
              </a:rPr>
              <a:t>1g</a:t>
            </a:r>
            <a:r>
              <a:rPr lang="en-US" dirty="0" smtClean="0">
                <a:latin typeface="Palatino Linotype" pitchFamily="18" charset="0"/>
                <a:cs typeface="Akhbar MT" pitchFamily="2" charset="-78"/>
              </a:rPr>
              <a:t>* </a:t>
            </a:r>
            <a:r>
              <a:rPr lang="ar-SA" dirty="0" err="1" smtClean="0">
                <a:latin typeface="Palatino Linotype" pitchFamily="18" charset="0"/>
                <a:cs typeface="Akhbar MT" pitchFamily="2" charset="-78"/>
              </a:rPr>
              <a:t>,</a:t>
            </a:r>
            <a:r>
              <a:rPr lang="ar-SA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en-US" dirty="0" smtClean="0">
                <a:latin typeface="Palatino Linotype" pitchFamily="18" charset="0"/>
                <a:cs typeface="Akhbar MT" pitchFamily="2" charset="-78"/>
              </a:rPr>
              <a:t>t</a:t>
            </a:r>
            <a:r>
              <a:rPr lang="en-US" sz="1400" dirty="0" smtClean="0">
                <a:latin typeface="Palatino Linotype" pitchFamily="18" charset="0"/>
                <a:cs typeface="Akhbar MT" pitchFamily="2" charset="-78"/>
              </a:rPr>
              <a:t>1u</a:t>
            </a:r>
            <a:r>
              <a:rPr lang="en-US" dirty="0" smtClean="0">
                <a:latin typeface="Palatino Linotype" pitchFamily="18" charset="0"/>
                <a:cs typeface="Akhbar MT" pitchFamily="2" charset="-78"/>
              </a:rPr>
              <a:t>*</a:t>
            </a:r>
            <a:r>
              <a:rPr lang="ar-SA" dirty="0" err="1" smtClean="0">
                <a:latin typeface="Palatino Linotype" pitchFamily="18" charset="0"/>
                <a:cs typeface="Akhbar MT" pitchFamily="2" charset="-78"/>
              </a:rPr>
              <a:t>,</a:t>
            </a:r>
            <a:r>
              <a:rPr lang="ar-SA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en-US" dirty="0" err="1" smtClean="0">
                <a:latin typeface="Palatino Linotype" pitchFamily="18" charset="0"/>
                <a:cs typeface="Akhbar MT" pitchFamily="2" charset="-78"/>
              </a:rPr>
              <a:t>e</a:t>
            </a:r>
            <a:r>
              <a:rPr lang="en-US" sz="2000" dirty="0" err="1" smtClean="0">
                <a:latin typeface="Palatino Linotype" pitchFamily="18" charset="0"/>
                <a:cs typeface="Akhbar MT" pitchFamily="2" charset="-78"/>
              </a:rPr>
              <a:t>g</a:t>
            </a:r>
            <a:r>
              <a:rPr lang="en-US" dirty="0" smtClean="0">
                <a:latin typeface="Palatino Linotype" pitchFamily="18" charset="0"/>
                <a:cs typeface="Akhbar MT" pitchFamily="2" charset="-78"/>
              </a:rPr>
              <a:t>*</a:t>
            </a:r>
            <a:r>
              <a:rPr lang="ar-SA" dirty="0" err="1" smtClean="0">
                <a:latin typeface="Palatino Linotype" pitchFamily="18" charset="0"/>
                <a:cs typeface="Akhbar MT" pitchFamily="2" charset="-78"/>
              </a:rPr>
              <a:t>)</a:t>
            </a:r>
            <a:r>
              <a:rPr lang="ar-SA" dirty="0" smtClean="0">
                <a:latin typeface="Palatino Linotype" pitchFamily="18" charset="0"/>
                <a:cs typeface="Akhbar MT" pitchFamily="2" charset="-78"/>
              </a:rPr>
              <a:t> </a:t>
            </a:r>
          </a:p>
          <a:p>
            <a:pPr marL="450850" indent="-450850" eaLnBrk="1" hangingPunct="1">
              <a:tabLst>
                <a:tab pos="6904038" algn="l"/>
              </a:tabLst>
              <a:defRPr/>
            </a:pPr>
            <a:r>
              <a:rPr lang="ar-SA" sz="2400" dirty="0" smtClean="0">
                <a:cs typeface="Akhbar MT" pitchFamily="2" charset="-78"/>
              </a:rPr>
              <a:t>مدارات </a:t>
            </a:r>
            <a:r>
              <a:rPr lang="en-US" sz="2400" dirty="0" smtClean="0">
                <a:cs typeface="Akhbar MT" pitchFamily="2" charset="-78"/>
              </a:rPr>
              <a:t>t</a:t>
            </a:r>
            <a:r>
              <a:rPr lang="en-US" sz="1400" dirty="0" smtClean="0">
                <a:cs typeface="Akhbar MT" pitchFamily="2" charset="-78"/>
              </a:rPr>
              <a:t>2g</a:t>
            </a:r>
            <a:r>
              <a:rPr lang="ar-SA" sz="2400" dirty="0" smtClean="0">
                <a:cs typeface="Akhbar MT" pitchFamily="2" charset="-78"/>
              </a:rPr>
              <a:t> على الفلز مدارات غير </a:t>
            </a:r>
            <a:r>
              <a:rPr lang="ar-SA" sz="2400" dirty="0" err="1" smtClean="0">
                <a:cs typeface="Akhbar MT" pitchFamily="2" charset="-78"/>
              </a:rPr>
              <a:t>رابطة .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>
            <a:off x="503238" y="404813"/>
            <a:ext cx="8172450" cy="604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0550" y="1555750"/>
            <a:ext cx="7942263" cy="3744913"/>
          </a:xfrm>
          <a:effectLst/>
        </p:spPr>
        <p:txBody>
          <a:bodyPr/>
          <a:lstStyle/>
          <a:p>
            <a:pPr marL="357188" indent="-357188" eaLnBrk="1" hangingPunct="1">
              <a:lnSpc>
                <a:spcPct val="80000"/>
              </a:lnSpc>
              <a:tabLst>
                <a:tab pos="6904038" algn="l"/>
              </a:tabLst>
              <a:defRPr/>
            </a:pPr>
            <a:r>
              <a:rPr lang="ar-SA" sz="2800" dirty="0" smtClean="0">
                <a:latin typeface="Palatino Linotype" pitchFamily="18" charset="0"/>
                <a:cs typeface="Akhbar MT" pitchFamily="2" charset="-78"/>
              </a:rPr>
              <a:t>يبدأ ملء المدارات الأقل طاقة بتطبيق قاعدتي </a:t>
            </a:r>
            <a:r>
              <a:rPr lang="ar-SA" sz="2800" dirty="0" err="1" smtClean="0">
                <a:latin typeface="Palatino Linotype" pitchFamily="18" charset="0"/>
                <a:cs typeface="Akhbar MT" pitchFamily="2" charset="-78"/>
              </a:rPr>
              <a:t>هوند</a:t>
            </a:r>
            <a:r>
              <a:rPr lang="ar-SA" sz="2800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ar-SA" sz="2800" dirty="0" err="1" smtClean="0">
                <a:latin typeface="Palatino Linotype" pitchFamily="18" charset="0"/>
                <a:cs typeface="Akhbar MT" pitchFamily="2" charset="-78"/>
              </a:rPr>
              <a:t>وباولي</a:t>
            </a:r>
            <a:r>
              <a:rPr lang="ar-SA" sz="2800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ar-SA" sz="2800" dirty="0" err="1" smtClean="0">
                <a:latin typeface="Palatino Linotype" pitchFamily="18" charset="0"/>
                <a:cs typeface="Akhbar MT" pitchFamily="2" charset="-78"/>
              </a:rPr>
              <a:t>:</a:t>
            </a:r>
            <a:endParaRPr lang="ar-SA" sz="2800" dirty="0" smtClean="0">
              <a:latin typeface="Palatino Linotype" pitchFamily="18" charset="0"/>
              <a:cs typeface="Akhbar MT" pitchFamily="2" charset="-78"/>
            </a:endParaRPr>
          </a:p>
          <a:p>
            <a:pPr marL="1338263" lvl="1" indent="-365125" eaLnBrk="1" hangingPunct="1">
              <a:lnSpc>
                <a:spcPct val="80000"/>
              </a:lnSpc>
              <a:buFontTx/>
              <a:buAutoNum type="arabicPeriod"/>
              <a:tabLst>
                <a:tab pos="6904038" algn="l"/>
              </a:tabLst>
              <a:defRPr/>
            </a:pPr>
            <a:r>
              <a:rPr lang="ar-SA" sz="2400" dirty="0" smtClean="0">
                <a:latin typeface="Palatino Linotype" pitchFamily="18" charset="0"/>
                <a:cs typeface="Akhbar MT" pitchFamily="2" charset="-78"/>
              </a:rPr>
              <a:t>تساهم </a:t>
            </a:r>
            <a:r>
              <a:rPr lang="ar-SA" sz="2400" dirty="0" err="1" smtClean="0">
                <a:latin typeface="Palatino Linotype" pitchFamily="18" charset="0"/>
                <a:cs typeface="Akhbar MT" pitchFamily="2" charset="-78"/>
              </a:rPr>
              <a:t>الليجندات</a:t>
            </a:r>
            <a:r>
              <a:rPr lang="ar-SA" sz="2400" dirty="0" smtClean="0">
                <a:latin typeface="Palatino Linotype" pitchFamily="18" charset="0"/>
                <a:cs typeface="Akhbar MT" pitchFamily="2" charset="-78"/>
              </a:rPr>
              <a:t> الستة </a:t>
            </a:r>
            <a:r>
              <a:rPr lang="ar-SA" sz="2400" dirty="0" err="1" smtClean="0">
                <a:latin typeface="Palatino Linotype" pitchFamily="18" charset="0"/>
                <a:cs typeface="Akhbar MT" pitchFamily="2" charset="-78"/>
              </a:rPr>
              <a:t>بـ12</a:t>
            </a:r>
            <a:r>
              <a:rPr lang="ar-SA" sz="2400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en-US" sz="2400" dirty="0" smtClean="0">
                <a:latin typeface="Palatino Linotype" pitchFamily="18" charset="0"/>
                <a:cs typeface="Akhbar MT" pitchFamily="2" charset="-78"/>
              </a:rPr>
              <a:t>e</a:t>
            </a:r>
            <a:r>
              <a:rPr lang="ar-SA" sz="2400" dirty="0" smtClean="0">
                <a:latin typeface="Palatino Linotype" pitchFamily="18" charset="0"/>
                <a:cs typeface="Akhbar MT" pitchFamily="2" charset="-78"/>
              </a:rPr>
              <a:t> توضع في المدارات الجزيئية الرابطة </a:t>
            </a:r>
            <a:r>
              <a:rPr lang="ar-SA" sz="2400" dirty="0" err="1" smtClean="0">
                <a:latin typeface="Palatino Linotype" pitchFamily="18" charset="0"/>
                <a:cs typeface="Akhbar MT" pitchFamily="2" charset="-78"/>
              </a:rPr>
              <a:t>بالترتيب .</a:t>
            </a:r>
            <a:endParaRPr lang="ar-SA" sz="2400" dirty="0" smtClean="0">
              <a:latin typeface="Palatino Linotype" pitchFamily="18" charset="0"/>
              <a:cs typeface="Akhbar MT" pitchFamily="2" charset="-78"/>
            </a:endParaRPr>
          </a:p>
          <a:p>
            <a:pPr marL="1338263" lvl="1" indent="-365125" eaLnBrk="1" hangingPunct="1">
              <a:lnSpc>
                <a:spcPct val="80000"/>
              </a:lnSpc>
              <a:buFontTx/>
              <a:buAutoNum type="arabicPeriod"/>
              <a:tabLst>
                <a:tab pos="6904038" algn="l"/>
              </a:tabLst>
              <a:defRPr/>
            </a:pPr>
            <a:r>
              <a:rPr lang="ar-SA" sz="2400" dirty="0" smtClean="0">
                <a:latin typeface="Palatino Linotype" pitchFamily="18" charset="0"/>
                <a:cs typeface="Akhbar MT" pitchFamily="2" charset="-78"/>
              </a:rPr>
              <a:t>تتوزع إلكترونات </a:t>
            </a:r>
            <a:r>
              <a:rPr lang="en-US" sz="2400" dirty="0" err="1" smtClean="0">
                <a:latin typeface="Palatino Linotype" pitchFamily="18" charset="0"/>
                <a:cs typeface="Akhbar MT" pitchFamily="2" charset="-78"/>
              </a:rPr>
              <a:t>d</a:t>
            </a:r>
            <a:r>
              <a:rPr lang="en-US" sz="1600" dirty="0" err="1" smtClean="0">
                <a:latin typeface="Palatino Linotype" pitchFamily="18" charset="0"/>
                <a:cs typeface="Akhbar MT" pitchFamily="2" charset="-78"/>
              </a:rPr>
              <a:t>n</a:t>
            </a:r>
            <a:r>
              <a:rPr lang="en-US" sz="2400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ar-SA" sz="2400" dirty="0" smtClean="0">
                <a:latin typeface="Palatino Linotype" pitchFamily="18" charset="0"/>
                <a:cs typeface="Akhbar MT" pitchFamily="2" charset="-78"/>
              </a:rPr>
              <a:t> في المدارات الأعلى </a:t>
            </a:r>
            <a:r>
              <a:rPr lang="ar-SA" sz="2400" dirty="0" err="1" smtClean="0">
                <a:latin typeface="Palatino Linotype" pitchFamily="18" charset="0"/>
                <a:cs typeface="Akhbar MT" pitchFamily="2" charset="-78"/>
              </a:rPr>
              <a:t>طاقة (</a:t>
            </a:r>
            <a:r>
              <a:rPr lang="en-US" sz="2400" dirty="0" smtClean="0">
                <a:latin typeface="Palatino Linotype" pitchFamily="18" charset="0"/>
                <a:cs typeface="Akhbar MT" pitchFamily="2" charset="-78"/>
              </a:rPr>
              <a:t>t</a:t>
            </a:r>
            <a:r>
              <a:rPr lang="en-US" sz="1400" dirty="0" smtClean="0">
                <a:latin typeface="Palatino Linotype" pitchFamily="18" charset="0"/>
                <a:cs typeface="Akhbar MT" pitchFamily="2" charset="-78"/>
              </a:rPr>
              <a:t>2g</a:t>
            </a:r>
            <a:r>
              <a:rPr lang="en-US" sz="2400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ar-SA" sz="2400" dirty="0" smtClean="0">
                <a:latin typeface="Palatino Linotype" pitchFamily="18" charset="0"/>
                <a:cs typeface="Akhbar MT" pitchFamily="2" charset="-78"/>
              </a:rPr>
              <a:t> و </a:t>
            </a:r>
            <a:r>
              <a:rPr lang="en-US" sz="2400" dirty="0" err="1" smtClean="0">
                <a:latin typeface="Palatino Linotype" pitchFamily="18" charset="0"/>
                <a:cs typeface="Akhbar MT" pitchFamily="2" charset="-78"/>
              </a:rPr>
              <a:t>e</a:t>
            </a:r>
            <a:r>
              <a:rPr lang="en-US" sz="1800" dirty="0" err="1" smtClean="0">
                <a:latin typeface="Palatino Linotype" pitchFamily="18" charset="0"/>
                <a:cs typeface="Akhbar MT" pitchFamily="2" charset="-78"/>
              </a:rPr>
              <a:t>g</a:t>
            </a:r>
            <a:r>
              <a:rPr lang="en-US" sz="2400" dirty="0" smtClean="0">
                <a:latin typeface="Palatino Linotype" pitchFamily="18" charset="0"/>
                <a:cs typeface="Akhbar MT" pitchFamily="2" charset="-78"/>
              </a:rPr>
              <a:t>*</a:t>
            </a:r>
            <a:r>
              <a:rPr lang="ar-SA" sz="2400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ar-SA" sz="2400" dirty="0" err="1" smtClean="0">
                <a:latin typeface="Palatino Linotype" pitchFamily="18" charset="0"/>
                <a:cs typeface="Akhbar MT" pitchFamily="2" charset="-78"/>
              </a:rPr>
              <a:t>)</a:t>
            </a:r>
            <a:endParaRPr lang="ar-SA" sz="2400" dirty="0" smtClean="0">
              <a:latin typeface="Palatino Linotype" pitchFamily="18" charset="0"/>
              <a:cs typeface="Akhbar MT" pitchFamily="2" charset="-78"/>
            </a:endParaRPr>
          </a:p>
          <a:p>
            <a:pPr marL="357188" indent="-357188" eaLnBrk="1" hangingPunct="1">
              <a:lnSpc>
                <a:spcPct val="80000"/>
              </a:lnSpc>
              <a:tabLst>
                <a:tab pos="6904038" algn="l"/>
              </a:tabLst>
              <a:defRPr/>
            </a:pPr>
            <a:r>
              <a:rPr lang="ar-SA" sz="2800" dirty="0" smtClean="0">
                <a:latin typeface="Palatino Linotype" pitchFamily="18" charset="0"/>
                <a:cs typeface="Akhbar MT" pitchFamily="2" charset="-78"/>
              </a:rPr>
              <a:t>تنشأ الخصائص المغناطيسية عند وجود الكترونات منفردة في </a:t>
            </a:r>
            <a:r>
              <a:rPr lang="en-US" sz="2800" dirty="0" smtClean="0">
                <a:latin typeface="Palatino Linotype" pitchFamily="18" charset="0"/>
                <a:cs typeface="Akhbar MT" pitchFamily="2" charset="-78"/>
              </a:rPr>
              <a:t>t</a:t>
            </a:r>
            <a:r>
              <a:rPr lang="en-US" sz="1600" dirty="0" smtClean="0">
                <a:latin typeface="Palatino Linotype" pitchFamily="18" charset="0"/>
                <a:cs typeface="Akhbar MT" pitchFamily="2" charset="-78"/>
              </a:rPr>
              <a:t>2g</a:t>
            </a:r>
            <a:r>
              <a:rPr lang="en-US" sz="2800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ar-SA" sz="2800" dirty="0" smtClean="0">
                <a:latin typeface="Palatino Linotype" pitchFamily="18" charset="0"/>
                <a:cs typeface="Akhbar MT" pitchFamily="2" charset="-78"/>
              </a:rPr>
              <a:t> و </a:t>
            </a:r>
            <a:r>
              <a:rPr lang="en-US" sz="2800" dirty="0" err="1" smtClean="0">
                <a:latin typeface="Palatino Linotype" pitchFamily="18" charset="0"/>
                <a:cs typeface="Akhbar MT" pitchFamily="2" charset="-78"/>
              </a:rPr>
              <a:t>e</a:t>
            </a:r>
            <a:r>
              <a:rPr lang="en-US" sz="2000" dirty="0" err="1" smtClean="0">
                <a:latin typeface="Palatino Linotype" pitchFamily="18" charset="0"/>
                <a:cs typeface="Akhbar MT" pitchFamily="2" charset="-78"/>
              </a:rPr>
              <a:t>g</a:t>
            </a:r>
            <a:r>
              <a:rPr lang="en-US" sz="2400" dirty="0" smtClean="0">
                <a:latin typeface="Palatino Linotype" pitchFamily="18" charset="0"/>
                <a:cs typeface="Akhbar MT" pitchFamily="2" charset="-78"/>
              </a:rPr>
              <a:t>*</a:t>
            </a:r>
            <a:r>
              <a:rPr lang="ar-SA" sz="2800" dirty="0" smtClean="0">
                <a:latin typeface="Palatino Linotype" pitchFamily="18" charset="0"/>
                <a:cs typeface="Akhbar MT" pitchFamily="2" charset="-78"/>
              </a:rPr>
              <a:t> </a:t>
            </a:r>
          </a:p>
          <a:p>
            <a:pPr marL="1338263" lvl="1" indent="-365125" eaLnBrk="1" hangingPunct="1">
              <a:lnSpc>
                <a:spcPct val="80000"/>
              </a:lnSpc>
              <a:buFontTx/>
              <a:buAutoNum type="arabicPeriod"/>
              <a:tabLst>
                <a:tab pos="6904038" algn="l"/>
              </a:tabLst>
              <a:defRPr/>
            </a:pPr>
            <a:r>
              <a:rPr lang="ar-SA" sz="2400" dirty="0" smtClean="0">
                <a:latin typeface="Palatino Linotype" pitchFamily="18" charset="0"/>
                <a:cs typeface="Akhbar MT" pitchFamily="2" charset="-78"/>
              </a:rPr>
              <a:t>يكون المعقد </a:t>
            </a:r>
            <a:r>
              <a:rPr lang="en-US" sz="2400" dirty="0" smtClean="0">
                <a:latin typeface="Palatino Linotype" pitchFamily="18" charset="0"/>
                <a:cs typeface="Akhbar MT" pitchFamily="2" charset="-78"/>
              </a:rPr>
              <a:t>low spin</a:t>
            </a:r>
            <a:r>
              <a:rPr lang="ar-SA" sz="2400" dirty="0" smtClean="0">
                <a:latin typeface="Palatino Linotype" pitchFamily="18" charset="0"/>
                <a:cs typeface="Akhbar MT" pitchFamily="2" charset="-78"/>
              </a:rPr>
              <a:t> في حالة </a:t>
            </a:r>
            <a:r>
              <a:rPr lang="el-GR" sz="2400" dirty="0" smtClean="0">
                <a:latin typeface="Palatino Linotype" pitchFamily="18" charset="0"/>
                <a:cs typeface="Akhbar MT" pitchFamily="2" charset="-78"/>
              </a:rPr>
              <a:t>Δ</a:t>
            </a:r>
            <a:r>
              <a:rPr lang="en-US" sz="1400" dirty="0" smtClean="0">
                <a:latin typeface="Palatino Linotype" pitchFamily="18" charset="0"/>
                <a:cs typeface="Akhbar MT" pitchFamily="2" charset="-78"/>
              </a:rPr>
              <a:t>o</a:t>
            </a:r>
            <a:r>
              <a:rPr lang="ar-SA" sz="1600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ar-SA" sz="2400" dirty="0" err="1" smtClean="0">
                <a:latin typeface="Palatino Linotype" pitchFamily="18" charset="0"/>
                <a:cs typeface="Akhbar MT" pitchFamily="2" charset="-78"/>
              </a:rPr>
              <a:t>&gt;</a:t>
            </a:r>
            <a:r>
              <a:rPr lang="ar-SA" sz="1600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en-US" sz="2400" dirty="0" smtClean="0">
                <a:latin typeface="Palatino Linotype" pitchFamily="18" charset="0"/>
                <a:cs typeface="Akhbar MT" pitchFamily="2" charset="-78"/>
              </a:rPr>
              <a:t>P</a:t>
            </a:r>
            <a:r>
              <a:rPr lang="ar-SA" sz="1600" dirty="0" smtClean="0">
                <a:latin typeface="Palatino Linotype" pitchFamily="18" charset="0"/>
                <a:cs typeface="Akhbar MT" pitchFamily="2" charset="-78"/>
              </a:rPr>
              <a:t>  </a:t>
            </a:r>
            <a:r>
              <a:rPr lang="ar-SA" sz="2400" dirty="0" err="1" smtClean="0">
                <a:latin typeface="Palatino Linotype" pitchFamily="18" charset="0"/>
                <a:cs typeface="Akhbar MT" pitchFamily="2" charset="-78"/>
              </a:rPr>
              <a:t>.</a:t>
            </a:r>
            <a:endParaRPr lang="en-US" sz="2400" dirty="0" smtClean="0">
              <a:latin typeface="Palatino Linotype" pitchFamily="18" charset="0"/>
              <a:cs typeface="Akhbar MT" pitchFamily="2" charset="-78"/>
            </a:endParaRPr>
          </a:p>
          <a:p>
            <a:pPr marL="1338263" lvl="1" indent="-365125" eaLnBrk="1" hangingPunct="1">
              <a:lnSpc>
                <a:spcPct val="80000"/>
              </a:lnSpc>
              <a:buFontTx/>
              <a:buAutoNum type="arabicPeriod"/>
              <a:tabLst>
                <a:tab pos="6904038" algn="l"/>
              </a:tabLst>
              <a:defRPr/>
            </a:pPr>
            <a:r>
              <a:rPr lang="ar-SA" sz="2400" dirty="0" smtClean="0">
                <a:latin typeface="Palatino Linotype" pitchFamily="18" charset="0"/>
                <a:cs typeface="Akhbar MT" pitchFamily="2" charset="-78"/>
              </a:rPr>
              <a:t>يكون المعقد </a:t>
            </a:r>
            <a:r>
              <a:rPr lang="en-US" sz="2400" dirty="0" smtClean="0">
                <a:latin typeface="Palatino Linotype" pitchFamily="18" charset="0"/>
                <a:cs typeface="Akhbar MT" pitchFamily="2" charset="-78"/>
              </a:rPr>
              <a:t>high spin</a:t>
            </a:r>
            <a:r>
              <a:rPr lang="ar-SA" sz="2400" dirty="0" smtClean="0">
                <a:latin typeface="Palatino Linotype" pitchFamily="18" charset="0"/>
                <a:cs typeface="Akhbar MT" pitchFamily="2" charset="-78"/>
              </a:rPr>
              <a:t> في حالة </a:t>
            </a:r>
            <a:r>
              <a:rPr lang="en-US" sz="2400" dirty="0" smtClean="0">
                <a:latin typeface="Palatino Linotype" pitchFamily="18" charset="0"/>
                <a:cs typeface="Akhbar MT" pitchFamily="2" charset="-78"/>
              </a:rPr>
              <a:t> P</a:t>
            </a:r>
            <a:r>
              <a:rPr lang="el-GR" sz="2400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en-US" sz="2400" dirty="0" smtClean="0">
                <a:latin typeface="Palatino Linotype" pitchFamily="18" charset="0"/>
                <a:cs typeface="Akhbar MT" pitchFamily="2" charset="-78"/>
              </a:rPr>
              <a:t>&gt; </a:t>
            </a:r>
            <a:r>
              <a:rPr lang="el-GR" sz="2400" dirty="0" smtClean="0">
                <a:latin typeface="Palatino Linotype" pitchFamily="18" charset="0"/>
                <a:cs typeface="Akhbar MT" pitchFamily="2" charset="-78"/>
              </a:rPr>
              <a:t>Δ</a:t>
            </a:r>
            <a:r>
              <a:rPr lang="en-US" sz="900" dirty="0" smtClean="0">
                <a:latin typeface="Palatino Linotype" pitchFamily="18" charset="0"/>
                <a:cs typeface="Akhbar MT" pitchFamily="2" charset="-78"/>
              </a:rPr>
              <a:t>O</a:t>
            </a:r>
            <a:r>
              <a:rPr lang="ar-SA" sz="2400" dirty="0" err="1" smtClean="0">
                <a:latin typeface="Palatino Linotype" pitchFamily="18" charset="0"/>
                <a:cs typeface="Akhbar MT" pitchFamily="2" charset="-78"/>
              </a:rPr>
              <a:t>.</a:t>
            </a:r>
            <a:endParaRPr lang="ar-SA" sz="2400" dirty="0" smtClean="0">
              <a:latin typeface="Palatino Linotype" pitchFamily="18" charset="0"/>
              <a:cs typeface="Akhbar MT" pitchFamily="2" charset="-78"/>
            </a:endParaRPr>
          </a:p>
          <a:p>
            <a:pPr marL="357188" indent="-357188" eaLnBrk="1" hangingPunct="1">
              <a:lnSpc>
                <a:spcPct val="80000"/>
              </a:lnSpc>
              <a:tabLst>
                <a:tab pos="6904038" algn="l"/>
              </a:tabLst>
              <a:defRPr/>
            </a:pPr>
            <a:r>
              <a:rPr lang="ar-SA" sz="2800" dirty="0" smtClean="0">
                <a:latin typeface="Palatino Linotype" pitchFamily="18" charset="0"/>
                <a:cs typeface="Akhbar MT" pitchFamily="2" charset="-78"/>
              </a:rPr>
              <a:t>أطياف الامتصاص تنشأ عند انتقال الكترون من </a:t>
            </a:r>
            <a:r>
              <a:rPr lang="en-US" sz="2800" dirty="0" smtClean="0">
                <a:latin typeface="Palatino Linotype" pitchFamily="18" charset="0"/>
                <a:cs typeface="Akhbar MT" pitchFamily="2" charset="-78"/>
              </a:rPr>
              <a:t>t</a:t>
            </a:r>
            <a:r>
              <a:rPr lang="en-US" sz="1600" dirty="0" smtClean="0">
                <a:latin typeface="Palatino Linotype" pitchFamily="18" charset="0"/>
                <a:cs typeface="Akhbar MT" pitchFamily="2" charset="-78"/>
              </a:rPr>
              <a:t>2g</a:t>
            </a:r>
            <a:r>
              <a:rPr lang="en-US" sz="2800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ar-SA" sz="2800" dirty="0" smtClean="0">
                <a:latin typeface="Palatino Linotype" pitchFamily="18" charset="0"/>
                <a:cs typeface="Akhbar MT" pitchFamily="2" charset="-78"/>
              </a:rPr>
              <a:t> إلى </a:t>
            </a:r>
            <a:r>
              <a:rPr lang="en-US" sz="2800" dirty="0" err="1" smtClean="0">
                <a:latin typeface="Palatino Linotype" pitchFamily="18" charset="0"/>
                <a:cs typeface="Akhbar MT" pitchFamily="2" charset="-78"/>
              </a:rPr>
              <a:t>e</a:t>
            </a:r>
            <a:r>
              <a:rPr lang="en-US" sz="2000" dirty="0" err="1" smtClean="0">
                <a:latin typeface="Palatino Linotype" pitchFamily="18" charset="0"/>
                <a:cs typeface="Akhbar MT" pitchFamily="2" charset="-78"/>
              </a:rPr>
              <a:t>g</a:t>
            </a:r>
            <a:r>
              <a:rPr lang="en-US" sz="2800" dirty="0" smtClean="0">
                <a:latin typeface="Palatino Linotype" pitchFamily="18" charset="0"/>
                <a:cs typeface="Akhbar MT" pitchFamily="2" charset="-78"/>
              </a:rPr>
              <a:t>*</a:t>
            </a:r>
            <a:r>
              <a:rPr lang="ar-SA" sz="2800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ar-SA" sz="2800" dirty="0" err="1" smtClean="0">
                <a:latin typeface="Palatino Linotype" pitchFamily="18" charset="0"/>
                <a:cs typeface="Akhbar MT" pitchFamily="2" charset="-78"/>
              </a:rPr>
              <a:t>.</a:t>
            </a:r>
            <a:r>
              <a:rPr lang="ar-SA" sz="2800" dirty="0" smtClean="0">
                <a:latin typeface="Palatino Linotype" pitchFamily="18" charset="0"/>
                <a:cs typeface="Akhbar MT" pitchFamily="2" charset="-78"/>
              </a:rPr>
              <a:t> </a:t>
            </a:r>
            <a:endParaRPr lang="el-GR" sz="2800" dirty="0" smtClean="0">
              <a:latin typeface="Palatino Linotype" pitchFamily="18" charset="0"/>
              <a:cs typeface="Akhbar MT" pitchFamily="2" charset="-78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5" name="Picture 7" descr="رسمة السيجما  ثماني الأوجه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042988" y="404813"/>
            <a:ext cx="6769100" cy="6192837"/>
          </a:xfr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/>
          <p:cNvSpPr>
            <a:spLocks noChangeArrowheads="1"/>
          </p:cNvSpPr>
          <p:nvPr/>
        </p:nvSpPr>
        <p:spPr bwMode="auto">
          <a:xfrm>
            <a:off x="503238" y="404813"/>
            <a:ext cx="8172450" cy="604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106488" y="630238"/>
            <a:ext cx="6994525" cy="1143000"/>
          </a:xfrm>
          <a:effectLst>
            <a:outerShdw dist="35921" dir="2700000" algn="ctr" rotWithShape="0">
              <a:srgbClr val="3A7F35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ar-SA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khbar MT" pitchFamily="2" charset="-78"/>
              </a:rPr>
              <a:t>رسم مخطط مستوى طاقة المعقد 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khbar MT" pitchFamily="2" charset="-78"/>
              </a:rPr>
              <a:t>ML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khbar MT" pitchFamily="2" charset="-78"/>
              </a:rPr>
              <a:t>4</a:t>
            </a:r>
            <a:r>
              <a:rPr lang="ar-SA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khbar MT" pitchFamily="2" charset="-78"/>
              </a:rPr>
              <a:t> الشكل رباعي </a:t>
            </a:r>
            <a:r>
              <a:rPr lang="ar-SA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khbar MT" pitchFamily="2" charset="-78"/>
              </a:rPr>
              <a:t>الأوجه :</a:t>
            </a:r>
            <a:r>
              <a:rPr lang="ar-SA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khbar MT" pitchFamily="2" charset="-78"/>
              </a:rPr>
              <a:t> </a:t>
            </a: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cs typeface="Akhbar MT" pitchFamily="2" charset="-78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3100" y="1882775"/>
            <a:ext cx="7859713" cy="3994150"/>
          </a:xfrm>
          <a:effectLst/>
        </p:spPr>
        <p:txBody>
          <a:bodyPr/>
          <a:lstStyle/>
          <a:p>
            <a:pPr eaLnBrk="1" hangingPunct="1"/>
            <a:r>
              <a:rPr lang="ar-SA" sz="2400" dirty="0" smtClean="0">
                <a:latin typeface="Palatino Linotype" pitchFamily="18" charset="0"/>
                <a:cs typeface="Akhbar MT" pitchFamily="2" charset="-78"/>
              </a:rPr>
              <a:t>نتيجة كل اتحاد خطي يحدث بين مدارات الفلز مع مدارات </a:t>
            </a:r>
            <a:r>
              <a:rPr lang="ar-SA" sz="2400" dirty="0" err="1" smtClean="0">
                <a:latin typeface="Palatino Linotype" pitchFamily="18" charset="0"/>
                <a:cs typeface="Akhbar MT" pitchFamily="2" charset="-78"/>
              </a:rPr>
              <a:t>الليجاند</a:t>
            </a:r>
            <a:r>
              <a:rPr lang="ar-SA" sz="2400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ar-SA" sz="2400" dirty="0" smtClean="0">
                <a:cs typeface="Akhbar MT" pitchFamily="2" charset="-78"/>
              </a:rPr>
              <a:t>تتكون مجموعتان من المدارات الجزيئية .</a:t>
            </a:r>
          </a:p>
          <a:p>
            <a:pPr eaLnBrk="1" hangingPunct="1"/>
            <a:r>
              <a:rPr lang="ar-SA" sz="2400" dirty="0" smtClean="0">
                <a:cs typeface="Akhbar MT" pitchFamily="2" charset="-78"/>
              </a:rPr>
              <a:t>حيث تحتوي كل مجموعة على 4 مدارات جزيئية :</a:t>
            </a:r>
          </a:p>
          <a:p>
            <a:pPr lvl="2" eaLnBrk="1" hangingPunct="1">
              <a:buFontTx/>
              <a:buAutoNum type="arabicPeriod"/>
            </a:pPr>
            <a:r>
              <a:rPr lang="ar-SA" dirty="0" smtClean="0">
                <a:cs typeface="Akhbar MT" pitchFamily="2" charset="-78"/>
              </a:rPr>
              <a:t>مدارات جزيئية تساهمية رابطة</a:t>
            </a:r>
            <a:r>
              <a:rPr lang="ar-SA" dirty="0" smtClean="0">
                <a:latin typeface="Palatino Linotype" pitchFamily="18" charset="0"/>
                <a:cs typeface="Akhbar MT" pitchFamily="2" charset="-78"/>
              </a:rPr>
              <a:t> (</a:t>
            </a:r>
            <a:r>
              <a:rPr lang="en-US" dirty="0" smtClean="0">
                <a:latin typeface="Palatino Linotype" pitchFamily="18" charset="0"/>
                <a:cs typeface="Akhbar MT" pitchFamily="2" charset="-78"/>
              </a:rPr>
              <a:t>t</a:t>
            </a:r>
            <a:r>
              <a:rPr lang="en-US" sz="1400" dirty="0" smtClean="0">
                <a:latin typeface="Palatino Linotype" pitchFamily="18" charset="0"/>
                <a:cs typeface="Akhbar MT" pitchFamily="2" charset="-78"/>
              </a:rPr>
              <a:t>2</a:t>
            </a:r>
            <a:r>
              <a:rPr lang="ar-SA" dirty="0" smtClean="0">
                <a:latin typeface="Palatino Linotype" pitchFamily="18" charset="0"/>
                <a:cs typeface="Akhbar MT" pitchFamily="2" charset="-78"/>
              </a:rPr>
              <a:t>, </a:t>
            </a:r>
            <a:r>
              <a:rPr lang="en-US" dirty="0" smtClean="0">
                <a:latin typeface="Palatino Linotype" pitchFamily="18" charset="0"/>
                <a:cs typeface="Akhbar MT" pitchFamily="2" charset="-78"/>
              </a:rPr>
              <a:t>a</a:t>
            </a:r>
            <a:r>
              <a:rPr lang="en-US" sz="1200" dirty="0" smtClean="0">
                <a:latin typeface="Palatino Linotype" pitchFamily="18" charset="0"/>
                <a:cs typeface="Akhbar MT" pitchFamily="2" charset="-78"/>
              </a:rPr>
              <a:t>1</a:t>
            </a:r>
            <a:r>
              <a:rPr lang="en-US" sz="1400" dirty="0" smtClean="0">
                <a:latin typeface="Palatino Linotype" pitchFamily="18" charset="0"/>
                <a:cs typeface="Akhbar MT" pitchFamily="2" charset="-78"/>
              </a:rPr>
              <a:t>g</a:t>
            </a:r>
            <a:r>
              <a:rPr lang="ar-SA" dirty="0" smtClean="0">
                <a:latin typeface="Palatino Linotype" pitchFamily="18" charset="0"/>
                <a:cs typeface="Akhbar MT" pitchFamily="2" charset="-78"/>
              </a:rPr>
              <a:t>)</a:t>
            </a:r>
            <a:endParaRPr lang="en-US" sz="3200" dirty="0" smtClean="0">
              <a:latin typeface="Palatino Linotype" pitchFamily="18" charset="0"/>
              <a:cs typeface="Akhbar MT" pitchFamily="2" charset="-78"/>
            </a:endParaRPr>
          </a:p>
          <a:p>
            <a:pPr lvl="2" eaLnBrk="1" hangingPunct="1">
              <a:buFontTx/>
              <a:buAutoNum type="arabicPeriod"/>
            </a:pPr>
            <a:r>
              <a:rPr lang="ar-SA" dirty="0" smtClean="0">
                <a:cs typeface="Akhbar MT" pitchFamily="2" charset="-78"/>
              </a:rPr>
              <a:t>مدارات جزيئية تساهمية مضادة للربط</a:t>
            </a:r>
            <a:r>
              <a:rPr lang="ar-SA" dirty="0" smtClean="0">
                <a:latin typeface="Palatino Linotype" pitchFamily="18" charset="0"/>
                <a:cs typeface="Akhbar MT" pitchFamily="2" charset="-78"/>
              </a:rPr>
              <a:t> (</a:t>
            </a:r>
            <a:r>
              <a:rPr lang="en-US" dirty="0" smtClean="0">
                <a:latin typeface="Palatino Linotype" pitchFamily="18" charset="0"/>
                <a:cs typeface="Akhbar MT" pitchFamily="2" charset="-78"/>
              </a:rPr>
              <a:t>a</a:t>
            </a:r>
            <a:r>
              <a:rPr lang="en-US" sz="1600" dirty="0" smtClean="0">
                <a:latin typeface="Palatino Linotype" pitchFamily="18" charset="0"/>
                <a:cs typeface="Akhbar MT" pitchFamily="2" charset="-78"/>
              </a:rPr>
              <a:t>1g</a:t>
            </a:r>
            <a:r>
              <a:rPr lang="en-US" dirty="0" smtClean="0">
                <a:latin typeface="Palatino Linotype" pitchFamily="18" charset="0"/>
                <a:cs typeface="Akhbar MT" pitchFamily="2" charset="-78"/>
              </a:rPr>
              <a:t>* </a:t>
            </a:r>
            <a:r>
              <a:rPr lang="ar-SA" dirty="0" smtClean="0">
                <a:latin typeface="Palatino Linotype" pitchFamily="18" charset="0"/>
                <a:cs typeface="Akhbar MT" pitchFamily="2" charset="-78"/>
              </a:rPr>
              <a:t>, </a:t>
            </a:r>
            <a:r>
              <a:rPr lang="en-US" dirty="0" smtClean="0">
                <a:latin typeface="Palatino Linotype" pitchFamily="18" charset="0"/>
                <a:cs typeface="Akhbar MT" pitchFamily="2" charset="-78"/>
              </a:rPr>
              <a:t>t</a:t>
            </a:r>
            <a:r>
              <a:rPr lang="en-US" sz="1400" dirty="0" smtClean="0">
                <a:latin typeface="Palatino Linotype" pitchFamily="18" charset="0"/>
                <a:cs typeface="Akhbar MT" pitchFamily="2" charset="-78"/>
              </a:rPr>
              <a:t>2</a:t>
            </a:r>
            <a:r>
              <a:rPr lang="en-US" dirty="0" smtClean="0">
                <a:latin typeface="Palatino Linotype" pitchFamily="18" charset="0"/>
                <a:cs typeface="Akhbar MT" pitchFamily="2" charset="-78"/>
              </a:rPr>
              <a:t>*</a:t>
            </a:r>
            <a:r>
              <a:rPr lang="ar-SA" dirty="0" smtClean="0">
                <a:latin typeface="Palatino Linotype" pitchFamily="18" charset="0"/>
                <a:cs typeface="Akhbar MT" pitchFamily="2" charset="-78"/>
              </a:rPr>
              <a:t>, </a:t>
            </a:r>
            <a:r>
              <a:rPr lang="en-US" dirty="0" err="1" smtClean="0">
                <a:latin typeface="Palatino Linotype" pitchFamily="18" charset="0"/>
                <a:cs typeface="Akhbar MT" pitchFamily="2" charset="-78"/>
              </a:rPr>
              <a:t>e</a:t>
            </a:r>
            <a:r>
              <a:rPr lang="en-US" sz="2000" dirty="0" err="1" smtClean="0">
                <a:latin typeface="Palatino Linotype" pitchFamily="18" charset="0"/>
                <a:cs typeface="Akhbar MT" pitchFamily="2" charset="-78"/>
              </a:rPr>
              <a:t>g</a:t>
            </a:r>
            <a:r>
              <a:rPr lang="en-US" dirty="0" smtClean="0">
                <a:latin typeface="Palatino Linotype" pitchFamily="18" charset="0"/>
                <a:cs typeface="Akhbar MT" pitchFamily="2" charset="-78"/>
              </a:rPr>
              <a:t>*</a:t>
            </a:r>
            <a:r>
              <a:rPr lang="ar-SA" dirty="0" smtClean="0">
                <a:latin typeface="Palatino Linotype" pitchFamily="18" charset="0"/>
                <a:cs typeface="Akhbar MT" pitchFamily="2" charset="-78"/>
              </a:rPr>
              <a:t>) </a:t>
            </a:r>
          </a:p>
          <a:p>
            <a:pPr eaLnBrk="1" hangingPunct="1"/>
            <a:r>
              <a:rPr lang="ar-SA" sz="2400" dirty="0" smtClean="0">
                <a:cs typeface="Akhbar MT" pitchFamily="2" charset="-78"/>
              </a:rPr>
              <a:t>مدارات </a:t>
            </a:r>
            <a:r>
              <a:rPr lang="en-US" sz="2400" dirty="0" smtClean="0">
                <a:cs typeface="Akhbar MT" pitchFamily="2" charset="-78"/>
              </a:rPr>
              <a:t>e</a:t>
            </a:r>
            <a:r>
              <a:rPr lang="ar-SA" sz="2400" dirty="0" smtClean="0">
                <a:cs typeface="Akhbar MT" pitchFamily="2" charset="-78"/>
              </a:rPr>
              <a:t> على الفلز مدارات غير رابطة .</a:t>
            </a:r>
          </a:p>
          <a:p>
            <a:pPr eaLnBrk="1" hangingPunct="1"/>
            <a:r>
              <a:rPr lang="ar-SA" sz="2400" dirty="0" smtClean="0">
                <a:latin typeface="Palatino Linotype" pitchFamily="18" charset="0"/>
                <a:cs typeface="Akhbar MT" pitchFamily="2" charset="-78"/>
              </a:rPr>
              <a:t>لا يوجد في رباعي السطوح عملياً سوى </a:t>
            </a:r>
            <a:r>
              <a:rPr lang="en-US" sz="2400" dirty="0" smtClean="0">
                <a:latin typeface="Palatino Linotype" pitchFamily="18" charset="0"/>
                <a:cs typeface="Akhbar MT" pitchFamily="2" charset="-78"/>
              </a:rPr>
              <a:t>high spin</a:t>
            </a:r>
            <a:r>
              <a:rPr lang="ar-SA" sz="2400" dirty="0" smtClean="0">
                <a:latin typeface="Palatino Linotype" pitchFamily="18" charset="0"/>
                <a:cs typeface="Akhbar MT" pitchFamily="2" charset="-78"/>
              </a:rPr>
              <a:t> لأن </a:t>
            </a:r>
            <a:r>
              <a:rPr lang="el-GR" sz="2400" dirty="0" smtClean="0">
                <a:latin typeface="Palatino Linotype" pitchFamily="18" charset="0"/>
                <a:cs typeface="Akhbar MT" pitchFamily="2" charset="-78"/>
              </a:rPr>
              <a:t>Δ</a:t>
            </a:r>
            <a:r>
              <a:rPr lang="en-US" sz="900" dirty="0" smtClean="0">
                <a:latin typeface="Palatino Linotype" pitchFamily="18" charset="0"/>
                <a:cs typeface="Akhbar MT" pitchFamily="2" charset="-78"/>
              </a:rPr>
              <a:t>O</a:t>
            </a:r>
            <a:r>
              <a:rPr lang="el-GR" sz="2400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en-US" sz="2400" dirty="0" smtClean="0">
                <a:latin typeface="Palatino Linotype" pitchFamily="18" charset="0"/>
                <a:cs typeface="Akhbar MT" pitchFamily="2" charset="-78"/>
              </a:rPr>
              <a:t>&lt;</a:t>
            </a:r>
            <a:r>
              <a:rPr lang="el-GR" sz="2400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en-US" sz="2400" dirty="0" smtClean="0">
                <a:latin typeface="Palatino Linotype" pitchFamily="18" charset="0"/>
                <a:cs typeface="Akhbar MT" pitchFamily="2" charset="-78"/>
              </a:rPr>
              <a:t>P</a:t>
            </a:r>
            <a:r>
              <a:rPr lang="ar-SA" sz="2400" dirty="0" smtClean="0">
                <a:latin typeface="Palatino Linotype" pitchFamily="18" charset="0"/>
                <a:cs typeface="Akhbar MT" pitchFamily="2" charset="-78"/>
              </a:rPr>
              <a:t> .</a:t>
            </a:r>
          </a:p>
          <a:p>
            <a:pPr eaLnBrk="1" hangingPunct="1"/>
            <a:r>
              <a:rPr lang="ar-SA" sz="2400" dirty="0" smtClean="0">
                <a:latin typeface="Palatino Linotype" pitchFamily="18" charset="0"/>
                <a:cs typeface="Akhbar MT" pitchFamily="2" charset="-78"/>
              </a:rPr>
              <a:t>هذه المعقدات ليس لها مستوى تماثل .</a:t>
            </a:r>
          </a:p>
          <a:p>
            <a:pPr eaLnBrk="1" hangingPunct="1"/>
            <a:r>
              <a:rPr lang="ar-SA" sz="2400" dirty="0" smtClean="0">
                <a:latin typeface="Palatino Linotype" pitchFamily="18" charset="0"/>
                <a:cs typeface="Akhbar MT" pitchFamily="2" charset="-78"/>
              </a:rPr>
              <a:t>أطياف الامتصاص تكون لها شدة عالية لأن الانتقالات تكون بين </a:t>
            </a:r>
            <a:r>
              <a:rPr lang="en-US" sz="2400" dirty="0" smtClean="0">
                <a:latin typeface="Palatino Linotype" pitchFamily="18" charset="0"/>
                <a:cs typeface="Akhbar MT" pitchFamily="2" charset="-78"/>
              </a:rPr>
              <a:t>e </a:t>
            </a:r>
            <a:r>
              <a:rPr lang="en-US" sz="24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 t</a:t>
            </a:r>
            <a:r>
              <a:rPr lang="en-US" sz="14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2</a:t>
            </a:r>
            <a:r>
              <a:rPr lang="en-US" sz="24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*</a:t>
            </a:r>
            <a:endParaRPr lang="en-US" sz="2800" dirty="0" smtClean="0">
              <a:latin typeface="Palatino Linotype" pitchFamily="18" charset="0"/>
              <a:cs typeface="Akhbar MT" pitchFamily="2" charset="-78"/>
              <a:sym typeface="Wingdings 3" pitchFamily="18" charset="2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971550" y="549275"/>
            <a:ext cx="7345363" cy="5759450"/>
            <a:chOff x="1565" y="981"/>
            <a:chExt cx="2596" cy="2364"/>
          </a:xfrm>
        </p:grpSpPr>
        <p:pic>
          <p:nvPicPr>
            <p:cNvPr id="10243" name="Picture 10" descr="Untitled-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65" y="981"/>
              <a:ext cx="2596" cy="2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44" name="Rectangle 12"/>
            <p:cNvSpPr>
              <a:spLocks noChangeArrowheads="1"/>
            </p:cNvSpPr>
            <p:nvPr/>
          </p:nvSpPr>
          <p:spPr bwMode="auto">
            <a:xfrm>
              <a:off x="2699" y="1525"/>
              <a:ext cx="499" cy="998"/>
            </a:xfrm>
            <a:prstGeom prst="rect">
              <a:avLst/>
            </a:prstGeom>
            <a:noFill/>
            <a:ln w="15875">
              <a:solidFill>
                <a:srgbClr val="66CC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</p:grp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503238" y="404813"/>
            <a:ext cx="8172450" cy="604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>
          <a:xfrm>
            <a:off x="1116013" y="981075"/>
            <a:ext cx="6862762" cy="1143000"/>
          </a:xfrm>
          <a:effectLst>
            <a:outerShdw dist="35921" dir="2700000" algn="ctr" rotWithShape="0">
              <a:srgbClr val="ADDBA9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000066"/>
                </a:solidFill>
                <a:cs typeface="Akhbar MT" pitchFamily="2" charset="-78"/>
              </a:rPr>
              <a:t>تكوين رابطة باي </a:t>
            </a:r>
            <a:r>
              <a:rPr lang="el-GR" dirty="0" smtClean="0">
                <a:solidFill>
                  <a:srgbClr val="000066"/>
                </a:solidFill>
                <a:latin typeface="Palatino Linotype" pitchFamily="18" charset="0"/>
                <a:cs typeface="Akhbar MT" pitchFamily="2" charset="-78"/>
              </a:rPr>
              <a:t>π</a:t>
            </a:r>
            <a:r>
              <a:rPr lang="ar-SA" dirty="0" smtClean="0">
                <a:solidFill>
                  <a:srgbClr val="000066"/>
                </a:solidFill>
                <a:latin typeface="Palatino Linotype" pitchFamily="18" charset="0"/>
                <a:cs typeface="Akhbar MT" pitchFamily="2" charset="-78"/>
              </a:rPr>
              <a:t> :</a:t>
            </a:r>
            <a:endParaRPr lang="el-GR" dirty="0" smtClean="0">
              <a:solidFill>
                <a:srgbClr val="000066"/>
              </a:solidFill>
              <a:latin typeface="Palatino Linotype" pitchFamily="18" charset="0"/>
              <a:cs typeface="Akhbar MT" pitchFamily="2" charset="-78"/>
            </a:endParaRP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00113" y="2205038"/>
            <a:ext cx="7200900" cy="2519362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ar-SA" sz="2800" dirty="0" smtClean="0">
                <a:cs typeface="Akhbar MT" pitchFamily="2" charset="-78"/>
              </a:rPr>
              <a:t>نظرية المجال البلوري اوجدت السلسلة </a:t>
            </a:r>
            <a:r>
              <a:rPr lang="ar-SA" sz="2800" dirty="0" err="1" smtClean="0">
                <a:cs typeface="Akhbar MT" pitchFamily="2" charset="-78"/>
              </a:rPr>
              <a:t>الطيفوكيميائية</a:t>
            </a:r>
            <a:r>
              <a:rPr lang="ar-SA" sz="2800" dirty="0" smtClean="0">
                <a:cs typeface="Akhbar MT" pitchFamily="2" charset="-78"/>
              </a:rPr>
              <a:t> ولكنها لم تستطع تفسير هذه السلسلة بناء على المعلومات القياسية المعتادة مثل </a:t>
            </a:r>
            <a:r>
              <a:rPr lang="ar-SA" sz="2800" dirty="0" err="1" smtClean="0">
                <a:cs typeface="Akhbar MT" pitchFamily="2" charset="-78"/>
              </a:rPr>
              <a:t>السالبية</a:t>
            </a:r>
            <a:r>
              <a:rPr lang="ar-SA" sz="2800" dirty="0" smtClean="0">
                <a:cs typeface="Akhbar MT" pitchFamily="2" charset="-78"/>
              </a:rPr>
              <a:t> </a:t>
            </a:r>
            <a:r>
              <a:rPr lang="ar-SA" sz="2800" dirty="0" err="1" smtClean="0">
                <a:cs typeface="Akhbar MT" pitchFamily="2" charset="-78"/>
              </a:rPr>
              <a:t>الكهربية </a:t>
            </a:r>
            <a:r>
              <a:rPr lang="ar-SA" sz="2800" dirty="0" smtClean="0">
                <a:cs typeface="Akhbar MT" pitchFamily="2" charset="-78"/>
              </a:rPr>
              <a:t>، </a:t>
            </a:r>
            <a:r>
              <a:rPr lang="ar-SA" sz="2800" dirty="0" err="1" smtClean="0">
                <a:cs typeface="Akhbar MT" pitchFamily="2" charset="-78"/>
              </a:rPr>
              <a:t>الحجم </a:t>
            </a:r>
            <a:r>
              <a:rPr lang="ar-SA" sz="2800" dirty="0" smtClean="0">
                <a:cs typeface="Akhbar MT" pitchFamily="2" charset="-78"/>
              </a:rPr>
              <a:t>، </a:t>
            </a:r>
            <a:r>
              <a:rPr lang="ar-SA" sz="2800" dirty="0" err="1" smtClean="0">
                <a:cs typeface="Akhbar MT" pitchFamily="2" charset="-78"/>
              </a:rPr>
              <a:t>الاستقطاب </a:t>
            </a:r>
            <a:r>
              <a:rPr lang="ar-SA" sz="2800" dirty="0" smtClean="0">
                <a:cs typeface="Akhbar MT" pitchFamily="2" charset="-78"/>
              </a:rPr>
              <a:t>، العزم </a:t>
            </a:r>
            <a:r>
              <a:rPr lang="ar-SA" sz="2800" dirty="0" err="1" smtClean="0">
                <a:cs typeface="Akhbar MT" pitchFamily="2" charset="-78"/>
              </a:rPr>
              <a:t>القطبي .</a:t>
            </a:r>
            <a:r>
              <a:rPr lang="ar-SA" sz="2800" dirty="0" smtClean="0">
                <a:cs typeface="Akhbar MT" pitchFamily="2" charset="-78"/>
              </a:rPr>
              <a:t> حيث وجدت </a:t>
            </a:r>
            <a:r>
              <a:rPr lang="ar-SA" sz="2800" dirty="0" err="1" smtClean="0">
                <a:cs typeface="Akhbar MT" pitchFamily="2" charset="-78"/>
              </a:rPr>
              <a:t>ليجندات</a:t>
            </a:r>
            <a:r>
              <a:rPr lang="ar-SA" sz="2800" dirty="0" smtClean="0">
                <a:cs typeface="Akhbar MT" pitchFamily="2" charset="-78"/>
              </a:rPr>
              <a:t> متعادلة كهربائياً مثل </a:t>
            </a:r>
            <a:r>
              <a:rPr lang="en-US" sz="2800" dirty="0" smtClean="0">
                <a:cs typeface="Akhbar MT" pitchFamily="2" charset="-78"/>
              </a:rPr>
              <a:t>H2O  </a:t>
            </a:r>
            <a:r>
              <a:rPr lang="ar-SA" sz="2800" dirty="0" smtClean="0">
                <a:cs typeface="Akhbar MT" pitchFamily="2" charset="-78"/>
              </a:rPr>
              <a:t> </a:t>
            </a:r>
            <a:r>
              <a:rPr lang="ar-SA" sz="2800" dirty="0" err="1" smtClean="0">
                <a:cs typeface="Akhbar MT" pitchFamily="2" charset="-78"/>
              </a:rPr>
              <a:t>،</a:t>
            </a:r>
            <a:r>
              <a:rPr lang="en-US" sz="2800" dirty="0" smtClean="0">
                <a:cs typeface="Akhbar MT" pitchFamily="2" charset="-78"/>
              </a:rPr>
              <a:t>CO </a:t>
            </a:r>
            <a:r>
              <a:rPr lang="ar-SA" sz="2800" dirty="0" smtClean="0">
                <a:cs typeface="Akhbar MT" pitchFamily="2" charset="-78"/>
              </a:rPr>
              <a:t> ذات مجال </a:t>
            </a:r>
            <a:r>
              <a:rPr lang="ar-SA" sz="2800" dirty="0" err="1" smtClean="0">
                <a:cs typeface="Akhbar MT" pitchFamily="2" charset="-78"/>
              </a:rPr>
              <a:t>ليجندي</a:t>
            </a:r>
            <a:r>
              <a:rPr lang="ar-SA" sz="2800" dirty="0" smtClean="0">
                <a:cs typeface="Akhbar MT" pitchFamily="2" charset="-78"/>
              </a:rPr>
              <a:t> أقوى من مجال </a:t>
            </a:r>
            <a:r>
              <a:rPr lang="ar-SA" sz="2800" dirty="0" err="1" smtClean="0">
                <a:cs typeface="Akhbar MT" pitchFamily="2" charset="-78"/>
              </a:rPr>
              <a:t>ليجندات</a:t>
            </a:r>
            <a:r>
              <a:rPr lang="ar-SA" sz="2800" dirty="0" smtClean="0">
                <a:cs typeface="Akhbar MT" pitchFamily="2" charset="-78"/>
              </a:rPr>
              <a:t> سالبة كهربياً مثل </a:t>
            </a:r>
            <a:r>
              <a:rPr lang="en-US" sz="2800" dirty="0" smtClean="0">
                <a:cs typeface="Akhbar MT" pitchFamily="2" charset="-78"/>
              </a:rPr>
              <a:t>F-</a:t>
            </a:r>
            <a:r>
              <a:rPr lang="ar-SA" sz="2800" dirty="0" err="1" smtClean="0">
                <a:cs typeface="Akhbar MT" pitchFamily="2" charset="-78"/>
              </a:rPr>
              <a:t>،</a:t>
            </a:r>
            <a:r>
              <a:rPr lang="ar-SA" sz="2800" dirty="0" smtClean="0">
                <a:cs typeface="Akhbar MT" pitchFamily="2" charset="-78"/>
              </a:rPr>
              <a:t> </a:t>
            </a:r>
            <a:r>
              <a:rPr lang="en-US" sz="2800" dirty="0" smtClean="0">
                <a:cs typeface="Akhbar MT" pitchFamily="2" charset="-78"/>
              </a:rPr>
              <a:t>OH-  </a:t>
            </a:r>
            <a:endParaRPr lang="ar-SA" sz="2800" dirty="0" smtClean="0">
              <a:cs typeface="Akhbar MT" pitchFamily="2" charset="-78"/>
            </a:endParaRPr>
          </a:p>
          <a:p>
            <a:pPr eaLnBrk="1" hangingPunct="1">
              <a:defRPr/>
            </a:pPr>
            <a:r>
              <a:rPr lang="ar-SA" sz="2800" dirty="0" smtClean="0">
                <a:cs typeface="Akhbar MT" pitchFamily="2" charset="-78"/>
              </a:rPr>
              <a:t>لكن نظرية المدارات المعقدة تمكنت من معالجة هذا </a:t>
            </a:r>
            <a:r>
              <a:rPr lang="ar-SA" sz="2800" dirty="0" err="1" smtClean="0">
                <a:cs typeface="Akhbar MT" pitchFamily="2" charset="-78"/>
              </a:rPr>
              <a:t>الاخفاق </a:t>
            </a:r>
            <a:r>
              <a:rPr lang="ar-SA" sz="2800" dirty="0" err="1" smtClean="0">
                <a:solidFill>
                  <a:srgbClr val="FFC000"/>
                </a:solidFill>
                <a:cs typeface="Andalus" pitchFamily="18" charset="-78"/>
              </a:rPr>
              <a:t>.</a:t>
            </a:r>
            <a:endParaRPr lang="en-US" sz="2800" dirty="0" smtClean="0">
              <a:solidFill>
                <a:srgbClr val="FFC000"/>
              </a:solidFill>
              <a:cs typeface="Andalus" pitchFamily="18" charset="-78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4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9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/>
      <p:bldP spid="4403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ChangeArrowheads="1"/>
          </p:cNvSpPr>
          <p:nvPr/>
        </p:nvSpPr>
        <p:spPr bwMode="auto">
          <a:xfrm>
            <a:off x="485775" y="404813"/>
            <a:ext cx="8172450" cy="604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22438" y="1268413"/>
            <a:ext cx="5699125" cy="711200"/>
          </a:xfrm>
          <a:effectLst>
            <a:outerShdw dist="3592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ar-SA" sz="4000" dirty="0" smtClean="0">
                <a:solidFill>
                  <a:srgbClr val="000066"/>
                </a:solidFill>
                <a:cs typeface="Akhbar MT" pitchFamily="2" charset="-78"/>
              </a:rPr>
              <a:t>تداخل المدارات :</a:t>
            </a:r>
            <a:endParaRPr lang="en-US" sz="4000" dirty="0" smtClean="0">
              <a:solidFill>
                <a:srgbClr val="000066"/>
              </a:solidFill>
              <a:cs typeface="Akhbar MT" pitchFamily="2" charset="-78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2625" y="2205038"/>
            <a:ext cx="7705725" cy="2592387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ar-SA" sz="2400" dirty="0" smtClean="0">
                <a:cs typeface="Akhbar MT" pitchFamily="2" charset="-78"/>
              </a:rPr>
              <a:t>عند رسم مخطط مستوى الطاقة لمعقد ثماني السطوح باعتبار </a:t>
            </a:r>
            <a:r>
              <a:rPr lang="ar-SA" sz="2400" dirty="0" err="1" smtClean="0">
                <a:cs typeface="Akhbar MT" pitchFamily="2" charset="-78"/>
              </a:rPr>
              <a:t>التآصل</a:t>
            </a:r>
            <a:r>
              <a:rPr lang="ar-SA" sz="2400" dirty="0" smtClean="0">
                <a:cs typeface="Akhbar MT" pitchFamily="2" charset="-78"/>
              </a:rPr>
              <a:t> سيجما </a:t>
            </a:r>
            <a:r>
              <a:rPr lang="el-GR" sz="2400" dirty="0" smtClean="0">
                <a:cs typeface="Akhbar MT" pitchFamily="2" charset="-78"/>
              </a:rPr>
              <a:t>σ</a:t>
            </a:r>
            <a:r>
              <a:rPr lang="ar-SA" sz="2400" dirty="0" smtClean="0">
                <a:cs typeface="Akhbar MT" pitchFamily="2" charset="-78"/>
              </a:rPr>
              <a:t> فقط , فإن مدارات </a:t>
            </a:r>
            <a:r>
              <a:rPr lang="en-US" sz="2400" dirty="0" smtClean="0">
                <a:cs typeface="Akhbar MT" pitchFamily="2" charset="-78"/>
              </a:rPr>
              <a:t>t</a:t>
            </a:r>
            <a:r>
              <a:rPr lang="en-US" sz="1200" dirty="0" smtClean="0">
                <a:cs typeface="Akhbar MT" pitchFamily="2" charset="-78"/>
              </a:rPr>
              <a:t>2g</a:t>
            </a:r>
            <a:r>
              <a:rPr lang="ar-SA" sz="2400" dirty="0" smtClean="0">
                <a:cs typeface="Akhbar MT" pitchFamily="2" charset="-78"/>
              </a:rPr>
              <a:t> الموجودة على الفلز لم تتأثر طاقاتها وهي مدارات ذات تماثل باي  </a:t>
            </a:r>
            <a:r>
              <a:rPr lang="el-GR" sz="2400" dirty="0" smtClean="0">
                <a:cs typeface="Akhbar MT" pitchFamily="2" charset="-78"/>
              </a:rPr>
              <a:t>π</a:t>
            </a:r>
            <a:r>
              <a:rPr lang="ar-SA" sz="2400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ar-SA" sz="2400" dirty="0" smtClean="0">
                <a:cs typeface="Akhbar MT" pitchFamily="2" charset="-78"/>
              </a:rPr>
              <a:t>.</a:t>
            </a:r>
          </a:p>
          <a:p>
            <a:pPr eaLnBrk="1" hangingPunct="1">
              <a:defRPr/>
            </a:pPr>
            <a:r>
              <a:rPr lang="ar-SA" sz="2400" dirty="0" smtClean="0">
                <a:cs typeface="Akhbar MT" pitchFamily="2" charset="-78"/>
              </a:rPr>
              <a:t>ولهذا السبب لا يحدث تداخل إلا مع مدارات </a:t>
            </a:r>
            <a:r>
              <a:rPr lang="ar-SA" sz="2400" dirty="0" err="1" smtClean="0">
                <a:cs typeface="Akhbar MT" pitchFamily="2" charset="-78"/>
              </a:rPr>
              <a:t>ليجندات</a:t>
            </a:r>
            <a:r>
              <a:rPr lang="ar-SA" sz="2400" dirty="0" smtClean="0">
                <a:cs typeface="Akhbar MT" pitchFamily="2" charset="-78"/>
              </a:rPr>
              <a:t> لها تماثل </a:t>
            </a:r>
            <a:r>
              <a:rPr lang="el-GR" sz="2400" dirty="0" smtClean="0">
                <a:cs typeface="Akhbar MT" pitchFamily="2" charset="-78"/>
              </a:rPr>
              <a:t>π</a:t>
            </a:r>
            <a:r>
              <a:rPr lang="en-US" sz="2400" dirty="0" smtClean="0">
                <a:cs typeface="Akhbar MT" pitchFamily="2" charset="-78"/>
              </a:rPr>
              <a:t> </a:t>
            </a:r>
            <a:r>
              <a:rPr lang="ar-SA" sz="2400" dirty="0" smtClean="0">
                <a:cs typeface="Akhbar MT" pitchFamily="2" charset="-78"/>
              </a:rPr>
              <a:t> .</a:t>
            </a:r>
          </a:p>
          <a:p>
            <a:pPr algn="ctr" eaLnBrk="1" hangingPunct="1">
              <a:buFontTx/>
              <a:buNone/>
              <a:defRPr/>
            </a:pPr>
            <a:r>
              <a:rPr lang="ar-SA" sz="2400" dirty="0" smtClean="0">
                <a:cs typeface="Akhbar MT" pitchFamily="2" charset="-78"/>
              </a:rPr>
              <a:t>مثل : </a:t>
            </a:r>
            <a:r>
              <a:rPr lang="en-US" sz="2400" dirty="0" smtClean="0">
                <a:cs typeface="Akhbar MT" pitchFamily="2" charset="-78"/>
              </a:rPr>
              <a:t>p </a:t>
            </a:r>
            <a:r>
              <a:rPr lang="ar-SA" sz="2400" dirty="0" smtClean="0">
                <a:cs typeface="Akhbar MT" pitchFamily="2" charset="-78"/>
              </a:rPr>
              <a:t> ،</a:t>
            </a:r>
            <a:r>
              <a:rPr lang="en-US" sz="2400" dirty="0" smtClean="0">
                <a:cs typeface="Akhbar MT" pitchFamily="2" charset="-78"/>
              </a:rPr>
              <a:t>d </a:t>
            </a:r>
            <a:r>
              <a:rPr lang="ar-SA" sz="2400" dirty="0" smtClean="0">
                <a:cs typeface="Akhbar MT" pitchFamily="2" charset="-78"/>
              </a:rPr>
              <a:t> ،  </a:t>
            </a:r>
            <a:r>
              <a:rPr lang="el-GR" sz="2400" dirty="0" smtClean="0">
                <a:cs typeface="Akhbar MT" pitchFamily="2" charset="-78"/>
              </a:rPr>
              <a:t>π</a:t>
            </a:r>
            <a:r>
              <a:rPr lang="en-US" sz="2400" dirty="0" smtClean="0">
                <a:cs typeface="Akhbar MT" pitchFamily="2" charset="-78"/>
              </a:rPr>
              <a:t>*</a:t>
            </a:r>
            <a:r>
              <a:rPr lang="en-US" sz="1200" dirty="0" smtClean="0">
                <a:cs typeface="Akhbar MT" pitchFamily="2" charset="-78"/>
              </a:rPr>
              <a:t>L</a:t>
            </a:r>
            <a:r>
              <a:rPr lang="ar-SA" sz="1200" dirty="0" smtClean="0">
                <a:cs typeface="Akhbar MT" pitchFamily="2" charset="-78"/>
              </a:rPr>
              <a:t>  </a:t>
            </a:r>
            <a:r>
              <a:rPr lang="ar-SA" sz="2400" dirty="0" smtClean="0">
                <a:cs typeface="Akhbar MT" pitchFamily="2" charset="-78"/>
              </a:rPr>
              <a:t>.</a:t>
            </a:r>
            <a:r>
              <a:rPr lang="en-US" sz="2400" dirty="0" smtClean="0">
                <a:cs typeface="Akhbar MT" pitchFamily="2" charset="-78"/>
              </a:rPr>
              <a:t> </a:t>
            </a:r>
            <a:endParaRPr lang="ar-SA" sz="2400" dirty="0" smtClean="0">
              <a:cs typeface="Akhbar MT" pitchFamily="2" charset="-78"/>
            </a:endParaRPr>
          </a:p>
          <a:p>
            <a:pPr eaLnBrk="1" hangingPunct="1">
              <a:defRPr/>
            </a:pPr>
            <a:r>
              <a:rPr lang="ar-SA" sz="2400" dirty="0" smtClean="0">
                <a:cs typeface="Akhbar MT" pitchFamily="2" charset="-78"/>
              </a:rPr>
              <a:t>نتيجة لترابط </a:t>
            </a:r>
            <a:r>
              <a:rPr lang="el-GR" sz="2400" dirty="0" smtClean="0">
                <a:cs typeface="Akhbar MT" pitchFamily="2" charset="-78"/>
              </a:rPr>
              <a:t>π</a:t>
            </a:r>
            <a:r>
              <a:rPr lang="ar-SA" sz="2400" dirty="0" smtClean="0">
                <a:cs typeface="Akhbar MT" pitchFamily="2" charset="-78"/>
              </a:rPr>
              <a:t> : تتأثر قيمة طاقة تثبيت المجال البلوري</a:t>
            </a:r>
            <a:r>
              <a:rPr lang="en-US" sz="2400" dirty="0" smtClean="0">
                <a:cs typeface="Akhbar MT" pitchFamily="2" charset="-78"/>
              </a:rPr>
              <a:t> </a:t>
            </a:r>
            <a:r>
              <a:rPr lang="el-GR" sz="2400" dirty="0" smtClean="0">
                <a:cs typeface="Akhbar MT" pitchFamily="2" charset="-78"/>
              </a:rPr>
              <a:t>Δ</a:t>
            </a:r>
            <a:r>
              <a:rPr lang="en-US" sz="900" dirty="0" smtClean="0">
                <a:cs typeface="Akhbar MT" pitchFamily="2" charset="-78"/>
              </a:rPr>
              <a:t>O</a:t>
            </a:r>
            <a:r>
              <a:rPr lang="el-GR" sz="2400" dirty="0" smtClean="0">
                <a:cs typeface="Akhbar MT" pitchFamily="2" charset="-78"/>
              </a:rPr>
              <a:t> </a:t>
            </a:r>
            <a:r>
              <a:rPr lang="ar-SA" sz="2400" dirty="0" smtClean="0">
                <a:cs typeface="Akhbar MT" pitchFamily="2" charset="-78"/>
              </a:rPr>
              <a:t>.</a:t>
            </a:r>
            <a:r>
              <a:rPr lang="en-US" sz="2400" dirty="0" smtClean="0">
                <a:cs typeface="Akhbar MT" pitchFamily="2" charset="-78"/>
              </a:rPr>
              <a:t>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3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3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8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5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485775" y="404813"/>
            <a:ext cx="8172450" cy="604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46088" name="Picture 8" descr="Scan0001"/>
          <p:cNvPicPr>
            <a:picLocks noChangeAspect="1" noChangeArrowheads="1"/>
          </p:cNvPicPr>
          <p:nvPr/>
        </p:nvPicPr>
        <p:blipFill>
          <a:blip r:embed="rId2">
            <a:grayscl/>
            <a:biLevel thresh="50000"/>
          </a:blip>
          <a:srcRect b="26837"/>
          <a:stretch>
            <a:fillRect/>
          </a:stretch>
        </p:blipFill>
        <p:spPr bwMode="auto">
          <a:xfrm>
            <a:off x="714375" y="4256088"/>
            <a:ext cx="7643813" cy="169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9750" y="1701800"/>
            <a:ext cx="8064500" cy="2447925"/>
          </a:xfrm>
          <a:effectLst/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Tx/>
              <a:buNone/>
              <a:defRPr/>
            </a:pPr>
            <a:r>
              <a:rPr lang="ar-SA" dirty="0" smtClean="0">
                <a:solidFill>
                  <a:schemeClr val="bg1"/>
                </a:solidFill>
                <a:cs typeface="Andalus" pitchFamily="18" charset="-78"/>
              </a:rPr>
              <a:t>     </a:t>
            </a:r>
            <a:r>
              <a:rPr lang="ar-SA" sz="2800" dirty="0" smtClean="0">
                <a:cs typeface="Akhbar MT" pitchFamily="2" charset="-78"/>
              </a:rPr>
              <a:t>التداخل بين مدارات الفلز</a:t>
            </a:r>
            <a:r>
              <a:rPr lang="ar-SA" dirty="0" smtClean="0">
                <a:cs typeface="Akhbar MT" pitchFamily="2" charset="-78"/>
              </a:rPr>
              <a:t> </a:t>
            </a:r>
            <a:r>
              <a:rPr lang="en-US" sz="2800" dirty="0" smtClean="0">
                <a:cs typeface="Akhbar MT" pitchFamily="2" charset="-78"/>
              </a:rPr>
              <a:t>t</a:t>
            </a:r>
            <a:r>
              <a:rPr lang="en-US" sz="1600" dirty="0" smtClean="0">
                <a:cs typeface="Akhbar MT" pitchFamily="2" charset="-78"/>
              </a:rPr>
              <a:t>2g</a:t>
            </a:r>
            <a:r>
              <a:rPr lang="ar-SA" dirty="0" smtClean="0">
                <a:cs typeface="Akhbar MT" pitchFamily="2" charset="-78"/>
              </a:rPr>
              <a:t> </a:t>
            </a:r>
            <a:r>
              <a:rPr lang="ar-SA" sz="2800" dirty="0" smtClean="0">
                <a:cs typeface="Akhbar MT" pitchFamily="2" charset="-78"/>
              </a:rPr>
              <a:t>الثلاثة وأحد مدارات </a:t>
            </a:r>
            <a:r>
              <a:rPr lang="ar-SA" sz="2800" dirty="0" err="1" smtClean="0">
                <a:cs typeface="Akhbar MT" pitchFamily="2" charset="-78"/>
              </a:rPr>
              <a:t>الليجندات</a:t>
            </a:r>
            <a:r>
              <a:rPr lang="ar-SA" sz="2800" dirty="0" smtClean="0">
                <a:cs typeface="Akhbar MT" pitchFamily="2" charset="-78"/>
              </a:rPr>
              <a:t> القادرة على تكوين رابطة </a:t>
            </a:r>
            <a:r>
              <a:rPr lang="en-US" sz="2800" dirty="0" smtClean="0">
                <a:cs typeface="Akhbar MT" pitchFamily="2" charset="-78"/>
              </a:rPr>
              <a:t> </a:t>
            </a:r>
            <a:r>
              <a:rPr lang="el-GR" sz="2800" dirty="0" smtClean="0">
                <a:latin typeface="Palatino Linotype" pitchFamily="18" charset="0"/>
                <a:cs typeface="Akhbar MT" pitchFamily="2" charset="-78"/>
              </a:rPr>
              <a:t>π</a:t>
            </a:r>
            <a:r>
              <a:rPr lang="ar-SA" sz="2800" dirty="0" smtClean="0">
                <a:cs typeface="Akhbar MT" pitchFamily="2" charset="-78"/>
              </a:rPr>
              <a:t>وهي ثلاث مدارات :</a:t>
            </a:r>
          </a:p>
          <a:p>
            <a:pPr marL="1295400" lvl="2" indent="-381000" eaLnBrk="1" hangingPunct="1">
              <a:lnSpc>
                <a:spcPct val="90000"/>
              </a:lnSpc>
              <a:buClr>
                <a:schemeClr val="bg1"/>
              </a:buClr>
              <a:buFontTx/>
              <a:buAutoNum type="arabic2Minus"/>
              <a:defRPr/>
            </a:pPr>
            <a:r>
              <a:rPr lang="ar-SA" dirty="0" smtClean="0">
                <a:cs typeface="Akhbar MT" pitchFamily="2" charset="-78"/>
              </a:rPr>
              <a:t>مدار عمودي </a:t>
            </a:r>
            <a:r>
              <a:rPr lang="ar-SA" dirty="0" err="1" smtClean="0">
                <a:cs typeface="Akhbar MT" pitchFamily="2" charset="-78"/>
              </a:rPr>
              <a:t>لليجند</a:t>
            </a:r>
            <a:r>
              <a:rPr lang="ar-SA" dirty="0" smtClean="0">
                <a:cs typeface="Akhbar MT" pitchFamily="2" charset="-78"/>
              </a:rPr>
              <a:t> على محور الرابطة </a:t>
            </a:r>
            <a:r>
              <a:rPr lang="el-GR" dirty="0" smtClean="0">
                <a:latin typeface="Palatino Linotype" pitchFamily="18" charset="0"/>
                <a:cs typeface="Akhbar MT" pitchFamily="2" charset="-78"/>
              </a:rPr>
              <a:t>σ</a:t>
            </a:r>
            <a:r>
              <a:rPr lang="ar-SA" dirty="0" smtClean="0">
                <a:cs typeface="Akhbar MT" pitchFamily="2" charset="-78"/>
              </a:rPr>
              <a:t> في ذرة الفلز .</a:t>
            </a:r>
          </a:p>
          <a:p>
            <a:pPr marL="1295400" lvl="2" indent="-381000" eaLnBrk="1" hangingPunct="1">
              <a:lnSpc>
                <a:spcPct val="90000"/>
              </a:lnSpc>
              <a:buClr>
                <a:schemeClr val="bg1"/>
              </a:buClr>
              <a:buFontTx/>
              <a:buAutoNum type="arabic2Minus"/>
              <a:defRPr/>
            </a:pPr>
            <a:r>
              <a:rPr lang="ar-SA" dirty="0" smtClean="0">
                <a:cs typeface="Akhbar MT" pitchFamily="2" charset="-78"/>
              </a:rPr>
              <a:t>مدار</a:t>
            </a:r>
            <a:r>
              <a:rPr lang="en-US" dirty="0" smtClean="0">
                <a:cs typeface="Akhbar MT" pitchFamily="2" charset="-78"/>
              </a:rPr>
              <a:t>d </a:t>
            </a:r>
            <a:r>
              <a:rPr lang="ar-SA" dirty="0" smtClean="0">
                <a:cs typeface="Akhbar MT" pitchFamily="2" charset="-78"/>
              </a:rPr>
              <a:t> </a:t>
            </a:r>
            <a:r>
              <a:rPr lang="ar-SA" dirty="0" err="1" smtClean="0">
                <a:cs typeface="Akhbar MT" pitchFamily="2" charset="-78"/>
              </a:rPr>
              <a:t>لليجند</a:t>
            </a:r>
            <a:r>
              <a:rPr lang="ar-SA" dirty="0" smtClean="0">
                <a:cs typeface="Akhbar MT" pitchFamily="2" charset="-78"/>
              </a:rPr>
              <a:t> الواقع في مستوى يماثل مدارات</a:t>
            </a:r>
            <a:r>
              <a:rPr lang="ar-SA" sz="2000" dirty="0" smtClean="0">
                <a:cs typeface="Akhbar MT" pitchFamily="2" charset="-78"/>
              </a:rPr>
              <a:t> </a:t>
            </a:r>
            <a:r>
              <a:rPr lang="en-US" dirty="0" smtClean="0">
                <a:cs typeface="Akhbar MT" pitchFamily="2" charset="-78"/>
              </a:rPr>
              <a:t>t</a:t>
            </a:r>
            <a:r>
              <a:rPr lang="en-US" sz="1200" dirty="0" smtClean="0">
                <a:cs typeface="Akhbar MT" pitchFamily="2" charset="-78"/>
              </a:rPr>
              <a:t>2g</a:t>
            </a:r>
            <a:r>
              <a:rPr lang="en-US" sz="2000" dirty="0" smtClean="0">
                <a:cs typeface="Akhbar MT" pitchFamily="2" charset="-78"/>
              </a:rPr>
              <a:t> </a:t>
            </a:r>
            <a:r>
              <a:rPr lang="ar-SA" sz="2000" dirty="0" smtClean="0">
                <a:cs typeface="Akhbar MT" pitchFamily="2" charset="-78"/>
              </a:rPr>
              <a:t> </a:t>
            </a:r>
            <a:r>
              <a:rPr lang="ar-SA" dirty="0" smtClean="0">
                <a:cs typeface="Akhbar MT" pitchFamily="2" charset="-78"/>
              </a:rPr>
              <a:t>في ذرة الفلز .</a:t>
            </a:r>
          </a:p>
          <a:p>
            <a:pPr marL="1295400" lvl="2" indent="-381000" eaLnBrk="1" hangingPunct="1">
              <a:lnSpc>
                <a:spcPct val="90000"/>
              </a:lnSpc>
              <a:buClr>
                <a:schemeClr val="bg1"/>
              </a:buClr>
              <a:buFontTx/>
              <a:buAutoNum type="arabic2Minus"/>
              <a:defRPr/>
            </a:pPr>
            <a:r>
              <a:rPr lang="ar-SA" dirty="0" smtClean="0">
                <a:cs typeface="Akhbar MT" pitchFamily="2" charset="-78"/>
              </a:rPr>
              <a:t>مدار </a:t>
            </a:r>
            <a:r>
              <a:rPr lang="ar-SA" dirty="0" smtClean="0">
                <a:latin typeface="Palatino Linotype" pitchFamily="18" charset="0"/>
                <a:cs typeface="Akhbar MT" pitchFamily="2" charset="-78"/>
              </a:rPr>
              <a:t>* </a:t>
            </a:r>
            <a:r>
              <a:rPr lang="el-GR" dirty="0" smtClean="0">
                <a:latin typeface="Palatino Linotype" pitchFamily="18" charset="0"/>
                <a:cs typeface="Akhbar MT" pitchFamily="2" charset="-78"/>
              </a:rPr>
              <a:t>π</a:t>
            </a:r>
            <a:r>
              <a:rPr lang="ar-SA" dirty="0" smtClean="0">
                <a:latin typeface="Palatino Linotype" pitchFamily="18" charset="0"/>
                <a:cs typeface="Akhbar MT" pitchFamily="2" charset="-78"/>
              </a:rPr>
              <a:t> </a:t>
            </a:r>
            <a:r>
              <a:rPr lang="ar-SA" dirty="0" smtClean="0">
                <a:cs typeface="Akhbar MT" pitchFamily="2" charset="-78"/>
              </a:rPr>
              <a:t>في </a:t>
            </a:r>
            <a:r>
              <a:rPr lang="ar-SA" dirty="0" err="1" smtClean="0">
                <a:cs typeface="Akhbar MT" pitchFamily="2" charset="-78"/>
              </a:rPr>
              <a:t>الليجند</a:t>
            </a:r>
            <a:r>
              <a:rPr lang="ar-SA" dirty="0" smtClean="0">
                <a:cs typeface="Akhbar MT" pitchFamily="2" charset="-78"/>
              </a:rPr>
              <a:t> الواقع في مستوى يماثل مدارات</a:t>
            </a:r>
            <a:r>
              <a:rPr lang="ar-SA" sz="2000" dirty="0" smtClean="0">
                <a:cs typeface="Akhbar MT" pitchFamily="2" charset="-78"/>
              </a:rPr>
              <a:t> </a:t>
            </a:r>
            <a:r>
              <a:rPr lang="en-US" dirty="0" smtClean="0">
                <a:cs typeface="Akhbar MT" pitchFamily="2" charset="-78"/>
              </a:rPr>
              <a:t>t</a:t>
            </a:r>
            <a:r>
              <a:rPr lang="en-US" sz="1200" dirty="0" smtClean="0">
                <a:cs typeface="Akhbar MT" pitchFamily="2" charset="-78"/>
              </a:rPr>
              <a:t>2g</a:t>
            </a:r>
            <a:r>
              <a:rPr lang="en-US" sz="2000" dirty="0" smtClean="0">
                <a:cs typeface="Akhbar MT" pitchFamily="2" charset="-78"/>
              </a:rPr>
              <a:t> </a:t>
            </a:r>
            <a:r>
              <a:rPr lang="ar-SA" sz="2000" dirty="0" smtClean="0">
                <a:cs typeface="Akhbar MT" pitchFamily="2" charset="-78"/>
              </a:rPr>
              <a:t> </a:t>
            </a:r>
            <a:r>
              <a:rPr lang="ar-SA" dirty="0" smtClean="0">
                <a:cs typeface="Akhbar MT" pitchFamily="2" charset="-78"/>
              </a:rPr>
              <a:t>في ذرة الفلز.</a:t>
            </a:r>
            <a:r>
              <a:rPr lang="ar-SA" sz="2000" dirty="0" smtClean="0">
                <a:cs typeface="Akhbar MT" pitchFamily="2" charset="-78"/>
              </a:rPr>
              <a:t>  </a:t>
            </a:r>
            <a:endParaRPr lang="en-US" sz="2000" dirty="0" smtClean="0">
              <a:cs typeface="Akhbar MT" pitchFamily="2" charset="-78"/>
            </a:endParaRPr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title"/>
          </p:nvPr>
        </p:nvSpPr>
        <p:spPr>
          <a:xfrm>
            <a:off x="1001713" y="981075"/>
            <a:ext cx="7138987" cy="561975"/>
          </a:xfrm>
          <a:effectLst>
            <a:outerShdw dist="3592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ar-SA" sz="2800" dirty="0" smtClean="0">
                <a:solidFill>
                  <a:srgbClr val="000066"/>
                </a:solidFill>
                <a:cs typeface="DecoType Naskh" pitchFamily="2" charset="-78"/>
              </a:rPr>
              <a:t>مخطط مستوى طاقة المعقد المحتوي على روابط باي </a:t>
            </a:r>
            <a:r>
              <a:rPr lang="el-GR" sz="2800" dirty="0" smtClean="0">
                <a:solidFill>
                  <a:srgbClr val="000066"/>
                </a:solidFill>
                <a:cs typeface="Andalus" pitchFamily="18" charset="-78"/>
              </a:rPr>
              <a:t>π</a:t>
            </a:r>
            <a:r>
              <a:rPr lang="ar-SA" sz="2800" dirty="0" smtClean="0">
                <a:solidFill>
                  <a:srgbClr val="000066"/>
                </a:solidFill>
                <a:cs typeface="DecoType Naskh" pitchFamily="2" charset="-78"/>
              </a:rPr>
              <a:t> :</a:t>
            </a:r>
            <a:endParaRPr lang="en-US" sz="2800" dirty="0" smtClean="0">
              <a:solidFill>
                <a:srgbClr val="000066"/>
              </a:solidFill>
              <a:cs typeface="DecoType Naskh" pitchFamily="2" charset="-78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 build="p" rev="1"/>
      <p:bldP spid="4608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503238" y="404813"/>
            <a:ext cx="8172450" cy="604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title"/>
          </p:nvPr>
        </p:nvSpPr>
        <p:spPr>
          <a:xfrm>
            <a:off x="1357313" y="357188"/>
            <a:ext cx="6707187" cy="1143000"/>
          </a:xfrm>
          <a:effectLst>
            <a:outerShdw dist="3592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ar-SA" sz="2800" dirty="0" smtClean="0">
                <a:solidFill>
                  <a:srgbClr val="000066"/>
                </a:solidFill>
                <a:cs typeface="Akhbar MT" pitchFamily="2" charset="-78"/>
              </a:rPr>
              <a:t>نلاحظ حالات مختلفة عند تكوين رابطة من نوع </a:t>
            </a:r>
            <a:r>
              <a:rPr lang="el-GR" sz="2800" dirty="0" smtClean="0">
                <a:solidFill>
                  <a:srgbClr val="000066"/>
                </a:solidFill>
                <a:cs typeface="Akhbar MT" pitchFamily="2" charset="-78"/>
              </a:rPr>
              <a:t>π</a:t>
            </a:r>
            <a:r>
              <a:rPr lang="ar-SA" sz="2800" dirty="0" smtClean="0">
                <a:solidFill>
                  <a:srgbClr val="000066"/>
                </a:solidFill>
                <a:cs typeface="Akhbar MT" pitchFamily="2" charset="-78"/>
              </a:rPr>
              <a:t> في مركبات المعقدات :</a:t>
            </a:r>
            <a:r>
              <a:rPr lang="ar-SA" sz="4000" dirty="0" smtClean="0">
                <a:solidFill>
                  <a:srgbClr val="000066"/>
                </a:solidFill>
                <a:cs typeface="Akhbar MT" pitchFamily="2" charset="-78"/>
              </a:rPr>
              <a:t> </a:t>
            </a:r>
            <a:endParaRPr lang="en-US" sz="4000" dirty="0" smtClean="0">
              <a:solidFill>
                <a:srgbClr val="000066"/>
              </a:solidFill>
              <a:cs typeface="Akhbar MT" pitchFamily="2" charset="-78"/>
            </a:endParaRP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00563" y="2206625"/>
            <a:ext cx="4103687" cy="2951163"/>
          </a:xfrm>
          <a:effectLst/>
        </p:spPr>
        <p:txBody>
          <a:bodyPr/>
          <a:lstStyle/>
          <a:p>
            <a:pPr marL="92075" indent="-12700" algn="ctr" eaLnBrk="1" hangingPunct="1">
              <a:buFontTx/>
              <a:buNone/>
              <a:defRPr/>
            </a:pPr>
            <a:r>
              <a:rPr lang="ar-SA" sz="2800" dirty="0" smtClean="0">
                <a:cs typeface="Akhbar MT" pitchFamily="2" charset="-78"/>
              </a:rPr>
              <a:t>الحالة الأولى : </a:t>
            </a:r>
          </a:p>
          <a:p>
            <a:pPr marL="92075" indent="-12700" algn="ctr" eaLnBrk="1" hangingPunct="1">
              <a:buFontTx/>
              <a:buNone/>
              <a:defRPr/>
            </a:pPr>
            <a:r>
              <a:rPr lang="ar-SA" sz="2600" dirty="0" smtClean="0">
                <a:cs typeface="Akhbar MT" pitchFamily="2" charset="-78"/>
              </a:rPr>
              <a:t>تعرف </a:t>
            </a:r>
            <a:r>
              <a:rPr lang="ar-SA" sz="2600" dirty="0" err="1" smtClean="0">
                <a:cs typeface="Akhbar MT" pitchFamily="2" charset="-78"/>
              </a:rPr>
              <a:t>بالتآصر</a:t>
            </a:r>
            <a:r>
              <a:rPr lang="ar-SA" sz="2600" dirty="0" smtClean="0">
                <a:cs typeface="Akhbar MT" pitchFamily="2" charset="-78"/>
              </a:rPr>
              <a:t> من نوع </a:t>
            </a:r>
            <a:r>
              <a:rPr lang="el-GR" sz="2600" dirty="0" smtClean="0">
                <a:cs typeface="Akhbar MT" pitchFamily="2" charset="-78"/>
              </a:rPr>
              <a:t> </a:t>
            </a:r>
            <a:r>
              <a:rPr lang="en-US" sz="2600" dirty="0" smtClean="0">
                <a:cs typeface="Akhbar MT" pitchFamily="2" charset="-78"/>
              </a:rPr>
              <a:t>M</a:t>
            </a:r>
            <a:r>
              <a:rPr lang="el-GR" sz="2600" dirty="0" smtClean="0">
                <a:cs typeface="Akhbar MT" pitchFamily="2" charset="-78"/>
              </a:rPr>
              <a:t>π</a:t>
            </a:r>
            <a:r>
              <a:rPr lang="ar-SA" sz="2600" dirty="0" smtClean="0">
                <a:cs typeface="Akhbar MT" pitchFamily="2" charset="-78"/>
              </a:rPr>
              <a:t>→ </a:t>
            </a:r>
            <a:r>
              <a:rPr lang="en-US" sz="2600" dirty="0" smtClean="0">
                <a:cs typeface="Akhbar MT" pitchFamily="2" charset="-78"/>
              </a:rPr>
              <a:t>L</a:t>
            </a:r>
            <a:r>
              <a:rPr lang="el-GR" sz="2600" dirty="0" smtClean="0">
                <a:cs typeface="Akhbar MT" pitchFamily="2" charset="-78"/>
              </a:rPr>
              <a:t>π</a:t>
            </a:r>
            <a:r>
              <a:rPr lang="en-US" sz="2600" dirty="0" smtClean="0">
                <a:cs typeface="Akhbar MT" pitchFamily="2" charset="-78"/>
              </a:rPr>
              <a:t> </a:t>
            </a:r>
            <a:endParaRPr lang="ar-SA" sz="2600" dirty="0" smtClean="0">
              <a:cs typeface="Akhbar MT" pitchFamily="2" charset="-78"/>
            </a:endParaRPr>
          </a:p>
          <a:p>
            <a:pPr marL="92075" indent="-12700" algn="ctr" eaLnBrk="1" hangingPunct="1">
              <a:buFontTx/>
              <a:buNone/>
              <a:defRPr/>
            </a:pPr>
            <a:r>
              <a:rPr lang="ar-SA" sz="2400" dirty="0" smtClean="0">
                <a:cs typeface="Akhbar MT" pitchFamily="2" charset="-78"/>
              </a:rPr>
              <a:t>تحدث عندما تكون مدارات </a:t>
            </a:r>
            <a:r>
              <a:rPr lang="ar-SA" sz="2400" dirty="0" err="1" smtClean="0">
                <a:cs typeface="Akhbar MT" pitchFamily="2" charset="-78"/>
              </a:rPr>
              <a:t>الليجند</a:t>
            </a:r>
            <a:r>
              <a:rPr lang="ar-SA" sz="2400" dirty="0" smtClean="0">
                <a:cs typeface="Akhbar MT" pitchFamily="2" charset="-78"/>
              </a:rPr>
              <a:t> ذات التماثل </a:t>
            </a:r>
            <a:r>
              <a:rPr lang="el-GR" sz="2400" dirty="0" smtClean="0">
                <a:cs typeface="Akhbar MT" pitchFamily="2" charset="-78"/>
              </a:rPr>
              <a:t>π</a:t>
            </a:r>
            <a:r>
              <a:rPr lang="ar-SA" sz="2400" dirty="0" smtClean="0">
                <a:cs typeface="Akhbar MT" pitchFamily="2" charset="-78"/>
              </a:rPr>
              <a:t> ممتلئة </a:t>
            </a:r>
            <a:r>
              <a:rPr lang="ar-SA" sz="2400" dirty="0" err="1" smtClean="0">
                <a:cs typeface="Akhbar MT" pitchFamily="2" charset="-78"/>
              </a:rPr>
              <a:t>بالالكترونات</a:t>
            </a:r>
            <a:r>
              <a:rPr lang="ar-SA" sz="2400" dirty="0" smtClean="0">
                <a:cs typeface="Akhbar MT" pitchFamily="2" charset="-78"/>
              </a:rPr>
              <a:t> وواطئة في طاقاتها وهذه تتمثل في مدارات </a:t>
            </a:r>
            <a:r>
              <a:rPr lang="en-US" sz="2400" dirty="0" smtClean="0">
                <a:cs typeface="Akhbar MT" pitchFamily="2" charset="-78"/>
              </a:rPr>
              <a:t>p</a:t>
            </a:r>
            <a:r>
              <a:rPr lang="ar-SA" sz="2400" dirty="0" smtClean="0">
                <a:cs typeface="Akhbar MT" pitchFamily="2" charset="-78"/>
              </a:rPr>
              <a:t> الممتلئة على أيونات </a:t>
            </a:r>
            <a:r>
              <a:rPr lang="en-US" sz="2400" dirty="0" smtClean="0">
                <a:cs typeface="Akhbar MT" pitchFamily="2" charset="-78"/>
              </a:rPr>
              <a:t>F-</a:t>
            </a:r>
            <a:r>
              <a:rPr lang="ar-SA" sz="2400" dirty="0" smtClean="0">
                <a:cs typeface="Akhbar MT" pitchFamily="2" charset="-78"/>
              </a:rPr>
              <a:t> ، </a:t>
            </a:r>
            <a:r>
              <a:rPr lang="en-US" sz="2400" dirty="0" smtClean="0">
                <a:cs typeface="Akhbar MT" pitchFamily="2" charset="-78"/>
              </a:rPr>
              <a:t>CL-</a:t>
            </a:r>
            <a:r>
              <a:rPr lang="ar-SA" sz="2400" dirty="0" smtClean="0">
                <a:cs typeface="Akhbar MT" pitchFamily="2" charset="-78"/>
              </a:rPr>
              <a:t> .</a:t>
            </a:r>
            <a:endParaRPr lang="en-US" sz="2400" dirty="0" smtClean="0">
              <a:cs typeface="Akhbar MT" pitchFamily="2" charset="-78"/>
            </a:endParaRPr>
          </a:p>
        </p:txBody>
      </p:sp>
      <p:pic>
        <p:nvPicPr>
          <p:cNvPr id="14341" name="Picture 38" descr="صورة5"/>
          <p:cNvPicPr>
            <a:picLocks noGrp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" y="1428750"/>
            <a:ext cx="3857625" cy="5072063"/>
          </a:xfrm>
          <a:noFill/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50"/>
                            </p:stCondLst>
                            <p:childTnLst>
                              <p:par>
                                <p:cTn id="1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150"/>
                            </p:stCondLst>
                            <p:childTnLst>
                              <p:par>
                                <p:cTn id="1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650"/>
                            </p:stCondLst>
                            <p:childTnLst>
                              <p:par>
                                <p:cTn id="2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/>
      <p:bldP spid="4813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503238" y="404813"/>
            <a:ext cx="8172450" cy="604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00563" y="1700213"/>
            <a:ext cx="4103687" cy="3384550"/>
          </a:xfrm>
          <a:effectLst/>
        </p:spPr>
        <p:txBody>
          <a:bodyPr/>
          <a:lstStyle/>
          <a:p>
            <a:pPr marL="92075" indent="-12700" algn="ctr" eaLnBrk="1" hangingPunct="1">
              <a:buFontTx/>
              <a:buNone/>
              <a:defRPr/>
            </a:pPr>
            <a:r>
              <a:rPr lang="ar-SA" sz="2800" dirty="0" smtClean="0">
                <a:cs typeface="Akhbar MT" pitchFamily="2" charset="-78"/>
              </a:rPr>
              <a:t>الحالة الثانية : </a:t>
            </a:r>
          </a:p>
          <a:p>
            <a:pPr marL="92075" indent="-12700" eaLnBrk="1" hangingPunct="1">
              <a:spcBef>
                <a:spcPct val="0"/>
              </a:spcBef>
              <a:buFontTx/>
              <a:buNone/>
              <a:defRPr/>
            </a:pPr>
            <a:r>
              <a:rPr lang="ar-SA" sz="2600" dirty="0" smtClean="0">
                <a:cs typeface="Akhbar MT" pitchFamily="2" charset="-78"/>
              </a:rPr>
              <a:t>تعرف </a:t>
            </a:r>
            <a:r>
              <a:rPr lang="ar-SA" sz="2600" dirty="0" err="1" smtClean="0">
                <a:cs typeface="Akhbar MT" pitchFamily="2" charset="-78"/>
              </a:rPr>
              <a:t>بالتآصر</a:t>
            </a:r>
            <a:r>
              <a:rPr lang="ar-SA" sz="2600" dirty="0" smtClean="0">
                <a:cs typeface="Akhbar MT" pitchFamily="2" charset="-78"/>
              </a:rPr>
              <a:t> من نوع </a:t>
            </a:r>
            <a:r>
              <a:rPr lang="en-US" sz="2600" dirty="0" smtClean="0">
                <a:cs typeface="Akhbar MT" pitchFamily="2" charset="-78"/>
              </a:rPr>
              <a:t>L</a:t>
            </a:r>
            <a:r>
              <a:rPr lang="el-GR" sz="2600" dirty="0" smtClean="0">
                <a:cs typeface="Akhbar MT" pitchFamily="2" charset="-78"/>
              </a:rPr>
              <a:t>π</a:t>
            </a:r>
            <a:r>
              <a:rPr lang="en-US" sz="2600" dirty="0" smtClean="0">
                <a:cs typeface="Akhbar MT" pitchFamily="2" charset="-78"/>
              </a:rPr>
              <a:t> </a:t>
            </a:r>
            <a:r>
              <a:rPr lang="ar-SA" sz="2600" dirty="0" smtClean="0">
                <a:cs typeface="Akhbar MT" pitchFamily="2" charset="-78"/>
              </a:rPr>
              <a:t>→ </a:t>
            </a:r>
            <a:r>
              <a:rPr lang="en-US" sz="2600" dirty="0" smtClean="0">
                <a:cs typeface="Akhbar MT" pitchFamily="2" charset="-78"/>
              </a:rPr>
              <a:t>M</a:t>
            </a:r>
            <a:r>
              <a:rPr lang="el-GR" sz="2600" dirty="0" smtClean="0">
                <a:cs typeface="Akhbar MT" pitchFamily="2" charset="-78"/>
              </a:rPr>
              <a:t>π</a:t>
            </a:r>
            <a:r>
              <a:rPr lang="ar-SA" sz="2600" dirty="0" smtClean="0">
                <a:cs typeface="Akhbar MT" pitchFamily="2" charset="-78"/>
              </a:rPr>
              <a:t> </a:t>
            </a:r>
          </a:p>
          <a:p>
            <a:pPr marL="92075" indent="-12700" eaLnBrk="1" hangingPunct="1">
              <a:spcBef>
                <a:spcPct val="0"/>
              </a:spcBef>
              <a:buFontTx/>
              <a:buNone/>
              <a:defRPr/>
            </a:pPr>
            <a:r>
              <a:rPr lang="ar-SA" sz="2400" dirty="0" smtClean="0">
                <a:cs typeface="Akhbar MT" pitchFamily="2" charset="-78"/>
              </a:rPr>
              <a:t>تحدث عندما تكون مدارات </a:t>
            </a:r>
            <a:r>
              <a:rPr lang="ar-SA" sz="2400" dirty="0" err="1" smtClean="0">
                <a:cs typeface="Akhbar MT" pitchFamily="2" charset="-78"/>
              </a:rPr>
              <a:t>الليجند</a:t>
            </a:r>
            <a:r>
              <a:rPr lang="ar-SA" sz="2400" dirty="0" smtClean="0">
                <a:cs typeface="Akhbar MT" pitchFamily="2" charset="-78"/>
              </a:rPr>
              <a:t> ذات التماثل </a:t>
            </a:r>
            <a:r>
              <a:rPr lang="el-GR" sz="2400" dirty="0" smtClean="0">
                <a:cs typeface="Akhbar MT" pitchFamily="2" charset="-78"/>
              </a:rPr>
              <a:t>π</a:t>
            </a:r>
            <a:r>
              <a:rPr lang="ar-SA" sz="2400" dirty="0" smtClean="0">
                <a:cs typeface="Akhbar MT" pitchFamily="2" charset="-78"/>
              </a:rPr>
              <a:t> فارغة وعالية الطاقة ومن أمثلتها تلك </a:t>
            </a:r>
            <a:r>
              <a:rPr lang="ar-SA" sz="2400" dirty="0" err="1" smtClean="0">
                <a:cs typeface="Akhbar MT" pitchFamily="2" charset="-78"/>
              </a:rPr>
              <a:t>الليجندات</a:t>
            </a:r>
            <a:r>
              <a:rPr lang="ar-SA" sz="2400" dirty="0" smtClean="0">
                <a:cs typeface="Akhbar MT" pitchFamily="2" charset="-78"/>
              </a:rPr>
              <a:t> التي تحتوي ذرات الفوسفور والكبريت والزرنيخ الواهبة </a:t>
            </a:r>
            <a:r>
              <a:rPr lang="ar-SA" sz="2400" dirty="0" err="1" smtClean="0">
                <a:cs typeface="Akhbar MT" pitchFamily="2" charset="-78"/>
              </a:rPr>
              <a:t>لالكترونات</a:t>
            </a:r>
            <a:r>
              <a:rPr lang="ar-SA" sz="2400" dirty="0" smtClean="0">
                <a:cs typeface="Akhbar MT" pitchFamily="2" charset="-78"/>
              </a:rPr>
              <a:t> سيجما </a:t>
            </a:r>
            <a:r>
              <a:rPr lang="el-GR" sz="2400" dirty="0" smtClean="0">
                <a:cs typeface="Akhbar MT" pitchFamily="2" charset="-78"/>
              </a:rPr>
              <a:t>σ</a:t>
            </a:r>
            <a:r>
              <a:rPr lang="ar-SA" sz="2400" dirty="0" smtClean="0">
                <a:cs typeface="Akhbar MT" pitchFamily="2" charset="-78"/>
              </a:rPr>
              <a:t> .</a:t>
            </a:r>
            <a:endParaRPr lang="en-US" sz="2400" dirty="0" smtClean="0">
              <a:cs typeface="Akhbar MT" pitchFamily="2" charset="-78"/>
            </a:endParaRPr>
          </a:p>
        </p:txBody>
      </p:sp>
      <p:pic>
        <p:nvPicPr>
          <p:cNvPr id="15364" name="Picture 23" descr="صورة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49313" y="1543050"/>
            <a:ext cx="3252787" cy="3757613"/>
          </a:xfr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98" decel="100000" fill="hold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98" decel="100000" fill="hold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8"/>
          <p:cNvSpPr>
            <a:spLocks noChangeArrowheads="1"/>
          </p:cNvSpPr>
          <p:nvPr/>
        </p:nvSpPr>
        <p:spPr bwMode="auto">
          <a:xfrm>
            <a:off x="485775" y="404813"/>
            <a:ext cx="8172450" cy="604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title"/>
          </p:nvPr>
        </p:nvSpPr>
        <p:spPr>
          <a:xfrm>
            <a:off x="1187450" y="706438"/>
            <a:ext cx="6707188" cy="706437"/>
          </a:xfrm>
          <a:effectLst>
            <a:outerShdw dist="35921" dir="2700000" algn="ctr" rotWithShape="0">
              <a:schemeClr val="bg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ar-SA" sz="3600" smtClean="0">
                <a:solidFill>
                  <a:srgbClr val="000066"/>
                </a:solidFill>
                <a:cs typeface="AL-Manzomah" pitchFamily="2" charset="-78"/>
              </a:rPr>
              <a:t>من أنواع الأطياف الإلكترونية :</a:t>
            </a:r>
            <a:endParaRPr lang="en-US" sz="3600" smtClean="0">
              <a:solidFill>
                <a:srgbClr val="000066"/>
              </a:solidFill>
              <a:cs typeface="AL-Manzomah" pitchFamily="2" charset="-78"/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28638" y="1600200"/>
            <a:ext cx="8075612" cy="4349750"/>
          </a:xfrm>
          <a:effectLst/>
        </p:spPr>
        <p:txBody>
          <a:bodyPr/>
          <a:lstStyle/>
          <a:p>
            <a:pPr marL="1282700" lvl="1" indent="-381000" eaLnBrk="1" hangingPunct="1">
              <a:lnSpc>
                <a:spcPct val="80000"/>
              </a:lnSpc>
              <a:buFontTx/>
              <a:buAutoNum type="arabicPeriod" startAt="3"/>
              <a:defRPr/>
            </a:pPr>
            <a:r>
              <a:rPr lang="ar-SA" dirty="0" smtClean="0">
                <a:cs typeface="Akhbar MT" pitchFamily="2" charset="-78"/>
              </a:rPr>
              <a:t>طيف نقل الشحنة :</a:t>
            </a:r>
          </a:p>
          <a:p>
            <a:pPr marL="728663" indent="-457200" eaLnBrk="1" hangingPunct="1">
              <a:lnSpc>
                <a:spcPct val="80000"/>
              </a:lnSpc>
              <a:defRPr/>
            </a:pPr>
            <a:r>
              <a:rPr lang="ar-SA" sz="2800" dirty="0" smtClean="0">
                <a:cs typeface="Akhbar MT" pitchFamily="2" charset="-78"/>
              </a:rPr>
              <a:t>تنشأ هذا الطيف من الانتقالات بين المدارات الجزيئية الناتجة من تداخل مدارات الفلز ومدارات </a:t>
            </a:r>
            <a:r>
              <a:rPr lang="ar-SA" sz="2800" dirty="0" err="1" smtClean="0">
                <a:cs typeface="Akhbar MT" pitchFamily="2" charset="-78"/>
              </a:rPr>
              <a:t>الليجند</a:t>
            </a:r>
            <a:r>
              <a:rPr lang="ar-SA" sz="2800" dirty="0" smtClean="0">
                <a:cs typeface="Akhbar MT" pitchFamily="2" charset="-78"/>
              </a:rPr>
              <a:t> .</a:t>
            </a:r>
          </a:p>
          <a:p>
            <a:pPr marL="728663" indent="-457200" eaLnBrk="1" hangingPunct="1">
              <a:lnSpc>
                <a:spcPct val="80000"/>
              </a:lnSpc>
              <a:defRPr/>
            </a:pPr>
            <a:r>
              <a:rPr lang="ar-SA" sz="2800" dirty="0" smtClean="0">
                <a:cs typeface="Akhbar MT" pitchFamily="2" charset="-78"/>
              </a:rPr>
              <a:t>وهي تتمثل في :</a:t>
            </a:r>
          </a:p>
          <a:p>
            <a:pPr marL="3079750" lvl="4" indent="-381000" eaLnBrk="1" hangingPunct="1">
              <a:lnSpc>
                <a:spcPct val="80000"/>
              </a:lnSpc>
              <a:defRPr/>
            </a:pPr>
            <a:r>
              <a:rPr lang="en-US" dirty="0" smtClean="0">
                <a:cs typeface="Akhbar MT" pitchFamily="2" charset="-78"/>
                <a:sym typeface="Wingdings 3" pitchFamily="18" charset="2"/>
              </a:rPr>
              <a:t>L  M</a:t>
            </a:r>
          </a:p>
          <a:p>
            <a:pPr marL="3079750" lvl="4" indent="-381000" eaLnBrk="1" hangingPunct="1">
              <a:lnSpc>
                <a:spcPct val="80000"/>
              </a:lnSpc>
              <a:defRPr/>
            </a:pPr>
            <a:r>
              <a:rPr lang="en-US" dirty="0" smtClean="0">
                <a:cs typeface="Akhbar MT" pitchFamily="2" charset="-78"/>
              </a:rPr>
              <a:t>M </a:t>
            </a:r>
            <a:r>
              <a:rPr lang="en-US" dirty="0" smtClean="0">
                <a:cs typeface="Akhbar MT" pitchFamily="2" charset="-78"/>
                <a:sym typeface="Wingdings 3" pitchFamily="18" charset="2"/>
              </a:rPr>
              <a:t> L</a:t>
            </a:r>
            <a:endParaRPr lang="ar-SA" sz="1800" dirty="0" smtClean="0">
              <a:cs typeface="Akhbar MT" pitchFamily="2" charset="-78"/>
              <a:sym typeface="Wingdings 3" pitchFamily="18" charset="2"/>
            </a:endParaRPr>
          </a:p>
          <a:p>
            <a:pPr marL="728663" indent="-457200" eaLnBrk="1" hangingPunct="1">
              <a:lnSpc>
                <a:spcPct val="80000"/>
              </a:lnSpc>
              <a:defRPr/>
            </a:pPr>
            <a:r>
              <a:rPr lang="ar-SA" sz="2800" dirty="0" smtClean="0">
                <a:cs typeface="Akhbar MT" pitchFamily="2" charset="-78"/>
                <a:sym typeface="Wingdings 3" pitchFamily="18" charset="2"/>
              </a:rPr>
              <a:t>وتكون هذه الانتقالات شديدة الامتصاص في مجال </a:t>
            </a:r>
            <a:r>
              <a:rPr lang="en-US" sz="2800" dirty="0" err="1" smtClean="0">
                <a:latin typeface="Comic Sans MS" pitchFamily="66" charset="0"/>
                <a:cs typeface="Akhbar MT" pitchFamily="2" charset="-78"/>
                <a:sym typeface="Wingdings 3" pitchFamily="18" charset="2"/>
              </a:rPr>
              <a:t>uv</a:t>
            </a:r>
            <a:r>
              <a:rPr lang="ar-SA" sz="2800" dirty="0" smtClean="0">
                <a:latin typeface="Comic Sans MS" pitchFamily="66" charset="0"/>
                <a:cs typeface="Akhbar MT" pitchFamily="2" charset="-78"/>
                <a:sym typeface="Wingdings 3" pitchFamily="18" charset="2"/>
              </a:rPr>
              <a:t> وقد تقع نهاياتها في المجال المرئي .</a:t>
            </a:r>
          </a:p>
          <a:p>
            <a:pPr marL="728663" indent="-457200" eaLnBrk="1" hangingPunct="1">
              <a:lnSpc>
                <a:spcPct val="80000"/>
              </a:lnSpc>
              <a:defRPr/>
            </a:pPr>
            <a:r>
              <a:rPr lang="ar-SA" sz="2800" dirty="0" smtClean="0">
                <a:latin typeface="Comic Sans MS" pitchFamily="66" charset="0"/>
                <a:cs typeface="Akhbar MT" pitchFamily="2" charset="-78"/>
                <a:sym typeface="Wingdings 3" pitchFamily="18" charset="2"/>
              </a:rPr>
              <a:t>وهي المسؤولة عن ألوان معقدات </a:t>
            </a:r>
            <a:r>
              <a:rPr lang="en-US" sz="2800" dirty="0" smtClean="0">
                <a:latin typeface="Comic Sans MS" pitchFamily="66" charset="0"/>
                <a:cs typeface="Akhbar MT" pitchFamily="2" charset="-78"/>
                <a:sym typeface="Wingdings 3" pitchFamily="18" charset="2"/>
              </a:rPr>
              <a:t>d</a:t>
            </a:r>
            <a:r>
              <a:rPr lang="en-US" sz="1200" dirty="0" smtClean="0">
                <a:latin typeface="Comic Sans MS" pitchFamily="66" charset="0"/>
                <a:cs typeface="Akhbar MT" pitchFamily="2" charset="-78"/>
                <a:sym typeface="Wingdings 3" pitchFamily="18" charset="2"/>
              </a:rPr>
              <a:t>0</a:t>
            </a:r>
            <a:r>
              <a:rPr lang="ar-SA" sz="2800" dirty="0" smtClean="0">
                <a:latin typeface="Comic Sans MS" pitchFamily="66" charset="0"/>
                <a:cs typeface="Akhbar MT" pitchFamily="2" charset="-78"/>
                <a:sym typeface="Wingdings 3" pitchFamily="18" charset="2"/>
              </a:rPr>
              <a:t> و </a:t>
            </a:r>
            <a:r>
              <a:rPr lang="en-US" sz="2800" dirty="0" smtClean="0">
                <a:latin typeface="Comic Sans MS" pitchFamily="66" charset="0"/>
                <a:cs typeface="Akhbar MT" pitchFamily="2" charset="-78"/>
                <a:sym typeface="Wingdings 3" pitchFamily="18" charset="2"/>
              </a:rPr>
              <a:t> d</a:t>
            </a:r>
            <a:r>
              <a:rPr lang="en-US" sz="1200" dirty="0" smtClean="0">
                <a:latin typeface="Comic Sans MS" pitchFamily="66" charset="0"/>
                <a:cs typeface="Akhbar MT" pitchFamily="2" charset="-78"/>
                <a:sym typeface="Wingdings 3" pitchFamily="18" charset="2"/>
              </a:rPr>
              <a:t>10</a:t>
            </a:r>
            <a:r>
              <a:rPr lang="ar-SA" sz="1200" dirty="0" smtClean="0">
                <a:latin typeface="Comic Sans MS" pitchFamily="66" charset="0"/>
                <a:cs typeface="Akhbar MT" pitchFamily="2" charset="-78"/>
                <a:sym typeface="Wingdings 3" pitchFamily="18" charset="2"/>
              </a:rPr>
              <a:t> </a:t>
            </a:r>
            <a:r>
              <a:rPr lang="ar-SA" sz="2800" dirty="0" smtClean="0">
                <a:latin typeface="Comic Sans MS" pitchFamily="66" charset="0"/>
                <a:cs typeface="Akhbar MT" pitchFamily="2" charset="-78"/>
                <a:sym typeface="Wingdings 3" pitchFamily="18" charset="2"/>
              </a:rPr>
              <a:t>.</a:t>
            </a:r>
          </a:p>
          <a:p>
            <a:pPr marL="728663" indent="-457200" eaLnBrk="1" hangingPunct="1">
              <a:lnSpc>
                <a:spcPct val="80000"/>
              </a:lnSpc>
              <a:defRPr/>
            </a:pPr>
            <a:r>
              <a:rPr lang="ar-SA" sz="2800" dirty="0" smtClean="0">
                <a:cs typeface="Akhbar MT" pitchFamily="2" charset="-78"/>
                <a:sym typeface="Wingdings 3" pitchFamily="18" charset="2"/>
              </a:rPr>
              <a:t>وهي أكثر شدة من حزم المجال </a:t>
            </a:r>
            <a:r>
              <a:rPr lang="ar-SA" sz="2800" dirty="0" err="1" smtClean="0">
                <a:cs typeface="Akhbar MT" pitchFamily="2" charset="-78"/>
                <a:sym typeface="Wingdings 3" pitchFamily="18" charset="2"/>
              </a:rPr>
              <a:t>الليجندي</a:t>
            </a:r>
            <a:r>
              <a:rPr lang="ar-SA" sz="2800" dirty="0" smtClean="0">
                <a:cs typeface="Akhbar MT" pitchFamily="2" charset="-78"/>
                <a:sym typeface="Wingdings 3" pitchFamily="18" charset="2"/>
              </a:rPr>
              <a:t> فمن الممكن أن تحجب أطياف المجال </a:t>
            </a:r>
            <a:r>
              <a:rPr lang="ar-SA" sz="2800" dirty="0" err="1" smtClean="0">
                <a:cs typeface="Akhbar MT" pitchFamily="2" charset="-78"/>
                <a:sym typeface="Wingdings 3" pitchFamily="18" charset="2"/>
              </a:rPr>
              <a:t>الليجندي</a:t>
            </a:r>
            <a:r>
              <a:rPr lang="ar-SA" sz="2800" dirty="0" smtClean="0">
                <a:cs typeface="Akhbar MT" pitchFamily="2" charset="-78"/>
                <a:sym typeface="Wingdings 3" pitchFamily="18" charset="2"/>
              </a:rPr>
              <a:t> إذا كان هناك تقارب في طاقتهما .</a:t>
            </a:r>
            <a:endParaRPr lang="en-US" sz="2800" dirty="0" smtClean="0">
              <a:cs typeface="Akhbar MT" pitchFamily="2" charset="-78"/>
              <a:sym typeface="Wingdings 3" pitchFamily="18" charset="2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/>
      <p:bldP spid="410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503238" y="404813"/>
            <a:ext cx="8172450" cy="604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title"/>
          </p:nvPr>
        </p:nvSpPr>
        <p:spPr>
          <a:xfrm>
            <a:off x="3635375" y="765175"/>
            <a:ext cx="3816350" cy="652463"/>
          </a:xfrm>
          <a:effectLst>
            <a:outerShdw dist="35921" dir="2700000" algn="ctr" rotWithShape="0">
              <a:schemeClr val="bg1"/>
            </a:outerShdw>
          </a:effectLst>
        </p:spPr>
        <p:txBody>
          <a:bodyPr/>
          <a:lstStyle/>
          <a:p>
            <a:pPr algn="r" eaLnBrk="1" hangingPunct="1">
              <a:defRPr/>
            </a:pPr>
            <a:r>
              <a:rPr lang="ar-SA" sz="2800" smtClean="0">
                <a:solidFill>
                  <a:srgbClr val="3A7F35"/>
                </a:solidFill>
                <a:latin typeface="Arabic Typesetting" pitchFamily="66" charset="-78"/>
                <a:cs typeface="FS_Old" pitchFamily="2" charset="-78"/>
              </a:rPr>
              <a:t>أنواع أطياف نقل الشحنة :</a:t>
            </a:r>
            <a:endParaRPr lang="en-US" sz="2800" smtClean="0">
              <a:solidFill>
                <a:srgbClr val="3A7F35"/>
              </a:solidFill>
              <a:latin typeface="Arabic Typesetting" pitchFamily="66" charset="-78"/>
              <a:cs typeface="FS_Old" pitchFamily="2" charset="-78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188" y="1600200"/>
            <a:ext cx="7993062" cy="4060825"/>
          </a:xfrm>
          <a:effectLst/>
        </p:spPr>
        <p:txBody>
          <a:bodyPr/>
          <a:lstStyle/>
          <a:p>
            <a:pPr marL="1693863" lvl="1" indent="-533400" eaLnBrk="1" hangingPunct="1">
              <a:buFontTx/>
              <a:buAutoNum type="arabic2Minus"/>
              <a:defRPr/>
            </a:pPr>
            <a:r>
              <a:rPr lang="ar-SA" sz="2400" dirty="0" smtClean="0">
                <a:latin typeface="Blackadder ITC" pitchFamily="82" charset="0"/>
                <a:cs typeface="Akhbar MT" pitchFamily="2" charset="-78"/>
                <a:sym typeface="Wingdings 3" pitchFamily="18" charset="2"/>
              </a:rPr>
              <a:t>نقل الشحنة من </a:t>
            </a:r>
            <a:r>
              <a:rPr lang="ar-SA" sz="2400" dirty="0" err="1" smtClean="0">
                <a:latin typeface="Blackadder ITC" pitchFamily="82" charset="0"/>
                <a:cs typeface="Akhbar MT" pitchFamily="2" charset="-78"/>
                <a:sym typeface="Wingdings 3" pitchFamily="18" charset="2"/>
              </a:rPr>
              <a:t>الليجند</a:t>
            </a:r>
            <a:r>
              <a:rPr lang="ar-SA" sz="2400" dirty="0" smtClean="0">
                <a:latin typeface="Blackadder ITC" pitchFamily="82" charset="0"/>
                <a:cs typeface="Akhbar MT" pitchFamily="2" charset="-78"/>
                <a:sym typeface="Wingdings 3" pitchFamily="18" charset="2"/>
              </a:rPr>
              <a:t> إلى الفلز </a:t>
            </a:r>
            <a:r>
              <a:rPr lang="ar-SA" sz="2400" dirty="0" smtClean="0">
                <a:cs typeface="Akhbar MT" pitchFamily="2" charset="-78"/>
                <a:sym typeface="Wingdings 3" pitchFamily="18" charset="2"/>
              </a:rPr>
              <a:t> </a:t>
            </a:r>
            <a:r>
              <a:rPr lang="en-US" sz="2400" dirty="0" smtClean="0">
                <a:cs typeface="Akhbar MT" pitchFamily="2" charset="-78"/>
                <a:sym typeface="Wingdings 3" pitchFamily="18" charset="2"/>
              </a:rPr>
              <a:t> </a:t>
            </a:r>
            <a:r>
              <a:rPr lang="en-US" sz="2400" dirty="0" smtClean="0">
                <a:latin typeface="+mj-lt"/>
                <a:cs typeface="Akhbar MT" pitchFamily="2" charset="-78"/>
                <a:sym typeface="Wingdings 3" pitchFamily="18" charset="2"/>
              </a:rPr>
              <a:t>L  M</a:t>
            </a:r>
            <a:r>
              <a:rPr lang="ar-SA" sz="2400" dirty="0" smtClean="0">
                <a:latin typeface="Blackadder ITC" pitchFamily="82" charset="0"/>
                <a:cs typeface="Akhbar MT" pitchFamily="2" charset="-78"/>
                <a:sym typeface="Wingdings 3" pitchFamily="18" charset="2"/>
              </a:rPr>
              <a:t>:</a:t>
            </a:r>
            <a:endParaRPr lang="en-US" sz="2400" dirty="0" smtClean="0">
              <a:latin typeface="Blackadder ITC" pitchFamily="82" charset="0"/>
              <a:cs typeface="Akhbar MT" pitchFamily="2" charset="-78"/>
              <a:sym typeface="Wingdings 3" pitchFamily="18" charset="2"/>
            </a:endParaRPr>
          </a:p>
          <a:p>
            <a:pPr marL="990600" indent="-533400" eaLnBrk="1" hangingPunct="1">
              <a:buFontTx/>
              <a:buNone/>
              <a:defRPr/>
            </a:pPr>
            <a:r>
              <a:rPr lang="ar-SA" sz="2400" dirty="0" smtClean="0">
                <a:latin typeface="Blackadder ITC" pitchFamily="82" charset="0"/>
                <a:cs typeface="Akhbar MT" pitchFamily="2" charset="-78"/>
                <a:sym typeface="Wingdings 3" pitchFamily="18" charset="2"/>
              </a:rPr>
              <a:t>يماثل اختزال الفلز , فكلما زادت سهولة اختزال الفلز وبالتالي أكسدة </a:t>
            </a:r>
            <a:r>
              <a:rPr lang="ar-SA" sz="2400" dirty="0" err="1" smtClean="0">
                <a:latin typeface="Blackadder ITC" pitchFamily="82" charset="0"/>
                <a:cs typeface="Akhbar MT" pitchFamily="2" charset="-78"/>
                <a:sym typeface="Wingdings 3" pitchFamily="18" charset="2"/>
              </a:rPr>
              <a:t>الليجند</a:t>
            </a:r>
            <a:r>
              <a:rPr lang="ar-SA" sz="2400" dirty="0" smtClean="0">
                <a:latin typeface="Blackadder ITC" pitchFamily="82" charset="0"/>
                <a:cs typeface="Akhbar MT" pitchFamily="2" charset="-78"/>
                <a:sym typeface="Wingdings 3" pitchFamily="18" charset="2"/>
              </a:rPr>
              <a:t> تقل طاقة الانتقال .</a:t>
            </a:r>
          </a:p>
          <a:p>
            <a:pPr marL="990600" indent="-533400" eaLnBrk="1" hangingPunct="1">
              <a:buFontTx/>
              <a:buNone/>
              <a:defRPr/>
            </a:pPr>
            <a:r>
              <a:rPr lang="ar-SA" sz="2400" dirty="0" smtClean="0">
                <a:latin typeface="Blackadder ITC" pitchFamily="82" charset="0"/>
                <a:cs typeface="Akhbar MT" pitchFamily="2" charset="-78"/>
                <a:sym typeface="Wingdings 3" pitchFamily="18" charset="2"/>
              </a:rPr>
              <a:t>الأيونات الموجبة المؤكسدة القوية لها على الأغلب انتقال الشحنة </a:t>
            </a:r>
            <a:r>
              <a:rPr lang="en-US" sz="2000" dirty="0" smtClean="0">
                <a:latin typeface="Curlz MT" pitchFamily="82" charset="0"/>
                <a:cs typeface="Akhbar MT" pitchFamily="2" charset="-78"/>
                <a:sym typeface="Wingdings 3" pitchFamily="18" charset="2"/>
              </a:rPr>
              <a:t>L  M</a:t>
            </a:r>
            <a:r>
              <a:rPr lang="ar-SA" sz="2000" dirty="0" smtClean="0">
                <a:latin typeface="Curlz MT" pitchFamily="82" charset="0"/>
                <a:cs typeface="Akhbar MT" pitchFamily="2" charset="-78"/>
                <a:sym typeface="Wingdings 3" pitchFamily="18" charset="2"/>
              </a:rPr>
              <a:t> .</a:t>
            </a:r>
          </a:p>
          <a:p>
            <a:pPr marL="990600" indent="-533400" eaLnBrk="1" hangingPunct="1">
              <a:buFontTx/>
              <a:buNone/>
              <a:defRPr/>
            </a:pPr>
            <a:endParaRPr lang="ar-SA" sz="2400" dirty="0" smtClean="0">
              <a:latin typeface="Blackadder ITC" pitchFamily="82" charset="0"/>
              <a:cs typeface="Akhbar MT" pitchFamily="2" charset="-78"/>
              <a:sym typeface="Wingdings 3" pitchFamily="18" charset="2"/>
            </a:endParaRPr>
          </a:p>
          <a:p>
            <a:pPr marL="990600" indent="-533400" eaLnBrk="1" hangingPunct="1">
              <a:defRPr/>
            </a:pPr>
            <a:r>
              <a:rPr lang="ar-SA" sz="2400" dirty="0" smtClean="0">
                <a:latin typeface="Blackadder ITC" pitchFamily="82" charset="0"/>
                <a:cs typeface="Akhbar MT" pitchFamily="2" charset="-78"/>
                <a:sym typeface="Wingdings 3" pitchFamily="18" charset="2"/>
              </a:rPr>
              <a:t>الانتقالات التي تحدث حسب الزيادة في الطاقة :</a:t>
            </a:r>
          </a:p>
          <a:p>
            <a:pPr marL="1693863" lvl="1" indent="-533400" eaLnBrk="1" hangingPunct="1">
              <a:buFontTx/>
              <a:buAutoNum type="arabicPeriod"/>
              <a:defRPr/>
            </a:pPr>
            <a:r>
              <a:rPr lang="el-GR" sz="20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π</a:t>
            </a:r>
            <a:r>
              <a:rPr lang="en-US" sz="20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*</a:t>
            </a:r>
            <a:r>
              <a:rPr lang="ar-SA" sz="20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 </a:t>
            </a:r>
            <a:r>
              <a:rPr lang="el-GR" sz="20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</a:t>
            </a:r>
            <a:r>
              <a:rPr lang="ar-SA" sz="20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 </a:t>
            </a:r>
            <a:r>
              <a:rPr lang="el-GR" sz="20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π</a:t>
            </a:r>
            <a:endParaRPr lang="en-US" sz="2000" dirty="0" smtClean="0">
              <a:latin typeface="Palatino Linotype" pitchFamily="18" charset="0"/>
              <a:cs typeface="Akhbar MT" pitchFamily="2" charset="-78"/>
              <a:sym typeface="Wingdings 3" pitchFamily="18" charset="2"/>
            </a:endParaRPr>
          </a:p>
          <a:p>
            <a:pPr marL="1693863" lvl="1" indent="-533400" eaLnBrk="1" hangingPunct="1">
              <a:buFontTx/>
              <a:buAutoNum type="arabicPeriod"/>
              <a:defRPr/>
            </a:pPr>
            <a:r>
              <a:rPr lang="el-GR" sz="20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π</a:t>
            </a:r>
            <a:r>
              <a:rPr lang="en-US" sz="20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 </a:t>
            </a:r>
            <a:r>
              <a:rPr lang="el-GR" sz="20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</a:t>
            </a:r>
            <a:r>
              <a:rPr lang="en-US" sz="20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 </a:t>
            </a:r>
            <a:r>
              <a:rPr lang="el-GR" sz="20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σ</a:t>
            </a:r>
            <a:r>
              <a:rPr lang="en-US" sz="20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*</a:t>
            </a:r>
          </a:p>
          <a:p>
            <a:pPr marL="1693863" lvl="1" indent="-533400" eaLnBrk="1" hangingPunct="1">
              <a:buFontTx/>
              <a:buAutoNum type="arabicPeriod"/>
              <a:defRPr/>
            </a:pPr>
            <a:r>
              <a:rPr lang="el-GR" sz="20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 π</a:t>
            </a:r>
            <a:r>
              <a:rPr lang="en-US" sz="20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*</a:t>
            </a:r>
            <a:r>
              <a:rPr lang="ar-SA" sz="20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 </a:t>
            </a:r>
            <a:r>
              <a:rPr lang="el-GR" sz="20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σ</a:t>
            </a:r>
            <a:endParaRPr lang="en-US" sz="2000" dirty="0" smtClean="0">
              <a:latin typeface="Palatino Linotype" pitchFamily="18" charset="0"/>
              <a:cs typeface="Akhbar MT" pitchFamily="2" charset="-78"/>
              <a:sym typeface="Wingdings 3" pitchFamily="18" charset="2"/>
            </a:endParaRPr>
          </a:p>
          <a:p>
            <a:pPr marL="1693863" lvl="1" indent="-533400" eaLnBrk="1" hangingPunct="1">
              <a:buFontTx/>
              <a:buAutoNum type="arabicPeriod"/>
              <a:defRPr/>
            </a:pPr>
            <a:r>
              <a:rPr lang="el-GR" sz="20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 σ</a:t>
            </a:r>
            <a:r>
              <a:rPr lang="en-US" sz="20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*</a:t>
            </a:r>
            <a:r>
              <a:rPr lang="ar-SA" sz="20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 </a:t>
            </a:r>
            <a:r>
              <a:rPr lang="el-GR" sz="20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σ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8" grpId="0"/>
      <p:bldP spid="3379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5" name="Rectangle 7"/>
          <p:cNvSpPr>
            <a:spLocks noGrp="1" noChangeArrowheads="1"/>
          </p:cNvSpPr>
          <p:nvPr>
            <p:ph type="title"/>
          </p:nvPr>
        </p:nvSpPr>
        <p:spPr>
          <a:xfrm>
            <a:off x="2124075" y="5589588"/>
            <a:ext cx="4916488" cy="490537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ar-SA" sz="2400" dirty="0" smtClean="0">
                <a:solidFill>
                  <a:schemeClr val="tx1"/>
                </a:solidFill>
                <a:cs typeface="Akhbar MT" pitchFamily="2" charset="-78"/>
              </a:rPr>
              <a:t>تزداد طاقة الانتقال من 1 إلى 4 </a:t>
            </a:r>
            <a:endParaRPr lang="en-US" sz="2400" dirty="0" smtClean="0">
              <a:solidFill>
                <a:schemeClr val="tx1"/>
              </a:solidFill>
              <a:cs typeface="Akhbar MT" pitchFamily="2" charset="-78"/>
            </a:endParaRPr>
          </a:p>
        </p:txBody>
      </p:sp>
      <p:pic>
        <p:nvPicPr>
          <p:cNvPr id="37894" name="Picture 6" descr="صورة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836613"/>
            <a:ext cx="6121400" cy="4554537"/>
          </a:xfr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98" decel="100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ChangeArrowheads="1"/>
          </p:cNvSpPr>
          <p:nvPr/>
        </p:nvSpPr>
        <p:spPr bwMode="auto">
          <a:xfrm>
            <a:off x="503238" y="404813"/>
            <a:ext cx="8172450" cy="604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4213" y="1630363"/>
            <a:ext cx="7632700" cy="3598862"/>
          </a:xfrm>
          <a:effectLst/>
        </p:spPr>
        <p:txBody>
          <a:bodyPr/>
          <a:lstStyle/>
          <a:p>
            <a:pPr marL="1524000" lvl="1" indent="-533400" eaLnBrk="1" hangingPunct="1">
              <a:lnSpc>
                <a:spcPct val="90000"/>
              </a:lnSpc>
              <a:buFontTx/>
              <a:buAutoNum type="arabic2Minus" startAt="2"/>
              <a:defRPr/>
            </a:pPr>
            <a:r>
              <a:rPr lang="ar-SA" dirty="0" smtClean="0">
                <a:latin typeface="Blackadder ITC" pitchFamily="82" charset="0"/>
                <a:cs typeface="Akhbar MT" pitchFamily="2" charset="-78"/>
                <a:sym typeface="Wingdings 3" pitchFamily="18" charset="2"/>
              </a:rPr>
              <a:t>نقل الشحنة من الفلز إلى </a:t>
            </a:r>
            <a:r>
              <a:rPr lang="ar-SA" dirty="0" err="1" smtClean="0">
                <a:latin typeface="Blackadder ITC" pitchFamily="82" charset="0"/>
                <a:cs typeface="Akhbar MT" pitchFamily="2" charset="-78"/>
                <a:sym typeface="Wingdings 3" pitchFamily="18" charset="2"/>
              </a:rPr>
              <a:t>الليجند</a:t>
            </a:r>
            <a:r>
              <a:rPr lang="ar-SA" dirty="0" smtClean="0">
                <a:latin typeface="Blackadder ITC" pitchFamily="82" charset="0"/>
                <a:cs typeface="Akhbar MT" pitchFamily="2" charset="-78"/>
                <a:sym typeface="Wingdings 3" pitchFamily="18" charset="2"/>
              </a:rPr>
              <a:t> </a:t>
            </a:r>
            <a:r>
              <a:rPr lang="en-US" dirty="0" smtClean="0">
                <a:latin typeface="+mj-lt"/>
                <a:cs typeface="Akhbar MT" pitchFamily="2" charset="-78"/>
                <a:sym typeface="Wingdings 3" pitchFamily="18" charset="2"/>
              </a:rPr>
              <a:t>M  L </a:t>
            </a:r>
            <a:r>
              <a:rPr lang="ar-SA" dirty="0" smtClean="0">
                <a:latin typeface="Blackadder ITC" pitchFamily="82" charset="0"/>
                <a:cs typeface="Akhbar MT" pitchFamily="2" charset="-78"/>
                <a:sym typeface="Wingdings 3" pitchFamily="18" charset="2"/>
              </a:rPr>
              <a:t>:</a:t>
            </a:r>
            <a:endParaRPr lang="en-US" dirty="0" smtClean="0">
              <a:latin typeface="Blackadder ITC" pitchFamily="82" charset="0"/>
              <a:cs typeface="Akhbar MT" pitchFamily="2" charset="-78"/>
              <a:sym typeface="Wingdings 3" pitchFamily="18" charset="2"/>
            </a:endParaRPr>
          </a:p>
          <a:p>
            <a:pPr marL="442913" indent="-376238" eaLnBrk="1" hangingPunct="1">
              <a:lnSpc>
                <a:spcPct val="90000"/>
              </a:lnSpc>
              <a:defRPr/>
            </a:pPr>
            <a:r>
              <a:rPr lang="ar-SA" sz="26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ويكون الفلز سهل التأكسد </a:t>
            </a:r>
            <a:r>
              <a:rPr lang="ar-SA" sz="2600" dirty="0" err="1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والليجند</a:t>
            </a:r>
            <a:r>
              <a:rPr lang="ar-SA" sz="26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 سهل الاختزال .</a:t>
            </a:r>
          </a:p>
          <a:p>
            <a:pPr marL="442913" indent="-376238" eaLnBrk="1" hangingPunct="1">
              <a:lnSpc>
                <a:spcPct val="90000"/>
              </a:lnSpc>
              <a:defRPr/>
            </a:pPr>
            <a:r>
              <a:rPr lang="ar-SA" sz="2600" dirty="0" err="1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الليجندات</a:t>
            </a:r>
            <a:r>
              <a:rPr lang="ar-SA" sz="26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 تكون لها مدارات فارغة ومنخفضة الطاقة لتستقبل الالكترونات .</a:t>
            </a:r>
          </a:p>
          <a:p>
            <a:pPr marL="2084388" lvl="2" indent="-457200" eaLnBrk="1" hangingPunct="1">
              <a:lnSpc>
                <a:spcPct val="90000"/>
              </a:lnSpc>
              <a:buFontTx/>
              <a:buNone/>
              <a:defRPr/>
            </a:pPr>
            <a:r>
              <a:rPr lang="ar-SA" sz="28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مثل : </a:t>
            </a:r>
            <a:r>
              <a:rPr lang="ar-SA" sz="2800" dirty="0" err="1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البيريدين</a:t>
            </a:r>
            <a:r>
              <a:rPr lang="ar-SA" sz="28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 و 1-10 </a:t>
            </a:r>
            <a:r>
              <a:rPr lang="ar-SA" sz="2800" dirty="0" err="1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فينانثرولين</a:t>
            </a:r>
            <a:r>
              <a:rPr lang="ar-SA" sz="28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 .</a:t>
            </a:r>
          </a:p>
          <a:p>
            <a:pPr marL="442913" indent="-376238" eaLnBrk="1" hangingPunct="1">
              <a:lnSpc>
                <a:spcPct val="90000"/>
              </a:lnSpc>
              <a:defRPr/>
            </a:pPr>
            <a:r>
              <a:rPr lang="ar-SA" sz="28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 ولهذه </a:t>
            </a:r>
            <a:r>
              <a:rPr lang="ar-SA" sz="2800" dirty="0" err="1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الليجندات</a:t>
            </a:r>
            <a:r>
              <a:rPr lang="ar-SA" sz="28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 مدارات </a:t>
            </a:r>
            <a:r>
              <a:rPr lang="el-GR" sz="28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π</a:t>
            </a:r>
            <a:r>
              <a:rPr lang="en-US" sz="28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*</a:t>
            </a:r>
            <a:r>
              <a:rPr lang="ar-SA" sz="28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 فارغة فتعطي معقدات داكنة اللون مع أيونات موجبة سهلة التأكسد .</a:t>
            </a:r>
          </a:p>
          <a:p>
            <a:pPr marL="2084388" lvl="2" indent="-457200" eaLnBrk="1" hangingPunct="1">
              <a:lnSpc>
                <a:spcPct val="90000"/>
              </a:lnSpc>
              <a:buFontTx/>
              <a:buNone/>
              <a:defRPr/>
            </a:pPr>
            <a:r>
              <a:rPr lang="ar-SA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مثل :  </a:t>
            </a:r>
            <a:r>
              <a:rPr lang="en-US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Cu </a:t>
            </a:r>
            <a:r>
              <a:rPr lang="ar-SA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 و    </a:t>
            </a:r>
            <a:r>
              <a:rPr lang="en-US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Fe</a:t>
            </a:r>
            <a:r>
              <a:rPr lang="ar-SA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  .</a:t>
            </a:r>
            <a:endParaRPr lang="en-US" dirty="0" smtClean="0">
              <a:latin typeface="Palatino Linotype" pitchFamily="18" charset="0"/>
              <a:cs typeface="Akhbar MT" pitchFamily="2" charset="-78"/>
              <a:sym typeface="Wingdings 3" pitchFamily="18" charset="2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932363" y="4508500"/>
            <a:ext cx="1152525" cy="304800"/>
            <a:chOff x="3107" y="2840"/>
            <a:chExt cx="726" cy="192"/>
          </a:xfrm>
        </p:grpSpPr>
        <p:sp>
          <p:nvSpPr>
            <p:cNvPr id="40967" name="Text Box 7"/>
            <p:cNvSpPr txBox="1">
              <a:spLocks noChangeArrowheads="1"/>
            </p:cNvSpPr>
            <p:nvPr/>
          </p:nvSpPr>
          <p:spPr bwMode="auto">
            <a:xfrm>
              <a:off x="3606" y="2840"/>
              <a:ext cx="22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accent2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1400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40968" name="Text Box 8"/>
            <p:cNvSpPr txBox="1">
              <a:spLocks noChangeArrowheads="1"/>
            </p:cNvSpPr>
            <p:nvPr/>
          </p:nvSpPr>
          <p:spPr bwMode="auto">
            <a:xfrm>
              <a:off x="3107" y="2868"/>
              <a:ext cx="227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accent2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1000">
                  <a:solidFill>
                    <a:schemeClr val="bg1"/>
                  </a:solidFill>
                </a:rPr>
                <a:t>2+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9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9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9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9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503238" y="404813"/>
            <a:ext cx="8172450" cy="604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2060575"/>
            <a:ext cx="7920038" cy="2376488"/>
          </a:xfrm>
          <a:effectLst/>
        </p:spPr>
        <p:txBody>
          <a:bodyPr/>
          <a:lstStyle/>
          <a:p>
            <a:pPr marL="1524000" lvl="1" indent="-533400" eaLnBrk="1" hangingPunct="1">
              <a:lnSpc>
                <a:spcPct val="90000"/>
              </a:lnSpc>
              <a:buFontTx/>
              <a:buAutoNum type="arabic2Minus" startAt="3"/>
              <a:defRPr/>
            </a:pPr>
            <a:r>
              <a:rPr lang="ar-SA" dirty="0" smtClean="0">
                <a:latin typeface="Blackadder ITC" pitchFamily="82" charset="0"/>
                <a:cs typeface="Akhbar MT" pitchFamily="2" charset="-78"/>
                <a:sym typeface="Wingdings 3" pitchFamily="18" charset="2"/>
              </a:rPr>
              <a:t>نقل الشحنة من الفلز إلى الفلز </a:t>
            </a:r>
            <a:r>
              <a:rPr lang="en-US" dirty="0" smtClean="0">
                <a:latin typeface="Blackadder ITC" pitchFamily="82" charset="0"/>
                <a:cs typeface="Akhbar MT" pitchFamily="2" charset="-78"/>
                <a:sym typeface="Wingdings 3" pitchFamily="18" charset="2"/>
              </a:rPr>
              <a:t> </a:t>
            </a:r>
            <a:r>
              <a:rPr lang="en-US" dirty="0" smtClean="0">
                <a:latin typeface="+mj-lt"/>
                <a:cs typeface="Akhbar MT" pitchFamily="2" charset="-78"/>
                <a:sym typeface="Wingdings 3" pitchFamily="18" charset="2"/>
              </a:rPr>
              <a:t>M  M </a:t>
            </a:r>
            <a:r>
              <a:rPr lang="ar-SA" dirty="0" smtClean="0">
                <a:latin typeface="Blackadder ITC" pitchFamily="82" charset="0"/>
                <a:cs typeface="Akhbar MT" pitchFamily="2" charset="-78"/>
                <a:sym typeface="Wingdings 3" pitchFamily="18" charset="2"/>
              </a:rPr>
              <a:t>:</a:t>
            </a:r>
          </a:p>
          <a:p>
            <a:pPr marL="633413" indent="-374650" eaLnBrk="1" hangingPunct="1">
              <a:lnSpc>
                <a:spcPct val="90000"/>
              </a:lnSpc>
              <a:defRPr/>
            </a:pPr>
            <a:r>
              <a:rPr lang="ar-SA" sz="28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ويتم هذا الانتقال </a:t>
            </a:r>
            <a:r>
              <a:rPr lang="ar-SA" sz="2800" dirty="0" err="1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قي</a:t>
            </a:r>
            <a:r>
              <a:rPr lang="ar-SA" sz="28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 الفلزات التي تحتوي على حالتي أكسدة مختلفة بحيث يعمل أحد أيوني الفلز </a:t>
            </a:r>
            <a:r>
              <a:rPr lang="ar-SA" sz="2800" dirty="0" err="1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كليجند</a:t>
            </a:r>
            <a:r>
              <a:rPr lang="ar-SA" sz="28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 .</a:t>
            </a:r>
          </a:p>
          <a:p>
            <a:pPr marL="633413" indent="-374650" eaLnBrk="1" hangingPunct="1">
              <a:lnSpc>
                <a:spcPct val="90000"/>
              </a:lnSpc>
              <a:defRPr/>
            </a:pPr>
            <a:r>
              <a:rPr lang="ar-SA" sz="28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وتكون المركبات التي يحدث فيها هذا الانتقال داكنة اللون .</a:t>
            </a:r>
          </a:p>
          <a:p>
            <a:pPr marL="2160588" lvl="2" indent="-457200" eaLnBrk="1" hangingPunct="1">
              <a:lnSpc>
                <a:spcPct val="90000"/>
              </a:lnSpc>
              <a:buFontTx/>
              <a:buNone/>
              <a:defRPr/>
            </a:pPr>
            <a:r>
              <a:rPr lang="ar-SA" sz="28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مثل : أزرق بروسي  </a:t>
            </a:r>
            <a:r>
              <a:rPr lang="en-US" sz="28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 </a:t>
            </a:r>
            <a:r>
              <a:rPr lang="en-US" sz="2800" dirty="0" err="1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KFe</a:t>
            </a:r>
            <a:r>
              <a:rPr lang="en-US" sz="28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[ Fe(CN)</a:t>
            </a:r>
            <a:r>
              <a:rPr lang="en-US" sz="14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6 </a:t>
            </a:r>
            <a:r>
              <a:rPr lang="en-US" sz="2800" dirty="0" smtClean="0">
                <a:latin typeface="Palatino Linotype" pitchFamily="18" charset="0"/>
                <a:cs typeface="Akhbar MT" pitchFamily="2" charset="-78"/>
                <a:sym typeface="Wingdings 3" pitchFamily="18" charset="2"/>
              </a:rPr>
              <a:t>]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98" decel="1000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98" decel="1000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98" decel="1000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5"/>
          <p:cNvSpPr>
            <a:spLocks noChangeArrowheads="1"/>
          </p:cNvSpPr>
          <p:nvPr/>
        </p:nvSpPr>
        <p:spPr bwMode="auto">
          <a:xfrm>
            <a:off x="503238" y="404813"/>
            <a:ext cx="8172450" cy="604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111250" y="2205038"/>
            <a:ext cx="6916738" cy="1612900"/>
          </a:xfrm>
          <a:effectLst/>
        </p:spPr>
        <p:txBody>
          <a:bodyPr/>
          <a:lstStyle/>
          <a:p>
            <a:pPr marL="1282700" lvl="1" indent="-381000" eaLnBrk="1" hangingPunct="1">
              <a:lnSpc>
                <a:spcPct val="80000"/>
              </a:lnSpc>
              <a:buFontTx/>
              <a:buAutoNum type="arabicPeriod" startAt="4"/>
              <a:defRPr/>
            </a:pPr>
            <a:r>
              <a:rPr lang="ar-SA" sz="3200" dirty="0" smtClean="0">
                <a:cs typeface="Akhbar MT" pitchFamily="2" charset="-78"/>
              </a:rPr>
              <a:t>طيف المجال </a:t>
            </a:r>
            <a:r>
              <a:rPr lang="ar-SA" sz="3200" dirty="0" err="1" smtClean="0">
                <a:cs typeface="Akhbar MT" pitchFamily="2" charset="-78"/>
              </a:rPr>
              <a:t>الليجندي</a:t>
            </a:r>
            <a:r>
              <a:rPr lang="ar-SA" sz="3200" dirty="0" smtClean="0">
                <a:cs typeface="Akhbar MT" pitchFamily="2" charset="-78"/>
              </a:rPr>
              <a:t> :</a:t>
            </a:r>
          </a:p>
          <a:p>
            <a:pPr marL="542925" indent="-271463" eaLnBrk="1" hangingPunct="1">
              <a:lnSpc>
                <a:spcPct val="80000"/>
              </a:lnSpc>
              <a:defRPr/>
            </a:pPr>
            <a:r>
              <a:rPr lang="ar-SA" sz="2400" dirty="0" smtClean="0">
                <a:cs typeface="Akhbar MT" pitchFamily="2" charset="-78"/>
              </a:rPr>
              <a:t>وينشأ من الانتقالات بين مدارات </a:t>
            </a:r>
            <a:r>
              <a:rPr lang="en-US" dirty="0" smtClean="0">
                <a:latin typeface="Blackadder ITC" pitchFamily="82" charset="0"/>
                <a:cs typeface="Akhbar MT" pitchFamily="2" charset="-78"/>
              </a:rPr>
              <a:t>d</a:t>
            </a:r>
            <a:r>
              <a:rPr lang="ar-SA" sz="2400" dirty="0" smtClean="0">
                <a:cs typeface="Akhbar MT" pitchFamily="2" charset="-78"/>
              </a:rPr>
              <a:t> للفلز التي تنفصل في مجال </a:t>
            </a:r>
            <a:r>
              <a:rPr lang="ar-SA" sz="2400" dirty="0" err="1" smtClean="0">
                <a:cs typeface="Akhbar MT" pitchFamily="2" charset="-78"/>
              </a:rPr>
              <a:t>الليجند</a:t>
            </a:r>
            <a:r>
              <a:rPr lang="ar-SA" sz="2400" dirty="0" smtClean="0">
                <a:cs typeface="Akhbar MT" pitchFamily="2" charset="-78"/>
              </a:rPr>
              <a:t> .</a:t>
            </a:r>
          </a:p>
          <a:p>
            <a:pPr marL="542925" indent="-271463" eaLnBrk="1" hangingPunct="1">
              <a:lnSpc>
                <a:spcPct val="80000"/>
              </a:lnSpc>
              <a:defRPr/>
            </a:pPr>
            <a:r>
              <a:rPr lang="ar-SA" sz="2400" dirty="0" smtClean="0">
                <a:cs typeface="Akhbar MT" pitchFamily="2" charset="-78"/>
              </a:rPr>
              <a:t>حيث ينتقل الالكترون من الحالة المستقرة إلى الحالة المثارة </a:t>
            </a:r>
            <a:r>
              <a:rPr lang="ar-SA" sz="2400" dirty="0" smtClean="0">
                <a:solidFill>
                  <a:schemeClr val="bg1"/>
                </a:solidFill>
                <a:cs typeface="Andalus" pitchFamily="18" charset="-78"/>
              </a:rPr>
              <a:t>.</a:t>
            </a: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1187450" y="908050"/>
            <a:ext cx="670718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ar-SA" sz="3600">
                <a:solidFill>
                  <a:srgbClr val="000066"/>
                </a:solidFill>
                <a:cs typeface="AL-Manzomah" pitchFamily="2" charset="-78"/>
              </a:rPr>
              <a:t>من أنواع الأطياف الإلكترونية :</a:t>
            </a:r>
            <a:endParaRPr lang="en-US" sz="3600">
              <a:solidFill>
                <a:srgbClr val="000066"/>
              </a:solidFill>
              <a:cs typeface="AL-Manzomah" pitchFamily="2" charset="-78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0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0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0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0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 build="p"/>
      <p:bldP spid="43014" grpId="0"/>
    </p:bld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1510</TotalTime>
  <Words>931</Words>
  <Application>Microsoft Office PowerPoint</Application>
  <PresentationFormat>عرض على الشاشة (3:4)‏</PresentationFormat>
  <Paragraphs>85</Paragraphs>
  <Slides>17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32" baseType="lpstr">
      <vt:lpstr>Akhbar MT</vt:lpstr>
      <vt:lpstr>Aldhabi</vt:lpstr>
      <vt:lpstr>AL-Manzomah</vt:lpstr>
      <vt:lpstr>Andalus</vt:lpstr>
      <vt:lpstr>Angsana New</vt:lpstr>
      <vt:lpstr>Arabic Typesetting</vt:lpstr>
      <vt:lpstr>Arial</vt:lpstr>
      <vt:lpstr>Blackadder ITC</vt:lpstr>
      <vt:lpstr>Comic Sans MS</vt:lpstr>
      <vt:lpstr>Curlz MT</vt:lpstr>
      <vt:lpstr>DecoType Naskh</vt:lpstr>
      <vt:lpstr>FS_Old</vt:lpstr>
      <vt:lpstr>Palatino Linotype</vt:lpstr>
      <vt:lpstr>Wingdings 3</vt:lpstr>
      <vt:lpstr>تصميم افتراضي</vt:lpstr>
      <vt:lpstr>تكوين رابطة سيجما σ</vt:lpstr>
      <vt:lpstr>رسم مخطط مستوى طاقة المعقد ML6 لشكل ثماني الأوجه :</vt:lpstr>
      <vt:lpstr>عرض تقديمي في PowerPoint</vt:lpstr>
      <vt:lpstr>عرض تقديمي في PowerPoint</vt:lpstr>
      <vt:lpstr>رسم مخطط مستوى طاقة المعقد ML4 الشكل رباعي الأوجه : </vt:lpstr>
      <vt:lpstr>عرض تقديمي في PowerPoint</vt:lpstr>
      <vt:lpstr>تكوين رابطة باي π :</vt:lpstr>
      <vt:lpstr>تداخل المدارات :</vt:lpstr>
      <vt:lpstr>مخطط مستوى طاقة المعقد المحتوي على روابط باي π :</vt:lpstr>
      <vt:lpstr>نلاحظ حالات مختلفة عند تكوين رابطة من نوع π في مركبات المعقدات : </vt:lpstr>
      <vt:lpstr>عرض تقديمي في PowerPoint</vt:lpstr>
      <vt:lpstr>من أنواع الأطياف الإلكترونية :</vt:lpstr>
      <vt:lpstr>أنواع أطياف نقل الشحنة :</vt:lpstr>
      <vt:lpstr>تزداد طاقة الانتقال من 1 إلى 4 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SOSO</dc:creator>
  <cp:lastModifiedBy>Đвṣқ 4 εṿεя ..</cp:lastModifiedBy>
  <cp:revision>24</cp:revision>
  <dcterms:created xsi:type="dcterms:W3CDTF">2007-09-23T18:18:11Z</dcterms:created>
  <dcterms:modified xsi:type="dcterms:W3CDTF">2013-12-31T09:06:50Z</dcterms:modified>
</cp:coreProperties>
</file>