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4"/>
  </p:notesMasterIdLst>
  <p:sldIdLst>
    <p:sldId id="257" r:id="rId4"/>
    <p:sldId id="331" r:id="rId5"/>
    <p:sldId id="332" r:id="rId6"/>
    <p:sldId id="258" r:id="rId7"/>
    <p:sldId id="259" r:id="rId8"/>
    <p:sldId id="303" r:id="rId9"/>
    <p:sldId id="260" r:id="rId10"/>
    <p:sldId id="261" r:id="rId11"/>
    <p:sldId id="286" r:id="rId12"/>
    <p:sldId id="285" r:id="rId13"/>
    <p:sldId id="330" r:id="rId14"/>
    <p:sldId id="284" r:id="rId15"/>
    <p:sldId id="263" r:id="rId16"/>
    <p:sldId id="264"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328" r:id="rId32"/>
    <p:sldId id="329" r:id="rId33"/>
    <p:sldId id="271" r:id="rId34"/>
    <p:sldId id="266" r:id="rId35"/>
    <p:sldId id="267" r:id="rId36"/>
    <p:sldId id="287" r:id="rId37"/>
    <p:sldId id="268" r:id="rId38"/>
    <p:sldId id="269" r:id="rId39"/>
    <p:sldId id="270" r:id="rId40"/>
    <p:sldId id="306" r:id="rId41"/>
    <p:sldId id="307" r:id="rId42"/>
    <p:sldId id="308" r:id="rId43"/>
    <p:sldId id="309" r:id="rId44"/>
    <p:sldId id="310" r:id="rId45"/>
    <p:sldId id="311" r:id="rId46"/>
    <p:sldId id="312" r:id="rId47"/>
    <p:sldId id="313" r:id="rId48"/>
    <p:sldId id="292" r:id="rId49"/>
    <p:sldId id="289" r:id="rId50"/>
    <p:sldId id="290" r:id="rId51"/>
    <p:sldId id="291" r:id="rId52"/>
    <p:sldId id="30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EF"/>
    <a:srgbClr val="C9EDDC"/>
    <a:srgbClr val="FFFFB9"/>
    <a:srgbClr val="FFE697"/>
    <a:srgbClr val="800000"/>
    <a:srgbClr val="067036"/>
    <a:srgbClr val="F3EAD9"/>
    <a:srgbClr val="F5E9BD"/>
    <a:srgbClr val="FFCDFF"/>
    <a:srgbClr val="EECF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A968E6-49D4-4B51-A0F3-34C414A52C48}" type="doc">
      <dgm:prSet loTypeId="urn:microsoft.com/office/officeart/2005/8/layout/orgChart1" loCatId="hierarchy" qsTypeId="urn:microsoft.com/office/officeart/2005/8/quickstyle/simple1#4" qsCatId="simple" csTypeId="urn:microsoft.com/office/officeart/2005/8/colors/accent1_2#1" csCatId="accent1" phldr="1"/>
      <dgm:spPr/>
      <dgm:t>
        <a:bodyPr/>
        <a:lstStyle/>
        <a:p>
          <a:pPr rtl="1"/>
          <a:endParaRPr lang="ar-SA"/>
        </a:p>
      </dgm:t>
    </dgm:pt>
    <dgm:pt modelId="{12F1F62C-051E-4132-BAD0-2ACF33B03DD6}">
      <dgm:prSet phldrT="[Text]" custT="1"/>
      <dgm:spPr>
        <a:solidFill>
          <a:schemeClr val="accent2">
            <a:lumMod val="20000"/>
            <a:lumOff val="80000"/>
          </a:schemeClr>
        </a:solidFill>
      </dgm:spPr>
      <dgm:t>
        <a:bodyPr/>
        <a:lstStyle/>
        <a:p>
          <a:pPr rtl="1"/>
          <a:r>
            <a:rPr lang="en-US" sz="2800" b="1" dirty="0" smtClean="0">
              <a:solidFill>
                <a:schemeClr val="tx1"/>
              </a:solidFill>
            </a:rPr>
            <a:t>Subkingdom : </a:t>
          </a:r>
          <a:r>
            <a:rPr lang="en-US" sz="2800" b="1" dirty="0" err="1" smtClean="0">
              <a:solidFill>
                <a:schemeClr val="tx1"/>
              </a:solidFill>
            </a:rPr>
            <a:t>Eumetazoa</a:t>
          </a:r>
          <a:endParaRPr lang="ar-SA" sz="2800" b="1" dirty="0">
            <a:solidFill>
              <a:schemeClr val="tx1"/>
            </a:solidFill>
          </a:endParaRPr>
        </a:p>
      </dgm:t>
    </dgm:pt>
    <dgm:pt modelId="{B937420B-53DD-4B9A-8D66-61A2A3B21B3C}" type="parTrans" cxnId="{6BD91C8A-8BB3-446A-90B2-D5173A8EDDAB}">
      <dgm:prSet/>
      <dgm:spPr/>
      <dgm:t>
        <a:bodyPr/>
        <a:lstStyle/>
        <a:p>
          <a:pPr rtl="1"/>
          <a:endParaRPr lang="ar-SA"/>
        </a:p>
      </dgm:t>
    </dgm:pt>
    <dgm:pt modelId="{CE0AECFE-1988-4DC7-A4A4-C9D3AD5A91F2}" type="sibTrans" cxnId="{6BD91C8A-8BB3-446A-90B2-D5173A8EDDAB}">
      <dgm:prSet/>
      <dgm:spPr/>
      <dgm:t>
        <a:bodyPr/>
        <a:lstStyle/>
        <a:p>
          <a:pPr rtl="1"/>
          <a:endParaRPr lang="ar-SA"/>
        </a:p>
      </dgm:t>
    </dgm:pt>
    <dgm:pt modelId="{D82CC0E1-6F52-415D-8185-863DA0B59112}" type="asst">
      <dgm:prSet phldrT="[Text]" custT="1"/>
      <dgm:spPr>
        <a:solidFill>
          <a:schemeClr val="accent3">
            <a:lumMod val="60000"/>
            <a:lumOff val="40000"/>
          </a:schemeClr>
        </a:solidFill>
      </dgm:spPr>
      <dgm:t>
        <a:bodyPr/>
        <a:lstStyle/>
        <a:p>
          <a:pPr rtl="0"/>
          <a:r>
            <a:rPr lang="en-US" sz="2000" b="1" dirty="0" err="1" smtClean="0">
              <a:solidFill>
                <a:schemeClr val="tx1"/>
              </a:solidFill>
            </a:rPr>
            <a:t>Triploblastica</a:t>
          </a:r>
          <a:r>
            <a:rPr lang="ar-SA" sz="2000" b="1" dirty="0" smtClean="0">
              <a:solidFill>
                <a:schemeClr val="tx1"/>
              </a:solidFill>
            </a:rPr>
            <a:t> ثلاثية الطبقات </a:t>
          </a:r>
          <a:endParaRPr lang="ar-SA" sz="2000" dirty="0"/>
        </a:p>
      </dgm:t>
    </dgm:pt>
    <dgm:pt modelId="{53C95D2A-DEFF-45D5-A6D4-1167E5525601}" type="parTrans" cxnId="{29E62DFE-94E8-4001-885A-2B1EEDF6B3F2}">
      <dgm:prSet/>
      <dgm:spPr/>
      <dgm:t>
        <a:bodyPr/>
        <a:lstStyle/>
        <a:p>
          <a:pPr rtl="1"/>
          <a:endParaRPr lang="ar-SA"/>
        </a:p>
      </dgm:t>
    </dgm:pt>
    <dgm:pt modelId="{286BB53A-7C5E-4E5F-9B5D-85A91346DCE1}" type="sibTrans" cxnId="{29E62DFE-94E8-4001-885A-2B1EEDF6B3F2}">
      <dgm:prSet/>
      <dgm:spPr/>
      <dgm:t>
        <a:bodyPr/>
        <a:lstStyle/>
        <a:p>
          <a:pPr rtl="1"/>
          <a:endParaRPr lang="ar-SA"/>
        </a:p>
      </dgm:t>
    </dgm:pt>
    <dgm:pt modelId="{21BCCB7C-3A95-4251-B8CE-735E12E06C5D}">
      <dgm:prSet phldrT="[Text]" custT="1"/>
      <dgm:spPr>
        <a:solidFill>
          <a:schemeClr val="accent6">
            <a:lumMod val="60000"/>
            <a:lumOff val="40000"/>
          </a:schemeClr>
        </a:solidFill>
      </dgm:spPr>
      <dgm:t>
        <a:bodyPr/>
        <a:lstStyle/>
        <a:p>
          <a:pPr rtl="1"/>
          <a:r>
            <a:rPr lang="en-US" sz="1600" b="1" dirty="0" err="1" smtClean="0">
              <a:solidFill>
                <a:schemeClr val="tx1"/>
              </a:solidFill>
            </a:rPr>
            <a:t>Acoelomata</a:t>
          </a:r>
          <a:r>
            <a:rPr lang="ar-SA" sz="1600" b="1" dirty="0" smtClean="0">
              <a:solidFill>
                <a:schemeClr val="tx1"/>
              </a:solidFill>
            </a:rPr>
            <a:t> </a:t>
          </a:r>
          <a:r>
            <a:rPr lang="ar-SA" sz="1600" dirty="0" smtClean="0">
              <a:solidFill>
                <a:schemeClr val="tx1"/>
              </a:solidFill>
            </a:rPr>
            <a:t>ا</a:t>
          </a:r>
          <a:r>
            <a:rPr lang="ar-SA" sz="1600" b="1" dirty="0" smtClean="0">
              <a:solidFill>
                <a:schemeClr val="tx1"/>
              </a:solidFill>
            </a:rPr>
            <a:t>للاسيلوميات</a:t>
          </a:r>
          <a:r>
            <a:rPr lang="ar-SA" sz="1600" dirty="0" smtClean="0"/>
            <a:t> </a:t>
          </a:r>
          <a:endParaRPr lang="en-US" sz="1600" dirty="0" smtClean="0"/>
        </a:p>
        <a:p>
          <a:pPr rtl="1"/>
          <a:r>
            <a:rPr lang="en-US" sz="1600" dirty="0" smtClean="0">
              <a:solidFill>
                <a:schemeClr val="tx1"/>
              </a:solidFill>
            </a:rPr>
            <a:t>Phylum : </a:t>
          </a:r>
          <a:r>
            <a:rPr lang="en-US" sz="1600" dirty="0" err="1" smtClean="0">
              <a:solidFill>
                <a:schemeClr val="tx1"/>
              </a:solidFill>
            </a:rPr>
            <a:t>Platyhelminthes</a:t>
          </a:r>
          <a:endParaRPr lang="ar-SA" sz="1600" dirty="0">
            <a:solidFill>
              <a:schemeClr val="tx1"/>
            </a:solidFill>
          </a:endParaRPr>
        </a:p>
      </dgm:t>
    </dgm:pt>
    <dgm:pt modelId="{7C23C85F-65D6-4831-8B22-F67110EAF94F}" type="parTrans" cxnId="{6515D610-CE0C-4E5D-A9B0-B84DC6A324B0}">
      <dgm:prSet/>
      <dgm:spPr/>
      <dgm:t>
        <a:bodyPr/>
        <a:lstStyle/>
        <a:p>
          <a:pPr rtl="1"/>
          <a:endParaRPr lang="ar-SA"/>
        </a:p>
      </dgm:t>
    </dgm:pt>
    <dgm:pt modelId="{62E7A167-B250-49E6-9C35-2BA8470AD203}" type="sibTrans" cxnId="{6515D610-CE0C-4E5D-A9B0-B84DC6A324B0}">
      <dgm:prSet/>
      <dgm:spPr/>
      <dgm:t>
        <a:bodyPr/>
        <a:lstStyle/>
        <a:p>
          <a:pPr rtl="1"/>
          <a:endParaRPr lang="ar-SA"/>
        </a:p>
      </dgm:t>
    </dgm:pt>
    <dgm:pt modelId="{14F9A7F0-EFDA-443A-82D7-615229DFB359}">
      <dgm:prSet phldrT="[Text]"/>
      <dgm:spPr>
        <a:solidFill>
          <a:schemeClr val="accent6">
            <a:lumMod val="60000"/>
            <a:lumOff val="40000"/>
          </a:schemeClr>
        </a:solidFill>
      </dgm:spPr>
      <dgm:t>
        <a:bodyPr/>
        <a:lstStyle/>
        <a:p>
          <a:pPr rtl="1"/>
          <a:r>
            <a:rPr lang="en-US" b="1" dirty="0" err="1" smtClean="0">
              <a:solidFill>
                <a:schemeClr val="tx1"/>
              </a:solidFill>
            </a:rPr>
            <a:t>Coelomata</a:t>
          </a:r>
          <a:r>
            <a:rPr lang="ar-SA" b="1" dirty="0" smtClean="0">
              <a:solidFill>
                <a:schemeClr val="tx1"/>
              </a:solidFill>
            </a:rPr>
            <a:t>السيلوميات</a:t>
          </a:r>
          <a:r>
            <a:rPr lang="ar-SA" dirty="0" smtClean="0"/>
            <a:t> </a:t>
          </a:r>
          <a:endParaRPr lang="en-US" dirty="0" smtClean="0"/>
        </a:p>
        <a:p>
          <a:pPr rtl="1"/>
          <a:r>
            <a:rPr lang="en-US" dirty="0" smtClean="0">
              <a:solidFill>
                <a:schemeClr val="tx1"/>
              </a:solidFill>
            </a:rPr>
            <a:t>Phylum : </a:t>
          </a:r>
          <a:r>
            <a:rPr lang="en-US" dirty="0" err="1" smtClean="0">
              <a:solidFill>
                <a:schemeClr val="tx1"/>
              </a:solidFill>
            </a:rPr>
            <a:t>Annelida</a:t>
          </a:r>
          <a:endParaRPr lang="en-US" dirty="0" smtClean="0">
            <a:solidFill>
              <a:schemeClr val="tx1"/>
            </a:solidFill>
          </a:endParaRPr>
        </a:p>
        <a:p>
          <a:pPr rtl="1"/>
          <a:r>
            <a:rPr lang="en-US" dirty="0" smtClean="0">
              <a:solidFill>
                <a:schemeClr val="tx1"/>
              </a:solidFill>
            </a:rPr>
            <a:t>Phylum :</a:t>
          </a:r>
          <a:r>
            <a:rPr lang="en-US" dirty="0" err="1" smtClean="0">
              <a:solidFill>
                <a:schemeClr val="tx1"/>
              </a:solidFill>
            </a:rPr>
            <a:t>Arthropoda</a:t>
          </a:r>
          <a:endParaRPr lang="en-US" dirty="0" smtClean="0">
            <a:solidFill>
              <a:schemeClr val="tx1"/>
            </a:solidFill>
          </a:endParaRPr>
        </a:p>
        <a:p>
          <a:pPr rtl="1"/>
          <a:r>
            <a:rPr lang="en-US" dirty="0" smtClean="0">
              <a:solidFill>
                <a:schemeClr val="tx1"/>
              </a:solidFill>
            </a:rPr>
            <a:t>Phylum :</a:t>
          </a:r>
          <a:r>
            <a:rPr lang="en-US" dirty="0" err="1" smtClean="0">
              <a:solidFill>
                <a:schemeClr val="tx1"/>
              </a:solidFill>
            </a:rPr>
            <a:t>Mollusca</a:t>
          </a:r>
          <a:endParaRPr lang="en-US" dirty="0" smtClean="0">
            <a:solidFill>
              <a:schemeClr val="tx1"/>
            </a:solidFill>
          </a:endParaRPr>
        </a:p>
        <a:p>
          <a:pPr rtl="1"/>
          <a:r>
            <a:rPr lang="en-US" dirty="0" smtClean="0">
              <a:solidFill>
                <a:schemeClr val="tx1"/>
              </a:solidFill>
            </a:rPr>
            <a:t>Phylum :</a:t>
          </a:r>
          <a:r>
            <a:rPr lang="en-US" dirty="0" err="1" smtClean="0">
              <a:solidFill>
                <a:schemeClr val="tx1"/>
              </a:solidFill>
            </a:rPr>
            <a:t>Echinodermata</a:t>
          </a:r>
          <a:endParaRPr lang="en-US" dirty="0" smtClean="0">
            <a:solidFill>
              <a:schemeClr val="tx1"/>
            </a:solidFill>
          </a:endParaRPr>
        </a:p>
        <a:p>
          <a:pPr rtl="1"/>
          <a:r>
            <a:rPr lang="en-US" dirty="0" smtClean="0">
              <a:solidFill>
                <a:schemeClr val="tx1"/>
              </a:solidFill>
            </a:rPr>
            <a:t>Phylum :</a:t>
          </a:r>
          <a:r>
            <a:rPr lang="en-US" dirty="0" err="1" smtClean="0">
              <a:solidFill>
                <a:schemeClr val="tx1"/>
              </a:solidFill>
            </a:rPr>
            <a:t>Chordata</a:t>
          </a:r>
          <a:endParaRPr lang="ar-SA" dirty="0">
            <a:solidFill>
              <a:schemeClr val="tx1"/>
            </a:solidFill>
          </a:endParaRPr>
        </a:p>
      </dgm:t>
    </dgm:pt>
    <dgm:pt modelId="{57BD794A-D4D5-4838-BBAF-9BEE2DA04798}" type="parTrans" cxnId="{1D2A0C54-FF5F-4168-AAD2-8ED150AB7421}">
      <dgm:prSet/>
      <dgm:spPr/>
      <dgm:t>
        <a:bodyPr/>
        <a:lstStyle/>
        <a:p>
          <a:pPr rtl="1"/>
          <a:endParaRPr lang="ar-SA"/>
        </a:p>
      </dgm:t>
    </dgm:pt>
    <dgm:pt modelId="{1C0CB32B-8E88-4D03-A095-691E6D7C41A9}" type="sibTrans" cxnId="{1D2A0C54-FF5F-4168-AAD2-8ED150AB7421}">
      <dgm:prSet/>
      <dgm:spPr/>
      <dgm:t>
        <a:bodyPr/>
        <a:lstStyle/>
        <a:p>
          <a:pPr rtl="1"/>
          <a:endParaRPr lang="ar-SA"/>
        </a:p>
      </dgm:t>
    </dgm:pt>
    <dgm:pt modelId="{1328B583-412E-4F53-AD1D-DD98E62FF0D8}">
      <dgm:prSet custT="1"/>
      <dgm:spPr>
        <a:solidFill>
          <a:schemeClr val="accent3">
            <a:lumMod val="60000"/>
            <a:lumOff val="40000"/>
          </a:schemeClr>
        </a:solidFill>
      </dgm:spPr>
      <dgm:t>
        <a:bodyPr/>
        <a:lstStyle/>
        <a:p>
          <a:pPr rtl="1"/>
          <a:r>
            <a:rPr lang="ar-SA" sz="2000" b="1" dirty="0" smtClean="0">
              <a:solidFill>
                <a:schemeClr val="tx1"/>
              </a:solidFill>
            </a:rPr>
            <a:t>ثنائية الطبقه </a:t>
          </a:r>
        </a:p>
        <a:p>
          <a:pPr rtl="1"/>
          <a:r>
            <a:rPr lang="en-US" sz="2000" b="1" dirty="0" err="1" smtClean="0">
              <a:solidFill>
                <a:schemeClr val="tx1"/>
              </a:solidFill>
            </a:rPr>
            <a:t>Diploblatica</a:t>
          </a:r>
          <a:endParaRPr lang="ar-SA" sz="2000" b="1" dirty="0">
            <a:solidFill>
              <a:schemeClr val="tx1"/>
            </a:solidFill>
          </a:endParaRPr>
        </a:p>
      </dgm:t>
    </dgm:pt>
    <dgm:pt modelId="{46248600-3895-4B92-BF50-599D04A57ECF}" type="parTrans" cxnId="{211A4356-1556-4ABE-A760-8E29888C6713}">
      <dgm:prSet/>
      <dgm:spPr/>
      <dgm:t>
        <a:bodyPr/>
        <a:lstStyle/>
        <a:p>
          <a:pPr rtl="1"/>
          <a:endParaRPr lang="ar-SA"/>
        </a:p>
      </dgm:t>
    </dgm:pt>
    <dgm:pt modelId="{E8EBBA10-3873-4A88-8EBC-F271C7421CC2}" type="sibTrans" cxnId="{211A4356-1556-4ABE-A760-8E29888C6713}">
      <dgm:prSet/>
      <dgm:spPr/>
      <dgm:t>
        <a:bodyPr/>
        <a:lstStyle/>
        <a:p>
          <a:pPr rtl="1"/>
          <a:endParaRPr lang="ar-SA"/>
        </a:p>
      </dgm:t>
    </dgm:pt>
    <dgm:pt modelId="{A329DAA4-48CC-47F9-92A0-ADEB96C8C215}">
      <dgm:prSet custT="1"/>
      <dgm:spPr>
        <a:solidFill>
          <a:schemeClr val="accent6">
            <a:lumMod val="60000"/>
            <a:lumOff val="40000"/>
          </a:schemeClr>
        </a:solidFill>
      </dgm:spPr>
      <dgm:t>
        <a:bodyPr/>
        <a:lstStyle/>
        <a:p>
          <a:pPr rtl="1"/>
          <a:r>
            <a:rPr lang="ar-SA" sz="2000" b="1" dirty="0" smtClean="0">
              <a:solidFill>
                <a:schemeClr val="tx1"/>
              </a:solidFill>
            </a:rPr>
            <a:t>السيلوميات الكاذبه </a:t>
          </a:r>
        </a:p>
        <a:p>
          <a:pPr rtl="1"/>
          <a:r>
            <a:rPr lang="en-US" sz="2000" dirty="0" err="1" smtClean="0">
              <a:solidFill>
                <a:schemeClr val="tx1"/>
              </a:solidFill>
            </a:rPr>
            <a:t>Pseudocoelomata</a:t>
          </a:r>
          <a:endParaRPr lang="en-US" sz="2000" dirty="0" smtClean="0">
            <a:solidFill>
              <a:schemeClr val="tx1"/>
            </a:solidFill>
          </a:endParaRPr>
        </a:p>
        <a:p>
          <a:pPr rtl="1"/>
          <a:r>
            <a:rPr lang="en-US" sz="2000" dirty="0" smtClean="0">
              <a:solidFill>
                <a:schemeClr val="tx1"/>
              </a:solidFill>
            </a:rPr>
            <a:t>Phylum : </a:t>
          </a:r>
          <a:r>
            <a:rPr lang="en-US" sz="2000" dirty="0" err="1" smtClean="0">
              <a:solidFill>
                <a:schemeClr val="tx1"/>
              </a:solidFill>
            </a:rPr>
            <a:t>Nematoda</a:t>
          </a:r>
          <a:endParaRPr lang="ar-SA" sz="2000" dirty="0" smtClean="0">
            <a:solidFill>
              <a:schemeClr val="tx1"/>
            </a:solidFill>
          </a:endParaRPr>
        </a:p>
      </dgm:t>
    </dgm:pt>
    <dgm:pt modelId="{66EF9C27-8C34-42D2-8B5E-43BF59B75F2E}" type="sibTrans" cxnId="{EC1792A4-ADDA-4D92-8179-147DCB397167}">
      <dgm:prSet/>
      <dgm:spPr/>
      <dgm:t>
        <a:bodyPr/>
        <a:lstStyle/>
        <a:p>
          <a:pPr rtl="1"/>
          <a:endParaRPr lang="ar-SA"/>
        </a:p>
      </dgm:t>
    </dgm:pt>
    <dgm:pt modelId="{350F272F-510A-4B11-B3E1-EF1AC8AB28D4}" type="parTrans" cxnId="{EC1792A4-ADDA-4D92-8179-147DCB397167}">
      <dgm:prSet/>
      <dgm:spPr/>
      <dgm:t>
        <a:bodyPr/>
        <a:lstStyle/>
        <a:p>
          <a:pPr rtl="1"/>
          <a:endParaRPr lang="ar-SA"/>
        </a:p>
      </dgm:t>
    </dgm:pt>
    <dgm:pt modelId="{D6C503BF-5739-46CC-A020-A1F84AF16605}" type="pres">
      <dgm:prSet presAssocID="{E0A968E6-49D4-4B51-A0F3-34C414A52C48}" presName="hierChild1" presStyleCnt="0">
        <dgm:presLayoutVars>
          <dgm:orgChart val="1"/>
          <dgm:chPref val="1"/>
          <dgm:dir/>
          <dgm:animOne val="branch"/>
          <dgm:animLvl val="lvl"/>
          <dgm:resizeHandles/>
        </dgm:presLayoutVars>
      </dgm:prSet>
      <dgm:spPr/>
      <dgm:t>
        <a:bodyPr/>
        <a:lstStyle/>
        <a:p>
          <a:endParaRPr lang="en-US"/>
        </a:p>
      </dgm:t>
    </dgm:pt>
    <dgm:pt modelId="{54218648-E7F5-40B8-8191-EB868E33F768}" type="pres">
      <dgm:prSet presAssocID="{12F1F62C-051E-4132-BAD0-2ACF33B03DD6}" presName="hierRoot1" presStyleCnt="0">
        <dgm:presLayoutVars>
          <dgm:hierBranch val="init"/>
        </dgm:presLayoutVars>
      </dgm:prSet>
      <dgm:spPr/>
    </dgm:pt>
    <dgm:pt modelId="{C0C23E11-DD54-495A-B60E-7186489431B1}" type="pres">
      <dgm:prSet presAssocID="{12F1F62C-051E-4132-BAD0-2ACF33B03DD6}" presName="rootComposite1" presStyleCnt="0"/>
      <dgm:spPr/>
    </dgm:pt>
    <dgm:pt modelId="{29921E4A-34F4-4E7C-9C11-94F8C479BD4A}" type="pres">
      <dgm:prSet presAssocID="{12F1F62C-051E-4132-BAD0-2ACF33B03DD6}" presName="rootText1" presStyleLbl="node0" presStyleIdx="0" presStyleCnt="1" custScaleX="1125694" custScaleY="351144" custLinFactY="-114092" custLinFactNeighborX="-10139" custLinFactNeighborY="-200000">
        <dgm:presLayoutVars>
          <dgm:chPref val="3"/>
        </dgm:presLayoutVars>
      </dgm:prSet>
      <dgm:spPr/>
      <dgm:t>
        <a:bodyPr/>
        <a:lstStyle/>
        <a:p>
          <a:pPr rtl="1"/>
          <a:endParaRPr lang="ar-SA"/>
        </a:p>
      </dgm:t>
    </dgm:pt>
    <dgm:pt modelId="{C4FF8458-FB07-485A-9D65-440F019886BA}" type="pres">
      <dgm:prSet presAssocID="{12F1F62C-051E-4132-BAD0-2ACF33B03DD6}" presName="rootConnector1" presStyleLbl="node1" presStyleIdx="0" presStyleCnt="0"/>
      <dgm:spPr/>
      <dgm:t>
        <a:bodyPr/>
        <a:lstStyle/>
        <a:p>
          <a:endParaRPr lang="en-US"/>
        </a:p>
      </dgm:t>
    </dgm:pt>
    <dgm:pt modelId="{0CFCBEE9-3380-4024-A22D-BBEEC842B7D4}" type="pres">
      <dgm:prSet presAssocID="{12F1F62C-051E-4132-BAD0-2ACF33B03DD6}" presName="hierChild2" presStyleCnt="0"/>
      <dgm:spPr/>
    </dgm:pt>
    <dgm:pt modelId="{271B5664-1889-4E12-BC36-8A2ADD03BDCF}" type="pres">
      <dgm:prSet presAssocID="{7C23C85F-65D6-4831-8B22-F67110EAF94F}" presName="Name37" presStyleLbl="parChTrans1D2" presStyleIdx="0" presStyleCnt="5"/>
      <dgm:spPr/>
      <dgm:t>
        <a:bodyPr/>
        <a:lstStyle/>
        <a:p>
          <a:endParaRPr lang="en-US"/>
        </a:p>
      </dgm:t>
    </dgm:pt>
    <dgm:pt modelId="{2465E287-F65F-485C-A80C-810919DC2A81}" type="pres">
      <dgm:prSet presAssocID="{21BCCB7C-3A95-4251-B8CE-735E12E06C5D}" presName="hierRoot2" presStyleCnt="0">
        <dgm:presLayoutVars>
          <dgm:hierBranch val="init"/>
        </dgm:presLayoutVars>
      </dgm:prSet>
      <dgm:spPr/>
    </dgm:pt>
    <dgm:pt modelId="{9F36064E-BAB2-439C-9340-B4DE822A69B9}" type="pres">
      <dgm:prSet presAssocID="{21BCCB7C-3A95-4251-B8CE-735E12E06C5D}" presName="rootComposite" presStyleCnt="0"/>
      <dgm:spPr/>
    </dgm:pt>
    <dgm:pt modelId="{631D087C-5CCC-4797-ABF9-EA906BF49686}" type="pres">
      <dgm:prSet presAssocID="{21BCCB7C-3A95-4251-B8CE-735E12E06C5D}" presName="rootText" presStyleLbl="node2" presStyleIdx="0" presStyleCnt="4" custScaleX="383200" custScaleY="679643" custLinFactY="134607" custLinFactNeighborX="83848" custLinFactNeighborY="200000">
        <dgm:presLayoutVars>
          <dgm:chPref val="3"/>
        </dgm:presLayoutVars>
      </dgm:prSet>
      <dgm:spPr/>
      <dgm:t>
        <a:bodyPr/>
        <a:lstStyle/>
        <a:p>
          <a:pPr rtl="1"/>
          <a:endParaRPr lang="ar-SA"/>
        </a:p>
      </dgm:t>
    </dgm:pt>
    <dgm:pt modelId="{21CE2EF4-3692-426D-B550-CF5A385F8EFB}" type="pres">
      <dgm:prSet presAssocID="{21BCCB7C-3A95-4251-B8CE-735E12E06C5D}" presName="rootConnector" presStyleLbl="node2" presStyleIdx="0" presStyleCnt="4"/>
      <dgm:spPr/>
      <dgm:t>
        <a:bodyPr/>
        <a:lstStyle/>
        <a:p>
          <a:endParaRPr lang="en-US"/>
        </a:p>
      </dgm:t>
    </dgm:pt>
    <dgm:pt modelId="{77738A58-9AC9-47B7-869A-A5FB7613D18C}" type="pres">
      <dgm:prSet presAssocID="{21BCCB7C-3A95-4251-B8CE-735E12E06C5D}" presName="hierChild4" presStyleCnt="0"/>
      <dgm:spPr/>
    </dgm:pt>
    <dgm:pt modelId="{464A8CAE-377A-4A13-9B3C-FCAE57BFC067}" type="pres">
      <dgm:prSet presAssocID="{21BCCB7C-3A95-4251-B8CE-735E12E06C5D}" presName="hierChild5" presStyleCnt="0"/>
      <dgm:spPr/>
    </dgm:pt>
    <dgm:pt modelId="{1F8B1857-55B6-416D-9DA8-FC00F505103E}" type="pres">
      <dgm:prSet presAssocID="{350F272F-510A-4B11-B3E1-EF1AC8AB28D4}" presName="Name37" presStyleLbl="parChTrans1D2" presStyleIdx="1" presStyleCnt="5"/>
      <dgm:spPr/>
      <dgm:t>
        <a:bodyPr/>
        <a:lstStyle/>
        <a:p>
          <a:endParaRPr lang="en-US"/>
        </a:p>
      </dgm:t>
    </dgm:pt>
    <dgm:pt modelId="{423E18F1-FA04-4D64-B6B9-70435F81561D}" type="pres">
      <dgm:prSet presAssocID="{A329DAA4-48CC-47F9-92A0-ADEB96C8C215}" presName="hierRoot2" presStyleCnt="0">
        <dgm:presLayoutVars>
          <dgm:hierBranch val="init"/>
        </dgm:presLayoutVars>
      </dgm:prSet>
      <dgm:spPr/>
    </dgm:pt>
    <dgm:pt modelId="{21BFD7A2-D91B-49A8-9A2B-F459E404EB0B}" type="pres">
      <dgm:prSet presAssocID="{A329DAA4-48CC-47F9-92A0-ADEB96C8C215}" presName="rootComposite" presStyleCnt="0"/>
      <dgm:spPr/>
    </dgm:pt>
    <dgm:pt modelId="{5C0ACAD0-D210-474E-A01E-7252E251EC6A}" type="pres">
      <dgm:prSet presAssocID="{A329DAA4-48CC-47F9-92A0-ADEB96C8C215}" presName="rootText" presStyleLbl="node2" presStyleIdx="1" presStyleCnt="4" custScaleX="533512" custScaleY="686492" custLinFactX="4696" custLinFactY="128933" custLinFactNeighborX="100000" custLinFactNeighborY="200000">
        <dgm:presLayoutVars>
          <dgm:chPref val="3"/>
        </dgm:presLayoutVars>
      </dgm:prSet>
      <dgm:spPr/>
      <dgm:t>
        <a:bodyPr/>
        <a:lstStyle/>
        <a:p>
          <a:pPr rtl="1"/>
          <a:endParaRPr lang="ar-SA"/>
        </a:p>
      </dgm:t>
    </dgm:pt>
    <dgm:pt modelId="{01172054-F466-4F34-9ECB-260BB49367D4}" type="pres">
      <dgm:prSet presAssocID="{A329DAA4-48CC-47F9-92A0-ADEB96C8C215}" presName="rootConnector" presStyleLbl="node2" presStyleIdx="1" presStyleCnt="4"/>
      <dgm:spPr/>
      <dgm:t>
        <a:bodyPr/>
        <a:lstStyle/>
        <a:p>
          <a:endParaRPr lang="en-US"/>
        </a:p>
      </dgm:t>
    </dgm:pt>
    <dgm:pt modelId="{8859D435-4BC3-476A-8476-3ACCECABC63B}" type="pres">
      <dgm:prSet presAssocID="{A329DAA4-48CC-47F9-92A0-ADEB96C8C215}" presName="hierChild4" presStyleCnt="0"/>
      <dgm:spPr/>
    </dgm:pt>
    <dgm:pt modelId="{B09AC935-9541-465D-A245-9B18B376943B}" type="pres">
      <dgm:prSet presAssocID="{A329DAA4-48CC-47F9-92A0-ADEB96C8C215}" presName="hierChild5" presStyleCnt="0"/>
      <dgm:spPr/>
    </dgm:pt>
    <dgm:pt modelId="{78560644-EB00-4886-BC3D-008DB901D927}" type="pres">
      <dgm:prSet presAssocID="{57BD794A-D4D5-4838-BBAF-9BEE2DA04798}" presName="Name37" presStyleLbl="parChTrans1D2" presStyleIdx="2" presStyleCnt="5"/>
      <dgm:spPr/>
      <dgm:t>
        <a:bodyPr/>
        <a:lstStyle/>
        <a:p>
          <a:endParaRPr lang="en-US"/>
        </a:p>
      </dgm:t>
    </dgm:pt>
    <dgm:pt modelId="{24D5B39C-17A2-4974-9268-543DB24DCE7C}" type="pres">
      <dgm:prSet presAssocID="{14F9A7F0-EFDA-443A-82D7-615229DFB359}" presName="hierRoot2" presStyleCnt="0">
        <dgm:presLayoutVars>
          <dgm:hierBranch val="init"/>
        </dgm:presLayoutVars>
      </dgm:prSet>
      <dgm:spPr/>
    </dgm:pt>
    <dgm:pt modelId="{636B5101-984F-4811-9217-A7AD59926C45}" type="pres">
      <dgm:prSet presAssocID="{14F9A7F0-EFDA-443A-82D7-615229DFB359}" presName="rootComposite" presStyleCnt="0"/>
      <dgm:spPr/>
    </dgm:pt>
    <dgm:pt modelId="{882FDED1-C85B-4F80-8AC0-ABA591D66732}" type="pres">
      <dgm:prSet presAssocID="{14F9A7F0-EFDA-443A-82D7-615229DFB359}" presName="rootText" presStyleLbl="node2" presStyleIdx="2" presStyleCnt="4" custScaleX="729849" custScaleY="1062183" custLinFactX="100000" custLinFactY="100000" custLinFactNeighborX="121474" custLinFactNeighborY="193652">
        <dgm:presLayoutVars>
          <dgm:chPref val="3"/>
        </dgm:presLayoutVars>
      </dgm:prSet>
      <dgm:spPr/>
      <dgm:t>
        <a:bodyPr/>
        <a:lstStyle/>
        <a:p>
          <a:pPr rtl="1"/>
          <a:endParaRPr lang="ar-SA"/>
        </a:p>
      </dgm:t>
    </dgm:pt>
    <dgm:pt modelId="{984F2131-393A-4AD2-A8D3-B3B7BC6EDDEF}" type="pres">
      <dgm:prSet presAssocID="{14F9A7F0-EFDA-443A-82D7-615229DFB359}" presName="rootConnector" presStyleLbl="node2" presStyleIdx="2" presStyleCnt="4"/>
      <dgm:spPr/>
      <dgm:t>
        <a:bodyPr/>
        <a:lstStyle/>
        <a:p>
          <a:endParaRPr lang="en-US"/>
        </a:p>
      </dgm:t>
    </dgm:pt>
    <dgm:pt modelId="{E687F4E6-8BC7-466D-91E9-056ADD49964D}" type="pres">
      <dgm:prSet presAssocID="{14F9A7F0-EFDA-443A-82D7-615229DFB359}" presName="hierChild4" presStyleCnt="0"/>
      <dgm:spPr/>
    </dgm:pt>
    <dgm:pt modelId="{0CDE7475-0833-489D-BBA1-D70519999974}" type="pres">
      <dgm:prSet presAssocID="{14F9A7F0-EFDA-443A-82D7-615229DFB359}" presName="hierChild5" presStyleCnt="0"/>
      <dgm:spPr/>
    </dgm:pt>
    <dgm:pt modelId="{464004C5-DC38-46BD-BDA3-DB6F22079C32}" type="pres">
      <dgm:prSet presAssocID="{46248600-3895-4B92-BF50-599D04A57ECF}" presName="Name37" presStyleLbl="parChTrans1D2" presStyleIdx="3" presStyleCnt="5"/>
      <dgm:spPr/>
      <dgm:t>
        <a:bodyPr/>
        <a:lstStyle/>
        <a:p>
          <a:endParaRPr lang="en-US"/>
        </a:p>
      </dgm:t>
    </dgm:pt>
    <dgm:pt modelId="{C487360B-E97F-41A8-B945-F56830EF09FD}" type="pres">
      <dgm:prSet presAssocID="{1328B583-412E-4F53-AD1D-DD98E62FF0D8}" presName="hierRoot2" presStyleCnt="0">
        <dgm:presLayoutVars>
          <dgm:hierBranch val="init"/>
        </dgm:presLayoutVars>
      </dgm:prSet>
      <dgm:spPr/>
    </dgm:pt>
    <dgm:pt modelId="{2542A049-25DF-478B-BA7A-FA36A2664D65}" type="pres">
      <dgm:prSet presAssocID="{1328B583-412E-4F53-AD1D-DD98E62FF0D8}" presName="rootComposite" presStyleCnt="0"/>
      <dgm:spPr/>
    </dgm:pt>
    <dgm:pt modelId="{0B1C003C-2DBC-488F-8FA1-A64D086B8A50}" type="pres">
      <dgm:prSet presAssocID="{1328B583-412E-4F53-AD1D-DD98E62FF0D8}" presName="rootText" presStyleLbl="node2" presStyleIdx="3" presStyleCnt="4" custScaleX="603988" custScaleY="627319" custLinFactX="-100000" custLinFactY="-200000" custLinFactNeighborX="-104236" custLinFactNeighborY="-264181">
        <dgm:presLayoutVars>
          <dgm:chPref val="3"/>
        </dgm:presLayoutVars>
      </dgm:prSet>
      <dgm:spPr/>
      <dgm:t>
        <a:bodyPr/>
        <a:lstStyle/>
        <a:p>
          <a:endParaRPr lang="en-US"/>
        </a:p>
      </dgm:t>
    </dgm:pt>
    <dgm:pt modelId="{91E59DFB-D0E5-4B1B-BB64-02F2BDB68A82}" type="pres">
      <dgm:prSet presAssocID="{1328B583-412E-4F53-AD1D-DD98E62FF0D8}" presName="rootConnector" presStyleLbl="node2" presStyleIdx="3" presStyleCnt="4"/>
      <dgm:spPr/>
      <dgm:t>
        <a:bodyPr/>
        <a:lstStyle/>
        <a:p>
          <a:endParaRPr lang="en-US"/>
        </a:p>
      </dgm:t>
    </dgm:pt>
    <dgm:pt modelId="{17DE8236-6534-45B1-AED3-0D8B398BC743}" type="pres">
      <dgm:prSet presAssocID="{1328B583-412E-4F53-AD1D-DD98E62FF0D8}" presName="hierChild4" presStyleCnt="0"/>
      <dgm:spPr/>
    </dgm:pt>
    <dgm:pt modelId="{92B3A654-F661-4700-9571-353EA75C6817}" type="pres">
      <dgm:prSet presAssocID="{1328B583-412E-4F53-AD1D-DD98E62FF0D8}" presName="hierChild5" presStyleCnt="0"/>
      <dgm:spPr/>
    </dgm:pt>
    <dgm:pt modelId="{C9A3A896-CCE1-4F7F-9385-CFCEBCD3D229}" type="pres">
      <dgm:prSet presAssocID="{12F1F62C-051E-4132-BAD0-2ACF33B03DD6}" presName="hierChild3" presStyleCnt="0"/>
      <dgm:spPr/>
    </dgm:pt>
    <dgm:pt modelId="{4E06C686-D0F9-4A38-BB04-3C6749E5AD8B}" type="pres">
      <dgm:prSet presAssocID="{53C95D2A-DEFF-45D5-A6D4-1167E5525601}" presName="Name111" presStyleLbl="parChTrans1D2" presStyleIdx="4" presStyleCnt="5"/>
      <dgm:spPr/>
      <dgm:t>
        <a:bodyPr/>
        <a:lstStyle/>
        <a:p>
          <a:endParaRPr lang="en-US"/>
        </a:p>
      </dgm:t>
    </dgm:pt>
    <dgm:pt modelId="{A38FB085-90F7-45E6-989A-91184C7111EB}" type="pres">
      <dgm:prSet presAssocID="{D82CC0E1-6F52-415D-8185-863DA0B59112}" presName="hierRoot3" presStyleCnt="0">
        <dgm:presLayoutVars>
          <dgm:hierBranch val="init"/>
        </dgm:presLayoutVars>
      </dgm:prSet>
      <dgm:spPr/>
    </dgm:pt>
    <dgm:pt modelId="{568B6A78-B6FE-4713-A9ED-54C24757ECFA}" type="pres">
      <dgm:prSet presAssocID="{D82CC0E1-6F52-415D-8185-863DA0B59112}" presName="rootComposite3" presStyleCnt="0"/>
      <dgm:spPr/>
    </dgm:pt>
    <dgm:pt modelId="{524EBD43-30E4-4C18-B930-F049293BD205}" type="pres">
      <dgm:prSet presAssocID="{D82CC0E1-6F52-415D-8185-863DA0B59112}" presName="rootText3" presStyleLbl="asst1" presStyleIdx="0" presStyleCnt="1" custScaleX="1036838" custScaleY="335821" custLinFactY="-3089" custLinFactNeighborX="-53432" custLinFactNeighborY="-100000">
        <dgm:presLayoutVars>
          <dgm:chPref val="3"/>
        </dgm:presLayoutVars>
      </dgm:prSet>
      <dgm:spPr/>
      <dgm:t>
        <a:bodyPr/>
        <a:lstStyle/>
        <a:p>
          <a:pPr rtl="1"/>
          <a:endParaRPr lang="ar-SA"/>
        </a:p>
      </dgm:t>
    </dgm:pt>
    <dgm:pt modelId="{AE99CFF1-E5E9-44F4-B139-292864780133}" type="pres">
      <dgm:prSet presAssocID="{D82CC0E1-6F52-415D-8185-863DA0B59112}" presName="rootConnector3" presStyleLbl="asst1" presStyleIdx="0" presStyleCnt="1"/>
      <dgm:spPr/>
      <dgm:t>
        <a:bodyPr/>
        <a:lstStyle/>
        <a:p>
          <a:endParaRPr lang="en-US"/>
        </a:p>
      </dgm:t>
    </dgm:pt>
    <dgm:pt modelId="{E678700A-4DD2-493E-B918-566119E1A1A9}" type="pres">
      <dgm:prSet presAssocID="{D82CC0E1-6F52-415D-8185-863DA0B59112}" presName="hierChild6" presStyleCnt="0"/>
      <dgm:spPr/>
    </dgm:pt>
    <dgm:pt modelId="{EDD4F387-D0D2-4018-876B-404006C7F5F5}" type="pres">
      <dgm:prSet presAssocID="{D82CC0E1-6F52-415D-8185-863DA0B59112}" presName="hierChild7" presStyleCnt="0"/>
      <dgm:spPr/>
    </dgm:pt>
  </dgm:ptLst>
  <dgm:cxnLst>
    <dgm:cxn modelId="{29E62DFE-94E8-4001-885A-2B1EEDF6B3F2}" srcId="{12F1F62C-051E-4132-BAD0-2ACF33B03DD6}" destId="{D82CC0E1-6F52-415D-8185-863DA0B59112}" srcOrd="0" destOrd="0" parTransId="{53C95D2A-DEFF-45D5-A6D4-1167E5525601}" sibTransId="{286BB53A-7C5E-4E5F-9B5D-85A91346DCE1}"/>
    <dgm:cxn modelId="{51CCD5EB-33DC-40B8-91F2-880E06DA8A66}" type="presOf" srcId="{57BD794A-D4D5-4838-BBAF-9BEE2DA04798}" destId="{78560644-EB00-4886-BC3D-008DB901D927}" srcOrd="0" destOrd="0" presId="urn:microsoft.com/office/officeart/2005/8/layout/orgChart1"/>
    <dgm:cxn modelId="{A64F6B1A-BB98-4C92-A366-270B21C4EE8C}" type="presOf" srcId="{46248600-3895-4B92-BF50-599D04A57ECF}" destId="{464004C5-DC38-46BD-BDA3-DB6F22079C32}" srcOrd="0" destOrd="0" presId="urn:microsoft.com/office/officeart/2005/8/layout/orgChart1"/>
    <dgm:cxn modelId="{32B0E6B8-EF7F-4EEB-AB94-EFF05EB3353B}" type="presOf" srcId="{14F9A7F0-EFDA-443A-82D7-615229DFB359}" destId="{882FDED1-C85B-4F80-8AC0-ABA591D66732}" srcOrd="0" destOrd="0" presId="urn:microsoft.com/office/officeart/2005/8/layout/orgChart1"/>
    <dgm:cxn modelId="{6515D610-CE0C-4E5D-A9B0-B84DC6A324B0}" srcId="{12F1F62C-051E-4132-BAD0-2ACF33B03DD6}" destId="{21BCCB7C-3A95-4251-B8CE-735E12E06C5D}" srcOrd="1" destOrd="0" parTransId="{7C23C85F-65D6-4831-8B22-F67110EAF94F}" sibTransId="{62E7A167-B250-49E6-9C35-2BA8470AD203}"/>
    <dgm:cxn modelId="{1D170B8C-973E-48A3-B6B3-F72B91CB171A}" type="presOf" srcId="{12F1F62C-051E-4132-BAD0-2ACF33B03DD6}" destId="{29921E4A-34F4-4E7C-9C11-94F8C479BD4A}" srcOrd="0" destOrd="0" presId="urn:microsoft.com/office/officeart/2005/8/layout/orgChart1"/>
    <dgm:cxn modelId="{47792850-6758-4F44-A669-43ABF5110FBD}" type="presOf" srcId="{1328B583-412E-4F53-AD1D-DD98E62FF0D8}" destId="{0B1C003C-2DBC-488F-8FA1-A64D086B8A50}" srcOrd="0" destOrd="0" presId="urn:microsoft.com/office/officeart/2005/8/layout/orgChart1"/>
    <dgm:cxn modelId="{6BD91C8A-8BB3-446A-90B2-D5173A8EDDAB}" srcId="{E0A968E6-49D4-4B51-A0F3-34C414A52C48}" destId="{12F1F62C-051E-4132-BAD0-2ACF33B03DD6}" srcOrd="0" destOrd="0" parTransId="{B937420B-53DD-4B9A-8D66-61A2A3B21B3C}" sibTransId="{CE0AECFE-1988-4DC7-A4A4-C9D3AD5A91F2}"/>
    <dgm:cxn modelId="{E6573EF0-DF1A-4F9C-B6A3-A0C32E60CAE3}" type="presOf" srcId="{A329DAA4-48CC-47F9-92A0-ADEB96C8C215}" destId="{5C0ACAD0-D210-474E-A01E-7252E251EC6A}" srcOrd="0" destOrd="0" presId="urn:microsoft.com/office/officeart/2005/8/layout/orgChart1"/>
    <dgm:cxn modelId="{EC1792A4-ADDA-4D92-8179-147DCB397167}" srcId="{12F1F62C-051E-4132-BAD0-2ACF33B03DD6}" destId="{A329DAA4-48CC-47F9-92A0-ADEB96C8C215}" srcOrd="2" destOrd="0" parTransId="{350F272F-510A-4B11-B3E1-EF1AC8AB28D4}" sibTransId="{66EF9C27-8C34-42D2-8B5E-43BF59B75F2E}"/>
    <dgm:cxn modelId="{4E59AC3D-8CCC-4851-90C1-6D401C1E171C}" type="presOf" srcId="{21BCCB7C-3A95-4251-B8CE-735E12E06C5D}" destId="{21CE2EF4-3692-426D-B550-CF5A385F8EFB}" srcOrd="1" destOrd="0" presId="urn:microsoft.com/office/officeart/2005/8/layout/orgChart1"/>
    <dgm:cxn modelId="{55FCA453-06AD-4533-80D1-17C43C64FA69}" type="presOf" srcId="{D82CC0E1-6F52-415D-8185-863DA0B59112}" destId="{524EBD43-30E4-4C18-B930-F049293BD205}" srcOrd="0" destOrd="0" presId="urn:microsoft.com/office/officeart/2005/8/layout/orgChart1"/>
    <dgm:cxn modelId="{041DB140-FE15-4435-9E1D-550F572E0A3B}" type="presOf" srcId="{14F9A7F0-EFDA-443A-82D7-615229DFB359}" destId="{984F2131-393A-4AD2-A8D3-B3B7BC6EDDEF}" srcOrd="1" destOrd="0" presId="urn:microsoft.com/office/officeart/2005/8/layout/orgChart1"/>
    <dgm:cxn modelId="{5CBC7690-8450-4619-BF9D-BA2FAD88C807}" type="presOf" srcId="{21BCCB7C-3A95-4251-B8CE-735E12E06C5D}" destId="{631D087C-5CCC-4797-ABF9-EA906BF49686}" srcOrd="0" destOrd="0" presId="urn:microsoft.com/office/officeart/2005/8/layout/orgChart1"/>
    <dgm:cxn modelId="{D8B09F20-B545-4B8E-87FC-968A2EDC543F}" type="presOf" srcId="{7C23C85F-65D6-4831-8B22-F67110EAF94F}" destId="{271B5664-1889-4E12-BC36-8A2ADD03BDCF}" srcOrd="0" destOrd="0" presId="urn:microsoft.com/office/officeart/2005/8/layout/orgChart1"/>
    <dgm:cxn modelId="{07784D5F-0B98-4D28-B53A-1A78BD79359A}" type="presOf" srcId="{350F272F-510A-4B11-B3E1-EF1AC8AB28D4}" destId="{1F8B1857-55B6-416D-9DA8-FC00F505103E}" srcOrd="0" destOrd="0" presId="urn:microsoft.com/office/officeart/2005/8/layout/orgChart1"/>
    <dgm:cxn modelId="{D0ACB08E-B03A-4DC9-972D-EA368A09AFFE}" type="presOf" srcId="{1328B583-412E-4F53-AD1D-DD98E62FF0D8}" destId="{91E59DFB-D0E5-4B1B-BB64-02F2BDB68A82}" srcOrd="1" destOrd="0" presId="urn:microsoft.com/office/officeart/2005/8/layout/orgChart1"/>
    <dgm:cxn modelId="{72A9DA23-7FA1-4BC1-851B-C57EFE8C8D69}" type="presOf" srcId="{D82CC0E1-6F52-415D-8185-863DA0B59112}" destId="{AE99CFF1-E5E9-44F4-B139-292864780133}" srcOrd="1" destOrd="0" presId="urn:microsoft.com/office/officeart/2005/8/layout/orgChart1"/>
    <dgm:cxn modelId="{211A4356-1556-4ABE-A760-8E29888C6713}" srcId="{12F1F62C-051E-4132-BAD0-2ACF33B03DD6}" destId="{1328B583-412E-4F53-AD1D-DD98E62FF0D8}" srcOrd="4" destOrd="0" parTransId="{46248600-3895-4B92-BF50-599D04A57ECF}" sibTransId="{E8EBBA10-3873-4A88-8EBC-F271C7421CC2}"/>
    <dgm:cxn modelId="{A4313F31-F19E-44FA-A44D-FBE4A34641F3}" type="presOf" srcId="{12F1F62C-051E-4132-BAD0-2ACF33B03DD6}" destId="{C4FF8458-FB07-485A-9D65-440F019886BA}" srcOrd="1" destOrd="0" presId="urn:microsoft.com/office/officeart/2005/8/layout/orgChart1"/>
    <dgm:cxn modelId="{8238BE14-FD16-47C1-81CB-AC7229378274}" type="presOf" srcId="{53C95D2A-DEFF-45D5-A6D4-1167E5525601}" destId="{4E06C686-D0F9-4A38-BB04-3C6749E5AD8B}" srcOrd="0" destOrd="0" presId="urn:microsoft.com/office/officeart/2005/8/layout/orgChart1"/>
    <dgm:cxn modelId="{1D2A0C54-FF5F-4168-AAD2-8ED150AB7421}" srcId="{12F1F62C-051E-4132-BAD0-2ACF33B03DD6}" destId="{14F9A7F0-EFDA-443A-82D7-615229DFB359}" srcOrd="3" destOrd="0" parTransId="{57BD794A-D4D5-4838-BBAF-9BEE2DA04798}" sibTransId="{1C0CB32B-8E88-4D03-A095-691E6D7C41A9}"/>
    <dgm:cxn modelId="{FE3F09A5-760C-46A7-A4C7-92254A3E7BF1}" type="presOf" srcId="{E0A968E6-49D4-4B51-A0F3-34C414A52C48}" destId="{D6C503BF-5739-46CC-A020-A1F84AF16605}" srcOrd="0" destOrd="0" presId="urn:microsoft.com/office/officeart/2005/8/layout/orgChart1"/>
    <dgm:cxn modelId="{ACD7D2E1-5F47-4DE2-B37F-9CE4C33CF0F8}" type="presOf" srcId="{A329DAA4-48CC-47F9-92A0-ADEB96C8C215}" destId="{01172054-F466-4F34-9ECB-260BB49367D4}" srcOrd="1" destOrd="0" presId="urn:microsoft.com/office/officeart/2005/8/layout/orgChart1"/>
    <dgm:cxn modelId="{026163A8-A713-4E60-8111-B6466C32907F}" type="presParOf" srcId="{D6C503BF-5739-46CC-A020-A1F84AF16605}" destId="{54218648-E7F5-40B8-8191-EB868E33F768}" srcOrd="0" destOrd="0" presId="urn:microsoft.com/office/officeart/2005/8/layout/orgChart1"/>
    <dgm:cxn modelId="{3F694F6C-F084-475B-A899-2C1371A4DBA1}" type="presParOf" srcId="{54218648-E7F5-40B8-8191-EB868E33F768}" destId="{C0C23E11-DD54-495A-B60E-7186489431B1}" srcOrd="0" destOrd="0" presId="urn:microsoft.com/office/officeart/2005/8/layout/orgChart1"/>
    <dgm:cxn modelId="{C365424E-04E4-4BFC-9A14-C5BC28D2535B}" type="presParOf" srcId="{C0C23E11-DD54-495A-B60E-7186489431B1}" destId="{29921E4A-34F4-4E7C-9C11-94F8C479BD4A}" srcOrd="0" destOrd="0" presId="urn:microsoft.com/office/officeart/2005/8/layout/orgChart1"/>
    <dgm:cxn modelId="{FB203571-4FAF-431E-874D-626B4BCB2E7B}" type="presParOf" srcId="{C0C23E11-DD54-495A-B60E-7186489431B1}" destId="{C4FF8458-FB07-485A-9D65-440F019886BA}" srcOrd="1" destOrd="0" presId="urn:microsoft.com/office/officeart/2005/8/layout/orgChart1"/>
    <dgm:cxn modelId="{E4C56ECE-67BC-46C4-844C-8AC0450205C3}" type="presParOf" srcId="{54218648-E7F5-40B8-8191-EB868E33F768}" destId="{0CFCBEE9-3380-4024-A22D-BBEEC842B7D4}" srcOrd="1" destOrd="0" presId="urn:microsoft.com/office/officeart/2005/8/layout/orgChart1"/>
    <dgm:cxn modelId="{B3308BB5-249E-4DAA-97AC-B93A5897790D}" type="presParOf" srcId="{0CFCBEE9-3380-4024-A22D-BBEEC842B7D4}" destId="{271B5664-1889-4E12-BC36-8A2ADD03BDCF}" srcOrd="0" destOrd="0" presId="urn:microsoft.com/office/officeart/2005/8/layout/orgChart1"/>
    <dgm:cxn modelId="{8E637437-4FAC-4275-A47B-C3388383A4A2}" type="presParOf" srcId="{0CFCBEE9-3380-4024-A22D-BBEEC842B7D4}" destId="{2465E287-F65F-485C-A80C-810919DC2A81}" srcOrd="1" destOrd="0" presId="urn:microsoft.com/office/officeart/2005/8/layout/orgChart1"/>
    <dgm:cxn modelId="{C064BDAF-9783-416F-B7F0-211B6145FC43}" type="presParOf" srcId="{2465E287-F65F-485C-A80C-810919DC2A81}" destId="{9F36064E-BAB2-439C-9340-B4DE822A69B9}" srcOrd="0" destOrd="0" presId="urn:microsoft.com/office/officeart/2005/8/layout/orgChart1"/>
    <dgm:cxn modelId="{7E514878-4921-4FC8-9C6A-14D8DF5925C9}" type="presParOf" srcId="{9F36064E-BAB2-439C-9340-B4DE822A69B9}" destId="{631D087C-5CCC-4797-ABF9-EA906BF49686}" srcOrd="0" destOrd="0" presId="urn:microsoft.com/office/officeart/2005/8/layout/orgChart1"/>
    <dgm:cxn modelId="{4A1C19E7-427B-4D74-B23F-82423C16DA80}" type="presParOf" srcId="{9F36064E-BAB2-439C-9340-B4DE822A69B9}" destId="{21CE2EF4-3692-426D-B550-CF5A385F8EFB}" srcOrd="1" destOrd="0" presId="urn:microsoft.com/office/officeart/2005/8/layout/orgChart1"/>
    <dgm:cxn modelId="{48C61D91-CD69-4DF0-BC1F-A04EDF492F7C}" type="presParOf" srcId="{2465E287-F65F-485C-A80C-810919DC2A81}" destId="{77738A58-9AC9-47B7-869A-A5FB7613D18C}" srcOrd="1" destOrd="0" presId="urn:microsoft.com/office/officeart/2005/8/layout/orgChart1"/>
    <dgm:cxn modelId="{8CE25919-0A0B-4B42-A64E-FF2E6FB1C721}" type="presParOf" srcId="{2465E287-F65F-485C-A80C-810919DC2A81}" destId="{464A8CAE-377A-4A13-9B3C-FCAE57BFC067}" srcOrd="2" destOrd="0" presId="urn:microsoft.com/office/officeart/2005/8/layout/orgChart1"/>
    <dgm:cxn modelId="{AA9B0B18-ECF6-4A77-8135-D352A99A7287}" type="presParOf" srcId="{0CFCBEE9-3380-4024-A22D-BBEEC842B7D4}" destId="{1F8B1857-55B6-416D-9DA8-FC00F505103E}" srcOrd="2" destOrd="0" presId="urn:microsoft.com/office/officeart/2005/8/layout/orgChart1"/>
    <dgm:cxn modelId="{4568D879-24BF-4A27-9CAA-167AA8E92C8C}" type="presParOf" srcId="{0CFCBEE9-3380-4024-A22D-BBEEC842B7D4}" destId="{423E18F1-FA04-4D64-B6B9-70435F81561D}" srcOrd="3" destOrd="0" presId="urn:microsoft.com/office/officeart/2005/8/layout/orgChart1"/>
    <dgm:cxn modelId="{6D121609-0DE6-42FC-B61E-015BD4C95F4A}" type="presParOf" srcId="{423E18F1-FA04-4D64-B6B9-70435F81561D}" destId="{21BFD7A2-D91B-49A8-9A2B-F459E404EB0B}" srcOrd="0" destOrd="0" presId="urn:microsoft.com/office/officeart/2005/8/layout/orgChart1"/>
    <dgm:cxn modelId="{67D15485-8490-497A-89EC-3948C8A38317}" type="presParOf" srcId="{21BFD7A2-D91B-49A8-9A2B-F459E404EB0B}" destId="{5C0ACAD0-D210-474E-A01E-7252E251EC6A}" srcOrd="0" destOrd="0" presId="urn:microsoft.com/office/officeart/2005/8/layout/orgChart1"/>
    <dgm:cxn modelId="{F162429D-A37E-4D33-8531-8EEC2134BB6C}" type="presParOf" srcId="{21BFD7A2-D91B-49A8-9A2B-F459E404EB0B}" destId="{01172054-F466-4F34-9ECB-260BB49367D4}" srcOrd="1" destOrd="0" presId="urn:microsoft.com/office/officeart/2005/8/layout/orgChart1"/>
    <dgm:cxn modelId="{E3C4A638-1196-4370-A18A-3F25596EA932}" type="presParOf" srcId="{423E18F1-FA04-4D64-B6B9-70435F81561D}" destId="{8859D435-4BC3-476A-8476-3ACCECABC63B}" srcOrd="1" destOrd="0" presId="urn:microsoft.com/office/officeart/2005/8/layout/orgChart1"/>
    <dgm:cxn modelId="{180B0574-12AD-4B97-A7D5-10D789208E24}" type="presParOf" srcId="{423E18F1-FA04-4D64-B6B9-70435F81561D}" destId="{B09AC935-9541-465D-A245-9B18B376943B}" srcOrd="2" destOrd="0" presId="urn:microsoft.com/office/officeart/2005/8/layout/orgChart1"/>
    <dgm:cxn modelId="{7A1B857F-1676-47B0-8349-92FDA059D0A7}" type="presParOf" srcId="{0CFCBEE9-3380-4024-A22D-BBEEC842B7D4}" destId="{78560644-EB00-4886-BC3D-008DB901D927}" srcOrd="4" destOrd="0" presId="urn:microsoft.com/office/officeart/2005/8/layout/orgChart1"/>
    <dgm:cxn modelId="{3DE11617-A9EF-436C-93F3-A053AFF26608}" type="presParOf" srcId="{0CFCBEE9-3380-4024-A22D-BBEEC842B7D4}" destId="{24D5B39C-17A2-4974-9268-543DB24DCE7C}" srcOrd="5" destOrd="0" presId="urn:microsoft.com/office/officeart/2005/8/layout/orgChart1"/>
    <dgm:cxn modelId="{08327054-3022-4E0E-A8C6-13F3294A18FB}" type="presParOf" srcId="{24D5B39C-17A2-4974-9268-543DB24DCE7C}" destId="{636B5101-984F-4811-9217-A7AD59926C45}" srcOrd="0" destOrd="0" presId="urn:microsoft.com/office/officeart/2005/8/layout/orgChart1"/>
    <dgm:cxn modelId="{D15C5293-DE13-4AE1-BC70-B0D6656F1122}" type="presParOf" srcId="{636B5101-984F-4811-9217-A7AD59926C45}" destId="{882FDED1-C85B-4F80-8AC0-ABA591D66732}" srcOrd="0" destOrd="0" presId="urn:microsoft.com/office/officeart/2005/8/layout/orgChart1"/>
    <dgm:cxn modelId="{D77F2D6D-CBF9-4A0C-9B09-0A4B0AEAE837}" type="presParOf" srcId="{636B5101-984F-4811-9217-A7AD59926C45}" destId="{984F2131-393A-4AD2-A8D3-B3B7BC6EDDEF}" srcOrd="1" destOrd="0" presId="urn:microsoft.com/office/officeart/2005/8/layout/orgChart1"/>
    <dgm:cxn modelId="{85C990C2-650B-4DEA-A23D-D5B2F5B81F7F}" type="presParOf" srcId="{24D5B39C-17A2-4974-9268-543DB24DCE7C}" destId="{E687F4E6-8BC7-466D-91E9-056ADD49964D}" srcOrd="1" destOrd="0" presId="urn:microsoft.com/office/officeart/2005/8/layout/orgChart1"/>
    <dgm:cxn modelId="{B8BA7105-7A94-4157-A1DB-9ED57DA0EC57}" type="presParOf" srcId="{24D5B39C-17A2-4974-9268-543DB24DCE7C}" destId="{0CDE7475-0833-489D-BBA1-D70519999974}" srcOrd="2" destOrd="0" presId="urn:microsoft.com/office/officeart/2005/8/layout/orgChart1"/>
    <dgm:cxn modelId="{E627E388-9149-4645-9AE8-F1669C26FC9D}" type="presParOf" srcId="{0CFCBEE9-3380-4024-A22D-BBEEC842B7D4}" destId="{464004C5-DC38-46BD-BDA3-DB6F22079C32}" srcOrd="6" destOrd="0" presId="urn:microsoft.com/office/officeart/2005/8/layout/orgChart1"/>
    <dgm:cxn modelId="{50F54617-F3E3-423F-9506-E1067973374C}" type="presParOf" srcId="{0CFCBEE9-3380-4024-A22D-BBEEC842B7D4}" destId="{C487360B-E97F-41A8-B945-F56830EF09FD}" srcOrd="7" destOrd="0" presId="urn:microsoft.com/office/officeart/2005/8/layout/orgChart1"/>
    <dgm:cxn modelId="{B148E00A-DF25-4D6E-9494-F5B0BBCEDDC5}" type="presParOf" srcId="{C487360B-E97F-41A8-B945-F56830EF09FD}" destId="{2542A049-25DF-478B-BA7A-FA36A2664D65}" srcOrd="0" destOrd="0" presId="urn:microsoft.com/office/officeart/2005/8/layout/orgChart1"/>
    <dgm:cxn modelId="{EA79099C-CB36-4D60-819F-D6B9A443DE42}" type="presParOf" srcId="{2542A049-25DF-478B-BA7A-FA36A2664D65}" destId="{0B1C003C-2DBC-488F-8FA1-A64D086B8A50}" srcOrd="0" destOrd="0" presId="urn:microsoft.com/office/officeart/2005/8/layout/orgChart1"/>
    <dgm:cxn modelId="{E762782F-8845-4E42-98CD-C60593650951}" type="presParOf" srcId="{2542A049-25DF-478B-BA7A-FA36A2664D65}" destId="{91E59DFB-D0E5-4B1B-BB64-02F2BDB68A82}" srcOrd="1" destOrd="0" presId="urn:microsoft.com/office/officeart/2005/8/layout/orgChart1"/>
    <dgm:cxn modelId="{87B7E24B-957B-488B-8E9C-2B1FB5071BA2}" type="presParOf" srcId="{C487360B-E97F-41A8-B945-F56830EF09FD}" destId="{17DE8236-6534-45B1-AED3-0D8B398BC743}" srcOrd="1" destOrd="0" presId="urn:microsoft.com/office/officeart/2005/8/layout/orgChart1"/>
    <dgm:cxn modelId="{5BB558BA-DBF9-4F05-B595-ECA251F7370B}" type="presParOf" srcId="{C487360B-E97F-41A8-B945-F56830EF09FD}" destId="{92B3A654-F661-4700-9571-353EA75C6817}" srcOrd="2" destOrd="0" presId="urn:microsoft.com/office/officeart/2005/8/layout/orgChart1"/>
    <dgm:cxn modelId="{DF2E84CB-A14D-428D-B332-00D6C3E38ECD}" type="presParOf" srcId="{54218648-E7F5-40B8-8191-EB868E33F768}" destId="{C9A3A896-CCE1-4F7F-9385-CFCEBCD3D229}" srcOrd="2" destOrd="0" presId="urn:microsoft.com/office/officeart/2005/8/layout/orgChart1"/>
    <dgm:cxn modelId="{E35AF120-C889-4471-AB24-BD42FB07DCCA}" type="presParOf" srcId="{C9A3A896-CCE1-4F7F-9385-CFCEBCD3D229}" destId="{4E06C686-D0F9-4A38-BB04-3C6749E5AD8B}" srcOrd="0" destOrd="0" presId="urn:microsoft.com/office/officeart/2005/8/layout/orgChart1"/>
    <dgm:cxn modelId="{330DE1B6-0226-4BE8-A123-D305B27E2800}" type="presParOf" srcId="{C9A3A896-CCE1-4F7F-9385-CFCEBCD3D229}" destId="{A38FB085-90F7-45E6-989A-91184C7111EB}" srcOrd="1" destOrd="0" presId="urn:microsoft.com/office/officeart/2005/8/layout/orgChart1"/>
    <dgm:cxn modelId="{5DBF4AA3-07B8-4B54-9103-798DB04E5979}" type="presParOf" srcId="{A38FB085-90F7-45E6-989A-91184C7111EB}" destId="{568B6A78-B6FE-4713-A9ED-54C24757ECFA}" srcOrd="0" destOrd="0" presId="urn:microsoft.com/office/officeart/2005/8/layout/orgChart1"/>
    <dgm:cxn modelId="{0B0E5CFC-C847-43FB-96FC-622602483516}" type="presParOf" srcId="{568B6A78-B6FE-4713-A9ED-54C24757ECFA}" destId="{524EBD43-30E4-4C18-B930-F049293BD205}" srcOrd="0" destOrd="0" presId="urn:microsoft.com/office/officeart/2005/8/layout/orgChart1"/>
    <dgm:cxn modelId="{456497B6-DAE6-4E1C-AFE6-9E498463B617}" type="presParOf" srcId="{568B6A78-B6FE-4713-A9ED-54C24757ECFA}" destId="{AE99CFF1-E5E9-44F4-B139-292864780133}" srcOrd="1" destOrd="0" presId="urn:microsoft.com/office/officeart/2005/8/layout/orgChart1"/>
    <dgm:cxn modelId="{B4420CC0-FE02-4EAB-BCAB-47343851A262}" type="presParOf" srcId="{A38FB085-90F7-45E6-989A-91184C7111EB}" destId="{E678700A-4DD2-493E-B918-566119E1A1A9}" srcOrd="1" destOrd="0" presId="urn:microsoft.com/office/officeart/2005/8/layout/orgChart1"/>
    <dgm:cxn modelId="{3B3EE8D2-A650-4283-9B8F-499302CC331D}" type="presParOf" srcId="{A38FB085-90F7-45E6-989A-91184C7111EB}" destId="{EDD4F387-D0D2-4018-876B-404006C7F5F5}" srcOrd="2" destOrd="0" presId="urn:microsoft.com/office/officeart/2005/8/layout/orgChart1"/>
  </dgm:cxnLst>
  <dgm:bg>
    <a:solidFill>
      <a:schemeClr val="accent1">
        <a:lumMod val="60000"/>
        <a:lumOff val="4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06C686-D0F9-4A38-BB04-3C6749E5AD8B}">
      <dsp:nvSpPr>
        <dsp:cNvPr id="0" name=""/>
        <dsp:cNvSpPr/>
      </dsp:nvSpPr>
      <dsp:spPr>
        <a:xfrm>
          <a:off x="4165321" y="1747527"/>
          <a:ext cx="204822" cy="801336"/>
        </a:xfrm>
        <a:custGeom>
          <a:avLst/>
          <a:gdLst/>
          <a:ahLst/>
          <a:cxnLst/>
          <a:rect l="0" t="0" r="0" b="0"/>
          <a:pathLst>
            <a:path>
              <a:moveTo>
                <a:pt x="204822" y="0"/>
              </a:moveTo>
              <a:lnTo>
                <a:pt x="204822" y="801336"/>
              </a:lnTo>
              <a:lnTo>
                <a:pt x="0" y="8013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4004C5-DC38-46BD-BDA3-DB6F22079C32}">
      <dsp:nvSpPr>
        <dsp:cNvPr id="0" name=""/>
        <dsp:cNvSpPr/>
      </dsp:nvSpPr>
      <dsp:spPr>
        <a:xfrm>
          <a:off x="4370144" y="1747527"/>
          <a:ext cx="2515622" cy="513516"/>
        </a:xfrm>
        <a:custGeom>
          <a:avLst/>
          <a:gdLst/>
          <a:ahLst/>
          <a:cxnLst/>
          <a:rect l="0" t="0" r="0" b="0"/>
          <a:pathLst>
            <a:path>
              <a:moveTo>
                <a:pt x="0" y="0"/>
              </a:moveTo>
              <a:lnTo>
                <a:pt x="0" y="473536"/>
              </a:lnTo>
              <a:lnTo>
                <a:pt x="2515622" y="473536"/>
              </a:lnTo>
              <a:lnTo>
                <a:pt x="2515622" y="5135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560644-EB00-4886-BC3D-008DB901D927}">
      <dsp:nvSpPr>
        <dsp:cNvPr id="0" name=""/>
        <dsp:cNvSpPr/>
      </dsp:nvSpPr>
      <dsp:spPr>
        <a:xfrm>
          <a:off x="4370144" y="1747527"/>
          <a:ext cx="1517235" cy="1956280"/>
        </a:xfrm>
        <a:custGeom>
          <a:avLst/>
          <a:gdLst/>
          <a:ahLst/>
          <a:cxnLst/>
          <a:rect l="0" t="0" r="0" b="0"/>
          <a:pathLst>
            <a:path>
              <a:moveTo>
                <a:pt x="0" y="0"/>
              </a:moveTo>
              <a:lnTo>
                <a:pt x="0" y="1916301"/>
              </a:lnTo>
              <a:lnTo>
                <a:pt x="1517235" y="1916301"/>
              </a:lnTo>
              <a:lnTo>
                <a:pt x="1517235" y="19562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8B1857-55B6-416D-9DA8-FC00F505103E}">
      <dsp:nvSpPr>
        <dsp:cNvPr id="0" name=""/>
        <dsp:cNvSpPr/>
      </dsp:nvSpPr>
      <dsp:spPr>
        <a:xfrm>
          <a:off x="2957585" y="1747527"/>
          <a:ext cx="1412558" cy="2023449"/>
        </a:xfrm>
        <a:custGeom>
          <a:avLst/>
          <a:gdLst/>
          <a:ahLst/>
          <a:cxnLst/>
          <a:rect l="0" t="0" r="0" b="0"/>
          <a:pathLst>
            <a:path>
              <a:moveTo>
                <a:pt x="1412558" y="0"/>
              </a:moveTo>
              <a:lnTo>
                <a:pt x="1412558" y="1983469"/>
              </a:lnTo>
              <a:lnTo>
                <a:pt x="0" y="1983469"/>
              </a:lnTo>
              <a:lnTo>
                <a:pt x="0" y="20234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1B5664-1889-4E12-BC36-8A2ADD03BDCF}">
      <dsp:nvSpPr>
        <dsp:cNvPr id="0" name=""/>
        <dsp:cNvSpPr/>
      </dsp:nvSpPr>
      <dsp:spPr>
        <a:xfrm>
          <a:off x="1053006" y="1747527"/>
          <a:ext cx="3317138" cy="2034251"/>
        </a:xfrm>
        <a:custGeom>
          <a:avLst/>
          <a:gdLst/>
          <a:ahLst/>
          <a:cxnLst/>
          <a:rect l="0" t="0" r="0" b="0"/>
          <a:pathLst>
            <a:path>
              <a:moveTo>
                <a:pt x="3317138" y="0"/>
              </a:moveTo>
              <a:lnTo>
                <a:pt x="3317138" y="1994271"/>
              </a:lnTo>
              <a:lnTo>
                <a:pt x="0" y="1994271"/>
              </a:lnTo>
              <a:lnTo>
                <a:pt x="0" y="20342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921E4A-34F4-4E7C-9C11-94F8C479BD4A}">
      <dsp:nvSpPr>
        <dsp:cNvPr id="0" name=""/>
        <dsp:cNvSpPr/>
      </dsp:nvSpPr>
      <dsp:spPr>
        <a:xfrm>
          <a:off x="2227044" y="1079018"/>
          <a:ext cx="4286198" cy="668508"/>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en-US" sz="2800" b="1" kern="1200" dirty="0" smtClean="0">
              <a:solidFill>
                <a:schemeClr val="tx1"/>
              </a:solidFill>
            </a:rPr>
            <a:t>Subkingdom : </a:t>
          </a:r>
          <a:r>
            <a:rPr lang="en-US" sz="2800" b="1" kern="1200" dirty="0" err="1" smtClean="0">
              <a:solidFill>
                <a:schemeClr val="tx1"/>
              </a:solidFill>
            </a:rPr>
            <a:t>Eumetazoa</a:t>
          </a:r>
          <a:endParaRPr lang="ar-SA" sz="2800" b="1" kern="1200" dirty="0">
            <a:solidFill>
              <a:schemeClr val="tx1"/>
            </a:solidFill>
          </a:endParaRPr>
        </a:p>
      </dsp:txBody>
      <dsp:txXfrm>
        <a:off x="2227044" y="1079018"/>
        <a:ext cx="4286198" cy="668508"/>
      </dsp:txXfrm>
    </dsp:sp>
    <dsp:sp modelId="{631D087C-5CCC-4797-ABF9-EA906BF49686}">
      <dsp:nvSpPr>
        <dsp:cNvPr id="0" name=""/>
        <dsp:cNvSpPr/>
      </dsp:nvSpPr>
      <dsp:spPr>
        <a:xfrm>
          <a:off x="323468" y="3781778"/>
          <a:ext cx="1459074" cy="1293906"/>
        </a:xfrm>
        <a:prstGeom prst="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en-US" sz="1600" b="1" kern="1200" dirty="0" err="1" smtClean="0">
              <a:solidFill>
                <a:schemeClr val="tx1"/>
              </a:solidFill>
            </a:rPr>
            <a:t>Acoelomata</a:t>
          </a:r>
          <a:r>
            <a:rPr lang="ar-SA" sz="1600" b="1" kern="1200" dirty="0" smtClean="0">
              <a:solidFill>
                <a:schemeClr val="tx1"/>
              </a:solidFill>
            </a:rPr>
            <a:t> </a:t>
          </a:r>
          <a:r>
            <a:rPr lang="ar-SA" sz="1600" kern="1200" dirty="0" smtClean="0">
              <a:solidFill>
                <a:schemeClr val="tx1"/>
              </a:solidFill>
            </a:rPr>
            <a:t>ا</a:t>
          </a:r>
          <a:r>
            <a:rPr lang="ar-SA" sz="1600" b="1" kern="1200" dirty="0" smtClean="0">
              <a:solidFill>
                <a:schemeClr val="tx1"/>
              </a:solidFill>
            </a:rPr>
            <a:t>للاسيلوميات</a:t>
          </a:r>
          <a:r>
            <a:rPr lang="ar-SA" sz="1600" kern="1200" dirty="0" smtClean="0"/>
            <a:t> </a:t>
          </a:r>
          <a:endParaRPr lang="en-US" sz="1600" kern="1200" dirty="0" smtClean="0"/>
        </a:p>
        <a:p>
          <a:pPr lvl="0" algn="ctr" defTabSz="711200" rtl="1">
            <a:lnSpc>
              <a:spcPct val="90000"/>
            </a:lnSpc>
            <a:spcBef>
              <a:spcPct val="0"/>
            </a:spcBef>
            <a:spcAft>
              <a:spcPct val="35000"/>
            </a:spcAft>
          </a:pPr>
          <a:r>
            <a:rPr lang="en-US" sz="1600" kern="1200" dirty="0" smtClean="0">
              <a:solidFill>
                <a:schemeClr val="tx1"/>
              </a:solidFill>
            </a:rPr>
            <a:t>Phylum : </a:t>
          </a:r>
          <a:r>
            <a:rPr lang="en-US" sz="1600" kern="1200" dirty="0" err="1" smtClean="0">
              <a:solidFill>
                <a:schemeClr val="tx1"/>
              </a:solidFill>
            </a:rPr>
            <a:t>Platyhelminthes</a:t>
          </a:r>
          <a:endParaRPr lang="ar-SA" sz="1600" kern="1200" dirty="0">
            <a:solidFill>
              <a:schemeClr val="tx1"/>
            </a:solidFill>
          </a:endParaRPr>
        </a:p>
      </dsp:txBody>
      <dsp:txXfrm>
        <a:off x="323468" y="3781778"/>
        <a:ext cx="1459074" cy="1293906"/>
      </dsp:txXfrm>
    </dsp:sp>
    <dsp:sp modelId="{5C0ACAD0-D210-474E-A01E-7252E251EC6A}">
      <dsp:nvSpPr>
        <dsp:cNvPr id="0" name=""/>
        <dsp:cNvSpPr/>
      </dsp:nvSpPr>
      <dsp:spPr>
        <a:xfrm>
          <a:off x="1941883" y="3770976"/>
          <a:ext cx="2031403" cy="1306945"/>
        </a:xfrm>
        <a:prstGeom prst="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tx1"/>
              </a:solidFill>
            </a:rPr>
            <a:t>السيلوميات الكاذبه </a:t>
          </a:r>
        </a:p>
        <a:p>
          <a:pPr lvl="0" algn="ctr" defTabSz="889000" rtl="1">
            <a:lnSpc>
              <a:spcPct val="90000"/>
            </a:lnSpc>
            <a:spcBef>
              <a:spcPct val="0"/>
            </a:spcBef>
            <a:spcAft>
              <a:spcPct val="35000"/>
            </a:spcAft>
          </a:pPr>
          <a:r>
            <a:rPr lang="en-US" sz="2000" kern="1200" dirty="0" err="1" smtClean="0">
              <a:solidFill>
                <a:schemeClr val="tx1"/>
              </a:solidFill>
            </a:rPr>
            <a:t>Pseudocoelomata</a:t>
          </a:r>
          <a:endParaRPr lang="en-US" sz="2000" kern="1200" dirty="0" smtClean="0">
            <a:solidFill>
              <a:schemeClr val="tx1"/>
            </a:solidFill>
          </a:endParaRPr>
        </a:p>
        <a:p>
          <a:pPr lvl="0" algn="ctr" defTabSz="889000" rtl="1">
            <a:lnSpc>
              <a:spcPct val="90000"/>
            </a:lnSpc>
            <a:spcBef>
              <a:spcPct val="0"/>
            </a:spcBef>
            <a:spcAft>
              <a:spcPct val="35000"/>
            </a:spcAft>
          </a:pPr>
          <a:r>
            <a:rPr lang="en-US" sz="2000" kern="1200" dirty="0" smtClean="0">
              <a:solidFill>
                <a:schemeClr val="tx1"/>
              </a:solidFill>
            </a:rPr>
            <a:t>Phylum : </a:t>
          </a:r>
          <a:r>
            <a:rPr lang="en-US" sz="2000" kern="1200" dirty="0" err="1" smtClean="0">
              <a:solidFill>
                <a:schemeClr val="tx1"/>
              </a:solidFill>
            </a:rPr>
            <a:t>Nematoda</a:t>
          </a:r>
          <a:endParaRPr lang="ar-SA" sz="2000" kern="1200" dirty="0" smtClean="0">
            <a:solidFill>
              <a:schemeClr val="tx1"/>
            </a:solidFill>
          </a:endParaRPr>
        </a:p>
      </dsp:txBody>
      <dsp:txXfrm>
        <a:off x="1941883" y="3770976"/>
        <a:ext cx="2031403" cy="1306945"/>
      </dsp:txXfrm>
    </dsp:sp>
    <dsp:sp modelId="{882FDED1-C85B-4F80-8AC0-ABA591D66732}">
      <dsp:nvSpPr>
        <dsp:cNvPr id="0" name=""/>
        <dsp:cNvSpPr/>
      </dsp:nvSpPr>
      <dsp:spPr>
        <a:xfrm>
          <a:off x="4497891" y="3703808"/>
          <a:ext cx="2778976" cy="2022186"/>
        </a:xfrm>
        <a:prstGeom prst="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1">
            <a:lnSpc>
              <a:spcPct val="90000"/>
            </a:lnSpc>
            <a:spcBef>
              <a:spcPct val="0"/>
            </a:spcBef>
            <a:spcAft>
              <a:spcPct val="35000"/>
            </a:spcAft>
          </a:pPr>
          <a:r>
            <a:rPr lang="en-US" sz="1800" b="1" kern="1200" dirty="0" err="1" smtClean="0">
              <a:solidFill>
                <a:schemeClr val="tx1"/>
              </a:solidFill>
            </a:rPr>
            <a:t>Coelomata</a:t>
          </a:r>
          <a:r>
            <a:rPr lang="ar-SA" sz="1800" b="1" kern="1200" dirty="0" smtClean="0">
              <a:solidFill>
                <a:schemeClr val="tx1"/>
              </a:solidFill>
            </a:rPr>
            <a:t>السيلوميات</a:t>
          </a:r>
          <a:r>
            <a:rPr lang="ar-SA" sz="1800" kern="1200" dirty="0" smtClean="0"/>
            <a:t> </a:t>
          </a:r>
          <a:endParaRPr lang="en-US" sz="1800" kern="1200" dirty="0" smtClean="0"/>
        </a:p>
        <a:p>
          <a:pPr lvl="0" algn="ctr" defTabSz="800100" rtl="1">
            <a:lnSpc>
              <a:spcPct val="90000"/>
            </a:lnSpc>
            <a:spcBef>
              <a:spcPct val="0"/>
            </a:spcBef>
            <a:spcAft>
              <a:spcPct val="35000"/>
            </a:spcAft>
          </a:pPr>
          <a:r>
            <a:rPr lang="en-US" sz="1800" kern="1200" dirty="0" smtClean="0">
              <a:solidFill>
                <a:schemeClr val="tx1"/>
              </a:solidFill>
            </a:rPr>
            <a:t>Phylum : </a:t>
          </a:r>
          <a:r>
            <a:rPr lang="en-US" sz="1800" kern="1200" dirty="0" err="1" smtClean="0">
              <a:solidFill>
                <a:schemeClr val="tx1"/>
              </a:solidFill>
            </a:rPr>
            <a:t>Annelida</a:t>
          </a:r>
          <a:endParaRPr lang="en-US" sz="1800" kern="1200" dirty="0" smtClean="0">
            <a:solidFill>
              <a:schemeClr val="tx1"/>
            </a:solidFill>
          </a:endParaRPr>
        </a:p>
        <a:p>
          <a:pPr lvl="0" algn="ctr" defTabSz="800100" rtl="1">
            <a:lnSpc>
              <a:spcPct val="90000"/>
            </a:lnSpc>
            <a:spcBef>
              <a:spcPct val="0"/>
            </a:spcBef>
            <a:spcAft>
              <a:spcPct val="35000"/>
            </a:spcAft>
          </a:pPr>
          <a:r>
            <a:rPr lang="en-US" sz="1800" kern="1200" dirty="0" smtClean="0">
              <a:solidFill>
                <a:schemeClr val="tx1"/>
              </a:solidFill>
            </a:rPr>
            <a:t>Phylum :</a:t>
          </a:r>
          <a:r>
            <a:rPr lang="en-US" sz="1800" kern="1200" dirty="0" err="1" smtClean="0">
              <a:solidFill>
                <a:schemeClr val="tx1"/>
              </a:solidFill>
            </a:rPr>
            <a:t>Arthropoda</a:t>
          </a:r>
          <a:endParaRPr lang="en-US" sz="1800" kern="1200" dirty="0" smtClean="0">
            <a:solidFill>
              <a:schemeClr val="tx1"/>
            </a:solidFill>
          </a:endParaRPr>
        </a:p>
        <a:p>
          <a:pPr lvl="0" algn="ctr" defTabSz="800100" rtl="1">
            <a:lnSpc>
              <a:spcPct val="90000"/>
            </a:lnSpc>
            <a:spcBef>
              <a:spcPct val="0"/>
            </a:spcBef>
            <a:spcAft>
              <a:spcPct val="35000"/>
            </a:spcAft>
          </a:pPr>
          <a:r>
            <a:rPr lang="en-US" sz="1800" kern="1200" dirty="0" smtClean="0">
              <a:solidFill>
                <a:schemeClr val="tx1"/>
              </a:solidFill>
            </a:rPr>
            <a:t>Phylum :</a:t>
          </a:r>
          <a:r>
            <a:rPr lang="en-US" sz="1800" kern="1200" dirty="0" err="1" smtClean="0">
              <a:solidFill>
                <a:schemeClr val="tx1"/>
              </a:solidFill>
            </a:rPr>
            <a:t>Mollusca</a:t>
          </a:r>
          <a:endParaRPr lang="en-US" sz="1800" kern="1200" dirty="0" smtClean="0">
            <a:solidFill>
              <a:schemeClr val="tx1"/>
            </a:solidFill>
          </a:endParaRPr>
        </a:p>
        <a:p>
          <a:pPr lvl="0" algn="ctr" defTabSz="800100" rtl="1">
            <a:lnSpc>
              <a:spcPct val="90000"/>
            </a:lnSpc>
            <a:spcBef>
              <a:spcPct val="0"/>
            </a:spcBef>
            <a:spcAft>
              <a:spcPct val="35000"/>
            </a:spcAft>
          </a:pPr>
          <a:r>
            <a:rPr lang="en-US" sz="1800" kern="1200" dirty="0" smtClean="0">
              <a:solidFill>
                <a:schemeClr val="tx1"/>
              </a:solidFill>
            </a:rPr>
            <a:t>Phylum :</a:t>
          </a:r>
          <a:r>
            <a:rPr lang="en-US" sz="1800" kern="1200" dirty="0" err="1" smtClean="0">
              <a:solidFill>
                <a:schemeClr val="tx1"/>
              </a:solidFill>
            </a:rPr>
            <a:t>Echinodermata</a:t>
          </a:r>
          <a:endParaRPr lang="en-US" sz="1800" kern="1200" dirty="0" smtClean="0">
            <a:solidFill>
              <a:schemeClr val="tx1"/>
            </a:solidFill>
          </a:endParaRPr>
        </a:p>
        <a:p>
          <a:pPr lvl="0" algn="ctr" defTabSz="800100" rtl="1">
            <a:lnSpc>
              <a:spcPct val="90000"/>
            </a:lnSpc>
            <a:spcBef>
              <a:spcPct val="0"/>
            </a:spcBef>
            <a:spcAft>
              <a:spcPct val="35000"/>
            </a:spcAft>
          </a:pPr>
          <a:r>
            <a:rPr lang="en-US" sz="1800" kern="1200" dirty="0" smtClean="0">
              <a:solidFill>
                <a:schemeClr val="tx1"/>
              </a:solidFill>
            </a:rPr>
            <a:t>Phylum :</a:t>
          </a:r>
          <a:r>
            <a:rPr lang="en-US" sz="1800" kern="1200" dirty="0" err="1" smtClean="0">
              <a:solidFill>
                <a:schemeClr val="tx1"/>
              </a:solidFill>
            </a:rPr>
            <a:t>Chordata</a:t>
          </a:r>
          <a:endParaRPr lang="ar-SA" sz="1800" kern="1200" dirty="0">
            <a:solidFill>
              <a:schemeClr val="tx1"/>
            </a:solidFill>
          </a:endParaRPr>
        </a:p>
      </dsp:txBody>
      <dsp:txXfrm>
        <a:off x="4497891" y="3703808"/>
        <a:ext cx="2778976" cy="2022186"/>
      </dsp:txXfrm>
    </dsp:sp>
    <dsp:sp modelId="{0B1C003C-2DBC-488F-8FA1-A64D086B8A50}">
      <dsp:nvSpPr>
        <dsp:cNvPr id="0" name=""/>
        <dsp:cNvSpPr/>
      </dsp:nvSpPr>
      <dsp:spPr>
        <a:xfrm>
          <a:off x="5735892" y="2261043"/>
          <a:ext cx="2299747" cy="1194291"/>
        </a:xfrm>
        <a:prstGeom prst="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tx1"/>
              </a:solidFill>
            </a:rPr>
            <a:t>ثنائية الطبقه </a:t>
          </a:r>
        </a:p>
        <a:p>
          <a:pPr lvl="0" algn="ctr" defTabSz="889000" rtl="1">
            <a:lnSpc>
              <a:spcPct val="90000"/>
            </a:lnSpc>
            <a:spcBef>
              <a:spcPct val="0"/>
            </a:spcBef>
            <a:spcAft>
              <a:spcPct val="35000"/>
            </a:spcAft>
          </a:pPr>
          <a:r>
            <a:rPr lang="en-US" sz="2000" b="1" kern="1200" dirty="0" err="1" smtClean="0">
              <a:solidFill>
                <a:schemeClr val="tx1"/>
              </a:solidFill>
            </a:rPr>
            <a:t>Diploblatica</a:t>
          </a:r>
          <a:endParaRPr lang="ar-SA" sz="2000" b="1" kern="1200" dirty="0">
            <a:solidFill>
              <a:schemeClr val="tx1"/>
            </a:solidFill>
          </a:endParaRPr>
        </a:p>
      </dsp:txBody>
      <dsp:txXfrm>
        <a:off x="5735892" y="2261043"/>
        <a:ext cx="2299747" cy="1194291"/>
      </dsp:txXfrm>
    </dsp:sp>
    <dsp:sp modelId="{524EBD43-30E4-4C18-B930-F049293BD205}">
      <dsp:nvSpPr>
        <dsp:cNvPr id="0" name=""/>
        <dsp:cNvSpPr/>
      </dsp:nvSpPr>
      <dsp:spPr>
        <a:xfrm>
          <a:off x="217451" y="2229194"/>
          <a:ext cx="3947869" cy="639336"/>
        </a:xfrm>
        <a:prstGeom prst="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en-US" sz="2000" b="1" kern="1200" dirty="0" err="1" smtClean="0">
              <a:solidFill>
                <a:schemeClr val="tx1"/>
              </a:solidFill>
            </a:rPr>
            <a:t>Triploblastica</a:t>
          </a:r>
          <a:r>
            <a:rPr lang="ar-SA" sz="2000" b="1" kern="1200" dirty="0" smtClean="0">
              <a:solidFill>
                <a:schemeClr val="tx1"/>
              </a:solidFill>
            </a:rPr>
            <a:t> ثلاثية الطبقات </a:t>
          </a:r>
          <a:endParaRPr lang="ar-SA" sz="2000" kern="1200" dirty="0"/>
        </a:p>
      </dsp:txBody>
      <dsp:txXfrm>
        <a:off x="217451" y="2229194"/>
        <a:ext cx="3947869" cy="63933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B741645-62E8-45E6-BF16-F02F0278F6BB}" type="datetimeFigureOut">
              <a:rPr lang="ar-SA" smtClean="0"/>
              <a:t>02/04/35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2E3CE35-6A33-405D-8131-6F6AA00401D1}" type="slidenum">
              <a:rPr lang="ar-SA" smtClean="0"/>
              <a:t>‹#›</a:t>
            </a:fld>
            <a:endParaRPr lang="ar-SA"/>
          </a:p>
        </p:txBody>
      </p:sp>
    </p:spTree>
    <p:extLst>
      <p:ext uri="{BB962C8B-B14F-4D97-AF65-F5344CB8AC3E}">
        <p14:creationId xmlns:p14="http://schemas.microsoft.com/office/powerpoint/2010/main" val="324661263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1536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F8674B-926D-49C5-BA1D-FC52A6732F62}" type="slidenum">
              <a:rPr lang="ar-SA">
                <a:solidFill>
                  <a:prstClr val="black"/>
                </a:solidFill>
              </a:rPr>
              <a:pPr>
                <a:defRPr/>
              </a:pPr>
              <a:t>15</a:t>
            </a:fld>
            <a:endParaRPr lang="ar-SA">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19459"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7B58FE-960F-4662-80D4-AE082642CE86}" type="slidenum">
              <a:rPr lang="ar-SA">
                <a:solidFill>
                  <a:prstClr val="black"/>
                </a:solidFill>
              </a:rPr>
              <a:pPr>
                <a:defRPr/>
              </a:pPr>
              <a:t>17</a:t>
            </a:fld>
            <a:endParaRPr lang="ar-SA">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2"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285156-F607-442A-81FF-56C4BBD6BF83}" type="slidenum">
              <a:rPr lang="ar-SA">
                <a:solidFill>
                  <a:prstClr val="black"/>
                </a:solidFill>
              </a:rPr>
              <a:pPr>
                <a:defRPr/>
              </a:pPr>
              <a:t>18</a:t>
            </a:fld>
            <a:endParaRPr lang="ar-SA">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2355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17AC5F-8C6A-4B1D-9CD7-2F550B38C7B6}" type="slidenum">
              <a:rPr lang="ar-SA">
                <a:solidFill>
                  <a:prstClr val="black"/>
                </a:solidFill>
              </a:rPr>
              <a:pPr>
                <a:defRPr/>
              </a:pPr>
              <a:t>19</a:t>
            </a:fld>
            <a:endParaRPr lang="ar-SA">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23556" name="عنصر نائب لرقم الشريحة 3"/>
          <p:cNvSpPr txBox="1">
            <a:spLocks noGrp="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rtl="1" eaLnBrk="1" fontAlgn="base" hangingPunct="1">
              <a:spcBef>
                <a:spcPct val="0"/>
              </a:spcBef>
              <a:spcAft>
                <a:spcPct val="0"/>
              </a:spcAft>
            </a:pPr>
            <a:fld id="{B2FCE7C3-1B7F-4592-ADA4-9E878CC3D373}" type="slidenum">
              <a:rPr lang="ar-SA" sz="1200" smtClean="0">
                <a:solidFill>
                  <a:prstClr val="black"/>
                </a:solidFill>
                <a:latin typeface="Calibri" pitchFamily="34" charset="0"/>
              </a:rPr>
              <a:pPr rtl="1" eaLnBrk="1" fontAlgn="base" hangingPunct="1">
                <a:spcBef>
                  <a:spcPct val="0"/>
                </a:spcBef>
                <a:spcAft>
                  <a:spcPct val="0"/>
                </a:spcAft>
              </a:pPr>
              <a:t>20</a:t>
            </a:fld>
            <a:endParaRPr lang="ar-SA" sz="1200" smtClean="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2765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819DAF-0253-4B01-B3F1-873065C4FF21}" type="slidenum">
              <a:rPr lang="ar-SA">
                <a:solidFill>
                  <a:prstClr val="black"/>
                </a:solidFill>
              </a:rPr>
              <a:pPr>
                <a:defRPr/>
              </a:pPr>
              <a:t>21</a:t>
            </a:fld>
            <a:endParaRPr lang="ar-SA">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25604" name="عنصر نائب لرقم الشريحة 3"/>
          <p:cNvSpPr txBox="1">
            <a:spLocks noGrp="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rtl="1" eaLnBrk="1" fontAlgn="base" hangingPunct="1">
              <a:spcBef>
                <a:spcPct val="0"/>
              </a:spcBef>
              <a:spcAft>
                <a:spcPct val="0"/>
              </a:spcAft>
            </a:pPr>
            <a:fld id="{F3AAC12D-C672-4EA6-B2AE-4EC5EF5CD584}" type="slidenum">
              <a:rPr lang="ar-SA" sz="1200" smtClean="0">
                <a:solidFill>
                  <a:prstClr val="black"/>
                </a:solidFill>
                <a:latin typeface="Calibri" pitchFamily="34" charset="0"/>
              </a:rPr>
              <a:pPr rtl="1" eaLnBrk="1" fontAlgn="base" hangingPunct="1">
                <a:spcBef>
                  <a:spcPct val="0"/>
                </a:spcBef>
                <a:spcAft>
                  <a:spcPct val="0"/>
                </a:spcAft>
              </a:pPr>
              <a:t>22</a:t>
            </a:fld>
            <a:endParaRPr lang="ar-SA" sz="1200" smtClean="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1747"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FA8129-CA0D-4957-A20D-A026E7027CC1}" type="slidenum">
              <a:rPr lang="ar-SA">
                <a:solidFill>
                  <a:prstClr val="black"/>
                </a:solidFill>
              </a:rPr>
              <a:pPr>
                <a:defRPr/>
              </a:pPr>
              <a:t>23</a:t>
            </a:fld>
            <a:endParaRPr lang="ar-SA">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379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0F43B4-D0CE-42C3-AAEA-10A738E4379C}" type="slidenum">
              <a:rPr lang="ar-SA">
                <a:solidFill>
                  <a:prstClr val="black"/>
                </a:solidFill>
              </a:rPr>
              <a:pPr>
                <a:defRPr/>
              </a:pPr>
              <a:t>24</a:t>
            </a:fld>
            <a:endParaRPr lang="ar-SA">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6867"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9C97F7-C3F5-4734-BFB1-794E7E75E018}" type="slidenum">
              <a:rPr lang="ar-SA">
                <a:solidFill>
                  <a:prstClr val="black"/>
                </a:solidFill>
              </a:rPr>
              <a:pPr>
                <a:defRPr/>
              </a:pPr>
              <a:t>26</a:t>
            </a:fld>
            <a:endParaRPr lang="ar-SA">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38915"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3C3565-8D62-4AB5-83A3-D6FCFD872FD3}" type="slidenum">
              <a:rPr lang="ar-SA">
                <a:solidFill>
                  <a:prstClr val="black"/>
                </a:solidFill>
              </a:rPr>
              <a:pPr>
                <a:defRPr/>
              </a:pPr>
              <a:t>27</a:t>
            </a:fld>
            <a:endParaRPr lang="ar-SA">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40963"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2625D7-583C-4D06-AAD7-4BC40ABB889C}" type="slidenum">
              <a:rPr lang="ar-SA">
                <a:solidFill>
                  <a:prstClr val="black"/>
                </a:solidFill>
              </a:rPr>
              <a:pPr>
                <a:defRPr/>
              </a:pPr>
              <a:t>28</a:t>
            </a:fld>
            <a:endParaRPr lang="ar-SA">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43011"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70C3AE-289A-461A-825D-2779DEA6C145}" type="slidenum">
              <a:rPr lang="ar-SA">
                <a:solidFill>
                  <a:prstClr val="black"/>
                </a:solidFill>
              </a:rPr>
              <a:pPr>
                <a:defRPr/>
              </a:pPr>
              <a:t>29</a:t>
            </a:fld>
            <a:endParaRPr lang="ar-SA">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smtClean="0"/>
          </a:p>
        </p:txBody>
      </p:sp>
      <p:sp>
        <p:nvSpPr>
          <p:cNvPr id="45059"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335181-C376-45DA-BB22-3F594A38CA01}" type="slidenum">
              <a:rPr lang="ar-SA">
                <a:solidFill>
                  <a:prstClr val="black"/>
                </a:solidFill>
              </a:rPr>
              <a:pPr>
                <a:defRPr/>
              </a:pPr>
              <a:t>30</a:t>
            </a:fld>
            <a:endParaRPr lang="ar-SA">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56E02F-10A6-4B32-B13D-B40965EA3F74}" type="datetimeFigureOut">
              <a:rPr lang="en-US" smtClean="0"/>
              <a:pPr/>
              <a:t>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56E02F-10A6-4B32-B13D-B40965EA3F74}" type="datetimeFigureOut">
              <a:rPr lang="en-US" smtClean="0"/>
              <a:pPr/>
              <a:t>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56E02F-10A6-4B32-B13D-B40965EA3F74}" type="datetimeFigureOut">
              <a:rPr lang="en-US" smtClean="0"/>
              <a:pPr/>
              <a:t>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56E02F-10A6-4B32-B13D-B40965EA3F74}" type="datetimeFigureOut">
              <a:rPr lang="en-US" smtClean="0"/>
              <a:pPr/>
              <a:t>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56E02F-10A6-4B32-B13D-B40965EA3F74}" type="datetimeFigureOut">
              <a:rPr lang="en-US" smtClean="0"/>
              <a:pPr/>
              <a:t>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56E02F-10A6-4B32-B13D-B40965EA3F74}" type="datetimeFigureOut">
              <a:rPr lang="en-US" smtClean="0"/>
              <a:pPr/>
              <a:t>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56E02F-10A6-4B32-B13D-B40965EA3F74}" type="datetimeFigureOut">
              <a:rPr lang="en-US" smtClean="0"/>
              <a:pPr/>
              <a:t>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56E02F-10A6-4B32-B13D-B40965EA3F74}" type="datetimeFigureOut">
              <a:rPr lang="en-US" smtClean="0"/>
              <a:pPr/>
              <a:t>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56E02F-10A6-4B32-B13D-B40965EA3F74}" type="datetimeFigureOut">
              <a:rPr lang="en-US" smtClean="0"/>
              <a:pPr/>
              <a:t>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56E02F-10A6-4B32-B13D-B40965EA3F74}" type="datetimeFigureOut">
              <a:rPr lang="en-US" smtClean="0"/>
              <a:pPr/>
              <a:t>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56E02F-10A6-4B32-B13D-B40965EA3F74}" type="datetimeFigureOut">
              <a:rPr lang="en-US" smtClean="0"/>
              <a:pPr/>
              <a:t>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FEBF-32CE-459D-A406-18A98814F53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147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3383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5834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621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11780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9768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12313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71034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8897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93980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12408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8F0843A9-6F04-4231-B641-5AC740E1874F}" type="datetimeFigureOut">
              <a:rPr lang="ar-SA">
                <a:solidFill>
                  <a:prstClr val="black">
                    <a:tint val="75000"/>
                  </a:prstClr>
                </a:solidFill>
              </a:rPr>
              <a:pPr>
                <a:defRPr/>
              </a:pPr>
              <a:t>02/04/35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059543DE-BE6C-4634-9CA8-1C6A20B14C6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3761895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DFE722AA-39EC-4656-818F-4B47A260F796}" type="datetimeFigureOut">
              <a:rPr lang="ar-SA">
                <a:solidFill>
                  <a:prstClr val="black">
                    <a:tint val="75000"/>
                  </a:prstClr>
                </a:solidFill>
              </a:rPr>
              <a:pPr>
                <a:defRPr/>
              </a:pPr>
              <a:t>02/04/35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D0D24F86-19B9-451B-84AF-4136B3690EE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829216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064F4BE3-0B7C-4F5B-8413-E1F4FE91A0A6}" type="datetimeFigureOut">
              <a:rPr lang="ar-SA">
                <a:solidFill>
                  <a:prstClr val="black">
                    <a:tint val="75000"/>
                  </a:prstClr>
                </a:solidFill>
              </a:rPr>
              <a:pPr>
                <a:defRPr/>
              </a:pPr>
              <a:t>02/04/35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B93838F9-F6B0-4E25-9156-9C7663E9132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976481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83CC6F6C-B1B7-422D-B96A-C6A0FCBEE7F6}" type="datetimeFigureOut">
              <a:rPr lang="ar-SA">
                <a:solidFill>
                  <a:prstClr val="black">
                    <a:tint val="75000"/>
                  </a:prstClr>
                </a:solidFill>
              </a:rPr>
              <a:pPr>
                <a:defRPr/>
              </a:pPr>
              <a:t>02/04/35</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9600775B-7AA7-428F-AE36-B7BF964B348D}"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430740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88974380-656A-4B75-A9C8-24CE0AC27EE4}" type="datetimeFigureOut">
              <a:rPr lang="ar-SA">
                <a:solidFill>
                  <a:prstClr val="black">
                    <a:tint val="75000"/>
                  </a:prstClr>
                </a:solidFill>
              </a:rPr>
              <a:pPr>
                <a:defRPr/>
              </a:pPr>
              <a:t>02/04/35</a:t>
            </a:fld>
            <a:endParaRPr lang="ar-SA">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E70FB6D8-D478-484B-B969-57103B2D1C54}"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928033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2A954393-FDAB-4D07-A7D7-AA1F5737258D}" type="datetimeFigureOut">
              <a:rPr lang="ar-SA">
                <a:solidFill>
                  <a:prstClr val="black">
                    <a:tint val="75000"/>
                  </a:prstClr>
                </a:solidFill>
              </a:rPr>
              <a:pPr>
                <a:defRPr/>
              </a:pPr>
              <a:t>02/04/35</a:t>
            </a:fld>
            <a:endParaRPr lang="ar-SA">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BCC11158-A62F-408C-AFF0-E95C6C17D1B3}"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7737863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F43E6247-25D3-481E-AF53-586C76988137}" type="datetimeFigureOut">
              <a:rPr lang="ar-SA">
                <a:solidFill>
                  <a:prstClr val="black">
                    <a:tint val="75000"/>
                  </a:prstClr>
                </a:solidFill>
              </a:rPr>
              <a:pPr>
                <a:defRPr/>
              </a:pPr>
              <a:t>02/04/35</a:t>
            </a:fld>
            <a:endParaRPr lang="ar-SA">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197D1374-C925-425C-BD42-E4A026A5063E}"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1733553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B8A3195F-CD4B-4364-B523-438E011D9092}" type="datetimeFigureOut">
              <a:rPr lang="ar-SA">
                <a:solidFill>
                  <a:prstClr val="black">
                    <a:tint val="75000"/>
                  </a:prstClr>
                </a:solidFill>
              </a:rPr>
              <a:pPr>
                <a:defRPr/>
              </a:pPr>
              <a:t>02/04/35</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7F027ADF-B916-4720-8D94-2692B4ED8D6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1003378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671C304E-7F55-4329-9299-07059D1B51CA}" type="datetimeFigureOut">
              <a:rPr lang="ar-SA">
                <a:solidFill>
                  <a:prstClr val="black">
                    <a:tint val="75000"/>
                  </a:prstClr>
                </a:solidFill>
              </a:rPr>
              <a:pPr>
                <a:defRPr/>
              </a:pPr>
              <a:t>02/04/35</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A1DDF44B-5B8A-4CA5-A113-74B27EB00A5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580963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6A237BE9-8109-4356-B7DB-766BF9D25398}" type="datetimeFigureOut">
              <a:rPr lang="ar-SA">
                <a:solidFill>
                  <a:prstClr val="black">
                    <a:tint val="75000"/>
                  </a:prstClr>
                </a:solidFill>
              </a:rPr>
              <a:pPr>
                <a:defRPr/>
              </a:pPr>
              <a:t>02/04/35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C1A9D47-545A-48B5-BAFE-9CD0645300CC}"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40835621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E100EE17-E8EA-429A-8A8C-CFBDFE73CC47}" type="datetimeFigureOut">
              <a:rPr lang="ar-SA">
                <a:solidFill>
                  <a:prstClr val="black">
                    <a:tint val="75000"/>
                  </a:prstClr>
                </a:solidFill>
              </a:rPr>
              <a:pPr>
                <a:defRPr/>
              </a:pPr>
              <a:t>02/04/35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414EB32-E6F2-418C-911C-7BC4E0DFEFE3}"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0976365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dgm" preserve="1">
  <p:cSld name="عنوان ومخطط أو مخطط هيكلي">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smtClean="0"/>
              <a:t>انقر لتحرير نمط العنوان الرئيسي</a:t>
            </a:r>
            <a:endParaRPr lang="ar-SA"/>
          </a:p>
        </p:txBody>
      </p:sp>
      <p:sp>
        <p:nvSpPr>
          <p:cNvPr id="3" name="عنصر نائب لـ SmartArt 2"/>
          <p:cNvSpPr>
            <a:spLocks noGrp="1"/>
          </p:cNvSpPr>
          <p:nvPr>
            <p:ph type="dgm" idx="1"/>
          </p:nvPr>
        </p:nvSpPr>
        <p:spPr>
          <a:xfrm>
            <a:off x="457200" y="1600200"/>
            <a:ext cx="8229600" cy="4525963"/>
          </a:xfrm>
        </p:spPr>
        <p:txBody>
          <a:bodyPr/>
          <a:lstStyle/>
          <a:p>
            <a:pPr lvl="0"/>
            <a:endParaRPr lang="ar-SA" noProof="0"/>
          </a:p>
        </p:txBody>
      </p:sp>
      <p:sp>
        <p:nvSpPr>
          <p:cNvPr id="4" name="عنصر نائب للتاريخ 3"/>
          <p:cNvSpPr>
            <a:spLocks noGrp="1"/>
          </p:cNvSpPr>
          <p:nvPr>
            <p:ph type="dt" sz="half" idx="10"/>
          </p:nvPr>
        </p:nvSpPr>
        <p:spPr/>
        <p:txBody>
          <a:bodyPr/>
          <a:lstStyle>
            <a:lvl1pPr>
              <a:defRPr/>
            </a:lvl1pPr>
          </a:lstStyle>
          <a:p>
            <a:pPr>
              <a:defRPr/>
            </a:pPr>
            <a:fld id="{C80C3CCD-295B-4204-A3B3-F9D14973AD0B}" type="datetimeFigureOut">
              <a:rPr lang="ar-SA">
                <a:solidFill>
                  <a:prstClr val="black">
                    <a:tint val="75000"/>
                  </a:prstClr>
                </a:solidFill>
              </a:rPr>
              <a:pPr>
                <a:defRPr/>
              </a:pPr>
              <a:t>02/04/35</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459D9202-C654-40CC-8459-8F5B50C7FBEB}"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922640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3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56E02F-10A6-4B32-B13D-B40965EA3F74}" type="datetimeFigureOut">
              <a:rPr lang="en-US" smtClean="0"/>
              <a:pPr/>
              <a:t>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C0FEBF-32CE-459D-A406-18A98814F53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3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56E02F-10A6-4B32-B13D-B40965EA3F74}" type="datetimeFigureOut">
              <a:rPr lang="en-US" smtClean="0">
                <a:solidFill>
                  <a:prstClr val="black">
                    <a:tint val="75000"/>
                  </a:prstClr>
                </a:solidFill>
              </a:rPr>
              <a:pPr/>
              <a:t>2/2/2014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C0FEBF-32CE-459D-A406-18A98814F53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5363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2051"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a:solidFill>
                  <a:schemeClr val="tx1">
                    <a:tint val="75000"/>
                  </a:schemeClr>
                </a:solidFill>
                <a:latin typeface="+mn-lt"/>
                <a:cs typeface="+mn-cs"/>
              </a:defRPr>
            </a:lvl1pPr>
          </a:lstStyle>
          <a:p>
            <a:pPr>
              <a:defRPr/>
            </a:pPr>
            <a:fld id="{AAC24698-86AB-4F77-9359-07576DED9215}" type="datetimeFigureOut">
              <a:rPr lang="ar-SA">
                <a:solidFill>
                  <a:prstClr val="black">
                    <a:tint val="75000"/>
                  </a:prstClr>
                </a:solidFill>
              </a:rPr>
              <a:pPr>
                <a:defRPr/>
              </a:pPr>
              <a:t>02/04/35</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cs typeface="+mn-cs"/>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a:solidFill>
                  <a:schemeClr val="tx1">
                    <a:tint val="75000"/>
                  </a:schemeClr>
                </a:solidFill>
                <a:latin typeface="+mn-lt"/>
                <a:cs typeface="+mn-cs"/>
              </a:defRPr>
            </a:lvl1pPr>
          </a:lstStyle>
          <a:p>
            <a:pPr>
              <a:defRPr/>
            </a:pPr>
            <a:fld id="{5D52E095-4509-4307-8BA0-72386B1C5C52}"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3771617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45000">
              <a:srgbClr val="FF7A00"/>
            </a:gs>
            <a:gs pos="70000">
              <a:srgbClr val="FF0300"/>
            </a:gs>
            <a:gs pos="100000">
              <a:srgbClr val="4D0808"/>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2486028"/>
          </a:xfrm>
          <a:solidFill>
            <a:schemeClr val="accent6">
              <a:lumMod val="20000"/>
              <a:lumOff val="80000"/>
            </a:schemeClr>
          </a:solidFill>
          <a:scene3d>
            <a:camera prst="perspectiveLeft"/>
            <a:lightRig rig="soft" dir="t"/>
          </a:scene3d>
          <a:sp3d>
            <a:bevelT w="101600" prst="riblet"/>
          </a:sp3d>
        </p:spPr>
        <p:txBody>
          <a:bodyPr>
            <a:scene3d>
              <a:camera prst="orthographicFront"/>
              <a:lightRig rig="freezing" dir="t">
                <a:rot lat="0" lon="0" rev="5640000"/>
              </a:lightRig>
            </a:scene3d>
            <a:sp3d prstMaterial="flat">
              <a:bevelT w="38100" h="38100"/>
              <a:contourClr>
                <a:schemeClr val="tx2"/>
              </a:contourClr>
            </a:sp3d>
          </a:bodyPr>
          <a:lstStyle/>
          <a:p>
            <a:pPr algn="ctr" rtl="1"/>
            <a:r>
              <a:rPr lang="ar-SA" sz="6000" b="1" dirty="0" smtClean="0">
                <a:solidFill>
                  <a:srgbClr val="002060"/>
                </a:solidFill>
              </a:rPr>
              <a:t>بسم الله الرحمن الرحيم</a:t>
            </a:r>
            <a:r>
              <a:rPr lang="ar-SA" dirty="0" smtClean="0"/>
              <a:t/>
            </a:r>
            <a:br>
              <a:rPr lang="ar-SA" dirty="0" smtClean="0"/>
            </a:br>
            <a:endParaRPr lang="ar-EG"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ctr" rtl="1"/>
            <a:r>
              <a:rPr lang="ar-SA" sz="6600" dirty="0" smtClean="0">
                <a:solidFill>
                  <a:schemeClr val="bg1"/>
                </a:solidFill>
              </a:rPr>
              <a:t>د. زمزم ال ظفر </a:t>
            </a:r>
          </a:p>
          <a:p>
            <a:pPr algn="ctr" rtl="1"/>
            <a:r>
              <a:rPr lang="ar-SA" sz="6600" dirty="0" smtClean="0">
                <a:solidFill>
                  <a:schemeClr val="bg1"/>
                </a:solidFill>
              </a:rPr>
              <a:t>استاذ مساعد علم الحشرات </a:t>
            </a:r>
            <a:endParaRPr lang="ar-SA" sz="6600" dirty="0">
              <a:solidFill>
                <a:schemeClr val="bg1"/>
              </a:solidFill>
            </a:endParaRPr>
          </a:p>
        </p:txBody>
      </p:sp>
    </p:spTree>
    <p:extLst>
      <p:ext uri="{BB962C8B-B14F-4D97-AF65-F5344CB8AC3E}">
        <p14:creationId xmlns:p14="http://schemas.microsoft.com/office/powerpoint/2010/main" val="1070607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pPr algn="ctr" rtl="1"/>
            <a:r>
              <a:rPr lang="ar-SA" sz="5400" dirty="0" smtClean="0">
                <a:solidFill>
                  <a:schemeClr val="bg1"/>
                </a:solidFill>
              </a:rPr>
              <a:t>المرجع </a:t>
            </a:r>
          </a:p>
          <a:p>
            <a:pPr algn="ctr" rtl="1"/>
            <a:r>
              <a:rPr lang="ar-SA" sz="5400" dirty="0" smtClean="0">
                <a:solidFill>
                  <a:schemeClr val="bg1"/>
                </a:solidFill>
              </a:rPr>
              <a:t>اللافقاريات</a:t>
            </a:r>
          </a:p>
          <a:p>
            <a:pPr algn="ctr" rtl="1"/>
            <a:r>
              <a:rPr lang="ar-SA" sz="5400" dirty="0" smtClean="0">
                <a:solidFill>
                  <a:schemeClr val="bg1"/>
                </a:solidFill>
              </a:rPr>
              <a:t>د. نبيل ذكي زاهد</a:t>
            </a:r>
          </a:p>
          <a:p>
            <a:pPr algn="ctr" rtl="1"/>
            <a:r>
              <a:rPr lang="ar-SA" sz="5400" dirty="0" smtClean="0">
                <a:solidFill>
                  <a:schemeClr val="bg1"/>
                </a:solidFill>
              </a:rPr>
              <a:t>الدار </a:t>
            </a:r>
            <a:r>
              <a:rPr lang="ar-SA" sz="5400" dirty="0" err="1" smtClean="0">
                <a:solidFill>
                  <a:schemeClr val="bg1"/>
                </a:solidFill>
              </a:rPr>
              <a:t>العصريه</a:t>
            </a:r>
            <a:r>
              <a:rPr lang="ar-SA" sz="5400" dirty="0" smtClean="0">
                <a:solidFill>
                  <a:schemeClr val="bg1"/>
                </a:solidFill>
              </a:rPr>
              <a:t> </a:t>
            </a:r>
            <a:r>
              <a:rPr lang="ar-SA" sz="5400" dirty="0" err="1" smtClean="0">
                <a:solidFill>
                  <a:schemeClr val="bg1"/>
                </a:solidFill>
              </a:rPr>
              <a:t>للطباعه</a:t>
            </a:r>
            <a:r>
              <a:rPr lang="ar-SA" sz="5400" dirty="0" smtClean="0">
                <a:solidFill>
                  <a:schemeClr val="bg1"/>
                </a:solidFill>
              </a:rPr>
              <a:t> و النشر و التوزيع</a:t>
            </a:r>
            <a:endParaRPr lang="ar-SA" sz="5400" dirty="0">
              <a:solidFill>
                <a:schemeClr val="bg1"/>
              </a:solidFill>
            </a:endParaRPr>
          </a:p>
        </p:txBody>
      </p:sp>
    </p:spTree>
    <p:extLst>
      <p:ext uri="{BB962C8B-B14F-4D97-AF65-F5344CB8AC3E}">
        <p14:creationId xmlns:p14="http://schemas.microsoft.com/office/powerpoint/2010/main" val="203805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1071538" y="1071546"/>
            <a:ext cx="7286676" cy="3785652"/>
          </a:xfrm>
          <a:prstGeom prst="rect">
            <a:avLst/>
          </a:prstGeom>
          <a:solidFill>
            <a:srgbClr val="FFCDFF"/>
          </a:solidFill>
          <a:scene3d>
            <a:camera prst="orthographicFront"/>
            <a:lightRig rig="threePt" dir="t"/>
          </a:scene3d>
          <a:sp3d>
            <a:bevelT w="254000" h="196850"/>
          </a:sp3d>
        </p:spPr>
        <p:txBody>
          <a:bodyPr wrap="square">
            <a:spAutoFit/>
          </a:bodyPr>
          <a:lstStyle/>
          <a:p>
            <a:pPr algn="ctr"/>
            <a:endParaRPr lang="ar-SA" sz="4000" b="1" dirty="0" smtClean="0">
              <a:solidFill>
                <a:srgbClr val="002060"/>
              </a:solidFill>
              <a:latin typeface="Times New Roman" pitchFamily="18" charset="0"/>
              <a:cs typeface="Times New Roman" pitchFamily="18" charset="0"/>
            </a:endParaRPr>
          </a:p>
          <a:p>
            <a:pPr algn="ctr"/>
            <a:r>
              <a:rPr lang="ar-SA" sz="4000" b="1" dirty="0" smtClean="0">
                <a:solidFill>
                  <a:srgbClr val="002060"/>
                </a:solidFill>
                <a:latin typeface="Times New Roman" pitchFamily="18" charset="0"/>
                <a:cs typeface="Times New Roman" pitchFamily="18" charset="0"/>
              </a:rPr>
              <a:t>عـــــلم اللافقاريات</a:t>
            </a:r>
            <a:r>
              <a:rPr lang="en-US" sz="4000" b="1" dirty="0" smtClean="0">
                <a:solidFill>
                  <a:srgbClr val="002060"/>
                </a:solidFill>
                <a:latin typeface="Times New Roman" pitchFamily="18" charset="0"/>
                <a:cs typeface="Times New Roman" pitchFamily="18" charset="0"/>
              </a:rPr>
              <a:t/>
            </a:r>
            <a:br>
              <a:rPr lang="en-US" sz="4000" b="1" dirty="0" smtClean="0">
                <a:solidFill>
                  <a:srgbClr val="002060"/>
                </a:solidFill>
                <a:latin typeface="Times New Roman" pitchFamily="18" charset="0"/>
                <a:cs typeface="Times New Roman" pitchFamily="18" charset="0"/>
              </a:rPr>
            </a:br>
            <a:r>
              <a:rPr lang="en-US" sz="4000" b="1" dirty="0" smtClean="0">
                <a:solidFill>
                  <a:srgbClr val="002060"/>
                </a:solidFill>
                <a:latin typeface="Times New Roman" pitchFamily="18" charset="0"/>
                <a:cs typeface="Times New Roman" pitchFamily="18" charset="0"/>
              </a:rPr>
              <a:t>Invertebrates</a:t>
            </a:r>
          </a:p>
          <a:p>
            <a:pPr algn="ctr"/>
            <a:endParaRPr lang="en-US" sz="4000" b="1" dirty="0">
              <a:solidFill>
                <a:srgbClr val="002060"/>
              </a:solidFill>
              <a:latin typeface="Times New Roman" pitchFamily="18" charset="0"/>
              <a:cs typeface="Times New Roman" pitchFamily="18" charset="0"/>
            </a:endParaRPr>
          </a:p>
          <a:p>
            <a:pPr algn="ctr"/>
            <a:r>
              <a:rPr lang="ar-SA" sz="4000" b="1" dirty="0" smtClean="0">
                <a:solidFill>
                  <a:srgbClr val="660033"/>
                </a:solidFill>
              </a:rPr>
              <a:t>المحاضرة (1)</a:t>
            </a:r>
            <a:endParaRPr lang="en-GB" sz="4000" b="1" dirty="0" smtClean="0">
              <a:solidFill>
                <a:srgbClr val="660033"/>
              </a:solidFill>
            </a:endParaRPr>
          </a:p>
          <a:p>
            <a:pPr algn="ctr"/>
            <a:r>
              <a:rPr lang="en-US" sz="4000" b="1" dirty="0" smtClean="0">
                <a:solidFill>
                  <a:srgbClr val="002060"/>
                </a:solidFill>
                <a:latin typeface="Times New Roman" pitchFamily="18" charset="0"/>
                <a:cs typeface="Times New Roman" pitchFamily="18" charset="0"/>
              </a:rPr>
              <a:t> </a:t>
            </a:r>
            <a:endParaRPr lang="ar-EG" sz="4000"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accent5">
                <a:shade val="45000"/>
                <a:satMod val="135000"/>
              </a:schemeClr>
              <a:prstClr val="white"/>
            </a:duotone>
          </a:blip>
          <a:tile tx="0" ty="0" sx="100000" sy="100000" flip="none" algn="tl"/>
        </a:blipFill>
        <a:effectLst/>
      </p:bgPr>
    </p:bg>
    <p:spTree>
      <p:nvGrpSpPr>
        <p:cNvPr id="1" name=""/>
        <p:cNvGrpSpPr/>
        <p:nvPr/>
      </p:nvGrpSpPr>
      <p:grpSpPr>
        <a:xfrm>
          <a:off x="0" y="0"/>
          <a:ext cx="0" cy="0"/>
          <a:chOff x="0" y="0"/>
          <a:chExt cx="0" cy="0"/>
        </a:xfrm>
      </p:grpSpPr>
      <p:sp>
        <p:nvSpPr>
          <p:cNvPr id="4098" name="Rectangle 3"/>
          <p:cNvSpPr>
            <a:spLocks noChangeArrowheads="1"/>
          </p:cNvSpPr>
          <p:nvPr/>
        </p:nvSpPr>
        <p:spPr bwMode="auto">
          <a:xfrm>
            <a:off x="3357563" y="285750"/>
            <a:ext cx="2098675" cy="646113"/>
          </a:xfrm>
          <a:prstGeom prst="rect">
            <a:avLst/>
          </a:prstGeom>
          <a:solidFill>
            <a:schemeClr val="accent2">
              <a:lumMod val="75000"/>
            </a:schemeClr>
          </a:solidFill>
          <a:ln w="9525">
            <a:noFill/>
            <a:miter lim="800000"/>
            <a:headEnd/>
            <a:tailEnd/>
          </a:ln>
          <a:scene3d>
            <a:camera prst="orthographicFront"/>
            <a:lightRig rig="threePt" dir="t"/>
          </a:scene3d>
          <a:sp3d extrusionH="76200">
            <a:bevelT prst="relaxedInset"/>
            <a:extrusionClr>
              <a:srgbClr val="FF0000"/>
            </a:extrusionClr>
          </a:sp3d>
        </p:spPr>
        <p:txBody>
          <a:bodyPr wrap="none">
            <a:spAutoFit/>
          </a:bodyPr>
          <a:lstStyle/>
          <a:p>
            <a:pPr>
              <a:defRPr/>
            </a:pPr>
            <a:r>
              <a:rPr lang="ar-EG" sz="3600" b="1" dirty="0">
                <a:solidFill>
                  <a:srgbClr val="FFFF00"/>
                </a:solidFill>
                <a:latin typeface="Times New Roman" pitchFamily="18" charset="0"/>
                <a:cs typeface="Times New Roman" pitchFamily="18" charset="0"/>
              </a:rPr>
              <a:t>مـقــــدمـــــة </a:t>
            </a:r>
            <a:endParaRPr lang="ar-EG" dirty="0">
              <a:solidFill>
                <a:srgbClr val="FFFF00"/>
              </a:solidFill>
            </a:endParaRPr>
          </a:p>
        </p:txBody>
      </p:sp>
      <p:sp>
        <p:nvSpPr>
          <p:cNvPr id="4" name="Rectangle 3"/>
          <p:cNvSpPr/>
          <p:nvPr/>
        </p:nvSpPr>
        <p:spPr>
          <a:xfrm>
            <a:off x="142876" y="1028343"/>
            <a:ext cx="8786842" cy="4524315"/>
          </a:xfrm>
          <a:prstGeom prst="rect">
            <a:avLst/>
          </a:prstGeom>
          <a:solidFill>
            <a:srgbClr val="FFE697"/>
          </a:solidFill>
          <a:scene3d>
            <a:camera prst="orthographicFront"/>
            <a:lightRig rig="threePt" dir="t"/>
          </a:scene3d>
          <a:sp3d>
            <a:bevelT w="209550" h="127000"/>
          </a:sp3d>
        </p:spPr>
        <p:txBody>
          <a:bodyPr wrap="square">
            <a:spAutoFit/>
          </a:bodyPr>
          <a:lstStyle/>
          <a:p>
            <a:pPr algn="justLow" rtl="1" eaLnBrk="0" hangingPunct="0">
              <a:lnSpc>
                <a:spcPct val="150000"/>
              </a:lnSpc>
              <a:buFont typeface="Wingdings" pitchFamily="2" charset="2"/>
              <a:buChar char="v"/>
              <a:defRPr/>
            </a:pPr>
            <a:r>
              <a:rPr lang="ar-SA" sz="3200" b="1" dirty="0">
                <a:latin typeface="Times New Roman" pitchFamily="18" charset="0"/>
                <a:cs typeface="Times New Roman" pitchFamily="18" charset="0"/>
              </a:rPr>
              <a:t>تعيش على الأرض العـديد من الكائنات الحـية ، وهي توجـد في كل البيئات المختلفة على سـطح الأرض أو تحت سطح الماء </a:t>
            </a:r>
            <a:r>
              <a:rPr lang="ar-SA" sz="3200" b="1" dirty="0" smtClean="0">
                <a:latin typeface="Times New Roman" pitchFamily="18" charset="0"/>
                <a:cs typeface="Times New Roman" pitchFamily="18" charset="0"/>
              </a:rPr>
              <a:t>.</a:t>
            </a:r>
            <a:endParaRPr lang="en-US" sz="3200" b="1" dirty="0" smtClean="0">
              <a:latin typeface="Times New Roman" pitchFamily="18" charset="0"/>
              <a:cs typeface="Times New Roman" pitchFamily="18" charset="0"/>
            </a:endParaRPr>
          </a:p>
          <a:p>
            <a:pPr algn="justLow" rtl="1" eaLnBrk="0" hangingPunct="0">
              <a:lnSpc>
                <a:spcPct val="150000"/>
              </a:lnSpc>
              <a:buFont typeface="Wingdings" pitchFamily="2" charset="2"/>
              <a:buChar char="v"/>
              <a:defRPr/>
            </a:pPr>
            <a:r>
              <a:rPr lang="ar-SA" sz="3200" b="1" dirty="0" smtClean="0">
                <a:latin typeface="Times New Roman" pitchFamily="18" charset="0"/>
                <a:cs typeface="Times New Roman" pitchFamily="18" charset="0"/>
              </a:rPr>
              <a:t> </a:t>
            </a:r>
            <a:r>
              <a:rPr lang="ar-SA" sz="3200" b="1" dirty="0">
                <a:latin typeface="Times New Roman" pitchFamily="18" charset="0"/>
                <a:cs typeface="Times New Roman" pitchFamily="18" charset="0"/>
              </a:rPr>
              <a:t>وهي عبارة عن كـائنات حيوانية ونباتية وغـيرها</a:t>
            </a:r>
            <a:r>
              <a:rPr lang="ar-EG" sz="3200" b="1" dirty="0">
                <a:latin typeface="Times New Roman" pitchFamily="18" charset="0"/>
                <a:cs typeface="Times New Roman" pitchFamily="18" charset="0"/>
              </a:rPr>
              <a:t>.</a:t>
            </a:r>
          </a:p>
          <a:p>
            <a:pPr algn="justLow" rtl="1" eaLnBrk="0" hangingPunct="0">
              <a:lnSpc>
                <a:spcPct val="150000"/>
              </a:lnSpc>
              <a:buFont typeface="Wingdings" pitchFamily="2" charset="2"/>
              <a:buChar char="v"/>
              <a:defRPr/>
            </a:pPr>
            <a:r>
              <a:rPr lang="ar-SA" sz="3200" b="1" dirty="0" smtClean="0">
                <a:latin typeface="Times New Roman" pitchFamily="18" charset="0"/>
                <a:cs typeface="Times New Roman" pitchFamily="18" charset="0"/>
              </a:rPr>
              <a:t>وقد </a:t>
            </a:r>
            <a:r>
              <a:rPr lang="ar-SA" sz="3200" b="1" dirty="0">
                <a:latin typeface="Times New Roman" pitchFamily="18" charset="0"/>
                <a:cs typeface="Times New Roman" pitchFamily="18" charset="0"/>
              </a:rPr>
              <a:t>قام دارسوا علم </a:t>
            </a:r>
            <a:r>
              <a:rPr lang="ar-SA" sz="3200" b="1" dirty="0">
                <a:solidFill>
                  <a:srgbClr val="C00000"/>
                </a:solidFill>
                <a:latin typeface="Times New Roman" pitchFamily="18" charset="0"/>
                <a:cs typeface="Times New Roman" pitchFamily="18" charset="0"/>
              </a:rPr>
              <a:t>الحيوان بتسمية أكثر من مليون ونصف مليون</a:t>
            </a:r>
            <a:r>
              <a:rPr lang="ar-SA" sz="3200" b="1" dirty="0">
                <a:latin typeface="Times New Roman" pitchFamily="18" charset="0"/>
                <a:cs typeface="Times New Roman" pitchFamily="18" charset="0"/>
              </a:rPr>
              <a:t> نوع من الحيوانات ، كما أن آلافاً أخرى تضاف إلى القائمة كل عام</a:t>
            </a:r>
            <a:r>
              <a:rPr lang="ar-EG" sz="3200" b="1" dirty="0" smtClean="0">
                <a:latin typeface="Times New Roman" pitchFamily="18" charset="0"/>
                <a:cs typeface="Times New Roman" pitchFamily="18" charset="0"/>
              </a:rPr>
              <a:t>.</a:t>
            </a:r>
            <a:endParaRPr lang="ar-EG" sz="3200" b="1"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diamond(in)">
                                      <p:cBhvr>
                                        <p:cTn id="7" dur="1000"/>
                                        <p:tgtEl>
                                          <p:spTgt spid="4098"/>
                                        </p:tgtEl>
                                      </p:cBhvr>
                                    </p:animEffect>
                                  </p:childTnLst>
                                </p:cTn>
                              </p:par>
                            </p:childTnLst>
                          </p:cTn>
                        </p:par>
                        <p:par>
                          <p:cTn id="8" fill="hold">
                            <p:stCondLst>
                              <p:cond delay="10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285720" y="642918"/>
            <a:ext cx="8643998" cy="4524315"/>
          </a:xfrm>
          <a:prstGeom prst="rect">
            <a:avLst/>
          </a:prstGeom>
          <a:solidFill>
            <a:schemeClr val="accent2">
              <a:lumMod val="20000"/>
              <a:lumOff val="80000"/>
            </a:schemeClr>
          </a:solidFill>
          <a:scene3d>
            <a:camera prst="orthographicFront"/>
            <a:lightRig rig="threePt" dir="t"/>
          </a:scene3d>
          <a:sp3d>
            <a:bevelT/>
          </a:sp3d>
        </p:spPr>
        <p:txBody>
          <a:bodyPr wrap="square">
            <a:spAutoFit/>
          </a:bodyPr>
          <a:lstStyle/>
          <a:p>
            <a:pPr algn="justLow" rtl="1" eaLnBrk="0" hangingPunct="0">
              <a:lnSpc>
                <a:spcPct val="150000"/>
              </a:lnSpc>
              <a:buFont typeface="Wingdings" pitchFamily="2" charset="2"/>
              <a:buChar char="v"/>
              <a:defRPr/>
            </a:pPr>
            <a:r>
              <a:rPr lang="ar-SA" sz="3200" dirty="0" smtClean="0">
                <a:latin typeface="Times New Roman" pitchFamily="18" charset="0"/>
                <a:cs typeface="Times New Roman" pitchFamily="18" charset="0"/>
              </a:rPr>
              <a:t>بعض علماء الحيوان يعتقد </a:t>
            </a:r>
            <a:r>
              <a:rPr lang="ar-SA" sz="3200" b="1" dirty="0" smtClean="0">
                <a:solidFill>
                  <a:srgbClr val="C00000"/>
                </a:solidFill>
                <a:latin typeface="Times New Roman" pitchFamily="18" charset="0"/>
                <a:cs typeface="Times New Roman" pitchFamily="18" charset="0"/>
              </a:rPr>
              <a:t>أن أنواع الحيوانـات المعروفة </a:t>
            </a:r>
            <a:r>
              <a:rPr lang="ar-SA" sz="3200" dirty="0" smtClean="0">
                <a:latin typeface="Times New Roman" pitchFamily="18" charset="0"/>
                <a:cs typeface="Times New Roman" pitchFamily="18" charset="0"/>
              </a:rPr>
              <a:t>حتى الآن </a:t>
            </a:r>
            <a:r>
              <a:rPr lang="ar-SA" sz="3200" b="1" dirty="0" smtClean="0">
                <a:solidFill>
                  <a:srgbClr val="C00000"/>
                </a:solidFill>
                <a:latin typeface="Times New Roman" pitchFamily="18" charset="0"/>
                <a:cs typeface="Times New Roman" pitchFamily="18" charset="0"/>
              </a:rPr>
              <a:t>تمثل اقل من 20 ٪ </a:t>
            </a:r>
            <a:r>
              <a:rPr lang="ar-SA" sz="3200" dirty="0" smtClean="0">
                <a:latin typeface="Times New Roman" pitchFamily="18" charset="0"/>
                <a:cs typeface="Times New Roman" pitchFamily="18" charset="0"/>
              </a:rPr>
              <a:t>من كل الحيوانات الموجودة الآن بالفعل ، </a:t>
            </a:r>
            <a:r>
              <a:rPr lang="ar-SA" sz="3200" b="1" dirty="0" smtClean="0">
                <a:solidFill>
                  <a:srgbClr val="C00000"/>
                </a:solidFill>
                <a:latin typeface="Times New Roman" pitchFamily="18" charset="0"/>
                <a:cs typeface="Times New Roman" pitchFamily="18" charset="0"/>
              </a:rPr>
              <a:t>وأقل من 1 ٪ </a:t>
            </a:r>
            <a:r>
              <a:rPr lang="ar-SA" sz="3200" dirty="0" smtClean="0">
                <a:latin typeface="Times New Roman" pitchFamily="18" charset="0"/>
                <a:cs typeface="Times New Roman" pitchFamily="18" charset="0"/>
              </a:rPr>
              <a:t>من كل الحيوانات التي وجدت في الماضي</a:t>
            </a:r>
            <a:r>
              <a:rPr lang="ar-EG" sz="3200" dirty="0" smtClean="0">
                <a:latin typeface="Times New Roman" pitchFamily="18" charset="0"/>
                <a:cs typeface="Times New Roman" pitchFamily="18" charset="0"/>
              </a:rPr>
              <a:t>.</a:t>
            </a:r>
          </a:p>
          <a:p>
            <a:pPr algn="justLow" rtl="1" eaLnBrk="0" hangingPunct="0">
              <a:lnSpc>
                <a:spcPct val="150000"/>
              </a:lnSpc>
              <a:buFont typeface="Wingdings" pitchFamily="2" charset="2"/>
              <a:buChar char="v"/>
              <a:defRPr/>
            </a:pPr>
            <a:r>
              <a:rPr lang="ar-SA" sz="3200" dirty="0" smtClean="0">
                <a:latin typeface="Times New Roman" pitchFamily="18" charset="0"/>
                <a:cs typeface="Times New Roman" pitchFamily="18" charset="0"/>
              </a:rPr>
              <a:t>يعتقد أن الكائنات الحيوانية التي تم وصفها منها </a:t>
            </a:r>
            <a:r>
              <a:rPr lang="ar-SA" sz="3200" b="1" dirty="0" smtClean="0">
                <a:solidFill>
                  <a:srgbClr val="C00000"/>
                </a:solidFill>
                <a:latin typeface="Times New Roman" pitchFamily="18" charset="0"/>
                <a:cs typeface="Times New Roman" pitchFamily="18" charset="0"/>
              </a:rPr>
              <a:t>5 ٪ فقط </a:t>
            </a:r>
            <a:r>
              <a:rPr lang="ar-SA" sz="3200" dirty="0" smtClean="0">
                <a:latin typeface="Times New Roman" pitchFamily="18" charset="0"/>
                <a:cs typeface="Times New Roman" pitchFamily="18" charset="0"/>
              </a:rPr>
              <a:t>ما يمكن أن يقال عنها أنها </a:t>
            </a:r>
            <a:r>
              <a:rPr lang="ar-SA" sz="3200" b="1" dirty="0" smtClean="0">
                <a:solidFill>
                  <a:srgbClr val="C00000"/>
                </a:solidFill>
                <a:latin typeface="Times New Roman" pitchFamily="18" charset="0"/>
                <a:cs typeface="Times New Roman" pitchFamily="18" charset="0"/>
              </a:rPr>
              <a:t>تمتلك عمود فقري </a:t>
            </a:r>
            <a:r>
              <a:rPr lang="ar-SA" sz="3200" dirty="0" smtClean="0">
                <a:latin typeface="Times New Roman" pitchFamily="18" charset="0"/>
                <a:cs typeface="Times New Roman" pitchFamily="18" charset="0"/>
              </a:rPr>
              <a:t>وبالتالي تسمى بـ " الفقاريات ”</a:t>
            </a:r>
            <a:endParaRPr lang="ar-EG" sz="3200" dirty="0">
              <a:latin typeface="Times New Roman" pitchFamily="18" charset="0"/>
              <a:cs typeface="Times New Roman" pitchFamily="18"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05"/>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 calcmode="lin" valueType="num">
                                      <p:cBhvr>
                                        <p:cTn id="9" dur="500" fill="hold"/>
                                        <p:tgtEl>
                                          <p:spTgt spid="4"/>
                                        </p:tgtEl>
                                        <p:attrNameLst>
                                          <p:attrName>ppt_x</p:attrName>
                                        </p:attrNameLst>
                                      </p:cBhvr>
                                      <p:tavLst>
                                        <p:tav tm="0">
                                          <p:val>
                                            <p:strVal val="#ppt_x-.2"/>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5122" name="Rectangle 1"/>
          <p:cNvSpPr>
            <a:spLocks noChangeArrowheads="1"/>
          </p:cNvSpPr>
          <p:nvPr/>
        </p:nvSpPr>
        <p:spPr bwMode="auto">
          <a:xfrm>
            <a:off x="214282" y="152734"/>
            <a:ext cx="8643937" cy="6001643"/>
          </a:xfrm>
          <a:prstGeom prst="rect">
            <a:avLst/>
          </a:prstGeom>
          <a:solidFill>
            <a:schemeClr val="accent3">
              <a:lumMod val="20000"/>
              <a:lumOff val="80000"/>
            </a:schemeClr>
          </a:solidFill>
          <a:ln w="9525" algn="ctr">
            <a:noFill/>
            <a:miter lim="800000"/>
            <a:headEnd/>
            <a:tailEnd/>
          </a:ln>
          <a:scene3d>
            <a:camera prst="perspectiveFront"/>
            <a:lightRig rig="threePt" dir="t"/>
          </a:scene3d>
          <a:sp3d>
            <a:bevelT w="152400" h="50800" prst="softRound"/>
          </a:sp3d>
        </p:spPr>
        <p:txBody>
          <a:bodyPr anchor="ctr">
            <a:spAutoFit/>
          </a:bodyPr>
          <a:lstStyle/>
          <a:p>
            <a:pPr indent="457200" algn="justLow" rtl="1" eaLnBrk="0" hangingPunct="0">
              <a:buFont typeface="Wingdings" pitchFamily="2" charset="2"/>
              <a:buChar char="v"/>
              <a:defRPr/>
            </a:pPr>
            <a:r>
              <a:rPr lang="ar-SA" sz="3200" dirty="0">
                <a:latin typeface="Times New Roman" pitchFamily="18" charset="0"/>
                <a:cs typeface="Times New Roman" pitchFamily="18" charset="0"/>
              </a:rPr>
              <a:t>الغالبية العظمى من الكائنات الحيوانية والتي تمثل 95 ٪ من الحيوانـات المتواجـدة على ســطح الكرة الأرضية أو في مياهها فهي لا تمتلك ذلك العمـود الفقــري لذلك اصطلح على أن تسـمى بـ " اللافقاريات "  وهي موضوع </a:t>
            </a:r>
            <a:r>
              <a:rPr lang="ar-EG" sz="3200" dirty="0">
                <a:latin typeface="Times New Roman" pitchFamily="18" charset="0"/>
                <a:cs typeface="Times New Roman" pitchFamily="18" charset="0"/>
              </a:rPr>
              <a:t>الدراسة</a:t>
            </a:r>
            <a:r>
              <a:rPr lang="ar-SA" sz="3200" dirty="0">
                <a:latin typeface="Times New Roman" pitchFamily="18" charset="0"/>
                <a:cs typeface="Times New Roman" pitchFamily="18" charset="0"/>
              </a:rPr>
              <a:t>.</a:t>
            </a:r>
            <a:endParaRPr lang="ar-EG" sz="3200" dirty="0">
              <a:latin typeface="Times New Roman" pitchFamily="18" charset="0"/>
              <a:cs typeface="Times New Roman" pitchFamily="18" charset="0"/>
            </a:endParaRPr>
          </a:p>
          <a:p>
            <a:pPr indent="457200" algn="justLow" rtl="1" eaLnBrk="0" hangingPunct="0">
              <a:buFont typeface="Wingdings" pitchFamily="2" charset="2"/>
              <a:buChar char="v"/>
              <a:defRPr/>
            </a:pPr>
            <a:endParaRPr lang="ar-EG" sz="3200" dirty="0">
              <a:latin typeface="Times New Roman" pitchFamily="18" charset="0"/>
              <a:cs typeface="Times New Roman" pitchFamily="18" charset="0"/>
            </a:endParaRPr>
          </a:p>
          <a:p>
            <a:pPr indent="457200" algn="justLow" rtl="1" eaLnBrk="0" hangingPunct="0">
              <a:buFont typeface="Wingdings" pitchFamily="2" charset="2"/>
              <a:buChar char="v"/>
              <a:defRPr/>
            </a:pPr>
            <a:r>
              <a:rPr lang="ar-EG" sz="3200" dirty="0">
                <a:latin typeface="Times New Roman" pitchFamily="18" charset="0"/>
                <a:cs typeface="Times New Roman" pitchFamily="18" charset="0"/>
              </a:rPr>
              <a:t>لا شك فى أن المنشغلين بدراسة علم الحيوان يجدون صعوبة كبيرة فى التعرف على الحيوان من بين هذه الجموع وموقفه (أى ترتيبه) منها إلا إذا كان هناك تصنيف يضم الأنواع المتشابهة فى جماعات وترتيب لتلك الجماعات على حسب قرابتها وتشابهها وذلك على أساس علمى ثابت ويعرف هذا النوع من الدراسة بعلم التصنيف أو الترتيب</a:t>
            </a:r>
            <a:endParaRPr lang="en-US" sz="3200" dirty="0">
              <a:latin typeface="Times New Roman" pitchFamily="18" charset="0"/>
              <a:cs typeface="Times New Roman" pitchFamily="18" charset="0"/>
            </a:endParaRPr>
          </a:p>
          <a:p>
            <a:pPr indent="457200" algn="justLow" rtl="1" eaLnBrk="0" hangingPunct="0">
              <a:defRPr/>
            </a:pPr>
            <a:endParaRPr lang="ar-SA" sz="3200" b="1" dirty="0">
              <a:solidFill>
                <a:srgbClr val="FFFF00"/>
              </a:solidFill>
              <a:latin typeface="Times New Roman" pitchFamily="18" charset="0"/>
              <a:cs typeface="Times New Roman" pitchFamily="18" charset="0"/>
            </a:endParaRPr>
          </a:p>
        </p:txBody>
      </p:sp>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anim calcmode="lin" valueType="num">
                                      <p:cBhvr>
                                        <p:cTn id="7" dur="500" fill="hold"/>
                                        <p:tgtEl>
                                          <p:spTgt spid="51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1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12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5122">
                                            <p:txEl>
                                              <p:pRg st="2" end="2"/>
                                            </p:txEl>
                                          </p:spTgt>
                                        </p:tgtEl>
                                        <p:attrNameLst>
                                          <p:attrName>style.visibility</p:attrName>
                                        </p:attrNameLst>
                                      </p:cBhvr>
                                      <p:to>
                                        <p:strVal val="visible"/>
                                      </p:to>
                                    </p:set>
                                    <p:anim calcmode="lin" valueType="num">
                                      <p:cBhvr>
                                        <p:cTn id="14" dur="500" fill="hold"/>
                                        <p:tgtEl>
                                          <p:spTgt spid="512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122">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13500000" scaled="1"/>
          <a:tileRect/>
        </a:gradFill>
        <a:effectLst/>
      </p:bgPr>
    </p:bg>
    <p:spTree>
      <p:nvGrpSpPr>
        <p:cNvPr id="1" name=""/>
        <p:cNvGrpSpPr/>
        <p:nvPr/>
      </p:nvGrpSpPr>
      <p:grpSpPr>
        <a:xfrm>
          <a:off x="0" y="0"/>
          <a:ext cx="0" cy="0"/>
          <a:chOff x="0" y="0"/>
          <a:chExt cx="0" cy="0"/>
        </a:xfrm>
      </p:grpSpPr>
      <p:sp>
        <p:nvSpPr>
          <p:cNvPr id="6147" name="Rectangle 1"/>
          <p:cNvSpPr>
            <a:spLocks noChangeArrowheads="1"/>
          </p:cNvSpPr>
          <p:nvPr/>
        </p:nvSpPr>
        <p:spPr bwMode="auto">
          <a:xfrm>
            <a:off x="142844" y="214290"/>
            <a:ext cx="8858280" cy="5447645"/>
          </a:xfrm>
          <a:prstGeom prst="rect">
            <a:avLst/>
          </a:prstGeom>
          <a:solidFill>
            <a:srgbClr val="FFFFAF"/>
          </a:solidFill>
          <a:ln w="9525" algn="ctr">
            <a:noFill/>
            <a:miter lim="800000"/>
            <a:headEnd/>
            <a:tailEnd/>
          </a:ln>
          <a:scene3d>
            <a:camera prst="orthographicFront"/>
            <a:lightRig rig="threePt" dir="t"/>
          </a:scene3d>
          <a:sp3d contourW="12700">
            <a:bevelT prst="slope"/>
            <a:contourClr>
              <a:srgbClr val="FFC000"/>
            </a:contourClr>
          </a:sp3d>
        </p:spPr>
        <p:txBody>
          <a:bodyPr wrap="square" anchor="ctr">
            <a:spAutoFit/>
          </a:bodyPr>
          <a:lstStyle/>
          <a:p>
            <a:pPr marL="0" lvl="2" algn="just" rtl="1" eaLnBrk="0" hangingPunct="0">
              <a:lnSpc>
                <a:spcPct val="150000"/>
              </a:lnSpc>
              <a:buFont typeface="Wingdings" pitchFamily="2" charset="2"/>
              <a:buChar char="q"/>
              <a:tabLst>
                <a:tab pos="227013" algn="l"/>
              </a:tabLst>
              <a:defRPr/>
            </a:pPr>
            <a:r>
              <a:rPr lang="ar-EG" sz="4000" b="1" u="sng" dirty="0">
                <a:latin typeface="Times New Roman" pitchFamily="18" charset="0"/>
                <a:cs typeface="Times New Roman" pitchFamily="18" charset="0"/>
              </a:rPr>
              <a:t>أرسطو</a:t>
            </a:r>
            <a:r>
              <a:rPr lang="ar-EG" sz="4000" b="1" dirty="0">
                <a:latin typeface="Times New Roman" pitchFamily="18" charset="0"/>
                <a:cs typeface="Times New Roman" pitchFamily="18" charset="0"/>
              </a:rPr>
              <a:t> </a:t>
            </a:r>
            <a:r>
              <a:rPr lang="ar-EG" sz="3200" b="1" dirty="0">
                <a:latin typeface="Times New Roman" pitchFamily="18" charset="0"/>
                <a:cs typeface="Times New Roman" pitchFamily="18" charset="0"/>
              </a:rPr>
              <a:t>هو أول من حاول تصنيف الحيوانات (384-322 ق.م) وهو منشئ علم الحيوان. وقد بنى تصنيفه على الاختلاف فى بعض الصفات الهامة. </a:t>
            </a:r>
            <a:endParaRPr lang="ar-EG" sz="3200" b="1" dirty="0" smtClean="0">
              <a:latin typeface="Times New Roman" pitchFamily="18" charset="0"/>
              <a:cs typeface="Times New Roman" pitchFamily="18" charset="0"/>
            </a:endParaRPr>
          </a:p>
          <a:p>
            <a:pPr marL="0" lvl="2" algn="just" rtl="1" eaLnBrk="0" hangingPunct="0">
              <a:lnSpc>
                <a:spcPct val="150000"/>
              </a:lnSpc>
              <a:buFont typeface="Wingdings" pitchFamily="2" charset="2"/>
              <a:buChar char="q"/>
              <a:tabLst>
                <a:tab pos="227013" algn="l"/>
              </a:tabLst>
              <a:defRPr/>
            </a:pPr>
            <a:r>
              <a:rPr lang="ar-EG" sz="3200" b="1" dirty="0" smtClean="0">
                <a:latin typeface="Times New Roman" pitchFamily="18" charset="0"/>
                <a:cs typeface="Times New Roman" pitchFamily="18" charset="0"/>
              </a:rPr>
              <a:t>فقد </a:t>
            </a:r>
            <a:r>
              <a:rPr lang="ar-EG" sz="3200" b="1" dirty="0">
                <a:latin typeface="Times New Roman" pitchFamily="18" charset="0"/>
                <a:cs typeface="Times New Roman" pitchFamily="18" charset="0"/>
              </a:rPr>
              <a:t>ميز الحيوانات </a:t>
            </a:r>
            <a:r>
              <a:rPr lang="ar-EG" sz="3200" b="1" dirty="0">
                <a:solidFill>
                  <a:srgbClr val="800000"/>
                </a:solidFill>
                <a:latin typeface="Times New Roman" pitchFamily="18" charset="0"/>
                <a:cs typeface="Times New Roman" pitchFamily="18" charset="0"/>
              </a:rPr>
              <a:t>ذات الدم </a:t>
            </a:r>
            <a:r>
              <a:rPr lang="en-US" sz="3200" b="1" dirty="0">
                <a:latin typeface="Times New Roman" pitchFamily="18" charset="0"/>
                <a:cs typeface="Times New Roman" pitchFamily="18" charset="0"/>
              </a:rPr>
              <a:t>(</a:t>
            </a:r>
            <a:r>
              <a:rPr lang="en-US" sz="3200" b="1" dirty="0" err="1">
                <a:latin typeface="Times New Roman" pitchFamily="18" charset="0"/>
                <a:cs typeface="Times New Roman" pitchFamily="18" charset="0"/>
              </a:rPr>
              <a:t>Enaima</a:t>
            </a:r>
            <a:r>
              <a:rPr lang="en-US" sz="3200" b="1" dirty="0">
                <a:latin typeface="Times New Roman" pitchFamily="18" charset="0"/>
                <a:cs typeface="Times New Roman" pitchFamily="18" charset="0"/>
              </a:rPr>
              <a:t>)</a:t>
            </a:r>
            <a:r>
              <a:rPr lang="ar-EG" sz="3200" b="1" dirty="0">
                <a:latin typeface="Times New Roman" pitchFamily="18" charset="0"/>
                <a:cs typeface="Times New Roman" pitchFamily="18" charset="0"/>
              </a:rPr>
              <a:t> من الحيوانات </a:t>
            </a:r>
            <a:r>
              <a:rPr lang="ar-EG" sz="3200" b="1" dirty="0">
                <a:solidFill>
                  <a:srgbClr val="800000"/>
                </a:solidFill>
                <a:latin typeface="Times New Roman" pitchFamily="18" charset="0"/>
                <a:cs typeface="Times New Roman" pitchFamily="18" charset="0"/>
              </a:rPr>
              <a:t>عديمة الدم </a:t>
            </a:r>
            <a:r>
              <a:rPr lang="en-US" sz="3200" b="1" dirty="0">
                <a:latin typeface="Times New Roman" pitchFamily="18" charset="0"/>
                <a:cs typeface="Times New Roman" pitchFamily="18" charset="0"/>
              </a:rPr>
              <a:t>(</a:t>
            </a:r>
            <a:r>
              <a:rPr lang="en-US" sz="3200" b="1" dirty="0" err="1">
                <a:latin typeface="Times New Roman" pitchFamily="18" charset="0"/>
                <a:cs typeface="Times New Roman" pitchFamily="18" charset="0"/>
              </a:rPr>
              <a:t>Anaima</a:t>
            </a:r>
            <a:r>
              <a:rPr lang="en-US" sz="3200" b="1" dirty="0" smtClean="0">
                <a:latin typeface="Times New Roman" pitchFamily="18" charset="0"/>
                <a:cs typeface="Times New Roman" pitchFamily="18" charset="0"/>
              </a:rPr>
              <a:t>)</a:t>
            </a:r>
            <a:r>
              <a:rPr lang="ar-EG" sz="3200" b="1" dirty="0" smtClean="0">
                <a:latin typeface="Times New Roman" pitchFamily="18" charset="0"/>
                <a:cs typeface="Times New Roman" pitchFamily="18" charset="0"/>
              </a:rPr>
              <a:t> - والحيوانات </a:t>
            </a:r>
            <a:r>
              <a:rPr lang="ar-EG" sz="3200" b="1" dirty="0">
                <a:latin typeface="Times New Roman" pitchFamily="18" charset="0"/>
                <a:cs typeface="Times New Roman" pitchFamily="18" charset="0"/>
              </a:rPr>
              <a:t>الولودة </a:t>
            </a:r>
            <a:r>
              <a:rPr lang="en-US" sz="3200" b="1" dirty="0">
                <a:latin typeface="Times New Roman" pitchFamily="18" charset="0"/>
                <a:cs typeface="Times New Roman" pitchFamily="18" charset="0"/>
              </a:rPr>
              <a:t>(</a:t>
            </a:r>
            <a:r>
              <a:rPr lang="en-US" sz="3200" b="1" dirty="0" err="1">
                <a:latin typeface="Times New Roman" pitchFamily="18" charset="0"/>
                <a:cs typeface="Times New Roman" pitchFamily="18" charset="0"/>
              </a:rPr>
              <a:t>Vivipara</a:t>
            </a:r>
            <a:r>
              <a:rPr lang="en-US" sz="3200" b="1" dirty="0">
                <a:latin typeface="Times New Roman" pitchFamily="18" charset="0"/>
                <a:cs typeface="Times New Roman" pitchFamily="18" charset="0"/>
              </a:rPr>
              <a:t>)</a:t>
            </a:r>
            <a:r>
              <a:rPr lang="ar-EG" sz="3200" b="1" dirty="0">
                <a:latin typeface="Times New Roman" pitchFamily="18" charset="0"/>
                <a:cs typeface="Times New Roman" pitchFamily="18" charset="0"/>
              </a:rPr>
              <a:t> من الحيوانات البيوضة </a:t>
            </a:r>
            <a:r>
              <a:rPr lang="en-US" sz="3200" b="1" dirty="0">
                <a:latin typeface="Times New Roman" pitchFamily="18" charset="0"/>
                <a:cs typeface="Times New Roman" pitchFamily="18" charset="0"/>
              </a:rPr>
              <a:t>(</a:t>
            </a:r>
            <a:r>
              <a:rPr lang="en-US" sz="3200" b="1" dirty="0" err="1">
                <a:latin typeface="Times New Roman" pitchFamily="18" charset="0"/>
                <a:cs typeface="Times New Roman" pitchFamily="18" charset="0"/>
              </a:rPr>
              <a:t>Ovipara</a:t>
            </a:r>
            <a:r>
              <a:rPr lang="en-US" sz="3200" b="1" dirty="0">
                <a:latin typeface="Times New Roman" pitchFamily="18" charset="0"/>
                <a:cs typeface="Times New Roman" pitchFamily="18" charset="0"/>
              </a:rPr>
              <a:t>)</a:t>
            </a:r>
            <a:r>
              <a:rPr lang="ar-EG" sz="3200" b="1" dirty="0">
                <a:latin typeface="Times New Roman" pitchFamily="18" charset="0"/>
                <a:cs typeface="Times New Roman" pitchFamily="18" charset="0"/>
              </a:rPr>
              <a:t> . </a:t>
            </a:r>
            <a:endParaRPr lang="ar-EG" sz="3200" b="1" dirty="0" smtClean="0">
              <a:latin typeface="Times New Roman" pitchFamily="18" charset="0"/>
              <a:cs typeface="Times New Roman" pitchFamily="18" charset="0"/>
            </a:endParaRPr>
          </a:p>
          <a:p>
            <a:pPr marL="0" lvl="2" algn="just" rtl="1" eaLnBrk="0" hangingPunct="0">
              <a:lnSpc>
                <a:spcPct val="150000"/>
              </a:lnSpc>
              <a:buFont typeface="Wingdings" pitchFamily="2" charset="2"/>
              <a:buChar char="q"/>
              <a:tabLst>
                <a:tab pos="227013" algn="l"/>
              </a:tabLst>
              <a:defRPr/>
            </a:pPr>
            <a:r>
              <a:rPr lang="ar-EG" sz="3200" b="1" dirty="0" smtClean="0">
                <a:latin typeface="Times New Roman" pitchFamily="18" charset="0"/>
                <a:cs typeface="Times New Roman" pitchFamily="18" charset="0"/>
              </a:rPr>
              <a:t>ولكن </a:t>
            </a:r>
            <a:r>
              <a:rPr lang="ar-EG" sz="3200" b="1" dirty="0">
                <a:latin typeface="Times New Roman" pitchFamily="18" charset="0"/>
                <a:cs typeface="Times New Roman" pitchFamily="18" charset="0"/>
              </a:rPr>
              <a:t>هذا التصنيف بدائى لأنه غير مرتكز على أسس علمية. </a:t>
            </a:r>
            <a:endParaRPr lang="ar-EG" sz="4000" b="1" dirty="0">
              <a:latin typeface="Times New Roman" pitchFamily="18" charset="0"/>
              <a:cs typeface="Times New Roman" pitchFamily="18"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p:cTn id="7" dur="1000" fill="hold"/>
                                        <p:tgtEl>
                                          <p:spTgt spid="6147"/>
                                        </p:tgtEl>
                                        <p:attrNameLst>
                                          <p:attrName>ppt_x</p:attrName>
                                        </p:attrNameLst>
                                      </p:cBhvr>
                                      <p:tavLst>
                                        <p:tav tm="0">
                                          <p:val>
                                            <p:strVal val="#ppt_x-.2"/>
                                          </p:val>
                                        </p:tav>
                                        <p:tav tm="100000">
                                          <p:val>
                                            <p:strVal val="#ppt_x"/>
                                          </p:val>
                                        </p:tav>
                                      </p:tavLst>
                                    </p:anim>
                                    <p:anim calcmode="lin" valueType="num">
                                      <p:cBhvr>
                                        <p:cTn id="8" dur="1000" fill="hold"/>
                                        <p:tgtEl>
                                          <p:spTgt spid="6147"/>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duotone>
              <a:prstClr val="black"/>
              <a:schemeClr val="tx2">
                <a:tint val="45000"/>
                <a:satMod val="400000"/>
              </a:schemeClr>
            </a:duotone>
            <a:extLst>
              <a:ext uri="{BEBA8EAE-BF5A-486C-A8C5-ECC9F3942E4B}">
                <a14:imgProps xmlns:a14="http://schemas.microsoft.com/office/drawing/2010/main">
                  <a14:imgLayer r:embed="rId3">
                    <a14:imgEffect>
                      <a14:colorTemperature colorTemp="470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7170" name="Rectangle 1"/>
          <p:cNvSpPr>
            <a:spLocks noChangeArrowheads="1"/>
          </p:cNvSpPr>
          <p:nvPr/>
        </p:nvSpPr>
        <p:spPr bwMode="auto">
          <a:xfrm>
            <a:off x="285720" y="214290"/>
            <a:ext cx="8572560" cy="5078313"/>
          </a:xfrm>
          <a:prstGeom prst="rect">
            <a:avLst/>
          </a:prstGeom>
          <a:solidFill>
            <a:srgbClr val="CCFFFF"/>
          </a:solidFill>
          <a:ln w="9525" algn="ctr">
            <a:noFill/>
            <a:miter lim="800000"/>
            <a:headEnd/>
            <a:tailEnd/>
          </a:ln>
          <a:scene3d>
            <a:camera prst="orthographicFront"/>
            <a:lightRig rig="threePt" dir="t"/>
          </a:scene3d>
          <a:sp3d contourW="63500">
            <a:bevelT prst="relaxedInset"/>
            <a:bevelB/>
            <a:contourClr>
              <a:schemeClr val="bg1"/>
            </a:contourClr>
          </a:sp3d>
        </p:spPr>
        <p:txBody>
          <a:bodyPr wrap="square" anchor="ctr">
            <a:spAutoFit/>
          </a:bodyPr>
          <a:lstStyle/>
          <a:p>
            <a:pPr marL="0" lvl="2" algn="just" rtl="1" eaLnBrk="0" hangingPunct="0">
              <a:lnSpc>
                <a:spcPct val="150000"/>
              </a:lnSpc>
              <a:tabLst>
                <a:tab pos="227013" algn="l"/>
              </a:tabLst>
              <a:defRPr/>
            </a:pPr>
            <a:r>
              <a:rPr lang="ar-EG" sz="3600" b="1" u="sng" dirty="0">
                <a:latin typeface="Times New Roman" pitchFamily="18" charset="0"/>
                <a:cs typeface="Times New Roman" pitchFamily="18" charset="0"/>
              </a:rPr>
              <a:t>العالم راى</a:t>
            </a:r>
            <a:r>
              <a:rPr lang="ar-EG" sz="3600" b="1" dirty="0">
                <a:latin typeface="Times New Roman" pitchFamily="18" charset="0"/>
                <a:cs typeface="Times New Roman" pitchFamily="18" charset="0"/>
              </a:rPr>
              <a:t> (1628-1705) هو أول من صنف وعرف النوع </a:t>
            </a:r>
            <a:r>
              <a:rPr lang="en-US" sz="3600" b="1" dirty="0">
                <a:latin typeface="Times New Roman" pitchFamily="18" charset="0"/>
                <a:cs typeface="Times New Roman" pitchFamily="18" charset="0"/>
              </a:rPr>
              <a:t>(Specie)</a:t>
            </a:r>
            <a:r>
              <a:rPr lang="ar-EG" sz="3600" b="1" dirty="0">
                <a:latin typeface="Times New Roman" pitchFamily="18" charset="0"/>
                <a:cs typeface="Times New Roman" pitchFamily="18" charset="0"/>
              </a:rPr>
              <a:t> بأنه:</a:t>
            </a:r>
          </a:p>
          <a:p>
            <a:pPr marL="0" lvl="2" algn="just" rtl="1" eaLnBrk="0" hangingPunct="0">
              <a:lnSpc>
                <a:spcPct val="150000"/>
              </a:lnSpc>
              <a:tabLst>
                <a:tab pos="227013" algn="l"/>
              </a:tabLst>
              <a:defRPr/>
            </a:pPr>
            <a:r>
              <a:rPr lang="ar-EG" sz="3600" b="1" dirty="0">
                <a:latin typeface="Times New Roman" pitchFamily="18" charset="0"/>
                <a:cs typeface="Times New Roman" pitchFamily="18" charset="0"/>
              </a:rPr>
              <a:t> (أية جماعة من الأفراد التى إن تزاوجت فيما بينها أنتجت إنتاجاً متشابهاً غير عقيم) </a:t>
            </a:r>
          </a:p>
          <a:p>
            <a:pPr marL="0" lvl="2" algn="just" rtl="1" eaLnBrk="0" hangingPunct="0">
              <a:lnSpc>
                <a:spcPct val="150000"/>
              </a:lnSpc>
              <a:tabLst>
                <a:tab pos="227013" algn="l"/>
              </a:tabLst>
              <a:defRPr/>
            </a:pPr>
            <a:r>
              <a:rPr lang="ar-EG" sz="3600" b="1" dirty="0">
                <a:latin typeface="Times New Roman" pitchFamily="18" charset="0"/>
                <a:cs typeface="Times New Roman" pitchFamily="18" charset="0"/>
              </a:rPr>
              <a:t>ولكن هذا المفهوم لا يفى بالغرض، لأنه فى البكتريا على سبيل المثال لا تتزاوج فيما بينها فكيف نحدد أنواعها.  </a:t>
            </a:r>
            <a:endParaRPr lang="ar-EG" sz="4400" b="1" dirty="0">
              <a:latin typeface="Times New Roman" pitchFamily="18" charset="0"/>
              <a:cs typeface="Times New Roman" pitchFamily="18" charset="0"/>
            </a:endParaRPr>
          </a:p>
        </p:txBody>
      </p:sp>
    </p:spTree>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ircle(in)">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prstClr val="black"/>
              <a:schemeClr val="accent3">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500034" y="960294"/>
            <a:ext cx="8429652" cy="2862322"/>
          </a:xfrm>
          <a:prstGeom prst="rect">
            <a:avLst/>
          </a:prstGeom>
          <a:solidFill>
            <a:srgbClr val="F5E9BD"/>
          </a:solidFill>
          <a:scene3d>
            <a:camera prst="orthographicFront"/>
            <a:lightRig rig="threePt" dir="t"/>
          </a:scene3d>
          <a:sp3d>
            <a:bevelT/>
          </a:sp3d>
        </p:spPr>
        <p:txBody>
          <a:bodyPr wrap="square">
            <a:spAutoFit/>
          </a:bodyPr>
          <a:lstStyle/>
          <a:p>
            <a:pPr algn="ctr">
              <a:defRPr/>
            </a:pPr>
            <a:r>
              <a:rPr lang="en-US" sz="3600" b="1" dirty="0" smtClean="0">
                <a:latin typeface="Times New Roman" pitchFamily="18" charset="0"/>
                <a:cs typeface="Times New Roman" pitchFamily="18" charset="0"/>
              </a:rPr>
              <a:t>Taxonomy </a:t>
            </a:r>
          </a:p>
          <a:p>
            <a:pPr algn="ctr">
              <a:defRPr/>
            </a:pPr>
            <a:r>
              <a:rPr lang="en-US" sz="3600" b="1" dirty="0" err="1" smtClean="0">
                <a:latin typeface="Times New Roman" pitchFamily="18" charset="0"/>
                <a:cs typeface="Times New Roman" pitchFamily="18" charset="0"/>
              </a:rPr>
              <a:t>Nomos</a:t>
            </a:r>
            <a:r>
              <a:rPr lang="en-US" sz="3600" b="1" dirty="0" smtClean="0">
                <a:latin typeface="Times New Roman" pitchFamily="18" charset="0"/>
                <a:cs typeface="Times New Roman" pitchFamily="18" charset="0"/>
              </a:rPr>
              <a:t> = Law </a:t>
            </a:r>
          </a:p>
          <a:p>
            <a:pPr algn="ctr">
              <a:defRPr/>
            </a:pPr>
            <a:r>
              <a:rPr lang="en-US" sz="3600" b="1" dirty="0" smtClean="0">
                <a:latin typeface="Times New Roman" pitchFamily="18" charset="0"/>
                <a:cs typeface="Times New Roman" pitchFamily="18" charset="0"/>
              </a:rPr>
              <a:t>Taxis = Arrangement</a:t>
            </a:r>
          </a:p>
          <a:p>
            <a:pPr algn="ctr">
              <a:defRPr/>
            </a:pPr>
            <a:r>
              <a:rPr lang="ar-EG" sz="3600" b="1" dirty="0" smtClean="0">
                <a:latin typeface="Times New Roman" pitchFamily="18" charset="0"/>
                <a:cs typeface="Times New Roman" pitchFamily="18" charset="0"/>
              </a:rPr>
              <a:t>قانون التصنيف</a:t>
            </a:r>
          </a:p>
          <a:p>
            <a:pPr algn="ctr">
              <a:defRPr/>
            </a:pPr>
            <a:r>
              <a:rPr lang="ar-EG" sz="3600" b="1" dirty="0" smtClean="0">
                <a:latin typeface="Times New Roman" pitchFamily="18" charset="0"/>
                <a:cs typeface="Times New Roman" pitchFamily="18" charset="0"/>
              </a:rPr>
              <a:t>يقصد به التصنيف </a:t>
            </a:r>
            <a:r>
              <a:rPr lang="ar-SA" sz="3600" b="1" dirty="0" smtClean="0">
                <a:latin typeface="Times New Roman" pitchFamily="18" charset="0"/>
                <a:cs typeface="Times New Roman" pitchFamily="18" charset="0"/>
              </a:rPr>
              <a:t>ب</a:t>
            </a:r>
            <a:r>
              <a:rPr lang="ar-EG" sz="3600" b="1" dirty="0" smtClean="0">
                <a:latin typeface="Times New Roman" pitchFamily="18" charset="0"/>
                <a:cs typeface="Times New Roman" pitchFamily="18" charset="0"/>
              </a:rPr>
              <a:t>قواعد وقانون متفق عليه علميا</a:t>
            </a:r>
            <a:endParaRPr lang="ar-EG" sz="4400" b="1"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179512" y="1124744"/>
            <a:ext cx="8676456" cy="2862322"/>
          </a:xfrm>
          <a:prstGeom prst="rect">
            <a:avLst/>
          </a:prstGeom>
          <a:solidFill>
            <a:schemeClr val="accent3">
              <a:lumMod val="20000"/>
              <a:lumOff val="80000"/>
            </a:schemeClr>
          </a:solidFill>
          <a:scene3d>
            <a:camera prst="orthographicFront"/>
            <a:lightRig rig="threePt" dir="t"/>
          </a:scene3d>
          <a:sp3d>
            <a:bevelT/>
          </a:sp3d>
        </p:spPr>
        <p:txBody>
          <a:bodyPr wrap="square">
            <a:spAutoFit/>
          </a:bodyPr>
          <a:lstStyle/>
          <a:p>
            <a:pPr algn="ctr" rtl="1">
              <a:spcBef>
                <a:spcPct val="50000"/>
              </a:spcBef>
              <a:defRPr/>
            </a:pPr>
            <a:r>
              <a:rPr lang="ar-SA" sz="4000" b="1" u="sng" dirty="0">
                <a:latin typeface="Times New Roman" pitchFamily="18" charset="0"/>
                <a:cs typeface="Times New Roman" pitchFamily="18" charset="0"/>
              </a:rPr>
              <a:t>تعريف علم اللافقاريات</a:t>
            </a:r>
          </a:p>
          <a:p>
            <a:pPr algn="ctr" rtl="1">
              <a:spcBef>
                <a:spcPct val="50000"/>
              </a:spcBef>
              <a:defRPr/>
            </a:pPr>
            <a:r>
              <a:rPr lang="ar-SA" sz="4000" b="1" dirty="0">
                <a:latin typeface="Times New Roman" pitchFamily="18" charset="0"/>
                <a:cs typeface="Times New Roman" pitchFamily="18" charset="0"/>
              </a:rPr>
              <a:t>هو العلم الذي يهتم بدراسة الكائنات الحية والتي تفتقد وجود العامود الفقري الظهري</a:t>
            </a:r>
            <a:r>
              <a:rPr lang="en-US" sz="4000" b="1" dirty="0">
                <a:latin typeface="Times New Roman" pitchFamily="18" charset="0"/>
                <a:cs typeface="Times New Roman" pitchFamily="18" charset="0"/>
              </a:rPr>
              <a:t> </a:t>
            </a:r>
            <a:r>
              <a:rPr lang="ar-SA" sz="4000" b="1" dirty="0">
                <a:latin typeface="Times New Roman" pitchFamily="18" charset="0"/>
                <a:cs typeface="Times New Roman" pitchFamily="18" charset="0"/>
              </a:rPr>
              <a:t> وتشتمل على كائنات بسيطة أو معقدة دراسة دقيقة وشاملة.</a:t>
            </a:r>
            <a:endParaRPr lang="en-GB" sz="4000" b="1" dirty="0">
              <a:latin typeface="Times New Roman" pitchFamily="18" charset="0"/>
              <a:cs typeface="Times New Roman" pitchFamily="18" charset="0"/>
            </a:endParaRPr>
          </a:p>
        </p:txBody>
      </p:sp>
    </p:spTree>
    <p:extLst>
      <p:ext uri="{BB962C8B-B14F-4D97-AF65-F5344CB8AC3E}">
        <p14:creationId xmlns:p14="http://schemas.microsoft.com/office/powerpoint/2010/main" val="399233793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13500000" scaled="1"/>
        </a:gradFill>
        <a:effectLst/>
      </p:bgPr>
    </p:bg>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1406" y="214290"/>
            <a:ext cx="8929718" cy="5632311"/>
          </a:xfrm>
          <a:prstGeom prst="rect">
            <a:avLst/>
          </a:prstGeom>
          <a:solidFill>
            <a:srgbClr val="F5E9BD"/>
          </a:solidFill>
          <a:ln w="9525">
            <a:noFill/>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algn="r" fontAlgn="base">
              <a:spcBef>
                <a:spcPct val="0"/>
              </a:spcBef>
              <a:spcAft>
                <a:spcPct val="0"/>
              </a:spcAft>
            </a:pPr>
            <a:r>
              <a:rPr lang="ar-EG" sz="4000" b="1" dirty="0">
                <a:latin typeface="Times New Roman" pitchFamily="18" charset="0"/>
                <a:cs typeface="Times New Roman" pitchFamily="18" charset="0"/>
              </a:rPr>
              <a:t>التصنيف</a:t>
            </a:r>
            <a:r>
              <a:rPr lang="ar-EG" sz="4000" dirty="0">
                <a:latin typeface="Times New Roman" pitchFamily="18" charset="0"/>
                <a:cs typeface="Times New Roman" pitchFamily="18" charset="0"/>
              </a:rPr>
              <a:t>: هو النظرية والتطبيق على تصنيف الكائنات الحية </a:t>
            </a:r>
            <a:endParaRPr lang="en-US" sz="4000" dirty="0">
              <a:latin typeface="Times New Roman" pitchFamily="18" charset="0"/>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Taxonomy</a:t>
            </a:r>
            <a:r>
              <a:rPr kumimoji="0" lang="en-US"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is the theory and practice of classifying organisms</a:t>
            </a:r>
          </a:p>
          <a:p>
            <a:pPr algn="r" fontAlgn="base">
              <a:spcBef>
                <a:spcPct val="0"/>
              </a:spcBef>
              <a:spcAft>
                <a:spcPct val="0"/>
              </a:spcAft>
            </a:pPr>
            <a:r>
              <a:rPr lang="ar-EG" sz="4000" b="1" dirty="0"/>
              <a:t>التقسيم</a:t>
            </a:r>
            <a:r>
              <a:rPr lang="ar-EG" sz="4000" dirty="0"/>
              <a:t>: هو الدراسة العلمية للأنواع وتنوع الكائنات الحية وأي وجميع </a:t>
            </a:r>
            <a:r>
              <a:rPr lang="ar-SA" sz="4000" dirty="0"/>
              <a:t>الفروق </a:t>
            </a:r>
            <a:r>
              <a:rPr lang="ar-EG" sz="4000" dirty="0"/>
              <a:t>فيما بينهم </a:t>
            </a:r>
            <a:endParaRPr lang="en-US" sz="4000" dirty="0">
              <a:latin typeface="Times New Roman" pitchFamily="18" charset="0"/>
              <a:cs typeface="Times New Roman" pitchFamily="18"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40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Systematic</a:t>
            </a:r>
            <a:r>
              <a:rPr kumimoji="0" lang="en-US"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It is the scientific study of kinds and diversity of organisms and of any and all relation ships among them</a:t>
            </a:r>
          </a:p>
        </p:txBody>
      </p:sp>
    </p:spTree>
  </p:cSld>
  <p:clrMapOvr>
    <a:masterClrMapping/>
  </p:clrMapOvr>
  <p:transition>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13500000" scaled="0"/>
        </a:gradFill>
        <a:effectLst/>
      </p:bgPr>
    </p:bg>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285728"/>
            <a:ext cx="9144000" cy="5632311"/>
          </a:xfrm>
          <a:prstGeom prst="rect">
            <a:avLst/>
          </a:prstGeom>
          <a:solidFill>
            <a:schemeClr val="accent2">
              <a:lumMod val="20000"/>
              <a:lumOff val="80000"/>
            </a:schemeClr>
          </a:solidFill>
          <a:ln w="9525" cap="flat" cmpd="sng" algn="ctr">
            <a:noFill/>
            <a:prstDash val="solid"/>
            <a:miter lim="800000"/>
            <a:headEnd/>
            <a:tailEnd/>
          </a:ln>
          <a:effectLst/>
          <a:scene3d>
            <a:camera prst="orthographicFront"/>
            <a:lightRig rig="threePt" dir="t"/>
          </a:scene3d>
          <a:sp3d>
            <a:bevelT w="114300" prst="artDeco"/>
          </a:sp3d>
        </p:spPr>
        <p:txBody>
          <a:bodyPr vert="horz" wrap="square" lIns="91440" tIns="45720" rIns="91440" bIns="45720" numCol="1" anchor="ctr" anchorCtr="0" compatLnSpc="1">
            <a:prstTxWarp prst="textNoShape">
              <a:avLst/>
            </a:prstTxWarp>
            <a:spAutoFit/>
          </a:bodyPr>
          <a:lstStyle/>
          <a:p>
            <a:pPr algn="ctr" rtl="1" eaLnBrk="0" fontAlgn="base" hangingPunct="0">
              <a:spcBef>
                <a:spcPct val="0"/>
              </a:spcBef>
              <a:spcAft>
                <a:spcPct val="0"/>
              </a:spcAft>
            </a:pPr>
            <a:r>
              <a:rPr lang="ar-SA" sz="4000" b="1" dirty="0" smtClean="0"/>
              <a:t>أهمية اللافقاريات</a:t>
            </a:r>
            <a:endParaRPr lang="ar-EG" sz="4000" dirty="0" smtClean="0"/>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a:t>
            </a:r>
            <a:r>
              <a:rPr kumimoji="0" lang="ar-SA"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مصادر غذائية مهمة</a:t>
            </a: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الربيان (الجمبرى) - السرطان - القواقع وغيرها. </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a:t>
            </a:r>
            <a:r>
              <a:rPr kumimoji="0" lang="ar-SA"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إنتاج مواد مفيدة</a:t>
            </a: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نحل العسل – دودة القز – الاسفنجيات.</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a:t>
            </a:r>
            <a:r>
              <a:rPr kumimoji="0" lang="ar-SA"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تهوية وتخصيب التربة</a:t>
            </a: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دودة الأرض.</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a:t>
            </a:r>
            <a:r>
              <a:rPr kumimoji="0" lang="ar-SA"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تلقيح النباتات: </a:t>
            </a: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بعض أنواع الحشرات.</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 </a:t>
            </a:r>
            <a:r>
              <a:rPr kumimoji="0" lang="ar-SA"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السيطرة الحياتية </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Biological Control </a:t>
            </a: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تستخدم كائنات حية ضد كائنات حية أخرى.</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 </a:t>
            </a:r>
            <a:r>
              <a:rPr kumimoji="0" lang="ar-SA"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التجارب المعملية</a:t>
            </a:r>
            <a:r>
              <a:rPr kumimoji="0" lang="ar-SA"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من الحيوانات المفضلة في التجارب المعملية لصغر حجمها بحيث يمكن وضعها في حيز محدود كما ويمكن الحصول على أعداد كبيرة منها خلال فترة زمنية قصيرة لقصر فترة حياتها.</a:t>
            </a:r>
            <a:endParaRPr kumimoji="0" lang="ar-SA"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13500000" scaled="0"/>
        </a:gradFill>
        <a:effectLst/>
      </p:bgPr>
    </p:bg>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0" y="428604"/>
            <a:ext cx="9144000" cy="5078313"/>
          </a:xfrm>
          <a:prstGeom prst="rect">
            <a:avLst/>
          </a:prstGeom>
          <a:solidFill>
            <a:schemeClr val="accent3">
              <a:lumMod val="20000"/>
              <a:lumOff val="80000"/>
            </a:schemeClr>
          </a:solidFill>
          <a:ln w="9525" cap="flat" cmpd="sng" algn="ctr">
            <a:noFill/>
            <a:prstDash val="solid"/>
            <a:miter lim="800000"/>
            <a:headEnd/>
            <a:tailEnd/>
          </a:ln>
          <a:effectLst/>
          <a:scene3d>
            <a:camera prst="orthographicFront"/>
            <a:lightRig rig="balanced" dir="t"/>
          </a:scene3d>
          <a:sp3d prstMaterial="flat">
            <a:bevelT/>
          </a:sp3d>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ar-SA" sz="36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ب- أضرارها</a:t>
            </a: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a:t>
            </a: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تسبب أعداد كبيرة منها </a:t>
            </a:r>
            <a:r>
              <a:rPr kumimoji="0" lang="ar-SA" sz="3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أمراضاً</a:t>
            </a: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الإنسان والحيوان: الطفيليات مثل البلهارسيا والملاريا.</a:t>
            </a:r>
            <a:endParaRPr kumimoji="0" lang="en-US" sz="3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يعمل الكثير منها </a:t>
            </a:r>
            <a:r>
              <a:rPr kumimoji="0" lang="ar-SA" sz="3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عائلا أو ناقلاً لطفيليات </a:t>
            </a: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مختلفة مثل البعوض والقواقع.</a:t>
            </a:r>
            <a:endParaRPr kumimoji="0" lang="en-US" sz="3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بعضها </a:t>
            </a:r>
            <a:r>
              <a:rPr kumimoji="0" lang="ar-SA" sz="3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آفات زراعية </a:t>
            </a: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مثل الجراد.</a:t>
            </a:r>
            <a:endParaRPr kumimoji="0" lang="en-US" sz="3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بعض </a:t>
            </a:r>
            <a:r>
              <a:rPr kumimoji="0" lang="ar-SA" sz="3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القشريات البحرية </a:t>
            </a: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تنمو وتتراكم على المنشآت البحرية المغمورة في الماء أو </a:t>
            </a:r>
            <a:r>
              <a:rPr kumimoji="0" lang="ar-SA" sz="3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السفن البحرية </a:t>
            </a:r>
            <a:r>
              <a:rPr kumimoji="0" lang="ar-SA"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فتقلل من كفاءتها بمرور الزمن لذا تحتاج للتنظيف من وقت لآخر.</a:t>
            </a:r>
            <a:endParaRPr kumimoji="0" lang="ar-SA" sz="3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cover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مربع نص 3"/>
          <p:cNvSpPr txBox="1">
            <a:spLocks noChangeArrowheads="1"/>
          </p:cNvSpPr>
          <p:nvPr/>
        </p:nvSpPr>
        <p:spPr bwMode="auto">
          <a:xfrm>
            <a:off x="2428875" y="214313"/>
            <a:ext cx="43576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fontAlgn="base" hangingPunct="1">
              <a:spcBef>
                <a:spcPct val="0"/>
              </a:spcBef>
              <a:spcAft>
                <a:spcPct val="0"/>
              </a:spcAft>
            </a:pPr>
            <a:endParaRPr lang="ar-SA" sz="3600" b="1" smtClean="0">
              <a:solidFill>
                <a:prstClr val="black"/>
              </a:solidFill>
              <a:latin typeface="Calibri" pitchFamily="34" charset="0"/>
            </a:endParaRPr>
          </a:p>
        </p:txBody>
      </p:sp>
      <p:sp>
        <p:nvSpPr>
          <p:cNvPr id="8" name="مستطيل مستدير الزوايا 7"/>
          <p:cNvSpPr/>
          <p:nvPr/>
        </p:nvSpPr>
        <p:spPr>
          <a:xfrm>
            <a:off x="71406" y="142876"/>
            <a:ext cx="9001156" cy="6572272"/>
          </a:xfrm>
          <a:prstGeom prst="roundRect">
            <a:avLst/>
          </a:prstGeom>
          <a:solidFill>
            <a:srgbClr val="E9FCFD"/>
          </a:solidFill>
          <a:ln w="76200">
            <a:solidFill>
              <a:schemeClr val="accent1">
                <a:lumMod val="75000"/>
              </a:schemeClr>
            </a:solidFill>
          </a:ln>
        </p:spPr>
        <p:style>
          <a:lnRef idx="0">
            <a:schemeClr val="accent6"/>
          </a:lnRef>
          <a:fillRef idx="3">
            <a:schemeClr val="accent6"/>
          </a:fillRef>
          <a:effectRef idx="3">
            <a:schemeClr val="accent6"/>
          </a:effectRef>
          <a:fontRef idx="minor">
            <a:schemeClr val="lt1"/>
          </a:fontRef>
        </p:style>
        <p:txBody>
          <a:bodyPr rtlCol="1" anchor="ctr"/>
          <a:lstStyle/>
          <a:p>
            <a:pPr algn="ctr" rtl="1">
              <a:defRPr/>
            </a:pPr>
            <a:endParaRPr lang="ar-SA" sz="2400" b="1" dirty="0" err="1">
              <a:solidFill>
                <a:prstClr val="black"/>
              </a:solidFill>
            </a:endParaRPr>
          </a:p>
        </p:txBody>
      </p:sp>
      <p:sp>
        <p:nvSpPr>
          <p:cNvPr id="3078" name="مستطيل 11"/>
          <p:cNvSpPr>
            <a:spLocks noChangeArrowheads="1"/>
          </p:cNvSpPr>
          <p:nvPr/>
        </p:nvSpPr>
        <p:spPr bwMode="auto">
          <a:xfrm>
            <a:off x="214313" y="142875"/>
            <a:ext cx="8715375"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fontAlgn="base">
              <a:spcBef>
                <a:spcPct val="0"/>
              </a:spcBef>
              <a:spcAft>
                <a:spcPct val="0"/>
              </a:spcAft>
            </a:pPr>
            <a:endParaRPr lang="ar-SA" sz="2800" b="1" smtClean="0">
              <a:solidFill>
                <a:prstClr val="black"/>
              </a:solidFill>
            </a:endParaRPr>
          </a:p>
          <a:p>
            <a:pPr algn="ctr" rtl="1" fontAlgn="base">
              <a:spcBef>
                <a:spcPct val="0"/>
              </a:spcBef>
              <a:spcAft>
                <a:spcPct val="0"/>
              </a:spcAft>
            </a:pPr>
            <a:endParaRPr lang="ar-SA" sz="2800" b="1" smtClean="0">
              <a:solidFill>
                <a:prstClr val="black"/>
              </a:solidFill>
            </a:endParaRPr>
          </a:p>
          <a:p>
            <a:pPr algn="ctr" rtl="1" fontAlgn="base">
              <a:spcBef>
                <a:spcPct val="0"/>
              </a:spcBef>
              <a:spcAft>
                <a:spcPct val="0"/>
              </a:spcAft>
            </a:pPr>
            <a:endParaRPr lang="ar-SA" sz="2800" b="1" smtClean="0">
              <a:solidFill>
                <a:prstClr val="black"/>
              </a:solidFill>
            </a:endParaRPr>
          </a:p>
          <a:p>
            <a:pPr algn="ctr" rtl="1" fontAlgn="base">
              <a:spcBef>
                <a:spcPct val="0"/>
              </a:spcBef>
              <a:spcAft>
                <a:spcPct val="0"/>
              </a:spcAft>
            </a:pPr>
            <a:r>
              <a:rPr lang="ar-SA" sz="2800" b="1" smtClean="0">
                <a:solidFill>
                  <a:prstClr val="black"/>
                </a:solidFill>
              </a:rPr>
              <a:t>تقسم الكائنات الحية في خمس ممالك هي :</a:t>
            </a:r>
          </a:p>
          <a:p>
            <a:pPr algn="ctr" rtl="1" fontAlgn="base">
              <a:spcBef>
                <a:spcPct val="0"/>
              </a:spcBef>
              <a:spcAft>
                <a:spcPct val="0"/>
              </a:spcAft>
            </a:pPr>
            <a:r>
              <a:rPr lang="ar-SA" sz="3200" b="1" smtClean="0">
                <a:solidFill>
                  <a:prstClr val="black"/>
                </a:solidFill>
              </a:rPr>
              <a:t>مملكة البدائيـــات                    </a:t>
            </a:r>
            <a:r>
              <a:rPr lang="en-US" sz="3200" b="1" smtClean="0">
                <a:solidFill>
                  <a:prstClr val="black"/>
                </a:solidFill>
                <a:latin typeface="Times New Roman" pitchFamily="18" charset="0"/>
                <a:cs typeface="Times New Roman" pitchFamily="18" charset="0"/>
              </a:rPr>
              <a:t>1-kingdom : Monera</a:t>
            </a:r>
          </a:p>
          <a:p>
            <a:pPr algn="ctr" rtl="1" fontAlgn="base">
              <a:spcBef>
                <a:spcPct val="0"/>
              </a:spcBef>
              <a:spcAft>
                <a:spcPct val="0"/>
              </a:spcAft>
            </a:pPr>
            <a:endParaRPr lang="ar-SA" sz="3200" b="1" smtClean="0">
              <a:solidFill>
                <a:prstClr val="black"/>
              </a:solidFill>
            </a:endParaRPr>
          </a:p>
          <a:p>
            <a:pPr algn="ctr" rtl="1" fontAlgn="base">
              <a:spcBef>
                <a:spcPct val="0"/>
              </a:spcBef>
              <a:spcAft>
                <a:spcPct val="0"/>
              </a:spcAft>
            </a:pPr>
            <a:r>
              <a:rPr lang="ar-SA" sz="3200" b="1" smtClean="0">
                <a:solidFill>
                  <a:prstClr val="black"/>
                </a:solidFill>
              </a:rPr>
              <a:t>مملكة الطلائعيات                   </a:t>
            </a:r>
            <a:r>
              <a:rPr lang="en-US" sz="3200" b="1" smtClean="0">
                <a:solidFill>
                  <a:prstClr val="black"/>
                </a:solidFill>
                <a:latin typeface="Times New Roman" pitchFamily="18" charset="0"/>
                <a:cs typeface="Times New Roman" pitchFamily="18" charset="0"/>
              </a:rPr>
              <a:t>2- Kingdom : Protista</a:t>
            </a:r>
          </a:p>
          <a:p>
            <a:pPr algn="ctr" rtl="1" fontAlgn="base">
              <a:spcBef>
                <a:spcPct val="0"/>
              </a:spcBef>
              <a:spcAft>
                <a:spcPct val="0"/>
              </a:spcAft>
            </a:pPr>
            <a:endParaRPr lang="ar-SA" sz="3200" b="1" smtClean="0">
              <a:solidFill>
                <a:prstClr val="black"/>
              </a:solidFill>
              <a:latin typeface="Times New Roman" pitchFamily="18" charset="0"/>
              <a:cs typeface="Times New Roman" pitchFamily="18" charset="0"/>
            </a:endParaRPr>
          </a:p>
          <a:p>
            <a:pPr algn="ctr" rtl="1" fontAlgn="base">
              <a:spcBef>
                <a:spcPct val="0"/>
              </a:spcBef>
              <a:spcAft>
                <a:spcPct val="0"/>
              </a:spcAft>
            </a:pPr>
            <a:r>
              <a:rPr lang="ar-SA" sz="3200" b="1" smtClean="0">
                <a:solidFill>
                  <a:prstClr val="black"/>
                </a:solidFill>
              </a:rPr>
              <a:t>مملكة الفطريــات                 </a:t>
            </a:r>
            <a:r>
              <a:rPr lang="en-US" sz="3200" b="1" smtClean="0">
                <a:solidFill>
                  <a:prstClr val="black"/>
                </a:solidFill>
                <a:latin typeface="Times New Roman" pitchFamily="18" charset="0"/>
                <a:cs typeface="Times New Roman" pitchFamily="18" charset="0"/>
              </a:rPr>
              <a:t>3- kingdom : Fungi       </a:t>
            </a:r>
          </a:p>
          <a:p>
            <a:pPr algn="ctr" rtl="1" fontAlgn="base">
              <a:spcBef>
                <a:spcPct val="0"/>
              </a:spcBef>
              <a:spcAft>
                <a:spcPct val="0"/>
              </a:spcAft>
            </a:pPr>
            <a:endParaRPr lang="ar-SA" sz="3200" b="1" smtClean="0">
              <a:solidFill>
                <a:prstClr val="black"/>
              </a:solidFill>
              <a:latin typeface="Times New Roman" pitchFamily="18" charset="0"/>
              <a:cs typeface="Times New Roman" pitchFamily="18" charset="0"/>
            </a:endParaRPr>
          </a:p>
          <a:p>
            <a:pPr algn="ctr" rtl="1" fontAlgn="base">
              <a:spcBef>
                <a:spcPct val="0"/>
              </a:spcBef>
              <a:spcAft>
                <a:spcPct val="0"/>
              </a:spcAft>
            </a:pPr>
            <a:r>
              <a:rPr lang="ar-SA" sz="3200" b="1" smtClean="0">
                <a:solidFill>
                  <a:prstClr val="black"/>
                </a:solidFill>
              </a:rPr>
              <a:t>مملكة النبـــــــات                    </a:t>
            </a:r>
            <a:r>
              <a:rPr lang="en-US" sz="3200" b="1" smtClean="0">
                <a:solidFill>
                  <a:prstClr val="black"/>
                </a:solidFill>
                <a:latin typeface="Times New Roman" pitchFamily="18" charset="0"/>
                <a:cs typeface="Times New Roman" pitchFamily="18" charset="0"/>
              </a:rPr>
              <a:t>4- kingdom : Plantae</a:t>
            </a:r>
            <a:r>
              <a:rPr lang="en-US" sz="3200" b="1" smtClean="0">
                <a:solidFill>
                  <a:prstClr val="black"/>
                </a:solidFill>
                <a:cs typeface="Arial" pitchFamily="34" charset="0"/>
              </a:rPr>
              <a:t> </a:t>
            </a:r>
          </a:p>
          <a:p>
            <a:pPr algn="ctr" rtl="1" fontAlgn="base">
              <a:spcBef>
                <a:spcPct val="0"/>
              </a:spcBef>
              <a:spcAft>
                <a:spcPct val="0"/>
              </a:spcAft>
            </a:pPr>
            <a:endParaRPr lang="ar-SA" sz="3200" b="1" smtClean="0">
              <a:solidFill>
                <a:prstClr val="black"/>
              </a:solidFill>
            </a:endParaRPr>
          </a:p>
          <a:p>
            <a:pPr algn="ctr" rtl="1" fontAlgn="base">
              <a:spcBef>
                <a:spcPct val="0"/>
              </a:spcBef>
              <a:spcAft>
                <a:spcPct val="0"/>
              </a:spcAft>
            </a:pPr>
            <a:r>
              <a:rPr lang="ar-SA" sz="3200" b="1" smtClean="0">
                <a:solidFill>
                  <a:prstClr val="black"/>
                </a:solidFill>
              </a:rPr>
              <a:t>مملكة الحيــــوان                  </a:t>
            </a:r>
            <a:r>
              <a:rPr lang="en-US" sz="3200" b="1" smtClean="0">
                <a:solidFill>
                  <a:prstClr val="black"/>
                </a:solidFill>
                <a:latin typeface="Times New Roman" pitchFamily="18" charset="0"/>
                <a:cs typeface="Times New Roman" pitchFamily="18" charset="0"/>
              </a:rPr>
              <a:t>5- kingdom : Animalia</a:t>
            </a:r>
          </a:p>
        </p:txBody>
      </p:sp>
      <p:sp>
        <p:nvSpPr>
          <p:cNvPr id="3079" name="مخطط انسيابي: معالجة متعاقبة 12"/>
          <p:cNvSpPr>
            <a:spLocks noChangeArrowheads="1"/>
          </p:cNvSpPr>
          <p:nvPr/>
        </p:nvSpPr>
        <p:spPr bwMode="auto">
          <a:xfrm>
            <a:off x="2000250" y="260350"/>
            <a:ext cx="5308600" cy="1008063"/>
          </a:xfrm>
          <a:prstGeom prst="flowChartAlternateProcess">
            <a:avLst/>
          </a:prstGeom>
          <a:solidFill>
            <a:srgbClr val="99CCFF"/>
          </a:solidFill>
          <a:ln w="38100" algn="ctr">
            <a:solidFill>
              <a:schemeClr val="bg1"/>
            </a:solidFill>
            <a:miter lim="800000"/>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3600" b="1" smtClean="0">
                <a:solidFill>
                  <a:prstClr val="black"/>
                </a:solidFill>
              </a:rPr>
              <a:t>نظــــــــام الممـــــالك الخمس لتقسيم الكائنات الحية</a:t>
            </a:r>
            <a:endParaRPr lang="ar-SA" sz="2400" b="1" smtClean="0">
              <a:solidFill>
                <a:prstClr val="black"/>
              </a:solidFill>
            </a:endParaRPr>
          </a:p>
        </p:txBody>
      </p:sp>
    </p:spTree>
    <p:extLst>
      <p:ext uri="{BB962C8B-B14F-4D97-AF65-F5344CB8AC3E}">
        <p14:creationId xmlns:p14="http://schemas.microsoft.com/office/powerpoint/2010/main" val="4120800419"/>
      </p:ext>
    </p:extLst>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CB86E"/>
            </a:gs>
            <a:gs pos="100000">
              <a:srgbClr val="156B13"/>
            </a:gs>
          </a:gsLst>
          <a:lin ang="16200000" scaled="0"/>
        </a:gradFill>
        <a:effectLst/>
      </p:bgPr>
    </p:bg>
    <p:spTree>
      <p:nvGrpSpPr>
        <p:cNvPr id="1" name=""/>
        <p:cNvGrpSpPr/>
        <p:nvPr/>
      </p:nvGrpSpPr>
      <p:grpSpPr>
        <a:xfrm>
          <a:off x="0" y="0"/>
          <a:ext cx="0" cy="0"/>
          <a:chOff x="0" y="0"/>
          <a:chExt cx="0" cy="0"/>
        </a:xfrm>
      </p:grpSpPr>
      <p:grpSp>
        <p:nvGrpSpPr>
          <p:cNvPr id="3" name="Organization Chart 7"/>
          <p:cNvGrpSpPr>
            <a:grpSpLocks/>
          </p:cNvGrpSpPr>
          <p:nvPr/>
        </p:nvGrpSpPr>
        <p:grpSpPr bwMode="auto">
          <a:xfrm>
            <a:off x="179512" y="260350"/>
            <a:ext cx="8712968" cy="6264275"/>
            <a:chOff x="272" y="999"/>
            <a:chExt cx="3905" cy="720"/>
          </a:xfrm>
        </p:grpSpPr>
        <p:sp>
          <p:nvSpPr>
            <p:cNvPr id="4" name="AutoShape 6"/>
            <p:cNvSpPr>
              <a:spLocks noChangeAspect="1" noChangeArrowheads="1" noTextEdit="1"/>
            </p:cNvSpPr>
            <p:nvPr/>
          </p:nvSpPr>
          <p:spPr bwMode="auto">
            <a:xfrm>
              <a:off x="272" y="999"/>
              <a:ext cx="3905" cy="720"/>
            </a:xfrm>
            <a:prstGeom prst="rect">
              <a:avLst/>
            </a:prstGeom>
            <a:solidFill>
              <a:srgbClr val="C0C0C0"/>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ar-SA"/>
            </a:p>
          </p:txBody>
        </p:sp>
        <p:cxnSp>
          <p:nvCxnSpPr>
            <p:cNvPr id="1028" name="_s1028"/>
            <p:cNvCxnSpPr>
              <a:cxnSpLocks noChangeShapeType="1"/>
              <a:stCxn id="15" idx="1"/>
              <a:endCxn id="13" idx="3"/>
            </p:cNvCxnSpPr>
            <p:nvPr/>
          </p:nvCxnSpPr>
          <p:spPr bwMode="auto">
            <a:xfrm rot="10800000">
              <a:off x="1346" y="1501"/>
              <a:ext cx="682" cy="87"/>
            </a:xfrm>
            <a:prstGeom prst="bentConnector3">
              <a:avLst>
                <a:gd name="adj1" fmla="val 794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14" idx="1"/>
              <a:endCxn id="13" idx="2"/>
            </p:cNvCxnSpPr>
            <p:nvPr/>
          </p:nvCxnSpPr>
          <p:spPr bwMode="auto">
            <a:xfrm rot="10800000" flipH="1">
              <a:off x="494" y="1546"/>
              <a:ext cx="341" cy="111"/>
            </a:xfrm>
            <a:prstGeom prst="bentConnector4">
              <a:avLst>
                <a:gd name="adj1" fmla="val -15861"/>
                <a:gd name="adj2" fmla="val 77958"/>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0" name="_s1030"/>
            <p:cNvCxnSpPr>
              <a:cxnSpLocks noChangeShapeType="1"/>
              <a:stCxn id="13" idx="1"/>
              <a:endCxn id="8" idx="2"/>
            </p:cNvCxnSpPr>
            <p:nvPr/>
          </p:nvCxnSpPr>
          <p:spPr bwMode="auto">
            <a:xfrm rot="10800000" flipH="1">
              <a:off x="323" y="1313"/>
              <a:ext cx="512" cy="188"/>
            </a:xfrm>
            <a:prstGeom prst="bentConnector4">
              <a:avLst>
                <a:gd name="adj1" fmla="val -10870"/>
                <a:gd name="adj2" fmla="val 90764"/>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1" name="_s1031"/>
            <p:cNvCxnSpPr>
              <a:cxnSpLocks noChangeShapeType="1"/>
              <a:stCxn id="12" idx="1"/>
              <a:endCxn id="8" idx="2"/>
            </p:cNvCxnSpPr>
            <p:nvPr/>
          </p:nvCxnSpPr>
          <p:spPr bwMode="auto">
            <a:xfrm rot="10800000" flipH="1">
              <a:off x="323" y="1313"/>
              <a:ext cx="512" cy="80"/>
            </a:xfrm>
            <a:prstGeom prst="bentConnector4">
              <a:avLst>
                <a:gd name="adj1" fmla="val -10574"/>
                <a:gd name="adj2" fmla="val 78134"/>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2" name="_s1032"/>
            <p:cNvCxnSpPr>
              <a:cxnSpLocks noChangeShapeType="1"/>
              <a:stCxn id="11" idx="3"/>
              <a:endCxn id="9" idx="2"/>
            </p:cNvCxnSpPr>
            <p:nvPr/>
          </p:nvCxnSpPr>
          <p:spPr bwMode="auto">
            <a:xfrm flipH="1" flipV="1">
              <a:off x="2200" y="1312"/>
              <a:ext cx="579" cy="54"/>
            </a:xfrm>
            <a:prstGeom prst="bentConnector4">
              <a:avLst>
                <a:gd name="adj1" fmla="val -9338"/>
                <a:gd name="adj2" fmla="val 83213"/>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3" name="_s1033"/>
            <p:cNvCxnSpPr>
              <a:cxnSpLocks noChangeShapeType="1"/>
              <a:stCxn id="10" idx="3"/>
              <a:endCxn id="7" idx="2"/>
            </p:cNvCxnSpPr>
            <p:nvPr/>
          </p:nvCxnSpPr>
          <p:spPr bwMode="auto">
            <a:xfrm flipH="1" flipV="1">
              <a:off x="3563" y="1313"/>
              <a:ext cx="477" cy="58"/>
            </a:xfrm>
            <a:prstGeom prst="bentConnector4">
              <a:avLst>
                <a:gd name="adj1" fmla="val -11338"/>
                <a:gd name="adj2" fmla="val 85273"/>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4" name="_s1034"/>
            <p:cNvCxnSpPr>
              <a:cxnSpLocks noChangeShapeType="1"/>
              <a:stCxn id="9" idx="0"/>
              <a:endCxn id="6" idx="2"/>
            </p:cNvCxnSpPr>
            <p:nvPr/>
          </p:nvCxnSpPr>
          <p:spPr bwMode="auto">
            <a:xfrm rot="16200000">
              <a:off x="2182" y="1195"/>
              <a:ext cx="36" cy="1"/>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1035" name="_s1035"/>
            <p:cNvCxnSpPr>
              <a:cxnSpLocks noChangeShapeType="1"/>
              <a:stCxn id="8" idx="0"/>
              <a:endCxn id="6" idx="2"/>
            </p:cNvCxnSpPr>
            <p:nvPr/>
          </p:nvCxnSpPr>
          <p:spPr bwMode="auto">
            <a:xfrm rot="16200000">
              <a:off x="1499" y="514"/>
              <a:ext cx="36" cy="1364"/>
            </a:xfrm>
            <a:prstGeom prst="bentConnector3">
              <a:avLst>
                <a:gd name="adj1" fmla="val 3956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6" name="_s1036"/>
            <p:cNvCxnSpPr>
              <a:cxnSpLocks noChangeShapeType="1"/>
              <a:stCxn id="7" idx="0"/>
              <a:endCxn id="6" idx="2"/>
            </p:cNvCxnSpPr>
            <p:nvPr/>
          </p:nvCxnSpPr>
          <p:spPr bwMode="auto">
            <a:xfrm rot="5400000" flipH="1">
              <a:off x="2863" y="514"/>
              <a:ext cx="36" cy="1364"/>
            </a:xfrm>
            <a:prstGeom prst="bentConnector3">
              <a:avLst>
                <a:gd name="adj1" fmla="val 3956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7" name="_s1037"/>
            <p:cNvCxnSpPr>
              <a:cxnSpLocks noChangeShapeType="1"/>
              <a:stCxn id="6" idx="0"/>
              <a:endCxn id="5" idx="2"/>
            </p:cNvCxnSpPr>
            <p:nvPr/>
          </p:nvCxnSpPr>
          <p:spPr bwMode="auto">
            <a:xfrm rot="5400000" flipH="1">
              <a:off x="2182" y="1099"/>
              <a:ext cx="17" cy="16"/>
            </a:xfrm>
            <a:prstGeom prst="bentConnector3">
              <a:avLst>
                <a:gd name="adj1" fmla="val 50574"/>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5" name="_s1038"/>
            <p:cNvSpPr>
              <a:spLocks noChangeArrowheads="1"/>
            </p:cNvSpPr>
            <p:nvPr/>
          </p:nvSpPr>
          <p:spPr bwMode="auto">
            <a:xfrm>
              <a:off x="1278" y="999"/>
              <a:ext cx="1808" cy="99"/>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chemeClr val="bg1"/>
                  </a:solidFill>
                  <a:effectLst/>
                  <a:latin typeface="Arial" pitchFamily="34" charset="0"/>
                  <a:cs typeface="Arial" pitchFamily="34" charset="0"/>
                </a:rPr>
                <a:t>الأقسام الرئيسية للملكة الحيوانية</a:t>
              </a:r>
              <a:endParaRPr kumimoji="0" lang="en-US" sz="2000" b="0" i="0" u="none" strike="noStrike" cap="none" normalizeH="0" baseline="0" smtClean="0">
                <a:ln>
                  <a:noFill/>
                </a:ln>
                <a:solidFill>
                  <a:schemeClr val="bg1"/>
                </a:solidFill>
                <a:effectLst/>
                <a:latin typeface="Arial" pitchFamily="34" charset="0"/>
                <a:cs typeface="Arial" pitchFamily="34" charset="0"/>
              </a:endParaRPr>
            </a:p>
          </p:txBody>
        </p:sp>
        <p:sp>
          <p:nvSpPr>
            <p:cNvPr id="6" name="_s1039"/>
            <p:cNvSpPr>
              <a:spLocks noChangeArrowheads="1"/>
            </p:cNvSpPr>
            <p:nvPr/>
          </p:nvSpPr>
          <p:spPr bwMode="auto">
            <a:xfrm>
              <a:off x="1107" y="1115"/>
              <a:ext cx="2183" cy="63"/>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smtClean="0">
                  <a:ln>
                    <a:noFill/>
                  </a:ln>
                  <a:solidFill>
                    <a:schemeClr val="bg1"/>
                  </a:solidFill>
                  <a:effectLst/>
                  <a:latin typeface="Times New Roman" pitchFamily="18" charset="0"/>
                  <a:cs typeface="Times New Roman" pitchFamily="18" charset="0"/>
                </a:rPr>
                <a:t>المملكة الحيوانية  </a:t>
              </a:r>
              <a:r>
                <a:rPr kumimoji="0" lang="en-US" sz="2000" b="1" i="0" u="none" strike="noStrike" cap="none" normalizeH="0" baseline="0" smtClean="0">
                  <a:ln>
                    <a:noFill/>
                  </a:ln>
                  <a:solidFill>
                    <a:schemeClr val="bg1"/>
                  </a:solidFill>
                  <a:effectLst/>
                  <a:latin typeface="Times New Roman" pitchFamily="18" charset="0"/>
                  <a:cs typeface="Times New Roman" pitchFamily="18" charset="0"/>
                </a:rPr>
                <a:t>The Animal Kingdom</a:t>
              </a:r>
              <a:endParaRPr kumimoji="0" lang="en-US" sz="2000" b="0" i="0" u="none" strike="noStrike" cap="none" normalizeH="0" baseline="0" smtClean="0">
                <a:ln>
                  <a:noFill/>
                </a:ln>
                <a:solidFill>
                  <a:schemeClr val="bg1"/>
                </a:solidFill>
                <a:effectLst/>
                <a:latin typeface="Times New Roman" pitchFamily="18" charset="0"/>
                <a:cs typeface="Times New Roman" pitchFamily="18" charset="0"/>
              </a:endParaRPr>
            </a:p>
          </p:txBody>
        </p:sp>
        <p:sp>
          <p:nvSpPr>
            <p:cNvPr id="7" name="_s1040"/>
            <p:cNvSpPr>
              <a:spLocks noChangeArrowheads="1"/>
            </p:cNvSpPr>
            <p:nvPr/>
          </p:nvSpPr>
          <p:spPr bwMode="auto">
            <a:xfrm>
              <a:off x="3085" y="1214"/>
              <a:ext cx="955" cy="99"/>
            </a:xfrm>
            <a:prstGeom prst="roundRect">
              <a:avLst>
                <a:gd name="adj" fmla="val 16667"/>
              </a:avLst>
            </a:prstGeom>
            <a:solidFill>
              <a:srgbClr val="33CC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فرع (أ) الميزوزوا</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Mesozoa</a:t>
              </a:r>
            </a:p>
          </p:txBody>
        </p:sp>
        <p:sp>
          <p:nvSpPr>
            <p:cNvPr id="8" name="_s1041"/>
            <p:cNvSpPr>
              <a:spLocks noChangeArrowheads="1"/>
            </p:cNvSpPr>
            <p:nvPr/>
          </p:nvSpPr>
          <p:spPr bwMode="auto">
            <a:xfrm>
              <a:off x="323" y="1214"/>
              <a:ext cx="1023" cy="99"/>
            </a:xfrm>
            <a:prstGeom prst="roundRect">
              <a:avLst>
                <a:gd name="adj" fmla="val 16667"/>
              </a:avLst>
            </a:prstGeom>
            <a:solidFill>
              <a:srgbClr val="33CC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فرع (جـ) البعديات الحقيقية </a:t>
              </a:r>
              <a:endParaRPr kumimoji="0" lang="en-US" sz="18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Eumetazoa</a:t>
              </a:r>
            </a:p>
          </p:txBody>
        </p:sp>
        <p:sp>
          <p:nvSpPr>
            <p:cNvPr id="9" name="_s1042"/>
            <p:cNvSpPr>
              <a:spLocks noChangeArrowheads="1"/>
            </p:cNvSpPr>
            <p:nvPr/>
          </p:nvSpPr>
          <p:spPr bwMode="auto">
            <a:xfrm>
              <a:off x="1619" y="1214"/>
              <a:ext cx="1160" cy="98"/>
            </a:xfrm>
            <a:prstGeom prst="roundRect">
              <a:avLst>
                <a:gd name="adj" fmla="val 16667"/>
              </a:avLst>
            </a:prstGeom>
            <a:solidFill>
              <a:srgbClr val="33CCCC"/>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فرع (ب) البعديات البدائية</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 </a:t>
              </a: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Parazoa</a:t>
              </a:r>
              <a:r>
                <a:rPr kumimoji="0" lang="ar-SA" sz="18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Metasoa</a:t>
              </a:r>
            </a:p>
          </p:txBody>
        </p:sp>
        <p:sp>
          <p:nvSpPr>
            <p:cNvPr id="10" name="_s1043"/>
            <p:cNvSpPr>
              <a:spLocks noChangeArrowheads="1"/>
            </p:cNvSpPr>
            <p:nvPr/>
          </p:nvSpPr>
          <p:spPr bwMode="auto">
            <a:xfrm>
              <a:off x="3085" y="1330"/>
              <a:ext cx="955" cy="81"/>
            </a:xfrm>
            <a:prstGeom prst="roundRect">
              <a:avLst>
                <a:gd name="adj" fmla="val 16667"/>
              </a:avLst>
            </a:prstGeom>
            <a:solidFill>
              <a:schemeClr val="accent2">
                <a:lumMod val="20000"/>
                <a:lumOff val="80000"/>
              </a:schemeClr>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Times New Roman" pitchFamily="18" charset="0"/>
                  <a:cs typeface="Times New Roman" pitchFamily="18" charset="0"/>
                </a:rPr>
                <a:t>شعبة : ميزوزوا</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Times New Roman" pitchFamily="18" charset="0"/>
                  <a:cs typeface="Times New Roman" pitchFamily="18" charset="0"/>
                </a:rPr>
                <a:t>Phylum:Mesozoa</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1" name="_s1044"/>
            <p:cNvSpPr>
              <a:spLocks noChangeArrowheads="1"/>
            </p:cNvSpPr>
            <p:nvPr/>
          </p:nvSpPr>
          <p:spPr bwMode="auto">
            <a:xfrm>
              <a:off x="1619" y="1330"/>
              <a:ext cx="1160" cy="72"/>
            </a:xfrm>
            <a:prstGeom prst="roundRect">
              <a:avLst>
                <a:gd name="adj" fmla="val 16667"/>
              </a:avLst>
            </a:prstGeom>
            <a:solidFill>
              <a:srgbClr val="99CC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شعبة الاسفنجيات</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Phlum: Porifera</a:t>
              </a:r>
              <a:endParaRPr kumimoji="0" lang="en-US" sz="1500" b="1" i="0" u="none" strike="noStrike" cap="none" normalizeH="0" baseline="0" smtClean="0">
                <a:ln>
                  <a:noFill/>
                </a:ln>
                <a:solidFill>
                  <a:schemeClr val="tx1"/>
                </a:solidFill>
                <a:effectLst/>
                <a:latin typeface="Arial" pitchFamily="34" charset="0"/>
                <a:cs typeface="Arial" pitchFamily="34" charset="0"/>
              </a:endParaRPr>
            </a:p>
          </p:txBody>
        </p:sp>
        <p:sp>
          <p:nvSpPr>
            <p:cNvPr id="12" name="_s1045"/>
            <p:cNvSpPr>
              <a:spLocks noChangeArrowheads="1"/>
            </p:cNvSpPr>
            <p:nvPr/>
          </p:nvSpPr>
          <p:spPr bwMode="auto">
            <a:xfrm>
              <a:off x="323" y="1348"/>
              <a:ext cx="1023" cy="90"/>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مرتبة (أ)</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ذات التماثل الشعاعي </a:t>
              </a: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Radiata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مثال : شعبة اللاسعات</a:t>
              </a:r>
              <a:endParaRPr kumimoji="0" lang="en-US" sz="1600" b="1"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13" name="_s1046"/>
            <p:cNvSpPr>
              <a:spLocks noChangeArrowheads="1"/>
            </p:cNvSpPr>
            <p:nvPr/>
          </p:nvSpPr>
          <p:spPr bwMode="auto">
            <a:xfrm>
              <a:off x="323" y="1456"/>
              <a:ext cx="1023" cy="90"/>
            </a:xfrm>
            <a:prstGeom prst="roundRect">
              <a:avLst>
                <a:gd name="adj" fmla="val 16667"/>
              </a:avLst>
            </a:prstGeom>
            <a:solidFill>
              <a:srgbClr val="FFFF99"/>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مرتبة (ب)</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ذات التماثل الجانبي </a:t>
              </a: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 Bilateria</a:t>
              </a:r>
            </a:p>
          </p:txBody>
        </p:sp>
        <p:sp>
          <p:nvSpPr>
            <p:cNvPr id="14" name="_s1047"/>
            <p:cNvSpPr>
              <a:spLocks noChangeArrowheads="1"/>
            </p:cNvSpPr>
            <p:nvPr/>
          </p:nvSpPr>
          <p:spPr bwMode="auto">
            <a:xfrm>
              <a:off x="494" y="1595"/>
              <a:ext cx="1295" cy="124"/>
            </a:xfrm>
            <a:prstGeom prst="roundRect">
              <a:avLst>
                <a:gd name="adj" fmla="val 16667"/>
              </a:avLst>
            </a:prstGeom>
            <a:solidFill>
              <a:srgbClr val="FFCC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قسم (ب)</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ثانوية الفم </a:t>
              </a: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  </a:t>
              </a: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 </a:t>
              </a: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Deuterostomia</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مثال : شعبة الجلد شوكيات </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    و شعبة الحبليات</a:t>
              </a:r>
              <a:r>
                <a:rPr kumimoji="0" lang="ar-SA" sz="1500" b="1" i="0" u="none" strike="noStrike" cap="none" normalizeH="0" baseline="0" smtClean="0">
                  <a:ln>
                    <a:noFill/>
                  </a:ln>
                  <a:solidFill>
                    <a:schemeClr val="tx1"/>
                  </a:solidFill>
                  <a:effectLst/>
                  <a:latin typeface="Arial" pitchFamily="34" charset="0"/>
                  <a:cs typeface="Arial" pitchFamily="34" charset="0"/>
                </a:rPr>
                <a:t>   </a:t>
              </a:r>
              <a:endParaRPr kumimoji="0" lang="en-US" sz="1500" b="0" i="0" u="none" strike="noStrike" cap="none" normalizeH="0" baseline="0" smtClean="0">
                <a:ln>
                  <a:noFill/>
                </a:ln>
                <a:solidFill>
                  <a:schemeClr val="tx1"/>
                </a:solidFill>
                <a:effectLst/>
                <a:latin typeface="Arial" pitchFamily="34" charset="0"/>
                <a:cs typeface="Arial" pitchFamily="34" charset="0"/>
              </a:endParaRPr>
            </a:p>
          </p:txBody>
        </p:sp>
        <p:sp>
          <p:nvSpPr>
            <p:cNvPr id="15" name="_s1048"/>
            <p:cNvSpPr>
              <a:spLocks noChangeArrowheads="1"/>
            </p:cNvSpPr>
            <p:nvPr/>
          </p:nvSpPr>
          <p:spPr bwMode="auto">
            <a:xfrm>
              <a:off x="2028" y="1456"/>
              <a:ext cx="2148" cy="263"/>
            </a:xfrm>
            <a:prstGeom prst="roundRect">
              <a:avLst>
                <a:gd name="adj" fmla="val 16667"/>
              </a:avLst>
            </a:prstGeom>
            <a:solidFill>
              <a:srgbClr val="FFCC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قسم (أ)</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أوليات الفم </a:t>
              </a: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Protostomia</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1- اللاسيلوميات </a:t>
              </a: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Acoelomata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(مثال : شعبة الديدان المفلطحة)</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2- السيلوميات الكاذبة  </a:t>
              </a: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Pseudocoelomata</a:t>
              </a:r>
              <a:endParaRPr kumimoji="0" lang="ar-SA" sz="16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(مثال : شعبة الديدان الإسطوانية)</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3- السيلوميات الحقيقية </a:t>
              </a: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Eucoelomata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SA" sz="1600" b="1" i="0" u="none" strike="noStrike" cap="none" normalizeH="0" baseline="0" smtClean="0">
                  <a:ln>
                    <a:noFill/>
                  </a:ln>
                  <a:solidFill>
                    <a:schemeClr val="tx1"/>
                  </a:solidFill>
                  <a:effectLst/>
                  <a:latin typeface="Times New Roman" pitchFamily="18" charset="0"/>
                  <a:cs typeface="Times New Roman" pitchFamily="18" charset="0"/>
                </a:rPr>
                <a:t>(مثال : شعبة الرخويات – شعبة الحلقيات – شعبة مفصليات الأرجل)</a:t>
              </a:r>
              <a:endParaRPr kumimoji="0" lang="en-US" sz="1600" b="1" i="0" u="none" strike="noStrike" cap="none" normalizeH="0" baseline="0" smtClean="0">
                <a:ln>
                  <a:noFill/>
                </a:ln>
                <a:solidFill>
                  <a:schemeClr val="tx1"/>
                </a:solidFill>
                <a:effectLst/>
                <a:latin typeface="Times New Roman" pitchFamily="18" charset="0"/>
                <a:cs typeface="Times New Roman" pitchFamily="18" charset="0"/>
              </a:endParaRPr>
            </a:p>
          </p:txBody>
        </p:sp>
      </p:grpSp>
    </p:spTree>
    <p:extLst>
      <p:ext uri="{BB962C8B-B14F-4D97-AF65-F5344CB8AC3E}">
        <p14:creationId xmlns:p14="http://schemas.microsoft.com/office/powerpoint/2010/main" val="19962392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13500000" scaled="0"/>
        </a:gradFill>
        <a:effectLst/>
      </p:bgPr>
    </p:bg>
    <p:spTree>
      <p:nvGrpSpPr>
        <p:cNvPr id="1" name=""/>
        <p:cNvGrpSpPr/>
        <p:nvPr/>
      </p:nvGrpSpPr>
      <p:grpSpPr>
        <a:xfrm>
          <a:off x="0" y="0"/>
          <a:ext cx="0" cy="0"/>
          <a:chOff x="0" y="0"/>
          <a:chExt cx="0" cy="0"/>
        </a:xfrm>
      </p:grpSpPr>
      <p:sp>
        <p:nvSpPr>
          <p:cNvPr id="2" name="مستطيل مستدير الزوايا 1"/>
          <p:cNvSpPr/>
          <p:nvPr/>
        </p:nvSpPr>
        <p:spPr>
          <a:xfrm>
            <a:off x="1714500" y="71438"/>
            <a:ext cx="5715000" cy="857250"/>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rtl="1" fontAlgn="base">
              <a:spcBef>
                <a:spcPct val="0"/>
              </a:spcBef>
              <a:spcAft>
                <a:spcPct val="0"/>
              </a:spcAft>
              <a:defRPr/>
            </a:pPr>
            <a:r>
              <a:rPr lang="ar-SA" sz="2800" b="1">
                <a:solidFill>
                  <a:prstClr val="black"/>
                </a:solidFill>
                <a:latin typeface="Times New Roman" pitchFamily="18" charset="0"/>
                <a:cs typeface="Times New Roman" pitchFamily="18" charset="0"/>
              </a:rPr>
              <a:t>مملكة الطلائعيات </a:t>
            </a:r>
            <a:r>
              <a:rPr lang="en-US" sz="2800" b="1">
                <a:solidFill>
                  <a:prstClr val="black"/>
                </a:solidFill>
                <a:latin typeface="Times New Roman" pitchFamily="18" charset="0"/>
                <a:cs typeface="Times New Roman" pitchFamily="18" charset="0"/>
              </a:rPr>
              <a:t>Kingdom : Protista     </a:t>
            </a:r>
            <a:endParaRPr lang="ar-SA" sz="2800" b="1">
              <a:solidFill>
                <a:prstClr val="black"/>
              </a:solidFill>
              <a:latin typeface="Times New Roman" pitchFamily="18" charset="0"/>
              <a:cs typeface="Times New Roman" pitchFamily="18" charset="0"/>
            </a:endParaRPr>
          </a:p>
        </p:txBody>
      </p:sp>
      <p:sp>
        <p:nvSpPr>
          <p:cNvPr id="3" name="مستطيل مستدير الزوايا 2"/>
          <p:cNvSpPr/>
          <p:nvPr/>
        </p:nvSpPr>
        <p:spPr>
          <a:xfrm>
            <a:off x="539750" y="1052513"/>
            <a:ext cx="7643813" cy="714375"/>
          </a:xfrm>
          <a:prstGeom prst="roundRect">
            <a:avLst/>
          </a:prstGeom>
          <a:solidFill>
            <a:srgbClr val="DFF8D8"/>
          </a:solidFill>
        </p:spPr>
        <p:style>
          <a:lnRef idx="1">
            <a:schemeClr val="accent3"/>
          </a:lnRef>
          <a:fillRef idx="2">
            <a:schemeClr val="accent3"/>
          </a:fillRef>
          <a:effectRef idx="1">
            <a:schemeClr val="accent3"/>
          </a:effectRef>
          <a:fontRef idx="minor">
            <a:schemeClr val="dk1"/>
          </a:fontRef>
        </p:style>
        <p:txBody>
          <a:bodyPr anchor="ctr"/>
          <a:lstStyle/>
          <a:p>
            <a:pPr algn="ctr" rtl="1" fontAlgn="base">
              <a:spcBef>
                <a:spcPct val="0"/>
              </a:spcBef>
              <a:spcAft>
                <a:spcPct val="0"/>
              </a:spcAft>
              <a:defRPr/>
            </a:pPr>
            <a:r>
              <a:rPr lang="ar-SA" sz="3200" b="1">
                <a:solidFill>
                  <a:prstClr val="black"/>
                </a:solidFill>
                <a:latin typeface="Times New Roman" pitchFamily="18" charset="0"/>
                <a:cs typeface="Times New Roman" pitchFamily="18" charset="0"/>
              </a:rPr>
              <a:t>(الأوليات  </a:t>
            </a:r>
            <a:r>
              <a:rPr lang="en-US" sz="3200" b="1">
                <a:solidFill>
                  <a:prstClr val="black"/>
                </a:solidFill>
                <a:latin typeface="Times New Roman" pitchFamily="18" charset="0"/>
                <a:cs typeface="Times New Roman" pitchFamily="18" charset="0"/>
              </a:rPr>
              <a:t>(Protozoa</a:t>
            </a:r>
            <a:endParaRPr lang="ar-SA" sz="3200" b="1">
              <a:solidFill>
                <a:prstClr val="black"/>
              </a:solidFill>
              <a:latin typeface="Times New Roman" pitchFamily="18" charset="0"/>
              <a:cs typeface="Times New Roman" pitchFamily="18" charset="0"/>
            </a:endParaRPr>
          </a:p>
        </p:txBody>
      </p:sp>
      <p:sp>
        <p:nvSpPr>
          <p:cNvPr id="8" name="مستطيل مستدير الزوايا 7"/>
          <p:cNvSpPr/>
          <p:nvPr/>
        </p:nvSpPr>
        <p:spPr>
          <a:xfrm>
            <a:off x="5715000" y="2571750"/>
            <a:ext cx="3357563" cy="1000125"/>
          </a:xfrm>
          <a:prstGeom prst="roundRect">
            <a:avLst/>
          </a:prstGeom>
          <a:solidFill>
            <a:srgbClr val="EEFDBF"/>
          </a:solidFill>
          <a:ln>
            <a:solidFill>
              <a:srgbClr val="FFFF00"/>
            </a:solidFill>
          </a:ln>
        </p:spPr>
        <p:style>
          <a:lnRef idx="3">
            <a:schemeClr val="lt1"/>
          </a:lnRef>
          <a:fillRef idx="1">
            <a:schemeClr val="accent5"/>
          </a:fillRef>
          <a:effectRef idx="1">
            <a:schemeClr val="accent5"/>
          </a:effectRef>
          <a:fontRef idx="minor">
            <a:schemeClr val="lt1"/>
          </a:fontRef>
        </p:style>
        <p:txBody>
          <a:bodyPr anchor="ctr"/>
          <a:lstStyle/>
          <a:p>
            <a:pPr algn="ctr" rtl="1" fontAlgn="base">
              <a:spcBef>
                <a:spcPct val="0"/>
              </a:spcBef>
              <a:spcAft>
                <a:spcPct val="0"/>
              </a:spcAft>
              <a:defRPr/>
            </a:pPr>
            <a:r>
              <a:rPr lang="ar-SA" sz="2000" b="1">
                <a:solidFill>
                  <a:prstClr val="black"/>
                </a:solidFill>
              </a:rPr>
              <a:t>1- شعبة اللحميات السوطية</a:t>
            </a:r>
          </a:p>
          <a:p>
            <a:pPr algn="ctr" rtl="1" fontAlgn="base">
              <a:spcBef>
                <a:spcPct val="0"/>
              </a:spcBef>
              <a:spcAft>
                <a:spcPct val="0"/>
              </a:spcAft>
              <a:defRPr/>
            </a:pPr>
            <a:r>
              <a:rPr lang="en-US" b="1">
                <a:solidFill>
                  <a:prstClr val="black"/>
                </a:solidFill>
                <a:latin typeface="Times New Roman" pitchFamily="18" charset="0"/>
                <a:cs typeface="Times New Roman" pitchFamily="18" charset="0"/>
              </a:rPr>
              <a:t>Phylum: Sarcomastigophora</a:t>
            </a:r>
            <a:endParaRPr lang="ar-SA" b="1">
              <a:solidFill>
                <a:prstClr val="black"/>
              </a:solidFill>
              <a:latin typeface="Times New Roman" pitchFamily="18" charset="0"/>
              <a:cs typeface="Times New Roman" pitchFamily="18" charset="0"/>
            </a:endParaRPr>
          </a:p>
        </p:txBody>
      </p:sp>
      <p:sp>
        <p:nvSpPr>
          <p:cNvPr id="12" name="مستطيل مستدير الزوايا 11"/>
          <p:cNvSpPr/>
          <p:nvPr/>
        </p:nvSpPr>
        <p:spPr>
          <a:xfrm>
            <a:off x="5003800" y="4149725"/>
            <a:ext cx="2857500" cy="938213"/>
          </a:xfrm>
          <a:prstGeom prst="roundRect">
            <a:avLst/>
          </a:prstGeom>
          <a:solidFill>
            <a:srgbClr val="EEFDBF"/>
          </a:solidFill>
          <a:ln>
            <a:solidFill>
              <a:srgbClr val="FFFF00"/>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2000" b="1">
                <a:solidFill>
                  <a:prstClr val="black"/>
                </a:solidFill>
              </a:rPr>
              <a:t>2- شعبة ابيكومبالاكسا</a:t>
            </a:r>
          </a:p>
          <a:p>
            <a:pPr algn="ctr" rtl="1" fontAlgn="base">
              <a:spcBef>
                <a:spcPct val="0"/>
              </a:spcBef>
              <a:spcAft>
                <a:spcPct val="0"/>
              </a:spcAft>
              <a:defRPr/>
            </a:pPr>
            <a:r>
              <a:rPr lang="en-US" sz="2000" b="1">
                <a:solidFill>
                  <a:prstClr val="black"/>
                </a:solidFill>
                <a:latin typeface="Times New Roman" pitchFamily="18" charset="0"/>
                <a:cs typeface="Times New Roman" pitchFamily="18" charset="0"/>
              </a:rPr>
              <a:t>Phylum:Apicomplexa</a:t>
            </a:r>
            <a:endParaRPr lang="ar-SA" sz="2000" b="1">
              <a:solidFill>
                <a:prstClr val="black"/>
              </a:solidFill>
              <a:latin typeface="Times New Roman" pitchFamily="18" charset="0"/>
              <a:cs typeface="Times New Roman" pitchFamily="18" charset="0"/>
            </a:endParaRPr>
          </a:p>
        </p:txBody>
      </p:sp>
      <p:sp>
        <p:nvSpPr>
          <p:cNvPr id="15" name="مستطيل مستدير الزوايا 14"/>
          <p:cNvSpPr/>
          <p:nvPr/>
        </p:nvSpPr>
        <p:spPr>
          <a:xfrm>
            <a:off x="107950" y="3956050"/>
            <a:ext cx="2714625" cy="1092200"/>
          </a:xfrm>
          <a:prstGeom prst="roundRect">
            <a:avLst/>
          </a:prstGeom>
          <a:solidFill>
            <a:srgbClr val="EEFDBF"/>
          </a:solidFill>
          <a:ln>
            <a:solidFill>
              <a:srgbClr val="FFFF00"/>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a:solidFill>
                  <a:prstClr val="black"/>
                </a:solidFill>
              </a:rPr>
              <a:t>3</a:t>
            </a:r>
            <a:r>
              <a:rPr lang="ar-SA" sz="2000" b="1">
                <a:solidFill>
                  <a:prstClr val="black"/>
                </a:solidFill>
              </a:rPr>
              <a:t>- شعبة الجرثوميات الدقيقة</a:t>
            </a:r>
          </a:p>
          <a:p>
            <a:pPr algn="ctr" rtl="1" fontAlgn="base">
              <a:spcBef>
                <a:spcPct val="0"/>
              </a:spcBef>
              <a:spcAft>
                <a:spcPct val="0"/>
              </a:spcAft>
              <a:defRPr/>
            </a:pPr>
            <a:r>
              <a:rPr lang="en-US" sz="2000" b="1">
                <a:solidFill>
                  <a:prstClr val="black"/>
                </a:solidFill>
                <a:latin typeface="Times New Roman" pitchFamily="18" charset="0"/>
                <a:cs typeface="Times New Roman" pitchFamily="18" charset="0"/>
              </a:rPr>
              <a:t>Phylum: Microspora</a:t>
            </a:r>
            <a:endParaRPr lang="ar-SA" b="1">
              <a:solidFill>
                <a:prstClr val="black"/>
              </a:solidFill>
              <a:latin typeface="Times New Roman" pitchFamily="18" charset="0"/>
              <a:cs typeface="Times New Roman" pitchFamily="18" charset="0"/>
            </a:endParaRPr>
          </a:p>
        </p:txBody>
      </p:sp>
      <p:sp>
        <p:nvSpPr>
          <p:cNvPr id="21" name="مستطيل مستدير الزوايا 20"/>
          <p:cNvSpPr/>
          <p:nvPr/>
        </p:nvSpPr>
        <p:spPr>
          <a:xfrm>
            <a:off x="1328738" y="2530475"/>
            <a:ext cx="2628900" cy="1081088"/>
          </a:xfrm>
          <a:prstGeom prst="roundRect">
            <a:avLst/>
          </a:prstGeom>
          <a:solidFill>
            <a:srgbClr val="EEFDBF"/>
          </a:solidFill>
          <a:ln>
            <a:solidFill>
              <a:srgbClr val="FFFF00"/>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2000" b="1" dirty="0">
                <a:solidFill>
                  <a:prstClr val="black"/>
                </a:solidFill>
              </a:rPr>
              <a:t>4- شعبة الهدبيات</a:t>
            </a:r>
          </a:p>
          <a:p>
            <a:pPr algn="ctr" rtl="1" fontAlgn="base">
              <a:spcBef>
                <a:spcPct val="0"/>
              </a:spcBef>
              <a:spcAft>
                <a:spcPct val="0"/>
              </a:spcAft>
              <a:defRPr/>
            </a:pPr>
            <a:r>
              <a:rPr lang="en-US" sz="2000" b="1" dirty="0" err="1">
                <a:solidFill>
                  <a:prstClr val="black"/>
                </a:solidFill>
                <a:latin typeface="Times New Roman" pitchFamily="18" charset="0"/>
                <a:cs typeface="Times New Roman" pitchFamily="18" charset="0"/>
              </a:rPr>
              <a:t>Phylum:Ciliophora</a:t>
            </a:r>
            <a:endParaRPr lang="ar-SA" sz="2000" b="1" dirty="0">
              <a:solidFill>
                <a:prstClr val="black"/>
              </a:solidFill>
              <a:latin typeface="Times New Roman" pitchFamily="18" charset="0"/>
              <a:cs typeface="Times New Roman" pitchFamily="18" charset="0"/>
            </a:endParaRPr>
          </a:p>
        </p:txBody>
      </p:sp>
      <p:cxnSp>
        <p:nvCxnSpPr>
          <p:cNvPr id="19" name="رابط كسهم مستقيم 18"/>
          <p:cNvCxnSpPr/>
          <p:nvPr/>
        </p:nvCxnSpPr>
        <p:spPr>
          <a:xfrm rot="5400000">
            <a:off x="6680201" y="2178050"/>
            <a:ext cx="785812" cy="158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4105" name="رابط كسهم مستقيم 23"/>
          <p:cNvCxnSpPr>
            <a:cxnSpLocks noChangeShapeType="1"/>
          </p:cNvCxnSpPr>
          <p:nvPr/>
        </p:nvCxnSpPr>
        <p:spPr bwMode="auto">
          <a:xfrm>
            <a:off x="5430838" y="1785938"/>
            <a:ext cx="4762" cy="2290762"/>
          </a:xfrm>
          <a:prstGeom prst="straightConnector1">
            <a:avLst/>
          </a:prstGeom>
          <a:noFill/>
          <a:ln w="38100" algn="ctr">
            <a:solidFill>
              <a:srgbClr val="4BACC6"/>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37" name="رابط كسهم مستقيم 36"/>
          <p:cNvCxnSpPr/>
          <p:nvPr/>
        </p:nvCxnSpPr>
        <p:spPr>
          <a:xfrm rot="5400000">
            <a:off x="2357438" y="2071688"/>
            <a:ext cx="571500"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4107" name="رابط كسهم مستقيم 13"/>
          <p:cNvCxnSpPr>
            <a:cxnSpLocks noChangeShapeType="1"/>
          </p:cNvCxnSpPr>
          <p:nvPr/>
        </p:nvCxnSpPr>
        <p:spPr bwMode="auto">
          <a:xfrm flipH="1">
            <a:off x="1187450" y="1773238"/>
            <a:ext cx="1588" cy="1943100"/>
          </a:xfrm>
          <a:prstGeom prst="straightConnector1">
            <a:avLst/>
          </a:prstGeom>
          <a:noFill/>
          <a:ln w="38100" algn="ctr">
            <a:solidFill>
              <a:srgbClr val="4BACC6"/>
            </a:solidFill>
            <a:round/>
            <a:headEnd/>
            <a:tailEnd type="arrow"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530460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مستطيل مستدير الزوايا 1"/>
          <p:cNvSpPr/>
          <p:nvPr/>
        </p:nvSpPr>
        <p:spPr>
          <a:xfrm>
            <a:off x="1428750" y="71438"/>
            <a:ext cx="6500813" cy="785812"/>
          </a:xfrm>
          <a:prstGeom prst="roundRect">
            <a:avLst/>
          </a:prstGeom>
          <a:solidFill>
            <a:srgbClr val="FFFFCC"/>
          </a:solidFill>
        </p:spPr>
        <p:style>
          <a:lnRef idx="1">
            <a:schemeClr val="accent6"/>
          </a:lnRef>
          <a:fillRef idx="3">
            <a:schemeClr val="accent6"/>
          </a:fillRef>
          <a:effectRef idx="2">
            <a:schemeClr val="accent6"/>
          </a:effectRef>
          <a:fontRef idx="minor">
            <a:schemeClr val="lt1"/>
          </a:fontRef>
        </p:style>
        <p:txBody>
          <a:bodyPr anchor="ctr"/>
          <a:lstStyle/>
          <a:p>
            <a:pPr algn="ctr" rtl="1" fontAlgn="base">
              <a:spcBef>
                <a:spcPct val="0"/>
              </a:spcBef>
              <a:spcAft>
                <a:spcPct val="0"/>
              </a:spcAft>
              <a:defRPr/>
            </a:pPr>
            <a:r>
              <a:rPr lang="ar-SA" sz="2800" b="1">
                <a:solidFill>
                  <a:prstClr val="black"/>
                </a:solidFill>
                <a:latin typeface="Times New Roman" pitchFamily="18" charset="0"/>
                <a:cs typeface="Times New Roman" pitchFamily="18" charset="0"/>
              </a:rPr>
              <a:t>مملكة الطلائعيات               </a:t>
            </a:r>
            <a:r>
              <a:rPr lang="en-US" sz="2800" b="1">
                <a:solidFill>
                  <a:prstClr val="black"/>
                </a:solidFill>
                <a:latin typeface="Times New Roman" pitchFamily="18" charset="0"/>
                <a:cs typeface="Times New Roman" pitchFamily="18" charset="0"/>
              </a:rPr>
              <a:t>Kingdom : Protista</a:t>
            </a:r>
            <a:endParaRPr lang="ar-SA" sz="2800" b="1">
              <a:solidFill>
                <a:prstClr val="black"/>
              </a:solidFill>
              <a:latin typeface="Times New Roman" pitchFamily="18" charset="0"/>
              <a:cs typeface="Times New Roman" pitchFamily="18" charset="0"/>
            </a:endParaRPr>
          </a:p>
        </p:txBody>
      </p:sp>
      <p:sp>
        <p:nvSpPr>
          <p:cNvPr id="3" name="مستطيل مستدير الزوايا 2"/>
          <p:cNvSpPr/>
          <p:nvPr/>
        </p:nvSpPr>
        <p:spPr>
          <a:xfrm>
            <a:off x="5724525" y="1268413"/>
            <a:ext cx="3419475" cy="1079500"/>
          </a:xfrm>
          <a:prstGeom prst="roundRect">
            <a:avLst/>
          </a:prstGeom>
          <a:solidFill>
            <a:srgbClr val="BFF1FD"/>
          </a:solidFill>
        </p:spPr>
        <p:style>
          <a:lnRef idx="3">
            <a:schemeClr val="lt1"/>
          </a:lnRef>
          <a:fillRef idx="1">
            <a:schemeClr val="accent5"/>
          </a:fillRef>
          <a:effectRef idx="1">
            <a:schemeClr val="accent5"/>
          </a:effectRef>
          <a:fontRef idx="minor">
            <a:schemeClr val="lt1"/>
          </a:fontRef>
        </p:style>
        <p:txBody>
          <a:bodyPr anchor="ctr"/>
          <a:lstStyle/>
          <a:p>
            <a:pPr algn="ctr" rtl="1" fontAlgn="base">
              <a:spcBef>
                <a:spcPct val="0"/>
              </a:spcBef>
              <a:spcAft>
                <a:spcPct val="0"/>
              </a:spcAft>
              <a:defRPr/>
            </a:pPr>
            <a:r>
              <a:rPr lang="ar-SA" b="1">
                <a:solidFill>
                  <a:prstClr val="black"/>
                </a:solidFill>
              </a:rPr>
              <a:t>شعبة اللحميات السوطية</a:t>
            </a:r>
          </a:p>
          <a:p>
            <a:pPr algn="ctr" rtl="1" fontAlgn="base">
              <a:spcBef>
                <a:spcPct val="0"/>
              </a:spcBef>
              <a:spcAft>
                <a:spcPct val="0"/>
              </a:spcAft>
              <a:defRPr/>
            </a:pPr>
            <a:r>
              <a:rPr lang="ar-SA" b="1">
                <a:solidFill>
                  <a:prstClr val="black"/>
                </a:solidFill>
                <a:latin typeface="Times New Roman" pitchFamily="18" charset="0"/>
                <a:cs typeface="Times New Roman" pitchFamily="18" charset="0"/>
              </a:rPr>
              <a:t> </a:t>
            </a:r>
            <a:r>
              <a:rPr lang="en-US" b="1">
                <a:solidFill>
                  <a:prstClr val="black"/>
                </a:solidFill>
                <a:latin typeface="Times New Roman" pitchFamily="18" charset="0"/>
                <a:cs typeface="Times New Roman" pitchFamily="18" charset="0"/>
              </a:rPr>
              <a:t>Phylum: Sarcomastigophora</a:t>
            </a:r>
          </a:p>
        </p:txBody>
      </p:sp>
      <p:sp>
        <p:nvSpPr>
          <p:cNvPr id="4" name="مستطيل مستدير الزوايا 3"/>
          <p:cNvSpPr/>
          <p:nvPr/>
        </p:nvSpPr>
        <p:spPr>
          <a:xfrm>
            <a:off x="0" y="1268413"/>
            <a:ext cx="2771775" cy="1081087"/>
          </a:xfrm>
          <a:prstGeom prst="roundRect">
            <a:avLst/>
          </a:prstGeom>
          <a:solidFill>
            <a:srgbClr val="BFF1FD"/>
          </a:solidFill>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b="1">
                <a:solidFill>
                  <a:prstClr val="black"/>
                </a:solidFill>
                <a:latin typeface="Times New Roman" pitchFamily="18" charset="0"/>
                <a:cs typeface="Times New Roman" pitchFamily="18" charset="0"/>
              </a:rPr>
              <a:t>شعبة الهدبيات                    </a:t>
            </a:r>
            <a:r>
              <a:rPr lang="en-US" b="1">
                <a:solidFill>
                  <a:prstClr val="black"/>
                </a:solidFill>
                <a:latin typeface="Times New Roman" pitchFamily="18" charset="0"/>
                <a:cs typeface="Times New Roman" pitchFamily="18" charset="0"/>
              </a:rPr>
              <a:t>Phylum: Ciliophora</a:t>
            </a:r>
            <a:r>
              <a:rPr lang="en-US">
                <a:solidFill>
                  <a:prstClr val="black"/>
                </a:solidFill>
                <a:latin typeface="Times New Roman" pitchFamily="18" charset="0"/>
                <a:cs typeface="Times New Roman" pitchFamily="18" charset="0"/>
              </a:rPr>
              <a:t>. </a:t>
            </a:r>
            <a:r>
              <a:rPr lang="en-US" b="1" i="1">
                <a:solidFill>
                  <a:prstClr val="black"/>
                </a:solidFill>
                <a:latin typeface="Times New Roman" pitchFamily="18" charset="0"/>
                <a:cs typeface="Times New Roman" pitchFamily="18" charset="0"/>
              </a:rPr>
              <a:t>Paramecium</a:t>
            </a:r>
            <a:r>
              <a:rPr lang="ar-SA" b="1" i="1">
                <a:solidFill>
                  <a:prstClr val="black"/>
                </a:solidFill>
                <a:latin typeface="Times New Roman" pitchFamily="18" charset="0"/>
                <a:cs typeface="Times New Roman" pitchFamily="18" charset="0"/>
              </a:rPr>
              <a:t>مثال : برامسيوم</a:t>
            </a:r>
            <a:r>
              <a:rPr lang="ar-SA" sz="2000" b="1" i="1">
                <a:solidFill>
                  <a:prstClr val="black"/>
                </a:solidFill>
                <a:latin typeface="Times New Roman" pitchFamily="18" charset="0"/>
                <a:cs typeface="Times New Roman" pitchFamily="18" charset="0"/>
              </a:rPr>
              <a:t>  </a:t>
            </a:r>
            <a:endParaRPr lang="ar-SA" sz="2400" b="1">
              <a:solidFill>
                <a:prstClr val="black"/>
              </a:solidFill>
              <a:latin typeface="Times New Roman" pitchFamily="18" charset="0"/>
              <a:cs typeface="Times New Roman" pitchFamily="18" charset="0"/>
            </a:endParaRPr>
          </a:p>
        </p:txBody>
      </p:sp>
      <p:sp>
        <p:nvSpPr>
          <p:cNvPr id="5" name="مستطيل مستدير الزوايا 4"/>
          <p:cNvSpPr/>
          <p:nvPr/>
        </p:nvSpPr>
        <p:spPr>
          <a:xfrm>
            <a:off x="6227763" y="2997200"/>
            <a:ext cx="2916237" cy="1071563"/>
          </a:xfrm>
          <a:prstGeom prst="roundRect">
            <a:avLst/>
          </a:prstGeom>
          <a:solidFill>
            <a:srgbClr val="FFFFCC"/>
          </a:solidFill>
          <a:ln>
            <a:solidFill>
              <a:srgbClr val="FFC000"/>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1600" b="1">
                <a:solidFill>
                  <a:prstClr val="black"/>
                </a:solidFill>
                <a:latin typeface="Times New Roman" pitchFamily="18" charset="0"/>
                <a:cs typeface="Times New Roman" pitchFamily="18" charset="0"/>
              </a:rPr>
              <a:t>شعيبة السوطيات </a:t>
            </a:r>
          </a:p>
          <a:p>
            <a:pPr algn="ctr" rtl="1" fontAlgn="base">
              <a:spcBef>
                <a:spcPct val="0"/>
              </a:spcBef>
              <a:spcAft>
                <a:spcPct val="0"/>
              </a:spcAft>
              <a:defRPr/>
            </a:pPr>
            <a:r>
              <a:rPr lang="en-US" sz="1600" b="1">
                <a:solidFill>
                  <a:prstClr val="black"/>
                </a:solidFill>
                <a:latin typeface="Times New Roman" pitchFamily="18" charset="0"/>
                <a:cs typeface="Times New Roman" pitchFamily="18" charset="0"/>
              </a:rPr>
              <a:t>Subphylum : Mastigophora</a:t>
            </a:r>
            <a:endParaRPr lang="ar-SA" sz="1600" b="1">
              <a:solidFill>
                <a:prstClr val="black"/>
              </a:solidFill>
              <a:latin typeface="Times New Roman" pitchFamily="18" charset="0"/>
              <a:cs typeface="Times New Roman" pitchFamily="18" charset="0"/>
            </a:endParaRPr>
          </a:p>
        </p:txBody>
      </p:sp>
      <p:sp>
        <p:nvSpPr>
          <p:cNvPr id="6" name="مستطيل مستدير الزوايا 5"/>
          <p:cNvSpPr/>
          <p:nvPr/>
        </p:nvSpPr>
        <p:spPr>
          <a:xfrm>
            <a:off x="2916238" y="2924175"/>
            <a:ext cx="2439987" cy="1152525"/>
          </a:xfrm>
          <a:prstGeom prst="roundRect">
            <a:avLst/>
          </a:prstGeom>
          <a:solidFill>
            <a:srgbClr val="FFFFCC"/>
          </a:solidFill>
          <a:ln>
            <a:solidFill>
              <a:srgbClr val="FFC000"/>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1600" b="1">
                <a:solidFill>
                  <a:prstClr val="black"/>
                </a:solidFill>
                <a:latin typeface="Times New Roman" pitchFamily="18" charset="0"/>
                <a:cs typeface="Times New Roman" pitchFamily="18" charset="0"/>
              </a:rPr>
              <a:t>شعيبة اللحميات</a:t>
            </a:r>
            <a:r>
              <a:rPr lang="en-US" sz="1600" b="1">
                <a:solidFill>
                  <a:prstClr val="black"/>
                </a:solidFill>
                <a:latin typeface="Times New Roman" pitchFamily="18" charset="0"/>
                <a:cs typeface="Times New Roman" pitchFamily="18" charset="0"/>
              </a:rPr>
              <a:t>Subphylum </a:t>
            </a:r>
            <a:endParaRPr lang="ar-SA" sz="1600" b="1">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1600" b="1">
                <a:solidFill>
                  <a:prstClr val="black"/>
                </a:solidFill>
                <a:latin typeface="Times New Roman" pitchFamily="18" charset="0"/>
                <a:cs typeface="Times New Roman" pitchFamily="18" charset="0"/>
              </a:rPr>
              <a:t>: Sarcodina</a:t>
            </a:r>
          </a:p>
          <a:p>
            <a:pPr algn="ctr" rtl="1" fontAlgn="base">
              <a:spcBef>
                <a:spcPct val="0"/>
              </a:spcBef>
              <a:spcAft>
                <a:spcPct val="0"/>
              </a:spcAft>
              <a:defRPr/>
            </a:pPr>
            <a:r>
              <a:rPr lang="ar-SA" sz="1600" b="1" i="1">
                <a:solidFill>
                  <a:prstClr val="black"/>
                </a:solidFill>
                <a:latin typeface="Times New Roman" pitchFamily="18" charset="0"/>
                <a:cs typeface="Times New Roman" pitchFamily="18" charset="0"/>
              </a:rPr>
              <a:t>مثال : الأميبا         </a:t>
            </a:r>
            <a:r>
              <a:rPr lang="en-US" sz="1600" b="1" i="1">
                <a:solidFill>
                  <a:prstClr val="black"/>
                </a:solidFill>
                <a:latin typeface="Times New Roman" pitchFamily="18" charset="0"/>
                <a:cs typeface="Times New Roman" pitchFamily="18" charset="0"/>
              </a:rPr>
              <a:t>Ex.:Amoeba</a:t>
            </a:r>
            <a:endParaRPr lang="ar-SA" sz="1600">
              <a:solidFill>
                <a:prstClr val="black"/>
              </a:solidFill>
              <a:latin typeface="Times New Roman" pitchFamily="18" charset="0"/>
              <a:cs typeface="Times New Roman" pitchFamily="18" charset="0"/>
            </a:endParaRPr>
          </a:p>
        </p:txBody>
      </p:sp>
      <p:sp>
        <p:nvSpPr>
          <p:cNvPr id="5127" name="مستطيل مستدير الزوايا 6"/>
          <p:cNvSpPr>
            <a:spLocks noChangeArrowheads="1"/>
          </p:cNvSpPr>
          <p:nvPr/>
        </p:nvSpPr>
        <p:spPr bwMode="auto">
          <a:xfrm>
            <a:off x="5651500" y="5229225"/>
            <a:ext cx="3214688" cy="1143000"/>
          </a:xfrm>
          <a:prstGeom prst="roundRect">
            <a:avLst>
              <a:gd name="adj" fmla="val 16667"/>
            </a:avLst>
          </a:prstGeom>
          <a:solidFill>
            <a:schemeClr val="accent2"/>
          </a:solidFill>
          <a:ln w="28575" algn="ctr">
            <a:solidFill>
              <a:schemeClr val="bg1"/>
            </a:solidFill>
            <a:round/>
            <a:headEnd/>
            <a:tailEnd/>
          </a:ln>
          <a:effectLst>
            <a:outerShdw dist="20000" dir="5400000" rotWithShape="0">
              <a:srgbClr val="000000">
                <a:alpha val="37999"/>
              </a:srgbClr>
            </a:outerShdw>
          </a:effectLst>
        </p:spPr>
        <p:txBody>
          <a:bodyPr anchor="ctr"/>
          <a:lstStyle/>
          <a:p>
            <a:pPr algn="ctr" fontAlgn="base">
              <a:spcBef>
                <a:spcPct val="0"/>
              </a:spcBef>
              <a:spcAft>
                <a:spcPct val="0"/>
              </a:spcAft>
            </a:pPr>
            <a:r>
              <a:rPr lang="ar-SA" b="1" smtClean="0">
                <a:solidFill>
                  <a:prstClr val="white"/>
                </a:solidFill>
                <a:latin typeface="Times New Roman" pitchFamily="18" charset="0"/>
                <a:cs typeface="Times New Roman" pitchFamily="18" charset="0"/>
              </a:rPr>
              <a:t>طائفة السوطيات النباتية </a:t>
            </a:r>
            <a:r>
              <a:rPr lang="en-US" b="1" smtClean="0">
                <a:solidFill>
                  <a:prstClr val="white"/>
                </a:solidFill>
                <a:latin typeface="Times New Roman" pitchFamily="18" charset="0"/>
                <a:cs typeface="Times New Roman" pitchFamily="18" charset="0"/>
              </a:rPr>
              <a:t> Class:Phytomastigophora                        </a:t>
            </a:r>
            <a:r>
              <a:rPr lang="ar-SA" b="1" i="1" smtClean="0">
                <a:solidFill>
                  <a:prstClr val="white"/>
                </a:solidFill>
                <a:latin typeface="Times New Roman" pitchFamily="18" charset="0"/>
                <a:cs typeface="Times New Roman" pitchFamily="18" charset="0"/>
              </a:rPr>
              <a:t>مثال : يوجلينا                                 </a:t>
            </a:r>
            <a:r>
              <a:rPr lang="en-US" b="1" smtClean="0">
                <a:solidFill>
                  <a:prstClr val="white"/>
                </a:solidFill>
                <a:latin typeface="Times New Roman" pitchFamily="18" charset="0"/>
                <a:cs typeface="Times New Roman" pitchFamily="18" charset="0"/>
              </a:rPr>
              <a:t>Ex.:</a:t>
            </a:r>
            <a:r>
              <a:rPr lang="en-US" b="1" i="1" smtClean="0">
                <a:solidFill>
                  <a:prstClr val="white"/>
                </a:solidFill>
                <a:latin typeface="Times New Roman" pitchFamily="18" charset="0"/>
                <a:cs typeface="Times New Roman" pitchFamily="18" charset="0"/>
              </a:rPr>
              <a:t>Euglena</a:t>
            </a:r>
            <a:endParaRPr lang="ar-SA" smtClean="0">
              <a:solidFill>
                <a:prstClr val="black"/>
              </a:solidFill>
            </a:endParaRPr>
          </a:p>
        </p:txBody>
      </p:sp>
      <p:sp>
        <p:nvSpPr>
          <p:cNvPr id="5128" name="مستطيل مستدير الزوايا 7"/>
          <p:cNvSpPr>
            <a:spLocks noChangeArrowheads="1"/>
          </p:cNvSpPr>
          <p:nvPr/>
        </p:nvSpPr>
        <p:spPr bwMode="auto">
          <a:xfrm>
            <a:off x="1692275" y="5229225"/>
            <a:ext cx="3214688" cy="1143000"/>
          </a:xfrm>
          <a:prstGeom prst="roundRect">
            <a:avLst>
              <a:gd name="adj" fmla="val 16667"/>
            </a:avLst>
          </a:prstGeom>
          <a:solidFill>
            <a:schemeClr val="accent2"/>
          </a:solidFill>
          <a:ln w="28575" algn="ctr">
            <a:solidFill>
              <a:schemeClr val="bg1"/>
            </a:solidFill>
            <a:round/>
            <a:headEnd/>
            <a:tailEnd/>
          </a:ln>
          <a:effectLst>
            <a:outerShdw dist="20000" dir="5400000" rotWithShape="0">
              <a:srgbClr val="000000">
                <a:alpha val="37999"/>
              </a:srgbClr>
            </a:outerShdw>
          </a:effectLst>
        </p:spPr>
        <p:txBody>
          <a:bodyPr anchor="ctr"/>
          <a:lstStyle/>
          <a:p>
            <a:pPr algn="ctr" fontAlgn="base">
              <a:spcBef>
                <a:spcPct val="0"/>
              </a:spcBef>
              <a:spcAft>
                <a:spcPct val="0"/>
              </a:spcAft>
            </a:pPr>
            <a:r>
              <a:rPr lang="ar-SA" b="1" smtClean="0">
                <a:solidFill>
                  <a:prstClr val="white"/>
                </a:solidFill>
                <a:latin typeface="Times New Roman" pitchFamily="18" charset="0"/>
                <a:cs typeface="Times New Roman" pitchFamily="18" charset="0"/>
              </a:rPr>
              <a:t>طائفة السوطيات الحيوانية </a:t>
            </a:r>
            <a:r>
              <a:rPr lang="en-US" b="1" smtClean="0">
                <a:solidFill>
                  <a:prstClr val="white"/>
                </a:solidFill>
                <a:latin typeface="Times New Roman" pitchFamily="18" charset="0"/>
                <a:cs typeface="Times New Roman" pitchFamily="18" charset="0"/>
              </a:rPr>
              <a:t>Class:Zoomastigophora                       </a:t>
            </a:r>
          </a:p>
          <a:p>
            <a:pPr algn="ctr" fontAlgn="base">
              <a:spcBef>
                <a:spcPct val="0"/>
              </a:spcBef>
              <a:spcAft>
                <a:spcPct val="0"/>
              </a:spcAft>
            </a:pPr>
            <a:r>
              <a:rPr lang="ar-SA" b="1" i="1" smtClean="0">
                <a:solidFill>
                  <a:prstClr val="white"/>
                </a:solidFill>
                <a:latin typeface="Times New Roman" pitchFamily="18" charset="0"/>
                <a:cs typeface="Times New Roman" pitchFamily="18" charset="0"/>
              </a:rPr>
              <a:t>مثال : تريبانوسوما                </a:t>
            </a:r>
            <a:r>
              <a:rPr lang="en-US" b="1" smtClean="0">
                <a:solidFill>
                  <a:prstClr val="white"/>
                </a:solidFill>
                <a:latin typeface="Times New Roman" pitchFamily="18" charset="0"/>
                <a:cs typeface="Times New Roman" pitchFamily="18" charset="0"/>
              </a:rPr>
              <a:t>Ex.:</a:t>
            </a:r>
            <a:r>
              <a:rPr lang="en-US" b="1" i="1" smtClean="0">
                <a:solidFill>
                  <a:prstClr val="white"/>
                </a:solidFill>
                <a:latin typeface="Times New Roman" pitchFamily="18" charset="0"/>
                <a:cs typeface="Times New Roman" pitchFamily="18" charset="0"/>
              </a:rPr>
              <a:t>Trypanosoma</a:t>
            </a:r>
            <a:r>
              <a:rPr lang="en-US" b="1" smtClean="0">
                <a:solidFill>
                  <a:prstClr val="black"/>
                </a:solidFill>
                <a:cs typeface="Arial" pitchFamily="34" charset="0"/>
              </a:rPr>
              <a:t>                     </a:t>
            </a:r>
            <a:endParaRPr lang="ar-SA" b="1" smtClean="0">
              <a:solidFill>
                <a:prstClr val="black"/>
              </a:solidFill>
            </a:endParaRPr>
          </a:p>
        </p:txBody>
      </p:sp>
      <p:sp>
        <p:nvSpPr>
          <p:cNvPr id="17" name="مستطيل مستدير الزوايا 3"/>
          <p:cNvSpPr/>
          <p:nvPr/>
        </p:nvSpPr>
        <p:spPr>
          <a:xfrm>
            <a:off x="2987675" y="1268413"/>
            <a:ext cx="2520950" cy="1081087"/>
          </a:xfrm>
          <a:prstGeom prst="roundRect">
            <a:avLst/>
          </a:prstGeom>
          <a:solidFill>
            <a:srgbClr val="BFF1FD"/>
          </a:solidFill>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b="1">
                <a:solidFill>
                  <a:prstClr val="black"/>
                </a:solidFill>
                <a:latin typeface="Times New Roman" pitchFamily="18" charset="0"/>
                <a:cs typeface="Times New Roman" pitchFamily="18" charset="0"/>
              </a:rPr>
              <a:t>شعبة ابيكومبالاكسا</a:t>
            </a:r>
          </a:p>
          <a:p>
            <a:pPr algn="ctr" rtl="1" fontAlgn="base">
              <a:spcBef>
                <a:spcPct val="0"/>
              </a:spcBef>
              <a:spcAft>
                <a:spcPct val="0"/>
              </a:spcAft>
              <a:defRPr/>
            </a:pPr>
            <a:r>
              <a:rPr lang="en-US" b="1">
                <a:solidFill>
                  <a:prstClr val="black"/>
                </a:solidFill>
                <a:latin typeface="Times New Roman" pitchFamily="18" charset="0"/>
                <a:cs typeface="Times New Roman" pitchFamily="18" charset="0"/>
              </a:rPr>
              <a:t>Phylum:Apicomplexa</a:t>
            </a:r>
            <a:endParaRPr lang="ar-SA" b="1">
              <a:solidFill>
                <a:prstClr val="black"/>
              </a:solidFill>
              <a:latin typeface="Times New Roman" pitchFamily="18" charset="0"/>
              <a:cs typeface="Times New Roman" pitchFamily="18" charset="0"/>
            </a:endParaRPr>
          </a:p>
          <a:p>
            <a:pPr algn="ctr" fontAlgn="base">
              <a:spcBef>
                <a:spcPct val="0"/>
              </a:spcBef>
              <a:spcAft>
                <a:spcPct val="0"/>
              </a:spcAft>
              <a:defRPr/>
            </a:pPr>
            <a:r>
              <a:rPr lang="ar-SA" b="1" i="1">
                <a:solidFill>
                  <a:prstClr val="black"/>
                </a:solidFill>
                <a:latin typeface="Times New Roman" pitchFamily="18" charset="0"/>
                <a:cs typeface="Times New Roman" pitchFamily="18" charset="0"/>
              </a:rPr>
              <a:t>مثال </a:t>
            </a:r>
            <a:r>
              <a:rPr lang="en-US" b="1" i="1">
                <a:solidFill>
                  <a:prstClr val="black"/>
                </a:solidFill>
                <a:latin typeface="Times New Roman" pitchFamily="18" charset="0"/>
                <a:cs typeface="Times New Roman" pitchFamily="18" charset="0"/>
              </a:rPr>
              <a:t>Plasmodium</a:t>
            </a:r>
            <a:endParaRPr lang="ar-SA" sz="2800" b="1">
              <a:solidFill>
                <a:prstClr val="black"/>
              </a:solidFill>
              <a:latin typeface="Times New Roman" pitchFamily="18" charset="0"/>
              <a:cs typeface="Times New Roman" pitchFamily="18" charset="0"/>
            </a:endParaRPr>
          </a:p>
        </p:txBody>
      </p:sp>
      <p:sp>
        <p:nvSpPr>
          <p:cNvPr id="5130" name="Line 17"/>
          <p:cNvSpPr>
            <a:spLocks noChangeShapeType="1"/>
          </p:cNvSpPr>
          <p:nvPr/>
        </p:nvSpPr>
        <p:spPr bwMode="auto">
          <a:xfrm>
            <a:off x="1835150" y="836613"/>
            <a:ext cx="0" cy="431800"/>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31" name="Line 18"/>
          <p:cNvSpPr>
            <a:spLocks noChangeShapeType="1"/>
          </p:cNvSpPr>
          <p:nvPr/>
        </p:nvSpPr>
        <p:spPr bwMode="auto">
          <a:xfrm>
            <a:off x="7667625" y="836613"/>
            <a:ext cx="0" cy="431800"/>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32" name="Line 19"/>
          <p:cNvSpPr>
            <a:spLocks noChangeShapeType="1"/>
          </p:cNvSpPr>
          <p:nvPr/>
        </p:nvSpPr>
        <p:spPr bwMode="auto">
          <a:xfrm>
            <a:off x="4211638" y="836613"/>
            <a:ext cx="0" cy="431800"/>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33" name="Line 20"/>
          <p:cNvSpPr>
            <a:spLocks noChangeShapeType="1"/>
          </p:cNvSpPr>
          <p:nvPr/>
        </p:nvSpPr>
        <p:spPr bwMode="auto">
          <a:xfrm>
            <a:off x="8532813" y="2565400"/>
            <a:ext cx="0" cy="35877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34" name="Line 21"/>
          <p:cNvSpPr>
            <a:spLocks noChangeShapeType="1"/>
          </p:cNvSpPr>
          <p:nvPr/>
        </p:nvSpPr>
        <p:spPr bwMode="auto">
          <a:xfrm>
            <a:off x="7596188" y="2349500"/>
            <a:ext cx="0" cy="21590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35" name="Line 22"/>
          <p:cNvSpPr>
            <a:spLocks noChangeShapeType="1"/>
          </p:cNvSpPr>
          <p:nvPr/>
        </p:nvSpPr>
        <p:spPr bwMode="auto">
          <a:xfrm flipH="1">
            <a:off x="4211638" y="2565400"/>
            <a:ext cx="4321175"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36" name="Line 23"/>
          <p:cNvSpPr>
            <a:spLocks noChangeShapeType="1"/>
          </p:cNvSpPr>
          <p:nvPr/>
        </p:nvSpPr>
        <p:spPr bwMode="auto">
          <a:xfrm>
            <a:off x="4211638" y="2565400"/>
            <a:ext cx="0" cy="35877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37" name="Line 24"/>
          <p:cNvSpPr>
            <a:spLocks noChangeShapeType="1"/>
          </p:cNvSpPr>
          <p:nvPr/>
        </p:nvSpPr>
        <p:spPr bwMode="auto">
          <a:xfrm>
            <a:off x="7956550" y="4797425"/>
            <a:ext cx="0" cy="35877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38" name="Line 25"/>
          <p:cNvSpPr>
            <a:spLocks noChangeShapeType="1"/>
          </p:cNvSpPr>
          <p:nvPr/>
        </p:nvSpPr>
        <p:spPr bwMode="auto">
          <a:xfrm>
            <a:off x="3419475" y="4797425"/>
            <a:ext cx="0" cy="35877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39" name="Line 26"/>
          <p:cNvSpPr>
            <a:spLocks noChangeShapeType="1"/>
          </p:cNvSpPr>
          <p:nvPr/>
        </p:nvSpPr>
        <p:spPr bwMode="auto">
          <a:xfrm flipH="1">
            <a:off x="3419475" y="4797425"/>
            <a:ext cx="4537075"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5140" name="Line 27"/>
          <p:cNvSpPr>
            <a:spLocks noChangeShapeType="1"/>
          </p:cNvSpPr>
          <p:nvPr/>
        </p:nvSpPr>
        <p:spPr bwMode="auto">
          <a:xfrm>
            <a:off x="7380288" y="4076700"/>
            <a:ext cx="0" cy="72072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Tree>
    <p:extLst>
      <p:ext uri="{BB962C8B-B14F-4D97-AF65-F5344CB8AC3E}">
        <p14:creationId xmlns:p14="http://schemas.microsoft.com/office/powerpoint/2010/main" val="22721690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5" name="مستطيل مستدير الزوايا 4"/>
          <p:cNvSpPr/>
          <p:nvPr/>
        </p:nvSpPr>
        <p:spPr>
          <a:xfrm>
            <a:off x="214313" y="71438"/>
            <a:ext cx="8389937" cy="549275"/>
          </a:xfrm>
          <a:prstGeom prst="roundRect">
            <a:avLst/>
          </a:prstGeom>
          <a:solidFill>
            <a:srgbClr val="FAFCAE"/>
          </a:solidFill>
        </p:spPr>
        <p:style>
          <a:lnRef idx="1">
            <a:schemeClr val="accent6"/>
          </a:lnRef>
          <a:fillRef idx="2">
            <a:schemeClr val="accent6"/>
          </a:fillRef>
          <a:effectRef idx="1">
            <a:schemeClr val="accent6"/>
          </a:effectRef>
          <a:fontRef idx="minor">
            <a:schemeClr val="dk1"/>
          </a:fontRef>
        </p:style>
        <p:txBody>
          <a:bodyPr anchor="ctr"/>
          <a:lstStyle/>
          <a:p>
            <a:pPr algn="ctr" rtl="1" fontAlgn="base">
              <a:spcBef>
                <a:spcPct val="0"/>
              </a:spcBef>
              <a:spcAft>
                <a:spcPct val="0"/>
              </a:spcAft>
              <a:defRPr/>
            </a:pPr>
            <a:r>
              <a:rPr lang="ar-SA" sz="3200" b="1">
                <a:solidFill>
                  <a:prstClr val="black"/>
                </a:solidFill>
                <a:latin typeface="Times New Roman" pitchFamily="18" charset="0"/>
                <a:cs typeface="Times New Roman" pitchFamily="18" charset="0"/>
              </a:rPr>
              <a:t>مملكة الطلائعيات          </a:t>
            </a:r>
            <a:r>
              <a:rPr lang="en-US" sz="3200" b="1">
                <a:solidFill>
                  <a:prstClr val="black"/>
                </a:solidFill>
                <a:latin typeface="Times New Roman" pitchFamily="18" charset="0"/>
                <a:cs typeface="Times New Roman" pitchFamily="18" charset="0"/>
              </a:rPr>
              <a:t>Kingdom : Protista</a:t>
            </a:r>
            <a:endParaRPr lang="ar-SA" sz="3200" b="1">
              <a:solidFill>
                <a:prstClr val="black"/>
              </a:solidFill>
              <a:latin typeface="Times New Roman" pitchFamily="18" charset="0"/>
              <a:cs typeface="Times New Roman" pitchFamily="18" charset="0"/>
            </a:endParaRPr>
          </a:p>
        </p:txBody>
      </p:sp>
      <p:sp>
        <p:nvSpPr>
          <p:cNvPr id="6" name="مستطيل مستدير الزوايا 5"/>
          <p:cNvSpPr/>
          <p:nvPr/>
        </p:nvSpPr>
        <p:spPr>
          <a:xfrm>
            <a:off x="857250" y="692150"/>
            <a:ext cx="7572375" cy="8080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rtl="1" fontAlgn="base">
              <a:spcBef>
                <a:spcPct val="0"/>
              </a:spcBef>
              <a:spcAft>
                <a:spcPct val="0"/>
              </a:spcAft>
              <a:defRPr/>
            </a:pPr>
            <a:r>
              <a:rPr lang="ar-SA" sz="2400" b="1">
                <a:solidFill>
                  <a:prstClr val="black"/>
                </a:solidFill>
                <a:latin typeface="Times New Roman" pitchFamily="18" charset="0"/>
                <a:cs typeface="Times New Roman" pitchFamily="18" charset="0"/>
              </a:rPr>
              <a:t>شعبة اللحميات السوطية </a:t>
            </a:r>
            <a:r>
              <a:rPr lang="en-US" sz="2400" b="1">
                <a:solidFill>
                  <a:prstClr val="black"/>
                </a:solidFill>
                <a:latin typeface="Times New Roman" pitchFamily="18" charset="0"/>
                <a:cs typeface="Times New Roman" pitchFamily="18" charset="0"/>
              </a:rPr>
              <a:t>Phylum: Sarco mastigophora              </a:t>
            </a:r>
            <a:endParaRPr lang="ar-SA" b="1">
              <a:solidFill>
                <a:prstClr val="black"/>
              </a:solidFill>
              <a:latin typeface="Times New Roman" pitchFamily="18" charset="0"/>
              <a:cs typeface="Times New Roman" pitchFamily="18" charset="0"/>
            </a:endParaRPr>
          </a:p>
        </p:txBody>
      </p:sp>
      <p:sp>
        <p:nvSpPr>
          <p:cNvPr id="7" name="مستطيل مستدير الزوايا 6"/>
          <p:cNvSpPr/>
          <p:nvPr/>
        </p:nvSpPr>
        <p:spPr>
          <a:xfrm>
            <a:off x="857250" y="1571625"/>
            <a:ext cx="7572375" cy="633413"/>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rtl="1" fontAlgn="base">
              <a:spcBef>
                <a:spcPct val="0"/>
              </a:spcBef>
              <a:spcAft>
                <a:spcPct val="0"/>
              </a:spcAft>
              <a:defRPr/>
            </a:pPr>
            <a:r>
              <a:rPr lang="ar-SA" sz="2400" b="1">
                <a:solidFill>
                  <a:prstClr val="black"/>
                </a:solidFill>
                <a:latin typeface="Times New Roman" pitchFamily="18" charset="0"/>
                <a:cs typeface="Times New Roman" pitchFamily="18" charset="0"/>
              </a:rPr>
              <a:t>شعيبة السوطيات </a:t>
            </a:r>
            <a:r>
              <a:rPr lang="en-US" sz="2400" b="1">
                <a:solidFill>
                  <a:prstClr val="black"/>
                </a:solidFill>
                <a:latin typeface="Times New Roman" pitchFamily="18" charset="0"/>
                <a:cs typeface="Times New Roman" pitchFamily="18" charset="0"/>
              </a:rPr>
              <a:t>Subphylum : Mastigophora       </a:t>
            </a:r>
            <a:r>
              <a:rPr lang="en-US" sz="2800" b="1">
                <a:solidFill>
                  <a:prstClr val="black"/>
                </a:solidFill>
                <a:latin typeface="Times New Roman" pitchFamily="18" charset="0"/>
                <a:cs typeface="Times New Roman" pitchFamily="18" charset="0"/>
              </a:rPr>
              <a:t>   </a:t>
            </a:r>
            <a:r>
              <a:rPr lang="en-US">
                <a:solidFill>
                  <a:prstClr val="black"/>
                </a:solidFill>
                <a:latin typeface="Times New Roman" pitchFamily="18" charset="0"/>
                <a:cs typeface="Times New Roman" pitchFamily="18" charset="0"/>
              </a:rPr>
              <a:t>             </a:t>
            </a:r>
            <a:endParaRPr lang="ar-SA">
              <a:solidFill>
                <a:prstClr val="black"/>
              </a:solidFill>
              <a:latin typeface="Times New Roman" pitchFamily="18" charset="0"/>
              <a:cs typeface="Times New Roman" pitchFamily="18" charset="0"/>
            </a:endParaRPr>
          </a:p>
        </p:txBody>
      </p:sp>
      <p:sp>
        <p:nvSpPr>
          <p:cNvPr id="6149" name="مستطيل مستدير الزوايا 6"/>
          <p:cNvSpPr>
            <a:spLocks noChangeArrowheads="1"/>
          </p:cNvSpPr>
          <p:nvPr/>
        </p:nvSpPr>
        <p:spPr bwMode="auto">
          <a:xfrm>
            <a:off x="5508625" y="2852738"/>
            <a:ext cx="2892425" cy="936625"/>
          </a:xfrm>
          <a:prstGeom prst="roundRect">
            <a:avLst>
              <a:gd name="adj" fmla="val 16667"/>
            </a:avLst>
          </a:prstGeom>
          <a:solidFill>
            <a:srgbClr val="FFCC00"/>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b="1" smtClean="0">
                <a:solidFill>
                  <a:prstClr val="black"/>
                </a:solidFill>
                <a:latin typeface="Times New Roman" pitchFamily="18" charset="0"/>
                <a:cs typeface="Times New Roman" pitchFamily="18" charset="0"/>
              </a:rPr>
              <a:t>طائفة السوطيات النباتية </a:t>
            </a:r>
            <a:r>
              <a:rPr lang="en-US" b="1" smtClean="0">
                <a:solidFill>
                  <a:prstClr val="black"/>
                </a:solidFill>
                <a:latin typeface="Times New Roman" pitchFamily="18" charset="0"/>
                <a:cs typeface="Times New Roman" pitchFamily="18" charset="0"/>
              </a:rPr>
              <a:t> Class:Phytomastigophora</a:t>
            </a:r>
            <a:endParaRPr lang="ar-SA" b="1" smtClean="0">
              <a:solidFill>
                <a:prstClr val="black"/>
              </a:solidFill>
              <a:latin typeface="Times New Roman" pitchFamily="18" charset="0"/>
              <a:cs typeface="Times New Roman" pitchFamily="18" charset="0"/>
            </a:endParaRPr>
          </a:p>
        </p:txBody>
      </p:sp>
      <p:sp>
        <p:nvSpPr>
          <p:cNvPr id="6150" name="مستطيل مستدير الزوايا 6"/>
          <p:cNvSpPr>
            <a:spLocks noChangeArrowheads="1"/>
          </p:cNvSpPr>
          <p:nvPr/>
        </p:nvSpPr>
        <p:spPr bwMode="auto">
          <a:xfrm>
            <a:off x="1331913" y="2852738"/>
            <a:ext cx="2892425" cy="936625"/>
          </a:xfrm>
          <a:prstGeom prst="roundRect">
            <a:avLst>
              <a:gd name="adj" fmla="val 16667"/>
            </a:avLst>
          </a:prstGeom>
          <a:solidFill>
            <a:srgbClr val="FFCC00"/>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b="1" smtClean="0">
                <a:solidFill>
                  <a:prstClr val="black"/>
                </a:solidFill>
                <a:latin typeface="Times New Roman" pitchFamily="18" charset="0"/>
                <a:cs typeface="Times New Roman" pitchFamily="18" charset="0"/>
              </a:rPr>
              <a:t>طائفة السوطيات الحيوانية </a:t>
            </a:r>
            <a:r>
              <a:rPr lang="en-US" b="1" smtClean="0">
                <a:solidFill>
                  <a:prstClr val="black"/>
                </a:solidFill>
                <a:latin typeface="Times New Roman" pitchFamily="18" charset="0"/>
                <a:cs typeface="Times New Roman" pitchFamily="18" charset="0"/>
              </a:rPr>
              <a:t>Class:Zoomastigophora</a:t>
            </a:r>
            <a:endParaRPr lang="ar-SA" b="1" smtClean="0">
              <a:solidFill>
                <a:prstClr val="black"/>
              </a:solidFill>
              <a:latin typeface="Times New Roman" pitchFamily="18" charset="0"/>
              <a:cs typeface="Times New Roman" pitchFamily="18" charset="0"/>
            </a:endParaRPr>
          </a:p>
        </p:txBody>
      </p:sp>
      <p:sp>
        <p:nvSpPr>
          <p:cNvPr id="6151" name="Line 8"/>
          <p:cNvSpPr>
            <a:spLocks noChangeShapeType="1"/>
          </p:cNvSpPr>
          <p:nvPr/>
        </p:nvSpPr>
        <p:spPr bwMode="auto">
          <a:xfrm>
            <a:off x="7308850" y="2205038"/>
            <a:ext cx="0" cy="6477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6152" name="Line 9"/>
          <p:cNvSpPr>
            <a:spLocks noChangeShapeType="1"/>
          </p:cNvSpPr>
          <p:nvPr/>
        </p:nvSpPr>
        <p:spPr bwMode="auto">
          <a:xfrm>
            <a:off x="2843213" y="2205038"/>
            <a:ext cx="0" cy="6477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6153" name="مستطيل مستدير الزوايا 6"/>
          <p:cNvSpPr>
            <a:spLocks noChangeArrowheads="1"/>
          </p:cNvSpPr>
          <p:nvPr/>
        </p:nvSpPr>
        <p:spPr bwMode="auto">
          <a:xfrm>
            <a:off x="6372225" y="4076700"/>
            <a:ext cx="1944688" cy="936625"/>
          </a:xfrm>
          <a:prstGeom prst="roundRect">
            <a:avLst>
              <a:gd name="adj" fmla="val 16667"/>
            </a:avLst>
          </a:prstGeom>
          <a:solidFill>
            <a:srgbClr val="CCFFCC"/>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b="1" i="1" smtClean="0">
                <a:solidFill>
                  <a:prstClr val="black"/>
                </a:solidFill>
                <a:latin typeface="Times New Roman" pitchFamily="18" charset="0"/>
                <a:cs typeface="Times New Roman" pitchFamily="18" charset="0"/>
              </a:rPr>
              <a:t>مثال : يوجلينا                                 </a:t>
            </a:r>
            <a:r>
              <a:rPr lang="en-US" b="1" smtClean="0">
                <a:solidFill>
                  <a:prstClr val="black"/>
                </a:solidFill>
                <a:latin typeface="Times New Roman" pitchFamily="18" charset="0"/>
                <a:cs typeface="Times New Roman" pitchFamily="18" charset="0"/>
              </a:rPr>
              <a:t>Ex.:</a:t>
            </a:r>
            <a:r>
              <a:rPr lang="en-US" b="1" i="1" smtClean="0">
                <a:solidFill>
                  <a:prstClr val="black"/>
                </a:solidFill>
                <a:latin typeface="Times New Roman" pitchFamily="18" charset="0"/>
                <a:cs typeface="Times New Roman" pitchFamily="18" charset="0"/>
              </a:rPr>
              <a:t>Euglena</a:t>
            </a:r>
            <a:endParaRPr lang="ar-SA" b="1" i="1" smtClean="0">
              <a:solidFill>
                <a:prstClr val="black"/>
              </a:solidFill>
              <a:latin typeface="Times New Roman" pitchFamily="18" charset="0"/>
              <a:cs typeface="Times New Roman" pitchFamily="18" charset="0"/>
            </a:endParaRPr>
          </a:p>
        </p:txBody>
      </p:sp>
      <p:sp>
        <p:nvSpPr>
          <p:cNvPr id="6154" name="مستطيل مستدير الزوايا 6"/>
          <p:cNvSpPr>
            <a:spLocks noChangeArrowheads="1"/>
          </p:cNvSpPr>
          <p:nvPr/>
        </p:nvSpPr>
        <p:spPr bwMode="auto">
          <a:xfrm>
            <a:off x="3924300" y="5346700"/>
            <a:ext cx="3168650" cy="1250950"/>
          </a:xfrm>
          <a:prstGeom prst="roundRect">
            <a:avLst>
              <a:gd name="adj" fmla="val 16667"/>
            </a:avLst>
          </a:prstGeom>
          <a:solidFill>
            <a:srgbClr val="CCFFCC"/>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b="1" i="1" smtClean="0">
                <a:solidFill>
                  <a:prstClr val="black"/>
                </a:solidFill>
                <a:latin typeface="Times New Roman" pitchFamily="18" charset="0"/>
                <a:cs typeface="Times New Roman" pitchFamily="18" charset="0"/>
              </a:rPr>
              <a:t>مثال : تريبانوسوما                </a:t>
            </a:r>
            <a:r>
              <a:rPr lang="en-US" b="1" smtClean="0">
                <a:solidFill>
                  <a:prstClr val="black"/>
                </a:solidFill>
                <a:latin typeface="Times New Roman" pitchFamily="18" charset="0"/>
                <a:cs typeface="Times New Roman" pitchFamily="18" charset="0"/>
              </a:rPr>
              <a:t>Ex.:</a:t>
            </a:r>
            <a:r>
              <a:rPr lang="en-US" b="1" i="1" smtClean="0">
                <a:solidFill>
                  <a:prstClr val="black"/>
                </a:solidFill>
                <a:latin typeface="Times New Roman" pitchFamily="18" charset="0"/>
                <a:cs typeface="Times New Roman" pitchFamily="18" charset="0"/>
              </a:rPr>
              <a:t>Trypanosoma gambiense</a:t>
            </a:r>
          </a:p>
          <a:p>
            <a:pPr algn="ctr" rtl="1" fontAlgn="base">
              <a:spcBef>
                <a:spcPct val="0"/>
              </a:spcBef>
              <a:spcAft>
                <a:spcPct val="0"/>
              </a:spcAft>
            </a:pPr>
            <a:r>
              <a:rPr lang="en-US" b="1" smtClean="0">
                <a:solidFill>
                  <a:prstClr val="black"/>
                </a:solidFill>
                <a:latin typeface="Times New Roman" pitchFamily="18" charset="0"/>
                <a:cs typeface="Times New Roman" pitchFamily="18" charset="0"/>
              </a:rPr>
              <a:t>Ex.:</a:t>
            </a:r>
            <a:r>
              <a:rPr lang="en-US" b="1" i="1" smtClean="0">
                <a:solidFill>
                  <a:prstClr val="black"/>
                </a:solidFill>
                <a:latin typeface="Times New Roman" pitchFamily="18" charset="0"/>
                <a:cs typeface="Times New Roman" pitchFamily="18" charset="0"/>
              </a:rPr>
              <a:t>Trypanosoma rhodesinse</a:t>
            </a:r>
            <a:endParaRPr lang="ar-SA" b="1" i="1" smtClean="0">
              <a:solidFill>
                <a:prstClr val="black"/>
              </a:solidFill>
              <a:latin typeface="Times New Roman" pitchFamily="18" charset="0"/>
              <a:cs typeface="Times New Roman" pitchFamily="18" charset="0"/>
            </a:endParaRPr>
          </a:p>
        </p:txBody>
      </p:sp>
      <p:sp>
        <p:nvSpPr>
          <p:cNvPr id="6155" name="مستطيل مستدير الزوايا 6"/>
          <p:cNvSpPr>
            <a:spLocks noChangeArrowheads="1"/>
          </p:cNvSpPr>
          <p:nvPr/>
        </p:nvSpPr>
        <p:spPr bwMode="auto">
          <a:xfrm>
            <a:off x="468313" y="5346700"/>
            <a:ext cx="3168650" cy="1250950"/>
          </a:xfrm>
          <a:prstGeom prst="roundRect">
            <a:avLst>
              <a:gd name="adj" fmla="val 16667"/>
            </a:avLst>
          </a:prstGeom>
          <a:solidFill>
            <a:srgbClr val="CCFFCC"/>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b="1" i="1" smtClean="0">
                <a:solidFill>
                  <a:prstClr val="black"/>
                </a:solidFill>
                <a:latin typeface="Times New Roman" pitchFamily="18" charset="0"/>
                <a:cs typeface="Times New Roman" pitchFamily="18" charset="0"/>
              </a:rPr>
              <a:t>مثال : الليشمانيا                </a:t>
            </a:r>
            <a:r>
              <a:rPr lang="en-US" b="1" smtClean="0">
                <a:solidFill>
                  <a:prstClr val="black"/>
                </a:solidFill>
                <a:latin typeface="Times New Roman" pitchFamily="18" charset="0"/>
                <a:cs typeface="Times New Roman" pitchFamily="18" charset="0"/>
              </a:rPr>
              <a:t>Ex.:</a:t>
            </a:r>
            <a:r>
              <a:rPr lang="en-US" b="1" i="1" smtClean="0">
                <a:solidFill>
                  <a:prstClr val="black"/>
                </a:solidFill>
                <a:latin typeface="Times New Roman" pitchFamily="18" charset="0"/>
                <a:cs typeface="Times New Roman" pitchFamily="18" charset="0"/>
              </a:rPr>
              <a:t>Leishmania tropica</a:t>
            </a:r>
          </a:p>
          <a:p>
            <a:pPr algn="ctr" rtl="1" fontAlgn="base">
              <a:spcBef>
                <a:spcPct val="0"/>
              </a:spcBef>
              <a:spcAft>
                <a:spcPct val="0"/>
              </a:spcAft>
            </a:pPr>
            <a:r>
              <a:rPr lang="en-US" b="1" smtClean="0">
                <a:solidFill>
                  <a:prstClr val="black"/>
                </a:solidFill>
                <a:latin typeface="Times New Roman" pitchFamily="18" charset="0"/>
                <a:cs typeface="Times New Roman" pitchFamily="18" charset="0"/>
              </a:rPr>
              <a:t>Ex.:</a:t>
            </a:r>
            <a:r>
              <a:rPr lang="en-US" b="1" i="1" smtClean="0">
                <a:solidFill>
                  <a:prstClr val="black"/>
                </a:solidFill>
                <a:latin typeface="Times New Roman" pitchFamily="18" charset="0"/>
                <a:cs typeface="Times New Roman" pitchFamily="18" charset="0"/>
              </a:rPr>
              <a:t>Leishmania donovani</a:t>
            </a:r>
            <a:endParaRPr lang="ar-SA" b="1" i="1" smtClean="0">
              <a:solidFill>
                <a:prstClr val="black"/>
              </a:solidFill>
              <a:latin typeface="Times New Roman" pitchFamily="18" charset="0"/>
              <a:cs typeface="Times New Roman" pitchFamily="18" charset="0"/>
            </a:endParaRPr>
          </a:p>
        </p:txBody>
      </p:sp>
      <p:sp>
        <p:nvSpPr>
          <p:cNvPr id="6156" name="Line 14"/>
          <p:cNvSpPr>
            <a:spLocks noChangeShapeType="1"/>
          </p:cNvSpPr>
          <p:nvPr/>
        </p:nvSpPr>
        <p:spPr bwMode="auto">
          <a:xfrm>
            <a:off x="7308850" y="3789363"/>
            <a:ext cx="0" cy="287337"/>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6157" name="Line 15"/>
          <p:cNvSpPr>
            <a:spLocks noChangeShapeType="1"/>
          </p:cNvSpPr>
          <p:nvPr/>
        </p:nvSpPr>
        <p:spPr bwMode="auto">
          <a:xfrm>
            <a:off x="2771775" y="3789363"/>
            <a:ext cx="0" cy="5032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6158" name="Line 17"/>
          <p:cNvSpPr>
            <a:spLocks noChangeShapeType="1"/>
          </p:cNvSpPr>
          <p:nvPr/>
        </p:nvSpPr>
        <p:spPr bwMode="auto">
          <a:xfrm flipH="1">
            <a:off x="1547813" y="4292600"/>
            <a:ext cx="3311525"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6159" name="Line 18"/>
          <p:cNvSpPr>
            <a:spLocks noChangeShapeType="1"/>
          </p:cNvSpPr>
          <p:nvPr/>
        </p:nvSpPr>
        <p:spPr bwMode="auto">
          <a:xfrm>
            <a:off x="1547813" y="4292600"/>
            <a:ext cx="0" cy="1081088"/>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6160" name="Line 19"/>
          <p:cNvSpPr>
            <a:spLocks noChangeShapeType="1"/>
          </p:cNvSpPr>
          <p:nvPr/>
        </p:nvSpPr>
        <p:spPr bwMode="auto">
          <a:xfrm>
            <a:off x="4859338" y="4292600"/>
            <a:ext cx="0" cy="1081088"/>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Tree>
    <p:extLst>
      <p:ext uri="{BB962C8B-B14F-4D97-AF65-F5344CB8AC3E}">
        <p14:creationId xmlns:p14="http://schemas.microsoft.com/office/powerpoint/2010/main" val="689491205"/>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duotone>
              <a:prstClr val="black"/>
              <a:schemeClr val="tx2">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sp>
        <p:nvSpPr>
          <p:cNvPr id="7170" name="مستطيل مستدير الزوايا 4"/>
          <p:cNvSpPr>
            <a:spLocks noChangeArrowheads="1"/>
          </p:cNvSpPr>
          <p:nvPr/>
        </p:nvSpPr>
        <p:spPr bwMode="auto">
          <a:xfrm>
            <a:off x="214313" y="71438"/>
            <a:ext cx="8389937" cy="549275"/>
          </a:xfrm>
          <a:prstGeom prst="roundRect">
            <a:avLst>
              <a:gd name="adj" fmla="val 16667"/>
            </a:avLst>
          </a:prstGeom>
          <a:solidFill>
            <a:srgbClr val="FFFF99"/>
          </a:solidFill>
          <a:ln w="9525" algn="ctr">
            <a:solidFill>
              <a:srgbClr val="F6924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3200" b="1" smtClean="0">
                <a:solidFill>
                  <a:prstClr val="black"/>
                </a:solidFill>
                <a:latin typeface="Times New Roman" pitchFamily="18" charset="0"/>
                <a:cs typeface="Times New Roman" pitchFamily="18" charset="0"/>
              </a:rPr>
              <a:t>مملكة الطلائعيات          </a:t>
            </a:r>
            <a:r>
              <a:rPr lang="en-US" sz="3200" b="1" smtClean="0">
                <a:solidFill>
                  <a:prstClr val="black"/>
                </a:solidFill>
                <a:latin typeface="Times New Roman" pitchFamily="18" charset="0"/>
                <a:cs typeface="Times New Roman" pitchFamily="18" charset="0"/>
              </a:rPr>
              <a:t>Kingdom : Protista</a:t>
            </a:r>
            <a:endParaRPr lang="ar-SA" sz="3200" b="1" smtClean="0">
              <a:solidFill>
                <a:prstClr val="black"/>
              </a:solidFill>
              <a:latin typeface="Times New Roman" pitchFamily="18" charset="0"/>
              <a:cs typeface="Times New Roman" pitchFamily="18" charset="0"/>
            </a:endParaRPr>
          </a:p>
        </p:txBody>
      </p:sp>
      <p:sp>
        <p:nvSpPr>
          <p:cNvPr id="7171" name="مستطيل مستدير الزوايا 5"/>
          <p:cNvSpPr>
            <a:spLocks noChangeArrowheads="1"/>
          </p:cNvSpPr>
          <p:nvPr/>
        </p:nvSpPr>
        <p:spPr bwMode="auto">
          <a:xfrm>
            <a:off x="857250" y="692150"/>
            <a:ext cx="7572375" cy="808038"/>
          </a:xfrm>
          <a:prstGeom prst="roundRect">
            <a:avLst>
              <a:gd name="adj" fmla="val 16667"/>
            </a:avLst>
          </a:prstGeom>
          <a:solidFill>
            <a:srgbClr val="FFCC99"/>
          </a:solidFill>
          <a:ln w="9525" algn="ctr">
            <a:solidFill>
              <a:srgbClr val="F6924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شعبة اللحميات السوطية </a:t>
            </a:r>
            <a:r>
              <a:rPr lang="en-US" sz="2400" b="1" smtClean="0">
                <a:solidFill>
                  <a:prstClr val="black"/>
                </a:solidFill>
                <a:latin typeface="Times New Roman" pitchFamily="18" charset="0"/>
                <a:cs typeface="Times New Roman" pitchFamily="18" charset="0"/>
              </a:rPr>
              <a:t>Phylum: Sarco mastigophora              </a:t>
            </a:r>
            <a:endParaRPr lang="ar-SA" b="1" smtClean="0">
              <a:solidFill>
                <a:prstClr val="black"/>
              </a:solidFill>
              <a:latin typeface="Times New Roman" pitchFamily="18" charset="0"/>
              <a:cs typeface="Times New Roman" pitchFamily="18" charset="0"/>
            </a:endParaRPr>
          </a:p>
        </p:txBody>
      </p:sp>
      <p:sp>
        <p:nvSpPr>
          <p:cNvPr id="7172" name="مستطيل مستدير الزوايا 6"/>
          <p:cNvSpPr>
            <a:spLocks noChangeArrowheads="1"/>
          </p:cNvSpPr>
          <p:nvPr/>
        </p:nvSpPr>
        <p:spPr bwMode="auto">
          <a:xfrm>
            <a:off x="857250" y="1571625"/>
            <a:ext cx="7572375" cy="633413"/>
          </a:xfrm>
          <a:prstGeom prst="roundRect">
            <a:avLst>
              <a:gd name="adj" fmla="val 16667"/>
            </a:avLst>
          </a:prstGeom>
          <a:solidFill>
            <a:srgbClr val="CC99FF"/>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شعيبة اللحميات </a:t>
            </a:r>
            <a:r>
              <a:rPr lang="en-US" sz="2400" b="1" smtClean="0">
                <a:solidFill>
                  <a:prstClr val="black"/>
                </a:solidFill>
                <a:latin typeface="Times New Roman" pitchFamily="18" charset="0"/>
                <a:cs typeface="Times New Roman" pitchFamily="18" charset="0"/>
              </a:rPr>
              <a:t>Subphylum : Sarcodina       </a:t>
            </a:r>
            <a:r>
              <a:rPr lang="en-US" sz="2800" b="1" smtClean="0">
                <a:solidFill>
                  <a:prstClr val="black"/>
                </a:solidFill>
                <a:latin typeface="Times New Roman" pitchFamily="18" charset="0"/>
                <a:cs typeface="Times New Roman" pitchFamily="18" charset="0"/>
              </a:rPr>
              <a:t>   </a:t>
            </a:r>
            <a:r>
              <a:rPr lang="en-US" smtClean="0">
                <a:solidFill>
                  <a:prstClr val="black"/>
                </a:solidFill>
                <a:latin typeface="Times New Roman" pitchFamily="18" charset="0"/>
                <a:cs typeface="Times New Roman" pitchFamily="18" charset="0"/>
              </a:rPr>
              <a:t>             </a:t>
            </a:r>
            <a:endParaRPr lang="ar-SA" smtClean="0">
              <a:solidFill>
                <a:prstClr val="black"/>
              </a:solidFill>
              <a:latin typeface="Times New Roman" pitchFamily="18" charset="0"/>
              <a:cs typeface="Times New Roman" pitchFamily="18" charset="0"/>
            </a:endParaRPr>
          </a:p>
        </p:txBody>
      </p:sp>
      <p:sp>
        <p:nvSpPr>
          <p:cNvPr id="7173" name="Line 7"/>
          <p:cNvSpPr>
            <a:spLocks noChangeShapeType="1"/>
          </p:cNvSpPr>
          <p:nvPr/>
        </p:nvSpPr>
        <p:spPr bwMode="auto">
          <a:xfrm>
            <a:off x="7308850" y="2205038"/>
            <a:ext cx="0" cy="6477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7174" name="مستطيل مستدير الزوايا 6"/>
          <p:cNvSpPr>
            <a:spLocks noChangeArrowheads="1"/>
          </p:cNvSpPr>
          <p:nvPr/>
        </p:nvSpPr>
        <p:spPr bwMode="auto">
          <a:xfrm>
            <a:off x="6372225" y="2852738"/>
            <a:ext cx="1944688" cy="936625"/>
          </a:xfrm>
          <a:prstGeom prst="roundRect">
            <a:avLst>
              <a:gd name="adj" fmla="val 16667"/>
            </a:avLst>
          </a:prstGeom>
          <a:solidFill>
            <a:srgbClr val="FF99CC">
              <a:alpha val="89803"/>
            </a:srgbClr>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b="1" i="1" smtClean="0">
                <a:solidFill>
                  <a:prstClr val="black"/>
                </a:solidFill>
                <a:latin typeface="Times New Roman" pitchFamily="18" charset="0"/>
                <a:cs typeface="Times New Roman" pitchFamily="18" charset="0"/>
              </a:rPr>
              <a:t>مثال : الاميبا                                </a:t>
            </a:r>
            <a:r>
              <a:rPr lang="en-US" b="1" smtClean="0">
                <a:solidFill>
                  <a:prstClr val="black"/>
                </a:solidFill>
                <a:latin typeface="Times New Roman" pitchFamily="18" charset="0"/>
                <a:cs typeface="Times New Roman" pitchFamily="18" charset="0"/>
              </a:rPr>
              <a:t>Ex.:</a:t>
            </a:r>
            <a:r>
              <a:rPr lang="en-US" b="1" i="1" smtClean="0">
                <a:solidFill>
                  <a:prstClr val="black"/>
                </a:solidFill>
                <a:latin typeface="Times New Roman" pitchFamily="18" charset="0"/>
                <a:cs typeface="Times New Roman" pitchFamily="18" charset="0"/>
              </a:rPr>
              <a:t>Amoeba</a:t>
            </a:r>
            <a:endParaRPr lang="ar-SA" b="1" i="1" smtClean="0">
              <a:solidFill>
                <a:prstClr val="black"/>
              </a:solidFill>
              <a:latin typeface="Times New Roman" pitchFamily="18" charset="0"/>
              <a:cs typeface="Times New Roman" pitchFamily="18" charset="0"/>
            </a:endParaRPr>
          </a:p>
        </p:txBody>
      </p:sp>
      <p:sp>
        <p:nvSpPr>
          <p:cNvPr id="7175" name="مستطيل مستدير الزوايا 6"/>
          <p:cNvSpPr>
            <a:spLocks noChangeArrowheads="1"/>
          </p:cNvSpPr>
          <p:nvPr/>
        </p:nvSpPr>
        <p:spPr bwMode="auto">
          <a:xfrm>
            <a:off x="3635375" y="5300663"/>
            <a:ext cx="2663825" cy="1035050"/>
          </a:xfrm>
          <a:prstGeom prst="roundRect">
            <a:avLst>
              <a:gd name="adj" fmla="val 16667"/>
            </a:avLst>
          </a:prstGeom>
          <a:solidFill>
            <a:srgbClr val="FF99CC">
              <a:alpha val="89803"/>
            </a:srgbClr>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b="1" i="1" smtClean="0">
                <a:solidFill>
                  <a:prstClr val="black"/>
                </a:solidFill>
                <a:latin typeface="Times New Roman" pitchFamily="18" charset="0"/>
                <a:cs typeface="Times New Roman" pitchFamily="18" charset="0"/>
              </a:rPr>
              <a:t>مثال : المثقبات</a:t>
            </a:r>
          </a:p>
          <a:p>
            <a:pPr algn="ctr" rtl="1" fontAlgn="base">
              <a:spcBef>
                <a:spcPct val="0"/>
              </a:spcBef>
              <a:spcAft>
                <a:spcPct val="0"/>
              </a:spcAft>
            </a:pPr>
            <a:r>
              <a:rPr lang="en-US" b="1" smtClean="0">
                <a:solidFill>
                  <a:prstClr val="black"/>
                </a:solidFill>
                <a:latin typeface="Times New Roman" pitchFamily="18" charset="0"/>
                <a:cs typeface="Times New Roman" pitchFamily="18" charset="0"/>
              </a:rPr>
              <a:t>Ex.:The foraminifera</a:t>
            </a:r>
            <a:endParaRPr lang="ar-SA" b="1" smtClean="0">
              <a:solidFill>
                <a:prstClr val="black"/>
              </a:solidFill>
              <a:latin typeface="Times New Roman" pitchFamily="18" charset="0"/>
              <a:cs typeface="Times New Roman" pitchFamily="18" charset="0"/>
            </a:endParaRPr>
          </a:p>
        </p:txBody>
      </p:sp>
      <p:sp>
        <p:nvSpPr>
          <p:cNvPr id="7176" name="مستطيل مستدير الزوايا 6"/>
          <p:cNvSpPr>
            <a:spLocks noChangeArrowheads="1"/>
          </p:cNvSpPr>
          <p:nvPr/>
        </p:nvSpPr>
        <p:spPr bwMode="auto">
          <a:xfrm>
            <a:off x="323850" y="3357563"/>
            <a:ext cx="3168650" cy="1250950"/>
          </a:xfrm>
          <a:prstGeom prst="roundRect">
            <a:avLst>
              <a:gd name="adj" fmla="val 16667"/>
            </a:avLst>
          </a:prstGeom>
          <a:solidFill>
            <a:srgbClr val="FF99CC">
              <a:alpha val="89803"/>
            </a:srgbClr>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b="1" i="1" smtClean="0">
                <a:solidFill>
                  <a:prstClr val="black"/>
                </a:solidFill>
                <a:latin typeface="Times New Roman" pitchFamily="18" charset="0"/>
                <a:cs typeface="Times New Roman" pitchFamily="18" charset="0"/>
              </a:rPr>
              <a:t>مثال : الانتاميبا              </a:t>
            </a:r>
            <a:r>
              <a:rPr lang="en-US" b="1" smtClean="0">
                <a:solidFill>
                  <a:prstClr val="black"/>
                </a:solidFill>
                <a:latin typeface="Times New Roman" pitchFamily="18" charset="0"/>
                <a:cs typeface="Times New Roman" pitchFamily="18" charset="0"/>
              </a:rPr>
              <a:t>Ex.:</a:t>
            </a:r>
            <a:r>
              <a:rPr lang="en-US" b="1" i="1" smtClean="0">
                <a:solidFill>
                  <a:prstClr val="black"/>
                </a:solidFill>
                <a:latin typeface="Times New Roman" pitchFamily="18" charset="0"/>
                <a:cs typeface="Times New Roman" pitchFamily="18" charset="0"/>
              </a:rPr>
              <a:t>Entamoeba histolytica</a:t>
            </a:r>
          </a:p>
          <a:p>
            <a:pPr algn="ctr" rtl="1" fontAlgn="base">
              <a:spcBef>
                <a:spcPct val="0"/>
              </a:spcBef>
              <a:spcAft>
                <a:spcPct val="0"/>
              </a:spcAft>
            </a:pPr>
            <a:r>
              <a:rPr lang="en-US" b="1" smtClean="0">
                <a:solidFill>
                  <a:prstClr val="black"/>
                </a:solidFill>
                <a:latin typeface="Times New Roman" pitchFamily="18" charset="0"/>
                <a:cs typeface="Times New Roman" pitchFamily="18" charset="0"/>
              </a:rPr>
              <a:t>Ex.: </a:t>
            </a:r>
            <a:r>
              <a:rPr lang="en-US" b="1" i="1" smtClean="0">
                <a:solidFill>
                  <a:prstClr val="black"/>
                </a:solidFill>
                <a:latin typeface="Times New Roman" pitchFamily="18" charset="0"/>
                <a:cs typeface="Times New Roman" pitchFamily="18" charset="0"/>
              </a:rPr>
              <a:t>Entamoeba coli</a:t>
            </a:r>
            <a:endParaRPr lang="ar-SA" b="1" i="1" smtClean="0">
              <a:solidFill>
                <a:prstClr val="black"/>
              </a:solidFill>
              <a:latin typeface="Times New Roman" pitchFamily="18" charset="0"/>
              <a:cs typeface="Times New Roman" pitchFamily="18" charset="0"/>
            </a:endParaRPr>
          </a:p>
        </p:txBody>
      </p:sp>
      <p:sp>
        <p:nvSpPr>
          <p:cNvPr id="7177" name="Line 15"/>
          <p:cNvSpPr>
            <a:spLocks noChangeShapeType="1"/>
          </p:cNvSpPr>
          <p:nvPr/>
        </p:nvSpPr>
        <p:spPr bwMode="auto">
          <a:xfrm>
            <a:off x="1619250" y="2205038"/>
            <a:ext cx="0" cy="1081087"/>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7178" name="Line 16"/>
          <p:cNvSpPr>
            <a:spLocks noChangeShapeType="1"/>
          </p:cNvSpPr>
          <p:nvPr/>
        </p:nvSpPr>
        <p:spPr bwMode="auto">
          <a:xfrm>
            <a:off x="4859338" y="2205038"/>
            <a:ext cx="0" cy="3095625"/>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Tree>
    <p:extLst>
      <p:ext uri="{BB962C8B-B14F-4D97-AF65-F5344CB8AC3E}">
        <p14:creationId xmlns:p14="http://schemas.microsoft.com/office/powerpoint/2010/main" val="220163897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0000">
                <a:lumMod val="53000"/>
                <a:lumOff val="47000"/>
              </a:srgbClr>
            </a:gs>
            <a:gs pos="16000">
              <a:srgbClr val="00CCCC"/>
            </a:gs>
            <a:gs pos="39000">
              <a:srgbClr val="9999FF"/>
            </a:gs>
            <a:gs pos="52000">
              <a:srgbClr val="2E6792"/>
            </a:gs>
            <a:gs pos="71001">
              <a:srgbClr val="3333CC"/>
            </a:gs>
            <a:gs pos="88000">
              <a:srgbClr val="1170FF"/>
            </a:gs>
            <a:gs pos="100000">
              <a:srgbClr val="006699"/>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8" name="مستطيل مستدير الزوايا 7"/>
          <p:cNvSpPr/>
          <p:nvPr/>
        </p:nvSpPr>
        <p:spPr>
          <a:xfrm>
            <a:off x="2195513" y="3933825"/>
            <a:ext cx="4857750" cy="2376488"/>
          </a:xfrm>
          <a:prstGeom prst="roundRect">
            <a:avLst/>
          </a:prstGeom>
          <a:solidFill>
            <a:schemeClr val="accent5">
              <a:lumMod val="20000"/>
              <a:lumOff val="8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anchor="ctr"/>
          <a:lstStyle/>
          <a:p>
            <a:pPr algn="ctr" rtl="1" fontAlgn="base">
              <a:spcBef>
                <a:spcPct val="0"/>
              </a:spcBef>
              <a:spcAft>
                <a:spcPct val="0"/>
              </a:spcAft>
              <a:defRPr/>
            </a:pPr>
            <a:r>
              <a:rPr lang="ar-SA" sz="2400" b="1" dirty="0">
                <a:solidFill>
                  <a:srgbClr val="000000"/>
                </a:solidFill>
                <a:latin typeface="Times New Roman" pitchFamily="18" charset="0"/>
                <a:cs typeface="Times New Roman" pitchFamily="18" charset="0"/>
              </a:rPr>
              <a:t>مثال</a:t>
            </a:r>
            <a:r>
              <a:rPr lang="ar-SA" sz="2400" dirty="0">
                <a:solidFill>
                  <a:srgbClr val="000000"/>
                </a:solidFill>
                <a:latin typeface="Times New Roman" pitchFamily="18" charset="0"/>
                <a:cs typeface="Times New Roman" pitchFamily="18" charset="0"/>
              </a:rPr>
              <a:t> </a:t>
            </a:r>
            <a:r>
              <a:rPr lang="ar-SA" sz="2800" dirty="0">
                <a:solidFill>
                  <a:srgbClr val="000000"/>
                </a:solidFill>
                <a:latin typeface="Times New Roman" pitchFamily="18" charset="0"/>
                <a:cs typeface="Times New Roman" pitchFamily="18" charset="0"/>
              </a:rPr>
              <a:t>: </a:t>
            </a:r>
            <a:r>
              <a:rPr lang="en-US" sz="2800" dirty="0">
                <a:solidFill>
                  <a:srgbClr val="000000"/>
                </a:solidFill>
                <a:latin typeface="Times New Roman" pitchFamily="18" charset="0"/>
                <a:cs typeface="Times New Roman" pitchFamily="18" charset="0"/>
              </a:rPr>
              <a:t>  </a:t>
            </a:r>
            <a:r>
              <a:rPr lang="en-US" sz="2800" b="1" i="1" dirty="0">
                <a:solidFill>
                  <a:prstClr val="black"/>
                </a:solidFill>
                <a:latin typeface="Times New Roman" pitchFamily="18" charset="0"/>
                <a:cs typeface="Times New Roman" pitchFamily="18" charset="0"/>
              </a:rPr>
              <a:t>Plasmodium </a:t>
            </a:r>
            <a:r>
              <a:rPr lang="en-US" sz="2800" b="1" i="1" dirty="0" err="1">
                <a:solidFill>
                  <a:prstClr val="black"/>
                </a:solidFill>
                <a:latin typeface="Times New Roman" pitchFamily="18" charset="0"/>
                <a:cs typeface="Times New Roman" pitchFamily="18" charset="0"/>
              </a:rPr>
              <a:t>vivax</a:t>
            </a:r>
            <a:endParaRPr lang="en-US" sz="2800" b="1" i="1" dirty="0">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2800" b="1" i="1" dirty="0">
                <a:solidFill>
                  <a:prstClr val="black"/>
                </a:solidFill>
                <a:latin typeface="Times New Roman" pitchFamily="18" charset="0"/>
                <a:cs typeface="Times New Roman" pitchFamily="18" charset="0"/>
              </a:rPr>
              <a:t>Plasmodium falciparum</a:t>
            </a:r>
          </a:p>
          <a:p>
            <a:pPr algn="ctr" rtl="1" fontAlgn="base">
              <a:spcBef>
                <a:spcPct val="0"/>
              </a:spcBef>
              <a:spcAft>
                <a:spcPct val="0"/>
              </a:spcAft>
              <a:defRPr/>
            </a:pPr>
            <a:r>
              <a:rPr lang="en-US" sz="2800" b="1" i="1" dirty="0">
                <a:solidFill>
                  <a:prstClr val="black"/>
                </a:solidFill>
                <a:latin typeface="Times New Roman" pitchFamily="18" charset="0"/>
                <a:cs typeface="Times New Roman" pitchFamily="18" charset="0"/>
              </a:rPr>
              <a:t>Plasmodium </a:t>
            </a:r>
            <a:r>
              <a:rPr lang="en-US" sz="2800" b="1" i="1" dirty="0" err="1">
                <a:solidFill>
                  <a:prstClr val="black"/>
                </a:solidFill>
                <a:latin typeface="Times New Roman" pitchFamily="18" charset="0"/>
                <a:cs typeface="Times New Roman" pitchFamily="18" charset="0"/>
              </a:rPr>
              <a:t>malariae</a:t>
            </a:r>
            <a:endParaRPr lang="ar-SA" sz="2800" b="1" i="1" dirty="0">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2800" b="1" i="1" dirty="0">
                <a:solidFill>
                  <a:prstClr val="black"/>
                </a:solidFill>
                <a:latin typeface="Times New Roman" pitchFamily="18" charset="0"/>
                <a:cs typeface="Times New Roman" pitchFamily="18" charset="0"/>
              </a:rPr>
              <a:t>Plasmodium </a:t>
            </a:r>
            <a:r>
              <a:rPr lang="en-US" sz="2800" b="1" i="1" dirty="0" err="1">
                <a:solidFill>
                  <a:prstClr val="black"/>
                </a:solidFill>
                <a:latin typeface="Times New Roman" pitchFamily="18" charset="0"/>
                <a:cs typeface="Times New Roman" pitchFamily="18" charset="0"/>
              </a:rPr>
              <a:t>ovale</a:t>
            </a:r>
            <a:endParaRPr lang="ar-SA" sz="2800" dirty="0">
              <a:solidFill>
                <a:srgbClr val="000000"/>
              </a:solidFill>
              <a:latin typeface="Times New Roman" pitchFamily="18" charset="0"/>
              <a:cs typeface="Times New Roman" pitchFamily="18" charset="0"/>
            </a:endParaRPr>
          </a:p>
        </p:txBody>
      </p:sp>
      <p:sp>
        <p:nvSpPr>
          <p:cNvPr id="8195" name="مستطيل مستدير الزوايا 4"/>
          <p:cNvSpPr>
            <a:spLocks noChangeArrowheads="1"/>
          </p:cNvSpPr>
          <p:nvPr/>
        </p:nvSpPr>
        <p:spPr bwMode="auto">
          <a:xfrm>
            <a:off x="214313" y="71438"/>
            <a:ext cx="8389937" cy="549275"/>
          </a:xfrm>
          <a:prstGeom prst="roundRect">
            <a:avLst>
              <a:gd name="adj" fmla="val 16667"/>
            </a:avLst>
          </a:prstGeom>
          <a:solidFill>
            <a:srgbClr val="FFFF99"/>
          </a:solidFill>
          <a:ln w="9525" algn="ctr">
            <a:solidFill>
              <a:srgbClr val="F6924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3200" b="1" smtClean="0">
                <a:solidFill>
                  <a:prstClr val="black"/>
                </a:solidFill>
                <a:latin typeface="Times New Roman" pitchFamily="18" charset="0"/>
                <a:cs typeface="Times New Roman" pitchFamily="18" charset="0"/>
              </a:rPr>
              <a:t>مملكة الطلائعيات          </a:t>
            </a:r>
            <a:r>
              <a:rPr lang="en-US" sz="3200" b="1" smtClean="0">
                <a:solidFill>
                  <a:prstClr val="black"/>
                </a:solidFill>
                <a:latin typeface="Times New Roman" pitchFamily="18" charset="0"/>
                <a:cs typeface="Times New Roman" pitchFamily="18" charset="0"/>
              </a:rPr>
              <a:t>Kingdom : Protista</a:t>
            </a:r>
            <a:endParaRPr lang="ar-SA" sz="3200" b="1" smtClean="0">
              <a:solidFill>
                <a:prstClr val="black"/>
              </a:solidFill>
              <a:latin typeface="Times New Roman" pitchFamily="18" charset="0"/>
              <a:cs typeface="Times New Roman" pitchFamily="18" charset="0"/>
            </a:endParaRPr>
          </a:p>
        </p:txBody>
      </p:sp>
      <p:sp>
        <p:nvSpPr>
          <p:cNvPr id="8196" name="مستطيل مستدير الزوايا 5"/>
          <p:cNvSpPr>
            <a:spLocks noChangeArrowheads="1"/>
          </p:cNvSpPr>
          <p:nvPr/>
        </p:nvSpPr>
        <p:spPr bwMode="auto">
          <a:xfrm>
            <a:off x="827088" y="1844675"/>
            <a:ext cx="7572375" cy="1081088"/>
          </a:xfrm>
          <a:prstGeom prst="roundRect">
            <a:avLst>
              <a:gd name="adj" fmla="val 16667"/>
            </a:avLst>
          </a:prstGeom>
          <a:solidFill>
            <a:srgbClr val="FFCC99"/>
          </a:solidFill>
          <a:ln w="9525" algn="ctr">
            <a:solidFill>
              <a:srgbClr val="F6924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400" b="1" smtClean="0">
                <a:solidFill>
                  <a:prstClr val="black"/>
                </a:solidFill>
              </a:rPr>
              <a:t>شعبة ابيكومبالاكسا</a:t>
            </a:r>
          </a:p>
          <a:p>
            <a:pPr algn="ctr" rtl="1" fontAlgn="base">
              <a:spcBef>
                <a:spcPct val="0"/>
              </a:spcBef>
              <a:spcAft>
                <a:spcPct val="0"/>
              </a:spcAft>
            </a:pPr>
            <a:r>
              <a:rPr lang="en-US" sz="2400" b="1" smtClean="0">
                <a:solidFill>
                  <a:prstClr val="black"/>
                </a:solidFill>
                <a:latin typeface="Times New Roman" pitchFamily="18" charset="0"/>
                <a:cs typeface="Times New Roman" pitchFamily="18" charset="0"/>
              </a:rPr>
              <a:t>Phylum:Apicomplexa</a:t>
            </a:r>
            <a:endParaRPr lang="ar-SA" sz="2400" b="1" smtClean="0">
              <a:solidFill>
                <a:prstClr val="black"/>
              </a:solidFill>
              <a:latin typeface="Times New Roman" pitchFamily="18" charset="0"/>
              <a:cs typeface="Times New Roman" pitchFamily="18" charset="0"/>
            </a:endParaRPr>
          </a:p>
        </p:txBody>
      </p:sp>
      <p:sp>
        <p:nvSpPr>
          <p:cNvPr id="8197" name="Line 5"/>
          <p:cNvSpPr>
            <a:spLocks noChangeShapeType="1"/>
          </p:cNvSpPr>
          <p:nvPr/>
        </p:nvSpPr>
        <p:spPr bwMode="auto">
          <a:xfrm>
            <a:off x="4643438" y="620713"/>
            <a:ext cx="0" cy="1152525"/>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8198" name="Line 6"/>
          <p:cNvSpPr>
            <a:spLocks noChangeShapeType="1"/>
          </p:cNvSpPr>
          <p:nvPr/>
        </p:nvSpPr>
        <p:spPr bwMode="auto">
          <a:xfrm>
            <a:off x="4643438" y="2924175"/>
            <a:ext cx="0" cy="100965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Tree>
    <p:extLst>
      <p:ext uri="{BB962C8B-B14F-4D97-AF65-F5344CB8AC3E}">
        <p14:creationId xmlns:p14="http://schemas.microsoft.com/office/powerpoint/2010/main" val="603154579"/>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CB86E"/>
            </a:gs>
            <a:gs pos="100000">
              <a:srgbClr val="156B13"/>
            </a:gs>
          </a:gsLst>
          <a:lin ang="16200000" scaled="0"/>
        </a:gradFill>
        <a:effectLst/>
      </p:bgPr>
    </p:bg>
    <p:spTree>
      <p:nvGrpSpPr>
        <p:cNvPr id="1" name=""/>
        <p:cNvGrpSpPr/>
        <p:nvPr/>
      </p:nvGrpSpPr>
      <p:grpSpPr>
        <a:xfrm>
          <a:off x="0" y="0"/>
          <a:ext cx="0" cy="0"/>
          <a:chOff x="0" y="0"/>
          <a:chExt cx="0" cy="0"/>
        </a:xfrm>
      </p:grpSpPr>
      <p:sp>
        <p:nvSpPr>
          <p:cNvPr id="8" name="مستطيل مستدير الزوايا 7"/>
          <p:cNvSpPr/>
          <p:nvPr/>
        </p:nvSpPr>
        <p:spPr>
          <a:xfrm>
            <a:off x="2195513" y="3933825"/>
            <a:ext cx="4857750" cy="2087563"/>
          </a:xfrm>
          <a:prstGeom prst="roundRect">
            <a:avLst/>
          </a:prstGeom>
          <a:solidFill>
            <a:schemeClr val="accent5">
              <a:lumMod val="20000"/>
              <a:lumOff val="8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anchor="ctr"/>
          <a:lstStyle/>
          <a:p>
            <a:pPr algn="ctr" rtl="1" fontAlgn="base">
              <a:spcBef>
                <a:spcPct val="0"/>
              </a:spcBef>
              <a:spcAft>
                <a:spcPct val="0"/>
              </a:spcAft>
              <a:defRPr/>
            </a:pPr>
            <a:r>
              <a:rPr lang="ar-SA" sz="2400" b="1">
                <a:solidFill>
                  <a:srgbClr val="000000"/>
                </a:solidFill>
                <a:latin typeface="Times New Roman" pitchFamily="18" charset="0"/>
                <a:cs typeface="Times New Roman" pitchFamily="18" charset="0"/>
              </a:rPr>
              <a:t>مثال :</a:t>
            </a:r>
            <a:endParaRPr lang="en-US" sz="2400" b="1">
              <a:solidFill>
                <a:srgbClr val="000000"/>
              </a:solidFill>
              <a:latin typeface="Times New Roman" pitchFamily="18" charset="0"/>
              <a:cs typeface="Times New Roman" pitchFamily="18" charset="0"/>
            </a:endParaRPr>
          </a:p>
          <a:p>
            <a:pPr algn="ctr" rtl="1" fontAlgn="base">
              <a:spcBef>
                <a:spcPct val="0"/>
              </a:spcBef>
              <a:spcAft>
                <a:spcPct val="0"/>
              </a:spcAft>
              <a:defRPr/>
            </a:pPr>
            <a:r>
              <a:rPr lang="en-US" sz="2800" b="1">
                <a:solidFill>
                  <a:srgbClr val="000000"/>
                </a:solidFill>
                <a:latin typeface="Times New Roman" pitchFamily="18" charset="0"/>
                <a:cs typeface="Times New Roman" pitchFamily="18" charset="0"/>
              </a:rPr>
              <a:t>Ex. </a:t>
            </a:r>
            <a:r>
              <a:rPr lang="en-US" sz="2800" b="1" i="1">
                <a:solidFill>
                  <a:srgbClr val="000000"/>
                </a:solidFill>
                <a:latin typeface="Times New Roman" pitchFamily="18" charset="0"/>
                <a:cs typeface="Times New Roman" pitchFamily="18" charset="0"/>
              </a:rPr>
              <a:t>Balantidium coli</a:t>
            </a:r>
          </a:p>
          <a:p>
            <a:pPr algn="ctr" rtl="1" fontAlgn="base">
              <a:spcBef>
                <a:spcPct val="0"/>
              </a:spcBef>
              <a:spcAft>
                <a:spcPct val="0"/>
              </a:spcAft>
              <a:defRPr/>
            </a:pPr>
            <a:r>
              <a:rPr lang="en-US" sz="2800" b="1">
                <a:solidFill>
                  <a:srgbClr val="000000"/>
                </a:solidFill>
                <a:latin typeface="Times New Roman" pitchFamily="18" charset="0"/>
                <a:cs typeface="Times New Roman" pitchFamily="18" charset="0"/>
              </a:rPr>
              <a:t>Ex. </a:t>
            </a:r>
            <a:r>
              <a:rPr lang="en-US" sz="2800" b="1" i="1">
                <a:solidFill>
                  <a:srgbClr val="000000"/>
                </a:solidFill>
                <a:latin typeface="Times New Roman" pitchFamily="18" charset="0"/>
                <a:cs typeface="Times New Roman" pitchFamily="18" charset="0"/>
              </a:rPr>
              <a:t>Paramecium</a:t>
            </a:r>
            <a:endParaRPr lang="ar-SA" sz="2800" b="1" i="1">
              <a:solidFill>
                <a:srgbClr val="000000"/>
              </a:solidFill>
              <a:latin typeface="Times New Roman" pitchFamily="18" charset="0"/>
              <a:cs typeface="Times New Roman" pitchFamily="18" charset="0"/>
            </a:endParaRPr>
          </a:p>
        </p:txBody>
      </p:sp>
      <p:sp>
        <p:nvSpPr>
          <p:cNvPr id="9219" name="مستطيل مستدير الزوايا 4"/>
          <p:cNvSpPr>
            <a:spLocks noChangeArrowheads="1"/>
          </p:cNvSpPr>
          <p:nvPr/>
        </p:nvSpPr>
        <p:spPr bwMode="auto">
          <a:xfrm>
            <a:off x="214313" y="71438"/>
            <a:ext cx="8389937" cy="549275"/>
          </a:xfrm>
          <a:prstGeom prst="roundRect">
            <a:avLst>
              <a:gd name="adj" fmla="val 16667"/>
            </a:avLst>
          </a:prstGeom>
          <a:solidFill>
            <a:srgbClr val="FFFF99"/>
          </a:solidFill>
          <a:ln w="9525" algn="ctr">
            <a:solidFill>
              <a:srgbClr val="F6924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3200" b="1" smtClean="0">
                <a:solidFill>
                  <a:prstClr val="black"/>
                </a:solidFill>
                <a:latin typeface="Times New Roman" pitchFamily="18" charset="0"/>
                <a:cs typeface="Times New Roman" pitchFamily="18" charset="0"/>
              </a:rPr>
              <a:t>مملكة الطلائعيات          </a:t>
            </a:r>
            <a:r>
              <a:rPr lang="en-US" sz="3200" b="1" smtClean="0">
                <a:solidFill>
                  <a:prstClr val="black"/>
                </a:solidFill>
                <a:latin typeface="Times New Roman" pitchFamily="18" charset="0"/>
                <a:cs typeface="Times New Roman" pitchFamily="18" charset="0"/>
              </a:rPr>
              <a:t>Kingdom : Protista</a:t>
            </a:r>
            <a:endParaRPr lang="ar-SA" sz="3200" b="1" smtClean="0">
              <a:solidFill>
                <a:prstClr val="black"/>
              </a:solidFill>
              <a:latin typeface="Times New Roman" pitchFamily="18" charset="0"/>
              <a:cs typeface="Times New Roman" pitchFamily="18" charset="0"/>
            </a:endParaRPr>
          </a:p>
        </p:txBody>
      </p:sp>
      <p:sp>
        <p:nvSpPr>
          <p:cNvPr id="9220" name="مستطيل مستدير الزوايا 5"/>
          <p:cNvSpPr>
            <a:spLocks noChangeArrowheads="1"/>
          </p:cNvSpPr>
          <p:nvPr/>
        </p:nvSpPr>
        <p:spPr bwMode="auto">
          <a:xfrm>
            <a:off x="827088" y="1844675"/>
            <a:ext cx="7572375" cy="1081088"/>
          </a:xfrm>
          <a:prstGeom prst="roundRect">
            <a:avLst>
              <a:gd name="adj" fmla="val 16667"/>
            </a:avLst>
          </a:prstGeom>
          <a:solidFill>
            <a:srgbClr val="3366FF"/>
          </a:solidFill>
          <a:ln w="9525" algn="ctr">
            <a:solidFill>
              <a:srgbClr val="99CCFF"/>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800" b="1" smtClean="0">
                <a:solidFill>
                  <a:prstClr val="white"/>
                </a:solidFill>
                <a:latin typeface="Times New Roman" pitchFamily="18" charset="0"/>
                <a:cs typeface="Times New Roman" pitchFamily="18" charset="0"/>
              </a:rPr>
              <a:t>شعبة الهدبيات   </a:t>
            </a:r>
            <a:r>
              <a:rPr lang="en-US" sz="2800" b="1" smtClean="0">
                <a:solidFill>
                  <a:prstClr val="white"/>
                </a:solidFill>
                <a:latin typeface="Times New Roman" pitchFamily="18" charset="0"/>
                <a:cs typeface="Times New Roman" pitchFamily="18" charset="0"/>
              </a:rPr>
              <a:t>: </a:t>
            </a:r>
            <a:r>
              <a:rPr lang="ar-SA" sz="2800" b="1" smtClean="0">
                <a:solidFill>
                  <a:prstClr val="white"/>
                </a:solidFill>
                <a:latin typeface="Times New Roman" pitchFamily="18" charset="0"/>
                <a:cs typeface="Times New Roman" pitchFamily="18" charset="0"/>
              </a:rPr>
              <a:t> </a:t>
            </a:r>
            <a:r>
              <a:rPr lang="en-US" sz="2800" b="1" smtClean="0">
                <a:solidFill>
                  <a:prstClr val="white"/>
                </a:solidFill>
                <a:latin typeface="Times New Roman" pitchFamily="18" charset="0"/>
                <a:cs typeface="Times New Roman" pitchFamily="18" charset="0"/>
              </a:rPr>
              <a:t>Phylum: Ciliophora</a:t>
            </a:r>
            <a:endParaRPr lang="ar-SA" sz="2800" b="1" smtClean="0">
              <a:solidFill>
                <a:prstClr val="white"/>
              </a:solidFill>
              <a:latin typeface="Times New Roman" pitchFamily="18" charset="0"/>
              <a:cs typeface="Times New Roman" pitchFamily="18" charset="0"/>
            </a:endParaRPr>
          </a:p>
        </p:txBody>
      </p:sp>
      <p:sp>
        <p:nvSpPr>
          <p:cNvPr id="9221" name="Line 5"/>
          <p:cNvSpPr>
            <a:spLocks noChangeShapeType="1"/>
          </p:cNvSpPr>
          <p:nvPr/>
        </p:nvSpPr>
        <p:spPr bwMode="auto">
          <a:xfrm>
            <a:off x="4643438" y="620713"/>
            <a:ext cx="0" cy="1152525"/>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9222" name="Line 6"/>
          <p:cNvSpPr>
            <a:spLocks noChangeShapeType="1"/>
          </p:cNvSpPr>
          <p:nvPr/>
        </p:nvSpPr>
        <p:spPr bwMode="auto">
          <a:xfrm>
            <a:off x="4643438" y="2924175"/>
            <a:ext cx="0" cy="100965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Tree>
    <p:extLst>
      <p:ext uri="{BB962C8B-B14F-4D97-AF65-F5344CB8AC3E}">
        <p14:creationId xmlns:p14="http://schemas.microsoft.com/office/powerpoint/2010/main" val="2926296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10242" name="مستطيل مستدير الزوايا 1"/>
          <p:cNvSpPr>
            <a:spLocks noChangeArrowheads="1"/>
          </p:cNvSpPr>
          <p:nvPr/>
        </p:nvSpPr>
        <p:spPr bwMode="auto">
          <a:xfrm>
            <a:off x="2071688" y="71438"/>
            <a:ext cx="5595937" cy="549275"/>
          </a:xfrm>
          <a:prstGeom prst="roundRect">
            <a:avLst>
              <a:gd name="adj" fmla="val 16667"/>
            </a:avLst>
          </a:prstGeom>
          <a:solidFill>
            <a:srgbClr val="FFFF99"/>
          </a:solidFill>
          <a:ln w="38100" algn="ctr">
            <a:solidFill>
              <a:srgbClr val="FFFF0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المملكة الحيوانية </a:t>
            </a:r>
            <a:r>
              <a:rPr lang="en-US" sz="2400" b="1" smtClean="0">
                <a:solidFill>
                  <a:prstClr val="black"/>
                </a:solidFill>
                <a:latin typeface="Times New Roman" pitchFamily="18" charset="0"/>
                <a:cs typeface="Times New Roman" pitchFamily="18" charset="0"/>
              </a:rPr>
              <a:t>Kingdom of Animal</a:t>
            </a:r>
            <a:endParaRPr lang="ar-SA" sz="2400" b="1" smtClean="0">
              <a:solidFill>
                <a:prstClr val="black"/>
              </a:solidFill>
              <a:latin typeface="Times New Roman" pitchFamily="18" charset="0"/>
              <a:cs typeface="Times New Roman" pitchFamily="18" charset="0"/>
            </a:endParaRPr>
          </a:p>
        </p:txBody>
      </p:sp>
      <p:sp>
        <p:nvSpPr>
          <p:cNvPr id="10243" name="مستطيل مستدير الزوايا 5"/>
          <p:cNvSpPr>
            <a:spLocks noChangeArrowheads="1"/>
          </p:cNvSpPr>
          <p:nvPr/>
        </p:nvSpPr>
        <p:spPr bwMode="auto">
          <a:xfrm>
            <a:off x="5000625" y="1071563"/>
            <a:ext cx="4000500" cy="844550"/>
          </a:xfrm>
          <a:prstGeom prst="roundRect">
            <a:avLst>
              <a:gd name="adj" fmla="val 16667"/>
            </a:avLst>
          </a:prstGeom>
          <a:solidFill>
            <a:srgbClr val="99CCFF"/>
          </a:solidFill>
          <a:ln w="25400" algn="ctr">
            <a:solidFill>
              <a:srgbClr val="385D8A"/>
            </a:solidFill>
            <a:round/>
            <a:headEnd/>
            <a:tailEnd/>
          </a:ln>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البعديات الحقيقية  </a:t>
            </a:r>
            <a:r>
              <a:rPr lang="en-US" sz="2400" b="1" smtClean="0">
                <a:solidFill>
                  <a:prstClr val="black"/>
                </a:solidFill>
                <a:latin typeface="Times New Roman" pitchFamily="18" charset="0"/>
                <a:cs typeface="Times New Roman" pitchFamily="18" charset="0"/>
              </a:rPr>
              <a:t>Eumetazoa</a:t>
            </a:r>
            <a:r>
              <a:rPr lang="ar-SA" sz="2400" b="1" smtClean="0">
                <a:solidFill>
                  <a:prstClr val="black"/>
                </a:solidFill>
                <a:latin typeface="Times New Roman" pitchFamily="18" charset="0"/>
                <a:cs typeface="Times New Roman" pitchFamily="18" charset="0"/>
              </a:rPr>
              <a:t> </a:t>
            </a:r>
          </a:p>
        </p:txBody>
      </p:sp>
      <p:sp>
        <p:nvSpPr>
          <p:cNvPr id="10244" name="مستطيل مستدير الزوايا 9"/>
          <p:cNvSpPr>
            <a:spLocks noChangeArrowheads="1"/>
          </p:cNvSpPr>
          <p:nvPr/>
        </p:nvSpPr>
        <p:spPr bwMode="auto">
          <a:xfrm>
            <a:off x="179388" y="1071563"/>
            <a:ext cx="4537075" cy="844550"/>
          </a:xfrm>
          <a:prstGeom prst="roundRect">
            <a:avLst>
              <a:gd name="adj" fmla="val 16667"/>
            </a:avLst>
          </a:prstGeom>
          <a:solidFill>
            <a:srgbClr val="99CCFF"/>
          </a:solidFill>
          <a:ln w="25400" algn="ctr">
            <a:solidFill>
              <a:srgbClr val="385D8A"/>
            </a:solidFill>
            <a:round/>
            <a:headEnd/>
            <a:tailEnd/>
          </a:ln>
        </p:spPr>
        <p:txBody>
          <a:bodyPr anchor="ctr"/>
          <a:lstStyle/>
          <a:p>
            <a:pPr algn="ctr" rtl="1" fontAlgn="base">
              <a:spcBef>
                <a:spcPct val="0"/>
              </a:spcBef>
              <a:spcAft>
                <a:spcPct val="0"/>
              </a:spcAft>
            </a:pPr>
            <a:r>
              <a:rPr lang="ar-SA" sz="2000" b="1" smtClean="0">
                <a:solidFill>
                  <a:prstClr val="black"/>
                </a:solidFill>
                <a:latin typeface="Times New Roman" pitchFamily="18" charset="0"/>
                <a:cs typeface="Times New Roman" pitchFamily="18" charset="0"/>
              </a:rPr>
              <a:t>البعديات البدائية         </a:t>
            </a:r>
            <a:r>
              <a:rPr lang="en-US" sz="2000" b="1" smtClean="0">
                <a:solidFill>
                  <a:prstClr val="black"/>
                </a:solidFill>
                <a:latin typeface="Times New Roman" pitchFamily="18" charset="0"/>
                <a:cs typeface="Times New Roman" pitchFamily="18" charset="0"/>
              </a:rPr>
              <a:t>Parazoa(metazoa)</a:t>
            </a:r>
          </a:p>
          <a:p>
            <a:pPr algn="ctr" rtl="1" fontAlgn="base">
              <a:spcBef>
                <a:spcPct val="0"/>
              </a:spcBef>
              <a:spcAft>
                <a:spcPct val="0"/>
              </a:spcAft>
            </a:pPr>
            <a:r>
              <a:rPr lang="ar-SA" sz="2000" b="1" smtClean="0">
                <a:solidFill>
                  <a:prstClr val="black"/>
                </a:solidFill>
                <a:latin typeface="Times New Roman" pitchFamily="18" charset="0"/>
                <a:cs typeface="Times New Roman" pitchFamily="18" charset="0"/>
              </a:rPr>
              <a:t>شعبة الاسفنجيات        </a:t>
            </a:r>
            <a:r>
              <a:rPr lang="en-US" sz="2000" b="1" smtClean="0">
                <a:solidFill>
                  <a:prstClr val="black"/>
                </a:solidFill>
                <a:latin typeface="Times New Roman" pitchFamily="18" charset="0"/>
                <a:cs typeface="Times New Roman" pitchFamily="18" charset="0"/>
              </a:rPr>
              <a:t>Phylum :Proifera</a:t>
            </a:r>
            <a:endParaRPr lang="ar-SA" smtClean="0">
              <a:solidFill>
                <a:prstClr val="black"/>
              </a:solidFill>
              <a:latin typeface="Times New Roman" pitchFamily="18" charset="0"/>
              <a:cs typeface="Times New Roman" pitchFamily="18" charset="0"/>
            </a:endParaRPr>
          </a:p>
        </p:txBody>
      </p:sp>
      <p:cxnSp>
        <p:nvCxnSpPr>
          <p:cNvPr id="31" name="رابط مستقيم 30"/>
          <p:cNvCxnSpPr/>
          <p:nvPr/>
        </p:nvCxnSpPr>
        <p:spPr>
          <a:xfrm>
            <a:off x="539750" y="2565400"/>
            <a:ext cx="7632700" cy="0"/>
          </a:xfrm>
          <a:prstGeom prst="line">
            <a:avLst/>
          </a:prstGeom>
          <a:ln/>
        </p:spPr>
        <p:style>
          <a:lnRef idx="2">
            <a:schemeClr val="accent1"/>
          </a:lnRef>
          <a:fillRef idx="0">
            <a:schemeClr val="accent1"/>
          </a:fillRef>
          <a:effectRef idx="1">
            <a:schemeClr val="accent1"/>
          </a:effectRef>
          <a:fontRef idx="minor">
            <a:schemeClr val="tx1"/>
          </a:fontRef>
        </p:style>
      </p:cxnSp>
      <p:sp>
        <p:nvSpPr>
          <p:cNvPr id="43" name="مستطيل مستدير الزوايا 42"/>
          <p:cNvSpPr/>
          <p:nvPr/>
        </p:nvSpPr>
        <p:spPr>
          <a:xfrm>
            <a:off x="7286625" y="2857500"/>
            <a:ext cx="1785938" cy="1428750"/>
          </a:xfrm>
          <a:prstGeom prst="roundRect">
            <a:avLst/>
          </a:prstGeom>
          <a:solidFill>
            <a:srgbClr val="FFEFFF"/>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1600" b="1">
                <a:solidFill>
                  <a:prstClr val="black"/>
                </a:solidFill>
                <a:latin typeface="Times New Roman" pitchFamily="18" charset="0"/>
                <a:cs typeface="Times New Roman" pitchFamily="18" charset="0"/>
              </a:rPr>
              <a:t>شعبة اللاسعات </a:t>
            </a:r>
            <a:endParaRPr lang="en-US" sz="1600" b="1">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1600" b="1">
                <a:solidFill>
                  <a:prstClr val="black"/>
                </a:solidFill>
                <a:latin typeface="Times New Roman" pitchFamily="18" charset="0"/>
                <a:cs typeface="Times New Roman" pitchFamily="18" charset="0"/>
              </a:rPr>
              <a:t>Phylum: </a:t>
            </a:r>
            <a:r>
              <a:rPr lang="en-US" sz="1400" b="1">
                <a:solidFill>
                  <a:prstClr val="black"/>
                </a:solidFill>
                <a:latin typeface="Times New Roman" pitchFamily="18" charset="0"/>
                <a:cs typeface="Times New Roman" pitchFamily="18" charset="0"/>
              </a:rPr>
              <a:t>Cnidaria   </a:t>
            </a:r>
            <a:r>
              <a:rPr lang="ar-SA" sz="1400" b="1">
                <a:solidFill>
                  <a:prstClr val="black"/>
                </a:solidFill>
                <a:latin typeface="Times New Roman" pitchFamily="18" charset="0"/>
                <a:cs typeface="Times New Roman" pitchFamily="18" charset="0"/>
              </a:rPr>
              <a:t>طائفة الحيوانات الهدرية               </a:t>
            </a:r>
            <a:r>
              <a:rPr lang="en-US" sz="1400" b="1">
                <a:solidFill>
                  <a:prstClr val="black"/>
                </a:solidFill>
                <a:latin typeface="Times New Roman" pitchFamily="18" charset="0"/>
                <a:cs typeface="Times New Roman" pitchFamily="18" charset="0"/>
              </a:rPr>
              <a:t>Class: Hydrozoa</a:t>
            </a:r>
          </a:p>
          <a:p>
            <a:pPr algn="ctr" rtl="1" fontAlgn="base">
              <a:spcBef>
                <a:spcPct val="0"/>
              </a:spcBef>
              <a:spcAft>
                <a:spcPct val="0"/>
              </a:spcAft>
              <a:defRPr/>
            </a:pPr>
            <a:r>
              <a:rPr lang="en-US" sz="1400" b="1">
                <a:solidFill>
                  <a:srgbClr val="FF0000"/>
                </a:solidFill>
                <a:latin typeface="Times New Roman" pitchFamily="18" charset="0"/>
                <a:cs typeface="Times New Roman" pitchFamily="18" charset="0"/>
              </a:rPr>
              <a:t>Ex</a:t>
            </a:r>
            <a:r>
              <a:rPr lang="en-US" sz="1400" b="1" i="1">
                <a:solidFill>
                  <a:srgbClr val="FF0000"/>
                </a:solidFill>
                <a:latin typeface="Times New Roman" pitchFamily="18" charset="0"/>
                <a:cs typeface="Times New Roman" pitchFamily="18" charset="0"/>
              </a:rPr>
              <a:t>.: Hy</a:t>
            </a:r>
            <a:r>
              <a:rPr lang="en-US" sz="1600" b="1" i="1">
                <a:solidFill>
                  <a:srgbClr val="FF0000"/>
                </a:solidFill>
                <a:latin typeface="Times New Roman" pitchFamily="18" charset="0"/>
                <a:cs typeface="Times New Roman" pitchFamily="18" charset="0"/>
              </a:rPr>
              <a:t>dra</a:t>
            </a:r>
            <a:endParaRPr lang="ar-SA" sz="1200" b="1" i="1">
              <a:solidFill>
                <a:srgbClr val="FF0000"/>
              </a:solidFill>
              <a:latin typeface="Times New Roman" pitchFamily="18" charset="0"/>
              <a:cs typeface="Times New Roman" pitchFamily="18" charset="0"/>
            </a:endParaRPr>
          </a:p>
        </p:txBody>
      </p:sp>
      <p:sp>
        <p:nvSpPr>
          <p:cNvPr id="24" name="مستطيل مستدير الزوايا 23"/>
          <p:cNvSpPr/>
          <p:nvPr/>
        </p:nvSpPr>
        <p:spPr>
          <a:xfrm>
            <a:off x="6929438" y="4857750"/>
            <a:ext cx="2143125" cy="1785938"/>
          </a:xfrm>
          <a:prstGeom prst="roundRect">
            <a:avLst/>
          </a:prstGeom>
          <a:solidFill>
            <a:srgbClr val="FFEFFF"/>
          </a:solidFill>
          <a:ln>
            <a:solidFill>
              <a:srgbClr val="FDBFE2"/>
            </a:solidFill>
          </a:ln>
        </p:spPr>
        <p:style>
          <a:lnRef idx="3">
            <a:schemeClr val="lt1"/>
          </a:lnRef>
          <a:fillRef idx="1">
            <a:schemeClr val="accent6"/>
          </a:fillRef>
          <a:effectRef idx="1">
            <a:schemeClr val="accent6"/>
          </a:effectRef>
          <a:fontRef idx="minor">
            <a:schemeClr val="lt1"/>
          </a:fontRef>
        </p:style>
        <p:txBody>
          <a:bodyPr anchor="ctr"/>
          <a:lstStyle/>
          <a:p>
            <a:pPr algn="ctr" fontAlgn="base">
              <a:spcBef>
                <a:spcPct val="0"/>
              </a:spcBef>
              <a:spcAft>
                <a:spcPct val="0"/>
              </a:spcAft>
              <a:defRPr/>
            </a:pPr>
            <a:r>
              <a:rPr lang="ar-SA" sz="1400" b="1">
                <a:solidFill>
                  <a:prstClr val="black"/>
                </a:solidFill>
                <a:latin typeface="Times New Roman" pitchFamily="18" charset="0"/>
                <a:cs typeface="Times New Roman" pitchFamily="18" charset="0"/>
              </a:rPr>
              <a:t>شعبة الديدان المفلطحة </a:t>
            </a:r>
            <a:endParaRPr lang="en-US" sz="1400" b="1">
              <a:solidFill>
                <a:prstClr val="black"/>
              </a:solidFill>
              <a:latin typeface="Times New Roman" pitchFamily="18" charset="0"/>
              <a:cs typeface="Times New Roman" pitchFamily="18" charset="0"/>
            </a:endParaRPr>
          </a:p>
          <a:p>
            <a:pPr algn="ctr" fontAlgn="base">
              <a:spcBef>
                <a:spcPct val="0"/>
              </a:spcBef>
              <a:spcAft>
                <a:spcPct val="0"/>
              </a:spcAft>
              <a:defRPr/>
            </a:pPr>
            <a:r>
              <a:rPr lang="en-US" sz="1200" b="1">
                <a:solidFill>
                  <a:prstClr val="black"/>
                </a:solidFill>
                <a:latin typeface="Times New Roman" pitchFamily="18" charset="0"/>
                <a:cs typeface="Times New Roman" pitchFamily="18" charset="0"/>
              </a:rPr>
              <a:t>Phylum:Platyhelminthes</a:t>
            </a:r>
            <a:r>
              <a:rPr lang="en-US" sz="1400" b="1">
                <a:solidFill>
                  <a:prstClr val="black"/>
                </a:solidFill>
                <a:latin typeface="Times New Roman" pitchFamily="18" charset="0"/>
                <a:cs typeface="Times New Roman" pitchFamily="18" charset="0"/>
              </a:rPr>
              <a:t>                          </a:t>
            </a:r>
            <a:r>
              <a:rPr lang="ar-SA" sz="1400" b="1">
                <a:solidFill>
                  <a:prstClr val="black"/>
                </a:solidFill>
                <a:latin typeface="Times New Roman" pitchFamily="18" charset="0"/>
                <a:cs typeface="Times New Roman" pitchFamily="18" charset="0"/>
              </a:rPr>
              <a:t>طائفة الديدان الورقية </a:t>
            </a:r>
            <a:endParaRPr lang="en-US" sz="1400" b="1">
              <a:solidFill>
                <a:prstClr val="black"/>
              </a:solidFill>
              <a:latin typeface="Times New Roman" pitchFamily="18" charset="0"/>
              <a:cs typeface="Times New Roman" pitchFamily="18" charset="0"/>
            </a:endParaRPr>
          </a:p>
          <a:p>
            <a:pPr algn="ctr" fontAlgn="base">
              <a:spcBef>
                <a:spcPct val="0"/>
              </a:spcBef>
              <a:spcAft>
                <a:spcPct val="0"/>
              </a:spcAft>
              <a:defRPr/>
            </a:pPr>
            <a:r>
              <a:rPr lang="en-US" sz="1400" b="1">
                <a:solidFill>
                  <a:prstClr val="black"/>
                </a:solidFill>
                <a:latin typeface="Times New Roman" pitchFamily="18" charset="0"/>
                <a:cs typeface="Times New Roman" pitchFamily="18" charset="0"/>
              </a:rPr>
              <a:t>Class :Trematoda</a:t>
            </a:r>
          </a:p>
          <a:p>
            <a:pPr algn="ctr" fontAlgn="base">
              <a:spcBef>
                <a:spcPct val="0"/>
              </a:spcBef>
              <a:spcAft>
                <a:spcPct val="0"/>
              </a:spcAft>
              <a:defRPr/>
            </a:pPr>
            <a:r>
              <a:rPr lang="en-US" sz="1400" b="1">
                <a:solidFill>
                  <a:srgbClr val="FF0000"/>
                </a:solidFill>
                <a:latin typeface="Times New Roman" pitchFamily="18" charset="0"/>
                <a:cs typeface="Times New Roman" pitchFamily="18" charset="0"/>
              </a:rPr>
              <a:t>Ex</a:t>
            </a:r>
            <a:r>
              <a:rPr lang="en-US" sz="1400" b="1" i="1">
                <a:solidFill>
                  <a:srgbClr val="FF0000"/>
                </a:solidFill>
                <a:latin typeface="Times New Roman" pitchFamily="18" charset="0"/>
                <a:cs typeface="Times New Roman" pitchFamily="18" charset="0"/>
              </a:rPr>
              <a:t>.: Fasciola gigantica</a:t>
            </a:r>
            <a:endParaRPr lang="ar-SA" sz="1100" b="1" i="1">
              <a:solidFill>
                <a:srgbClr val="FF0000"/>
              </a:solidFill>
              <a:latin typeface="Times New Roman" pitchFamily="18" charset="0"/>
              <a:cs typeface="Times New Roman" pitchFamily="18" charset="0"/>
            </a:endParaRPr>
          </a:p>
        </p:txBody>
      </p:sp>
      <p:sp>
        <p:nvSpPr>
          <p:cNvPr id="26" name="مستطيل مستدير الزوايا 25"/>
          <p:cNvSpPr/>
          <p:nvPr/>
        </p:nvSpPr>
        <p:spPr>
          <a:xfrm>
            <a:off x="5143500" y="2857500"/>
            <a:ext cx="1785938" cy="1428750"/>
          </a:xfrm>
          <a:prstGeom prst="roundRect">
            <a:avLst/>
          </a:prstGeom>
          <a:solidFill>
            <a:srgbClr val="FFEFFF"/>
          </a:solidFill>
          <a:ln>
            <a:solidFill>
              <a:srgbClr val="FDBFE2"/>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1600" b="1" dirty="0">
                <a:solidFill>
                  <a:prstClr val="black"/>
                </a:solidFill>
                <a:latin typeface="Times New Roman" pitchFamily="18" charset="0"/>
                <a:cs typeface="Times New Roman" pitchFamily="18" charset="0"/>
              </a:rPr>
              <a:t>شعبة الديدان الخيطية </a:t>
            </a:r>
            <a:r>
              <a:rPr lang="en-US" sz="1600" b="1" dirty="0">
                <a:solidFill>
                  <a:prstClr val="black"/>
                </a:solidFill>
                <a:latin typeface="Times New Roman" pitchFamily="18" charset="0"/>
                <a:cs typeface="Times New Roman" pitchFamily="18" charset="0"/>
              </a:rPr>
              <a:t> </a:t>
            </a:r>
          </a:p>
          <a:p>
            <a:pPr algn="ctr" rtl="1" fontAlgn="base">
              <a:spcBef>
                <a:spcPct val="0"/>
              </a:spcBef>
              <a:spcAft>
                <a:spcPct val="0"/>
              </a:spcAft>
              <a:defRPr/>
            </a:pPr>
            <a:r>
              <a:rPr lang="en-US" sz="1600" b="1" dirty="0">
                <a:solidFill>
                  <a:prstClr val="black"/>
                </a:solidFill>
                <a:latin typeface="Times New Roman" pitchFamily="18" charset="0"/>
                <a:cs typeface="Times New Roman" pitchFamily="18" charset="0"/>
              </a:rPr>
              <a:t> </a:t>
            </a:r>
            <a:r>
              <a:rPr lang="en-US" sz="1400" b="1" dirty="0" err="1">
                <a:solidFill>
                  <a:prstClr val="black"/>
                </a:solidFill>
                <a:latin typeface="Times New Roman" pitchFamily="18" charset="0"/>
                <a:cs typeface="Times New Roman" pitchFamily="18" charset="0"/>
              </a:rPr>
              <a:t>Phylum:Nematoda</a:t>
            </a:r>
            <a:endParaRPr lang="en-US" sz="1600" b="1" dirty="0">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1400" b="1" dirty="0">
                <a:solidFill>
                  <a:srgbClr val="FF0000"/>
                </a:solidFill>
                <a:latin typeface="Times New Roman" pitchFamily="18" charset="0"/>
                <a:cs typeface="Times New Roman" pitchFamily="18" charset="0"/>
              </a:rPr>
              <a:t>Ex</a:t>
            </a:r>
            <a:r>
              <a:rPr lang="en-US" sz="1400" b="1" i="1" dirty="0">
                <a:solidFill>
                  <a:srgbClr val="FF0000"/>
                </a:solidFill>
                <a:latin typeface="Times New Roman" pitchFamily="18" charset="0"/>
                <a:cs typeface="Times New Roman" pitchFamily="18" charset="0"/>
              </a:rPr>
              <a:t>.: </a:t>
            </a:r>
            <a:r>
              <a:rPr lang="en-US" sz="1400" b="1" i="1" dirty="0" err="1">
                <a:solidFill>
                  <a:srgbClr val="FF0000"/>
                </a:solidFill>
                <a:latin typeface="Times New Roman" pitchFamily="18" charset="0"/>
                <a:cs typeface="Times New Roman" pitchFamily="18" charset="0"/>
              </a:rPr>
              <a:t>Ascaris</a:t>
            </a:r>
            <a:endParaRPr lang="ar-SA" sz="1400" b="1" i="1" dirty="0">
              <a:solidFill>
                <a:srgbClr val="FF0000"/>
              </a:solidFill>
              <a:latin typeface="Times New Roman" pitchFamily="18" charset="0"/>
              <a:cs typeface="Times New Roman" pitchFamily="18" charset="0"/>
            </a:endParaRPr>
          </a:p>
        </p:txBody>
      </p:sp>
      <p:sp>
        <p:nvSpPr>
          <p:cNvPr id="27" name="مستطيل مستدير الزوايا 26"/>
          <p:cNvSpPr/>
          <p:nvPr/>
        </p:nvSpPr>
        <p:spPr>
          <a:xfrm>
            <a:off x="4643438" y="4857750"/>
            <a:ext cx="2143125" cy="1785938"/>
          </a:xfrm>
          <a:prstGeom prst="roundRect">
            <a:avLst/>
          </a:prstGeom>
          <a:solidFill>
            <a:srgbClr val="FFEFFF"/>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1600" b="1">
                <a:solidFill>
                  <a:prstClr val="black"/>
                </a:solidFill>
                <a:latin typeface="Times New Roman" pitchFamily="18" charset="0"/>
                <a:cs typeface="Times New Roman" pitchFamily="18" charset="0"/>
              </a:rPr>
              <a:t>شعبة الديدان الحلقية</a:t>
            </a:r>
            <a:endParaRPr lang="en-US" sz="1600" b="1">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1600" b="1">
                <a:solidFill>
                  <a:prstClr val="black"/>
                </a:solidFill>
                <a:latin typeface="Times New Roman" pitchFamily="18" charset="0"/>
                <a:cs typeface="Times New Roman" pitchFamily="18" charset="0"/>
              </a:rPr>
              <a:t>Phylum:Annelida</a:t>
            </a:r>
          </a:p>
          <a:p>
            <a:pPr algn="ctr" rtl="1" fontAlgn="base">
              <a:spcBef>
                <a:spcPct val="0"/>
              </a:spcBef>
              <a:spcAft>
                <a:spcPct val="0"/>
              </a:spcAft>
              <a:defRPr/>
            </a:pPr>
            <a:r>
              <a:rPr lang="ar-SA" sz="1600" b="1">
                <a:solidFill>
                  <a:prstClr val="black"/>
                </a:solidFill>
                <a:latin typeface="Times New Roman" pitchFamily="18" charset="0"/>
                <a:cs typeface="Times New Roman" pitchFamily="18" charset="0"/>
              </a:rPr>
              <a:t>دودة الأرض </a:t>
            </a:r>
            <a:r>
              <a:rPr lang="en-US" sz="1600" b="1">
                <a:solidFill>
                  <a:srgbClr val="FF0000"/>
                </a:solidFill>
                <a:latin typeface="Times New Roman" pitchFamily="18" charset="0"/>
                <a:cs typeface="Times New Roman" pitchFamily="18" charset="0"/>
              </a:rPr>
              <a:t>Ex</a:t>
            </a:r>
            <a:r>
              <a:rPr lang="en-US" sz="1600" b="1" i="1">
                <a:solidFill>
                  <a:srgbClr val="FF0000"/>
                </a:solidFill>
                <a:latin typeface="Times New Roman" pitchFamily="18" charset="0"/>
                <a:cs typeface="Times New Roman" pitchFamily="18" charset="0"/>
              </a:rPr>
              <a:t>.:Allolobophora caliginosa</a:t>
            </a:r>
            <a:endParaRPr lang="ar-SA" sz="1600" b="1">
              <a:solidFill>
                <a:srgbClr val="FFFFFF"/>
              </a:solidFill>
            </a:endParaRPr>
          </a:p>
        </p:txBody>
      </p:sp>
      <p:sp>
        <p:nvSpPr>
          <p:cNvPr id="28" name="مستطيل مستدير الزوايا 27"/>
          <p:cNvSpPr/>
          <p:nvPr/>
        </p:nvSpPr>
        <p:spPr>
          <a:xfrm>
            <a:off x="2928938" y="2857500"/>
            <a:ext cx="1785937" cy="1428750"/>
          </a:xfrm>
          <a:prstGeom prst="roundRect">
            <a:avLst/>
          </a:prstGeom>
          <a:solidFill>
            <a:srgbClr val="FFEFFF"/>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1400" b="1">
                <a:solidFill>
                  <a:prstClr val="black"/>
                </a:solidFill>
                <a:latin typeface="Times New Roman" pitchFamily="18" charset="0"/>
                <a:cs typeface="Times New Roman" pitchFamily="18" charset="0"/>
              </a:rPr>
              <a:t>شعبة مفصليات الأرجل </a:t>
            </a:r>
            <a:r>
              <a:rPr lang="en-US" sz="1400" b="1">
                <a:solidFill>
                  <a:prstClr val="black"/>
                </a:solidFill>
                <a:latin typeface="Times New Roman" pitchFamily="18" charset="0"/>
                <a:cs typeface="Times New Roman" pitchFamily="18" charset="0"/>
              </a:rPr>
              <a:t> </a:t>
            </a:r>
            <a:r>
              <a:rPr lang="en-US" sz="1200" b="1">
                <a:solidFill>
                  <a:prstClr val="black"/>
                </a:solidFill>
                <a:latin typeface="Times New Roman" pitchFamily="18" charset="0"/>
                <a:cs typeface="Times New Roman" pitchFamily="18" charset="0"/>
              </a:rPr>
              <a:t>Phylum: Arthropoda       </a:t>
            </a:r>
            <a:endParaRPr lang="en-US" sz="1400" b="1">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1400" b="1">
                <a:solidFill>
                  <a:prstClr val="black"/>
                </a:solidFill>
                <a:latin typeface="Times New Roman" pitchFamily="18" charset="0"/>
                <a:cs typeface="Times New Roman" pitchFamily="18" charset="0"/>
              </a:rPr>
              <a:t>Class: Insecta </a:t>
            </a:r>
            <a:endParaRPr lang="ar-SA" sz="1400" b="1">
              <a:solidFill>
                <a:prstClr val="black"/>
              </a:solidFill>
              <a:latin typeface="Times New Roman" pitchFamily="18" charset="0"/>
              <a:cs typeface="Times New Roman" pitchFamily="18" charset="0"/>
            </a:endParaRPr>
          </a:p>
          <a:p>
            <a:pPr algn="ctr" rtl="1" fontAlgn="base">
              <a:spcBef>
                <a:spcPct val="0"/>
              </a:spcBef>
              <a:spcAft>
                <a:spcPct val="0"/>
              </a:spcAft>
              <a:defRPr/>
            </a:pPr>
            <a:r>
              <a:rPr lang="ar-SA" sz="1400" b="1">
                <a:solidFill>
                  <a:prstClr val="black"/>
                </a:solidFill>
                <a:latin typeface="Times New Roman" pitchFamily="18" charset="0"/>
                <a:cs typeface="Times New Roman" pitchFamily="18" charset="0"/>
              </a:rPr>
              <a:t>الجراد الصحراوي</a:t>
            </a:r>
            <a:endParaRPr lang="en-US" sz="1400" b="1">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1200" b="1" i="1">
                <a:solidFill>
                  <a:srgbClr val="FF0000"/>
                </a:solidFill>
                <a:latin typeface="Times New Roman" pitchFamily="18" charset="0"/>
                <a:cs typeface="Times New Roman" pitchFamily="18" charset="0"/>
              </a:rPr>
              <a:t>Schistocerca  gregaria</a:t>
            </a:r>
            <a:endParaRPr lang="ar-SA" sz="1400" b="1" i="1">
              <a:solidFill>
                <a:srgbClr val="FF0000"/>
              </a:solidFill>
              <a:latin typeface="Times New Roman" pitchFamily="18" charset="0"/>
              <a:cs typeface="Times New Roman" pitchFamily="18" charset="0"/>
            </a:endParaRPr>
          </a:p>
        </p:txBody>
      </p:sp>
      <p:sp>
        <p:nvSpPr>
          <p:cNvPr id="29" name="مستطيل مستدير الزوايا 28"/>
          <p:cNvSpPr/>
          <p:nvPr/>
        </p:nvSpPr>
        <p:spPr>
          <a:xfrm>
            <a:off x="2428875" y="4857750"/>
            <a:ext cx="2143125" cy="1785938"/>
          </a:xfrm>
          <a:prstGeom prst="roundRect">
            <a:avLst/>
          </a:prstGeom>
          <a:solidFill>
            <a:srgbClr val="FFEFFF"/>
          </a:solidFill>
          <a:ln>
            <a:solidFill>
              <a:srgbClr val="FDBFE2"/>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1600" b="1">
                <a:solidFill>
                  <a:prstClr val="black"/>
                </a:solidFill>
                <a:latin typeface="Times New Roman" pitchFamily="18" charset="0"/>
                <a:cs typeface="Times New Roman" pitchFamily="18" charset="0"/>
              </a:rPr>
              <a:t>شعبة الرخويات </a:t>
            </a:r>
          </a:p>
          <a:p>
            <a:pPr algn="ctr" rtl="1" fontAlgn="base">
              <a:spcBef>
                <a:spcPct val="0"/>
              </a:spcBef>
              <a:spcAft>
                <a:spcPct val="0"/>
              </a:spcAft>
              <a:defRPr/>
            </a:pPr>
            <a:r>
              <a:rPr lang="en-US" sz="1600" b="1">
                <a:solidFill>
                  <a:prstClr val="black"/>
                </a:solidFill>
                <a:latin typeface="Times New Roman" pitchFamily="18" charset="0"/>
                <a:cs typeface="Times New Roman" pitchFamily="18" charset="0"/>
              </a:rPr>
              <a:t>Phylum: Mollusca      </a:t>
            </a:r>
            <a:r>
              <a:rPr lang="ar-SA" sz="1600" b="1">
                <a:solidFill>
                  <a:prstClr val="black"/>
                </a:solidFill>
                <a:latin typeface="Times New Roman" pitchFamily="18" charset="0"/>
                <a:cs typeface="Times New Roman" pitchFamily="18" charset="0"/>
              </a:rPr>
              <a:t>طائفة رأسقدميات</a:t>
            </a:r>
          </a:p>
          <a:p>
            <a:pPr algn="ctr" rtl="1" fontAlgn="base">
              <a:spcBef>
                <a:spcPct val="0"/>
              </a:spcBef>
              <a:spcAft>
                <a:spcPct val="0"/>
              </a:spcAft>
              <a:defRPr/>
            </a:pPr>
            <a:r>
              <a:rPr lang="ar-SA" sz="1600" b="1">
                <a:solidFill>
                  <a:prstClr val="black"/>
                </a:solidFill>
                <a:latin typeface="Times New Roman" pitchFamily="18" charset="0"/>
                <a:cs typeface="Times New Roman" pitchFamily="18" charset="0"/>
              </a:rPr>
              <a:t> </a:t>
            </a:r>
            <a:r>
              <a:rPr lang="en-US" sz="1600" b="1">
                <a:solidFill>
                  <a:prstClr val="black"/>
                </a:solidFill>
                <a:latin typeface="Times New Roman" pitchFamily="18" charset="0"/>
                <a:cs typeface="Times New Roman" pitchFamily="18" charset="0"/>
              </a:rPr>
              <a:t>Class : Cephalopoda</a:t>
            </a:r>
          </a:p>
          <a:p>
            <a:pPr algn="ctr" rtl="1" fontAlgn="base">
              <a:spcBef>
                <a:spcPct val="0"/>
              </a:spcBef>
              <a:spcAft>
                <a:spcPct val="0"/>
              </a:spcAft>
              <a:defRPr/>
            </a:pPr>
            <a:r>
              <a:rPr lang="ar-SA" sz="1600" b="1" i="1">
                <a:solidFill>
                  <a:srgbClr val="FF0000"/>
                </a:solidFill>
                <a:latin typeface="Times New Roman" pitchFamily="18" charset="0"/>
                <a:cs typeface="Times New Roman" pitchFamily="18" charset="0"/>
              </a:rPr>
              <a:t>الحبار </a:t>
            </a:r>
            <a:r>
              <a:rPr lang="en-US" sz="1600" b="1">
                <a:solidFill>
                  <a:srgbClr val="FF0000"/>
                </a:solidFill>
                <a:latin typeface="Times New Roman" pitchFamily="18" charset="0"/>
                <a:cs typeface="Times New Roman" pitchFamily="18" charset="0"/>
              </a:rPr>
              <a:t>Ex</a:t>
            </a:r>
            <a:r>
              <a:rPr lang="en-US" sz="1600" b="1" i="1">
                <a:solidFill>
                  <a:srgbClr val="FF0000"/>
                </a:solidFill>
                <a:latin typeface="Times New Roman" pitchFamily="18" charset="0"/>
                <a:cs typeface="Times New Roman" pitchFamily="18" charset="0"/>
              </a:rPr>
              <a:t>.: Sepia   </a:t>
            </a:r>
            <a:endParaRPr lang="ar-SA" sz="1200">
              <a:solidFill>
                <a:srgbClr val="FFFFFF"/>
              </a:solidFill>
              <a:latin typeface="Times New Roman" pitchFamily="18" charset="0"/>
              <a:cs typeface="Times New Roman" pitchFamily="18" charset="0"/>
            </a:endParaRPr>
          </a:p>
        </p:txBody>
      </p:sp>
      <p:sp>
        <p:nvSpPr>
          <p:cNvPr id="30" name="مستطيل مستدير الزوايا 29"/>
          <p:cNvSpPr/>
          <p:nvPr/>
        </p:nvSpPr>
        <p:spPr>
          <a:xfrm>
            <a:off x="785813" y="2857500"/>
            <a:ext cx="1785937" cy="1428750"/>
          </a:xfrm>
          <a:prstGeom prst="roundRect">
            <a:avLst/>
          </a:prstGeom>
          <a:solidFill>
            <a:srgbClr val="FFEFFF"/>
          </a:solidFill>
          <a:ln>
            <a:solidFill>
              <a:srgbClr val="FDBFE2"/>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1400" b="1">
                <a:solidFill>
                  <a:prstClr val="black"/>
                </a:solidFill>
                <a:latin typeface="Times New Roman" pitchFamily="18" charset="0"/>
                <a:cs typeface="Times New Roman" pitchFamily="18" charset="0"/>
              </a:rPr>
              <a:t>شعبة شوكيات الجلد </a:t>
            </a:r>
            <a:r>
              <a:rPr lang="en-US" sz="1100" b="1">
                <a:solidFill>
                  <a:prstClr val="black"/>
                </a:solidFill>
                <a:latin typeface="Times New Roman" pitchFamily="18" charset="0"/>
                <a:cs typeface="Times New Roman" pitchFamily="18" charset="0"/>
              </a:rPr>
              <a:t>Phylum: Echinodermata       </a:t>
            </a:r>
            <a:r>
              <a:rPr lang="ar-SA" sz="1400" b="1">
                <a:solidFill>
                  <a:prstClr val="black"/>
                </a:solidFill>
                <a:latin typeface="Times New Roman" pitchFamily="18" charset="0"/>
                <a:cs typeface="Times New Roman" pitchFamily="18" charset="0"/>
              </a:rPr>
              <a:t>طائفة النجميات             </a:t>
            </a:r>
            <a:r>
              <a:rPr lang="en-US" sz="1400" b="1">
                <a:solidFill>
                  <a:prstClr val="black"/>
                </a:solidFill>
                <a:latin typeface="Times New Roman" pitchFamily="18" charset="0"/>
                <a:cs typeface="Times New Roman" pitchFamily="18" charset="0"/>
              </a:rPr>
              <a:t>Class: Asteroidea </a:t>
            </a:r>
          </a:p>
          <a:p>
            <a:pPr algn="ctr" rtl="1" fontAlgn="base">
              <a:spcBef>
                <a:spcPct val="0"/>
              </a:spcBef>
              <a:spcAft>
                <a:spcPct val="0"/>
              </a:spcAft>
              <a:defRPr/>
            </a:pPr>
            <a:r>
              <a:rPr lang="ar-SA" sz="1100" b="1">
                <a:solidFill>
                  <a:srgbClr val="FF0000"/>
                </a:solidFill>
                <a:latin typeface="Times New Roman" pitchFamily="18" charset="0"/>
                <a:cs typeface="Times New Roman" pitchFamily="18" charset="0"/>
              </a:rPr>
              <a:t>نجم البحر </a:t>
            </a:r>
            <a:r>
              <a:rPr lang="en-US" sz="1100" b="1">
                <a:solidFill>
                  <a:srgbClr val="FF0000"/>
                </a:solidFill>
                <a:latin typeface="Times New Roman" pitchFamily="18" charset="0"/>
                <a:cs typeface="Times New Roman" pitchFamily="18" charset="0"/>
              </a:rPr>
              <a:t>Ex</a:t>
            </a:r>
            <a:r>
              <a:rPr lang="en-US" sz="1100" b="1" i="1">
                <a:solidFill>
                  <a:srgbClr val="FF0000"/>
                </a:solidFill>
                <a:latin typeface="Times New Roman" pitchFamily="18" charset="0"/>
                <a:cs typeface="Times New Roman" pitchFamily="18" charset="0"/>
              </a:rPr>
              <a:t>.: Astropecten</a:t>
            </a:r>
            <a:r>
              <a:rPr lang="en-US" sz="1100" b="1" i="1">
                <a:solidFill>
                  <a:srgbClr val="FF0000"/>
                </a:solidFill>
                <a:cs typeface="Arial" pitchFamily="34" charset="0"/>
              </a:rPr>
              <a:t> </a:t>
            </a:r>
            <a:endParaRPr lang="ar-SA" sz="1400" b="1">
              <a:solidFill>
                <a:srgbClr val="FFFFFF"/>
              </a:solidFill>
            </a:endParaRPr>
          </a:p>
        </p:txBody>
      </p:sp>
      <p:sp>
        <p:nvSpPr>
          <p:cNvPr id="32" name="مستطيل مستدير الزوايا 31"/>
          <p:cNvSpPr/>
          <p:nvPr/>
        </p:nvSpPr>
        <p:spPr>
          <a:xfrm>
            <a:off x="142875" y="4857750"/>
            <a:ext cx="2143125" cy="1785938"/>
          </a:xfrm>
          <a:prstGeom prst="roundRect">
            <a:avLst/>
          </a:prstGeom>
          <a:solidFill>
            <a:srgbClr val="FFEFFF"/>
          </a:solidFill>
          <a:ln/>
        </p:spPr>
        <p:style>
          <a:lnRef idx="3">
            <a:schemeClr val="lt1"/>
          </a:lnRef>
          <a:fillRef idx="1">
            <a:schemeClr val="accent6"/>
          </a:fillRef>
          <a:effectRef idx="1">
            <a:schemeClr val="accent6"/>
          </a:effectRef>
          <a:fontRef idx="minor">
            <a:schemeClr val="lt1"/>
          </a:fontRef>
        </p:style>
        <p:txBody>
          <a:bodyPr anchor="ctr"/>
          <a:lstStyle/>
          <a:p>
            <a:pPr algn="ctr" rtl="1" fontAlgn="base">
              <a:spcBef>
                <a:spcPct val="0"/>
              </a:spcBef>
              <a:spcAft>
                <a:spcPct val="0"/>
              </a:spcAft>
              <a:defRPr/>
            </a:pPr>
            <a:r>
              <a:rPr lang="ar-SA" sz="1400" b="1">
                <a:solidFill>
                  <a:prstClr val="black"/>
                </a:solidFill>
                <a:latin typeface="Times New Roman" pitchFamily="18" charset="0"/>
                <a:cs typeface="Times New Roman" pitchFamily="18" charset="0"/>
              </a:rPr>
              <a:t>شعبة الحبليات                   </a:t>
            </a:r>
            <a:r>
              <a:rPr lang="en-US" sz="1400" b="1">
                <a:solidFill>
                  <a:prstClr val="black"/>
                </a:solidFill>
                <a:latin typeface="Times New Roman" pitchFamily="18" charset="0"/>
                <a:cs typeface="Times New Roman" pitchFamily="18" charset="0"/>
              </a:rPr>
              <a:t>Phylum: Chordata       </a:t>
            </a:r>
          </a:p>
          <a:p>
            <a:pPr algn="ctr" rtl="1" fontAlgn="base">
              <a:spcBef>
                <a:spcPct val="0"/>
              </a:spcBef>
              <a:spcAft>
                <a:spcPct val="0"/>
              </a:spcAft>
              <a:defRPr/>
            </a:pPr>
            <a:r>
              <a:rPr lang="ar-SA" sz="1400" b="1">
                <a:solidFill>
                  <a:prstClr val="black"/>
                </a:solidFill>
                <a:latin typeface="Times New Roman" pitchFamily="18" charset="0"/>
                <a:cs typeface="Times New Roman" pitchFamily="18" charset="0"/>
              </a:rPr>
              <a:t>شعيبة الفقاريات </a:t>
            </a:r>
            <a:r>
              <a:rPr lang="en-US" sz="1400" b="1">
                <a:solidFill>
                  <a:prstClr val="black"/>
                </a:solidFill>
                <a:latin typeface="Times New Roman" pitchFamily="18" charset="0"/>
                <a:cs typeface="Times New Roman" pitchFamily="18" charset="0"/>
              </a:rPr>
              <a:t>Subphylum: Vertebrata </a:t>
            </a:r>
          </a:p>
          <a:p>
            <a:pPr algn="ctr" rtl="1" fontAlgn="base">
              <a:spcBef>
                <a:spcPct val="0"/>
              </a:spcBef>
              <a:spcAft>
                <a:spcPct val="0"/>
              </a:spcAft>
              <a:defRPr/>
            </a:pPr>
            <a:r>
              <a:rPr lang="ar-SA" sz="1400" b="1">
                <a:solidFill>
                  <a:prstClr val="black"/>
                </a:solidFill>
                <a:latin typeface="Times New Roman" pitchFamily="18" charset="0"/>
                <a:cs typeface="Times New Roman" pitchFamily="18" charset="0"/>
              </a:rPr>
              <a:t>طائفة البرمائيات</a:t>
            </a:r>
            <a:endParaRPr lang="en-US" sz="1400" b="1">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1400" b="1">
                <a:solidFill>
                  <a:prstClr val="black"/>
                </a:solidFill>
                <a:latin typeface="Times New Roman" pitchFamily="18" charset="0"/>
                <a:cs typeface="Times New Roman" pitchFamily="18" charset="0"/>
              </a:rPr>
              <a:t>Class :Amphibia</a:t>
            </a:r>
          </a:p>
          <a:p>
            <a:pPr algn="ctr" rtl="1" fontAlgn="base">
              <a:spcBef>
                <a:spcPct val="0"/>
              </a:spcBef>
              <a:spcAft>
                <a:spcPct val="0"/>
              </a:spcAft>
              <a:defRPr/>
            </a:pPr>
            <a:r>
              <a:rPr lang="ar-SA" sz="1400" b="1" i="1">
                <a:solidFill>
                  <a:srgbClr val="FF0000"/>
                </a:solidFill>
                <a:latin typeface="Times New Roman" pitchFamily="18" charset="0"/>
                <a:cs typeface="Times New Roman" pitchFamily="18" charset="0"/>
              </a:rPr>
              <a:t>الضفدعة  </a:t>
            </a:r>
            <a:r>
              <a:rPr lang="en-US" sz="1400" b="1">
                <a:solidFill>
                  <a:srgbClr val="FF0000"/>
                </a:solidFill>
                <a:latin typeface="Times New Roman" pitchFamily="18" charset="0"/>
                <a:cs typeface="Times New Roman" pitchFamily="18" charset="0"/>
              </a:rPr>
              <a:t>Ex</a:t>
            </a:r>
            <a:r>
              <a:rPr lang="en-US" sz="1400" b="1" i="1">
                <a:solidFill>
                  <a:srgbClr val="FF0000"/>
                </a:solidFill>
                <a:latin typeface="Times New Roman" pitchFamily="18" charset="0"/>
                <a:cs typeface="Times New Roman" pitchFamily="18" charset="0"/>
              </a:rPr>
              <a:t>.: Bufo   </a:t>
            </a:r>
            <a:endParaRPr lang="ar-SA" sz="1400" b="1" i="1">
              <a:solidFill>
                <a:srgbClr val="FF0000"/>
              </a:solidFill>
              <a:latin typeface="Times New Roman" pitchFamily="18" charset="0"/>
              <a:cs typeface="Times New Roman" pitchFamily="18" charset="0"/>
            </a:endParaRPr>
          </a:p>
          <a:p>
            <a:pPr algn="ctr" rtl="1" fontAlgn="base">
              <a:spcBef>
                <a:spcPct val="0"/>
              </a:spcBef>
              <a:spcAft>
                <a:spcPct val="0"/>
              </a:spcAft>
              <a:defRPr/>
            </a:pPr>
            <a:endParaRPr lang="ar-SA" sz="1200">
              <a:solidFill>
                <a:srgbClr val="FFFFFF"/>
              </a:solidFill>
              <a:latin typeface="Times New Roman" pitchFamily="18" charset="0"/>
              <a:cs typeface="Times New Roman" pitchFamily="18" charset="0"/>
            </a:endParaRPr>
          </a:p>
        </p:txBody>
      </p:sp>
      <p:cxnSp>
        <p:nvCxnSpPr>
          <p:cNvPr id="10254" name="رابط كسهم مستقيم 15"/>
          <p:cNvCxnSpPr>
            <a:cxnSpLocks noChangeShapeType="1"/>
            <a:stCxn id="10242" idx="2"/>
            <a:endCxn id="10243" idx="0"/>
          </p:cNvCxnSpPr>
          <p:nvPr/>
        </p:nvCxnSpPr>
        <p:spPr bwMode="auto">
          <a:xfrm>
            <a:off x="4870450" y="639763"/>
            <a:ext cx="2130425" cy="419100"/>
          </a:xfrm>
          <a:prstGeom prst="straightConnector1">
            <a:avLst/>
          </a:prstGeom>
          <a:noFill/>
          <a:ln w="25400" algn="ctr">
            <a:solidFill>
              <a:srgbClr val="4BACC6"/>
            </a:solidFill>
            <a:round/>
            <a:headEnd/>
            <a:tailEnd type="arrow" w="med" len="me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8" name="رابط كسهم مستقيم 17"/>
          <p:cNvCxnSpPr>
            <a:stCxn id="10242" idx="2"/>
            <a:endCxn id="10244" idx="0"/>
          </p:cNvCxnSpPr>
          <p:nvPr/>
        </p:nvCxnSpPr>
        <p:spPr>
          <a:xfrm flipH="1">
            <a:off x="2447925" y="639763"/>
            <a:ext cx="2422525" cy="41910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22" name="رابط مستقيم 21"/>
          <p:cNvCxnSpPr>
            <a:stCxn id="10243" idx="2"/>
          </p:cNvCxnSpPr>
          <p:nvPr/>
        </p:nvCxnSpPr>
        <p:spPr>
          <a:xfrm rot="5400000">
            <a:off x="6479381" y="2240757"/>
            <a:ext cx="649287" cy="0"/>
          </a:xfrm>
          <a:prstGeom prst="line">
            <a:avLst/>
          </a:prstGeom>
          <a:ln/>
        </p:spPr>
        <p:style>
          <a:lnRef idx="3">
            <a:schemeClr val="accent5"/>
          </a:lnRef>
          <a:fillRef idx="0">
            <a:schemeClr val="accent5"/>
          </a:fillRef>
          <a:effectRef idx="2">
            <a:schemeClr val="accent5"/>
          </a:effectRef>
          <a:fontRef idx="minor">
            <a:schemeClr val="tx1"/>
          </a:fontRef>
        </p:style>
      </p:cxnSp>
      <p:cxnSp>
        <p:nvCxnSpPr>
          <p:cNvPr id="23" name="رابط كسهم مستقيم 22"/>
          <p:cNvCxnSpPr/>
          <p:nvPr/>
        </p:nvCxnSpPr>
        <p:spPr>
          <a:xfrm rot="5400000">
            <a:off x="5999956" y="3715544"/>
            <a:ext cx="2287588"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3" name="رابط كسهم مستقيم 32"/>
          <p:cNvCxnSpPr/>
          <p:nvPr/>
        </p:nvCxnSpPr>
        <p:spPr>
          <a:xfrm rot="5400000">
            <a:off x="3857625" y="3714750"/>
            <a:ext cx="2287588" cy="158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4" name="رابط كسهم مستقيم 33"/>
          <p:cNvCxnSpPr/>
          <p:nvPr/>
        </p:nvCxnSpPr>
        <p:spPr>
          <a:xfrm rot="5400000">
            <a:off x="1642269" y="3715544"/>
            <a:ext cx="2287588"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5" name="رابط كسهم مستقيم 34"/>
          <p:cNvCxnSpPr/>
          <p:nvPr/>
        </p:nvCxnSpPr>
        <p:spPr>
          <a:xfrm rot="5400000">
            <a:off x="-572294" y="3715544"/>
            <a:ext cx="2287588"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8" name="رابط كسهم مستقيم 37"/>
          <p:cNvCxnSpPr/>
          <p:nvPr/>
        </p:nvCxnSpPr>
        <p:spPr>
          <a:xfrm rot="5400000">
            <a:off x="5929313" y="2714625"/>
            <a:ext cx="285750"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40" name="رابط كسهم مستقيم 39"/>
          <p:cNvCxnSpPr/>
          <p:nvPr/>
        </p:nvCxnSpPr>
        <p:spPr>
          <a:xfrm rot="5400000">
            <a:off x="3713957" y="2713831"/>
            <a:ext cx="285750" cy="158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41" name="رابط كسهم مستقيم 40"/>
          <p:cNvCxnSpPr/>
          <p:nvPr/>
        </p:nvCxnSpPr>
        <p:spPr>
          <a:xfrm rot="5400000">
            <a:off x="1570832" y="2713831"/>
            <a:ext cx="285750" cy="158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44" name="رابط كسهم مستقيم 43"/>
          <p:cNvCxnSpPr/>
          <p:nvPr/>
        </p:nvCxnSpPr>
        <p:spPr>
          <a:xfrm rot="5400000">
            <a:off x="8001000" y="2714625"/>
            <a:ext cx="285750"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849650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duotone>
              <a:prstClr val="black"/>
              <a:schemeClr val="accent6">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sp>
        <p:nvSpPr>
          <p:cNvPr id="8" name="شكل بيضاوي 7"/>
          <p:cNvSpPr/>
          <p:nvPr/>
        </p:nvSpPr>
        <p:spPr>
          <a:xfrm>
            <a:off x="1714500" y="5072063"/>
            <a:ext cx="5643563" cy="1571625"/>
          </a:xfrm>
          <a:prstGeom prst="ellipse">
            <a:avLst/>
          </a:prstGeom>
        </p:spPr>
        <p:style>
          <a:lnRef idx="1">
            <a:schemeClr val="accent5"/>
          </a:lnRef>
          <a:fillRef idx="2">
            <a:schemeClr val="accent5"/>
          </a:fillRef>
          <a:effectRef idx="1">
            <a:schemeClr val="accent5"/>
          </a:effectRef>
          <a:fontRef idx="minor">
            <a:schemeClr val="dk1"/>
          </a:fontRef>
        </p:style>
        <p:txBody>
          <a:bodyPr rtlCol="1" anchor="ctr"/>
          <a:lstStyle/>
          <a:p>
            <a:pPr algn="ctr" rtl="1">
              <a:defRPr/>
            </a:pPr>
            <a:endParaRPr lang="ar-SA" sz="2400" b="1" dirty="0" err="1">
              <a:solidFill>
                <a:prstClr val="black"/>
              </a:solidFill>
            </a:endParaRPr>
          </a:p>
        </p:txBody>
      </p:sp>
      <p:sp>
        <p:nvSpPr>
          <p:cNvPr id="7" name="شكل بيضاوي 6"/>
          <p:cNvSpPr/>
          <p:nvPr/>
        </p:nvSpPr>
        <p:spPr>
          <a:xfrm>
            <a:off x="1714500" y="3357563"/>
            <a:ext cx="5643563" cy="1571625"/>
          </a:xfrm>
          <a:prstGeom prst="ellipse">
            <a:avLst/>
          </a:prstGeom>
        </p:spPr>
        <p:style>
          <a:lnRef idx="1">
            <a:schemeClr val="accent3"/>
          </a:lnRef>
          <a:fillRef idx="2">
            <a:schemeClr val="accent3"/>
          </a:fillRef>
          <a:effectRef idx="1">
            <a:schemeClr val="accent3"/>
          </a:effectRef>
          <a:fontRef idx="minor">
            <a:schemeClr val="dk1"/>
          </a:fontRef>
        </p:style>
        <p:txBody>
          <a:bodyPr rtlCol="1" anchor="ctr"/>
          <a:lstStyle/>
          <a:p>
            <a:pPr algn="ctr" rtl="1">
              <a:defRPr/>
            </a:pPr>
            <a:endParaRPr lang="ar-SA" sz="2400" b="1" dirty="0" err="1">
              <a:ln w="18000">
                <a:solidFill>
                  <a:srgbClr val="C0504D">
                    <a:satMod val="140000"/>
                  </a:srgbClr>
                </a:solidFill>
                <a:prstDash val="solid"/>
                <a:miter lim="800000"/>
              </a:ln>
              <a:noFill/>
              <a:effectLst>
                <a:outerShdw blurRad="25500" dist="23000" dir="7020000" algn="tl">
                  <a:srgbClr val="000000">
                    <a:alpha val="50000"/>
                  </a:srgbClr>
                </a:outerShdw>
              </a:effectLst>
            </a:endParaRPr>
          </a:p>
        </p:txBody>
      </p:sp>
      <p:sp>
        <p:nvSpPr>
          <p:cNvPr id="6" name="شكل بيضاوي 5"/>
          <p:cNvSpPr/>
          <p:nvPr/>
        </p:nvSpPr>
        <p:spPr>
          <a:xfrm>
            <a:off x="1714500" y="1643063"/>
            <a:ext cx="5643563" cy="1571625"/>
          </a:xfrm>
          <a:prstGeom prst="ellipse">
            <a:avLst/>
          </a:prstGeom>
          <a:blipFill>
            <a:blip r:embed="rId4"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SA" sz="2400" b="1" dirty="0" err="1">
              <a:solidFill>
                <a:prstClr val="black"/>
              </a:solidFill>
            </a:endParaRPr>
          </a:p>
        </p:txBody>
      </p:sp>
      <p:sp>
        <p:nvSpPr>
          <p:cNvPr id="2" name="مستطيل مستدير الزوايا 1"/>
          <p:cNvSpPr/>
          <p:nvPr/>
        </p:nvSpPr>
        <p:spPr>
          <a:xfrm>
            <a:off x="2071688" y="71438"/>
            <a:ext cx="4714875" cy="1214437"/>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r>
              <a:rPr lang="ar-SA" sz="3200" b="1">
                <a:solidFill>
                  <a:prstClr val="black"/>
                </a:solidFill>
              </a:rPr>
              <a:t>المملكة الحيوانية</a:t>
            </a:r>
          </a:p>
          <a:p>
            <a:pPr algn="ctr" rtl="1" fontAlgn="base">
              <a:spcBef>
                <a:spcPct val="0"/>
              </a:spcBef>
              <a:spcAft>
                <a:spcPct val="0"/>
              </a:spcAft>
              <a:defRPr/>
            </a:pPr>
            <a:r>
              <a:rPr lang="en-US" sz="3200" b="1">
                <a:solidFill>
                  <a:prstClr val="black"/>
                </a:solidFill>
                <a:latin typeface="Times New Roman" pitchFamily="18" charset="0"/>
                <a:cs typeface="Times New Roman" pitchFamily="18" charset="0"/>
              </a:rPr>
              <a:t>Kingdom of Animal</a:t>
            </a:r>
            <a:endParaRPr lang="ar-SA" sz="3200" b="1">
              <a:solidFill>
                <a:prstClr val="black"/>
              </a:solidFill>
              <a:latin typeface="Times New Roman" pitchFamily="18" charset="0"/>
              <a:cs typeface="Times New Roman" pitchFamily="18" charset="0"/>
            </a:endParaRPr>
          </a:p>
        </p:txBody>
      </p:sp>
      <p:sp>
        <p:nvSpPr>
          <p:cNvPr id="3" name="مستطيل مستدير الزوايا 2"/>
          <p:cNvSpPr/>
          <p:nvPr/>
        </p:nvSpPr>
        <p:spPr>
          <a:xfrm>
            <a:off x="1714500" y="1643063"/>
            <a:ext cx="5643563" cy="15716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r>
              <a:rPr lang="ar-SA" sz="2400" b="1">
                <a:solidFill>
                  <a:prstClr val="black"/>
                </a:solidFill>
                <a:latin typeface="Times New Roman" pitchFamily="18" charset="0"/>
                <a:cs typeface="Times New Roman" pitchFamily="18" charset="0"/>
              </a:rPr>
              <a:t>البعديات البدائية                 </a:t>
            </a:r>
            <a:r>
              <a:rPr lang="en-US" sz="2400" b="1">
                <a:solidFill>
                  <a:prstClr val="black"/>
                </a:solidFill>
                <a:latin typeface="Times New Roman" pitchFamily="18" charset="0"/>
                <a:cs typeface="Times New Roman" pitchFamily="18" charset="0"/>
              </a:rPr>
              <a:t>(B)           (Metazoa)  Parazoa</a:t>
            </a:r>
            <a:endParaRPr lang="ar-SA" sz="2400" b="1">
              <a:solidFill>
                <a:prstClr val="black"/>
              </a:solidFill>
              <a:latin typeface="Times New Roman" pitchFamily="18" charset="0"/>
              <a:cs typeface="Times New Roman" pitchFamily="18" charset="0"/>
            </a:endParaRPr>
          </a:p>
        </p:txBody>
      </p:sp>
      <p:sp>
        <p:nvSpPr>
          <p:cNvPr id="4" name="مستطيل مستدير الزوايا 3"/>
          <p:cNvSpPr/>
          <p:nvPr/>
        </p:nvSpPr>
        <p:spPr>
          <a:xfrm>
            <a:off x="1714500" y="3357563"/>
            <a:ext cx="5643563" cy="15716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r>
              <a:rPr lang="ar-SA" sz="2400" b="1">
                <a:solidFill>
                  <a:prstClr val="black"/>
                </a:solidFill>
                <a:latin typeface="Times New Roman" pitchFamily="18" charset="0"/>
                <a:cs typeface="Times New Roman" pitchFamily="18" charset="0"/>
              </a:rPr>
              <a:t>شعبة الاسفنجيات             </a:t>
            </a:r>
            <a:r>
              <a:rPr lang="en-US" sz="2400" b="1">
                <a:solidFill>
                  <a:prstClr val="black"/>
                </a:solidFill>
                <a:latin typeface="Times New Roman" pitchFamily="18" charset="0"/>
                <a:cs typeface="Times New Roman" pitchFamily="18" charset="0"/>
              </a:rPr>
              <a:t>Phylum : Porifera</a:t>
            </a:r>
            <a:endParaRPr lang="ar-SA" sz="2400" b="1">
              <a:solidFill>
                <a:prstClr val="black"/>
              </a:solidFill>
              <a:latin typeface="Times New Roman" pitchFamily="18" charset="0"/>
              <a:cs typeface="Times New Roman" pitchFamily="18" charset="0"/>
            </a:endParaRPr>
          </a:p>
        </p:txBody>
      </p:sp>
      <p:sp>
        <p:nvSpPr>
          <p:cNvPr id="5" name="مستطيل مستدير الزوايا 4"/>
          <p:cNvSpPr/>
          <p:nvPr/>
        </p:nvSpPr>
        <p:spPr>
          <a:xfrm>
            <a:off x="1714500" y="5072063"/>
            <a:ext cx="5643563" cy="15716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r>
              <a:rPr lang="en-US" sz="3200" b="1">
                <a:solidFill>
                  <a:srgbClr val="FF0000"/>
                </a:solidFill>
                <a:latin typeface="Times New Roman" pitchFamily="18" charset="0"/>
                <a:cs typeface="Times New Roman" pitchFamily="18" charset="0"/>
              </a:rPr>
              <a:t>Ex</a:t>
            </a:r>
            <a:r>
              <a:rPr lang="en-US" sz="3200" b="1" i="1">
                <a:solidFill>
                  <a:srgbClr val="FF0000"/>
                </a:solidFill>
                <a:latin typeface="Times New Roman" pitchFamily="18" charset="0"/>
                <a:cs typeface="Times New Roman" pitchFamily="18" charset="0"/>
              </a:rPr>
              <a:t>.: Leucosolenia</a:t>
            </a:r>
            <a:endParaRPr lang="ar-SA" sz="3200" b="1" i="1">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41832150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duotone>
              <a:schemeClr val="accent6">
                <a:shade val="45000"/>
                <a:satMod val="135000"/>
              </a:schemeClr>
              <a:prstClr val="white"/>
            </a:duotone>
          </a:blip>
          <a:tile tx="0" ty="0" sx="100000" sy="100000" flip="none" algn="tl"/>
        </a:blipFill>
        <a:effectLst/>
      </p:bgPr>
    </p:bg>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4111849118"/>
              </p:ext>
            </p:extLst>
          </p:nvPr>
        </p:nvGraphicFramePr>
        <p:xfrm>
          <a:off x="2973" y="7263"/>
          <a:ext cx="8817499" cy="68439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792987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duotone>
              <a:prstClr val="black"/>
              <a:schemeClr val="accent6">
                <a:tint val="45000"/>
                <a:satMod val="400000"/>
              </a:schemeClr>
            </a:duotone>
            <a:extLst>
              <a:ext uri="{BEBA8EAE-BF5A-486C-A8C5-ECC9F3942E4B}">
                <a14:imgProps xmlns:a14="http://schemas.microsoft.com/office/drawing/2010/main">
                  <a14:imgLayer r:embed="rId4">
                    <a14:imgEffect>
                      <a14:artisticTexturizer/>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 name="مستطيل مستدير الزوايا 1"/>
          <p:cNvSpPr/>
          <p:nvPr/>
        </p:nvSpPr>
        <p:spPr>
          <a:xfrm>
            <a:off x="428625" y="0"/>
            <a:ext cx="8429625" cy="1143000"/>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r>
              <a:rPr lang="ar-SA" sz="2400" b="1">
                <a:solidFill>
                  <a:prstClr val="black"/>
                </a:solidFill>
                <a:latin typeface="Times New Roman" pitchFamily="18" charset="0"/>
                <a:cs typeface="Times New Roman" pitchFamily="18" charset="0"/>
              </a:rPr>
              <a:t>المملكة الحيوانية </a:t>
            </a:r>
            <a:r>
              <a:rPr lang="en-US" sz="2400" b="1">
                <a:solidFill>
                  <a:prstClr val="black"/>
                </a:solidFill>
                <a:latin typeface="Times New Roman" pitchFamily="18" charset="0"/>
                <a:cs typeface="Times New Roman" pitchFamily="18" charset="0"/>
              </a:rPr>
              <a:t>Kingdom of Animal</a:t>
            </a:r>
          </a:p>
          <a:p>
            <a:pPr algn="ctr" rtl="1" fontAlgn="base">
              <a:spcBef>
                <a:spcPct val="0"/>
              </a:spcBef>
              <a:spcAft>
                <a:spcPct val="0"/>
              </a:spcAft>
              <a:defRPr/>
            </a:pPr>
            <a:r>
              <a:rPr lang="ar-SA" sz="2400" b="1">
                <a:solidFill>
                  <a:prstClr val="black"/>
                </a:solidFill>
                <a:latin typeface="Times New Roman" pitchFamily="18" charset="0"/>
                <a:cs typeface="Times New Roman" pitchFamily="18" charset="0"/>
              </a:rPr>
              <a:t>       البعديات الحقيقية</a:t>
            </a:r>
            <a:r>
              <a:rPr lang="en-US" sz="2400" b="1">
                <a:solidFill>
                  <a:prstClr val="black"/>
                </a:solidFill>
                <a:latin typeface="Times New Roman" pitchFamily="18" charset="0"/>
                <a:cs typeface="Times New Roman" pitchFamily="18" charset="0"/>
              </a:rPr>
              <a:t>(C)                 Eumetazoa </a:t>
            </a:r>
            <a:endParaRPr lang="ar-SA" sz="2400" b="1">
              <a:solidFill>
                <a:prstClr val="black"/>
              </a:solidFill>
              <a:latin typeface="Times New Roman" pitchFamily="18" charset="0"/>
              <a:cs typeface="Times New Roman" pitchFamily="18" charset="0"/>
            </a:endParaRPr>
          </a:p>
        </p:txBody>
      </p:sp>
      <p:sp>
        <p:nvSpPr>
          <p:cNvPr id="3" name="مستطيل مستدير الزوايا 2"/>
          <p:cNvSpPr/>
          <p:nvPr/>
        </p:nvSpPr>
        <p:spPr>
          <a:xfrm>
            <a:off x="785813" y="1214438"/>
            <a:ext cx="7715250" cy="558800"/>
          </a:xfrm>
          <a:prstGeom prst="roundRect">
            <a:avLst/>
          </a:prstGeom>
          <a:solidFill>
            <a:srgbClr val="F0ECF4"/>
          </a:solidFill>
        </p:spPr>
        <p:style>
          <a:lnRef idx="1">
            <a:schemeClr val="accent4"/>
          </a:lnRef>
          <a:fillRef idx="2">
            <a:schemeClr val="accent4"/>
          </a:fillRef>
          <a:effectRef idx="1">
            <a:schemeClr val="accent4"/>
          </a:effectRef>
          <a:fontRef idx="minor">
            <a:schemeClr val="dk1"/>
          </a:fontRef>
        </p:style>
        <p:txBody>
          <a:bodyPr anchor="ctr"/>
          <a:lstStyle/>
          <a:p>
            <a:pPr algn="ctr" rtl="1" fontAlgn="base">
              <a:spcBef>
                <a:spcPct val="0"/>
              </a:spcBef>
              <a:spcAft>
                <a:spcPct val="0"/>
              </a:spcAft>
              <a:defRPr/>
            </a:pPr>
            <a:r>
              <a:rPr lang="ar-SA" sz="2400" b="1">
                <a:solidFill>
                  <a:prstClr val="black"/>
                </a:solidFill>
                <a:latin typeface="Times New Roman" pitchFamily="18" charset="0"/>
                <a:cs typeface="Times New Roman" pitchFamily="18" charset="0"/>
              </a:rPr>
              <a:t>شعبة اللاسعات </a:t>
            </a:r>
            <a:r>
              <a:rPr lang="en-US" sz="2400" b="1">
                <a:solidFill>
                  <a:prstClr val="black"/>
                </a:solidFill>
                <a:latin typeface="Times New Roman" pitchFamily="18" charset="0"/>
                <a:cs typeface="Times New Roman" pitchFamily="18" charset="0"/>
              </a:rPr>
              <a:t>1- Phylum: Cnidaria                           </a:t>
            </a:r>
            <a:r>
              <a:rPr lang="ar-SA" sz="2400" b="1">
                <a:solidFill>
                  <a:prstClr val="black"/>
                </a:solidFill>
                <a:latin typeface="Times New Roman" pitchFamily="18" charset="0"/>
                <a:cs typeface="Times New Roman" pitchFamily="18" charset="0"/>
              </a:rPr>
              <a:t>               </a:t>
            </a:r>
            <a:r>
              <a:rPr lang="ar-SA" sz="1600" b="1">
                <a:solidFill>
                  <a:prstClr val="black"/>
                </a:solidFill>
                <a:latin typeface="Times New Roman" pitchFamily="18" charset="0"/>
                <a:cs typeface="Times New Roman" pitchFamily="18" charset="0"/>
              </a:rPr>
              <a:t> </a:t>
            </a:r>
          </a:p>
        </p:txBody>
      </p:sp>
      <p:sp>
        <p:nvSpPr>
          <p:cNvPr id="4" name="مستطيل مستدير الزوايا 3"/>
          <p:cNvSpPr/>
          <p:nvPr/>
        </p:nvSpPr>
        <p:spPr>
          <a:xfrm>
            <a:off x="1000125" y="1844675"/>
            <a:ext cx="7215188" cy="1227138"/>
          </a:xfrm>
          <a:prstGeom prst="roundRect">
            <a:avLst/>
          </a:prstGeom>
          <a:solidFill>
            <a:srgbClr val="E9FCFD"/>
          </a:solidFill>
        </p:spPr>
        <p:style>
          <a:lnRef idx="1">
            <a:schemeClr val="accent5"/>
          </a:lnRef>
          <a:fillRef idx="2">
            <a:schemeClr val="accent5"/>
          </a:fillRef>
          <a:effectRef idx="1">
            <a:schemeClr val="accent5"/>
          </a:effectRef>
          <a:fontRef idx="minor">
            <a:schemeClr val="dk1"/>
          </a:fontRef>
        </p:style>
        <p:txBody>
          <a:bodyPr anchor="ctr"/>
          <a:lstStyle/>
          <a:p>
            <a:pPr algn="ctr" rtl="1" fontAlgn="base">
              <a:spcBef>
                <a:spcPct val="0"/>
              </a:spcBef>
              <a:spcAft>
                <a:spcPct val="0"/>
              </a:spcAft>
              <a:defRPr/>
            </a:pPr>
            <a:r>
              <a:rPr lang="ar-SA" sz="2000" b="1">
                <a:solidFill>
                  <a:prstClr val="black"/>
                </a:solidFill>
                <a:latin typeface="Times New Roman" pitchFamily="18" charset="0"/>
                <a:cs typeface="Times New Roman" pitchFamily="18" charset="0"/>
              </a:rPr>
              <a:t>طائفة الحيوانات الهدرية        </a:t>
            </a:r>
            <a:r>
              <a:rPr lang="en-US" sz="2000" b="1">
                <a:solidFill>
                  <a:prstClr val="black"/>
                </a:solidFill>
                <a:latin typeface="Times New Roman" pitchFamily="18" charset="0"/>
                <a:cs typeface="Times New Roman" pitchFamily="18" charset="0"/>
              </a:rPr>
              <a:t>a-Class: Hydrozoa     </a:t>
            </a:r>
          </a:p>
          <a:p>
            <a:pPr algn="ctr" rtl="1" fontAlgn="base">
              <a:spcBef>
                <a:spcPct val="0"/>
              </a:spcBef>
              <a:spcAft>
                <a:spcPct val="0"/>
              </a:spcAft>
              <a:defRPr/>
            </a:pPr>
            <a:r>
              <a:rPr lang="ar-SA" sz="2000" b="1" i="1">
                <a:solidFill>
                  <a:prstClr val="black"/>
                </a:solidFill>
                <a:latin typeface="Times New Roman" pitchFamily="18" charset="0"/>
                <a:cs typeface="Times New Roman" pitchFamily="18" charset="0"/>
              </a:rPr>
              <a:t>       هيدرا      </a:t>
            </a:r>
            <a:r>
              <a:rPr lang="en-US" sz="2000" b="1">
                <a:solidFill>
                  <a:prstClr val="black"/>
                </a:solidFill>
                <a:latin typeface="Times New Roman" pitchFamily="18" charset="0"/>
                <a:cs typeface="Times New Roman" pitchFamily="18" charset="0"/>
              </a:rPr>
              <a:t>Ex</a:t>
            </a:r>
            <a:r>
              <a:rPr lang="en-US" sz="2000" b="1" i="1">
                <a:solidFill>
                  <a:prstClr val="black"/>
                </a:solidFill>
                <a:latin typeface="Times New Roman" pitchFamily="18" charset="0"/>
                <a:cs typeface="Times New Roman" pitchFamily="18" charset="0"/>
              </a:rPr>
              <a:t>.: Hydra</a:t>
            </a:r>
            <a:r>
              <a:rPr lang="en-US" sz="2800" b="1" i="1">
                <a:solidFill>
                  <a:prstClr val="black"/>
                </a:solidFill>
                <a:latin typeface="Times New Roman" pitchFamily="18" charset="0"/>
                <a:cs typeface="Times New Roman" pitchFamily="18" charset="0"/>
              </a:rPr>
              <a:t> </a:t>
            </a:r>
            <a:r>
              <a:rPr lang="en-US" b="1" i="1">
                <a:solidFill>
                  <a:prstClr val="black"/>
                </a:solidFill>
                <a:latin typeface="Times New Roman" pitchFamily="18" charset="0"/>
                <a:cs typeface="Times New Roman" pitchFamily="18" charset="0"/>
              </a:rPr>
              <a:t>   </a:t>
            </a:r>
            <a:r>
              <a:rPr lang="ar-SA" b="1" i="1">
                <a:solidFill>
                  <a:prstClr val="black"/>
                </a:solidFill>
                <a:latin typeface="Times New Roman" pitchFamily="18" charset="0"/>
                <a:cs typeface="Times New Roman" pitchFamily="18" charset="0"/>
              </a:rPr>
              <a:t> </a:t>
            </a:r>
          </a:p>
          <a:p>
            <a:pPr algn="ctr" rtl="1" fontAlgn="base">
              <a:spcBef>
                <a:spcPct val="0"/>
              </a:spcBef>
              <a:spcAft>
                <a:spcPct val="0"/>
              </a:spcAft>
              <a:defRPr/>
            </a:pPr>
            <a:r>
              <a:rPr lang="ar-SA" sz="2000" b="1" i="1">
                <a:solidFill>
                  <a:prstClr val="black"/>
                </a:solidFill>
                <a:latin typeface="Times New Roman" pitchFamily="18" charset="0"/>
                <a:cs typeface="Times New Roman" pitchFamily="18" charset="0"/>
              </a:rPr>
              <a:t>الاوبيليا    </a:t>
            </a:r>
            <a:r>
              <a:rPr lang="en-US" sz="2000" b="1">
                <a:solidFill>
                  <a:prstClr val="black"/>
                </a:solidFill>
                <a:latin typeface="Times New Roman" pitchFamily="18" charset="0"/>
                <a:cs typeface="Times New Roman" pitchFamily="18" charset="0"/>
              </a:rPr>
              <a:t>Ex</a:t>
            </a:r>
            <a:r>
              <a:rPr lang="en-US" sz="2000" b="1" i="1">
                <a:solidFill>
                  <a:prstClr val="black"/>
                </a:solidFill>
                <a:latin typeface="Times New Roman" pitchFamily="18" charset="0"/>
                <a:cs typeface="Times New Roman" pitchFamily="18" charset="0"/>
              </a:rPr>
              <a:t>.: Obelia      </a:t>
            </a:r>
            <a:endParaRPr lang="ar-SA" sz="2000" b="1" i="1">
              <a:solidFill>
                <a:prstClr val="black"/>
              </a:solidFill>
              <a:latin typeface="Times New Roman" pitchFamily="18" charset="0"/>
              <a:cs typeface="Times New Roman" pitchFamily="18" charset="0"/>
            </a:endParaRPr>
          </a:p>
        </p:txBody>
      </p:sp>
      <p:sp>
        <p:nvSpPr>
          <p:cNvPr id="13317" name="مستطيل مستدير الزوايا 4"/>
          <p:cNvSpPr>
            <a:spLocks noChangeArrowheads="1"/>
          </p:cNvSpPr>
          <p:nvPr/>
        </p:nvSpPr>
        <p:spPr bwMode="auto">
          <a:xfrm>
            <a:off x="1187450" y="3141663"/>
            <a:ext cx="6840538" cy="935037"/>
          </a:xfrm>
          <a:prstGeom prst="roundRect">
            <a:avLst>
              <a:gd name="adj" fmla="val 16667"/>
            </a:avLst>
          </a:prstGeom>
          <a:solidFill>
            <a:srgbClr val="C0C0C0"/>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000" b="1" smtClean="0">
                <a:solidFill>
                  <a:prstClr val="black"/>
                </a:solidFill>
                <a:latin typeface="Times New Roman" pitchFamily="18" charset="0"/>
                <a:cs typeface="Times New Roman" pitchFamily="18" charset="0"/>
              </a:rPr>
              <a:t>طائفة الفنجانيات</a:t>
            </a:r>
            <a:r>
              <a:rPr lang="en-US" sz="2000" b="1" smtClean="0">
                <a:solidFill>
                  <a:prstClr val="black"/>
                </a:solidFill>
                <a:latin typeface="Times New Roman" pitchFamily="18" charset="0"/>
                <a:cs typeface="Times New Roman" pitchFamily="18" charset="0"/>
              </a:rPr>
              <a:t>b-Class: Scyphozoa                       </a:t>
            </a:r>
          </a:p>
          <a:p>
            <a:pPr algn="ctr" rtl="1" fontAlgn="base">
              <a:spcBef>
                <a:spcPct val="0"/>
              </a:spcBef>
              <a:spcAft>
                <a:spcPct val="0"/>
              </a:spcAft>
            </a:pPr>
            <a:r>
              <a:rPr lang="ar-SA" sz="2000" b="1" i="1" smtClean="0">
                <a:solidFill>
                  <a:prstClr val="black"/>
                </a:solidFill>
                <a:latin typeface="Times New Roman" pitchFamily="18" charset="0"/>
                <a:cs typeface="Times New Roman" pitchFamily="18" charset="0"/>
              </a:rPr>
              <a:t>الاوريليا                                </a:t>
            </a:r>
            <a:r>
              <a:rPr lang="en-US" sz="2000" b="1" smtClean="0">
                <a:solidFill>
                  <a:prstClr val="black"/>
                </a:solidFill>
                <a:latin typeface="Times New Roman" pitchFamily="18" charset="0"/>
                <a:cs typeface="Times New Roman" pitchFamily="18" charset="0"/>
              </a:rPr>
              <a:t>Ex</a:t>
            </a:r>
            <a:r>
              <a:rPr lang="en-US" sz="2000" b="1" i="1" smtClean="0">
                <a:solidFill>
                  <a:prstClr val="black"/>
                </a:solidFill>
                <a:latin typeface="Times New Roman" pitchFamily="18" charset="0"/>
                <a:cs typeface="Times New Roman" pitchFamily="18" charset="0"/>
              </a:rPr>
              <a:t>.: Ourelia</a:t>
            </a:r>
            <a:r>
              <a:rPr lang="en-US" sz="2800" b="1" i="1" smtClean="0">
                <a:solidFill>
                  <a:prstClr val="black"/>
                </a:solidFill>
                <a:latin typeface="Times New Roman" pitchFamily="18" charset="0"/>
                <a:cs typeface="Times New Roman" pitchFamily="18" charset="0"/>
              </a:rPr>
              <a:t> </a:t>
            </a:r>
            <a:r>
              <a:rPr lang="en-US" sz="2000" b="1" i="1" smtClean="0">
                <a:solidFill>
                  <a:prstClr val="black"/>
                </a:solidFill>
                <a:latin typeface="Times New Roman" pitchFamily="18" charset="0"/>
                <a:cs typeface="Times New Roman" pitchFamily="18" charset="0"/>
              </a:rPr>
              <a:t>   </a:t>
            </a:r>
            <a:r>
              <a:rPr lang="ar-SA" sz="2000" b="1" i="1" smtClean="0">
                <a:solidFill>
                  <a:prstClr val="black"/>
                </a:solidFill>
                <a:latin typeface="Times New Roman" pitchFamily="18" charset="0"/>
                <a:cs typeface="Times New Roman" pitchFamily="18" charset="0"/>
              </a:rPr>
              <a:t> </a:t>
            </a:r>
          </a:p>
        </p:txBody>
      </p:sp>
      <p:sp>
        <p:nvSpPr>
          <p:cNvPr id="13318" name="مستطيل مستدير الزوايا 5"/>
          <p:cNvSpPr>
            <a:spLocks noChangeArrowheads="1"/>
          </p:cNvSpPr>
          <p:nvPr/>
        </p:nvSpPr>
        <p:spPr bwMode="auto">
          <a:xfrm>
            <a:off x="1331913" y="4221163"/>
            <a:ext cx="6480175" cy="792162"/>
          </a:xfrm>
          <a:prstGeom prst="roundRect">
            <a:avLst>
              <a:gd name="adj" fmla="val 16667"/>
            </a:avLst>
          </a:prstGeom>
          <a:solidFill>
            <a:srgbClr val="CC99FF"/>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000" b="1" smtClean="0">
                <a:solidFill>
                  <a:prstClr val="black"/>
                </a:solidFill>
                <a:latin typeface="Times New Roman" pitchFamily="18" charset="0"/>
                <a:cs typeface="Times New Roman" pitchFamily="18" charset="0"/>
              </a:rPr>
              <a:t>طائفة الشعاعيات       </a:t>
            </a:r>
            <a:r>
              <a:rPr lang="en-US" sz="2000" b="1" smtClean="0">
                <a:solidFill>
                  <a:prstClr val="black"/>
                </a:solidFill>
                <a:latin typeface="Times New Roman" pitchFamily="18" charset="0"/>
                <a:cs typeface="Times New Roman" pitchFamily="18" charset="0"/>
              </a:rPr>
              <a:t>c-Class: Actinozoa    </a:t>
            </a:r>
            <a:endParaRPr lang="en-US" sz="2000" b="1" i="1" smtClean="0">
              <a:solidFill>
                <a:prstClr val="black"/>
              </a:solidFill>
              <a:cs typeface="Arial" pitchFamily="34" charset="0"/>
            </a:endParaRPr>
          </a:p>
        </p:txBody>
      </p:sp>
      <p:sp>
        <p:nvSpPr>
          <p:cNvPr id="8" name="مستطيل مستدير الزوايا 7"/>
          <p:cNvSpPr/>
          <p:nvPr/>
        </p:nvSpPr>
        <p:spPr>
          <a:xfrm>
            <a:off x="4932363" y="5500688"/>
            <a:ext cx="3671887" cy="1000125"/>
          </a:xfrm>
          <a:prstGeom prst="round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anchor="ctr"/>
          <a:lstStyle/>
          <a:p>
            <a:pPr algn="ctr" rtl="1" fontAlgn="base">
              <a:spcBef>
                <a:spcPct val="0"/>
              </a:spcBef>
              <a:spcAft>
                <a:spcPct val="0"/>
              </a:spcAft>
              <a:defRPr/>
            </a:pPr>
            <a:r>
              <a:rPr lang="ar-SA" b="1">
                <a:solidFill>
                  <a:prstClr val="black"/>
                </a:solidFill>
                <a:latin typeface="Times New Roman" pitchFamily="18" charset="0"/>
                <a:cs typeface="Times New Roman" pitchFamily="18" charset="0"/>
              </a:rPr>
              <a:t>رتبه ثمانيه الاشعه </a:t>
            </a:r>
            <a:r>
              <a:rPr lang="en-US" b="1">
                <a:solidFill>
                  <a:prstClr val="black"/>
                </a:solidFill>
                <a:latin typeface="Times New Roman" pitchFamily="18" charset="0"/>
                <a:cs typeface="Times New Roman" pitchFamily="18" charset="0"/>
              </a:rPr>
              <a:t>Order Alcyonaria </a:t>
            </a:r>
          </a:p>
          <a:p>
            <a:pPr algn="ctr" rtl="1" fontAlgn="base">
              <a:spcBef>
                <a:spcPct val="0"/>
              </a:spcBef>
              <a:spcAft>
                <a:spcPct val="0"/>
              </a:spcAft>
              <a:defRPr/>
            </a:pPr>
            <a:r>
              <a:rPr lang="ar-SA" sz="2000" b="1" i="1">
                <a:solidFill>
                  <a:prstClr val="black"/>
                </a:solidFill>
                <a:latin typeface="Times New Roman" pitchFamily="18" charset="0"/>
                <a:cs typeface="Times New Roman" pitchFamily="18" charset="0"/>
              </a:rPr>
              <a:t>مثال </a:t>
            </a:r>
            <a:r>
              <a:rPr lang="en-US" sz="2000" b="1" i="1">
                <a:solidFill>
                  <a:prstClr val="black"/>
                </a:solidFill>
                <a:latin typeface="Times New Roman" pitchFamily="18" charset="0"/>
                <a:cs typeface="Times New Roman" pitchFamily="18" charset="0"/>
              </a:rPr>
              <a:t>Alcyoniun</a:t>
            </a:r>
            <a:r>
              <a:rPr lang="ar-SA" sz="2000" b="1" i="1">
                <a:solidFill>
                  <a:prstClr val="black"/>
                </a:solidFill>
              </a:rPr>
              <a:t> </a:t>
            </a:r>
          </a:p>
        </p:txBody>
      </p:sp>
      <p:sp>
        <p:nvSpPr>
          <p:cNvPr id="9" name="مستطيل مستدير الزوايا 7"/>
          <p:cNvSpPr/>
          <p:nvPr/>
        </p:nvSpPr>
        <p:spPr>
          <a:xfrm>
            <a:off x="827088" y="5516563"/>
            <a:ext cx="3889375" cy="1000125"/>
          </a:xfrm>
          <a:prstGeom prst="round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anchor="ctr"/>
          <a:lstStyle/>
          <a:p>
            <a:pPr algn="ctr" rtl="1" fontAlgn="base">
              <a:spcBef>
                <a:spcPct val="0"/>
              </a:spcBef>
              <a:spcAft>
                <a:spcPct val="0"/>
              </a:spcAft>
              <a:defRPr/>
            </a:pPr>
            <a:r>
              <a:rPr lang="ar-SA" b="1">
                <a:solidFill>
                  <a:prstClr val="black"/>
                </a:solidFill>
                <a:latin typeface="Times New Roman" pitchFamily="18" charset="0"/>
                <a:cs typeface="Times New Roman" pitchFamily="18" charset="0"/>
              </a:rPr>
              <a:t>رتبه سداسيه الاشعه </a:t>
            </a:r>
            <a:r>
              <a:rPr lang="en-US" b="1">
                <a:solidFill>
                  <a:prstClr val="black"/>
                </a:solidFill>
                <a:latin typeface="Times New Roman" pitchFamily="18" charset="0"/>
                <a:cs typeface="Times New Roman" pitchFamily="18" charset="0"/>
              </a:rPr>
              <a:t>Order Zoantharia </a:t>
            </a:r>
          </a:p>
          <a:p>
            <a:pPr algn="ctr" rtl="1" fontAlgn="base">
              <a:spcBef>
                <a:spcPct val="0"/>
              </a:spcBef>
              <a:spcAft>
                <a:spcPct val="0"/>
              </a:spcAft>
              <a:defRPr/>
            </a:pPr>
            <a:r>
              <a:rPr lang="ar-SA" sz="2000" b="1" i="1">
                <a:solidFill>
                  <a:prstClr val="black"/>
                </a:solidFill>
                <a:latin typeface="Times New Roman" pitchFamily="18" charset="0"/>
                <a:cs typeface="Times New Roman" pitchFamily="18" charset="0"/>
              </a:rPr>
              <a:t>مثال </a:t>
            </a:r>
            <a:r>
              <a:rPr lang="en-US" sz="2000" b="1" i="1">
                <a:solidFill>
                  <a:prstClr val="black"/>
                </a:solidFill>
                <a:latin typeface="Times New Roman" pitchFamily="18" charset="0"/>
                <a:cs typeface="Times New Roman" pitchFamily="18" charset="0"/>
              </a:rPr>
              <a:t>stony corals</a:t>
            </a:r>
            <a:endParaRPr lang="ar-SA" sz="2000" b="1" i="1">
              <a:solidFill>
                <a:prstClr val="black"/>
              </a:solidFill>
              <a:latin typeface="Times New Roman" pitchFamily="18" charset="0"/>
              <a:cs typeface="Times New Roman" pitchFamily="18" charset="0"/>
            </a:endParaRPr>
          </a:p>
        </p:txBody>
      </p:sp>
      <p:sp>
        <p:nvSpPr>
          <p:cNvPr id="13321" name="Line 11"/>
          <p:cNvSpPr>
            <a:spLocks noChangeShapeType="1"/>
          </p:cNvSpPr>
          <p:nvPr/>
        </p:nvSpPr>
        <p:spPr bwMode="auto">
          <a:xfrm>
            <a:off x="6659563" y="5013325"/>
            <a:ext cx="0" cy="503238"/>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
        <p:nvSpPr>
          <p:cNvPr id="13322" name="Line 12"/>
          <p:cNvSpPr>
            <a:spLocks noChangeShapeType="1"/>
          </p:cNvSpPr>
          <p:nvPr/>
        </p:nvSpPr>
        <p:spPr bwMode="auto">
          <a:xfrm>
            <a:off x="2987675" y="5013325"/>
            <a:ext cx="0" cy="503238"/>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ar-SA" smtClean="0">
              <a:solidFill>
                <a:prstClr val="black"/>
              </a:solidFill>
              <a:latin typeface="Arial" pitchFamily="34" charset="0"/>
            </a:endParaRPr>
          </a:p>
        </p:txBody>
      </p:sp>
    </p:spTree>
    <p:extLst>
      <p:ext uri="{BB962C8B-B14F-4D97-AF65-F5344CB8AC3E}">
        <p14:creationId xmlns:p14="http://schemas.microsoft.com/office/powerpoint/2010/main" val="89237779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rgbClr val="9CB86E"/>
            </a:gs>
            <a:gs pos="100000">
              <a:srgbClr val="156B13"/>
            </a:gs>
          </a:gsLst>
          <a:lin ang="16200000" scaled="0"/>
        </a:gradFill>
        <a:effectLst/>
      </p:bgPr>
    </p:bg>
    <p:spTree>
      <p:nvGrpSpPr>
        <p:cNvPr id="1" name=""/>
        <p:cNvGrpSpPr/>
        <p:nvPr/>
      </p:nvGrpSpPr>
      <p:grpSpPr>
        <a:xfrm>
          <a:off x="0" y="0"/>
          <a:ext cx="0" cy="0"/>
          <a:chOff x="0" y="0"/>
          <a:chExt cx="0" cy="0"/>
        </a:xfrm>
      </p:grpSpPr>
      <p:sp>
        <p:nvSpPr>
          <p:cNvPr id="14338" name="مستطيل مستدير الزوايا 2"/>
          <p:cNvSpPr>
            <a:spLocks noChangeArrowheads="1"/>
          </p:cNvSpPr>
          <p:nvPr/>
        </p:nvSpPr>
        <p:spPr bwMode="auto">
          <a:xfrm>
            <a:off x="755650" y="1412875"/>
            <a:ext cx="7715250" cy="558800"/>
          </a:xfrm>
          <a:prstGeom prst="roundRect">
            <a:avLst>
              <a:gd name="adj" fmla="val 16667"/>
            </a:avLst>
          </a:prstGeom>
          <a:solidFill>
            <a:schemeClr val="accent2"/>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400" b="1" smtClean="0">
                <a:solidFill>
                  <a:prstClr val="white"/>
                </a:solidFill>
                <a:latin typeface="Times New Roman" pitchFamily="18" charset="0"/>
                <a:cs typeface="Times New Roman" pitchFamily="18" charset="0"/>
              </a:rPr>
              <a:t>شعبة المفلطحات            </a:t>
            </a:r>
            <a:r>
              <a:rPr lang="en-US" sz="2400" b="1" smtClean="0">
                <a:solidFill>
                  <a:prstClr val="white"/>
                </a:solidFill>
                <a:latin typeface="Times New Roman" pitchFamily="18" charset="0"/>
                <a:cs typeface="Times New Roman" pitchFamily="18" charset="0"/>
              </a:rPr>
              <a:t>2-Phylum : Platyhelminthes</a:t>
            </a:r>
            <a:r>
              <a:rPr lang="ar-SA" sz="2400" b="1" smtClean="0">
                <a:solidFill>
                  <a:prstClr val="white"/>
                </a:solidFill>
                <a:latin typeface="Times New Roman" pitchFamily="18" charset="0"/>
                <a:cs typeface="Times New Roman" pitchFamily="18" charset="0"/>
              </a:rPr>
              <a:t>              </a:t>
            </a:r>
            <a:r>
              <a:rPr lang="ar-SA" sz="1600" b="1" smtClean="0">
                <a:solidFill>
                  <a:prstClr val="white"/>
                </a:solidFill>
                <a:latin typeface="Times New Roman" pitchFamily="18" charset="0"/>
                <a:cs typeface="Times New Roman" pitchFamily="18" charset="0"/>
              </a:rPr>
              <a:t> </a:t>
            </a:r>
          </a:p>
        </p:txBody>
      </p:sp>
      <p:sp>
        <p:nvSpPr>
          <p:cNvPr id="14339" name="مستطيل مستدير الزوايا 3"/>
          <p:cNvSpPr>
            <a:spLocks noChangeArrowheads="1"/>
          </p:cNvSpPr>
          <p:nvPr/>
        </p:nvSpPr>
        <p:spPr bwMode="auto">
          <a:xfrm>
            <a:off x="1042988" y="2205038"/>
            <a:ext cx="7215187" cy="1008062"/>
          </a:xfrm>
          <a:prstGeom prst="roundRect">
            <a:avLst>
              <a:gd name="adj" fmla="val 16667"/>
            </a:avLst>
          </a:prstGeom>
          <a:solidFill>
            <a:srgbClr val="339966"/>
          </a:solidFill>
          <a:ln w="9525" algn="ctr">
            <a:solidFill>
              <a:schemeClr val="bg1"/>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en-US" sz="2400" b="1" smtClean="0">
                <a:solidFill>
                  <a:prstClr val="white"/>
                </a:solidFill>
                <a:latin typeface="Times New Roman" pitchFamily="18" charset="0"/>
                <a:cs typeface="Times New Roman" pitchFamily="18" charset="0"/>
              </a:rPr>
              <a:t>a-Class: Turbellaria     </a:t>
            </a:r>
          </a:p>
          <a:p>
            <a:pPr algn="ctr" rtl="1" fontAlgn="base">
              <a:spcBef>
                <a:spcPct val="0"/>
              </a:spcBef>
              <a:spcAft>
                <a:spcPct val="0"/>
              </a:spcAft>
            </a:pPr>
            <a:r>
              <a:rPr lang="en-US" sz="2400" b="1" smtClean="0">
                <a:solidFill>
                  <a:prstClr val="white"/>
                </a:solidFill>
                <a:latin typeface="Times New Roman" pitchFamily="18" charset="0"/>
                <a:cs typeface="Times New Roman" pitchFamily="18" charset="0"/>
              </a:rPr>
              <a:t>Ex</a:t>
            </a:r>
            <a:r>
              <a:rPr lang="en-US" sz="2400" b="1" i="1" smtClean="0">
                <a:solidFill>
                  <a:prstClr val="white"/>
                </a:solidFill>
                <a:latin typeface="Times New Roman" pitchFamily="18" charset="0"/>
                <a:cs typeface="Times New Roman" pitchFamily="18" charset="0"/>
              </a:rPr>
              <a:t>.: Planaria</a:t>
            </a:r>
            <a:r>
              <a:rPr lang="en-US" sz="2000" b="1" i="1" smtClean="0">
                <a:solidFill>
                  <a:prstClr val="black"/>
                </a:solidFill>
                <a:cs typeface="Arial" pitchFamily="34" charset="0"/>
              </a:rPr>
              <a:t>       </a:t>
            </a:r>
            <a:r>
              <a:rPr lang="en-US" b="1" i="1" smtClean="0">
                <a:solidFill>
                  <a:prstClr val="black"/>
                </a:solidFill>
                <a:cs typeface="Arial" pitchFamily="34" charset="0"/>
              </a:rPr>
              <a:t>   </a:t>
            </a:r>
            <a:r>
              <a:rPr lang="ar-SA" b="1" i="1" smtClean="0">
                <a:solidFill>
                  <a:prstClr val="black"/>
                </a:solidFill>
              </a:rPr>
              <a:t> </a:t>
            </a:r>
          </a:p>
        </p:txBody>
      </p:sp>
      <p:sp>
        <p:nvSpPr>
          <p:cNvPr id="14340" name="مستطيل مستدير الزوايا 4"/>
          <p:cNvSpPr>
            <a:spLocks noChangeArrowheads="1"/>
          </p:cNvSpPr>
          <p:nvPr/>
        </p:nvSpPr>
        <p:spPr bwMode="auto">
          <a:xfrm>
            <a:off x="1547813" y="3573463"/>
            <a:ext cx="6264275" cy="1081087"/>
          </a:xfrm>
          <a:prstGeom prst="roundRect">
            <a:avLst>
              <a:gd name="adj" fmla="val 16667"/>
            </a:avLst>
          </a:prstGeom>
          <a:solidFill>
            <a:srgbClr val="CCFFCC"/>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en-US" sz="2400" b="1" smtClean="0">
                <a:solidFill>
                  <a:prstClr val="black"/>
                </a:solidFill>
                <a:latin typeface="Times New Roman" pitchFamily="18" charset="0"/>
                <a:cs typeface="Times New Roman" pitchFamily="18" charset="0"/>
              </a:rPr>
              <a:t>b-Class: Trematoda                      </a:t>
            </a:r>
          </a:p>
          <a:p>
            <a:pPr algn="ctr" rtl="1" fontAlgn="base">
              <a:spcBef>
                <a:spcPct val="0"/>
              </a:spcBef>
              <a:spcAft>
                <a:spcPct val="0"/>
              </a:spcAft>
            </a:pPr>
            <a:r>
              <a:rPr lang="en-US" sz="2400" b="1" smtClean="0">
                <a:solidFill>
                  <a:prstClr val="black"/>
                </a:solidFill>
                <a:latin typeface="Times New Roman" pitchFamily="18" charset="0"/>
                <a:cs typeface="Times New Roman" pitchFamily="18" charset="0"/>
              </a:rPr>
              <a:t>Ex</a:t>
            </a:r>
            <a:r>
              <a:rPr lang="en-US" sz="2400" b="1" i="1" smtClean="0">
                <a:solidFill>
                  <a:prstClr val="black"/>
                </a:solidFill>
                <a:latin typeface="Times New Roman" pitchFamily="18" charset="0"/>
                <a:cs typeface="Times New Roman" pitchFamily="18" charset="0"/>
              </a:rPr>
              <a:t>.: Fasciola gigantica </a:t>
            </a:r>
          </a:p>
          <a:p>
            <a:pPr algn="ctr" rtl="1" fontAlgn="base">
              <a:spcBef>
                <a:spcPct val="0"/>
              </a:spcBef>
              <a:spcAft>
                <a:spcPct val="0"/>
              </a:spcAft>
            </a:pPr>
            <a:r>
              <a:rPr lang="en-US" sz="2400" b="1" smtClean="0">
                <a:solidFill>
                  <a:prstClr val="black"/>
                </a:solidFill>
                <a:latin typeface="Times New Roman" pitchFamily="18" charset="0"/>
                <a:cs typeface="Times New Roman" pitchFamily="18" charset="0"/>
              </a:rPr>
              <a:t>Ex</a:t>
            </a:r>
            <a:r>
              <a:rPr lang="en-US" sz="2400" b="1" i="1" smtClean="0">
                <a:solidFill>
                  <a:prstClr val="black"/>
                </a:solidFill>
                <a:latin typeface="Times New Roman" pitchFamily="18" charset="0"/>
                <a:cs typeface="Times New Roman" pitchFamily="18" charset="0"/>
              </a:rPr>
              <a:t>.: Fasciola hepatica   </a:t>
            </a:r>
            <a:endParaRPr lang="en-US" sz="2400" b="1" smtClean="0">
              <a:solidFill>
                <a:prstClr val="black"/>
              </a:solidFill>
              <a:latin typeface="Times New Roman" pitchFamily="18" charset="0"/>
              <a:cs typeface="Times New Roman" pitchFamily="18" charset="0"/>
            </a:endParaRPr>
          </a:p>
        </p:txBody>
      </p:sp>
      <p:sp>
        <p:nvSpPr>
          <p:cNvPr id="6" name="مستطيل مستدير الزوايا 5"/>
          <p:cNvSpPr/>
          <p:nvPr/>
        </p:nvSpPr>
        <p:spPr>
          <a:xfrm>
            <a:off x="1547813" y="5229225"/>
            <a:ext cx="6192837" cy="1223963"/>
          </a:xfrm>
          <a:prstGeom prst="roundRect">
            <a:avLst/>
          </a:prstGeom>
          <a:solidFill>
            <a:srgbClr val="E9FCFD"/>
          </a:solidFill>
        </p:spPr>
        <p:style>
          <a:lnRef idx="1">
            <a:schemeClr val="accent5"/>
          </a:lnRef>
          <a:fillRef idx="2">
            <a:schemeClr val="accent5"/>
          </a:fillRef>
          <a:effectRef idx="1">
            <a:schemeClr val="accent5"/>
          </a:effectRef>
          <a:fontRef idx="minor">
            <a:schemeClr val="dk1"/>
          </a:fontRef>
        </p:style>
        <p:txBody>
          <a:bodyPr anchor="ctr"/>
          <a:lstStyle/>
          <a:p>
            <a:pPr algn="ctr" rtl="1" fontAlgn="base">
              <a:spcBef>
                <a:spcPct val="0"/>
              </a:spcBef>
              <a:spcAft>
                <a:spcPct val="0"/>
              </a:spcAft>
              <a:defRPr/>
            </a:pPr>
            <a:r>
              <a:rPr lang="en-US" sz="2400" b="1" dirty="0">
                <a:solidFill>
                  <a:prstClr val="black"/>
                </a:solidFill>
                <a:latin typeface="Times New Roman" pitchFamily="18" charset="0"/>
                <a:cs typeface="Times New Roman" pitchFamily="18" charset="0"/>
              </a:rPr>
              <a:t>C- Class: </a:t>
            </a:r>
            <a:r>
              <a:rPr lang="en-US" sz="2400" b="1" dirty="0" err="1">
                <a:solidFill>
                  <a:prstClr val="black"/>
                </a:solidFill>
                <a:latin typeface="Times New Roman" pitchFamily="18" charset="0"/>
                <a:cs typeface="Times New Roman" pitchFamily="18" charset="0"/>
              </a:rPr>
              <a:t>Cestoda</a:t>
            </a:r>
            <a:endParaRPr lang="en-US" sz="2400" b="1" dirty="0">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2400" b="1" dirty="0">
                <a:solidFill>
                  <a:prstClr val="black"/>
                </a:solidFill>
                <a:latin typeface="Times New Roman" pitchFamily="18" charset="0"/>
                <a:cs typeface="Times New Roman" pitchFamily="18" charset="0"/>
              </a:rPr>
              <a:t>Ex</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Taenia</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saginata</a:t>
            </a:r>
            <a:r>
              <a:rPr lang="en-US" sz="2400" b="1" i="1" dirty="0">
                <a:solidFill>
                  <a:prstClr val="black"/>
                </a:solidFill>
                <a:latin typeface="Times New Roman" pitchFamily="18" charset="0"/>
                <a:cs typeface="Times New Roman" pitchFamily="18" charset="0"/>
              </a:rPr>
              <a:t> </a:t>
            </a:r>
            <a:r>
              <a:rPr lang="en-US" sz="2400" b="1" dirty="0">
                <a:solidFill>
                  <a:prstClr val="black"/>
                </a:solidFill>
                <a:latin typeface="Times New Roman" pitchFamily="18" charset="0"/>
                <a:cs typeface="Times New Roman" pitchFamily="18" charset="0"/>
              </a:rPr>
              <a:t>    </a:t>
            </a:r>
            <a:endParaRPr lang="ar-SA" sz="2400" b="1" dirty="0">
              <a:solidFill>
                <a:prstClr val="black"/>
              </a:solidFill>
              <a:latin typeface="Times New Roman" pitchFamily="18" charset="0"/>
              <a:cs typeface="Times New Roman" pitchFamily="18" charset="0"/>
            </a:endParaRPr>
          </a:p>
          <a:p>
            <a:pPr algn="ctr" rtl="1" fontAlgn="base">
              <a:spcBef>
                <a:spcPct val="0"/>
              </a:spcBef>
              <a:spcAft>
                <a:spcPct val="0"/>
              </a:spcAft>
              <a:defRPr/>
            </a:pPr>
            <a:r>
              <a:rPr lang="en-US" sz="2400" b="1" dirty="0">
                <a:solidFill>
                  <a:prstClr val="black"/>
                </a:solidFill>
                <a:latin typeface="Times New Roman" pitchFamily="18" charset="0"/>
                <a:cs typeface="Times New Roman" pitchFamily="18" charset="0"/>
              </a:rPr>
              <a:t>Ex</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Teania</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solium</a:t>
            </a:r>
            <a:r>
              <a:rPr lang="ar-SA" sz="2400" b="1" i="1" dirty="0">
                <a:solidFill>
                  <a:prstClr val="black"/>
                </a:solidFill>
                <a:latin typeface="Times New Roman" pitchFamily="18" charset="0"/>
                <a:cs typeface="Times New Roman" pitchFamily="18" charset="0"/>
              </a:rPr>
              <a:t>     </a:t>
            </a:r>
            <a:endParaRPr lang="en-US" sz="2400" b="1" i="1" dirty="0">
              <a:solidFill>
                <a:prstClr val="black"/>
              </a:solidFill>
              <a:latin typeface="Times New Roman" pitchFamily="18" charset="0"/>
              <a:cs typeface="Times New Roman" pitchFamily="18" charset="0"/>
            </a:endParaRPr>
          </a:p>
        </p:txBody>
      </p:sp>
      <p:sp>
        <p:nvSpPr>
          <p:cNvPr id="14342" name="مستطيل مستدير الزوايا 1"/>
          <p:cNvSpPr>
            <a:spLocks noChangeArrowheads="1"/>
          </p:cNvSpPr>
          <p:nvPr/>
        </p:nvSpPr>
        <p:spPr bwMode="auto">
          <a:xfrm>
            <a:off x="428625" y="0"/>
            <a:ext cx="8429625" cy="1143000"/>
          </a:xfrm>
          <a:prstGeom prst="roundRect">
            <a:avLst>
              <a:gd name="adj" fmla="val 16667"/>
            </a:avLst>
          </a:prstGeom>
          <a:solidFill>
            <a:srgbClr val="FFFF99"/>
          </a:solidFill>
          <a:ln w="25400" algn="ctr">
            <a:solidFill>
              <a:srgbClr val="385D8A"/>
            </a:solidFill>
            <a:round/>
            <a:headEnd/>
            <a:tailEnd/>
          </a:ln>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المملكة الحيوانية </a:t>
            </a:r>
            <a:r>
              <a:rPr lang="en-US" sz="2400" b="1" smtClean="0">
                <a:solidFill>
                  <a:prstClr val="black"/>
                </a:solidFill>
                <a:latin typeface="Times New Roman" pitchFamily="18" charset="0"/>
                <a:cs typeface="Times New Roman" pitchFamily="18" charset="0"/>
              </a:rPr>
              <a:t>Kingdom of Animal</a:t>
            </a:r>
          </a:p>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       البعديات الحقيقية</a:t>
            </a:r>
            <a:r>
              <a:rPr lang="en-US" sz="2400" b="1" smtClean="0">
                <a:solidFill>
                  <a:prstClr val="black"/>
                </a:solidFill>
                <a:latin typeface="Times New Roman" pitchFamily="18" charset="0"/>
                <a:cs typeface="Times New Roman" pitchFamily="18" charset="0"/>
              </a:rPr>
              <a:t>(C)                 Eumetazoa </a:t>
            </a:r>
            <a:endParaRPr lang="ar-SA" sz="2400" b="1" smtClean="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6035207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25000">
              <a:srgbClr val="21D6E0"/>
            </a:gs>
            <a:gs pos="75000">
              <a:srgbClr val="0087E6"/>
            </a:gs>
            <a:gs pos="100000">
              <a:srgbClr val="005CBF"/>
            </a:gs>
          </a:gsLst>
          <a:lin ang="16200000" scaled="0"/>
        </a:gradFill>
        <a:effectLst/>
      </p:bgPr>
    </p:bg>
    <p:spTree>
      <p:nvGrpSpPr>
        <p:cNvPr id="1" name=""/>
        <p:cNvGrpSpPr/>
        <p:nvPr/>
      </p:nvGrpSpPr>
      <p:grpSpPr>
        <a:xfrm>
          <a:off x="0" y="0"/>
          <a:ext cx="0" cy="0"/>
          <a:chOff x="0" y="0"/>
          <a:chExt cx="0" cy="0"/>
        </a:xfrm>
      </p:grpSpPr>
      <p:sp>
        <p:nvSpPr>
          <p:cNvPr id="15362" name="مستطيل مستدير الزوايا 1"/>
          <p:cNvSpPr>
            <a:spLocks noChangeArrowheads="1"/>
          </p:cNvSpPr>
          <p:nvPr/>
        </p:nvSpPr>
        <p:spPr bwMode="auto">
          <a:xfrm>
            <a:off x="395288" y="333375"/>
            <a:ext cx="8429625" cy="1071563"/>
          </a:xfrm>
          <a:prstGeom prst="roundRect">
            <a:avLst>
              <a:gd name="adj" fmla="val 16667"/>
            </a:avLst>
          </a:prstGeom>
          <a:solidFill>
            <a:srgbClr val="FFFF99"/>
          </a:solidFill>
          <a:ln w="25400" algn="ctr">
            <a:solidFill>
              <a:srgbClr val="385D8A"/>
            </a:solidFill>
            <a:round/>
            <a:headEnd/>
            <a:tailEnd/>
          </a:ln>
        </p:spPr>
        <p:txBody>
          <a:bodyPr anchor="ctr"/>
          <a:lstStyle/>
          <a:p>
            <a:pPr algn="ctr" rtl="1" fontAlgn="base">
              <a:spcBef>
                <a:spcPct val="0"/>
              </a:spcBef>
              <a:spcAft>
                <a:spcPct val="0"/>
              </a:spcAft>
            </a:pPr>
            <a:r>
              <a:rPr lang="ar-SA" sz="3200" b="1" smtClean="0">
                <a:solidFill>
                  <a:prstClr val="black"/>
                </a:solidFill>
                <a:latin typeface="Times New Roman" pitchFamily="18" charset="0"/>
                <a:cs typeface="Times New Roman" pitchFamily="18" charset="0"/>
              </a:rPr>
              <a:t>المملكة الحيوانية </a:t>
            </a:r>
            <a:r>
              <a:rPr lang="en-US" sz="3200" b="1" smtClean="0">
                <a:solidFill>
                  <a:prstClr val="black"/>
                </a:solidFill>
                <a:latin typeface="Times New Roman" pitchFamily="18" charset="0"/>
                <a:cs typeface="Times New Roman" pitchFamily="18" charset="0"/>
              </a:rPr>
              <a:t>Kingdom of Animal</a:t>
            </a:r>
            <a:endParaRPr lang="ar-SA" sz="4400" b="1" smtClean="0">
              <a:solidFill>
                <a:prstClr val="black"/>
              </a:solidFill>
              <a:latin typeface="Times New Roman" pitchFamily="18" charset="0"/>
              <a:cs typeface="Times New Roman" pitchFamily="18" charset="0"/>
            </a:endParaRPr>
          </a:p>
        </p:txBody>
      </p:sp>
      <p:sp>
        <p:nvSpPr>
          <p:cNvPr id="15363" name="مستطيل مستدير الزوايا 2"/>
          <p:cNvSpPr>
            <a:spLocks noChangeArrowheads="1"/>
          </p:cNvSpPr>
          <p:nvPr/>
        </p:nvSpPr>
        <p:spPr bwMode="auto">
          <a:xfrm>
            <a:off x="684213" y="2133600"/>
            <a:ext cx="7715250" cy="785813"/>
          </a:xfrm>
          <a:prstGeom prst="roundRect">
            <a:avLst>
              <a:gd name="adj" fmla="val 16667"/>
            </a:avLst>
          </a:prstGeom>
          <a:solidFill>
            <a:srgbClr val="CC99FF"/>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800" b="1" smtClean="0">
                <a:solidFill>
                  <a:prstClr val="black"/>
                </a:solidFill>
                <a:latin typeface="Times New Roman" pitchFamily="18" charset="0"/>
                <a:cs typeface="Times New Roman" pitchFamily="18" charset="0"/>
              </a:rPr>
              <a:t>البعديات الحقيقية                 </a:t>
            </a:r>
            <a:r>
              <a:rPr lang="en-US" sz="2800" b="1" smtClean="0">
                <a:solidFill>
                  <a:prstClr val="black"/>
                </a:solidFill>
                <a:latin typeface="Times New Roman" pitchFamily="18" charset="0"/>
                <a:cs typeface="Times New Roman" pitchFamily="18" charset="0"/>
              </a:rPr>
              <a:t>(C)                 Eumetazoa</a:t>
            </a:r>
            <a:r>
              <a:rPr lang="ar-SA" b="1" smtClean="0">
                <a:solidFill>
                  <a:prstClr val="black"/>
                </a:solidFill>
                <a:latin typeface="Times New Roman" pitchFamily="18" charset="0"/>
                <a:cs typeface="Times New Roman" pitchFamily="18" charset="0"/>
              </a:rPr>
              <a:t> </a:t>
            </a:r>
          </a:p>
        </p:txBody>
      </p:sp>
      <p:sp>
        <p:nvSpPr>
          <p:cNvPr id="15364" name="مستطيل مستدير الزوايا 5"/>
          <p:cNvSpPr>
            <a:spLocks noChangeArrowheads="1"/>
          </p:cNvSpPr>
          <p:nvPr/>
        </p:nvSpPr>
        <p:spPr bwMode="auto">
          <a:xfrm>
            <a:off x="971550" y="3933825"/>
            <a:ext cx="7215188" cy="1655763"/>
          </a:xfrm>
          <a:prstGeom prst="roundRect">
            <a:avLst>
              <a:gd name="adj" fmla="val 16667"/>
            </a:avLst>
          </a:prstGeom>
          <a:solidFill>
            <a:srgbClr val="CCFFCC"/>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شعبة الديدان الخيطية      </a:t>
            </a:r>
            <a:r>
              <a:rPr lang="en-US" sz="2400" b="1" smtClean="0">
                <a:solidFill>
                  <a:prstClr val="black"/>
                </a:solidFill>
                <a:latin typeface="Times New Roman" pitchFamily="18" charset="0"/>
                <a:cs typeface="Times New Roman" pitchFamily="18" charset="0"/>
              </a:rPr>
              <a:t>3- Phylum:Nematoda</a:t>
            </a:r>
          </a:p>
          <a:p>
            <a:pPr algn="ctr" rtl="1" fontAlgn="base">
              <a:spcBef>
                <a:spcPct val="0"/>
              </a:spcBef>
              <a:spcAft>
                <a:spcPct val="0"/>
              </a:spcAft>
            </a:pPr>
            <a:r>
              <a:rPr lang="en-US" sz="2000" b="1" smtClean="0">
                <a:solidFill>
                  <a:prstClr val="black"/>
                </a:solidFill>
                <a:latin typeface="Times New Roman" pitchFamily="18" charset="0"/>
                <a:cs typeface="Times New Roman" pitchFamily="18" charset="0"/>
              </a:rPr>
              <a:t>Ex</a:t>
            </a:r>
            <a:r>
              <a:rPr lang="en-US" sz="2000" b="1" i="1" smtClean="0">
                <a:solidFill>
                  <a:prstClr val="black"/>
                </a:solidFill>
                <a:latin typeface="Times New Roman" pitchFamily="18" charset="0"/>
                <a:cs typeface="Times New Roman" pitchFamily="18" charset="0"/>
              </a:rPr>
              <a:t>.: Ascaris</a:t>
            </a:r>
          </a:p>
          <a:p>
            <a:pPr algn="ctr" rtl="1" fontAlgn="base">
              <a:spcBef>
                <a:spcPct val="0"/>
              </a:spcBef>
              <a:spcAft>
                <a:spcPct val="0"/>
              </a:spcAft>
            </a:pPr>
            <a:r>
              <a:rPr lang="en-US" sz="2000" b="1" smtClean="0">
                <a:solidFill>
                  <a:prstClr val="black"/>
                </a:solidFill>
                <a:latin typeface="Times New Roman" pitchFamily="18" charset="0"/>
                <a:cs typeface="Times New Roman" pitchFamily="18" charset="0"/>
              </a:rPr>
              <a:t>Ex</a:t>
            </a:r>
            <a:r>
              <a:rPr lang="en-US" sz="2000" b="1" i="1" smtClean="0">
                <a:solidFill>
                  <a:prstClr val="black"/>
                </a:solidFill>
                <a:latin typeface="Times New Roman" pitchFamily="18" charset="0"/>
                <a:cs typeface="Times New Roman" pitchFamily="18" charset="0"/>
              </a:rPr>
              <a:t>. Ancylostoma </a:t>
            </a:r>
          </a:p>
        </p:txBody>
      </p:sp>
    </p:spTree>
    <p:extLst>
      <p:ext uri="{BB962C8B-B14F-4D97-AF65-F5344CB8AC3E}">
        <p14:creationId xmlns:p14="http://schemas.microsoft.com/office/powerpoint/2010/main" val="23131596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6386" name="مستطيل مستدير الزوايا 7"/>
          <p:cNvSpPr>
            <a:spLocks noChangeArrowheads="1"/>
          </p:cNvSpPr>
          <p:nvPr/>
        </p:nvSpPr>
        <p:spPr bwMode="auto">
          <a:xfrm>
            <a:off x="1000125" y="2349500"/>
            <a:ext cx="7215188" cy="1000125"/>
          </a:xfrm>
          <a:prstGeom prst="roundRect">
            <a:avLst>
              <a:gd name="adj" fmla="val 16667"/>
            </a:avLst>
          </a:prstGeom>
          <a:solidFill>
            <a:srgbClr val="CCFFCC"/>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000" b="1" smtClean="0">
                <a:solidFill>
                  <a:prstClr val="black"/>
                </a:solidFill>
                <a:latin typeface="Times New Roman" pitchFamily="18" charset="0"/>
                <a:cs typeface="Times New Roman" pitchFamily="18" charset="0"/>
              </a:rPr>
              <a:t>شعبة الديدان الحلقية       </a:t>
            </a:r>
            <a:r>
              <a:rPr lang="en-US" sz="2000" b="1" smtClean="0">
                <a:solidFill>
                  <a:prstClr val="black"/>
                </a:solidFill>
                <a:latin typeface="Times New Roman" pitchFamily="18" charset="0"/>
                <a:cs typeface="Times New Roman" pitchFamily="18" charset="0"/>
              </a:rPr>
              <a:t>4- Phylum:Annelida</a:t>
            </a:r>
            <a:endParaRPr lang="ar-SA" sz="2000" b="1" smtClean="0">
              <a:solidFill>
                <a:prstClr val="black"/>
              </a:solidFill>
              <a:latin typeface="Times New Roman" pitchFamily="18" charset="0"/>
              <a:cs typeface="Times New Roman" pitchFamily="18" charset="0"/>
            </a:endParaRPr>
          </a:p>
          <a:p>
            <a:pPr algn="ctr" rtl="1" fontAlgn="base">
              <a:spcBef>
                <a:spcPct val="0"/>
              </a:spcBef>
              <a:spcAft>
                <a:spcPct val="0"/>
              </a:spcAft>
            </a:pPr>
            <a:r>
              <a:rPr lang="en-US" sz="2000" b="1" smtClean="0">
                <a:solidFill>
                  <a:prstClr val="black"/>
                </a:solidFill>
                <a:latin typeface="Times New Roman" pitchFamily="18" charset="0"/>
                <a:cs typeface="Times New Roman" pitchFamily="18" charset="0"/>
              </a:rPr>
              <a:t>1-Class: Oligochaeta                                </a:t>
            </a:r>
          </a:p>
          <a:p>
            <a:pPr algn="ctr" rtl="1" fontAlgn="base">
              <a:spcBef>
                <a:spcPct val="0"/>
              </a:spcBef>
              <a:spcAft>
                <a:spcPct val="0"/>
              </a:spcAft>
            </a:pPr>
            <a:r>
              <a:rPr lang="ar-SA" sz="2000" b="1" i="1" smtClean="0">
                <a:solidFill>
                  <a:prstClr val="black"/>
                </a:solidFill>
                <a:latin typeface="Times New Roman" pitchFamily="18" charset="0"/>
                <a:cs typeface="Times New Roman" pitchFamily="18" charset="0"/>
              </a:rPr>
              <a:t>  دودة الأرض       </a:t>
            </a:r>
            <a:r>
              <a:rPr lang="en-US" sz="2000" b="1" smtClean="0">
                <a:solidFill>
                  <a:prstClr val="black"/>
                </a:solidFill>
                <a:latin typeface="Times New Roman" pitchFamily="18" charset="0"/>
                <a:cs typeface="Times New Roman" pitchFamily="18" charset="0"/>
              </a:rPr>
              <a:t>Ex</a:t>
            </a:r>
            <a:r>
              <a:rPr lang="en-US" sz="2000" b="1" i="1" smtClean="0">
                <a:solidFill>
                  <a:prstClr val="black"/>
                </a:solidFill>
                <a:latin typeface="Times New Roman" pitchFamily="18" charset="0"/>
                <a:cs typeface="Times New Roman" pitchFamily="18" charset="0"/>
              </a:rPr>
              <a:t>.:Allolobophora caliginosa</a:t>
            </a:r>
          </a:p>
        </p:txBody>
      </p:sp>
      <p:sp>
        <p:nvSpPr>
          <p:cNvPr id="16387" name="مستطيل مستدير الزوايا 7"/>
          <p:cNvSpPr>
            <a:spLocks noChangeArrowheads="1"/>
          </p:cNvSpPr>
          <p:nvPr/>
        </p:nvSpPr>
        <p:spPr bwMode="auto">
          <a:xfrm>
            <a:off x="971550" y="3789363"/>
            <a:ext cx="7215188" cy="1000125"/>
          </a:xfrm>
          <a:prstGeom prst="roundRect">
            <a:avLst>
              <a:gd name="adj" fmla="val 16667"/>
            </a:avLst>
          </a:prstGeom>
          <a:solidFill>
            <a:srgbClr val="CCFFCC"/>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000" b="1" smtClean="0">
                <a:solidFill>
                  <a:prstClr val="black"/>
                </a:solidFill>
                <a:latin typeface="Times New Roman" pitchFamily="18" charset="0"/>
                <a:cs typeface="Times New Roman" pitchFamily="18" charset="0"/>
              </a:rPr>
              <a:t>شعبة الديدان الحلقية       </a:t>
            </a:r>
            <a:r>
              <a:rPr lang="en-US" sz="2000" b="1" smtClean="0">
                <a:solidFill>
                  <a:prstClr val="black"/>
                </a:solidFill>
                <a:latin typeface="Times New Roman" pitchFamily="18" charset="0"/>
                <a:cs typeface="Times New Roman" pitchFamily="18" charset="0"/>
              </a:rPr>
              <a:t>4- Phylum:Annelida</a:t>
            </a:r>
            <a:endParaRPr lang="ar-SA" sz="2000" b="1" smtClean="0">
              <a:solidFill>
                <a:prstClr val="black"/>
              </a:solidFill>
              <a:latin typeface="Times New Roman" pitchFamily="18" charset="0"/>
              <a:cs typeface="Times New Roman" pitchFamily="18" charset="0"/>
            </a:endParaRPr>
          </a:p>
          <a:p>
            <a:pPr algn="ctr" rtl="1" fontAlgn="base">
              <a:spcBef>
                <a:spcPct val="0"/>
              </a:spcBef>
              <a:spcAft>
                <a:spcPct val="0"/>
              </a:spcAft>
            </a:pPr>
            <a:r>
              <a:rPr lang="en-US" sz="2000" b="1" smtClean="0">
                <a:solidFill>
                  <a:prstClr val="black"/>
                </a:solidFill>
                <a:latin typeface="Times New Roman" pitchFamily="18" charset="0"/>
                <a:cs typeface="Times New Roman" pitchFamily="18" charset="0"/>
              </a:rPr>
              <a:t>2-Class: Polychaeta                                 </a:t>
            </a:r>
          </a:p>
          <a:p>
            <a:pPr algn="ctr" rtl="1" fontAlgn="base">
              <a:spcBef>
                <a:spcPct val="0"/>
              </a:spcBef>
              <a:spcAft>
                <a:spcPct val="0"/>
              </a:spcAft>
            </a:pPr>
            <a:r>
              <a:rPr lang="ar-SA" sz="2000" b="1" i="1" smtClean="0">
                <a:solidFill>
                  <a:prstClr val="black"/>
                </a:solidFill>
                <a:latin typeface="Times New Roman" pitchFamily="18" charset="0"/>
                <a:cs typeface="Times New Roman" pitchFamily="18" charset="0"/>
              </a:rPr>
              <a:t>  دودة الرمل      </a:t>
            </a:r>
            <a:r>
              <a:rPr lang="en-US" sz="2000" b="1" smtClean="0">
                <a:solidFill>
                  <a:prstClr val="black"/>
                </a:solidFill>
                <a:latin typeface="Times New Roman" pitchFamily="18" charset="0"/>
                <a:cs typeface="Times New Roman" pitchFamily="18" charset="0"/>
              </a:rPr>
              <a:t>Ex</a:t>
            </a:r>
            <a:r>
              <a:rPr lang="en-US" sz="2000" b="1" i="1" smtClean="0">
                <a:solidFill>
                  <a:prstClr val="black"/>
                </a:solidFill>
                <a:latin typeface="Times New Roman" pitchFamily="18" charset="0"/>
                <a:cs typeface="Times New Roman" pitchFamily="18" charset="0"/>
              </a:rPr>
              <a:t>.:Nereis</a:t>
            </a:r>
            <a:r>
              <a:rPr lang="en-US" sz="2000" b="1" i="1" smtClean="0">
                <a:solidFill>
                  <a:prstClr val="black"/>
                </a:solidFill>
                <a:cs typeface="Arial" pitchFamily="34" charset="0"/>
              </a:rPr>
              <a:t>                      </a:t>
            </a:r>
          </a:p>
        </p:txBody>
      </p:sp>
      <p:sp>
        <p:nvSpPr>
          <p:cNvPr id="16388" name="مستطيل مستدير الزوايا 7"/>
          <p:cNvSpPr>
            <a:spLocks noChangeArrowheads="1"/>
          </p:cNvSpPr>
          <p:nvPr/>
        </p:nvSpPr>
        <p:spPr bwMode="auto">
          <a:xfrm>
            <a:off x="971550" y="5157788"/>
            <a:ext cx="7215188" cy="1000125"/>
          </a:xfrm>
          <a:prstGeom prst="roundRect">
            <a:avLst>
              <a:gd name="adj" fmla="val 16667"/>
            </a:avLst>
          </a:prstGeom>
          <a:solidFill>
            <a:srgbClr val="CCFFCC"/>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000" b="1" smtClean="0">
                <a:solidFill>
                  <a:prstClr val="black"/>
                </a:solidFill>
                <a:latin typeface="Times New Roman" pitchFamily="18" charset="0"/>
                <a:cs typeface="Times New Roman" pitchFamily="18" charset="0"/>
              </a:rPr>
              <a:t>شعبة الديدان الحلقية       </a:t>
            </a:r>
            <a:r>
              <a:rPr lang="en-US" sz="2000" b="1" smtClean="0">
                <a:solidFill>
                  <a:prstClr val="black"/>
                </a:solidFill>
                <a:latin typeface="Times New Roman" pitchFamily="18" charset="0"/>
                <a:cs typeface="Times New Roman" pitchFamily="18" charset="0"/>
              </a:rPr>
              <a:t>4- Phylum:Annelida</a:t>
            </a:r>
            <a:endParaRPr lang="ar-SA" sz="2000" b="1" smtClean="0">
              <a:solidFill>
                <a:prstClr val="black"/>
              </a:solidFill>
              <a:latin typeface="Times New Roman" pitchFamily="18" charset="0"/>
              <a:cs typeface="Times New Roman" pitchFamily="18" charset="0"/>
            </a:endParaRPr>
          </a:p>
          <a:p>
            <a:pPr algn="ctr" rtl="1" fontAlgn="base">
              <a:spcBef>
                <a:spcPct val="0"/>
              </a:spcBef>
              <a:spcAft>
                <a:spcPct val="0"/>
              </a:spcAft>
            </a:pPr>
            <a:r>
              <a:rPr lang="en-US" sz="2000" b="1" smtClean="0">
                <a:solidFill>
                  <a:prstClr val="black"/>
                </a:solidFill>
                <a:latin typeface="Times New Roman" pitchFamily="18" charset="0"/>
                <a:cs typeface="Times New Roman" pitchFamily="18" charset="0"/>
              </a:rPr>
              <a:t>3-Class: Hirudinida                                    </a:t>
            </a:r>
          </a:p>
          <a:p>
            <a:pPr algn="ctr" rtl="1" fontAlgn="base">
              <a:spcBef>
                <a:spcPct val="0"/>
              </a:spcBef>
              <a:spcAft>
                <a:spcPct val="0"/>
              </a:spcAft>
            </a:pPr>
            <a:r>
              <a:rPr lang="ar-SA" sz="2000" b="1" i="1" smtClean="0">
                <a:solidFill>
                  <a:prstClr val="black"/>
                </a:solidFill>
                <a:latin typeface="Times New Roman" pitchFamily="18" charset="0"/>
                <a:cs typeface="Times New Roman" pitchFamily="18" charset="0"/>
              </a:rPr>
              <a:t>  العلق الطبي       </a:t>
            </a:r>
            <a:r>
              <a:rPr lang="en-US" sz="2000" b="1" smtClean="0">
                <a:solidFill>
                  <a:prstClr val="black"/>
                </a:solidFill>
                <a:latin typeface="Times New Roman" pitchFamily="18" charset="0"/>
                <a:cs typeface="Times New Roman" pitchFamily="18" charset="0"/>
              </a:rPr>
              <a:t>Ex</a:t>
            </a:r>
            <a:r>
              <a:rPr lang="en-US" sz="2000" b="1" i="1" smtClean="0">
                <a:solidFill>
                  <a:prstClr val="black"/>
                </a:solidFill>
                <a:latin typeface="Times New Roman" pitchFamily="18" charset="0"/>
                <a:cs typeface="Times New Roman" pitchFamily="18" charset="0"/>
              </a:rPr>
              <a:t>.:Hirudo medicinalis</a:t>
            </a:r>
          </a:p>
        </p:txBody>
      </p:sp>
      <p:sp>
        <p:nvSpPr>
          <p:cNvPr id="16389" name="مستطيل مستدير الزوايا 1"/>
          <p:cNvSpPr>
            <a:spLocks noChangeArrowheads="1"/>
          </p:cNvSpPr>
          <p:nvPr/>
        </p:nvSpPr>
        <p:spPr bwMode="auto">
          <a:xfrm>
            <a:off x="395288" y="0"/>
            <a:ext cx="8429625" cy="1071563"/>
          </a:xfrm>
          <a:prstGeom prst="roundRect">
            <a:avLst>
              <a:gd name="adj" fmla="val 16667"/>
            </a:avLst>
          </a:prstGeom>
          <a:solidFill>
            <a:srgbClr val="FFFF99"/>
          </a:solidFill>
          <a:ln w="25400" algn="ctr">
            <a:solidFill>
              <a:srgbClr val="385D8A"/>
            </a:solidFill>
            <a:round/>
            <a:headEnd/>
            <a:tailEnd/>
          </a:ln>
        </p:spPr>
        <p:txBody>
          <a:bodyPr anchor="ctr"/>
          <a:lstStyle/>
          <a:p>
            <a:pPr algn="ctr" rtl="1" fontAlgn="base">
              <a:spcBef>
                <a:spcPct val="0"/>
              </a:spcBef>
              <a:spcAft>
                <a:spcPct val="0"/>
              </a:spcAft>
            </a:pPr>
            <a:r>
              <a:rPr lang="ar-SA" sz="3200" b="1" smtClean="0">
                <a:solidFill>
                  <a:prstClr val="black"/>
                </a:solidFill>
                <a:latin typeface="Times New Roman" pitchFamily="18" charset="0"/>
                <a:cs typeface="Times New Roman" pitchFamily="18" charset="0"/>
              </a:rPr>
              <a:t>المملكة الحيوانية </a:t>
            </a:r>
            <a:r>
              <a:rPr lang="en-US" sz="3200" b="1" smtClean="0">
                <a:solidFill>
                  <a:prstClr val="black"/>
                </a:solidFill>
                <a:latin typeface="Times New Roman" pitchFamily="18" charset="0"/>
                <a:cs typeface="Times New Roman" pitchFamily="18" charset="0"/>
              </a:rPr>
              <a:t>Kingdom of Animal</a:t>
            </a:r>
            <a:endParaRPr lang="ar-SA" sz="4400" b="1" smtClean="0">
              <a:solidFill>
                <a:prstClr val="black"/>
              </a:solidFill>
              <a:latin typeface="Times New Roman" pitchFamily="18" charset="0"/>
              <a:cs typeface="Times New Roman" pitchFamily="18" charset="0"/>
            </a:endParaRPr>
          </a:p>
        </p:txBody>
      </p:sp>
      <p:sp>
        <p:nvSpPr>
          <p:cNvPr id="16390" name="مستطيل مستدير الزوايا 2"/>
          <p:cNvSpPr>
            <a:spLocks noChangeArrowheads="1"/>
          </p:cNvSpPr>
          <p:nvPr/>
        </p:nvSpPr>
        <p:spPr bwMode="auto">
          <a:xfrm>
            <a:off x="684213" y="1268413"/>
            <a:ext cx="7715250" cy="785812"/>
          </a:xfrm>
          <a:prstGeom prst="roundRect">
            <a:avLst>
              <a:gd name="adj" fmla="val 16667"/>
            </a:avLst>
          </a:prstGeom>
          <a:solidFill>
            <a:srgbClr val="CC99FF"/>
          </a:solidFill>
          <a:ln w="9525" algn="ctr">
            <a:solidFill>
              <a:srgbClr val="7D60A0"/>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800" b="1" smtClean="0">
                <a:solidFill>
                  <a:prstClr val="black"/>
                </a:solidFill>
                <a:latin typeface="Times New Roman" pitchFamily="18" charset="0"/>
                <a:cs typeface="Times New Roman" pitchFamily="18" charset="0"/>
              </a:rPr>
              <a:t>البعديات الحقيقية                 </a:t>
            </a:r>
            <a:r>
              <a:rPr lang="en-US" sz="2800" b="1" smtClean="0">
                <a:solidFill>
                  <a:prstClr val="black"/>
                </a:solidFill>
                <a:latin typeface="Times New Roman" pitchFamily="18" charset="0"/>
                <a:cs typeface="Times New Roman" pitchFamily="18" charset="0"/>
              </a:rPr>
              <a:t>(C)                 Eumetazoa</a:t>
            </a:r>
            <a:r>
              <a:rPr lang="ar-SA" b="1" smtClean="0">
                <a:solidFill>
                  <a:prstClr val="black"/>
                </a:solidFill>
                <a:latin typeface="Times New Roman" pitchFamily="18" charset="0"/>
                <a:cs typeface="Times New Roman" pitchFamily="18" charset="0"/>
              </a:rPr>
              <a:t> </a:t>
            </a:r>
          </a:p>
        </p:txBody>
      </p:sp>
    </p:spTree>
    <p:extLst>
      <p:ext uri="{BB962C8B-B14F-4D97-AF65-F5344CB8AC3E}">
        <p14:creationId xmlns:p14="http://schemas.microsoft.com/office/powerpoint/2010/main" val="14941388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مستطيل مستدير الزوايا 2"/>
          <p:cNvSpPr>
            <a:spLocks noChangeArrowheads="1"/>
          </p:cNvSpPr>
          <p:nvPr/>
        </p:nvSpPr>
        <p:spPr bwMode="auto">
          <a:xfrm>
            <a:off x="755650" y="1341438"/>
            <a:ext cx="7715250" cy="1214437"/>
          </a:xfrm>
          <a:prstGeom prst="roundRect">
            <a:avLst>
              <a:gd name="adj" fmla="val 16667"/>
            </a:avLst>
          </a:prstGeom>
          <a:solidFill>
            <a:srgbClr val="C9F9FB"/>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شعبة مفصليات الأرجل  </a:t>
            </a:r>
            <a:r>
              <a:rPr lang="en-US" sz="2400" b="1" smtClean="0">
                <a:solidFill>
                  <a:prstClr val="black"/>
                </a:solidFill>
                <a:latin typeface="Times New Roman" pitchFamily="18" charset="0"/>
                <a:cs typeface="Times New Roman" pitchFamily="18" charset="0"/>
              </a:rPr>
              <a:t>5- Phylum: Arthropoda           </a:t>
            </a:r>
          </a:p>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طائفة الحشرات                              </a:t>
            </a:r>
            <a:r>
              <a:rPr lang="en-US" sz="2400" b="1" smtClean="0">
                <a:solidFill>
                  <a:prstClr val="black"/>
                </a:solidFill>
                <a:latin typeface="Times New Roman" pitchFamily="18" charset="0"/>
                <a:cs typeface="Times New Roman" pitchFamily="18" charset="0"/>
              </a:rPr>
              <a:t>Class: Insecta </a:t>
            </a:r>
          </a:p>
          <a:p>
            <a:pPr algn="ctr" rtl="1" fontAlgn="base">
              <a:spcBef>
                <a:spcPct val="0"/>
              </a:spcBef>
              <a:spcAft>
                <a:spcPct val="0"/>
              </a:spcAft>
            </a:pPr>
            <a:r>
              <a:rPr lang="ar-SA" sz="2000" b="1" i="1" smtClean="0">
                <a:solidFill>
                  <a:prstClr val="black"/>
                </a:solidFill>
                <a:latin typeface="Times New Roman" pitchFamily="18" charset="0"/>
                <a:cs typeface="Times New Roman" pitchFamily="18" charset="0"/>
              </a:rPr>
              <a:t>           الجراد الصحراوي                      </a:t>
            </a:r>
            <a:r>
              <a:rPr lang="en-US" sz="2000" b="1" i="1" smtClean="0">
                <a:solidFill>
                  <a:prstClr val="black"/>
                </a:solidFill>
                <a:latin typeface="Times New Roman" pitchFamily="18" charset="0"/>
                <a:cs typeface="Times New Roman" pitchFamily="18" charset="0"/>
              </a:rPr>
              <a:t>      </a:t>
            </a:r>
            <a:r>
              <a:rPr lang="en-US" sz="2000" b="1" smtClean="0">
                <a:solidFill>
                  <a:prstClr val="black"/>
                </a:solidFill>
                <a:latin typeface="Times New Roman" pitchFamily="18" charset="0"/>
                <a:cs typeface="Times New Roman" pitchFamily="18" charset="0"/>
              </a:rPr>
              <a:t>Ex</a:t>
            </a:r>
            <a:r>
              <a:rPr lang="en-US" sz="2000" b="1" i="1" smtClean="0">
                <a:solidFill>
                  <a:prstClr val="black"/>
                </a:solidFill>
                <a:latin typeface="Times New Roman" pitchFamily="18" charset="0"/>
                <a:cs typeface="Times New Roman" pitchFamily="18" charset="0"/>
              </a:rPr>
              <a:t>.: Schistocerca gregaria     </a:t>
            </a:r>
            <a:endParaRPr lang="ar-SA" sz="2000" b="1" i="1" smtClean="0">
              <a:solidFill>
                <a:prstClr val="black"/>
              </a:solidFill>
              <a:latin typeface="Times New Roman" pitchFamily="18" charset="0"/>
              <a:cs typeface="Times New Roman" pitchFamily="18" charset="0"/>
            </a:endParaRPr>
          </a:p>
        </p:txBody>
      </p:sp>
      <p:sp>
        <p:nvSpPr>
          <p:cNvPr id="17411" name="مستطيل مستدير الزوايا 3"/>
          <p:cNvSpPr>
            <a:spLocks noChangeArrowheads="1"/>
          </p:cNvSpPr>
          <p:nvPr/>
        </p:nvSpPr>
        <p:spPr bwMode="auto">
          <a:xfrm>
            <a:off x="785813" y="2714625"/>
            <a:ext cx="7715250" cy="1214438"/>
          </a:xfrm>
          <a:prstGeom prst="roundRect">
            <a:avLst>
              <a:gd name="adj" fmla="val 16667"/>
            </a:avLst>
          </a:prstGeom>
          <a:solidFill>
            <a:srgbClr val="C9F9FB"/>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شعبة الرخويات </a:t>
            </a:r>
            <a:r>
              <a:rPr lang="en-US" sz="2400" b="1" smtClean="0">
                <a:solidFill>
                  <a:prstClr val="black"/>
                </a:solidFill>
                <a:latin typeface="Times New Roman" pitchFamily="18" charset="0"/>
                <a:cs typeface="Times New Roman" pitchFamily="18" charset="0"/>
              </a:rPr>
              <a:t>6- Phylum: Mollusca               </a:t>
            </a:r>
          </a:p>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طائفة رأسقدميات              </a:t>
            </a:r>
            <a:r>
              <a:rPr lang="en-US" sz="2400" b="1" smtClean="0">
                <a:solidFill>
                  <a:prstClr val="black"/>
                </a:solidFill>
                <a:latin typeface="Times New Roman" pitchFamily="18" charset="0"/>
                <a:cs typeface="Times New Roman" pitchFamily="18" charset="0"/>
              </a:rPr>
              <a:t>Class : Cephalopoda</a:t>
            </a:r>
          </a:p>
          <a:p>
            <a:pPr algn="ctr" rtl="1" fontAlgn="base">
              <a:spcBef>
                <a:spcPct val="0"/>
              </a:spcBef>
              <a:spcAft>
                <a:spcPct val="0"/>
              </a:spcAft>
            </a:pPr>
            <a:r>
              <a:rPr lang="ar-SA" sz="2000" b="1" i="1" smtClean="0">
                <a:solidFill>
                  <a:prstClr val="black"/>
                </a:solidFill>
                <a:latin typeface="Times New Roman" pitchFamily="18" charset="0"/>
                <a:cs typeface="Times New Roman" pitchFamily="18" charset="0"/>
              </a:rPr>
              <a:t>الحبار </a:t>
            </a:r>
            <a:r>
              <a:rPr lang="en-US" sz="2000" b="1" i="1" smtClean="0">
                <a:solidFill>
                  <a:prstClr val="black"/>
                </a:solidFill>
                <a:latin typeface="Times New Roman" pitchFamily="18" charset="0"/>
                <a:cs typeface="Times New Roman" pitchFamily="18" charset="0"/>
              </a:rPr>
              <a:t>Ex.: Sepia</a:t>
            </a:r>
            <a:r>
              <a:rPr lang="en-US" sz="2000" b="1" i="1" smtClean="0">
                <a:solidFill>
                  <a:prstClr val="black"/>
                </a:solidFill>
                <a:cs typeface="Arial" pitchFamily="34" charset="0"/>
              </a:rPr>
              <a:t>                                                 </a:t>
            </a:r>
            <a:endParaRPr lang="ar-SA" sz="2000" b="1" i="1" smtClean="0">
              <a:solidFill>
                <a:prstClr val="black"/>
              </a:solidFill>
            </a:endParaRPr>
          </a:p>
        </p:txBody>
      </p:sp>
      <p:sp>
        <p:nvSpPr>
          <p:cNvPr id="17412" name="مستطيل مستدير الزوايا 4"/>
          <p:cNvSpPr>
            <a:spLocks noChangeArrowheads="1"/>
          </p:cNvSpPr>
          <p:nvPr/>
        </p:nvSpPr>
        <p:spPr bwMode="auto">
          <a:xfrm>
            <a:off x="755650" y="4076700"/>
            <a:ext cx="7715250" cy="1214438"/>
          </a:xfrm>
          <a:prstGeom prst="roundRect">
            <a:avLst>
              <a:gd name="adj" fmla="val 16667"/>
            </a:avLst>
          </a:prstGeom>
          <a:solidFill>
            <a:srgbClr val="C9F9FB"/>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شعبة شوكيات الجلد </a:t>
            </a:r>
            <a:r>
              <a:rPr lang="en-US" sz="2400" b="1" smtClean="0">
                <a:solidFill>
                  <a:prstClr val="black"/>
                </a:solidFill>
                <a:latin typeface="Times New Roman" pitchFamily="18" charset="0"/>
                <a:cs typeface="Times New Roman" pitchFamily="18" charset="0"/>
              </a:rPr>
              <a:t>7- Phylum: Echinodermata            </a:t>
            </a:r>
          </a:p>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طائفة النجميات                         </a:t>
            </a:r>
            <a:r>
              <a:rPr lang="en-US" sz="2400" b="1" smtClean="0">
                <a:solidFill>
                  <a:prstClr val="black"/>
                </a:solidFill>
                <a:latin typeface="Times New Roman" pitchFamily="18" charset="0"/>
                <a:cs typeface="Times New Roman" pitchFamily="18" charset="0"/>
              </a:rPr>
              <a:t>    Class: Asteroidea </a:t>
            </a:r>
          </a:p>
          <a:p>
            <a:pPr algn="ctr" rtl="1" fontAlgn="base">
              <a:spcBef>
                <a:spcPct val="0"/>
              </a:spcBef>
              <a:spcAft>
                <a:spcPct val="0"/>
              </a:spcAft>
            </a:pPr>
            <a:r>
              <a:rPr lang="ar-SA" sz="2000" b="1" i="1" smtClean="0">
                <a:solidFill>
                  <a:prstClr val="black"/>
                </a:solidFill>
                <a:latin typeface="Times New Roman" pitchFamily="18" charset="0"/>
                <a:cs typeface="Times New Roman" pitchFamily="18" charset="0"/>
              </a:rPr>
              <a:t>نجم البحر                              </a:t>
            </a:r>
            <a:r>
              <a:rPr lang="en-US" sz="2000" b="1" i="1" smtClean="0">
                <a:solidFill>
                  <a:prstClr val="black"/>
                </a:solidFill>
                <a:latin typeface="Times New Roman" pitchFamily="18" charset="0"/>
                <a:cs typeface="Times New Roman" pitchFamily="18" charset="0"/>
              </a:rPr>
              <a:t>    Ex.: Astropecten  </a:t>
            </a:r>
            <a:r>
              <a:rPr lang="en-US" sz="2400" b="1" i="1" smtClean="0">
                <a:solidFill>
                  <a:prstClr val="black"/>
                </a:solidFill>
                <a:latin typeface="Times New Roman" pitchFamily="18" charset="0"/>
                <a:cs typeface="Times New Roman" pitchFamily="18" charset="0"/>
              </a:rPr>
              <a:t>      </a:t>
            </a:r>
            <a:endParaRPr lang="ar-SA" sz="2400" b="1" i="1" smtClean="0">
              <a:solidFill>
                <a:prstClr val="black"/>
              </a:solidFill>
              <a:latin typeface="Times New Roman" pitchFamily="18" charset="0"/>
              <a:cs typeface="Times New Roman" pitchFamily="18" charset="0"/>
            </a:endParaRPr>
          </a:p>
        </p:txBody>
      </p:sp>
      <p:sp>
        <p:nvSpPr>
          <p:cNvPr id="17413" name="مستطيل مستدير الزوايا 5"/>
          <p:cNvSpPr>
            <a:spLocks noChangeArrowheads="1"/>
          </p:cNvSpPr>
          <p:nvPr/>
        </p:nvSpPr>
        <p:spPr bwMode="auto">
          <a:xfrm>
            <a:off x="755650" y="5445125"/>
            <a:ext cx="7715250" cy="1214438"/>
          </a:xfrm>
          <a:prstGeom prst="roundRect">
            <a:avLst>
              <a:gd name="adj" fmla="val 16667"/>
            </a:avLst>
          </a:prstGeom>
          <a:solidFill>
            <a:srgbClr val="C9F9FB"/>
          </a:solidFill>
          <a:ln w="9525" algn="ctr">
            <a:solidFill>
              <a:srgbClr val="46AAC5"/>
            </a:solidFill>
            <a:round/>
            <a:headEnd/>
            <a:tailEnd/>
          </a:ln>
          <a:effectLst>
            <a:outerShdw dist="20000" dir="5400000" rotWithShape="0">
              <a:srgbClr val="000000">
                <a:alpha val="37999"/>
              </a:srgbClr>
            </a:outerShdw>
          </a:effectLst>
        </p:spPr>
        <p:txBody>
          <a:bodyPr anchor="ctr"/>
          <a:lstStyle/>
          <a:p>
            <a:pPr algn="ctr" rtl="1" fontAlgn="base">
              <a:spcBef>
                <a:spcPct val="0"/>
              </a:spcBef>
              <a:spcAft>
                <a:spcPct val="0"/>
              </a:spcAft>
            </a:pPr>
            <a:r>
              <a:rPr lang="ar-SA" sz="2000" b="1" smtClean="0">
                <a:solidFill>
                  <a:prstClr val="black"/>
                </a:solidFill>
              </a:rPr>
              <a:t>    </a:t>
            </a:r>
            <a:r>
              <a:rPr lang="ar-SA" sz="2000" b="1" smtClean="0">
                <a:solidFill>
                  <a:prstClr val="black"/>
                </a:solidFill>
                <a:latin typeface="Times New Roman" pitchFamily="18" charset="0"/>
                <a:cs typeface="Times New Roman" pitchFamily="18" charset="0"/>
              </a:rPr>
              <a:t>شعبة الحبليات   </a:t>
            </a:r>
            <a:r>
              <a:rPr lang="en-US" sz="2000" b="1" smtClean="0">
                <a:solidFill>
                  <a:prstClr val="black"/>
                </a:solidFill>
                <a:latin typeface="Times New Roman" pitchFamily="18" charset="0"/>
                <a:cs typeface="Times New Roman" pitchFamily="18" charset="0"/>
              </a:rPr>
              <a:t>8- Phylum: Chordata                </a:t>
            </a:r>
          </a:p>
          <a:p>
            <a:pPr algn="ctr" rtl="1" fontAlgn="base">
              <a:spcBef>
                <a:spcPct val="0"/>
              </a:spcBef>
              <a:spcAft>
                <a:spcPct val="0"/>
              </a:spcAft>
            </a:pPr>
            <a:r>
              <a:rPr lang="ar-SA" sz="2000" b="1" smtClean="0">
                <a:solidFill>
                  <a:prstClr val="black"/>
                </a:solidFill>
                <a:latin typeface="Times New Roman" pitchFamily="18" charset="0"/>
                <a:cs typeface="Times New Roman" pitchFamily="18" charset="0"/>
              </a:rPr>
              <a:t>      شعيبة الفقاريات               </a:t>
            </a:r>
            <a:r>
              <a:rPr lang="en-US" sz="2000" b="1" smtClean="0">
                <a:solidFill>
                  <a:prstClr val="black"/>
                </a:solidFill>
                <a:latin typeface="Times New Roman" pitchFamily="18" charset="0"/>
                <a:cs typeface="Times New Roman" pitchFamily="18" charset="0"/>
              </a:rPr>
              <a:t>Subphylum: Vertebrata </a:t>
            </a:r>
          </a:p>
          <a:p>
            <a:pPr algn="ctr" rtl="1" fontAlgn="base">
              <a:spcBef>
                <a:spcPct val="0"/>
              </a:spcBef>
              <a:spcAft>
                <a:spcPct val="0"/>
              </a:spcAft>
            </a:pPr>
            <a:r>
              <a:rPr lang="ar-SA" sz="2000" b="1" smtClean="0">
                <a:solidFill>
                  <a:prstClr val="black"/>
                </a:solidFill>
                <a:latin typeface="Times New Roman" pitchFamily="18" charset="0"/>
                <a:cs typeface="Times New Roman" pitchFamily="18" charset="0"/>
              </a:rPr>
              <a:t>طائفة البرمائيات </a:t>
            </a:r>
            <a:r>
              <a:rPr lang="en-US" sz="2000" b="1" smtClean="0">
                <a:solidFill>
                  <a:prstClr val="black"/>
                </a:solidFill>
                <a:latin typeface="Times New Roman" pitchFamily="18" charset="0"/>
                <a:cs typeface="Times New Roman" pitchFamily="18" charset="0"/>
              </a:rPr>
              <a:t>Class : Amphibia                      </a:t>
            </a:r>
          </a:p>
          <a:p>
            <a:pPr algn="ctr" rtl="1" fontAlgn="base">
              <a:spcBef>
                <a:spcPct val="0"/>
              </a:spcBef>
              <a:spcAft>
                <a:spcPct val="0"/>
              </a:spcAft>
            </a:pPr>
            <a:r>
              <a:rPr lang="ar-SA" sz="2000" b="1" i="1" smtClean="0">
                <a:solidFill>
                  <a:prstClr val="black"/>
                </a:solidFill>
                <a:latin typeface="Times New Roman" pitchFamily="18" charset="0"/>
                <a:cs typeface="Times New Roman" pitchFamily="18" charset="0"/>
              </a:rPr>
              <a:t>الضفدعة  </a:t>
            </a:r>
            <a:r>
              <a:rPr lang="en-US" sz="2000" b="1" i="1" smtClean="0">
                <a:solidFill>
                  <a:prstClr val="black"/>
                </a:solidFill>
                <a:latin typeface="Times New Roman" pitchFamily="18" charset="0"/>
                <a:cs typeface="Times New Roman" pitchFamily="18" charset="0"/>
              </a:rPr>
              <a:t>Ex.: Bufo                                </a:t>
            </a:r>
            <a:endParaRPr lang="ar-SA" sz="2000" b="1" i="1" smtClean="0">
              <a:solidFill>
                <a:prstClr val="black"/>
              </a:solidFill>
              <a:latin typeface="Times New Roman" pitchFamily="18" charset="0"/>
              <a:cs typeface="Times New Roman" pitchFamily="18" charset="0"/>
            </a:endParaRPr>
          </a:p>
        </p:txBody>
      </p:sp>
      <p:sp>
        <p:nvSpPr>
          <p:cNvPr id="17414" name="مستطيل مستدير الزوايا 1"/>
          <p:cNvSpPr>
            <a:spLocks noChangeArrowheads="1"/>
          </p:cNvSpPr>
          <p:nvPr/>
        </p:nvSpPr>
        <p:spPr bwMode="auto">
          <a:xfrm>
            <a:off x="428625" y="0"/>
            <a:ext cx="8429625" cy="1143000"/>
          </a:xfrm>
          <a:prstGeom prst="roundRect">
            <a:avLst>
              <a:gd name="adj" fmla="val 16667"/>
            </a:avLst>
          </a:prstGeom>
          <a:solidFill>
            <a:srgbClr val="FFFF99"/>
          </a:solidFill>
          <a:ln w="25400" algn="ctr">
            <a:solidFill>
              <a:srgbClr val="385D8A"/>
            </a:solidFill>
            <a:round/>
            <a:headEnd/>
            <a:tailEnd/>
          </a:ln>
        </p:spPr>
        <p:txBody>
          <a:bodyPr anchor="ctr"/>
          <a:lstStyle/>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المملكة الحيوانية </a:t>
            </a:r>
            <a:r>
              <a:rPr lang="en-US" sz="2400" b="1" smtClean="0">
                <a:solidFill>
                  <a:prstClr val="black"/>
                </a:solidFill>
                <a:latin typeface="Times New Roman" pitchFamily="18" charset="0"/>
                <a:cs typeface="Times New Roman" pitchFamily="18" charset="0"/>
              </a:rPr>
              <a:t>Kingdom of Animal</a:t>
            </a:r>
          </a:p>
          <a:p>
            <a:pPr algn="ctr" rtl="1" fontAlgn="base">
              <a:spcBef>
                <a:spcPct val="0"/>
              </a:spcBef>
              <a:spcAft>
                <a:spcPct val="0"/>
              </a:spcAft>
            </a:pPr>
            <a:r>
              <a:rPr lang="ar-SA" sz="2400" b="1" smtClean="0">
                <a:solidFill>
                  <a:prstClr val="black"/>
                </a:solidFill>
                <a:latin typeface="Times New Roman" pitchFamily="18" charset="0"/>
                <a:cs typeface="Times New Roman" pitchFamily="18" charset="0"/>
              </a:rPr>
              <a:t>       البعديات الحقيقية</a:t>
            </a:r>
            <a:r>
              <a:rPr lang="en-US" sz="2400" b="1" smtClean="0">
                <a:solidFill>
                  <a:prstClr val="black"/>
                </a:solidFill>
                <a:latin typeface="Times New Roman" pitchFamily="18" charset="0"/>
                <a:cs typeface="Times New Roman" pitchFamily="18" charset="0"/>
              </a:rPr>
              <a:t>(C)                 Eumetazoa </a:t>
            </a:r>
            <a:endParaRPr lang="ar-SA" sz="2400" b="1" smtClean="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8884191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71406" y="72553"/>
            <a:ext cx="8858250" cy="6654450"/>
          </a:xfrm>
          <a:prstGeom prst="rect">
            <a:avLst/>
          </a:prstGeom>
          <a:solidFill>
            <a:schemeClr val="accent3">
              <a:lumMod val="20000"/>
              <a:lumOff val="80000"/>
            </a:schemeClr>
          </a:solidFill>
          <a:ln w="9525" algn="ctr">
            <a:noFill/>
            <a:miter lim="800000"/>
            <a:headEnd/>
            <a:tailEnd/>
          </a:ln>
          <a:scene3d>
            <a:camera prst="orthographicFront"/>
            <a:lightRig rig="threePt" dir="t"/>
          </a:scene3d>
          <a:sp3d contourW="57150">
            <a:bevelT/>
            <a:contourClr>
              <a:srgbClr val="FFC000"/>
            </a:contourClr>
          </a:sp3d>
        </p:spPr>
        <p:txBody>
          <a:bodyPr anchor="ctr">
            <a:spAutoFit/>
          </a:bodyPr>
          <a:lstStyle/>
          <a:p>
            <a:pPr marL="0" lvl="2" algn="just" rtl="1" eaLnBrk="0" hangingPunct="0">
              <a:lnSpc>
                <a:spcPct val="150000"/>
              </a:lnSpc>
              <a:tabLst>
                <a:tab pos="227013" algn="l"/>
              </a:tabLst>
              <a:defRPr/>
            </a:pPr>
            <a:r>
              <a:rPr lang="ar-EG" sz="3200" b="1" dirty="0">
                <a:latin typeface="Times New Roman" pitchFamily="18" charset="0"/>
                <a:cs typeface="Times New Roman" pitchFamily="18" charset="0"/>
              </a:rPr>
              <a:t>هناك أهمية علمية لوجود ما يعرف بالتسمية المزدوجة</a:t>
            </a:r>
            <a:endParaRPr lang="en-US" sz="1600" b="1" dirty="0">
              <a:latin typeface="Times New Roman" pitchFamily="18" charset="0"/>
              <a:cs typeface="Times New Roman" pitchFamily="18" charset="0"/>
            </a:endParaRPr>
          </a:p>
          <a:p>
            <a:pPr algn="just" rtl="1" eaLnBrk="0" hangingPunct="0">
              <a:lnSpc>
                <a:spcPct val="150000"/>
              </a:lnSpc>
              <a:tabLst>
                <a:tab pos="227013" algn="l"/>
              </a:tabLst>
              <a:defRPr/>
            </a:pPr>
            <a:r>
              <a:rPr lang="en-US" sz="3200" b="1" dirty="0">
                <a:latin typeface="Times New Roman" pitchFamily="18" charset="0"/>
                <a:cs typeface="Times New Roman" pitchFamily="18" charset="0"/>
              </a:rPr>
              <a:t> (Binomial system of nomenclature) </a:t>
            </a:r>
            <a:r>
              <a:rPr lang="ar-EG" sz="3200" b="1" dirty="0">
                <a:latin typeface="Times New Roman" pitchFamily="18" charset="0"/>
                <a:cs typeface="Times New Roman" pitchFamily="18" charset="0"/>
              </a:rPr>
              <a:t>ويرجع الفضل الأول لوضع هذا النظام من التسمية إلى </a:t>
            </a:r>
            <a:r>
              <a:rPr lang="ar-EG" sz="3200" b="1" dirty="0">
                <a:solidFill>
                  <a:srgbClr val="C00000"/>
                </a:solidFill>
                <a:latin typeface="Times New Roman" pitchFamily="18" charset="0"/>
                <a:cs typeface="Times New Roman" pitchFamily="18" charset="0"/>
              </a:rPr>
              <a:t>العالم كارل لينوس </a:t>
            </a:r>
            <a:r>
              <a:rPr lang="ar-EG" sz="3200" b="1" dirty="0">
                <a:latin typeface="Times New Roman" pitchFamily="18" charset="0"/>
                <a:cs typeface="Times New Roman" pitchFamily="18" charset="0"/>
              </a:rPr>
              <a:t>(</a:t>
            </a:r>
            <a:r>
              <a:rPr lang="en-US" sz="3200" b="1" dirty="0">
                <a:latin typeface="Times New Roman" pitchFamily="18" charset="0"/>
                <a:cs typeface="Times New Roman" pitchFamily="18" charset="0"/>
              </a:rPr>
              <a:t>1778 – 1707 Carl </a:t>
            </a:r>
            <a:r>
              <a:rPr lang="en-US" sz="3200" b="1" dirty="0" err="1">
                <a:latin typeface="Times New Roman" pitchFamily="18" charset="0"/>
                <a:cs typeface="Times New Roman" pitchFamily="18" charset="0"/>
              </a:rPr>
              <a:t>Linaeus</a:t>
            </a:r>
            <a:r>
              <a:rPr lang="ar-EG" sz="3200" b="1" dirty="0" smtClean="0">
                <a:latin typeface="Times New Roman" pitchFamily="18" charset="0"/>
                <a:cs typeface="Times New Roman" pitchFamily="18" charset="0"/>
              </a:rPr>
              <a:t>)</a:t>
            </a:r>
          </a:p>
          <a:p>
            <a:pPr algn="ctr" rtl="1" eaLnBrk="0" hangingPunct="0">
              <a:lnSpc>
                <a:spcPct val="150000"/>
              </a:lnSpc>
              <a:tabLst>
                <a:tab pos="227013" algn="l"/>
              </a:tabLst>
              <a:defRPr/>
            </a:pPr>
            <a:endParaRPr lang="ar-EG" sz="2800" b="1" dirty="0">
              <a:latin typeface="Times New Roman" pitchFamily="18" charset="0"/>
              <a:cs typeface="Times New Roman" pitchFamily="18" charset="0"/>
            </a:endParaRPr>
          </a:p>
          <a:p>
            <a:pPr algn="ctr">
              <a:tabLst>
                <a:tab pos="227013" algn="l"/>
              </a:tabLst>
              <a:defRPr/>
            </a:pPr>
            <a:r>
              <a:rPr lang="en-US" sz="3600" b="1" i="1" u="sng" dirty="0">
                <a:latin typeface="Times New Roman" pitchFamily="18" charset="0"/>
                <a:cs typeface="Times New Roman" pitchFamily="18" charset="0"/>
              </a:rPr>
              <a:t>Bagrus</a:t>
            </a:r>
            <a:r>
              <a:rPr lang="en-US" sz="3600" b="1" i="1" dirty="0">
                <a:latin typeface="Times New Roman" pitchFamily="18" charset="0"/>
                <a:cs typeface="Times New Roman" pitchFamily="18" charset="0"/>
              </a:rPr>
              <a:t>          </a:t>
            </a:r>
            <a:r>
              <a:rPr lang="en-US" sz="3600" b="1" i="1" u="sng" dirty="0">
                <a:latin typeface="Times New Roman" pitchFamily="18" charset="0"/>
                <a:cs typeface="Times New Roman" pitchFamily="18" charset="0"/>
              </a:rPr>
              <a:t>bajad</a:t>
            </a:r>
            <a:endParaRPr lang="en-US" sz="3600" b="1" i="1" dirty="0">
              <a:latin typeface="Times New Roman" pitchFamily="18" charset="0"/>
              <a:cs typeface="Times New Roman" pitchFamily="18" charset="0"/>
            </a:endParaRPr>
          </a:p>
          <a:p>
            <a:pPr algn="ctr">
              <a:tabLst>
                <a:tab pos="227013" algn="l"/>
              </a:tabLst>
              <a:defRPr/>
            </a:pPr>
            <a:r>
              <a:rPr lang="en-US" sz="3600" b="1" i="1" dirty="0">
                <a:latin typeface="Times New Roman" pitchFamily="18" charset="0"/>
                <a:cs typeface="Times New Roman" pitchFamily="18" charset="0"/>
              </a:rPr>
              <a:t>Genus         species </a:t>
            </a:r>
          </a:p>
          <a:p>
            <a:pPr algn="ctr">
              <a:tabLst>
                <a:tab pos="227013" algn="l"/>
              </a:tabLst>
              <a:defRPr/>
            </a:pPr>
            <a:r>
              <a:rPr lang="en-US" sz="3600" b="1" i="1" u="sng" dirty="0" err="1">
                <a:latin typeface="Times New Roman" pitchFamily="18" charset="0"/>
                <a:cs typeface="Times New Roman" pitchFamily="18" charset="0"/>
              </a:rPr>
              <a:t>Bufo</a:t>
            </a:r>
            <a:r>
              <a:rPr lang="en-US" sz="3600" b="1" i="1" dirty="0">
                <a:latin typeface="Times New Roman" pitchFamily="18" charset="0"/>
                <a:cs typeface="Times New Roman" pitchFamily="18" charset="0"/>
              </a:rPr>
              <a:t>             </a:t>
            </a:r>
            <a:r>
              <a:rPr lang="en-US" sz="3600" b="1" i="1" u="sng" dirty="0" err="1">
                <a:latin typeface="Times New Roman" pitchFamily="18" charset="0"/>
                <a:cs typeface="Times New Roman" pitchFamily="18" charset="0"/>
              </a:rPr>
              <a:t>regularis</a:t>
            </a:r>
            <a:endParaRPr lang="en-US" sz="3600" b="1" i="1" dirty="0">
              <a:latin typeface="Times New Roman" pitchFamily="18" charset="0"/>
              <a:cs typeface="Times New Roman" pitchFamily="18" charset="0"/>
            </a:endParaRPr>
          </a:p>
          <a:p>
            <a:pPr algn="ctr">
              <a:tabLst>
                <a:tab pos="227013" algn="l"/>
              </a:tabLst>
              <a:defRPr/>
            </a:pPr>
            <a:r>
              <a:rPr lang="en-US" sz="3600" b="1" i="1" u="sng" dirty="0" err="1">
                <a:latin typeface="Times New Roman" pitchFamily="18" charset="0"/>
                <a:cs typeface="Times New Roman" pitchFamily="18" charset="0"/>
              </a:rPr>
              <a:t>Ardeola</a:t>
            </a:r>
            <a:r>
              <a:rPr lang="en-US" sz="3600" b="1" i="1" dirty="0">
                <a:latin typeface="Times New Roman" pitchFamily="18" charset="0"/>
                <a:cs typeface="Times New Roman" pitchFamily="18" charset="0"/>
              </a:rPr>
              <a:t>           </a:t>
            </a:r>
            <a:r>
              <a:rPr lang="en-US" sz="3600" b="1" i="1" u="sng" dirty="0">
                <a:latin typeface="Times New Roman" pitchFamily="18" charset="0"/>
                <a:cs typeface="Times New Roman" pitchFamily="18" charset="0"/>
              </a:rPr>
              <a:t>ibis</a:t>
            </a:r>
            <a:r>
              <a:rPr lang="en-US" sz="3600" b="1" i="1" dirty="0">
                <a:latin typeface="Times New Roman" pitchFamily="18" charset="0"/>
                <a:cs typeface="Times New Roman" pitchFamily="18" charset="0"/>
              </a:rPr>
              <a:t> </a:t>
            </a:r>
          </a:p>
          <a:p>
            <a:pPr algn="ctr" rtl="1" eaLnBrk="0" hangingPunct="0">
              <a:lnSpc>
                <a:spcPct val="150000"/>
              </a:lnSpc>
              <a:tabLst>
                <a:tab pos="227013" algn="l"/>
              </a:tabLst>
              <a:defRPr/>
            </a:pPr>
            <a:endParaRPr lang="en-US" sz="3600" b="1" dirty="0"/>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Effect transition="in" filter="dissolve">
                                      <p:cBhvr>
                                        <p:cTn id="7" dur="500"/>
                                        <p:tgtEl>
                                          <p:spTgt spid="112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266">
                                            <p:txEl>
                                              <p:pRg st="1" end="1"/>
                                            </p:txEl>
                                          </p:spTgt>
                                        </p:tgtEl>
                                        <p:attrNameLst>
                                          <p:attrName>style.visibility</p:attrName>
                                        </p:attrNameLst>
                                      </p:cBhvr>
                                      <p:to>
                                        <p:strVal val="visible"/>
                                      </p:to>
                                    </p:set>
                                    <p:animEffect transition="in" filter="dissolve">
                                      <p:cBhvr>
                                        <p:cTn id="12" dur="500"/>
                                        <p:tgtEl>
                                          <p:spTgt spid="112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11266">
                                            <p:txEl>
                                              <p:pRg st="3" end="3"/>
                                            </p:txEl>
                                          </p:spTgt>
                                        </p:tgtEl>
                                        <p:attrNameLst>
                                          <p:attrName>style.visibility</p:attrName>
                                        </p:attrNameLst>
                                      </p:cBhvr>
                                      <p:to>
                                        <p:strVal val="visible"/>
                                      </p:to>
                                    </p:set>
                                    <p:animEffect transition="in" filter="wedge">
                                      <p:cBhvr>
                                        <p:cTn id="17" dur="2000"/>
                                        <p:tgtEl>
                                          <p:spTgt spid="11266">
                                            <p:txEl>
                                              <p:pRg st="3" end="3"/>
                                            </p:txEl>
                                          </p:spTgt>
                                        </p:tgtEl>
                                      </p:cBhvr>
                                    </p:animEffect>
                                  </p:childTnLst>
                                </p:cTn>
                              </p:par>
                              <p:par>
                                <p:cTn id="18" presetID="20" presetClass="entr" presetSubtype="0" fill="hold" nodeType="withEffect">
                                  <p:stCondLst>
                                    <p:cond delay="0"/>
                                  </p:stCondLst>
                                  <p:childTnLst>
                                    <p:set>
                                      <p:cBhvr>
                                        <p:cTn id="19" dur="1" fill="hold">
                                          <p:stCondLst>
                                            <p:cond delay="0"/>
                                          </p:stCondLst>
                                        </p:cTn>
                                        <p:tgtEl>
                                          <p:spTgt spid="11266">
                                            <p:txEl>
                                              <p:pRg st="4" end="4"/>
                                            </p:txEl>
                                          </p:spTgt>
                                        </p:tgtEl>
                                        <p:attrNameLst>
                                          <p:attrName>style.visibility</p:attrName>
                                        </p:attrNameLst>
                                      </p:cBhvr>
                                      <p:to>
                                        <p:strVal val="visible"/>
                                      </p:to>
                                    </p:set>
                                    <p:animEffect transition="in" filter="wedge">
                                      <p:cBhvr>
                                        <p:cTn id="20" dur="500"/>
                                        <p:tgtEl>
                                          <p:spTgt spid="11266">
                                            <p:txEl>
                                              <p:pRg st="4" end="4"/>
                                            </p:txEl>
                                          </p:spTgt>
                                        </p:tgtEl>
                                      </p:cBhvr>
                                    </p:animEffect>
                                  </p:childTnLst>
                                </p:cTn>
                              </p:par>
                              <p:par>
                                <p:cTn id="21" presetID="20" presetClass="entr" presetSubtype="0" fill="hold" nodeType="withEffect">
                                  <p:stCondLst>
                                    <p:cond delay="0"/>
                                  </p:stCondLst>
                                  <p:childTnLst>
                                    <p:set>
                                      <p:cBhvr>
                                        <p:cTn id="22" dur="1" fill="hold">
                                          <p:stCondLst>
                                            <p:cond delay="0"/>
                                          </p:stCondLst>
                                        </p:cTn>
                                        <p:tgtEl>
                                          <p:spTgt spid="11266">
                                            <p:txEl>
                                              <p:pRg st="5" end="5"/>
                                            </p:txEl>
                                          </p:spTgt>
                                        </p:tgtEl>
                                        <p:attrNameLst>
                                          <p:attrName>style.visibility</p:attrName>
                                        </p:attrNameLst>
                                      </p:cBhvr>
                                      <p:to>
                                        <p:strVal val="visible"/>
                                      </p:to>
                                    </p:set>
                                    <p:animEffect transition="in" filter="wedge">
                                      <p:cBhvr>
                                        <p:cTn id="23" dur="2000"/>
                                        <p:tgtEl>
                                          <p:spTgt spid="11266">
                                            <p:txEl>
                                              <p:pRg st="5" end="5"/>
                                            </p:txEl>
                                          </p:spTgt>
                                        </p:tgtEl>
                                      </p:cBhvr>
                                    </p:animEffect>
                                  </p:childTnLst>
                                </p:cTn>
                              </p:par>
                              <p:par>
                                <p:cTn id="24" presetID="20" presetClass="entr" presetSubtype="0" fill="hold" nodeType="withEffect">
                                  <p:stCondLst>
                                    <p:cond delay="0"/>
                                  </p:stCondLst>
                                  <p:childTnLst>
                                    <p:set>
                                      <p:cBhvr>
                                        <p:cTn id="25" dur="1" fill="hold">
                                          <p:stCondLst>
                                            <p:cond delay="0"/>
                                          </p:stCondLst>
                                        </p:cTn>
                                        <p:tgtEl>
                                          <p:spTgt spid="11266">
                                            <p:txEl>
                                              <p:pRg st="6" end="6"/>
                                            </p:txEl>
                                          </p:spTgt>
                                        </p:tgtEl>
                                        <p:attrNameLst>
                                          <p:attrName>style.visibility</p:attrName>
                                        </p:attrNameLst>
                                      </p:cBhvr>
                                      <p:to>
                                        <p:strVal val="visible"/>
                                      </p:to>
                                    </p:set>
                                    <p:animEffect transition="in" filter="wedge">
                                      <p:cBhvr>
                                        <p:cTn id="26" dur="2000"/>
                                        <p:tgtEl>
                                          <p:spTgt spid="1126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034" y="1285860"/>
            <a:ext cx="8229600" cy="2500330"/>
          </a:xfrm>
          <a:solidFill>
            <a:schemeClr val="accent3">
              <a:lumMod val="20000"/>
              <a:lumOff val="80000"/>
            </a:schemeClr>
          </a:solidFill>
          <a:scene3d>
            <a:camera prst="orthographicFront"/>
            <a:lightRig rig="threePt" dir="t"/>
          </a:scene3d>
          <a:sp3d>
            <a:bevelT/>
          </a:sp3d>
        </p:spPr>
        <p:txBody>
          <a:bodyPr/>
          <a:lstStyle/>
          <a:p>
            <a:pPr algn="ctr"/>
            <a:r>
              <a:rPr lang="ar-EG" b="1" u="sng" dirty="0" smtClean="0">
                <a:solidFill>
                  <a:schemeClr val="tx1">
                    <a:lumMod val="95000"/>
                    <a:lumOff val="5000"/>
                  </a:schemeClr>
                </a:solidFill>
                <a:latin typeface="+mj-lt"/>
                <a:ea typeface="+mj-ea"/>
                <a:cs typeface="+mj-cs"/>
              </a:rPr>
              <a:t>أسس تقسيم الحيوانات</a:t>
            </a:r>
            <a:r>
              <a:rPr lang="ar-EG" b="1" dirty="0" smtClean="0">
                <a:solidFill>
                  <a:schemeClr val="tx1">
                    <a:lumMod val="95000"/>
                    <a:lumOff val="5000"/>
                  </a:schemeClr>
                </a:solidFill>
                <a:latin typeface="+mj-lt"/>
                <a:ea typeface="+mj-ea"/>
                <a:cs typeface="+mj-cs"/>
              </a:rPr>
              <a:t>:</a:t>
            </a:r>
            <a:br>
              <a:rPr lang="ar-EG" b="1" dirty="0" smtClean="0">
                <a:solidFill>
                  <a:schemeClr val="tx1">
                    <a:lumMod val="95000"/>
                    <a:lumOff val="5000"/>
                  </a:schemeClr>
                </a:solidFill>
                <a:latin typeface="+mj-lt"/>
                <a:ea typeface="+mj-ea"/>
                <a:cs typeface="+mj-cs"/>
              </a:rPr>
            </a:br>
            <a:r>
              <a:rPr lang="ar-EG" b="1" dirty="0" smtClean="0">
                <a:solidFill>
                  <a:schemeClr val="tx1">
                    <a:lumMod val="95000"/>
                    <a:lumOff val="5000"/>
                  </a:schemeClr>
                </a:solidFill>
                <a:latin typeface="+mj-lt"/>
                <a:ea typeface="+mj-ea"/>
                <a:cs typeface="+mj-cs"/>
              </a:rPr>
              <a:t> </a:t>
            </a:r>
            <a:r>
              <a:rPr lang="ar-EG" sz="4400" b="1" dirty="0" smtClean="0">
                <a:solidFill>
                  <a:schemeClr val="tx1">
                    <a:lumMod val="95000"/>
                    <a:lumOff val="5000"/>
                  </a:schemeClr>
                </a:solidFill>
                <a:latin typeface="+mj-lt"/>
                <a:ea typeface="+mj-ea"/>
                <a:cs typeface="+mj-cs"/>
              </a:rPr>
              <a:t>تقسم الحيوانات على أساس الصفات التركيبية المورفولوجية والتشريحية </a:t>
            </a:r>
            <a:endParaRPr lang="ar-EG" b="1" dirty="0">
              <a:solidFill>
                <a:schemeClr val="tx1">
                  <a:lumMod val="95000"/>
                  <a:lumOff val="5000"/>
                </a:schemeClr>
              </a:solidFill>
            </a:endParaRP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duotone>
              <a:prstClr val="black"/>
              <a:schemeClr val="tx2">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142844" y="636703"/>
            <a:ext cx="8858280" cy="3416320"/>
          </a:xfrm>
          <a:prstGeom prst="rect">
            <a:avLst/>
          </a:prstGeom>
          <a:solidFill>
            <a:schemeClr val="accent3">
              <a:lumMod val="20000"/>
              <a:lumOff val="80000"/>
            </a:schemeClr>
          </a:solidFill>
          <a:ln w="9525" cap="flat" cmpd="sng" algn="ctr">
            <a:noFill/>
            <a:prstDash val="solid"/>
            <a:miter lim="800000"/>
            <a:headEnd/>
            <a:tailEnd/>
          </a:ln>
          <a:effectLst/>
          <a:scene3d>
            <a:camera prst="orthographicFront"/>
            <a:lightRig rig="threePt" dir="t"/>
          </a:scene3d>
          <a:sp3d>
            <a:bevelT w="139700" h="139700" prst="divot"/>
          </a:sp3d>
        </p:spPr>
        <p:txBody>
          <a:bodyPr vert="horz" wrap="square" lIns="91440" tIns="45720" rIns="91440" bIns="45720" numCol="1" anchor="ctr" anchorCtr="0" compatLnSpc="1">
            <a:prstTxWarp prst="textNoShape">
              <a:avLst/>
            </a:prstTxWarp>
            <a:spAutoFit/>
          </a:bodyPr>
          <a:lstStyle/>
          <a:p>
            <a:pPr lvl="0" algn="justLow" rtl="1" eaLnBrk="0" fontAlgn="base" hangingPunct="0">
              <a:spcBef>
                <a:spcPct val="0"/>
              </a:spcBef>
              <a:spcAft>
                <a:spcPct val="0"/>
              </a:spcAft>
            </a:pPr>
            <a:r>
              <a:rPr kumimoji="0" lang="ar-EG" sz="3600" b="1" i="0" u="none" strike="noStrike" cap="none" normalizeH="0" baseline="0" dirty="0" smtClean="0">
                <a:ln>
                  <a:noFill/>
                </a:ln>
                <a:effectLst/>
                <a:latin typeface="Times New Roman" pitchFamily="18" charset="0"/>
                <a:ea typeface="Times New Roman" pitchFamily="18" charset="0"/>
                <a:cs typeface="Times New Roman" pitchFamily="18" charset="0"/>
              </a:rPr>
              <a:t>1. </a:t>
            </a:r>
            <a:r>
              <a:rPr kumimoji="0" lang="ar-EG" sz="3600" b="1" i="0" u="sng" strike="noStrike" cap="none" normalizeH="0" baseline="0" dirty="0" smtClean="0">
                <a:ln>
                  <a:noFill/>
                </a:ln>
                <a:effectLst/>
                <a:latin typeface="Times New Roman" pitchFamily="18" charset="0"/>
                <a:ea typeface="Times New Roman" pitchFamily="18" charset="0"/>
                <a:cs typeface="Times New Roman" pitchFamily="18" charset="0"/>
              </a:rPr>
              <a:t>التميز الخلوى</a:t>
            </a:r>
            <a:r>
              <a:rPr lang="en-US" sz="3600" b="1" dirty="0" smtClean="0">
                <a:latin typeface="Times New Roman" pitchFamily="18" charset="0"/>
                <a:cs typeface="Times New Roman" pitchFamily="18" charset="0"/>
              </a:rPr>
              <a:t> The Cellular Distinguished </a:t>
            </a:r>
            <a:r>
              <a:rPr kumimoji="0" lang="ar-EG" sz="3600" b="1"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ar-EG" sz="3600" b="0" i="0" u="none" strike="noStrike" cap="none" normalizeH="0" baseline="0" dirty="0" smtClean="0">
                <a:ln>
                  <a:noFill/>
                </a:ln>
                <a:effectLst/>
                <a:latin typeface="Times New Roman" pitchFamily="18" charset="0"/>
                <a:ea typeface="Times New Roman" pitchFamily="18" charset="0"/>
                <a:cs typeface="Times New Roman" pitchFamily="18" charset="0"/>
              </a:rPr>
              <a:t>بعض الحيوانات يتكون جسمها من </a:t>
            </a:r>
            <a:r>
              <a:rPr kumimoji="0" lang="ar-EG" sz="3600" b="1" i="0" u="none" strike="noStrike" cap="none" normalizeH="0" baseline="0" dirty="0" smtClean="0">
                <a:ln>
                  <a:noFill/>
                </a:ln>
                <a:effectLst/>
                <a:latin typeface="Times New Roman" pitchFamily="18" charset="0"/>
                <a:ea typeface="Times New Roman" pitchFamily="18" charset="0"/>
                <a:cs typeface="Times New Roman" pitchFamily="18" charset="0"/>
              </a:rPr>
              <a:t>خلية واحدة </a:t>
            </a:r>
            <a:r>
              <a:rPr kumimoji="0" lang="ar-EG" sz="3600" b="0" i="0" u="none" strike="noStrike" cap="none" normalizeH="0" baseline="0" dirty="0" smtClean="0">
                <a:ln>
                  <a:noFill/>
                </a:ln>
                <a:effectLst/>
                <a:latin typeface="Times New Roman" pitchFamily="18" charset="0"/>
                <a:ea typeface="Times New Roman" pitchFamily="18" charset="0"/>
                <a:cs typeface="Times New Roman" pitchFamily="18" charset="0"/>
              </a:rPr>
              <a:t>وهى التى تقوم بكل الوظائف الحيوية وتسمى هذه الحيوانات حيوانات أولية </a:t>
            </a:r>
            <a:r>
              <a:rPr kumimoji="0" lang="en-US" sz="3600" b="1" i="0" u="none" strike="noStrike" cap="none" normalizeH="0" baseline="0" dirty="0" smtClean="0">
                <a:ln>
                  <a:noFill/>
                </a:ln>
                <a:effectLst/>
                <a:latin typeface="Times New Roman" pitchFamily="18" charset="0"/>
                <a:ea typeface="Times New Roman" pitchFamily="18" charset="0"/>
                <a:cs typeface="Times New Roman" pitchFamily="18" charset="0"/>
              </a:rPr>
              <a:t>Protozoa</a:t>
            </a:r>
            <a:r>
              <a:rPr kumimoji="0" lang="ar-EG" sz="3600" b="0" i="0" u="none" strike="noStrike" cap="none" normalizeH="0" baseline="0" dirty="0" smtClean="0">
                <a:ln>
                  <a:noFill/>
                </a:ln>
                <a:effectLst/>
                <a:latin typeface="Times New Roman" pitchFamily="18" charset="0"/>
                <a:ea typeface="Times New Roman" pitchFamily="18" charset="0"/>
                <a:cs typeface="Times New Roman" pitchFamily="18" charset="0"/>
              </a:rPr>
              <a:t> كما أن البعض الآخر من الحيوانات يتكون جسمها من </a:t>
            </a:r>
            <a:r>
              <a:rPr kumimoji="0" lang="ar-EG" sz="3600" b="1" i="0" u="none" strike="noStrike" cap="none" normalizeH="0" baseline="0" dirty="0" smtClean="0">
                <a:ln>
                  <a:noFill/>
                </a:ln>
                <a:effectLst/>
                <a:latin typeface="Times New Roman" pitchFamily="18" charset="0"/>
                <a:ea typeface="Times New Roman" pitchFamily="18" charset="0"/>
                <a:cs typeface="Times New Roman" pitchFamily="18" charset="0"/>
              </a:rPr>
              <a:t>عدد كبير من الخلايا </a:t>
            </a:r>
            <a:r>
              <a:rPr kumimoji="0" lang="ar-EG" sz="3600" b="0" i="0" u="none" strike="noStrike" cap="none" normalizeH="0" baseline="0" dirty="0" smtClean="0">
                <a:ln>
                  <a:noFill/>
                </a:ln>
                <a:effectLst/>
                <a:latin typeface="Times New Roman" pitchFamily="18" charset="0"/>
                <a:ea typeface="Times New Roman" pitchFamily="18" charset="0"/>
                <a:cs typeface="Times New Roman" pitchFamily="18" charset="0"/>
              </a:rPr>
              <a:t>المتخصصة وتسمى هذه الحيوانات </a:t>
            </a:r>
            <a:r>
              <a:rPr kumimoji="0" lang="ar-EG" sz="3600" b="1" i="0" u="none" strike="noStrike" cap="none" normalizeH="0" baseline="0" dirty="0" smtClean="0">
                <a:ln>
                  <a:noFill/>
                </a:ln>
                <a:effectLst/>
                <a:latin typeface="Times New Roman" pitchFamily="18" charset="0"/>
                <a:ea typeface="Times New Roman" pitchFamily="18" charset="0"/>
                <a:cs typeface="Times New Roman" pitchFamily="18" charset="0"/>
              </a:rPr>
              <a:t>بالحيوانات البعدية </a:t>
            </a:r>
            <a:r>
              <a:rPr kumimoji="0" lang="en-US" sz="3600" b="0" i="0" u="none" strike="noStrike" cap="none" normalizeH="0" baseline="0" dirty="0" smtClean="0">
                <a:ln>
                  <a:noFill/>
                </a:ln>
                <a:effectLst/>
                <a:latin typeface="Times New Roman" pitchFamily="18" charset="0"/>
                <a:ea typeface="Times New Roman" pitchFamily="18" charset="0"/>
                <a:cs typeface="Times New Roman" pitchFamily="18" charset="0"/>
              </a:rPr>
              <a:t>(</a:t>
            </a:r>
            <a:r>
              <a:rPr kumimoji="0" lang="en-US" sz="3600" b="1" i="0" u="none" strike="noStrike" cap="none" normalizeH="0" baseline="0" dirty="0" err="1" smtClean="0">
                <a:ln>
                  <a:noFill/>
                </a:ln>
                <a:effectLst/>
                <a:latin typeface="Times New Roman" pitchFamily="18" charset="0"/>
                <a:ea typeface="Times New Roman" pitchFamily="18" charset="0"/>
                <a:cs typeface="Times New Roman" pitchFamily="18" charset="0"/>
              </a:rPr>
              <a:t>Metazoa</a:t>
            </a:r>
            <a:r>
              <a:rPr kumimoji="0" lang="en-US" sz="3600" b="0" i="0" u="none" strike="noStrike" cap="none" normalizeH="0" baseline="0" dirty="0" smtClean="0">
                <a:ln>
                  <a:noFill/>
                </a:ln>
                <a:effectLst/>
                <a:latin typeface="Times New Roman" pitchFamily="18" charset="0"/>
                <a:ea typeface="Times New Roman" pitchFamily="18" charset="0"/>
                <a:cs typeface="Times New Roman" pitchFamily="18" charset="0"/>
              </a:rPr>
              <a:t>)</a:t>
            </a:r>
            <a:r>
              <a:rPr kumimoji="0" lang="ar-EG" sz="3600" b="0" i="0" u="none" strike="noStrike" cap="none" normalizeH="0" baseline="0" dirty="0" smtClean="0">
                <a:ln>
                  <a:noFill/>
                </a:ln>
                <a:effectLst/>
                <a:latin typeface="Times New Roman" pitchFamily="18" charset="0"/>
                <a:ea typeface="Times New Roman" pitchFamily="18" charset="0"/>
                <a:cs typeface="Times New Roman" pitchFamily="18" charset="0"/>
              </a:rPr>
              <a:t>. </a:t>
            </a:r>
            <a:endParaRPr kumimoji="0" lang="en-US" sz="3600" b="0" i="0" u="none" strike="noStrike" cap="none" normalizeH="0" baseline="0" dirty="0" smtClean="0">
              <a:ln>
                <a:noFill/>
              </a:ln>
              <a:effectLst/>
              <a:latin typeface="Times New Roman" pitchFamily="18" charset="0"/>
              <a:cs typeface="Times New Roman" pitchFamily="18" charset="0"/>
            </a:endParaRPr>
          </a:p>
        </p:txBody>
      </p:sp>
    </p:spTree>
  </p:cSld>
  <p:clrMapOvr>
    <a:masterClrMapping/>
  </p:clrMapOvr>
  <p:transition>
    <p:split orient="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duotone>
              <a:prstClr val="black"/>
              <a:schemeClr val="accent4">
                <a:tint val="45000"/>
                <a:satMod val="400000"/>
              </a:schemeClr>
            </a:duotone>
            <a:extLst>
              <a:ext uri="{BEBA8EAE-BF5A-486C-A8C5-ECC9F3942E4B}">
                <a14:imgProps xmlns:a14="http://schemas.microsoft.com/office/drawing/2010/main">
                  <a14:imgLayer r:embed="rId3">
                    <a14:imgEffect>
                      <a14:colorTemperature colorTemp="10750"/>
                    </a14:imgEffect>
                    <a14:imgEffect>
                      <a14:saturation sat="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107504" y="1233334"/>
            <a:ext cx="8750776" cy="2123658"/>
          </a:xfrm>
          <a:prstGeom prst="rect">
            <a:avLst/>
          </a:prstGeom>
          <a:solidFill>
            <a:srgbClr val="CCFFFF"/>
          </a:solidFill>
          <a:scene3d>
            <a:camera prst="orthographicFront"/>
            <a:lightRig rig="threePt" dir="t"/>
          </a:scene3d>
          <a:sp3d>
            <a:bevelT/>
          </a:sp3d>
        </p:spPr>
        <p:txBody>
          <a:bodyPr wrap="square">
            <a:spAutoFit/>
          </a:bodyPr>
          <a:lstStyle/>
          <a:p>
            <a:pPr algn="r" rtl="1"/>
            <a:r>
              <a:rPr lang="ar-EG" sz="4400" b="1" dirty="0" smtClean="0">
                <a:latin typeface="Times New Roman" pitchFamily="18" charset="0"/>
                <a:ea typeface="Times New Roman" pitchFamily="18" charset="0"/>
                <a:cs typeface="Times New Roman" pitchFamily="18" charset="0"/>
              </a:rPr>
              <a:t>2. </a:t>
            </a:r>
            <a:r>
              <a:rPr lang="ar-EG" sz="4400" b="1" u="sng" dirty="0" smtClean="0">
                <a:latin typeface="Times New Roman" pitchFamily="18" charset="0"/>
                <a:ea typeface="Times New Roman" pitchFamily="18" charset="0"/>
                <a:cs typeface="Times New Roman" pitchFamily="18" charset="0"/>
              </a:rPr>
              <a:t>التماثل</a:t>
            </a:r>
            <a:r>
              <a:rPr lang="en-US" sz="4400" b="1" u="sng" dirty="0" smtClean="0">
                <a:latin typeface="Times New Roman" pitchFamily="18" charset="0"/>
                <a:ea typeface="Times New Roman" pitchFamily="18" charset="0"/>
                <a:cs typeface="Times New Roman" pitchFamily="18" charset="0"/>
              </a:rPr>
              <a:t> </a:t>
            </a:r>
            <a:r>
              <a:rPr lang="en-US" sz="4400" b="1" u="sng" dirty="0" smtClean="0">
                <a:latin typeface="Times New Roman" pitchFamily="18" charset="0"/>
                <a:cs typeface="Times New Roman" pitchFamily="18" charset="0"/>
              </a:rPr>
              <a:t>Symmetry </a:t>
            </a:r>
            <a:r>
              <a:rPr lang="ar-EG" sz="4400" dirty="0" smtClean="0">
                <a:latin typeface="Times New Roman" pitchFamily="18" charset="0"/>
                <a:ea typeface="Times New Roman" pitchFamily="18" charset="0"/>
                <a:cs typeface="Times New Roman" pitchFamily="18" charset="0"/>
              </a:rPr>
              <a:t>: تبدو الحيوانات تماثلا مختلفا فمنها ما هو </a:t>
            </a:r>
            <a:r>
              <a:rPr lang="ar-EG" sz="4400" b="1" dirty="0" smtClean="0">
                <a:latin typeface="Times New Roman" pitchFamily="18" charset="0"/>
                <a:ea typeface="Times New Roman" pitchFamily="18" charset="0"/>
                <a:cs typeface="Times New Roman" pitchFamily="18" charset="0"/>
              </a:rPr>
              <a:t>كروى</a:t>
            </a:r>
            <a:r>
              <a:rPr lang="ar-EG" sz="4400" dirty="0" smtClean="0">
                <a:latin typeface="Times New Roman" pitchFamily="18" charset="0"/>
                <a:ea typeface="Times New Roman" pitchFamily="18" charset="0"/>
                <a:cs typeface="Times New Roman" pitchFamily="18" charset="0"/>
              </a:rPr>
              <a:t> ومنها ما هو متماثل </a:t>
            </a:r>
            <a:r>
              <a:rPr lang="ar-EG" sz="4400" b="1" dirty="0" smtClean="0">
                <a:latin typeface="Times New Roman" pitchFamily="18" charset="0"/>
                <a:ea typeface="Times New Roman" pitchFamily="18" charset="0"/>
                <a:cs typeface="Times New Roman" pitchFamily="18" charset="0"/>
              </a:rPr>
              <a:t>شعاعيا</a:t>
            </a:r>
            <a:r>
              <a:rPr lang="ar-EG" sz="4400" dirty="0" smtClean="0">
                <a:latin typeface="Times New Roman" pitchFamily="18" charset="0"/>
                <a:ea typeface="Times New Roman" pitchFamily="18" charset="0"/>
                <a:cs typeface="Times New Roman" pitchFamily="18" charset="0"/>
              </a:rPr>
              <a:t> أو </a:t>
            </a:r>
            <a:r>
              <a:rPr lang="ar-EG" sz="4400" b="1" dirty="0" smtClean="0">
                <a:latin typeface="Times New Roman" pitchFamily="18" charset="0"/>
                <a:ea typeface="Times New Roman" pitchFamily="18" charset="0"/>
                <a:cs typeface="Times New Roman" pitchFamily="18" charset="0"/>
              </a:rPr>
              <a:t>جانبيا</a:t>
            </a:r>
            <a:r>
              <a:rPr lang="ar-EG" sz="4400" dirty="0" smtClean="0">
                <a:latin typeface="Times New Roman" pitchFamily="18" charset="0"/>
                <a:ea typeface="Times New Roman" pitchFamily="18" charset="0"/>
                <a:cs typeface="Times New Roman" pitchFamily="18" charset="0"/>
              </a:rPr>
              <a:t> والبعض الآخر </a:t>
            </a:r>
            <a:r>
              <a:rPr lang="ar-EG" sz="4400" b="1" dirty="0" smtClean="0">
                <a:latin typeface="Times New Roman" pitchFamily="18" charset="0"/>
                <a:ea typeface="Times New Roman" pitchFamily="18" charset="0"/>
                <a:cs typeface="Times New Roman" pitchFamily="18" charset="0"/>
              </a:rPr>
              <a:t>غير متماثل</a:t>
            </a:r>
            <a:r>
              <a:rPr lang="ar-EG" sz="4400" dirty="0" smtClean="0">
                <a:latin typeface="Times New Roman" pitchFamily="18" charset="0"/>
                <a:ea typeface="Times New Roman" pitchFamily="18" charset="0"/>
                <a:cs typeface="Times New Roman" pitchFamily="18" charset="0"/>
              </a:rPr>
              <a:t>. </a:t>
            </a:r>
            <a:endParaRPr lang="en-US" sz="4400" dirty="0"/>
          </a:p>
        </p:txBody>
      </p:sp>
    </p:spTree>
  </p:cSld>
  <p:clrMapOvr>
    <a:masterClrMapping/>
  </p:clrMapOvr>
  <p:transition spd="slow">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71406" y="285728"/>
            <a:ext cx="8929718" cy="5632311"/>
          </a:xfrm>
          <a:prstGeom prst="rect">
            <a:avLst/>
          </a:prstGeom>
          <a:solidFill>
            <a:srgbClr val="C9EDDC"/>
          </a:solidFill>
          <a:ln w="9525" cap="flat" cmpd="sng" algn="ctr">
            <a:noFill/>
            <a:prstDash val="solid"/>
            <a:miter lim="800000"/>
            <a:headEnd/>
            <a:tailEnd/>
          </a:ln>
          <a:effectLst/>
          <a:scene3d>
            <a:camera prst="orthographicFront"/>
            <a:lightRig rig="threePt" dir="t"/>
          </a:scene3d>
          <a:sp3d>
            <a:bevelT w="139700"/>
          </a:sp3d>
        </p:spPr>
        <p:txBody>
          <a:bodyPr vert="horz" wrap="square" lIns="91440" tIns="45720" rIns="91440" bIns="45720" numCol="1" anchor="ctr" anchorCtr="0" compatLnSpc="1">
            <a:prstTxWarp prst="textNoShape">
              <a:avLst/>
            </a:prstTxWarp>
            <a:spAutoFit/>
          </a:bodyPr>
          <a:lstStyle/>
          <a:p>
            <a:pPr lvl="0" algn="justLow" rtl="1" eaLnBrk="0" fontAlgn="base" hangingPunct="0">
              <a:spcBef>
                <a:spcPct val="0"/>
              </a:spcBef>
              <a:spcAft>
                <a:spcPct val="0"/>
              </a:spcAft>
            </a:pPr>
            <a:r>
              <a:rPr kumimoji="0" lang="ar-EG"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a:t>
            </a:r>
            <a:r>
              <a:rPr kumimoji="0" lang="ar-EG" sz="36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عدد الطبقات الجرثومية</a:t>
            </a:r>
            <a:r>
              <a:rPr kumimoji="0" lang="en-US" sz="36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en-US" sz="3600" b="1" u="sng" dirty="0" smtClean="0">
                <a:latin typeface="Times New Roman" pitchFamily="18" charset="0"/>
                <a:cs typeface="Times New Roman" pitchFamily="18" charset="0"/>
              </a:rPr>
              <a:t>Number of germ layers </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تقسم الحيوانات البعدية إلى: </a:t>
            </a:r>
            <a:endParaRPr kumimoji="0" lang="en-US" sz="3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أ ) </a:t>
            </a:r>
            <a:r>
              <a:rPr kumimoji="0" lang="ar-EG" sz="36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حيوانات ثنائية الطبقات </a:t>
            </a:r>
            <a:r>
              <a:rPr kumimoji="0" lang="ar-EG" sz="3600" b="0"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3600" b="0" i="0" u="sng"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Diploblastica</a:t>
            </a:r>
            <a:r>
              <a:rPr kumimoji="0" lang="ar-EG" sz="3600" b="0"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وفيها يتكون الحيوان من طبقتين جرثوميتين هما الإكتودريم </a:t>
            </a:r>
            <a:r>
              <a:rPr kumimoji="0" lang="en-US"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(Ectoderm)</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والأندرودرم </a:t>
            </a:r>
            <a:r>
              <a:rPr kumimoji="0" lang="en-US"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(Endoderm)</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كما فى الجوفمعويات </a:t>
            </a:r>
            <a:r>
              <a:rPr kumimoji="0" lang="en-US"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3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Coelentrata</a:t>
            </a:r>
            <a:r>
              <a:rPr kumimoji="0" lang="en-US"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3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ب) </a:t>
            </a:r>
            <a:r>
              <a:rPr kumimoji="0" lang="ar-EG" sz="36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حيوانات ثلاثية الطبقات </a:t>
            </a:r>
            <a:r>
              <a:rPr kumimoji="0" lang="ar-EG" sz="3600"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3600" b="0" i="0" u="sng"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Triploblastica</a:t>
            </a:r>
            <a:r>
              <a:rPr kumimoji="0" lang="ar-EG" sz="3600" b="0"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وفيها يتكون جسم الحيوان من ثلاث طبقات جرثومية وهى الإكتودرم </a:t>
            </a:r>
            <a:r>
              <a:rPr kumimoji="0" lang="en-US"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Ectoderm</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والأندودرم </a:t>
            </a:r>
            <a:r>
              <a:rPr kumimoji="0" lang="en-US"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Endoderm</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والطبقة المتوسطة </a:t>
            </a:r>
            <a:r>
              <a:rPr kumimoji="0" lang="en-US"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Mesoderm</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ar-EG"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schemeClr>
            </a:gs>
            <a:gs pos="17999">
              <a:srgbClr val="FEE7F2"/>
            </a:gs>
            <a:gs pos="36000">
              <a:srgbClr val="FAC77D"/>
            </a:gs>
            <a:gs pos="61000">
              <a:srgbClr val="FBA97D"/>
            </a:gs>
            <a:gs pos="82001">
              <a:srgbClr val="FBD49C"/>
            </a:gs>
            <a:gs pos="100000">
              <a:srgbClr val="FEE7F2"/>
            </a:gs>
          </a:gsLst>
          <a:lin ang="16200000" scaled="1"/>
          <a:tileRect/>
        </a:gradFill>
        <a:effectLst/>
      </p:bgPr>
    </p:bg>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214282" y="214290"/>
            <a:ext cx="8715436" cy="6001643"/>
          </a:xfrm>
          <a:prstGeom prst="rect">
            <a:avLst/>
          </a:prstGeom>
          <a:solidFill>
            <a:srgbClr val="FFFFEF"/>
          </a:solidFill>
          <a:ln w="9525" cap="flat" cmpd="sng" algn="ctr">
            <a:noFill/>
            <a:prstDash val="solid"/>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a:t>
            </a:r>
            <a:r>
              <a:rPr kumimoji="0" lang="ar-EG" sz="32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نوع تجويف الجسم</a:t>
            </a: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تنقسم الحيوانات ثلاثية الطبقات إلى ثلاث تحت طبقات (مجموعات) تبعاً إلى نشأة تجويف الجسم. </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أ ) </a:t>
            </a:r>
            <a:r>
              <a:rPr kumimoji="0" lang="ar-EG" sz="3200" b="1" i="0" u="none" strike="noStrike" cap="none" normalizeH="0" baseline="0" dirty="0" smtClean="0">
                <a:ln>
                  <a:noFill/>
                </a:ln>
                <a:solidFill>
                  <a:srgbClr val="800000"/>
                </a:solidFill>
                <a:effectLst/>
                <a:latin typeface="Times New Roman" pitchFamily="18" charset="0"/>
                <a:ea typeface="Times New Roman" pitchFamily="18" charset="0"/>
                <a:cs typeface="Times New Roman" pitchFamily="18" charset="0"/>
              </a:rPr>
              <a:t>حيوانات </a:t>
            </a:r>
            <a:r>
              <a:rPr kumimoji="0" lang="ar-EG" sz="3200" b="1" i="0" u="none" strike="noStrike" cap="none" normalizeH="0" baseline="0" dirty="0" err="1" smtClean="0">
                <a:ln>
                  <a:noFill/>
                </a:ln>
                <a:solidFill>
                  <a:srgbClr val="800000"/>
                </a:solidFill>
                <a:effectLst/>
                <a:latin typeface="Times New Roman" pitchFamily="18" charset="0"/>
                <a:ea typeface="Times New Roman" pitchFamily="18" charset="0"/>
                <a:cs typeface="Times New Roman" pitchFamily="18" charset="0"/>
              </a:rPr>
              <a:t>لاسيلومية</a:t>
            </a:r>
            <a:r>
              <a:rPr kumimoji="0" lang="ar-EG" sz="3200" b="1" i="0" u="none" strike="noStrike" cap="none" normalizeH="0" baseline="0" dirty="0" smtClean="0">
                <a:ln>
                  <a:noFill/>
                </a:ln>
                <a:solidFill>
                  <a:srgbClr val="80000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Acoelomate animals</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هى مجموعة من الحيوانات بدون تجويف جسمى يكون الميزودرم كتلة بين الإكتودرم والإندودرم مثل الديدان المفلطحة </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Platyheminthes.</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ب) </a:t>
            </a:r>
            <a:r>
              <a:rPr kumimoji="0" lang="ar-EG" sz="3200" b="1" i="0" u="none" strike="noStrike" cap="none" normalizeH="0" baseline="0" dirty="0" smtClean="0">
                <a:ln>
                  <a:noFill/>
                </a:ln>
                <a:solidFill>
                  <a:srgbClr val="800000"/>
                </a:solidFill>
                <a:effectLst/>
                <a:latin typeface="Times New Roman" pitchFamily="18" charset="0"/>
                <a:ea typeface="Times New Roman" pitchFamily="18" charset="0"/>
                <a:cs typeface="Times New Roman" pitchFamily="18" charset="0"/>
              </a:rPr>
              <a:t>حيوانات ذات سيلوم كاذب </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Pseudocoelomate</a:t>
            </a: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وفيها ينشأ التجويف السيلومى من تجويف الطور الجنينى البلاستيولا ومثال ذلك الديدان الخيطية </a:t>
            </a:r>
            <a:r>
              <a:rPr kumimoji="0" lang="en-US" sz="3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Nematoda</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ج) </a:t>
            </a:r>
            <a:r>
              <a:rPr kumimoji="0" lang="ar-EG" sz="3200" b="1" i="0" u="none" strike="noStrike" cap="none" normalizeH="0" baseline="0" dirty="0" smtClean="0">
                <a:ln>
                  <a:noFill/>
                </a:ln>
                <a:solidFill>
                  <a:srgbClr val="800000"/>
                </a:solidFill>
                <a:effectLst/>
                <a:latin typeface="Times New Roman" pitchFamily="18" charset="0"/>
                <a:ea typeface="Times New Roman" pitchFamily="18" charset="0"/>
                <a:cs typeface="Times New Roman" pitchFamily="18" charset="0"/>
              </a:rPr>
              <a:t>حيوانات سيلومية </a:t>
            </a:r>
            <a:r>
              <a:rPr kumimoji="0" lang="en-US" sz="3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Coelomate</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amimals</a:t>
            </a: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ومجموعة من الحيوانات يوجد بها تجويف سيلومى حقيقى ينشأ فى مرحلة متأخرة من الطور الجنينى يتكون داخل الميزودرم ولذا يبطن الميزودرم بخلايا ميزودرمية ومثال ذلك الحلقيات </a:t>
            </a:r>
            <a:r>
              <a:rPr kumimoji="0" lang="en-US" sz="3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Annelida</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ar-EG"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52225" name="Rectangle 1"/>
          <p:cNvSpPr>
            <a:spLocks noChangeArrowheads="1"/>
          </p:cNvSpPr>
          <p:nvPr/>
        </p:nvSpPr>
        <p:spPr bwMode="auto">
          <a:xfrm>
            <a:off x="142844" y="500042"/>
            <a:ext cx="8858280" cy="2862322"/>
          </a:xfrm>
          <a:prstGeom prst="rect">
            <a:avLst/>
          </a:prstGeom>
          <a:solidFill>
            <a:srgbClr val="FFFFAF"/>
          </a:solidFill>
          <a:ln w="9525" cap="flat" cmpd="sng" algn="ctr">
            <a:noFill/>
            <a:prstDash val="solid"/>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lvl="0" algn="justLow" rtl="1" eaLnBrk="0" fontAlgn="base" hangingPunct="0">
              <a:spcBef>
                <a:spcPct val="0"/>
              </a:spcBef>
              <a:spcAft>
                <a:spcPct val="0"/>
              </a:spcAft>
            </a:pPr>
            <a:r>
              <a:rPr kumimoji="0" lang="ar-EG"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ar-EG" sz="3600" b="1"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التعقل </a:t>
            </a:r>
            <a:r>
              <a:rPr lang="en-US" sz="3600" b="1" dirty="0" smtClean="0">
                <a:latin typeface="Times New Roman" pitchFamily="18" charset="0"/>
                <a:ea typeface="Times New Roman" pitchFamily="18" charset="0"/>
                <a:cs typeface="Times New Roman" pitchFamily="18" charset="0"/>
              </a:rPr>
              <a:t>Segmentation</a:t>
            </a:r>
            <a:r>
              <a:rPr kumimoji="0" lang="ar-EG"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lvl="0" algn="justLow" rtl="1" eaLnBrk="0" fontAlgn="base" hangingPunct="0">
              <a:spcBef>
                <a:spcPct val="0"/>
              </a:spcBef>
              <a:spcAft>
                <a:spcPct val="0"/>
              </a:spcAft>
            </a:pP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تتميز بعض الحيوانات بأن يتكون جسمها من مجموعة من العقل  وقد تكون هذه العقل </a:t>
            </a: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متجانسة </a:t>
            </a:r>
            <a:r>
              <a:rPr kumimoji="0" lang="en-US" sz="3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Homonomous</a:t>
            </a:r>
            <a:r>
              <a:rPr kumimoji="0" lang="en-US"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Segmentation</a:t>
            </a:r>
            <a:endPar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أو غير متجانسة </a:t>
            </a:r>
            <a:r>
              <a:rPr kumimoji="0" lang="en-US" sz="3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Heteronomous</a:t>
            </a:r>
            <a:r>
              <a:rPr kumimoji="0" lang="en-US"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Segmentation</a:t>
            </a:r>
            <a:r>
              <a:rPr kumimoji="0" lang="ar-EG"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ar-EG" sz="4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179512" y="332656"/>
            <a:ext cx="8856984" cy="5078313"/>
          </a:xfrm>
          <a:prstGeom prst="rect">
            <a:avLst/>
          </a:prstGeom>
          <a:solidFill>
            <a:schemeClr val="accent5">
              <a:lumMod val="20000"/>
              <a:lumOff val="80000"/>
            </a:schemeClr>
          </a:solidFill>
          <a:scene3d>
            <a:camera prst="orthographicFront"/>
            <a:lightRig rig="threePt" dir="t"/>
          </a:scene3d>
          <a:sp3d>
            <a:bevelT/>
          </a:sp3d>
        </p:spPr>
        <p:txBody>
          <a:bodyPr wrap="square">
            <a:spAutoFit/>
          </a:bodyPr>
          <a:lstStyle/>
          <a:p>
            <a:pPr algn="ctr" rtl="1"/>
            <a:r>
              <a:rPr lang="ar-SA" sz="3600" b="1" u="sng" dirty="0" smtClean="0">
                <a:latin typeface="Times New Roman" pitchFamily="18" charset="0"/>
                <a:cs typeface="Times New Roman" pitchFamily="18" charset="0"/>
              </a:rPr>
              <a:t>6- </a:t>
            </a:r>
            <a:r>
              <a:rPr lang="ar-EG" sz="3600" b="1" u="sng" dirty="0" smtClean="0">
                <a:latin typeface="Times New Roman" pitchFamily="18" charset="0"/>
                <a:cs typeface="Times New Roman" pitchFamily="18" charset="0"/>
              </a:rPr>
              <a:t>التكاثر</a:t>
            </a:r>
            <a:endParaRPr lang="ar-SA" sz="3600" b="1" u="sng" dirty="0" smtClean="0">
              <a:latin typeface="Times New Roman" pitchFamily="18" charset="0"/>
              <a:cs typeface="Times New Roman" pitchFamily="18" charset="0"/>
            </a:endParaRPr>
          </a:p>
          <a:p>
            <a:pPr algn="r" rtl="1"/>
            <a:r>
              <a:rPr lang="ar-EG" sz="3600" dirty="0" smtClean="0">
                <a:latin typeface="Times New Roman" pitchFamily="18" charset="0"/>
                <a:cs typeface="Times New Roman" pitchFamily="18" charset="0"/>
              </a:rPr>
              <a:t> </a:t>
            </a:r>
            <a:r>
              <a:rPr lang="ar-EG" sz="3600" dirty="0">
                <a:latin typeface="Times New Roman" pitchFamily="18" charset="0"/>
                <a:cs typeface="Times New Roman" pitchFamily="18" charset="0"/>
              </a:rPr>
              <a:t>تتميز الأوليات بأنواع كثيرة من التكاثر منها: </a:t>
            </a:r>
            <a:endParaRPr lang="en-US" sz="3600" dirty="0">
              <a:latin typeface="Times New Roman" pitchFamily="18" charset="0"/>
              <a:cs typeface="Times New Roman" pitchFamily="18" charset="0"/>
            </a:endParaRPr>
          </a:p>
          <a:p>
            <a:pPr algn="r" rtl="1"/>
            <a:r>
              <a:rPr lang="ar-EG" sz="3600" b="1" dirty="0">
                <a:latin typeface="Times New Roman" pitchFamily="18" charset="0"/>
                <a:cs typeface="Times New Roman" pitchFamily="18" charset="0"/>
              </a:rPr>
              <a:t>أ.</a:t>
            </a:r>
            <a:r>
              <a:rPr lang="ar-EG" sz="3600" b="1" u="sng" dirty="0">
                <a:latin typeface="Times New Roman" pitchFamily="18" charset="0"/>
                <a:cs typeface="Times New Roman" pitchFamily="18" charset="0"/>
              </a:rPr>
              <a:t> التكاثر اللاجنسى(</a:t>
            </a:r>
            <a:r>
              <a:rPr lang="en-US" sz="3600" b="1" u="sng" dirty="0">
                <a:latin typeface="Times New Roman" pitchFamily="18" charset="0"/>
                <a:cs typeface="Times New Roman" pitchFamily="18" charset="0"/>
              </a:rPr>
              <a:t>Asexual Reproduction</a:t>
            </a:r>
            <a:r>
              <a:rPr lang="ar-EG" sz="3600" b="1" u="sng" dirty="0">
                <a:latin typeface="Times New Roman" pitchFamily="18" charset="0"/>
                <a:cs typeface="Times New Roman" pitchFamily="18" charset="0"/>
              </a:rPr>
              <a:t>)</a:t>
            </a:r>
            <a:r>
              <a:rPr lang="ar-EG" sz="3600" b="1" dirty="0">
                <a:latin typeface="Times New Roman" pitchFamily="18" charset="0"/>
                <a:cs typeface="Times New Roman" pitchFamily="18" charset="0"/>
              </a:rPr>
              <a:t>: </a:t>
            </a:r>
            <a:r>
              <a:rPr lang="ar-EG" sz="3600" dirty="0">
                <a:latin typeface="Times New Roman" pitchFamily="18" charset="0"/>
                <a:cs typeface="Times New Roman" pitchFamily="18" charset="0"/>
              </a:rPr>
              <a:t>يحدث فى كل الأوليات وقد يكون هو الطريقة الوحيدة للتكاثر. </a:t>
            </a:r>
            <a:endParaRPr lang="ar-SA" sz="3600" dirty="0" smtClean="0">
              <a:latin typeface="Times New Roman" pitchFamily="18" charset="0"/>
              <a:cs typeface="Times New Roman" pitchFamily="18" charset="0"/>
            </a:endParaRPr>
          </a:p>
          <a:p>
            <a:pPr marL="571500" indent="-571500" algn="r" rtl="1">
              <a:buFont typeface="Wingdings" pitchFamily="2" charset="2"/>
              <a:buChar char="v"/>
            </a:pPr>
            <a:r>
              <a:rPr lang="ar-EG" sz="3600" dirty="0" smtClean="0">
                <a:latin typeface="Times New Roman" pitchFamily="18" charset="0"/>
                <a:cs typeface="Times New Roman" pitchFamily="18" charset="0"/>
              </a:rPr>
              <a:t>وفى </a:t>
            </a:r>
            <a:r>
              <a:rPr lang="ar-EG" sz="3600" dirty="0">
                <a:latin typeface="Times New Roman" pitchFamily="18" charset="0"/>
                <a:cs typeface="Times New Roman" pitchFamily="18" charset="0"/>
              </a:rPr>
              <a:t>هذه العملية قد تنقسم النواة بطريقة الانقسام الميتوزى وبعد انقسام النواة ينقسم السيتوبلازم إما : </a:t>
            </a:r>
            <a:endParaRPr lang="en-US" sz="3600" dirty="0">
              <a:latin typeface="Times New Roman" pitchFamily="18" charset="0"/>
              <a:cs typeface="Times New Roman" pitchFamily="18" charset="0"/>
            </a:endParaRPr>
          </a:p>
          <a:p>
            <a:pPr lvl="0" algn="r" rtl="1"/>
            <a:r>
              <a:rPr lang="ar-SA" sz="3600" dirty="0" smtClean="0">
                <a:latin typeface="Times New Roman" pitchFamily="18" charset="0"/>
                <a:cs typeface="Times New Roman" pitchFamily="18" charset="0"/>
              </a:rPr>
              <a:t>1- </a:t>
            </a:r>
            <a:r>
              <a:rPr lang="ar-EG" sz="3600" dirty="0" smtClean="0">
                <a:latin typeface="Times New Roman" pitchFamily="18" charset="0"/>
                <a:cs typeface="Times New Roman" pitchFamily="18" charset="0"/>
              </a:rPr>
              <a:t>بالانشطار </a:t>
            </a:r>
            <a:r>
              <a:rPr lang="ar-EG" sz="3600" dirty="0">
                <a:latin typeface="Times New Roman" pitchFamily="18" charset="0"/>
                <a:cs typeface="Times New Roman" pitchFamily="18" charset="0"/>
              </a:rPr>
              <a:t>الثنائى </a:t>
            </a:r>
            <a:r>
              <a:rPr lang="en-US" sz="3600" dirty="0">
                <a:latin typeface="Times New Roman" pitchFamily="18" charset="0"/>
                <a:cs typeface="Times New Roman" pitchFamily="18" charset="0"/>
              </a:rPr>
              <a:t>Binary fission)</a:t>
            </a:r>
            <a:r>
              <a:rPr lang="ar-EG" sz="3600" dirty="0">
                <a:latin typeface="Times New Roman" pitchFamily="18" charset="0"/>
                <a:cs typeface="Times New Roman" pitchFamily="18" charset="0"/>
              </a:rPr>
              <a:t> ) وهو الأكثر شيوعاً والذى يكون غالبا طوليا أو مائلا ونادرا عرضيا وتكون النتيجة فردين متماثلين. </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407560433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179512" y="332656"/>
            <a:ext cx="8856984" cy="5632311"/>
          </a:xfrm>
          <a:prstGeom prst="rect">
            <a:avLst/>
          </a:prstGeom>
          <a:solidFill>
            <a:schemeClr val="accent5">
              <a:lumMod val="20000"/>
              <a:lumOff val="80000"/>
            </a:schemeClr>
          </a:solidFill>
          <a:scene3d>
            <a:camera prst="orthographicFront"/>
            <a:lightRig rig="threePt" dir="t"/>
          </a:scene3d>
          <a:sp3d>
            <a:bevelT/>
          </a:sp3d>
        </p:spPr>
        <p:txBody>
          <a:bodyPr wrap="square">
            <a:spAutoFit/>
          </a:bodyPr>
          <a:lstStyle/>
          <a:p>
            <a:pPr marL="742950" lvl="0" indent="-742950" algn="r" rtl="1">
              <a:buFont typeface="+mj-lt"/>
              <a:buAutoNum type="arabicPeriod" startAt="2"/>
            </a:pPr>
            <a:r>
              <a:rPr lang="ar-EG" sz="3600" dirty="0">
                <a:latin typeface="Times New Roman" pitchFamily="18" charset="0"/>
                <a:cs typeface="Times New Roman" pitchFamily="18" charset="0"/>
              </a:rPr>
              <a:t>بالتبرعم (</a:t>
            </a:r>
            <a:r>
              <a:rPr lang="en-US" sz="3600" dirty="0">
                <a:latin typeface="Times New Roman" pitchFamily="18" charset="0"/>
                <a:cs typeface="Times New Roman" pitchFamily="18" charset="0"/>
              </a:rPr>
              <a:t>(Budding</a:t>
            </a:r>
            <a:r>
              <a:rPr lang="ar-EG" sz="3600" dirty="0">
                <a:latin typeface="Times New Roman" pitchFamily="18" charset="0"/>
                <a:cs typeface="Times New Roman" pitchFamily="18" charset="0"/>
              </a:rPr>
              <a:t> حيث يكون الانقسام السيتوبلازمى غير متساوى ويؤدى إلى تكوين براعم خارجية أو داخلية وتكون الخلية البنوية </a:t>
            </a:r>
            <a:r>
              <a:rPr lang="en-US" sz="3600" dirty="0">
                <a:latin typeface="Times New Roman" pitchFamily="18" charset="0"/>
                <a:cs typeface="Times New Roman" pitchFamily="18" charset="0"/>
              </a:rPr>
              <a:t>Daughter cell</a:t>
            </a:r>
            <a:r>
              <a:rPr lang="ar-EG" sz="3600" dirty="0">
                <a:latin typeface="Times New Roman" pitchFamily="18" charset="0"/>
                <a:cs typeface="Times New Roman" pitchFamily="18" charset="0"/>
              </a:rPr>
              <a:t> من الخلية الأم </a:t>
            </a:r>
            <a:r>
              <a:rPr lang="en-US" sz="3600" dirty="0">
                <a:latin typeface="Times New Roman" pitchFamily="18" charset="0"/>
                <a:cs typeface="Times New Roman" pitchFamily="18" charset="0"/>
              </a:rPr>
              <a:t>Mother cell</a:t>
            </a:r>
            <a:r>
              <a:rPr lang="ar-EG" sz="3600" dirty="0">
                <a:latin typeface="Times New Roman" pitchFamily="18" charset="0"/>
                <a:cs typeface="Times New Roman" pitchFamily="18" charset="0"/>
              </a:rPr>
              <a:t>.</a:t>
            </a:r>
            <a:endParaRPr lang="en-US" sz="3600" dirty="0">
              <a:latin typeface="Times New Roman" pitchFamily="18" charset="0"/>
              <a:cs typeface="Times New Roman" pitchFamily="18" charset="0"/>
            </a:endParaRPr>
          </a:p>
          <a:p>
            <a:pPr marL="742950" lvl="0" indent="-742950" algn="r" rtl="1">
              <a:buFont typeface="+mj-lt"/>
              <a:buAutoNum type="arabicPeriod" startAt="2"/>
            </a:pPr>
            <a:r>
              <a:rPr lang="ar-EG" sz="3600" dirty="0">
                <a:latin typeface="Times New Roman" pitchFamily="18" charset="0"/>
                <a:cs typeface="Times New Roman" pitchFamily="18" charset="0"/>
              </a:rPr>
              <a:t>الانقسام المضاعف </a:t>
            </a:r>
            <a:r>
              <a:rPr lang="en-US" sz="3600" dirty="0">
                <a:latin typeface="Times New Roman" pitchFamily="18" charset="0"/>
                <a:cs typeface="Times New Roman" pitchFamily="18" charset="0"/>
              </a:rPr>
              <a:t>Multiple fission</a:t>
            </a:r>
            <a:r>
              <a:rPr lang="ar-EG" sz="3600" dirty="0">
                <a:latin typeface="Times New Roman" pitchFamily="18" charset="0"/>
                <a:cs typeface="Times New Roman" pitchFamily="18" charset="0"/>
              </a:rPr>
              <a:t> حيث تنقسم النواة بمعدل أسرع من الانقسام السيتوبلازمى، وقد تؤدى هذه الطريقة إلى تكوين جسم مؤقت متضاعف الأنوية كما يحدث فى انتاميبا هيستولتيكا. أو انتاميباكولاى. وأحيانا لا تنفصل الأفراد الناتجة ويؤدى إلى تكوين وريدة معاً كما يحدث فى التريبانوسوما.</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5282140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0" y="260648"/>
            <a:ext cx="8964488" cy="6494085"/>
          </a:xfrm>
          <a:prstGeom prst="rect">
            <a:avLst/>
          </a:prstGeom>
          <a:solidFill>
            <a:schemeClr val="accent4">
              <a:lumMod val="20000"/>
              <a:lumOff val="80000"/>
            </a:schemeClr>
          </a:solidFill>
          <a:scene3d>
            <a:camera prst="orthographicFront"/>
            <a:lightRig rig="threePt" dir="t"/>
          </a:scene3d>
          <a:sp3d>
            <a:bevelT/>
          </a:sp3d>
        </p:spPr>
        <p:txBody>
          <a:bodyPr wrap="square">
            <a:spAutoFit/>
          </a:bodyPr>
          <a:lstStyle/>
          <a:p>
            <a:pPr marL="514350" lvl="0" indent="-514350" algn="just" rtl="1">
              <a:buFont typeface="+mj-lt"/>
              <a:buAutoNum type="arabicPeriod" startAt="4"/>
            </a:pPr>
            <a:r>
              <a:rPr lang="en-US" sz="2800" b="1" dirty="0">
                <a:latin typeface="Times New Roman" pitchFamily="18" charset="0"/>
                <a:cs typeface="Times New Roman" pitchFamily="18" charset="0"/>
              </a:rPr>
              <a:t> </a:t>
            </a:r>
            <a:r>
              <a:rPr lang="ar-EG" sz="3200" b="1" dirty="0">
                <a:latin typeface="Times New Roman" pitchFamily="18" charset="0"/>
                <a:cs typeface="Times New Roman" pitchFamily="18" charset="0"/>
              </a:rPr>
              <a:t>الانشطار العديد أو الانشقاق </a:t>
            </a:r>
            <a:r>
              <a:rPr lang="en-US" sz="3200" b="1" dirty="0" err="1">
                <a:latin typeface="Times New Roman" pitchFamily="18" charset="0"/>
                <a:cs typeface="Times New Roman" pitchFamily="18" charset="0"/>
              </a:rPr>
              <a:t>Merogony</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Schizogony</a:t>
            </a:r>
            <a:r>
              <a:rPr lang="ar-EG" sz="3200" b="1" dirty="0">
                <a:latin typeface="Times New Roman" pitchFamily="18" charset="0"/>
                <a:cs typeface="Times New Roman" pitchFamily="18" charset="0"/>
              </a:rPr>
              <a:t> وهى عملية تتميز فيها الجرثومات </a:t>
            </a:r>
            <a:r>
              <a:rPr lang="en-US" sz="3200" b="1" dirty="0" err="1">
                <a:latin typeface="Times New Roman" pitchFamily="18" charset="0"/>
                <a:cs typeface="Times New Roman" pitchFamily="18" charset="0"/>
              </a:rPr>
              <a:t>Sporozoa</a:t>
            </a:r>
            <a:r>
              <a:rPr lang="ar-EG" sz="3200" b="1" dirty="0">
                <a:latin typeface="Times New Roman" pitchFamily="18" charset="0"/>
                <a:cs typeface="Times New Roman" pitchFamily="18" charset="0"/>
              </a:rPr>
              <a:t> فهى نوع من </a:t>
            </a:r>
            <a:r>
              <a:rPr lang="ar-EG" sz="3200" dirty="0">
                <a:latin typeface="Times New Roman" pitchFamily="18" charset="0"/>
                <a:cs typeface="Times New Roman" pitchFamily="18" charset="0"/>
              </a:rPr>
              <a:t>الانقسام المضاعف بالتبرعم أكثر منه بالانقسام المضاعف. وتتضمن الانقسام غير المباشر للنواة إلى العديد من الأنوية التى تترتب عند محيط الحيوان الأولى، ثم تحاط كل خلية ناتجة ببرعم سيتوبلازمى، وبهذه يتكون الشيزونت الذى ينقسم إلى العديد من الميروزويتات </a:t>
            </a:r>
            <a:r>
              <a:rPr lang="en-US" sz="3200" dirty="0" err="1">
                <a:latin typeface="Times New Roman" pitchFamily="18" charset="0"/>
                <a:cs typeface="Times New Roman" pitchFamily="18" charset="0"/>
              </a:rPr>
              <a:t>merozoites</a:t>
            </a:r>
            <a:r>
              <a:rPr lang="ar-EG" sz="3200" dirty="0">
                <a:latin typeface="Times New Roman" pitchFamily="18" charset="0"/>
                <a:cs typeface="Times New Roman" pitchFamily="18" charset="0"/>
              </a:rPr>
              <a:t> مخلفه ورائها السيتوبلازم. </a:t>
            </a:r>
            <a:endParaRPr lang="en-US" sz="3200" dirty="0">
              <a:latin typeface="Times New Roman" pitchFamily="18" charset="0"/>
              <a:cs typeface="Times New Roman" pitchFamily="18" charset="0"/>
            </a:endParaRPr>
          </a:p>
          <a:p>
            <a:pPr marL="514350" lvl="0" indent="-514350" algn="just" rtl="1">
              <a:buFont typeface="+mj-lt"/>
              <a:buAutoNum type="arabicPeriod" startAt="4"/>
            </a:pPr>
            <a:r>
              <a:rPr lang="ar-EG" sz="3200" b="1" dirty="0">
                <a:latin typeface="Times New Roman" pitchFamily="18" charset="0"/>
                <a:cs typeface="Times New Roman" pitchFamily="18" charset="0"/>
              </a:rPr>
              <a:t>الانقسام السيتوبلازمى </a:t>
            </a:r>
            <a:r>
              <a:rPr lang="en-US" sz="3200" b="1" dirty="0" err="1">
                <a:latin typeface="Times New Roman" pitchFamily="18" charset="0"/>
                <a:cs typeface="Times New Roman" pitchFamily="18" charset="0"/>
              </a:rPr>
              <a:t>Plasmotomy</a:t>
            </a:r>
            <a:r>
              <a:rPr lang="ar-EG" sz="3200" b="1" dirty="0">
                <a:latin typeface="Times New Roman" pitchFamily="18" charset="0"/>
                <a:cs typeface="Times New Roman" pitchFamily="18" charset="0"/>
              </a:rPr>
              <a:t> </a:t>
            </a:r>
            <a:r>
              <a:rPr lang="ar-EG" sz="3200" dirty="0">
                <a:latin typeface="Times New Roman" pitchFamily="18" charset="0"/>
                <a:cs typeface="Times New Roman" pitchFamily="18" charset="0"/>
              </a:rPr>
              <a:t>حيث ينقسم الحيوان الأولى عديد الأنوية إما إلى حيوانين (انقسام سيتوبلازمى ثنائى) كما </a:t>
            </a:r>
            <a:r>
              <a:rPr lang="ar-EG" sz="3200" dirty="0" err="1">
                <a:latin typeface="Times New Roman" pitchFamily="18" charset="0"/>
                <a:cs typeface="Times New Roman" pitchFamily="18" charset="0"/>
              </a:rPr>
              <a:t>فى</a:t>
            </a:r>
            <a:r>
              <a:rPr lang="ar-EG" sz="3200" dirty="0">
                <a:latin typeface="Times New Roman" pitchFamily="18" charset="0"/>
                <a:cs typeface="Times New Roman" pitchFamily="18" charset="0"/>
              </a:rPr>
              <a:t> </a:t>
            </a:r>
            <a:r>
              <a:rPr lang="ar-EG" sz="3200" dirty="0" err="1" smtClean="0">
                <a:latin typeface="Times New Roman" pitchFamily="18" charset="0"/>
                <a:cs typeface="Times New Roman" pitchFamily="18" charset="0"/>
              </a:rPr>
              <a:t>الأوبلينا</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opalina</a:t>
            </a:r>
            <a:r>
              <a:rPr lang="ar-EG" sz="3200" dirty="0" smtClean="0">
                <a:latin typeface="Times New Roman" pitchFamily="18" charset="0"/>
                <a:cs typeface="Times New Roman" pitchFamily="18" charset="0"/>
              </a:rPr>
              <a:t> </a:t>
            </a:r>
            <a:r>
              <a:rPr lang="ar-EG" sz="3200" dirty="0">
                <a:latin typeface="Times New Roman" pitchFamily="18" charset="0"/>
                <a:cs typeface="Times New Roman" pitchFamily="18" charset="0"/>
              </a:rPr>
              <a:t>أو عديد من الحيوانات كما </a:t>
            </a:r>
            <a:r>
              <a:rPr lang="ar-EG" sz="3200" dirty="0" err="1">
                <a:latin typeface="Times New Roman" pitchFamily="18" charset="0"/>
                <a:cs typeface="Times New Roman" pitchFamily="18" charset="0"/>
              </a:rPr>
              <a:t>فى</a:t>
            </a:r>
            <a:r>
              <a:rPr lang="ar-EG" sz="3200" dirty="0">
                <a:latin typeface="Times New Roman" pitchFamily="18" charset="0"/>
                <a:cs typeface="Times New Roman" pitchFamily="18" charset="0"/>
              </a:rPr>
              <a:t> </a:t>
            </a:r>
            <a:r>
              <a:rPr lang="ar-EG" sz="3200" dirty="0" err="1" smtClean="0">
                <a:latin typeface="Times New Roman" pitchFamily="18" charset="0"/>
                <a:cs typeface="Times New Roman" pitchFamily="18" charset="0"/>
              </a:rPr>
              <a:t>البوليمكسا</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pelomyxa</a:t>
            </a:r>
            <a:r>
              <a:rPr lang="ar-EG" sz="3200" dirty="0" smtClean="0">
                <a:latin typeface="Times New Roman" pitchFamily="18" charset="0"/>
                <a:cs typeface="Times New Roman" pitchFamily="18" charset="0"/>
              </a:rPr>
              <a:t> </a:t>
            </a:r>
            <a:r>
              <a:rPr lang="ar-EG" sz="3200" dirty="0">
                <a:latin typeface="Times New Roman" pitchFamily="18" charset="0"/>
                <a:cs typeface="Times New Roman" pitchFamily="18" charset="0"/>
              </a:rPr>
              <a:t>(انقسام سيتوبلازمى مضاعف)، ومن الملاحظ أن هذا الانقسام قد لا يزامن أو يتزامن مع الانقسام النووى. </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89956896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duotone>
              <a:prstClr val="black"/>
              <a:schemeClr val="accent3">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179512" y="1052736"/>
            <a:ext cx="8856984" cy="2554545"/>
          </a:xfrm>
          <a:prstGeom prst="rect">
            <a:avLst/>
          </a:prstGeom>
          <a:solidFill>
            <a:schemeClr val="accent6">
              <a:lumMod val="20000"/>
              <a:lumOff val="80000"/>
            </a:schemeClr>
          </a:solidFill>
          <a:scene3d>
            <a:camera prst="orthographicFront"/>
            <a:lightRig rig="threePt" dir="t"/>
          </a:scene3d>
          <a:sp3d>
            <a:bevelT/>
          </a:sp3d>
        </p:spPr>
        <p:txBody>
          <a:bodyPr wrap="square">
            <a:spAutoFit/>
          </a:bodyPr>
          <a:lstStyle/>
          <a:p>
            <a:pPr algn="just" rtl="1"/>
            <a:r>
              <a:rPr lang="ar-EG" sz="3200" b="1" dirty="0">
                <a:latin typeface="Times New Roman" pitchFamily="18" charset="0"/>
                <a:cs typeface="Times New Roman" pitchFamily="18" charset="0"/>
              </a:rPr>
              <a:t>ب. </a:t>
            </a:r>
            <a:r>
              <a:rPr lang="ar-EG" sz="3200" b="1" u="sng" dirty="0">
                <a:latin typeface="Times New Roman" pitchFamily="18" charset="0"/>
                <a:cs typeface="Times New Roman" pitchFamily="18" charset="0"/>
              </a:rPr>
              <a:t>التكاثر الجنسى(</a:t>
            </a:r>
            <a:r>
              <a:rPr lang="en-US" sz="3200" b="1" u="sng" dirty="0">
                <a:latin typeface="Times New Roman" pitchFamily="18" charset="0"/>
                <a:cs typeface="Times New Roman" pitchFamily="18" charset="0"/>
              </a:rPr>
              <a:t>Sexual Reproduction</a:t>
            </a:r>
            <a:r>
              <a:rPr lang="ar-EG" sz="3200" b="1" dirty="0">
                <a:latin typeface="Times New Roman" pitchFamily="18" charset="0"/>
                <a:cs typeface="Times New Roman" pitchFamily="18" charset="0"/>
              </a:rPr>
              <a:t>):</a:t>
            </a:r>
            <a:endParaRPr lang="en-US" sz="3200" dirty="0">
              <a:latin typeface="Times New Roman" pitchFamily="18" charset="0"/>
              <a:cs typeface="Times New Roman" pitchFamily="18" charset="0"/>
            </a:endParaRPr>
          </a:p>
          <a:p>
            <a:pPr marL="360000" lvl="2" algn="just" rtl="1"/>
            <a:r>
              <a:rPr lang="ar-EG" sz="3200" dirty="0">
                <a:latin typeface="Times New Roman" pitchFamily="18" charset="0"/>
                <a:cs typeface="Times New Roman" pitchFamily="18" charset="0"/>
              </a:rPr>
              <a:t>لا يحدث التكاثر الجنسى بالمعنى المعروف فى البعديات، والذى يتضمن اتحاد الخلايا الجنسية بعضها ببعض ثم تحولها إلى جنين لتكون فردا جديدا. فالأوليات ليست لها أجنة، ومع ذلك تظهر الظواهر الجنينية فى الأوليات</a:t>
            </a:r>
            <a:r>
              <a:rPr lang="ar-EG"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84334307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17999">
              <a:srgbClr val="FEE7F2"/>
            </a:gs>
            <a:gs pos="36000">
              <a:srgbClr val="FAC77D"/>
            </a:gs>
            <a:gs pos="61000">
              <a:srgbClr val="FBA97D"/>
            </a:gs>
            <a:gs pos="82001">
              <a:srgbClr val="FBD49C"/>
            </a:gs>
            <a:gs pos="100000">
              <a:srgbClr val="FEE7F2"/>
            </a:gs>
          </a:gsLst>
          <a:lin ang="16200000" scaled="1"/>
        </a:gradFill>
        <a:effectLst/>
      </p:bgPr>
    </p:bg>
    <p:spTree>
      <p:nvGrpSpPr>
        <p:cNvPr id="1" name=""/>
        <p:cNvGrpSpPr/>
        <p:nvPr/>
      </p:nvGrpSpPr>
      <p:grpSpPr>
        <a:xfrm>
          <a:off x="0" y="0"/>
          <a:ext cx="0" cy="0"/>
          <a:chOff x="0" y="0"/>
          <a:chExt cx="0" cy="0"/>
        </a:xfrm>
      </p:grpSpPr>
      <p:sp>
        <p:nvSpPr>
          <p:cNvPr id="4" name="Rectangle 3"/>
          <p:cNvSpPr/>
          <p:nvPr/>
        </p:nvSpPr>
        <p:spPr>
          <a:xfrm>
            <a:off x="77946" y="188640"/>
            <a:ext cx="8856984" cy="4524315"/>
          </a:xfrm>
          <a:prstGeom prst="rect">
            <a:avLst/>
          </a:prstGeom>
          <a:solidFill>
            <a:schemeClr val="accent6">
              <a:lumMod val="20000"/>
              <a:lumOff val="80000"/>
            </a:schemeClr>
          </a:solidFill>
          <a:scene3d>
            <a:camera prst="orthographicFront"/>
            <a:lightRig rig="threePt" dir="t"/>
          </a:scene3d>
          <a:sp3d>
            <a:bevelT/>
          </a:sp3d>
        </p:spPr>
        <p:txBody>
          <a:bodyPr wrap="square">
            <a:spAutoFit/>
          </a:bodyPr>
          <a:lstStyle/>
          <a:p>
            <a:pPr marL="643500" lvl="2" indent="-571500" algn="just" rtl="1">
              <a:buFont typeface="Wingdings" pitchFamily="2" charset="2"/>
              <a:buChar char="Ø"/>
            </a:pPr>
            <a:r>
              <a:rPr lang="ar-EG" sz="3600" dirty="0" smtClean="0">
                <a:latin typeface="Times New Roman" pitchFamily="18" charset="0"/>
                <a:cs typeface="Times New Roman" pitchFamily="18" charset="0"/>
              </a:rPr>
              <a:t>ويتم </a:t>
            </a:r>
            <a:r>
              <a:rPr lang="ar-EG" sz="3600" dirty="0">
                <a:latin typeface="Times New Roman" pitchFamily="18" charset="0"/>
                <a:cs typeface="Times New Roman" pitchFamily="18" charset="0"/>
              </a:rPr>
              <a:t>التكاثر الجنسى فى البداية بالانقسام الاختزالى للكروموسومات (حيث تحتوى الغالبية العظمى من الأوليات على نواة تحتوى على العدد المضاعف من الكروموسومات </a:t>
            </a:r>
            <a:r>
              <a:rPr lang="en-US" sz="3600" dirty="0">
                <a:latin typeface="Times New Roman" pitchFamily="18" charset="0"/>
                <a:cs typeface="Times New Roman" pitchFamily="18" charset="0"/>
              </a:rPr>
              <a:t>(Diploid number 2N</a:t>
            </a:r>
            <a:r>
              <a:rPr lang="ar-EG" sz="3600" dirty="0">
                <a:latin typeface="Times New Roman" pitchFamily="18" charset="0"/>
                <a:cs typeface="Times New Roman" pitchFamily="18" charset="0"/>
              </a:rPr>
              <a:t>) .</a:t>
            </a:r>
            <a:endParaRPr lang="en-US" sz="3600" dirty="0">
              <a:latin typeface="Times New Roman" pitchFamily="18" charset="0"/>
              <a:cs typeface="Times New Roman" pitchFamily="18" charset="0"/>
            </a:endParaRPr>
          </a:p>
          <a:p>
            <a:pPr marL="643500" lvl="2" indent="-571500" algn="just" rtl="1">
              <a:buFont typeface="Wingdings" pitchFamily="2" charset="2"/>
              <a:buChar char="Ø"/>
            </a:pPr>
            <a:r>
              <a:rPr lang="ar-EG" sz="3600" dirty="0">
                <a:latin typeface="Times New Roman" pitchFamily="18" charset="0"/>
                <a:cs typeface="Times New Roman" pitchFamily="18" charset="0"/>
              </a:rPr>
              <a:t>وتتكون خلايا جنسية يطلق عليها أمشاج أو جامتيات </a:t>
            </a:r>
            <a:r>
              <a:rPr lang="en-US" sz="3600" dirty="0">
                <a:latin typeface="Times New Roman" pitchFamily="18" charset="0"/>
                <a:cs typeface="Times New Roman" pitchFamily="18" charset="0"/>
              </a:rPr>
              <a:t>gametes</a:t>
            </a:r>
            <a:r>
              <a:rPr lang="ar-EG" sz="3600" dirty="0">
                <a:latin typeface="Times New Roman" pitchFamily="18" charset="0"/>
                <a:cs typeface="Times New Roman" pitchFamily="18" charset="0"/>
              </a:rPr>
              <a:t> كما يحدث فى عملية الاقتران بالهدبيات حيث يحدث انقسام اختزالى فى النواة الصغيرة وتسلك إحدى الأنوية كنواة ذكرية والأخرى أنثوية. </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6903775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duotone>
              <a:prstClr val="black"/>
              <a:schemeClr val="accent6">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0" y="103267"/>
            <a:ext cx="9144000" cy="6494085"/>
          </a:xfrm>
          <a:prstGeom prst="rect">
            <a:avLst/>
          </a:prstGeom>
          <a:solidFill>
            <a:schemeClr val="accent3">
              <a:lumMod val="20000"/>
              <a:lumOff val="80000"/>
            </a:schemeClr>
          </a:solidFill>
          <a:scene3d>
            <a:camera prst="orthographicFront"/>
            <a:lightRig rig="threePt" dir="t"/>
          </a:scene3d>
          <a:sp3d>
            <a:bevelT/>
          </a:sp3d>
        </p:spPr>
        <p:txBody>
          <a:bodyPr wrap="square">
            <a:spAutoFit/>
          </a:bodyPr>
          <a:lstStyle/>
          <a:p>
            <a:pPr marL="673200" lvl="2" indent="-457200" algn="just" rtl="1">
              <a:buFont typeface="Wingdings" pitchFamily="2" charset="2"/>
              <a:buChar char="Ø"/>
            </a:pPr>
            <a:r>
              <a:rPr lang="ar-EG" sz="3200" b="1" dirty="0">
                <a:latin typeface="Times New Roman" pitchFamily="18" charset="0"/>
                <a:cs typeface="Times New Roman" pitchFamily="18" charset="0"/>
              </a:rPr>
              <a:t>أما النواة الخضرية </a:t>
            </a:r>
            <a:r>
              <a:rPr lang="en-US" sz="3200" b="1" dirty="0">
                <a:latin typeface="Times New Roman" pitchFamily="18" charset="0"/>
                <a:cs typeface="Times New Roman" pitchFamily="18" charset="0"/>
              </a:rPr>
              <a:t>Macronucleus, vegetative nucleus</a:t>
            </a:r>
            <a:r>
              <a:rPr lang="ar-EG" sz="3200" b="1" dirty="0">
                <a:latin typeface="Times New Roman" pitchFamily="18" charset="0"/>
                <a:cs typeface="Times New Roman" pitchFamily="18" charset="0"/>
              </a:rPr>
              <a:t> فتنقسم بالانقسام المباشر وهى عادة </a:t>
            </a:r>
            <a:r>
              <a:rPr lang="ar-EG" sz="3200" b="1" dirty="0" smtClean="0">
                <a:latin typeface="Times New Roman" pitchFamily="18" charset="0"/>
                <a:cs typeface="Times New Roman" pitchFamily="18" charset="0"/>
              </a:rPr>
              <a:t>تحتوى </a:t>
            </a:r>
            <a:r>
              <a:rPr lang="ar-EG" sz="3200" b="1" dirty="0">
                <a:latin typeface="Times New Roman" pitchFamily="18" charset="0"/>
                <a:cs typeface="Times New Roman" pitchFamily="18" charset="0"/>
              </a:rPr>
              <a:t>أعداد مضاعفة من الكروموسومات وفى حالة تكوين </a:t>
            </a:r>
            <a:r>
              <a:rPr lang="ar-EG" sz="3200" b="1" dirty="0" smtClean="0">
                <a:latin typeface="Times New Roman" pitchFamily="18" charset="0"/>
                <a:cs typeface="Times New Roman" pitchFamily="18" charset="0"/>
              </a:rPr>
              <a:t>الز</a:t>
            </a:r>
            <a:r>
              <a:rPr lang="ar-SA" sz="3200" b="1" dirty="0">
                <a:latin typeface="Times New Roman" pitchFamily="18" charset="0"/>
                <a:cs typeface="Times New Roman" pitchFamily="18" charset="0"/>
              </a:rPr>
              <a:t>ي</a:t>
            </a:r>
            <a:r>
              <a:rPr lang="ar-EG" sz="3200" b="1" dirty="0" err="1" smtClean="0">
                <a:latin typeface="Times New Roman" pitchFamily="18" charset="0"/>
                <a:cs typeface="Times New Roman" pitchFamily="18" charset="0"/>
              </a:rPr>
              <a:t>جوتات</a:t>
            </a:r>
            <a:r>
              <a:rPr lang="ar-EG" sz="3200" b="1" dirty="0" smtClean="0">
                <a:latin typeface="Times New Roman" pitchFamily="18" charset="0"/>
                <a:cs typeface="Times New Roman" pitchFamily="18" charset="0"/>
              </a:rPr>
              <a:t> </a:t>
            </a:r>
            <a:r>
              <a:rPr lang="ar-EG" sz="3200" b="1" dirty="0">
                <a:latin typeface="Times New Roman" pitchFamily="18" charset="0"/>
                <a:cs typeface="Times New Roman" pitchFamily="18" charset="0"/>
              </a:rPr>
              <a:t>فإما: </a:t>
            </a:r>
            <a:endParaRPr lang="en-US" sz="3200" b="1" dirty="0">
              <a:latin typeface="Times New Roman" pitchFamily="18" charset="0"/>
              <a:cs typeface="Times New Roman" pitchFamily="18" charset="0"/>
            </a:endParaRPr>
          </a:p>
          <a:p>
            <a:pPr algn="r" rtl="1"/>
            <a:r>
              <a:rPr lang="ar-EG" sz="3200" dirty="0">
                <a:latin typeface="Times New Roman" pitchFamily="18" charset="0"/>
                <a:cs typeface="Times New Roman" pitchFamily="18" charset="0"/>
              </a:rPr>
              <a:t>أ ) تسلك الحيوانات وكأنها أمشاج ويندمجان معا ويطلق على هذا التزاوج الكلى </a:t>
            </a:r>
            <a:r>
              <a:rPr lang="en-US" sz="3200" dirty="0" err="1">
                <a:latin typeface="Times New Roman" pitchFamily="18" charset="0"/>
                <a:cs typeface="Times New Roman" pitchFamily="18" charset="0"/>
              </a:rPr>
              <a:t>hologamy</a:t>
            </a:r>
            <a:endParaRPr lang="en-US" sz="3200" dirty="0">
              <a:latin typeface="Times New Roman" pitchFamily="18" charset="0"/>
              <a:cs typeface="Times New Roman" pitchFamily="18" charset="0"/>
            </a:endParaRPr>
          </a:p>
          <a:p>
            <a:pPr algn="r" rtl="1"/>
            <a:r>
              <a:rPr lang="ar-EG" sz="3200" dirty="0">
                <a:latin typeface="Times New Roman" pitchFamily="18" charset="0"/>
                <a:cs typeface="Times New Roman" pitchFamily="18" charset="0"/>
              </a:rPr>
              <a:t>ب) تتم فى كل حيوان عملية تكوين أمشاج إذ تنقسم على التوالى انقساما جزئيا </a:t>
            </a:r>
            <a:r>
              <a:rPr lang="en-US" sz="3200" dirty="0" err="1">
                <a:latin typeface="Times New Roman" pitchFamily="18" charset="0"/>
                <a:cs typeface="Times New Roman" pitchFamily="18" charset="0"/>
              </a:rPr>
              <a:t>merogamy</a:t>
            </a:r>
            <a:r>
              <a:rPr lang="ar-EG" sz="3200" dirty="0">
                <a:latin typeface="Times New Roman" pitchFamily="18" charset="0"/>
                <a:cs typeface="Times New Roman" pitchFamily="18" charset="0"/>
              </a:rPr>
              <a:t> وفى هذه الحالة تختلف الأمشاج فى تركيبها وحجمها وسلوكها عن الأفراد العاديين وقد تكون هذه الأمشاج متماثلة </a:t>
            </a:r>
            <a:r>
              <a:rPr lang="en-US" sz="3200" dirty="0">
                <a:latin typeface="Times New Roman" pitchFamily="18" charset="0"/>
                <a:cs typeface="Times New Roman" pitchFamily="18" charset="0"/>
              </a:rPr>
              <a:t>Isogametes</a:t>
            </a:r>
            <a:r>
              <a:rPr lang="ar-EG" sz="3200" dirty="0">
                <a:latin typeface="Times New Roman" pitchFamily="18" charset="0"/>
                <a:cs typeface="Times New Roman" pitchFamily="18" charset="0"/>
              </a:rPr>
              <a:t> وتكون بالانشطار الثنائى أو المضاعف كما فى حالة المثقبات </a:t>
            </a:r>
            <a:r>
              <a:rPr lang="en-US" sz="3200" dirty="0" err="1">
                <a:latin typeface="Times New Roman" pitchFamily="18" charset="0"/>
                <a:cs typeface="Times New Roman" pitchFamily="18" charset="0"/>
              </a:rPr>
              <a:t>Foraminefera</a:t>
            </a:r>
            <a:r>
              <a:rPr lang="ar-EG" sz="3200" dirty="0">
                <a:latin typeface="Times New Roman" pitchFamily="18" charset="0"/>
                <a:cs typeface="Times New Roman" pitchFamily="18" charset="0"/>
              </a:rPr>
              <a:t> ، أو تكون غير متشابهة </a:t>
            </a:r>
            <a:r>
              <a:rPr lang="en-US" sz="3200" dirty="0" err="1">
                <a:latin typeface="Times New Roman" pitchFamily="18" charset="0"/>
                <a:cs typeface="Times New Roman" pitchFamily="18" charset="0"/>
              </a:rPr>
              <a:t>Anisogametes</a:t>
            </a:r>
            <a:r>
              <a:rPr lang="ar-EG" sz="3200" dirty="0">
                <a:latin typeface="Times New Roman" pitchFamily="18" charset="0"/>
                <a:cs typeface="Times New Roman" pitchFamily="18" charset="0"/>
              </a:rPr>
              <a:t> حيث تتميز إلى أمشاج صغيرة ونشطة ومتحركة وأمشاج كبيرة ساكنة تحتوى على مخزون من المواد الغذائية وتحدث العملية تلك فى الفولفكس والجرثوميات </a:t>
            </a:r>
            <a:r>
              <a:rPr lang="en-US" sz="3200" dirty="0" err="1">
                <a:latin typeface="Times New Roman" pitchFamily="18" charset="0"/>
                <a:cs typeface="Times New Roman" pitchFamily="18" charset="0"/>
              </a:rPr>
              <a:t>sporozoa</a:t>
            </a:r>
            <a:r>
              <a:rPr lang="ar-EG" sz="3200" dirty="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607622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saturation sat="21500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72008" y="44624"/>
            <a:ext cx="8964488" cy="6617196"/>
          </a:xfrm>
          <a:prstGeom prst="rect">
            <a:avLst/>
          </a:prstGeom>
          <a:solidFill>
            <a:srgbClr val="FFFFB9"/>
          </a:solidFill>
          <a:scene3d>
            <a:camera prst="orthographicFront"/>
            <a:lightRig rig="threePt" dir="t"/>
          </a:scene3d>
          <a:sp3d>
            <a:bevelT/>
          </a:sp3d>
        </p:spPr>
        <p:txBody>
          <a:bodyPr wrap="square">
            <a:spAutoFit/>
          </a:bodyPr>
          <a:lstStyle/>
          <a:p>
            <a:pPr marL="558900" lvl="2" indent="-342900" algn="r" rtl="1">
              <a:buFont typeface="Wingdings" pitchFamily="2" charset="2"/>
              <a:buChar char="Ø"/>
            </a:pPr>
            <a:r>
              <a:rPr lang="ar-EG" sz="3600" b="1" dirty="0">
                <a:latin typeface="Times New Roman" pitchFamily="18" charset="0"/>
                <a:cs typeface="Times New Roman" pitchFamily="18" charset="0"/>
              </a:rPr>
              <a:t>ويوجد فى الهدبيات نوع من التكاثر يطلق عليه </a:t>
            </a:r>
            <a:r>
              <a:rPr lang="ar-EG" sz="3600" b="1" dirty="0" smtClean="0">
                <a:latin typeface="Times New Roman" pitchFamily="18" charset="0"/>
                <a:cs typeface="Times New Roman" pitchFamily="18" charset="0"/>
              </a:rPr>
              <a:t>الاقتران </a:t>
            </a:r>
            <a:r>
              <a:rPr lang="en-US" sz="3600" b="1" dirty="0">
                <a:latin typeface="Times New Roman" pitchFamily="18" charset="0"/>
                <a:cs typeface="Times New Roman" pitchFamily="18" charset="0"/>
              </a:rPr>
              <a:t>conjugation</a:t>
            </a:r>
            <a:r>
              <a:rPr lang="ar-EG" sz="3600" b="1" dirty="0">
                <a:latin typeface="Times New Roman" pitchFamily="18" charset="0"/>
                <a:cs typeface="Times New Roman" pitchFamily="18" charset="0"/>
              </a:rPr>
              <a:t> </a:t>
            </a:r>
            <a:endParaRPr lang="ar-SA" sz="3600" b="1" dirty="0" smtClean="0">
              <a:latin typeface="Times New Roman" pitchFamily="18" charset="0"/>
              <a:cs typeface="Times New Roman" pitchFamily="18" charset="0"/>
            </a:endParaRPr>
          </a:p>
          <a:p>
            <a:pPr marL="558900" lvl="2" indent="-342900" algn="r" rtl="1">
              <a:buFont typeface="Wingdings" pitchFamily="2" charset="2"/>
              <a:buChar char="Ø"/>
            </a:pPr>
            <a:r>
              <a:rPr lang="ar-EG" sz="3200" b="1" dirty="0" smtClean="0">
                <a:latin typeface="Times New Roman" pitchFamily="18" charset="0"/>
                <a:cs typeface="Times New Roman" pitchFamily="18" charset="0"/>
              </a:rPr>
              <a:t>حيث </a:t>
            </a:r>
            <a:r>
              <a:rPr lang="ar-EG" sz="3200" b="1" dirty="0">
                <a:latin typeface="Times New Roman" pitchFamily="18" charset="0"/>
                <a:cs typeface="Times New Roman" pitchFamily="18" charset="0"/>
              </a:rPr>
              <a:t>يقترن فردان معا ثم يحدث تبادل الأنوية ويتم اندماجهما فى سيتوبلازم واحد. </a:t>
            </a:r>
            <a:endParaRPr lang="ar-SA" sz="3200" b="1" dirty="0" smtClean="0">
              <a:latin typeface="Times New Roman" pitchFamily="18" charset="0"/>
              <a:cs typeface="Times New Roman" pitchFamily="18" charset="0"/>
            </a:endParaRPr>
          </a:p>
          <a:p>
            <a:pPr marL="558900" lvl="2" indent="-342900" algn="r" rtl="1">
              <a:buFont typeface="Wingdings" pitchFamily="2" charset="2"/>
              <a:buChar char="Ø"/>
            </a:pPr>
            <a:r>
              <a:rPr lang="ar-EG" sz="3200" b="1" dirty="0" smtClean="0">
                <a:latin typeface="Times New Roman" pitchFamily="18" charset="0"/>
                <a:cs typeface="Times New Roman" pitchFamily="18" charset="0"/>
              </a:rPr>
              <a:t>أما </a:t>
            </a:r>
            <a:r>
              <a:rPr lang="ar-EG" sz="3200" b="1" dirty="0">
                <a:latin typeface="Times New Roman" pitchFamily="18" charset="0"/>
                <a:cs typeface="Times New Roman" pitchFamily="18" charset="0"/>
              </a:rPr>
              <a:t>النواة الخضرية فتتلاشى وتتحلل، وتتكون بعد ذلك نواة خضرية جديدة – حيث يحدث تجديد لها – بعد انفصال الحيوانين المقترنين. </a:t>
            </a:r>
            <a:endParaRPr lang="ar-SA" sz="3200" b="1" dirty="0" smtClean="0">
              <a:latin typeface="Times New Roman" pitchFamily="18" charset="0"/>
              <a:cs typeface="Times New Roman" pitchFamily="18" charset="0"/>
            </a:endParaRPr>
          </a:p>
          <a:p>
            <a:pPr marL="558900" lvl="2" indent="-342900" algn="r" rtl="1">
              <a:buFont typeface="Wingdings" pitchFamily="2" charset="2"/>
              <a:buChar char="Ø"/>
            </a:pPr>
            <a:r>
              <a:rPr lang="ar-EG" sz="3200" b="1" dirty="0" smtClean="0">
                <a:latin typeface="Times New Roman" pitchFamily="18" charset="0"/>
                <a:cs typeface="Times New Roman" pitchFamily="18" charset="0"/>
              </a:rPr>
              <a:t>وعملية </a:t>
            </a:r>
            <a:r>
              <a:rPr lang="ar-EG" sz="3200" b="1" dirty="0">
                <a:latin typeface="Times New Roman" pitchFamily="18" charset="0"/>
                <a:cs typeface="Times New Roman" pitchFamily="18" charset="0"/>
              </a:rPr>
              <a:t>الاقتران تتم باستخدام أنوية مشيجية متماثلة ولكن أحياناً يحدث أن تكون هذه الأنوية غير متماثلة كما فى الفورتسيلا </a:t>
            </a:r>
            <a:r>
              <a:rPr lang="en-US" sz="3200" b="1" dirty="0">
                <a:latin typeface="Times New Roman" pitchFamily="18" charset="0"/>
                <a:cs typeface="Times New Roman" pitchFamily="18" charset="0"/>
              </a:rPr>
              <a:t>Vorticella </a:t>
            </a:r>
            <a:r>
              <a:rPr lang="ar-EG" sz="3200" b="1" dirty="0">
                <a:latin typeface="Times New Roman" pitchFamily="18" charset="0"/>
                <a:cs typeface="Times New Roman" pitchFamily="18" charset="0"/>
              </a:rPr>
              <a:t>. </a:t>
            </a:r>
            <a:endParaRPr lang="ar-SA" sz="3200" b="1" dirty="0" smtClean="0">
              <a:latin typeface="Times New Roman" pitchFamily="18" charset="0"/>
              <a:cs typeface="Times New Roman" pitchFamily="18" charset="0"/>
            </a:endParaRPr>
          </a:p>
          <a:p>
            <a:pPr marL="558900" lvl="2" indent="-342900" algn="r" rtl="1">
              <a:buFont typeface="Wingdings" pitchFamily="2" charset="2"/>
              <a:buChar char="Ø"/>
            </a:pPr>
            <a:r>
              <a:rPr lang="ar-EG" sz="3200" b="1" dirty="0" smtClean="0">
                <a:latin typeface="Times New Roman" pitchFamily="18" charset="0"/>
                <a:cs typeface="Times New Roman" pitchFamily="18" charset="0"/>
              </a:rPr>
              <a:t>والجدير </a:t>
            </a:r>
            <a:r>
              <a:rPr lang="ar-EG" sz="3200" b="1" dirty="0">
                <a:latin typeface="Times New Roman" pitchFamily="18" charset="0"/>
                <a:cs typeface="Times New Roman" pitchFamily="18" charset="0"/>
              </a:rPr>
              <a:t>بالذكر أن معظم دورات حياة الأوليات تتضمن تبادل عمليتى التكاثر الجنسى واللاجنسى والتى تمثل ظاهرة تبادل الأجيال. </a:t>
            </a:r>
            <a:endParaRPr lang="en-US"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178110742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72008" y="44624"/>
            <a:ext cx="9036496" cy="6463308"/>
          </a:xfrm>
          <a:prstGeom prst="rect">
            <a:avLst/>
          </a:prstGeom>
          <a:solidFill>
            <a:schemeClr val="accent4">
              <a:lumMod val="20000"/>
              <a:lumOff val="80000"/>
            </a:schemeClr>
          </a:solidFill>
          <a:scene3d>
            <a:camera prst="orthographicFront"/>
            <a:lightRig rig="threePt" dir="t"/>
          </a:scene3d>
          <a:sp3d>
            <a:bevelT/>
          </a:sp3d>
        </p:spPr>
        <p:txBody>
          <a:bodyPr wrap="square">
            <a:spAutoFit/>
          </a:bodyPr>
          <a:lstStyle/>
          <a:p>
            <a:pPr algn="ctr" rtl="1"/>
            <a:r>
              <a:rPr lang="ar-EG" sz="4000" b="1" u="sng" dirty="0">
                <a:latin typeface="Times New Roman" pitchFamily="18" charset="0"/>
                <a:cs typeface="Times New Roman" pitchFamily="18" charset="0"/>
              </a:rPr>
              <a:t>التحوصل </a:t>
            </a:r>
            <a:r>
              <a:rPr lang="en-US" sz="4000" b="1" u="sng" dirty="0" err="1" smtClean="0">
                <a:latin typeface="Times New Roman" pitchFamily="18" charset="0"/>
                <a:cs typeface="Times New Roman" pitchFamily="18" charset="0"/>
              </a:rPr>
              <a:t>Encystment</a:t>
            </a:r>
            <a:endParaRPr lang="ar-SA" sz="4000" b="1" dirty="0" smtClean="0">
              <a:latin typeface="Times New Roman" pitchFamily="18" charset="0"/>
              <a:cs typeface="Times New Roman" pitchFamily="18" charset="0"/>
            </a:endParaRPr>
          </a:p>
          <a:p>
            <a:pPr marL="457200" indent="-457200" algn="just" rtl="1">
              <a:buFont typeface="Wingdings" pitchFamily="2" charset="2"/>
              <a:buChar char="v"/>
            </a:pPr>
            <a:r>
              <a:rPr lang="ar-EG" sz="3400" dirty="0" smtClean="0">
                <a:latin typeface="Times New Roman" pitchFamily="18" charset="0"/>
                <a:cs typeface="Times New Roman" pitchFamily="18" charset="0"/>
              </a:rPr>
              <a:t>إن </a:t>
            </a:r>
            <a:r>
              <a:rPr lang="ar-EG" sz="3400" dirty="0">
                <a:latin typeface="Times New Roman" pitchFamily="18" charset="0"/>
                <a:cs typeface="Times New Roman" pitchFamily="18" charset="0"/>
              </a:rPr>
              <a:t>من المميزات الواضحة فى تاريخ معظم الأوليات هى ظاهرة التحوصل التى تشمل معظم الأنواع التى تعيش فى المياه العذبة </a:t>
            </a:r>
            <a:endParaRPr lang="ar-SA" sz="3400" dirty="0" smtClean="0">
              <a:latin typeface="Times New Roman" pitchFamily="18" charset="0"/>
              <a:cs typeface="Times New Roman" pitchFamily="18" charset="0"/>
            </a:endParaRPr>
          </a:p>
          <a:p>
            <a:pPr marL="457200" indent="-457200" algn="just" rtl="1">
              <a:buFont typeface="Wingdings" pitchFamily="2" charset="2"/>
              <a:buChar char="v"/>
            </a:pPr>
            <a:r>
              <a:rPr lang="ar-EG" sz="3400" dirty="0" smtClean="0">
                <a:latin typeface="Times New Roman" pitchFamily="18" charset="0"/>
                <a:cs typeface="Times New Roman" pitchFamily="18" charset="0"/>
              </a:rPr>
              <a:t>التى </a:t>
            </a:r>
            <a:r>
              <a:rPr lang="ar-EG" sz="3400" dirty="0">
                <a:latin typeface="Times New Roman" pitchFamily="18" charset="0"/>
                <a:cs typeface="Times New Roman" pitchFamily="18" charset="0"/>
              </a:rPr>
              <a:t>تتعرض لظروف بيئية غير مناسبة مثل نقص الطعام والجفاف ونقص تركيز الأكسجين والتغير فى الأس الهيدروجينى </a:t>
            </a:r>
            <a:r>
              <a:rPr lang="en-US" sz="3400" dirty="0">
                <a:latin typeface="Times New Roman" pitchFamily="18" charset="0"/>
                <a:cs typeface="Times New Roman" pitchFamily="18" charset="0"/>
              </a:rPr>
              <a:t>pH</a:t>
            </a:r>
            <a:r>
              <a:rPr lang="ar-EG" sz="3400" dirty="0">
                <a:latin typeface="Times New Roman" pitchFamily="18" charset="0"/>
                <a:cs typeface="Times New Roman" pitchFamily="18" charset="0"/>
              </a:rPr>
              <a:t> أو درجة الحرارة أو غيرها من العوامل. </a:t>
            </a:r>
            <a:endParaRPr lang="ar-SA" sz="3400" dirty="0" smtClean="0">
              <a:latin typeface="Times New Roman" pitchFamily="18" charset="0"/>
              <a:cs typeface="Times New Roman" pitchFamily="18" charset="0"/>
            </a:endParaRPr>
          </a:p>
          <a:p>
            <a:pPr marL="457200" indent="-457200" algn="just" rtl="1">
              <a:buFont typeface="Wingdings" pitchFamily="2" charset="2"/>
              <a:buChar char="v"/>
            </a:pPr>
            <a:r>
              <a:rPr lang="ar-EG" sz="3400" dirty="0" smtClean="0">
                <a:latin typeface="Times New Roman" pitchFamily="18" charset="0"/>
                <a:cs typeface="Times New Roman" pitchFamily="18" charset="0"/>
              </a:rPr>
              <a:t>وهى </a:t>
            </a:r>
            <a:r>
              <a:rPr lang="ar-EG" sz="3400" dirty="0">
                <a:latin typeface="Times New Roman" pitchFamily="18" charset="0"/>
                <a:cs typeface="Times New Roman" pitchFamily="18" charset="0"/>
              </a:rPr>
              <a:t>تعتبر ظاهرة من ظواهر بقاء النوع أو حفظه أو طريقه لمقاومة الظروف البيئية وليس طريقة من التكاثر حيث لا يحدث هناك زيادة فى الأعداد بل بالعكس ينتج أفراد أقل ويحدث وقف لإنتاج أفراد جديدة لفترة من الزمن لحين تحسن الظروف البيئية.</a:t>
            </a:r>
            <a:endParaRPr lang="ar-SA" sz="3400" dirty="0">
              <a:latin typeface="Times New Roman" pitchFamily="18" charset="0"/>
              <a:cs typeface="Times New Roman" pitchFamily="18" charset="0"/>
            </a:endParaRPr>
          </a:p>
        </p:txBody>
      </p:sp>
    </p:spTree>
    <p:extLst>
      <p:ext uri="{BB962C8B-B14F-4D97-AF65-F5344CB8AC3E}">
        <p14:creationId xmlns:p14="http://schemas.microsoft.com/office/powerpoint/2010/main" val="277817964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17999">
              <a:srgbClr val="FEE7F2"/>
            </a:gs>
            <a:gs pos="36000">
              <a:srgbClr val="FAC77D"/>
            </a:gs>
            <a:gs pos="61000">
              <a:srgbClr val="FBA97D"/>
            </a:gs>
            <a:gs pos="82001">
              <a:srgbClr val="FBD49C"/>
            </a:gs>
            <a:gs pos="100000">
              <a:srgbClr val="FEE7F2"/>
            </a:gs>
          </a:gsLst>
          <a:lin ang="16200000" scaled="1"/>
        </a:gradFill>
        <a:effectLst/>
      </p:bgPr>
    </p:bg>
    <p:spTree>
      <p:nvGrpSpPr>
        <p:cNvPr id="1" name=""/>
        <p:cNvGrpSpPr/>
        <p:nvPr/>
      </p:nvGrpSpPr>
      <p:grpSpPr>
        <a:xfrm>
          <a:off x="0" y="0"/>
          <a:ext cx="0" cy="0"/>
          <a:chOff x="0" y="0"/>
          <a:chExt cx="0" cy="0"/>
        </a:xfrm>
      </p:grpSpPr>
      <p:sp>
        <p:nvSpPr>
          <p:cNvPr id="2" name="Rectangle 1"/>
          <p:cNvSpPr/>
          <p:nvPr/>
        </p:nvSpPr>
        <p:spPr>
          <a:xfrm>
            <a:off x="285720" y="571480"/>
            <a:ext cx="8572560" cy="5016758"/>
          </a:xfrm>
          <a:prstGeom prst="rect">
            <a:avLst/>
          </a:prstGeom>
          <a:solidFill>
            <a:srgbClr val="FFFFEF"/>
          </a:solidFill>
          <a:scene3d>
            <a:camera prst="orthographicFront"/>
            <a:lightRig rig="threePt" dir="t"/>
          </a:scene3d>
          <a:sp3d>
            <a:bevelT w="101600" prst="riblet"/>
          </a:sp3d>
        </p:spPr>
        <p:txBody>
          <a:bodyPr wrap="square">
            <a:spAutoFit/>
          </a:bodyPr>
          <a:lstStyle/>
          <a:p>
            <a:pPr algn="ctr" rtl="0"/>
            <a:r>
              <a:rPr lang="en-US" sz="3600" b="1" dirty="0">
                <a:latin typeface="Times New Roman" pitchFamily="18" charset="0"/>
                <a:cs typeface="Times New Roman" pitchFamily="18" charset="0"/>
              </a:rPr>
              <a:t>Subkingdom: </a:t>
            </a:r>
            <a:r>
              <a:rPr lang="en-US" sz="3600" b="1" dirty="0" smtClean="0">
                <a:latin typeface="Times New Roman" pitchFamily="18" charset="0"/>
                <a:cs typeface="Times New Roman" pitchFamily="18" charset="0"/>
              </a:rPr>
              <a:t>Protozoa</a:t>
            </a:r>
          </a:p>
          <a:p>
            <a:pPr algn="l" rtl="0"/>
            <a:r>
              <a:rPr lang="en-US" sz="3600" b="1" dirty="0" smtClean="0">
                <a:latin typeface="Times New Roman" pitchFamily="18" charset="0"/>
                <a:cs typeface="Times New Roman" pitchFamily="18" charset="0"/>
              </a:rPr>
              <a:t>1- Phylum</a:t>
            </a:r>
            <a:r>
              <a:rPr lang="en-US" sz="3600" b="1" dirty="0">
                <a:latin typeface="Times New Roman" pitchFamily="18" charset="0"/>
                <a:cs typeface="Times New Roman" pitchFamily="18" charset="0"/>
              </a:rPr>
              <a:t>: </a:t>
            </a:r>
            <a:r>
              <a:rPr lang="en-US" sz="3600" b="1" dirty="0" smtClean="0">
                <a:latin typeface="Times New Roman" pitchFamily="18" charset="0"/>
                <a:cs typeface="Times New Roman" pitchFamily="18" charset="0"/>
              </a:rPr>
              <a:t>Sarcomastigophora</a:t>
            </a:r>
          </a:p>
          <a:p>
            <a:pPr algn="l" rtl="0"/>
            <a:r>
              <a:rPr lang="en-US" sz="3600" dirty="0" smtClean="0">
                <a:latin typeface="Times New Roman" pitchFamily="18" charset="0"/>
                <a:cs typeface="Times New Roman" pitchFamily="18" charset="0"/>
              </a:rPr>
              <a:t>           A- Subphylum: Mastigophora</a:t>
            </a:r>
          </a:p>
          <a:p>
            <a:pPr algn="l" rtl="0"/>
            <a:r>
              <a:rPr lang="en-US" sz="3600" dirty="0" smtClean="0">
                <a:latin typeface="Times New Roman" pitchFamily="18" charset="0"/>
                <a:cs typeface="Times New Roman" pitchFamily="18" charset="0"/>
              </a:rPr>
              <a:t>           B- Subphylum: Oplinata</a:t>
            </a:r>
          </a:p>
          <a:p>
            <a:pPr algn="l" rtl="0"/>
            <a:r>
              <a:rPr lang="en-US" sz="3600" dirty="0" smtClean="0">
                <a:latin typeface="Times New Roman" pitchFamily="18" charset="0"/>
                <a:cs typeface="Times New Roman" pitchFamily="18" charset="0"/>
              </a:rPr>
              <a:t>           C- Subphylum: Sarcodina</a:t>
            </a:r>
          </a:p>
          <a:p>
            <a:pPr algn="l" rtl="0"/>
            <a:r>
              <a:rPr lang="en-US" sz="3600" b="1" dirty="0" smtClean="0">
                <a:latin typeface="Times New Roman" pitchFamily="18" charset="0"/>
                <a:cs typeface="Times New Roman" pitchFamily="18" charset="0"/>
              </a:rPr>
              <a:t>2- Phylum: Apicomplexa (Sporozoa)</a:t>
            </a:r>
          </a:p>
          <a:p>
            <a:pPr algn="l" rtl="0"/>
            <a:r>
              <a:rPr lang="en-US" sz="3600" b="1" dirty="0" smtClean="0">
                <a:latin typeface="Times New Roman" pitchFamily="18" charset="0"/>
                <a:cs typeface="Times New Roman" pitchFamily="18" charset="0"/>
              </a:rPr>
              <a:t>3- Phylum</a:t>
            </a:r>
            <a:r>
              <a:rPr lang="en-US" sz="3600" b="1" dirty="0">
                <a:latin typeface="Times New Roman" pitchFamily="18" charset="0"/>
                <a:cs typeface="Times New Roman" pitchFamily="18" charset="0"/>
              </a:rPr>
              <a:t>: </a:t>
            </a:r>
            <a:r>
              <a:rPr lang="en-US" sz="3600" b="1" dirty="0" smtClean="0">
                <a:latin typeface="Times New Roman" pitchFamily="18" charset="0"/>
                <a:cs typeface="Times New Roman" pitchFamily="18" charset="0"/>
              </a:rPr>
              <a:t>Cliophora</a:t>
            </a:r>
          </a:p>
          <a:p>
            <a:pPr algn="l" rtl="0"/>
            <a:r>
              <a:rPr lang="en-US" sz="3600" b="1" dirty="0" smtClean="0">
                <a:latin typeface="Times New Roman" pitchFamily="18" charset="0"/>
                <a:cs typeface="Times New Roman" pitchFamily="18" charset="0"/>
              </a:rPr>
              <a:t>4- Phylum</a:t>
            </a:r>
            <a:r>
              <a:rPr lang="en-US" sz="3600" b="1" dirty="0">
                <a:latin typeface="Times New Roman" pitchFamily="18" charset="0"/>
                <a:cs typeface="Times New Roman" pitchFamily="18" charset="0"/>
              </a:rPr>
              <a:t>: Microspora</a:t>
            </a:r>
          </a:p>
          <a:p>
            <a:pPr algn="l" rtl="0"/>
            <a:endParaRPr lang="ar-EG" sz="3200" dirty="0">
              <a:latin typeface="Times New Roman" pitchFamily="18" charset="0"/>
              <a:cs typeface="Times New Roman" pitchFamily="18" charset="0"/>
            </a:endParaRPr>
          </a:p>
        </p:txBody>
      </p:sp>
    </p:spTree>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800" decel="100000"/>
                                        <p:tgtEl>
                                          <p:spTgt spid="2">
                                            <p:txEl>
                                              <p:pRg st="0" end="0"/>
                                            </p:txEl>
                                          </p:spTgt>
                                        </p:tgtEl>
                                      </p:cBhvr>
                                    </p:animEffect>
                                    <p:anim calcmode="lin" valueType="num">
                                      <p:cBhvr>
                                        <p:cTn id="8" dur="800" decel="100000" fill="hold"/>
                                        <p:tgtEl>
                                          <p:spTgt spid="2">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2">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2">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0" presetClass="entr" presetSubtype="0" decel="10000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p:cTn id="17" dur="1000" fill="hold"/>
                                        <p:tgtEl>
                                          <p:spTgt spid="2">
                                            <p:txEl>
                                              <p:pRg st="1" end="1"/>
                                            </p:txEl>
                                          </p:spTgt>
                                        </p:tgtEl>
                                        <p:attrNameLst>
                                          <p:attrName>ppt_w</p:attrName>
                                        </p:attrNameLst>
                                      </p:cBhvr>
                                      <p:tavLst>
                                        <p:tav tm="0">
                                          <p:val>
                                            <p:strVal val="#ppt_w+.3"/>
                                          </p:val>
                                        </p:tav>
                                        <p:tav tm="100000">
                                          <p:val>
                                            <p:strVal val="#ppt_w"/>
                                          </p:val>
                                        </p:tav>
                                      </p:tavLst>
                                    </p:anim>
                                    <p:anim calcmode="lin" valueType="num">
                                      <p:cBhvr>
                                        <p:cTn id="18"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0" presetClass="entr" presetSubtype="0" decel="100000"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p:cTn id="24" dur="1000" fill="hold"/>
                                        <p:tgtEl>
                                          <p:spTgt spid="2">
                                            <p:txEl>
                                              <p:pRg st="2" end="2"/>
                                            </p:txEl>
                                          </p:spTgt>
                                        </p:tgtEl>
                                        <p:attrNameLst>
                                          <p:attrName>ppt_w</p:attrName>
                                        </p:attrNameLst>
                                      </p:cBhvr>
                                      <p:tavLst>
                                        <p:tav tm="0">
                                          <p:val>
                                            <p:strVal val="#ppt_w+.3"/>
                                          </p:val>
                                        </p:tav>
                                        <p:tav tm="100000">
                                          <p:val>
                                            <p:strVal val="#ppt_w"/>
                                          </p:val>
                                        </p:tav>
                                      </p:tavLst>
                                    </p:anim>
                                    <p:anim calcmode="lin" valueType="num">
                                      <p:cBhvr>
                                        <p:cTn id="25"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0" presetClass="entr" presetSubtype="0" decel="10000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p:cTn id="31" dur="1000" fill="hold"/>
                                        <p:tgtEl>
                                          <p:spTgt spid="2">
                                            <p:txEl>
                                              <p:pRg st="3" end="3"/>
                                            </p:txEl>
                                          </p:spTgt>
                                        </p:tgtEl>
                                        <p:attrNameLst>
                                          <p:attrName>ppt_w</p:attrName>
                                        </p:attrNameLst>
                                      </p:cBhvr>
                                      <p:tavLst>
                                        <p:tav tm="0">
                                          <p:val>
                                            <p:strVal val="#ppt_w+.3"/>
                                          </p:val>
                                        </p:tav>
                                        <p:tav tm="100000">
                                          <p:val>
                                            <p:strVal val="#ppt_w"/>
                                          </p:val>
                                        </p:tav>
                                      </p:tavLst>
                                    </p:anim>
                                    <p:anim calcmode="lin" valueType="num">
                                      <p:cBhvr>
                                        <p:cTn id="32"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3" dur="1000"/>
                                        <p:tgtEl>
                                          <p:spTgt spid="2">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0" presetClass="entr" presetSubtype="0" decel="100000" fill="hold" nodeType="clickEffect">
                                  <p:stCondLst>
                                    <p:cond delay="0"/>
                                  </p:stCondLst>
                                  <p:childTnLst>
                                    <p:set>
                                      <p:cBhvr>
                                        <p:cTn id="37" dur="1" fill="hold">
                                          <p:stCondLst>
                                            <p:cond delay="0"/>
                                          </p:stCondLst>
                                        </p:cTn>
                                        <p:tgtEl>
                                          <p:spTgt spid="2">
                                            <p:txEl>
                                              <p:pRg st="4" end="4"/>
                                            </p:txEl>
                                          </p:spTgt>
                                        </p:tgtEl>
                                        <p:attrNameLst>
                                          <p:attrName>style.visibility</p:attrName>
                                        </p:attrNameLst>
                                      </p:cBhvr>
                                      <p:to>
                                        <p:strVal val="visible"/>
                                      </p:to>
                                    </p:set>
                                    <p:anim calcmode="lin" valueType="num">
                                      <p:cBhvr>
                                        <p:cTn id="38" dur="1000" fill="hold"/>
                                        <p:tgtEl>
                                          <p:spTgt spid="2">
                                            <p:txEl>
                                              <p:pRg st="4" end="4"/>
                                            </p:txEl>
                                          </p:spTgt>
                                        </p:tgtEl>
                                        <p:attrNameLst>
                                          <p:attrName>ppt_w</p:attrName>
                                        </p:attrNameLst>
                                      </p:cBhvr>
                                      <p:tavLst>
                                        <p:tav tm="0">
                                          <p:val>
                                            <p:strVal val="#ppt_w+.3"/>
                                          </p:val>
                                        </p:tav>
                                        <p:tav tm="100000">
                                          <p:val>
                                            <p:strVal val="#ppt_w"/>
                                          </p:val>
                                        </p:tav>
                                      </p:tavLst>
                                    </p:anim>
                                    <p:anim calcmode="lin" valueType="num">
                                      <p:cBhvr>
                                        <p:cTn id="39"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40" dur="1000"/>
                                        <p:tgtEl>
                                          <p:spTgt spid="2">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0" presetClass="entr" presetSubtype="0" decel="100000" fill="hold" nodeType="clickEffect">
                                  <p:stCondLst>
                                    <p:cond delay="0"/>
                                  </p:stCondLst>
                                  <p:childTnLst>
                                    <p:set>
                                      <p:cBhvr>
                                        <p:cTn id="44" dur="1" fill="hold">
                                          <p:stCondLst>
                                            <p:cond delay="0"/>
                                          </p:stCondLst>
                                        </p:cTn>
                                        <p:tgtEl>
                                          <p:spTgt spid="2">
                                            <p:txEl>
                                              <p:pRg st="5" end="5"/>
                                            </p:txEl>
                                          </p:spTgt>
                                        </p:tgtEl>
                                        <p:attrNameLst>
                                          <p:attrName>style.visibility</p:attrName>
                                        </p:attrNameLst>
                                      </p:cBhvr>
                                      <p:to>
                                        <p:strVal val="visible"/>
                                      </p:to>
                                    </p:set>
                                    <p:anim calcmode="lin" valueType="num">
                                      <p:cBhvr>
                                        <p:cTn id="45" dur="1000" fill="hold"/>
                                        <p:tgtEl>
                                          <p:spTgt spid="2">
                                            <p:txEl>
                                              <p:pRg st="5" end="5"/>
                                            </p:txEl>
                                          </p:spTgt>
                                        </p:tgtEl>
                                        <p:attrNameLst>
                                          <p:attrName>ppt_w</p:attrName>
                                        </p:attrNameLst>
                                      </p:cBhvr>
                                      <p:tavLst>
                                        <p:tav tm="0">
                                          <p:val>
                                            <p:strVal val="#ppt_w+.3"/>
                                          </p:val>
                                        </p:tav>
                                        <p:tav tm="100000">
                                          <p:val>
                                            <p:strVal val="#ppt_w"/>
                                          </p:val>
                                        </p:tav>
                                      </p:tavLst>
                                    </p:anim>
                                    <p:anim calcmode="lin" valueType="num">
                                      <p:cBhvr>
                                        <p:cTn id="46"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47" dur="1000"/>
                                        <p:tgtEl>
                                          <p:spTgt spid="2">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nodeType="click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animEffect transition="in" filter="fade">
                                      <p:cBhvr>
                                        <p:cTn id="52" dur="800" decel="100000"/>
                                        <p:tgtEl>
                                          <p:spTgt spid="2">
                                            <p:txEl>
                                              <p:pRg st="6" end="6"/>
                                            </p:txEl>
                                          </p:spTgt>
                                        </p:tgtEl>
                                      </p:cBhvr>
                                    </p:animEffect>
                                    <p:anim calcmode="lin" valueType="num">
                                      <p:cBhvr>
                                        <p:cTn id="53" dur="800" decel="100000" fill="hold"/>
                                        <p:tgtEl>
                                          <p:spTgt spid="2">
                                            <p:txEl>
                                              <p:pRg st="6" end="6"/>
                                            </p:txEl>
                                          </p:spTgt>
                                        </p:tgtEl>
                                        <p:attrNameLst>
                                          <p:attrName>style.rotation</p:attrName>
                                        </p:attrNameLst>
                                      </p:cBhvr>
                                      <p:tavLst>
                                        <p:tav tm="0">
                                          <p:val>
                                            <p:fltVal val="-90"/>
                                          </p:val>
                                        </p:tav>
                                        <p:tav tm="100000">
                                          <p:val>
                                            <p:fltVal val="0"/>
                                          </p:val>
                                        </p:tav>
                                      </p:tavLst>
                                    </p:anim>
                                    <p:anim calcmode="lin" valueType="num">
                                      <p:cBhvr>
                                        <p:cTn id="54" dur="800" decel="100000" fill="hold"/>
                                        <p:tgtEl>
                                          <p:spTgt spid="2">
                                            <p:txEl>
                                              <p:pRg st="6" end="6"/>
                                            </p:txEl>
                                          </p:spTgt>
                                        </p:tgtEl>
                                        <p:attrNameLst>
                                          <p:attrName>ppt_x</p:attrName>
                                        </p:attrNameLst>
                                      </p:cBhvr>
                                      <p:tavLst>
                                        <p:tav tm="0">
                                          <p:val>
                                            <p:strVal val="#ppt_x+0.4"/>
                                          </p:val>
                                        </p:tav>
                                        <p:tav tm="100000">
                                          <p:val>
                                            <p:strVal val="#ppt_x-0.05"/>
                                          </p:val>
                                        </p:tav>
                                      </p:tavLst>
                                    </p:anim>
                                    <p:anim calcmode="lin" valueType="num">
                                      <p:cBhvr>
                                        <p:cTn id="55" dur="800" decel="100000" fill="hold"/>
                                        <p:tgtEl>
                                          <p:spTgt spid="2">
                                            <p:txEl>
                                              <p:pRg st="6" end="6"/>
                                            </p:txEl>
                                          </p:spTgt>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2">
                                            <p:txEl>
                                              <p:pRg st="6" end="6"/>
                                            </p:txEl>
                                          </p:spTgt>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2">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2">
                                            <p:txEl>
                                              <p:pRg st="7" end="7"/>
                                            </p:txEl>
                                          </p:spTgt>
                                        </p:tgtEl>
                                        <p:attrNameLst>
                                          <p:attrName>style.visibility</p:attrName>
                                        </p:attrNameLst>
                                      </p:cBhvr>
                                      <p:to>
                                        <p:strVal val="visible"/>
                                      </p:to>
                                    </p:set>
                                    <p:anim calcmode="lin" valueType="num">
                                      <p:cBhvr>
                                        <p:cTn id="62" dur="1000" fill="hold"/>
                                        <p:tgtEl>
                                          <p:spTgt spid="2">
                                            <p:txEl>
                                              <p:pRg st="7" end="7"/>
                                            </p:txEl>
                                          </p:spTgt>
                                        </p:tgtEl>
                                        <p:attrNameLst>
                                          <p:attrName>ppt_w</p:attrName>
                                        </p:attrNameLst>
                                      </p:cBhvr>
                                      <p:tavLst>
                                        <p:tav tm="0">
                                          <p:val>
                                            <p:strVal val="#ppt_w+.3"/>
                                          </p:val>
                                        </p:tav>
                                        <p:tav tm="100000">
                                          <p:val>
                                            <p:strVal val="#ppt_w"/>
                                          </p:val>
                                        </p:tav>
                                      </p:tavLst>
                                    </p:anim>
                                    <p:anim calcmode="lin" valueType="num">
                                      <p:cBhvr>
                                        <p:cTn id="63" dur="1000" fill="hold"/>
                                        <p:tgtEl>
                                          <p:spTgt spid="2">
                                            <p:txEl>
                                              <p:pRg st="7" end="7"/>
                                            </p:txEl>
                                          </p:spTgt>
                                        </p:tgtEl>
                                        <p:attrNameLst>
                                          <p:attrName>ppt_h</p:attrName>
                                        </p:attrNameLst>
                                      </p:cBhvr>
                                      <p:tavLst>
                                        <p:tav tm="0">
                                          <p:val>
                                            <p:strVal val="#ppt_h"/>
                                          </p:val>
                                        </p:tav>
                                        <p:tav tm="100000">
                                          <p:val>
                                            <p:strVal val="#ppt_h"/>
                                          </p:val>
                                        </p:tav>
                                      </p:tavLst>
                                    </p:anim>
                                    <p:animEffect transition="in" filter="fade">
                                      <p:cBhvr>
                                        <p:cTn id="64" dur="1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64999">
              <a:srgbClr val="F0EBD5"/>
            </a:gs>
            <a:gs pos="100000">
              <a:srgbClr val="D1C39F"/>
            </a:gs>
          </a:gsLst>
          <a:lin ang="16200000" scaled="0"/>
        </a:gradFill>
        <a:effectLst/>
      </p:bgPr>
    </p:bg>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42844" y="81297"/>
            <a:ext cx="8715436" cy="5632311"/>
          </a:xfrm>
          <a:prstGeom prst="rect">
            <a:avLst/>
          </a:prstGeom>
          <a:solidFill>
            <a:schemeClr val="accent4">
              <a:lumMod val="20000"/>
              <a:lumOff val="80000"/>
            </a:schemeClr>
          </a:solidFill>
          <a:ln w="9525">
            <a:noFill/>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40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Subkingdom: Protozoa</a:t>
            </a:r>
            <a:endParaRPr kumimoji="0" lang="en-US" sz="4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تشتمل تحت مملكة الأوليات على </a:t>
            </a: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أربع شعب </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وتتميز هذه الشعب الأربع عن طريق إعطاء الحركة إلى </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514350" marR="0" lvl="0" indent="-514350" algn="justLow" defTabSz="914400" rtl="0" eaLnBrk="0" fontAlgn="base" latinLnBrk="0" hangingPunct="0">
              <a:lnSpc>
                <a:spcPct val="100000"/>
              </a:lnSpc>
              <a:spcBef>
                <a:spcPct val="0"/>
              </a:spcBef>
              <a:spcAft>
                <a:spcPct val="0"/>
              </a:spcAft>
              <a:buClrTx/>
              <a:buSzTx/>
              <a:buFontTx/>
              <a:buAutoNum type="arabicPeriod"/>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Phylum: Sarcomastigophora</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514350" marR="0" lvl="0" indent="-514350" algn="justLow" defTabSz="914400" rtl="1" eaLnBrk="0" fontAlgn="base" latinLnBrk="0" hangingPunct="0">
              <a:lnSpc>
                <a:spcPct val="100000"/>
              </a:lnSpc>
              <a:spcBef>
                <a:spcPct val="0"/>
              </a:spcBef>
              <a:spcAft>
                <a:spcPct val="0"/>
              </a:spcAft>
              <a:buClrTx/>
              <a:buSzTx/>
              <a:buFont typeface="Wingdings" pitchFamily="2" charset="2"/>
              <a:buChar char="v"/>
              <a:tabLst/>
            </a:pP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أوليات تتحرك بواسطة أقدام كاذبة </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Pseudopodia</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أو الأسواط </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Flagellate</a:t>
            </a: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 typeface="Wingdings" pitchFamily="2" charset="2"/>
              <a:buChar char="v"/>
              <a:tabLst/>
            </a:pP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لا يوجد لها أهداب على الإطلاق. </a:t>
            </a:r>
            <a:endPar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 typeface="Wingdings" pitchFamily="2" charset="2"/>
              <a:buChar char="v"/>
              <a:tabLst/>
            </a:pP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هى حيوانات وحيدة الخلية وأحادية النواة (</a:t>
            </a: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عدا فى حالات الانقسام</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على الرغم من ذلك فى بعض الحالات النادرة توجد أكثر من نواة. </a:t>
            </a:r>
            <a:endPar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 typeface="Wingdings" pitchFamily="2" charset="2"/>
              <a:buChar char="v"/>
              <a:tabLst/>
            </a:pPr>
            <a:r>
              <a:rPr kumimoji="0" lang="ar-EG"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لا تكون </a:t>
            </a:r>
            <a:r>
              <a:rPr kumimoji="0" lang="ar-EG"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أبواغ </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Spores</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50000">
              <a:srgbClr val="9CB86E"/>
            </a:gs>
            <a:gs pos="100000">
              <a:srgbClr val="156B13"/>
            </a:gs>
          </a:gsLst>
          <a:lin ang="16200000" scaled="0"/>
        </a:gradFill>
        <a:effectLst/>
      </p:bgPr>
    </p:bg>
    <p:spTree>
      <p:nvGrpSpPr>
        <p:cNvPr id="1" name=""/>
        <p:cNvGrpSpPr/>
        <p:nvPr/>
      </p:nvGrpSpPr>
      <p:grpSpPr>
        <a:xfrm>
          <a:off x="0" y="0"/>
          <a:ext cx="0" cy="0"/>
          <a:chOff x="0" y="0"/>
          <a:chExt cx="0" cy="0"/>
        </a:xfrm>
      </p:grpSpPr>
      <p:sp>
        <p:nvSpPr>
          <p:cNvPr id="4" name="Rectangle 3"/>
          <p:cNvSpPr/>
          <p:nvPr/>
        </p:nvSpPr>
        <p:spPr>
          <a:xfrm>
            <a:off x="214282" y="571480"/>
            <a:ext cx="8715436" cy="5078313"/>
          </a:xfrm>
          <a:prstGeom prst="rect">
            <a:avLst/>
          </a:prstGeom>
          <a:solidFill>
            <a:schemeClr val="accent4">
              <a:lumMod val="20000"/>
              <a:lumOff val="80000"/>
            </a:schemeClr>
          </a:solidFill>
          <a:scene3d>
            <a:camera prst="orthographicFront"/>
            <a:lightRig rig="threePt" dir="t"/>
          </a:scene3d>
          <a:sp3d>
            <a:bevelT/>
          </a:sp3d>
        </p:spPr>
        <p:txBody>
          <a:bodyPr wrap="square">
            <a:spAutoFit/>
          </a:bodyPr>
          <a:lstStyle/>
          <a:p>
            <a:pPr rtl="1"/>
            <a:r>
              <a:rPr lang="ar-EG" sz="3600" b="1" dirty="0" smtClean="0">
                <a:latin typeface="Times New Roman" pitchFamily="18" charset="0"/>
                <a:cs typeface="Times New Roman" pitchFamily="18" charset="0"/>
              </a:rPr>
              <a:t>شعبة الهدبيات 	</a:t>
            </a:r>
            <a:r>
              <a:rPr lang="en-US" sz="3600" b="1" dirty="0" smtClean="0">
                <a:latin typeface="Times New Roman" pitchFamily="18" charset="0"/>
                <a:cs typeface="Times New Roman" pitchFamily="18" charset="0"/>
              </a:rPr>
              <a:t>2- Phylum: </a:t>
            </a:r>
            <a:r>
              <a:rPr lang="en-US" sz="3600" b="1" dirty="0" err="1" smtClean="0">
                <a:latin typeface="Times New Roman" pitchFamily="18" charset="0"/>
                <a:cs typeface="Times New Roman" pitchFamily="18" charset="0"/>
              </a:rPr>
              <a:t>Cliophora</a:t>
            </a:r>
            <a:endParaRPr lang="en-US" sz="3600" dirty="0" smtClean="0">
              <a:latin typeface="Times New Roman" pitchFamily="18" charset="0"/>
              <a:cs typeface="Times New Roman" pitchFamily="18" charset="0"/>
            </a:endParaRPr>
          </a:p>
          <a:p>
            <a:pPr algn="r" rtl="1"/>
            <a:r>
              <a:rPr lang="ar-EG" sz="3600" dirty="0" smtClean="0">
                <a:latin typeface="Times New Roman" pitchFamily="18" charset="0"/>
                <a:cs typeface="Times New Roman" pitchFamily="18" charset="0"/>
              </a:rPr>
              <a:t>وهى مجموعة من الحيوانات الأولية تتحرك بواسطة الأهداف أو أعضاء مهدبة. </a:t>
            </a:r>
            <a:endParaRPr lang="en-US" sz="3600" dirty="0" smtClean="0">
              <a:latin typeface="Times New Roman" pitchFamily="18" charset="0"/>
              <a:cs typeface="Times New Roman" pitchFamily="18" charset="0"/>
            </a:endParaRPr>
          </a:p>
          <a:p>
            <a:pPr rtl="1"/>
            <a:r>
              <a:rPr lang="ar-EG" sz="3600" b="1" dirty="0" smtClean="0">
                <a:latin typeface="Times New Roman" pitchFamily="18" charset="0"/>
                <a:cs typeface="Times New Roman" pitchFamily="18" charset="0"/>
              </a:rPr>
              <a:t>شعبة الجرثوميات	 </a:t>
            </a:r>
            <a:r>
              <a:rPr lang="en-US" sz="3600" b="1" dirty="0" smtClean="0">
                <a:latin typeface="Times New Roman" pitchFamily="18" charset="0"/>
                <a:cs typeface="Times New Roman" pitchFamily="18" charset="0"/>
              </a:rPr>
              <a:t>3- Phylum: </a:t>
            </a:r>
            <a:r>
              <a:rPr lang="en-US" sz="3600" b="1" dirty="0" err="1" smtClean="0">
                <a:latin typeface="Times New Roman" pitchFamily="18" charset="0"/>
                <a:cs typeface="Times New Roman" pitchFamily="18" charset="0"/>
              </a:rPr>
              <a:t>Apicomplexa</a:t>
            </a:r>
            <a:r>
              <a:rPr lang="en-US" sz="3600" b="1" dirty="0" smtClean="0">
                <a:latin typeface="Times New Roman" pitchFamily="18" charset="0"/>
                <a:cs typeface="Times New Roman" pitchFamily="18" charset="0"/>
              </a:rPr>
              <a:t> (Sporozoa)</a:t>
            </a:r>
            <a:endParaRPr lang="en-US" sz="3600" dirty="0" smtClean="0">
              <a:latin typeface="Times New Roman" pitchFamily="18" charset="0"/>
              <a:cs typeface="Times New Roman" pitchFamily="18" charset="0"/>
            </a:endParaRPr>
          </a:p>
          <a:p>
            <a:pPr algn="r" rtl="1"/>
            <a:r>
              <a:rPr lang="ar-EG" sz="3600" dirty="0" smtClean="0">
                <a:latin typeface="Times New Roman" pitchFamily="18" charset="0"/>
                <a:cs typeface="Times New Roman" pitchFamily="18" charset="0"/>
              </a:rPr>
              <a:t>هذه الشعبة جميعها تمثل طفيليات داخلية </a:t>
            </a:r>
            <a:r>
              <a:rPr lang="en-US" sz="3600" dirty="0" smtClean="0">
                <a:latin typeface="Times New Roman" pitchFamily="18" charset="0"/>
                <a:cs typeface="Times New Roman" pitchFamily="18" charset="0"/>
              </a:rPr>
              <a:t>(Internal parasites)</a:t>
            </a:r>
            <a:r>
              <a:rPr lang="ar-EG" sz="3600" dirty="0" smtClean="0">
                <a:latin typeface="Times New Roman" pitchFamily="18" charset="0"/>
                <a:cs typeface="Times New Roman" pitchFamily="18" charset="0"/>
              </a:rPr>
              <a:t> لا تملك أعضاء حركة ما عدا العطيات الدقيقة منها. الجرثوميات لا تملك خيوط قطبية. </a:t>
            </a:r>
            <a:endParaRPr lang="en-US" sz="3600" dirty="0" smtClean="0">
              <a:latin typeface="Times New Roman" pitchFamily="18" charset="0"/>
              <a:cs typeface="Times New Roman" pitchFamily="18" charset="0"/>
            </a:endParaRPr>
          </a:p>
          <a:p>
            <a:pPr algn="r" rtl="1"/>
            <a:endParaRPr lang="en-US" sz="3600" dirty="0" smtClean="0">
              <a:latin typeface="Times New Roman" pitchFamily="18" charset="0"/>
              <a:cs typeface="Times New Roman" pitchFamily="18" charset="0"/>
            </a:endParaRPr>
          </a:p>
        </p:txBody>
      </p:sp>
    </p:spTree>
  </p:cSld>
  <p:clrMapOvr>
    <a:masterClrMapping/>
  </p:clrMapOvr>
  <p:transition>
    <p:wipe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50000">
              <a:srgbClr val="9CB86E"/>
            </a:gs>
            <a:gs pos="100000">
              <a:srgbClr val="156B13"/>
            </a:gs>
          </a:gsLst>
          <a:lin ang="16200000" scaled="0"/>
        </a:gradFill>
        <a:effectLst/>
      </p:bgPr>
    </p:bg>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214282" y="714356"/>
            <a:ext cx="8786842" cy="3170099"/>
          </a:xfrm>
          <a:prstGeom prst="rect">
            <a:avLst/>
          </a:prstGeom>
          <a:solidFill>
            <a:schemeClr val="accent4">
              <a:lumMod val="20000"/>
              <a:lumOff val="80000"/>
            </a:schemeClr>
          </a:solidFill>
          <a:ln w="9525">
            <a:noFill/>
            <a:miter lim="800000"/>
            <a:headEnd/>
            <a:tailEnd/>
          </a:ln>
          <a:effectLst/>
          <a:scene3d>
            <a:camera prst="orthographicFront"/>
            <a:lightRig rig="threePt" dir="t"/>
          </a:scene3d>
          <a:sp3d>
            <a:bevelT/>
          </a:sp3d>
        </p:spPr>
        <p:txBody>
          <a:bodyPr vert="horz" wrap="square" lIns="91440" tIns="45720" rIns="91440" bIns="45720" numCol="1" anchor="ctr" anchorCtr="0" compatLnSpc="1">
            <a:prstTxWarp prst="textNoShape">
              <a:avLst/>
            </a:prstTxWarp>
            <a:spAutoFit/>
          </a:bodyPr>
          <a:lstStyle/>
          <a:p>
            <a:pPr marL="0" marR="0" lvl="0" indent="0" defTabSz="914400" eaLnBrk="1" fontAlgn="base" latinLnBrk="0" hangingPunct="1">
              <a:lnSpc>
                <a:spcPct val="100000"/>
              </a:lnSpc>
              <a:spcBef>
                <a:spcPct val="0"/>
              </a:spcBef>
              <a:spcAft>
                <a:spcPct val="0"/>
              </a:spcAft>
              <a:buClrTx/>
              <a:buSzTx/>
              <a:buFontTx/>
              <a:buNone/>
              <a:tabLst>
                <a:tab pos="5273675" algn="r"/>
              </a:tabLst>
            </a:pPr>
            <a:r>
              <a:rPr kumimoji="0" lang="en-US" sz="4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Phylum: </a:t>
            </a:r>
            <a:r>
              <a:rPr kumimoji="0" lang="en-US" sz="4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Microsporedia</a:t>
            </a:r>
            <a:endParaRPr kumimoji="0" lang="en-US" sz="4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tab pos="5273675" algn="r"/>
              </a:tabLst>
            </a:pPr>
            <a:r>
              <a:rPr kumimoji="0" lang="ar-EG"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هى مجموعة من الحيوانات التى تكون جرثومة وهذه الأخرى تملك خيط قطبى فردى لا أكثر وليس لها غطاء جرثومى، ولا تمتلك ميتوكوندريا حقيقية النواة. </a:t>
            </a:r>
            <a:endParaRPr kumimoji="0" lang="en-US" sz="4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273675" algn="r"/>
              </a:tabLst>
            </a:pPr>
            <a:endParaRPr kumimoji="0" lang="en-US" sz="4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wipe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158" y="2428868"/>
            <a:ext cx="8229600" cy="1143000"/>
          </a:xfrm>
          <a:solidFill>
            <a:srgbClr val="FFC000"/>
          </a:solidFill>
          <a:scene3d>
            <a:camera prst="orthographicFront"/>
            <a:lightRig rig="threePt" dir="t"/>
          </a:scene3d>
          <a:sp3d>
            <a:bevelT/>
          </a:sp3d>
        </p:spPr>
        <p:txBody>
          <a:bodyPr/>
          <a:lstStyle/>
          <a:p>
            <a:r>
              <a:rPr lang="en-US" b="1" dirty="0" smtClean="0"/>
              <a:t>THANKS FOR ATTENTION </a:t>
            </a:r>
            <a:endParaRPr lang="en-US" b="1" dirty="0"/>
          </a:p>
        </p:txBody>
      </p:sp>
    </p:spTree>
  </p:cSld>
  <p:clrMapOvr>
    <a:masterClrMapping/>
  </p:clrMapOvr>
  <p:transition>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1" anchor="ctr"/>
      <a:lstStyle>
        <a:defPPr algn="ctr">
          <a:defRPr sz="2400" b="1"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447</TotalTime>
  <Words>2594</Words>
  <Application>Microsoft Office PowerPoint</Application>
  <PresentationFormat>عرض على الشاشة (3:4)‏</PresentationFormat>
  <Paragraphs>337</Paragraphs>
  <Slides>50</Slides>
  <Notes>14</Notes>
  <HiddenSlides>0</HiddenSlides>
  <MMClips>0</MMClips>
  <ScaleCrop>false</ScaleCrop>
  <HeadingPairs>
    <vt:vector size="4" baseType="variant">
      <vt:variant>
        <vt:lpstr>نسق</vt:lpstr>
      </vt:variant>
      <vt:variant>
        <vt:i4>3</vt:i4>
      </vt:variant>
      <vt:variant>
        <vt:lpstr>عناوين الشرائح</vt:lpstr>
      </vt:variant>
      <vt:variant>
        <vt:i4>50</vt:i4>
      </vt:variant>
    </vt:vector>
  </HeadingPairs>
  <TitlesOfParts>
    <vt:vector size="53" baseType="lpstr">
      <vt:lpstr>Office Theme</vt:lpstr>
      <vt:lpstr>1_Office Theme</vt:lpstr>
      <vt:lpstr>سمة Office</vt:lpstr>
      <vt:lpstr>بسم الله الرحمن الرحيم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أسس تقسيم الحيوانات:  تقسم الحيوانات على أساس الصفات التركيبية المورفولوجية والتشريحية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THANKS FOR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DrBayoumy</dc:creator>
  <cp:lastModifiedBy>user</cp:lastModifiedBy>
  <cp:revision>44</cp:revision>
  <dcterms:created xsi:type="dcterms:W3CDTF">2013-01-31T13:16:03Z</dcterms:created>
  <dcterms:modified xsi:type="dcterms:W3CDTF">2014-02-02T20:05:28Z</dcterms:modified>
</cp:coreProperties>
</file>