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321" r:id="rId3"/>
    <p:sldId id="322" r:id="rId4"/>
    <p:sldId id="323" r:id="rId5"/>
    <p:sldId id="325" r:id="rId6"/>
    <p:sldId id="326" r:id="rId7"/>
    <p:sldId id="292" r:id="rId8"/>
    <p:sldId id="327" r:id="rId9"/>
    <p:sldId id="328" r:id="rId10"/>
    <p:sldId id="291" r:id="rId11"/>
    <p:sldId id="290" r:id="rId12"/>
    <p:sldId id="295" r:id="rId13"/>
    <p:sldId id="296" r:id="rId14"/>
    <p:sldId id="298" r:id="rId15"/>
    <p:sldId id="299" r:id="rId16"/>
    <p:sldId id="300" r:id="rId17"/>
    <p:sldId id="301" r:id="rId18"/>
    <p:sldId id="302" r:id="rId19"/>
    <p:sldId id="304" r:id="rId20"/>
    <p:sldId id="305" r:id="rId21"/>
    <p:sldId id="306" r:id="rId22"/>
    <p:sldId id="310" r:id="rId23"/>
    <p:sldId id="314" r:id="rId24"/>
    <p:sldId id="309" r:id="rId25"/>
    <p:sldId id="311" r:id="rId26"/>
    <p:sldId id="313" r:id="rId27"/>
    <p:sldId id="315" r:id="rId28"/>
    <p:sldId id="317" r:id="rId29"/>
    <p:sldId id="318" r:id="rId30"/>
    <p:sldId id="319" r:id="rId31"/>
    <p:sldId id="32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37"/>
    <a:srgbClr val="DBF9DC"/>
    <a:srgbClr val="FFDFC9"/>
    <a:srgbClr val="FFD2B3"/>
    <a:srgbClr val="BDF5C0"/>
    <a:srgbClr val="95EF99"/>
    <a:srgbClr val="FFCF37"/>
    <a:srgbClr val="33CCFF"/>
    <a:srgbClr val="3EE2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3" d="100"/>
          <a:sy n="53" d="100"/>
        </p:scale>
        <p:origin x="-996" y="3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notesViewPr>
    <p:cSldViewPr>
      <p:cViewPr varScale="1">
        <p:scale>
          <a:sx n="60" d="100"/>
          <a:sy n="60" d="100"/>
        </p:scale>
        <p:origin x="-249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2B27FD-8E8D-42ED-A4E1-9880BCB44F3B}" type="doc">
      <dgm:prSet loTypeId="urn:microsoft.com/office/officeart/2005/8/layout/pyramid1" loCatId="pyramid" qsTypeId="urn:microsoft.com/office/officeart/2005/8/quickstyle/3d4" qsCatId="3D" csTypeId="urn:microsoft.com/office/officeart/2005/8/colors/colorful2" csCatId="colorful" phldr="1"/>
      <dgm:spPr/>
    </dgm:pt>
    <dgm:pt modelId="{41DB0968-E9A9-4066-B3E8-0A5870B73AE6}">
      <dgm:prSet phldrT="[نص]" custT="1"/>
      <dgm:spPr/>
      <dgm:t>
        <a:bodyPr anchor="b"/>
        <a:lstStyle/>
        <a:p>
          <a:r>
            <a:rPr lang="ar-SA" sz="2800" b="1" dirty="0" smtClean="0"/>
            <a:t>المحللات</a:t>
          </a:r>
          <a:endParaRPr lang="en-US" sz="2800" b="1" dirty="0"/>
        </a:p>
      </dgm:t>
    </dgm:pt>
    <dgm:pt modelId="{CD2B8679-3F87-4B25-9D7B-377FF21A0EB0}" type="parTrans" cxnId="{485E11A5-E10A-455A-A7CC-96315E373963}">
      <dgm:prSet/>
      <dgm:spPr/>
      <dgm:t>
        <a:bodyPr/>
        <a:lstStyle/>
        <a:p>
          <a:endParaRPr lang="en-US" b="1"/>
        </a:p>
      </dgm:t>
    </dgm:pt>
    <dgm:pt modelId="{CC6DA04E-4794-4576-9516-2C0A558C45E6}" type="sibTrans" cxnId="{485E11A5-E10A-455A-A7CC-96315E373963}">
      <dgm:prSet/>
      <dgm:spPr/>
      <dgm:t>
        <a:bodyPr/>
        <a:lstStyle/>
        <a:p>
          <a:endParaRPr lang="en-US" b="1"/>
        </a:p>
      </dgm:t>
    </dgm:pt>
    <dgm:pt modelId="{8B80BB9D-D695-4D7B-994E-4693FA269190}">
      <dgm:prSet phldrT="[نص]" custT="1"/>
      <dgm:spPr>
        <a:solidFill>
          <a:schemeClr val="accent3">
            <a:lumMod val="60000"/>
            <a:lumOff val="40000"/>
          </a:schemeClr>
        </a:solidFill>
      </dgm:spPr>
      <dgm:t>
        <a:bodyPr/>
        <a:lstStyle/>
        <a:p>
          <a:r>
            <a:rPr lang="ar-SA" sz="2800" b="1" dirty="0" smtClean="0"/>
            <a:t>المستهلكات</a:t>
          </a:r>
          <a:endParaRPr lang="en-US" sz="2800" b="1" dirty="0"/>
        </a:p>
      </dgm:t>
    </dgm:pt>
    <dgm:pt modelId="{5E8F4B65-0F48-49D7-9BF4-5B271053E56A}" type="parTrans" cxnId="{A72A0374-2B19-49FB-9C25-A3FBED887FE4}">
      <dgm:prSet/>
      <dgm:spPr/>
      <dgm:t>
        <a:bodyPr/>
        <a:lstStyle/>
        <a:p>
          <a:endParaRPr lang="en-US" b="1"/>
        </a:p>
      </dgm:t>
    </dgm:pt>
    <dgm:pt modelId="{C5771F4D-2B12-436C-8C56-0A407F9B829D}" type="sibTrans" cxnId="{A72A0374-2B19-49FB-9C25-A3FBED887FE4}">
      <dgm:prSet/>
      <dgm:spPr/>
      <dgm:t>
        <a:bodyPr/>
        <a:lstStyle/>
        <a:p>
          <a:endParaRPr lang="en-US" b="1"/>
        </a:p>
      </dgm:t>
    </dgm:pt>
    <dgm:pt modelId="{C605E4A1-76E8-4AD1-8BFB-2928C444CA86}">
      <dgm:prSet phldrT="[نص]" custT="1"/>
      <dgm:spPr>
        <a:solidFill>
          <a:srgbClr val="92D050"/>
        </a:solidFill>
        <a:ln>
          <a:solidFill>
            <a:srgbClr val="00B050"/>
          </a:solidFill>
        </a:ln>
      </dgm:spPr>
      <dgm:t>
        <a:bodyPr/>
        <a:lstStyle/>
        <a:p>
          <a:r>
            <a:rPr lang="ar-SA" sz="2800" b="1" dirty="0" smtClean="0"/>
            <a:t>المنتجات</a:t>
          </a:r>
          <a:endParaRPr lang="en-US" sz="2800" b="1" dirty="0"/>
        </a:p>
      </dgm:t>
    </dgm:pt>
    <dgm:pt modelId="{E1274C11-C421-4A9C-83C2-D48AB372805F}" type="parTrans" cxnId="{0D71AAFD-16FE-4CEC-90BD-5EC692545929}">
      <dgm:prSet/>
      <dgm:spPr/>
      <dgm:t>
        <a:bodyPr/>
        <a:lstStyle/>
        <a:p>
          <a:endParaRPr lang="en-US" b="1"/>
        </a:p>
      </dgm:t>
    </dgm:pt>
    <dgm:pt modelId="{9365C4A7-49A4-4CB4-9BD1-66B870EEB3C0}" type="sibTrans" cxnId="{0D71AAFD-16FE-4CEC-90BD-5EC692545929}">
      <dgm:prSet/>
      <dgm:spPr/>
      <dgm:t>
        <a:bodyPr/>
        <a:lstStyle/>
        <a:p>
          <a:endParaRPr lang="en-US" b="1"/>
        </a:p>
      </dgm:t>
    </dgm:pt>
    <dgm:pt modelId="{9F0D98FC-9C20-48DB-A23A-C96123FB516A}" type="pres">
      <dgm:prSet presAssocID="{E02B27FD-8E8D-42ED-A4E1-9880BCB44F3B}" presName="Name0" presStyleCnt="0">
        <dgm:presLayoutVars>
          <dgm:dir/>
          <dgm:animLvl val="lvl"/>
          <dgm:resizeHandles val="exact"/>
        </dgm:presLayoutVars>
      </dgm:prSet>
      <dgm:spPr/>
    </dgm:pt>
    <dgm:pt modelId="{B30D497E-FCD6-417B-B4BF-34E0A4E746A3}" type="pres">
      <dgm:prSet presAssocID="{41DB0968-E9A9-4066-B3E8-0A5870B73AE6}" presName="Name8" presStyleCnt="0"/>
      <dgm:spPr/>
    </dgm:pt>
    <dgm:pt modelId="{AA511C02-D8F8-4730-A339-A6579454756C}" type="pres">
      <dgm:prSet presAssocID="{41DB0968-E9A9-4066-B3E8-0A5870B73AE6}" presName="level" presStyleLbl="node1" presStyleIdx="0" presStyleCnt="3">
        <dgm:presLayoutVars>
          <dgm:chMax val="1"/>
          <dgm:bulletEnabled val="1"/>
        </dgm:presLayoutVars>
      </dgm:prSet>
      <dgm:spPr/>
      <dgm:t>
        <a:bodyPr/>
        <a:lstStyle/>
        <a:p>
          <a:endParaRPr lang="en-US"/>
        </a:p>
      </dgm:t>
    </dgm:pt>
    <dgm:pt modelId="{22586115-446A-47CF-A2A6-2E12F3BD2F19}" type="pres">
      <dgm:prSet presAssocID="{41DB0968-E9A9-4066-B3E8-0A5870B73AE6}" presName="levelTx" presStyleLbl="revTx" presStyleIdx="0" presStyleCnt="0">
        <dgm:presLayoutVars>
          <dgm:chMax val="1"/>
          <dgm:bulletEnabled val="1"/>
        </dgm:presLayoutVars>
      </dgm:prSet>
      <dgm:spPr/>
      <dgm:t>
        <a:bodyPr/>
        <a:lstStyle/>
        <a:p>
          <a:endParaRPr lang="en-US"/>
        </a:p>
      </dgm:t>
    </dgm:pt>
    <dgm:pt modelId="{E9390CA7-1F5D-4087-ACC1-06000F943F97}" type="pres">
      <dgm:prSet presAssocID="{8B80BB9D-D695-4D7B-994E-4693FA269190}" presName="Name8" presStyleCnt="0"/>
      <dgm:spPr/>
    </dgm:pt>
    <dgm:pt modelId="{C2537F8E-79E0-4B39-970D-4AF6437FB325}" type="pres">
      <dgm:prSet presAssocID="{8B80BB9D-D695-4D7B-994E-4693FA269190}" presName="level" presStyleLbl="node1" presStyleIdx="1" presStyleCnt="3">
        <dgm:presLayoutVars>
          <dgm:chMax val="1"/>
          <dgm:bulletEnabled val="1"/>
        </dgm:presLayoutVars>
      </dgm:prSet>
      <dgm:spPr/>
      <dgm:t>
        <a:bodyPr/>
        <a:lstStyle/>
        <a:p>
          <a:endParaRPr lang="en-US"/>
        </a:p>
      </dgm:t>
    </dgm:pt>
    <dgm:pt modelId="{6C69CAFF-3D0D-404B-9483-EBE0BE1A4626}" type="pres">
      <dgm:prSet presAssocID="{8B80BB9D-D695-4D7B-994E-4693FA269190}" presName="levelTx" presStyleLbl="revTx" presStyleIdx="0" presStyleCnt="0">
        <dgm:presLayoutVars>
          <dgm:chMax val="1"/>
          <dgm:bulletEnabled val="1"/>
        </dgm:presLayoutVars>
      </dgm:prSet>
      <dgm:spPr/>
      <dgm:t>
        <a:bodyPr/>
        <a:lstStyle/>
        <a:p>
          <a:endParaRPr lang="en-US"/>
        </a:p>
      </dgm:t>
    </dgm:pt>
    <dgm:pt modelId="{3CA2C29B-BAA3-4569-BEF0-C5082A1B0A7E}" type="pres">
      <dgm:prSet presAssocID="{C605E4A1-76E8-4AD1-8BFB-2928C444CA86}" presName="Name8" presStyleCnt="0"/>
      <dgm:spPr/>
    </dgm:pt>
    <dgm:pt modelId="{65751AC6-E9E8-4E63-B3EC-0CBFEDFDBD8C}" type="pres">
      <dgm:prSet presAssocID="{C605E4A1-76E8-4AD1-8BFB-2928C444CA86}" presName="level" presStyleLbl="node1" presStyleIdx="2" presStyleCnt="3">
        <dgm:presLayoutVars>
          <dgm:chMax val="1"/>
          <dgm:bulletEnabled val="1"/>
        </dgm:presLayoutVars>
      </dgm:prSet>
      <dgm:spPr/>
      <dgm:t>
        <a:bodyPr/>
        <a:lstStyle/>
        <a:p>
          <a:endParaRPr lang="en-US"/>
        </a:p>
      </dgm:t>
    </dgm:pt>
    <dgm:pt modelId="{C8662302-D9D2-4FF4-A36D-F218BB2953A4}" type="pres">
      <dgm:prSet presAssocID="{C605E4A1-76E8-4AD1-8BFB-2928C444CA86}" presName="levelTx" presStyleLbl="revTx" presStyleIdx="0" presStyleCnt="0">
        <dgm:presLayoutVars>
          <dgm:chMax val="1"/>
          <dgm:bulletEnabled val="1"/>
        </dgm:presLayoutVars>
      </dgm:prSet>
      <dgm:spPr/>
      <dgm:t>
        <a:bodyPr/>
        <a:lstStyle/>
        <a:p>
          <a:endParaRPr lang="en-US"/>
        </a:p>
      </dgm:t>
    </dgm:pt>
  </dgm:ptLst>
  <dgm:cxnLst>
    <dgm:cxn modelId="{DC59F15B-C79D-46D8-B97A-2888DE5CCD7E}" type="presOf" srcId="{8B80BB9D-D695-4D7B-994E-4693FA269190}" destId="{6C69CAFF-3D0D-404B-9483-EBE0BE1A4626}" srcOrd="1" destOrd="0" presId="urn:microsoft.com/office/officeart/2005/8/layout/pyramid1"/>
    <dgm:cxn modelId="{15111617-9B6D-44E6-A2F0-01BF8E7C2BA3}" type="presOf" srcId="{E02B27FD-8E8D-42ED-A4E1-9880BCB44F3B}" destId="{9F0D98FC-9C20-48DB-A23A-C96123FB516A}" srcOrd="0" destOrd="0" presId="urn:microsoft.com/office/officeart/2005/8/layout/pyramid1"/>
    <dgm:cxn modelId="{9C9AFB96-C7B4-4EA9-95FF-F324A2CA3C6E}" type="presOf" srcId="{41DB0968-E9A9-4066-B3E8-0A5870B73AE6}" destId="{22586115-446A-47CF-A2A6-2E12F3BD2F19}" srcOrd="1" destOrd="0" presId="urn:microsoft.com/office/officeart/2005/8/layout/pyramid1"/>
    <dgm:cxn modelId="{5B561249-B7A6-4C25-89C0-4615E265F0DD}" type="presOf" srcId="{C605E4A1-76E8-4AD1-8BFB-2928C444CA86}" destId="{65751AC6-E9E8-4E63-B3EC-0CBFEDFDBD8C}" srcOrd="0" destOrd="0" presId="urn:microsoft.com/office/officeart/2005/8/layout/pyramid1"/>
    <dgm:cxn modelId="{485E11A5-E10A-455A-A7CC-96315E373963}" srcId="{E02B27FD-8E8D-42ED-A4E1-9880BCB44F3B}" destId="{41DB0968-E9A9-4066-B3E8-0A5870B73AE6}" srcOrd="0" destOrd="0" parTransId="{CD2B8679-3F87-4B25-9D7B-377FF21A0EB0}" sibTransId="{CC6DA04E-4794-4576-9516-2C0A558C45E6}"/>
    <dgm:cxn modelId="{585C6E46-4A00-4D66-9D77-09239FF5487D}" type="presOf" srcId="{8B80BB9D-D695-4D7B-994E-4693FA269190}" destId="{C2537F8E-79E0-4B39-970D-4AF6437FB325}" srcOrd="0" destOrd="0" presId="urn:microsoft.com/office/officeart/2005/8/layout/pyramid1"/>
    <dgm:cxn modelId="{9D499470-B7A2-40B9-8830-5427DAF90BD1}" type="presOf" srcId="{41DB0968-E9A9-4066-B3E8-0A5870B73AE6}" destId="{AA511C02-D8F8-4730-A339-A6579454756C}" srcOrd="0" destOrd="0" presId="urn:microsoft.com/office/officeart/2005/8/layout/pyramid1"/>
    <dgm:cxn modelId="{C7FCA0E1-50E1-4F06-811A-2B625658287F}" type="presOf" srcId="{C605E4A1-76E8-4AD1-8BFB-2928C444CA86}" destId="{C8662302-D9D2-4FF4-A36D-F218BB2953A4}" srcOrd="1" destOrd="0" presId="urn:microsoft.com/office/officeart/2005/8/layout/pyramid1"/>
    <dgm:cxn modelId="{0D71AAFD-16FE-4CEC-90BD-5EC692545929}" srcId="{E02B27FD-8E8D-42ED-A4E1-9880BCB44F3B}" destId="{C605E4A1-76E8-4AD1-8BFB-2928C444CA86}" srcOrd="2" destOrd="0" parTransId="{E1274C11-C421-4A9C-83C2-D48AB372805F}" sibTransId="{9365C4A7-49A4-4CB4-9BD1-66B870EEB3C0}"/>
    <dgm:cxn modelId="{A72A0374-2B19-49FB-9C25-A3FBED887FE4}" srcId="{E02B27FD-8E8D-42ED-A4E1-9880BCB44F3B}" destId="{8B80BB9D-D695-4D7B-994E-4693FA269190}" srcOrd="1" destOrd="0" parTransId="{5E8F4B65-0F48-49D7-9BF4-5B271053E56A}" sibTransId="{C5771F4D-2B12-436C-8C56-0A407F9B829D}"/>
    <dgm:cxn modelId="{44CE25FF-19C3-45AE-BE05-2A6B98FE3AB6}" type="presParOf" srcId="{9F0D98FC-9C20-48DB-A23A-C96123FB516A}" destId="{B30D497E-FCD6-417B-B4BF-34E0A4E746A3}" srcOrd="0" destOrd="0" presId="urn:microsoft.com/office/officeart/2005/8/layout/pyramid1"/>
    <dgm:cxn modelId="{E32C75D0-4825-4A91-AA09-EA8D1A6FDDF2}" type="presParOf" srcId="{B30D497E-FCD6-417B-B4BF-34E0A4E746A3}" destId="{AA511C02-D8F8-4730-A339-A6579454756C}" srcOrd="0" destOrd="0" presId="urn:microsoft.com/office/officeart/2005/8/layout/pyramid1"/>
    <dgm:cxn modelId="{442D5788-679D-461E-8AA6-2BFC91FBAC58}" type="presParOf" srcId="{B30D497E-FCD6-417B-B4BF-34E0A4E746A3}" destId="{22586115-446A-47CF-A2A6-2E12F3BD2F19}" srcOrd="1" destOrd="0" presId="urn:microsoft.com/office/officeart/2005/8/layout/pyramid1"/>
    <dgm:cxn modelId="{151BA344-B8C2-4EF1-AC26-36CEE5757671}" type="presParOf" srcId="{9F0D98FC-9C20-48DB-A23A-C96123FB516A}" destId="{E9390CA7-1F5D-4087-ACC1-06000F943F97}" srcOrd="1" destOrd="0" presId="urn:microsoft.com/office/officeart/2005/8/layout/pyramid1"/>
    <dgm:cxn modelId="{92DC5321-BB85-4763-BA13-51FF5FD6CBFB}" type="presParOf" srcId="{E9390CA7-1F5D-4087-ACC1-06000F943F97}" destId="{C2537F8E-79E0-4B39-970D-4AF6437FB325}" srcOrd="0" destOrd="0" presId="urn:microsoft.com/office/officeart/2005/8/layout/pyramid1"/>
    <dgm:cxn modelId="{4ACA3E7F-40AB-4B64-9FDE-85B8CBDB2BC0}" type="presParOf" srcId="{E9390CA7-1F5D-4087-ACC1-06000F943F97}" destId="{6C69CAFF-3D0D-404B-9483-EBE0BE1A4626}" srcOrd="1" destOrd="0" presId="urn:microsoft.com/office/officeart/2005/8/layout/pyramid1"/>
    <dgm:cxn modelId="{4A758BE2-3669-46C8-9FF2-A1B0FEDDA39E}" type="presParOf" srcId="{9F0D98FC-9C20-48DB-A23A-C96123FB516A}" destId="{3CA2C29B-BAA3-4569-BEF0-C5082A1B0A7E}" srcOrd="2" destOrd="0" presId="urn:microsoft.com/office/officeart/2005/8/layout/pyramid1"/>
    <dgm:cxn modelId="{9B2A291B-81AD-4E28-B7CB-0AE44502198B}" type="presParOf" srcId="{3CA2C29B-BAA3-4569-BEF0-C5082A1B0A7E}" destId="{65751AC6-E9E8-4E63-B3EC-0CBFEDFDBD8C}" srcOrd="0" destOrd="0" presId="urn:microsoft.com/office/officeart/2005/8/layout/pyramid1"/>
    <dgm:cxn modelId="{FB489E14-2205-4437-A104-DB30CB08E0AF}" type="presParOf" srcId="{3CA2C29B-BAA3-4569-BEF0-C5082A1B0A7E}" destId="{C8662302-D9D2-4FF4-A36D-F218BB2953A4}"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901834-36CB-4262-BFD6-0869CD9154E9}"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pPr rtl="1"/>
          <a:endParaRPr lang="ar-SA"/>
        </a:p>
      </dgm:t>
    </dgm:pt>
    <dgm:pt modelId="{ADC94C5A-890B-4682-AFD9-BF411BF6FE1A}">
      <dgm:prSet phldrT="[نص]" custT="1"/>
      <dgm:spPr/>
      <dgm:t>
        <a:bodyPr/>
        <a:lstStyle/>
        <a:p>
          <a:pPr rtl="1"/>
          <a:r>
            <a:rPr lang="ar-SA" sz="1100" b="1" dirty="0" smtClean="0">
              <a:solidFill>
                <a:srgbClr val="002060"/>
              </a:solidFill>
            </a:rPr>
            <a:t>)5-دورة الكبريت </a:t>
          </a:r>
          <a:r>
            <a:rPr lang="en-US" sz="1100" b="1" dirty="0" smtClean="0">
              <a:solidFill>
                <a:srgbClr val="002060"/>
              </a:solidFill>
            </a:rPr>
            <a:t>Sulfur cycle</a:t>
          </a:r>
          <a:endParaRPr lang="ar-SA" sz="1100" b="1" dirty="0">
            <a:solidFill>
              <a:srgbClr val="002060"/>
            </a:solidFill>
          </a:endParaRPr>
        </a:p>
      </dgm:t>
    </dgm:pt>
    <dgm:pt modelId="{1FC67C28-4F86-4333-973C-B69A5343BB68}" type="parTrans" cxnId="{F7BBFB9A-434E-4AA0-A418-12746FF36A47}">
      <dgm:prSet/>
      <dgm:spPr/>
      <dgm:t>
        <a:bodyPr/>
        <a:lstStyle/>
        <a:p>
          <a:pPr rtl="1"/>
          <a:endParaRPr lang="ar-SA"/>
        </a:p>
      </dgm:t>
    </dgm:pt>
    <dgm:pt modelId="{04B581B4-4E96-497C-8FBB-1BADED451ACA}" type="sibTrans" cxnId="{F7BBFB9A-434E-4AA0-A418-12746FF36A47}">
      <dgm:prSet/>
      <dgm:spPr/>
      <dgm:t>
        <a:bodyPr/>
        <a:lstStyle/>
        <a:p>
          <a:pPr rtl="1"/>
          <a:endParaRPr lang="ar-SA"/>
        </a:p>
      </dgm:t>
    </dgm:pt>
    <dgm:pt modelId="{D36525FA-2935-4EEB-8F85-D7A7C98E9CFF}">
      <dgm:prSet phldrT="[نص]" custT="1"/>
      <dgm:spPr>
        <a:solidFill>
          <a:srgbClr val="FFCF37"/>
        </a:solidFill>
      </dgm:spPr>
      <dgm:t>
        <a:bodyPr/>
        <a:lstStyle/>
        <a:p>
          <a:pPr rtl="1"/>
          <a:r>
            <a:rPr lang="ar-SA" sz="1100" b="1" dirty="0" smtClean="0">
              <a:solidFill>
                <a:srgbClr val="002060"/>
              </a:solidFill>
            </a:rPr>
            <a:t>)4-دورة النيتروجين </a:t>
          </a:r>
          <a:r>
            <a:rPr lang="en-US" sz="1100" b="1" dirty="0" smtClean="0">
              <a:solidFill>
                <a:srgbClr val="002060"/>
              </a:solidFill>
            </a:rPr>
            <a:t>Nitrogen cycle </a:t>
          </a:r>
          <a:endParaRPr lang="ar-SA" sz="1100" b="1" dirty="0">
            <a:solidFill>
              <a:srgbClr val="002060"/>
            </a:solidFill>
          </a:endParaRPr>
        </a:p>
      </dgm:t>
    </dgm:pt>
    <dgm:pt modelId="{B8540072-2542-44DB-8BD5-F74D34FBCF6E}" type="parTrans" cxnId="{E5088FD0-7D91-4979-B368-A7414F74DC82}">
      <dgm:prSet/>
      <dgm:spPr/>
      <dgm:t>
        <a:bodyPr/>
        <a:lstStyle/>
        <a:p>
          <a:pPr rtl="1"/>
          <a:endParaRPr lang="ar-SA"/>
        </a:p>
      </dgm:t>
    </dgm:pt>
    <dgm:pt modelId="{D71AC68E-1AE1-46F2-891F-D1CA989B6DF8}" type="sibTrans" cxnId="{E5088FD0-7D91-4979-B368-A7414F74DC82}">
      <dgm:prSet/>
      <dgm:spPr/>
      <dgm:t>
        <a:bodyPr/>
        <a:lstStyle/>
        <a:p>
          <a:pPr rtl="1"/>
          <a:endParaRPr lang="ar-SA"/>
        </a:p>
      </dgm:t>
    </dgm:pt>
    <dgm:pt modelId="{E283B417-11DF-410C-9A17-18E572ED7D61}">
      <dgm:prSet custT="1"/>
      <dgm:spPr/>
      <dgm:t>
        <a:bodyPr/>
        <a:lstStyle/>
        <a:p>
          <a:pPr rtl="1"/>
          <a:r>
            <a:rPr lang="ar-SA" sz="1100" b="1" dirty="0" smtClean="0">
              <a:solidFill>
                <a:srgbClr val="002060"/>
              </a:solidFill>
            </a:rPr>
            <a:t>1-دورة الماء </a:t>
          </a:r>
          <a:r>
            <a:rPr lang="en-US" sz="1100" b="1" dirty="0" smtClean="0">
              <a:solidFill>
                <a:srgbClr val="002060"/>
              </a:solidFill>
            </a:rPr>
            <a:t>Water cycle   </a:t>
          </a:r>
          <a:endParaRPr lang="en-US" sz="1100" b="1" dirty="0">
            <a:solidFill>
              <a:srgbClr val="002060"/>
            </a:solidFill>
          </a:endParaRPr>
        </a:p>
      </dgm:t>
    </dgm:pt>
    <dgm:pt modelId="{EEABC477-9761-4FBB-9723-4E897AAA64EC}" type="parTrans" cxnId="{B1714A68-C4BC-4C90-B9A0-DDCD3C8832B9}">
      <dgm:prSet/>
      <dgm:spPr/>
      <dgm:t>
        <a:bodyPr/>
        <a:lstStyle/>
        <a:p>
          <a:pPr rtl="1"/>
          <a:endParaRPr lang="ar-SA"/>
        </a:p>
      </dgm:t>
    </dgm:pt>
    <dgm:pt modelId="{8E3CC836-03FF-417C-8E82-E0CE58905C22}" type="sibTrans" cxnId="{B1714A68-C4BC-4C90-B9A0-DDCD3C8832B9}">
      <dgm:prSet/>
      <dgm:spPr/>
      <dgm:t>
        <a:bodyPr/>
        <a:lstStyle/>
        <a:p>
          <a:pPr rtl="1"/>
          <a:endParaRPr lang="ar-SA"/>
        </a:p>
      </dgm:t>
    </dgm:pt>
    <dgm:pt modelId="{8E20BE25-548D-41B5-A721-0007A7FEED67}">
      <dgm:prSet custT="1"/>
      <dgm:spPr>
        <a:solidFill>
          <a:srgbClr val="FFCF37"/>
        </a:solidFill>
      </dgm:spPr>
      <dgm:t>
        <a:bodyPr/>
        <a:lstStyle/>
        <a:p>
          <a:pPr rtl="1"/>
          <a:r>
            <a:rPr lang="ar-SA" sz="1100" b="1" dirty="0" smtClean="0">
              <a:solidFill>
                <a:srgbClr val="002060"/>
              </a:solidFill>
            </a:rPr>
            <a:t>2-دورة الكربون </a:t>
          </a:r>
          <a:r>
            <a:rPr lang="en-US" sz="1100" b="1" dirty="0" smtClean="0">
              <a:solidFill>
                <a:srgbClr val="002060"/>
              </a:solidFill>
            </a:rPr>
            <a:t>Carbon cycle</a:t>
          </a:r>
          <a:endParaRPr lang="ar-SA" sz="1100" b="1" dirty="0">
            <a:solidFill>
              <a:srgbClr val="002060"/>
            </a:solidFill>
          </a:endParaRPr>
        </a:p>
      </dgm:t>
    </dgm:pt>
    <dgm:pt modelId="{16FE5858-1CDB-4CC0-9199-CAAF2B05EAC8}" type="parTrans" cxnId="{8258D754-88A7-4713-B0FE-EB97481C3D89}">
      <dgm:prSet/>
      <dgm:spPr/>
      <dgm:t>
        <a:bodyPr/>
        <a:lstStyle/>
        <a:p>
          <a:pPr rtl="1"/>
          <a:endParaRPr lang="ar-SA"/>
        </a:p>
      </dgm:t>
    </dgm:pt>
    <dgm:pt modelId="{E0324D2B-5567-4C63-B7C2-115357632A99}" type="sibTrans" cxnId="{8258D754-88A7-4713-B0FE-EB97481C3D89}">
      <dgm:prSet/>
      <dgm:spPr/>
      <dgm:t>
        <a:bodyPr/>
        <a:lstStyle/>
        <a:p>
          <a:pPr rtl="1"/>
          <a:endParaRPr lang="ar-SA"/>
        </a:p>
      </dgm:t>
    </dgm:pt>
    <dgm:pt modelId="{2C22F7A1-2191-4264-9E29-56C4324AE4E2}">
      <dgm:prSet custT="1"/>
      <dgm:spPr/>
      <dgm:t>
        <a:bodyPr/>
        <a:lstStyle/>
        <a:p>
          <a:pPr rtl="1"/>
          <a:r>
            <a:rPr lang="ar-SA" sz="1100" b="1" dirty="0" smtClean="0">
              <a:solidFill>
                <a:srgbClr val="002060"/>
              </a:solidFill>
            </a:rPr>
            <a:t>3-دورة الأكسجين </a:t>
          </a:r>
          <a:r>
            <a:rPr lang="en-US" sz="1100" b="1" dirty="0" smtClean="0">
              <a:solidFill>
                <a:srgbClr val="002060"/>
              </a:solidFill>
            </a:rPr>
            <a:t>Oxygen cycle </a:t>
          </a:r>
          <a:endParaRPr lang="en-US" sz="1100" b="1" dirty="0">
            <a:solidFill>
              <a:srgbClr val="002060"/>
            </a:solidFill>
          </a:endParaRPr>
        </a:p>
      </dgm:t>
    </dgm:pt>
    <dgm:pt modelId="{66EB1772-80C8-4C1E-8FC7-AE7C454662AB}" type="parTrans" cxnId="{0F8C69AB-120D-41E4-B206-4662DD577FAD}">
      <dgm:prSet/>
      <dgm:spPr/>
      <dgm:t>
        <a:bodyPr/>
        <a:lstStyle/>
        <a:p>
          <a:pPr rtl="1"/>
          <a:endParaRPr lang="ar-SA"/>
        </a:p>
      </dgm:t>
    </dgm:pt>
    <dgm:pt modelId="{EF5153FB-94C3-44B9-A88E-A3642A81C441}" type="sibTrans" cxnId="{0F8C69AB-120D-41E4-B206-4662DD577FAD}">
      <dgm:prSet/>
      <dgm:spPr/>
      <dgm:t>
        <a:bodyPr/>
        <a:lstStyle/>
        <a:p>
          <a:pPr rtl="1"/>
          <a:endParaRPr lang="ar-SA"/>
        </a:p>
      </dgm:t>
    </dgm:pt>
    <dgm:pt modelId="{E3215C7E-37C1-417D-9E3F-FB27435500AD}" type="pres">
      <dgm:prSet presAssocID="{8F901834-36CB-4262-BFD6-0869CD9154E9}" presName="Name0" presStyleCnt="0">
        <dgm:presLayoutVars>
          <dgm:chMax val="7"/>
          <dgm:resizeHandles val="exact"/>
        </dgm:presLayoutVars>
      </dgm:prSet>
      <dgm:spPr/>
      <dgm:t>
        <a:bodyPr/>
        <a:lstStyle/>
        <a:p>
          <a:pPr rtl="1"/>
          <a:endParaRPr lang="ar-SA"/>
        </a:p>
      </dgm:t>
    </dgm:pt>
    <dgm:pt modelId="{45D261B5-57A0-42D6-B4C7-17FDC5BD8868}" type="pres">
      <dgm:prSet presAssocID="{8F901834-36CB-4262-BFD6-0869CD9154E9}" presName="comp1" presStyleCnt="0"/>
      <dgm:spPr/>
    </dgm:pt>
    <dgm:pt modelId="{BABE9E0D-5C1C-45BE-BAC2-013928C3FA5A}" type="pres">
      <dgm:prSet presAssocID="{8F901834-36CB-4262-BFD6-0869CD9154E9}" presName="circle1" presStyleLbl="node1" presStyleIdx="0" presStyleCnt="5" custLinFactNeighborY="-3125"/>
      <dgm:spPr/>
      <dgm:t>
        <a:bodyPr/>
        <a:lstStyle/>
        <a:p>
          <a:pPr rtl="1"/>
          <a:endParaRPr lang="ar-SA"/>
        </a:p>
      </dgm:t>
    </dgm:pt>
    <dgm:pt modelId="{CCA39879-B804-497E-9057-8ADE4360C8CF}" type="pres">
      <dgm:prSet presAssocID="{8F901834-36CB-4262-BFD6-0869CD9154E9}" presName="c1text" presStyleLbl="node1" presStyleIdx="0" presStyleCnt="5">
        <dgm:presLayoutVars>
          <dgm:bulletEnabled val="1"/>
        </dgm:presLayoutVars>
      </dgm:prSet>
      <dgm:spPr/>
      <dgm:t>
        <a:bodyPr/>
        <a:lstStyle/>
        <a:p>
          <a:pPr rtl="1"/>
          <a:endParaRPr lang="ar-SA"/>
        </a:p>
      </dgm:t>
    </dgm:pt>
    <dgm:pt modelId="{B107D885-6C73-4AD1-A04A-841A6F1B59B1}" type="pres">
      <dgm:prSet presAssocID="{8F901834-36CB-4262-BFD6-0869CD9154E9}" presName="comp2" presStyleCnt="0"/>
      <dgm:spPr/>
    </dgm:pt>
    <dgm:pt modelId="{B42D0E19-374D-4F3C-B5C9-605C77FD1AC9}" type="pres">
      <dgm:prSet presAssocID="{8F901834-36CB-4262-BFD6-0869CD9154E9}" presName="circle2" presStyleLbl="node1" presStyleIdx="1" presStyleCnt="5"/>
      <dgm:spPr/>
      <dgm:t>
        <a:bodyPr/>
        <a:lstStyle/>
        <a:p>
          <a:pPr rtl="1"/>
          <a:endParaRPr lang="ar-SA"/>
        </a:p>
      </dgm:t>
    </dgm:pt>
    <dgm:pt modelId="{18B1C7F4-6CB2-420E-9EAD-E18C14905485}" type="pres">
      <dgm:prSet presAssocID="{8F901834-36CB-4262-BFD6-0869CD9154E9}" presName="c2text" presStyleLbl="node1" presStyleIdx="1" presStyleCnt="5">
        <dgm:presLayoutVars>
          <dgm:bulletEnabled val="1"/>
        </dgm:presLayoutVars>
      </dgm:prSet>
      <dgm:spPr/>
      <dgm:t>
        <a:bodyPr/>
        <a:lstStyle/>
        <a:p>
          <a:pPr rtl="1"/>
          <a:endParaRPr lang="ar-SA"/>
        </a:p>
      </dgm:t>
    </dgm:pt>
    <dgm:pt modelId="{606C5DE4-772B-462B-B055-B42A82E44757}" type="pres">
      <dgm:prSet presAssocID="{8F901834-36CB-4262-BFD6-0869CD9154E9}" presName="comp3" presStyleCnt="0"/>
      <dgm:spPr/>
    </dgm:pt>
    <dgm:pt modelId="{EC66EF35-2B87-48E9-88CA-448E87B6F31C}" type="pres">
      <dgm:prSet presAssocID="{8F901834-36CB-4262-BFD6-0869CD9154E9}" presName="circle3" presStyleLbl="node1" presStyleIdx="2" presStyleCnt="5"/>
      <dgm:spPr/>
      <dgm:t>
        <a:bodyPr/>
        <a:lstStyle/>
        <a:p>
          <a:pPr rtl="1"/>
          <a:endParaRPr lang="ar-SA"/>
        </a:p>
      </dgm:t>
    </dgm:pt>
    <dgm:pt modelId="{9566E70F-440B-44B1-AB34-BFFCADF90783}" type="pres">
      <dgm:prSet presAssocID="{8F901834-36CB-4262-BFD6-0869CD9154E9}" presName="c3text" presStyleLbl="node1" presStyleIdx="2" presStyleCnt="5">
        <dgm:presLayoutVars>
          <dgm:bulletEnabled val="1"/>
        </dgm:presLayoutVars>
      </dgm:prSet>
      <dgm:spPr/>
      <dgm:t>
        <a:bodyPr/>
        <a:lstStyle/>
        <a:p>
          <a:pPr rtl="1"/>
          <a:endParaRPr lang="ar-SA"/>
        </a:p>
      </dgm:t>
    </dgm:pt>
    <dgm:pt modelId="{CF59E8E1-BD98-408F-9A52-14FCA9F16AA7}" type="pres">
      <dgm:prSet presAssocID="{8F901834-36CB-4262-BFD6-0869CD9154E9}" presName="comp4" presStyleCnt="0"/>
      <dgm:spPr/>
    </dgm:pt>
    <dgm:pt modelId="{893D238F-F05F-45F5-89E2-9604AA6E268F}" type="pres">
      <dgm:prSet presAssocID="{8F901834-36CB-4262-BFD6-0869CD9154E9}" presName="circle4" presStyleLbl="node1" presStyleIdx="3" presStyleCnt="5"/>
      <dgm:spPr/>
      <dgm:t>
        <a:bodyPr/>
        <a:lstStyle/>
        <a:p>
          <a:pPr rtl="1"/>
          <a:endParaRPr lang="ar-SA"/>
        </a:p>
      </dgm:t>
    </dgm:pt>
    <dgm:pt modelId="{993F15F4-0A8C-4E95-90FF-EDC420A7F854}" type="pres">
      <dgm:prSet presAssocID="{8F901834-36CB-4262-BFD6-0869CD9154E9}" presName="c4text" presStyleLbl="node1" presStyleIdx="3" presStyleCnt="5">
        <dgm:presLayoutVars>
          <dgm:bulletEnabled val="1"/>
        </dgm:presLayoutVars>
      </dgm:prSet>
      <dgm:spPr/>
      <dgm:t>
        <a:bodyPr/>
        <a:lstStyle/>
        <a:p>
          <a:pPr rtl="1"/>
          <a:endParaRPr lang="ar-SA"/>
        </a:p>
      </dgm:t>
    </dgm:pt>
    <dgm:pt modelId="{0883D4CA-D505-4023-8EC0-C88D453A6E1B}" type="pres">
      <dgm:prSet presAssocID="{8F901834-36CB-4262-BFD6-0869CD9154E9}" presName="comp5" presStyleCnt="0"/>
      <dgm:spPr/>
    </dgm:pt>
    <dgm:pt modelId="{79A929BC-E553-42B4-86C9-C3D0FC819C0B}" type="pres">
      <dgm:prSet presAssocID="{8F901834-36CB-4262-BFD6-0869CD9154E9}" presName="circle5" presStyleLbl="node1" presStyleIdx="4" presStyleCnt="5"/>
      <dgm:spPr/>
      <dgm:t>
        <a:bodyPr/>
        <a:lstStyle/>
        <a:p>
          <a:pPr rtl="1"/>
          <a:endParaRPr lang="ar-SA"/>
        </a:p>
      </dgm:t>
    </dgm:pt>
    <dgm:pt modelId="{11D8943F-7EC9-4932-9198-8B4732F858CD}" type="pres">
      <dgm:prSet presAssocID="{8F901834-36CB-4262-BFD6-0869CD9154E9}" presName="c5text" presStyleLbl="node1" presStyleIdx="4" presStyleCnt="5">
        <dgm:presLayoutVars>
          <dgm:bulletEnabled val="1"/>
        </dgm:presLayoutVars>
      </dgm:prSet>
      <dgm:spPr/>
      <dgm:t>
        <a:bodyPr/>
        <a:lstStyle/>
        <a:p>
          <a:pPr rtl="1"/>
          <a:endParaRPr lang="ar-SA"/>
        </a:p>
      </dgm:t>
    </dgm:pt>
  </dgm:ptLst>
  <dgm:cxnLst>
    <dgm:cxn modelId="{D213E650-69DC-4084-8994-1FA298E61894}" type="presOf" srcId="{D36525FA-2935-4EEB-8F85-D7A7C98E9CFF}" destId="{B42D0E19-374D-4F3C-B5C9-605C77FD1AC9}" srcOrd="0" destOrd="0" presId="urn:microsoft.com/office/officeart/2005/8/layout/venn2"/>
    <dgm:cxn modelId="{E5088FD0-7D91-4979-B368-A7414F74DC82}" srcId="{8F901834-36CB-4262-BFD6-0869CD9154E9}" destId="{D36525FA-2935-4EEB-8F85-D7A7C98E9CFF}" srcOrd="1" destOrd="0" parTransId="{B8540072-2542-44DB-8BD5-F74D34FBCF6E}" sibTransId="{D71AC68E-1AE1-46F2-891F-D1CA989B6DF8}"/>
    <dgm:cxn modelId="{0F8C69AB-120D-41E4-B206-4662DD577FAD}" srcId="{8F901834-36CB-4262-BFD6-0869CD9154E9}" destId="{2C22F7A1-2191-4264-9E29-56C4324AE4E2}" srcOrd="2" destOrd="0" parTransId="{66EB1772-80C8-4C1E-8FC7-AE7C454662AB}" sibTransId="{EF5153FB-94C3-44B9-A88E-A3642A81C441}"/>
    <dgm:cxn modelId="{35E31706-AA5A-46A4-A6DD-0E7CD0195405}" type="presOf" srcId="{8E20BE25-548D-41B5-A721-0007A7FEED67}" destId="{993F15F4-0A8C-4E95-90FF-EDC420A7F854}" srcOrd="1" destOrd="0" presId="urn:microsoft.com/office/officeart/2005/8/layout/venn2"/>
    <dgm:cxn modelId="{B5D9F421-41B8-4327-A0D3-868FC8FCABF9}" type="presOf" srcId="{D36525FA-2935-4EEB-8F85-D7A7C98E9CFF}" destId="{18B1C7F4-6CB2-420E-9EAD-E18C14905485}" srcOrd="1" destOrd="0" presId="urn:microsoft.com/office/officeart/2005/8/layout/venn2"/>
    <dgm:cxn modelId="{E5965620-7B88-4D92-AC0C-355B512898EC}" type="presOf" srcId="{E283B417-11DF-410C-9A17-18E572ED7D61}" destId="{11D8943F-7EC9-4932-9198-8B4732F858CD}" srcOrd="1" destOrd="0" presId="urn:microsoft.com/office/officeart/2005/8/layout/venn2"/>
    <dgm:cxn modelId="{8258D754-88A7-4713-B0FE-EB97481C3D89}" srcId="{8F901834-36CB-4262-BFD6-0869CD9154E9}" destId="{8E20BE25-548D-41B5-A721-0007A7FEED67}" srcOrd="3" destOrd="0" parTransId="{16FE5858-1CDB-4CC0-9199-CAAF2B05EAC8}" sibTransId="{E0324D2B-5567-4C63-B7C2-115357632A99}"/>
    <dgm:cxn modelId="{6E93B025-A1AB-43DC-A669-DDF35FFA3122}" type="presOf" srcId="{8F901834-36CB-4262-BFD6-0869CD9154E9}" destId="{E3215C7E-37C1-417D-9E3F-FB27435500AD}" srcOrd="0" destOrd="0" presId="urn:microsoft.com/office/officeart/2005/8/layout/venn2"/>
    <dgm:cxn modelId="{B1714A68-C4BC-4C90-B9A0-DDCD3C8832B9}" srcId="{8F901834-36CB-4262-BFD6-0869CD9154E9}" destId="{E283B417-11DF-410C-9A17-18E572ED7D61}" srcOrd="4" destOrd="0" parTransId="{EEABC477-9761-4FBB-9723-4E897AAA64EC}" sibTransId="{8E3CC836-03FF-417C-8E82-E0CE58905C22}"/>
    <dgm:cxn modelId="{C85C43E5-2948-49DA-B892-43A9117EF990}" type="presOf" srcId="{8E20BE25-548D-41B5-A721-0007A7FEED67}" destId="{893D238F-F05F-45F5-89E2-9604AA6E268F}" srcOrd="0" destOrd="0" presId="urn:microsoft.com/office/officeart/2005/8/layout/venn2"/>
    <dgm:cxn modelId="{F7BBFB9A-434E-4AA0-A418-12746FF36A47}" srcId="{8F901834-36CB-4262-BFD6-0869CD9154E9}" destId="{ADC94C5A-890B-4682-AFD9-BF411BF6FE1A}" srcOrd="0" destOrd="0" parTransId="{1FC67C28-4F86-4333-973C-B69A5343BB68}" sibTransId="{04B581B4-4E96-497C-8FBB-1BADED451ACA}"/>
    <dgm:cxn modelId="{2CE7A815-CC9C-47D4-B5D3-EE49E256237D}" type="presOf" srcId="{2C22F7A1-2191-4264-9E29-56C4324AE4E2}" destId="{EC66EF35-2B87-48E9-88CA-448E87B6F31C}" srcOrd="0" destOrd="0" presId="urn:microsoft.com/office/officeart/2005/8/layout/venn2"/>
    <dgm:cxn modelId="{4FAA3FAC-19D5-4E12-B9A3-B6C2B6150808}" type="presOf" srcId="{E283B417-11DF-410C-9A17-18E572ED7D61}" destId="{79A929BC-E553-42B4-86C9-C3D0FC819C0B}" srcOrd="0" destOrd="0" presId="urn:microsoft.com/office/officeart/2005/8/layout/venn2"/>
    <dgm:cxn modelId="{951B4EE0-A921-4F60-8CC5-EF5F584DD592}" type="presOf" srcId="{2C22F7A1-2191-4264-9E29-56C4324AE4E2}" destId="{9566E70F-440B-44B1-AB34-BFFCADF90783}" srcOrd="1" destOrd="0" presId="urn:microsoft.com/office/officeart/2005/8/layout/venn2"/>
    <dgm:cxn modelId="{7CD7310B-2617-4D05-9D1E-6FC351FA8D4B}" type="presOf" srcId="{ADC94C5A-890B-4682-AFD9-BF411BF6FE1A}" destId="{BABE9E0D-5C1C-45BE-BAC2-013928C3FA5A}" srcOrd="0" destOrd="0" presId="urn:microsoft.com/office/officeart/2005/8/layout/venn2"/>
    <dgm:cxn modelId="{5D76C541-AA23-480C-8C34-A1B821F1F300}" type="presOf" srcId="{ADC94C5A-890B-4682-AFD9-BF411BF6FE1A}" destId="{CCA39879-B804-497E-9057-8ADE4360C8CF}" srcOrd="1" destOrd="0" presId="urn:microsoft.com/office/officeart/2005/8/layout/venn2"/>
    <dgm:cxn modelId="{C4C87F35-DAED-4E5D-AC51-97D3EDCC7D8D}" type="presParOf" srcId="{E3215C7E-37C1-417D-9E3F-FB27435500AD}" destId="{45D261B5-57A0-42D6-B4C7-17FDC5BD8868}" srcOrd="0" destOrd="0" presId="urn:microsoft.com/office/officeart/2005/8/layout/venn2"/>
    <dgm:cxn modelId="{C6EB0733-F442-4941-B05E-5C5B3AF417C2}" type="presParOf" srcId="{45D261B5-57A0-42D6-B4C7-17FDC5BD8868}" destId="{BABE9E0D-5C1C-45BE-BAC2-013928C3FA5A}" srcOrd="0" destOrd="0" presId="urn:microsoft.com/office/officeart/2005/8/layout/venn2"/>
    <dgm:cxn modelId="{755EC453-077B-40B0-8811-FAE674DE4744}" type="presParOf" srcId="{45D261B5-57A0-42D6-B4C7-17FDC5BD8868}" destId="{CCA39879-B804-497E-9057-8ADE4360C8CF}" srcOrd="1" destOrd="0" presId="urn:microsoft.com/office/officeart/2005/8/layout/venn2"/>
    <dgm:cxn modelId="{2C1B59F5-1236-4CFF-8DDF-E7E3D21EE270}" type="presParOf" srcId="{E3215C7E-37C1-417D-9E3F-FB27435500AD}" destId="{B107D885-6C73-4AD1-A04A-841A6F1B59B1}" srcOrd="1" destOrd="0" presId="urn:microsoft.com/office/officeart/2005/8/layout/venn2"/>
    <dgm:cxn modelId="{511F4D73-F883-4B0B-A1FC-16717859A336}" type="presParOf" srcId="{B107D885-6C73-4AD1-A04A-841A6F1B59B1}" destId="{B42D0E19-374D-4F3C-B5C9-605C77FD1AC9}" srcOrd="0" destOrd="0" presId="urn:microsoft.com/office/officeart/2005/8/layout/venn2"/>
    <dgm:cxn modelId="{2E92DBDB-0D9E-46F6-AF6E-13F815CA953B}" type="presParOf" srcId="{B107D885-6C73-4AD1-A04A-841A6F1B59B1}" destId="{18B1C7F4-6CB2-420E-9EAD-E18C14905485}" srcOrd="1" destOrd="0" presId="urn:microsoft.com/office/officeart/2005/8/layout/venn2"/>
    <dgm:cxn modelId="{F7046579-B17A-41A2-AD89-2152B6EE54B3}" type="presParOf" srcId="{E3215C7E-37C1-417D-9E3F-FB27435500AD}" destId="{606C5DE4-772B-462B-B055-B42A82E44757}" srcOrd="2" destOrd="0" presId="urn:microsoft.com/office/officeart/2005/8/layout/venn2"/>
    <dgm:cxn modelId="{C67BD1E5-1493-4FE9-BB11-5E1FD5A549BE}" type="presParOf" srcId="{606C5DE4-772B-462B-B055-B42A82E44757}" destId="{EC66EF35-2B87-48E9-88CA-448E87B6F31C}" srcOrd="0" destOrd="0" presId="urn:microsoft.com/office/officeart/2005/8/layout/venn2"/>
    <dgm:cxn modelId="{A509F4B2-ACF0-4916-9A8A-6638F74890ED}" type="presParOf" srcId="{606C5DE4-772B-462B-B055-B42A82E44757}" destId="{9566E70F-440B-44B1-AB34-BFFCADF90783}" srcOrd="1" destOrd="0" presId="urn:microsoft.com/office/officeart/2005/8/layout/venn2"/>
    <dgm:cxn modelId="{46A6CEB2-936F-4D35-98A2-0F27765E98A6}" type="presParOf" srcId="{E3215C7E-37C1-417D-9E3F-FB27435500AD}" destId="{CF59E8E1-BD98-408F-9A52-14FCA9F16AA7}" srcOrd="3" destOrd="0" presId="urn:microsoft.com/office/officeart/2005/8/layout/venn2"/>
    <dgm:cxn modelId="{78C1FFA3-B98A-4380-B2FF-5FE9CD32317E}" type="presParOf" srcId="{CF59E8E1-BD98-408F-9A52-14FCA9F16AA7}" destId="{893D238F-F05F-45F5-89E2-9604AA6E268F}" srcOrd="0" destOrd="0" presId="urn:microsoft.com/office/officeart/2005/8/layout/venn2"/>
    <dgm:cxn modelId="{E2453081-A978-4FF9-BEF9-28E5AA9D2BE9}" type="presParOf" srcId="{CF59E8E1-BD98-408F-9A52-14FCA9F16AA7}" destId="{993F15F4-0A8C-4E95-90FF-EDC420A7F854}" srcOrd="1" destOrd="0" presId="urn:microsoft.com/office/officeart/2005/8/layout/venn2"/>
    <dgm:cxn modelId="{45FBA846-AA3B-486E-AA1D-74065E2A315D}" type="presParOf" srcId="{E3215C7E-37C1-417D-9E3F-FB27435500AD}" destId="{0883D4CA-D505-4023-8EC0-C88D453A6E1B}" srcOrd="4" destOrd="0" presId="urn:microsoft.com/office/officeart/2005/8/layout/venn2"/>
    <dgm:cxn modelId="{64290EB6-F912-4E22-8878-81BEE4237E38}" type="presParOf" srcId="{0883D4CA-D505-4023-8EC0-C88D453A6E1B}" destId="{79A929BC-E553-42B4-86C9-C3D0FC819C0B}" srcOrd="0" destOrd="0" presId="urn:microsoft.com/office/officeart/2005/8/layout/venn2"/>
    <dgm:cxn modelId="{7B3E5653-8A13-4A94-8EE7-BEE8CDEFDBBE}" type="presParOf" srcId="{0883D4CA-D505-4023-8EC0-C88D453A6E1B}" destId="{11D8943F-7EC9-4932-9198-8B4732F858CD}"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11C02-D8F8-4730-A339-A6579454756C}">
      <dsp:nvSpPr>
        <dsp:cNvPr id="0" name=""/>
        <dsp:cNvSpPr/>
      </dsp:nvSpPr>
      <dsp:spPr>
        <a:xfrm>
          <a:off x="1270000" y="0"/>
          <a:ext cx="1269999" cy="1337733"/>
        </a:xfrm>
        <a:prstGeom prst="trapezoid">
          <a:avLst>
            <a:gd name="adj" fmla="val 5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lvl="0" algn="ctr" defTabSz="1244600">
            <a:lnSpc>
              <a:spcPct val="90000"/>
            </a:lnSpc>
            <a:spcBef>
              <a:spcPct val="0"/>
            </a:spcBef>
            <a:spcAft>
              <a:spcPct val="35000"/>
            </a:spcAft>
          </a:pPr>
          <a:r>
            <a:rPr lang="ar-SA" sz="2800" b="1" kern="1200" dirty="0" smtClean="0"/>
            <a:t>المحللات</a:t>
          </a:r>
          <a:endParaRPr lang="en-US" sz="2800" b="1" kern="1200" dirty="0"/>
        </a:p>
      </dsp:txBody>
      <dsp:txXfrm>
        <a:off x="1270000" y="0"/>
        <a:ext cx="1269999" cy="1337733"/>
      </dsp:txXfrm>
    </dsp:sp>
    <dsp:sp modelId="{C2537F8E-79E0-4B39-970D-4AF6437FB325}">
      <dsp:nvSpPr>
        <dsp:cNvPr id="0" name=""/>
        <dsp:cNvSpPr/>
      </dsp:nvSpPr>
      <dsp:spPr>
        <a:xfrm>
          <a:off x="635000" y="1337733"/>
          <a:ext cx="2539999" cy="1337733"/>
        </a:xfrm>
        <a:prstGeom prst="trapezoid">
          <a:avLst>
            <a:gd name="adj" fmla="val 47468"/>
          </a:avLst>
        </a:prstGeom>
        <a:solidFill>
          <a:schemeClr val="accent3">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ar-SA" sz="2800" b="1" kern="1200" dirty="0" smtClean="0"/>
            <a:t>المستهلكات</a:t>
          </a:r>
          <a:endParaRPr lang="en-US" sz="2800" b="1" kern="1200" dirty="0"/>
        </a:p>
      </dsp:txBody>
      <dsp:txXfrm>
        <a:off x="1079499" y="1337733"/>
        <a:ext cx="1651000" cy="1337733"/>
      </dsp:txXfrm>
    </dsp:sp>
    <dsp:sp modelId="{65751AC6-E9E8-4E63-B3EC-0CBFEDFDBD8C}">
      <dsp:nvSpPr>
        <dsp:cNvPr id="0" name=""/>
        <dsp:cNvSpPr/>
      </dsp:nvSpPr>
      <dsp:spPr>
        <a:xfrm>
          <a:off x="0" y="2675466"/>
          <a:ext cx="3810000" cy="1337733"/>
        </a:xfrm>
        <a:prstGeom prst="trapezoid">
          <a:avLst>
            <a:gd name="adj" fmla="val 47468"/>
          </a:avLst>
        </a:prstGeom>
        <a:solidFill>
          <a:srgbClr val="92D050"/>
        </a:solidFill>
        <a:ln>
          <a:solidFill>
            <a:srgbClr val="00B05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ar-SA" sz="2800" b="1" kern="1200" dirty="0" smtClean="0"/>
            <a:t>المنتجات</a:t>
          </a:r>
          <a:endParaRPr lang="en-US" sz="2800" b="1" kern="1200" dirty="0"/>
        </a:p>
      </dsp:txBody>
      <dsp:txXfrm>
        <a:off x="666749" y="2675466"/>
        <a:ext cx="2476500" cy="1337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E9E0D-5C1C-45BE-BAC2-013928C3FA5A}">
      <dsp:nvSpPr>
        <dsp:cNvPr id="0" name=""/>
        <dsp:cNvSpPr/>
      </dsp:nvSpPr>
      <dsp:spPr>
        <a:xfrm>
          <a:off x="0" y="381000"/>
          <a:ext cx="3657600" cy="36576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ar-SA" sz="1100" b="1" kern="1200" dirty="0" smtClean="0">
              <a:solidFill>
                <a:srgbClr val="002060"/>
              </a:solidFill>
            </a:rPr>
            <a:t>)5-دورة الكبريت </a:t>
          </a:r>
          <a:r>
            <a:rPr lang="en-US" sz="1100" b="1" kern="1200" dirty="0" smtClean="0">
              <a:solidFill>
                <a:srgbClr val="002060"/>
              </a:solidFill>
            </a:rPr>
            <a:t>Sulfur cycle</a:t>
          </a:r>
          <a:endParaRPr lang="ar-SA" sz="1100" b="1" kern="1200" dirty="0">
            <a:solidFill>
              <a:srgbClr val="002060"/>
            </a:solidFill>
          </a:endParaRPr>
        </a:p>
      </dsp:txBody>
      <dsp:txXfrm>
        <a:off x="1142999" y="563880"/>
        <a:ext cx="1371600" cy="365760"/>
      </dsp:txXfrm>
    </dsp:sp>
    <dsp:sp modelId="{B42D0E19-374D-4F3C-B5C9-605C77FD1AC9}">
      <dsp:nvSpPr>
        <dsp:cNvPr id="0" name=""/>
        <dsp:cNvSpPr/>
      </dsp:nvSpPr>
      <dsp:spPr>
        <a:xfrm>
          <a:off x="274319" y="1043940"/>
          <a:ext cx="3108960" cy="3108960"/>
        </a:xfrm>
        <a:prstGeom prst="ellipse">
          <a:avLst/>
        </a:prstGeom>
        <a:solidFill>
          <a:srgbClr val="FFCF3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ar-SA" sz="1100" b="1" kern="1200" dirty="0" smtClean="0">
              <a:solidFill>
                <a:srgbClr val="002060"/>
              </a:solidFill>
            </a:rPr>
            <a:t>)4-دورة النيتروجين </a:t>
          </a:r>
          <a:r>
            <a:rPr lang="en-US" sz="1100" b="1" kern="1200" dirty="0" smtClean="0">
              <a:solidFill>
                <a:srgbClr val="002060"/>
              </a:solidFill>
            </a:rPr>
            <a:t>Nitrogen cycle </a:t>
          </a:r>
          <a:endParaRPr lang="ar-SA" sz="1100" b="1" kern="1200" dirty="0">
            <a:solidFill>
              <a:srgbClr val="002060"/>
            </a:solidFill>
          </a:endParaRPr>
        </a:p>
      </dsp:txBody>
      <dsp:txXfrm>
        <a:off x="1158430" y="1222705"/>
        <a:ext cx="1340739" cy="357530"/>
      </dsp:txXfrm>
    </dsp:sp>
    <dsp:sp modelId="{EC66EF35-2B87-48E9-88CA-448E87B6F31C}">
      <dsp:nvSpPr>
        <dsp:cNvPr id="0" name=""/>
        <dsp:cNvSpPr/>
      </dsp:nvSpPr>
      <dsp:spPr>
        <a:xfrm>
          <a:off x="548639" y="1592579"/>
          <a:ext cx="2560320" cy="25603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ar-SA" sz="1100" b="1" kern="1200" dirty="0" smtClean="0">
              <a:solidFill>
                <a:srgbClr val="002060"/>
              </a:solidFill>
            </a:rPr>
            <a:t>3-دورة الأكسجين </a:t>
          </a:r>
          <a:r>
            <a:rPr lang="en-US" sz="1100" b="1" kern="1200" dirty="0" smtClean="0">
              <a:solidFill>
                <a:srgbClr val="002060"/>
              </a:solidFill>
            </a:rPr>
            <a:t>Oxygen cycle </a:t>
          </a:r>
          <a:endParaRPr lang="en-US" sz="1100" b="1" kern="1200" dirty="0">
            <a:solidFill>
              <a:srgbClr val="002060"/>
            </a:solidFill>
          </a:endParaRPr>
        </a:p>
      </dsp:txBody>
      <dsp:txXfrm>
        <a:off x="1166317" y="1769242"/>
        <a:ext cx="1324965" cy="353324"/>
      </dsp:txXfrm>
    </dsp:sp>
    <dsp:sp modelId="{893D238F-F05F-45F5-89E2-9604AA6E268F}">
      <dsp:nvSpPr>
        <dsp:cNvPr id="0" name=""/>
        <dsp:cNvSpPr/>
      </dsp:nvSpPr>
      <dsp:spPr>
        <a:xfrm>
          <a:off x="822959" y="2141220"/>
          <a:ext cx="2011680" cy="2011680"/>
        </a:xfrm>
        <a:prstGeom prst="ellipse">
          <a:avLst/>
        </a:prstGeom>
        <a:solidFill>
          <a:srgbClr val="FFCF3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ar-SA" sz="1100" b="1" kern="1200" dirty="0" smtClean="0">
              <a:solidFill>
                <a:srgbClr val="002060"/>
              </a:solidFill>
            </a:rPr>
            <a:t>2-دورة الكربون </a:t>
          </a:r>
          <a:r>
            <a:rPr lang="en-US" sz="1100" b="1" kern="1200" dirty="0" smtClean="0">
              <a:solidFill>
                <a:srgbClr val="002060"/>
              </a:solidFill>
            </a:rPr>
            <a:t>Carbon cycle</a:t>
          </a:r>
          <a:endParaRPr lang="ar-SA" sz="1100" b="1" kern="1200" dirty="0">
            <a:solidFill>
              <a:srgbClr val="002060"/>
            </a:solidFill>
          </a:endParaRPr>
        </a:p>
      </dsp:txBody>
      <dsp:txXfrm>
        <a:off x="1285646" y="2322271"/>
        <a:ext cx="1086307" cy="362102"/>
      </dsp:txXfrm>
    </dsp:sp>
    <dsp:sp modelId="{79A929BC-E553-42B4-86C9-C3D0FC819C0B}">
      <dsp:nvSpPr>
        <dsp:cNvPr id="0" name=""/>
        <dsp:cNvSpPr/>
      </dsp:nvSpPr>
      <dsp:spPr>
        <a:xfrm>
          <a:off x="1097279" y="2689860"/>
          <a:ext cx="1463040" cy="14630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ar-SA" sz="1100" b="1" kern="1200" dirty="0" smtClean="0">
              <a:solidFill>
                <a:srgbClr val="002060"/>
              </a:solidFill>
            </a:rPr>
            <a:t>1-دورة الماء </a:t>
          </a:r>
          <a:r>
            <a:rPr lang="en-US" sz="1100" b="1" kern="1200" dirty="0" smtClean="0">
              <a:solidFill>
                <a:srgbClr val="002060"/>
              </a:solidFill>
            </a:rPr>
            <a:t>Water cycle   </a:t>
          </a:r>
          <a:endParaRPr lang="en-US" sz="1100" b="1" kern="1200" dirty="0">
            <a:solidFill>
              <a:srgbClr val="002060"/>
            </a:solidFill>
          </a:endParaRPr>
        </a:p>
      </dsp:txBody>
      <dsp:txXfrm>
        <a:off x="1311537" y="3055620"/>
        <a:ext cx="1034525" cy="73152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C27680-31F1-4CF7-B306-5BE20AAADA92}" type="datetimeFigureOut">
              <a:rPr lang="en-US" smtClean="0"/>
              <a:pPr/>
              <a:t>1/17/2013</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A7501D-BE68-401E-8E20-AEF4B88DD99D}" type="slidenum">
              <a:rPr lang="en-US" smtClean="0"/>
              <a:pPr/>
              <a:t>‹#›</a:t>
            </a:fld>
            <a:endParaRPr lang="en-US"/>
          </a:p>
        </p:txBody>
      </p:sp>
    </p:spTree>
    <p:extLst>
      <p:ext uri="{BB962C8B-B14F-4D97-AF65-F5344CB8AC3E}">
        <p14:creationId xmlns:p14="http://schemas.microsoft.com/office/powerpoint/2010/main" val="2069987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32F8E-AF55-49A8-B601-515A2B574B3C}" type="datetimeFigureOut">
              <a:rPr lang="en-US" smtClean="0"/>
              <a:pPr/>
              <a:t>1/17/2013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E5894A-D69D-4204-A4E3-6DCC4257B32A}" type="slidenum">
              <a:rPr lang="en-US" smtClean="0"/>
              <a:pPr/>
              <a:t>‹#›</a:t>
            </a:fld>
            <a:endParaRPr lang="en-US"/>
          </a:p>
        </p:txBody>
      </p:sp>
    </p:spTree>
    <p:extLst>
      <p:ext uri="{BB962C8B-B14F-4D97-AF65-F5344CB8AC3E}">
        <p14:creationId xmlns:p14="http://schemas.microsoft.com/office/powerpoint/2010/main" val="32335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3E5894A-D69D-4204-A4E3-6DCC4257B32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3E5894A-D69D-4204-A4E3-6DCC4257B32A}"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3B10E763-F48E-4C1C-BF79-85AE30029C21}" type="datetimeFigureOut">
              <a:rPr lang="en-US" smtClean="0"/>
              <a:pPr/>
              <a:t>1/17/2013</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884DA90-BF14-49B8-99EE-F7A45F17C9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3B10E763-F48E-4C1C-BF79-85AE30029C21}" type="datetimeFigureOut">
              <a:rPr lang="en-US" smtClean="0"/>
              <a:pPr/>
              <a:t>1/17/2013</a:t>
            </a:fld>
            <a:endParaRPr lang="en-US"/>
          </a:p>
        </p:txBody>
      </p:sp>
      <p:sp>
        <p:nvSpPr>
          <p:cNvPr id="9" name="عنصر نائب لرقم الشريحة 8"/>
          <p:cNvSpPr>
            <a:spLocks noGrp="1"/>
          </p:cNvSpPr>
          <p:nvPr>
            <p:ph type="sldNum" sz="quarter" idx="15"/>
          </p:nvPr>
        </p:nvSpPr>
        <p:spPr/>
        <p:txBody>
          <a:bodyPr rtlCol="0"/>
          <a:lstStyle/>
          <a:p>
            <a:fld id="{F884DA90-BF14-49B8-99EE-F7A45F17C972}" type="slidenum">
              <a:rPr lang="en-US" smtClean="0"/>
              <a:pPr/>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3B10E763-F48E-4C1C-BF79-85AE30029C21}" type="datetimeFigureOut">
              <a:rPr lang="en-US" smtClean="0"/>
              <a:pPr/>
              <a:t>1/17/2013</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884DA90-BF14-49B8-99EE-F7A45F17C9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3B10E763-F48E-4C1C-BF79-85AE30029C21}" type="datetimeFigureOut">
              <a:rPr lang="en-US" smtClean="0"/>
              <a:pPr/>
              <a:t>1/17/2013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884DA90-BF14-49B8-99EE-F7A45F17C972}" type="slidenum">
              <a:rPr lang="en-US" smtClean="0"/>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3B10E763-F48E-4C1C-BF79-85AE30029C21}" type="datetimeFigureOut">
              <a:rPr lang="en-US" smtClean="0"/>
              <a:pPr/>
              <a:t>1/17/2013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884DA90-BF14-49B8-99EE-F7A45F17C972}" type="slidenum">
              <a:rPr lang="en-US" smtClean="0"/>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B10E763-F48E-4C1C-BF79-85AE30029C21}" type="datetimeFigureOut">
              <a:rPr lang="en-US" smtClean="0"/>
              <a:pPr/>
              <a:t>1/17/2013</a:t>
            </a:fld>
            <a:endParaRPr lang="en-US"/>
          </a:p>
        </p:txBody>
      </p:sp>
      <p:sp>
        <p:nvSpPr>
          <p:cNvPr id="7" name="عنصر نائب لرقم الشريحة 6"/>
          <p:cNvSpPr>
            <a:spLocks noGrp="1"/>
          </p:cNvSpPr>
          <p:nvPr>
            <p:ph type="sldNum" sz="quarter" idx="11"/>
          </p:nvPr>
        </p:nvSpPr>
        <p:spPr/>
        <p:txBody>
          <a:bodyPr rtlCol="0"/>
          <a:lstStyle/>
          <a:p>
            <a:fld id="{F884DA90-BF14-49B8-99EE-F7A45F17C972}" type="slidenum">
              <a:rPr lang="en-US" smtClean="0"/>
              <a:pPr/>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B10E763-F48E-4C1C-BF79-85AE30029C21}" type="datetimeFigureOut">
              <a:rPr lang="en-US" smtClean="0"/>
              <a:pPr/>
              <a:t>1/17/2013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1"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3B10E763-F48E-4C1C-BF79-85AE30029C21}" type="datetimeFigureOut">
              <a:rPr lang="en-US" smtClean="0"/>
              <a:pPr/>
              <a:t>1/17/2013</a:t>
            </a:fld>
            <a:endParaRPr lang="en-US"/>
          </a:p>
        </p:txBody>
      </p:sp>
      <p:sp>
        <p:nvSpPr>
          <p:cNvPr id="22" name="عنصر نائب لرقم الشريحة 21"/>
          <p:cNvSpPr>
            <a:spLocks noGrp="1"/>
          </p:cNvSpPr>
          <p:nvPr>
            <p:ph type="sldNum" sz="quarter" idx="15"/>
          </p:nvPr>
        </p:nvSpPr>
        <p:spPr/>
        <p:txBody>
          <a:bodyPr rtlCol="0"/>
          <a:lstStyle/>
          <a:p>
            <a:fld id="{F884DA90-BF14-49B8-99EE-F7A45F17C972}" type="slidenum">
              <a:rPr lang="en-US" smtClean="0"/>
              <a:pPr/>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9"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3B10E763-F48E-4C1C-BF79-85AE30029C21}" type="datetimeFigureOut">
              <a:rPr lang="en-US" smtClean="0"/>
              <a:pPr/>
              <a:t>1/17/2013</a:t>
            </a:fld>
            <a:endParaRPr lang="en-US"/>
          </a:p>
        </p:txBody>
      </p:sp>
      <p:sp>
        <p:nvSpPr>
          <p:cNvPr id="18" name="عنصر نائب لرقم الشريحة 17"/>
          <p:cNvSpPr>
            <a:spLocks noGrp="1"/>
          </p:cNvSpPr>
          <p:nvPr>
            <p:ph type="sldNum" sz="quarter" idx="11"/>
          </p:nvPr>
        </p:nvSpPr>
        <p:spPr/>
        <p:txBody>
          <a:bodyPr rtlCol="0"/>
          <a:lstStyle/>
          <a:p>
            <a:fld id="{F884DA90-BF14-49B8-99EE-F7A45F17C972}" type="slidenum">
              <a:rPr lang="en-US" smtClean="0"/>
              <a:pPr/>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1/17/2013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0"/>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9"/>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1/17/2013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B10E763-F48E-4C1C-BF79-85AE30029C21}" type="datetimeFigureOut">
              <a:rPr lang="en-US" smtClean="0"/>
              <a:pPr/>
              <a:t>1/17/2013</a:t>
            </a:fld>
            <a:endParaRPr lang="en-US"/>
          </a:p>
        </p:txBody>
      </p:sp>
      <p:sp>
        <p:nvSpPr>
          <p:cNvPr id="3" name="عنصر نائب للتذييل 2"/>
          <p:cNvSpPr>
            <a:spLocks noGrp="1"/>
          </p:cNvSpPr>
          <p:nvPr>
            <p:ph type="ftr" sz="quarter" idx="3"/>
          </p:nvPr>
        </p:nvSpPr>
        <p:spPr>
          <a:xfrm rot="5400000">
            <a:off x="6990187"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884DA90-BF14-49B8-99EE-F7A45F17C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الثانية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85800"/>
            <a:ext cx="7467600" cy="1143000"/>
          </a:xfrm>
          <a:ln>
            <a:solidFill>
              <a:schemeClr val="bg1"/>
            </a:solidFill>
          </a:ln>
        </p:spPr>
        <p:txBody>
          <a:bodyPr/>
          <a:lstStyle/>
          <a:p>
            <a:pPr algn="ctr" rtl="1"/>
            <a:r>
              <a:rPr lang="ar-SA" b="1" dirty="0" smtClean="0">
                <a:solidFill>
                  <a:schemeClr val="accent1">
                    <a:lumMod val="75000"/>
                  </a:schemeClr>
                </a:solidFill>
              </a:rPr>
              <a:t>سريان الطاقة في النظم البيئية: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381000" y="1524000"/>
            <a:ext cx="7924800" cy="2590800"/>
          </a:xfrm>
        </p:spPr>
        <p:txBody>
          <a:bodyPr>
            <a:normAutofit lnSpcReduction="10000"/>
          </a:bodyPr>
          <a:lstStyle/>
          <a:p>
            <a:pPr algn="just" rtl="1"/>
            <a:r>
              <a:rPr lang="ar-SA" dirty="0" smtClean="0"/>
              <a:t>تحتاج الكائنات الحية في النظم البيئية المختلفة إلى الطاقة لتبقى على قيد الحياة, ولكي تنمو وتؤدي وظائفها المختلفة, والشمس مصدر الطاقة الأساسي لجميع النظم البيئية, وهي طاقة متجددة لا تفنى, وتنتقل من شكل إلى آخر ومن كائن إلى آخر, وهي تتسرب أثناء عملية التحول إلى البيئة المحيطة ليستفاد منها من جديد. </a:t>
            </a:r>
          </a:p>
          <a:p>
            <a:pPr algn="just" rtl="1"/>
            <a:r>
              <a:rPr lang="ar-SA" dirty="0" smtClean="0"/>
              <a:t>تعرف عملية تمرير وانتقال الطاقة أو المواد الغذائية بين الكائنات المنتجة والمستهلكة والمحللة التي تعيش في النظام البيئي </a:t>
            </a:r>
            <a:r>
              <a:rPr lang="ar-SA" dirty="0" err="1" smtClean="0"/>
              <a:t>بـ</a:t>
            </a:r>
            <a:endParaRPr lang="ar-SA" sz="1900" b="1" dirty="0" smtClean="0"/>
          </a:p>
          <a:p>
            <a:pPr algn="just" rtl="1"/>
            <a:endParaRPr lang="en-US" dirty="0" smtClean="0"/>
          </a:p>
          <a:p>
            <a:pPr algn="just" rtl="1"/>
            <a:endParaRPr lang="en-US" dirty="0"/>
          </a:p>
        </p:txBody>
      </p:sp>
      <p:pic>
        <p:nvPicPr>
          <p:cNvPr id="4" name="صورة 3"/>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شكل بيضاوي 4"/>
          <p:cNvSpPr/>
          <p:nvPr/>
        </p:nvSpPr>
        <p:spPr>
          <a:xfrm>
            <a:off x="4953000" y="4343400"/>
            <a:ext cx="2743200" cy="2133600"/>
          </a:xfrm>
          <a:prstGeom prst="ellipse">
            <a:avLst/>
          </a:prstGeom>
          <a:gradFill flip="none" rotWithShape="1">
            <a:gsLst>
              <a:gs pos="0">
                <a:schemeClr val="accent1">
                  <a:lumMod val="5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rgbClr val="007A37"/>
                </a:solidFill>
              </a:rPr>
              <a:t>بالسلسلة الغذائية  </a:t>
            </a:r>
            <a:r>
              <a:rPr lang="en-ZW" sz="2000" b="1" dirty="0" smtClean="0">
                <a:solidFill>
                  <a:srgbClr val="007A37"/>
                </a:solidFill>
                <a:cs typeface="+mj-cs"/>
              </a:rPr>
              <a:t>Food chain</a:t>
            </a:r>
            <a:r>
              <a:rPr lang="ar-SA" sz="2000" b="1" dirty="0" smtClean="0">
                <a:solidFill>
                  <a:srgbClr val="007A37"/>
                </a:solidFill>
                <a:cs typeface="+mj-cs"/>
              </a:rPr>
              <a:t> </a:t>
            </a:r>
            <a:endParaRPr lang="en-US" sz="2000" b="1" dirty="0">
              <a:solidFill>
                <a:srgbClr val="007A37"/>
              </a:solidFill>
              <a:cs typeface="+mj-cs"/>
            </a:endParaRPr>
          </a:p>
        </p:txBody>
      </p:sp>
      <p:sp>
        <p:nvSpPr>
          <p:cNvPr id="6" name="شكل بيضاوي 5"/>
          <p:cNvSpPr/>
          <p:nvPr/>
        </p:nvSpPr>
        <p:spPr>
          <a:xfrm>
            <a:off x="1295400" y="4419600"/>
            <a:ext cx="2743200" cy="2133600"/>
          </a:xfrm>
          <a:prstGeom prst="ellipse">
            <a:avLst/>
          </a:prstGeom>
          <a:gradFill flip="none" rotWithShape="1">
            <a:gsLst>
              <a:gs pos="0">
                <a:schemeClr val="accent1">
                  <a:lumMod val="5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rgbClr val="007A37"/>
                </a:solidFill>
              </a:rPr>
              <a:t>بالشبكة الغذائية </a:t>
            </a:r>
            <a:r>
              <a:rPr lang="en-ZW" sz="2000" b="1" dirty="0" smtClean="0">
                <a:solidFill>
                  <a:srgbClr val="007A37"/>
                </a:solidFill>
                <a:cs typeface="+mj-cs"/>
              </a:rPr>
              <a:t>Food web</a:t>
            </a:r>
            <a:r>
              <a:rPr lang="ar-SA" sz="2000" b="1" dirty="0" smtClean="0">
                <a:solidFill>
                  <a:srgbClr val="007A37"/>
                </a:solidFill>
                <a:cs typeface="+mj-cs"/>
              </a:rPr>
              <a:t> </a:t>
            </a:r>
            <a:endParaRPr lang="en-US" sz="2000" b="1" dirty="0">
              <a:solidFill>
                <a:srgbClr val="007A37"/>
              </a:solidFill>
              <a:cs typeface="+mj-cs"/>
            </a:endParaRPr>
          </a:p>
        </p:txBody>
      </p:sp>
      <p:sp>
        <p:nvSpPr>
          <p:cNvPr id="7" name="مربع نص 6"/>
          <p:cNvSpPr txBox="1"/>
          <p:nvPr/>
        </p:nvSpPr>
        <p:spPr>
          <a:xfrm>
            <a:off x="3962400" y="5105400"/>
            <a:ext cx="914400" cy="769441"/>
          </a:xfrm>
          <a:prstGeom prst="rect">
            <a:avLst/>
          </a:prstGeom>
          <a:noFill/>
        </p:spPr>
        <p:txBody>
          <a:bodyPr wrap="square" rtlCol="0">
            <a:spAutoFit/>
          </a:bodyPr>
          <a:lstStyle/>
          <a:p>
            <a:pPr algn="ctr"/>
            <a:r>
              <a:rPr lang="ar-SA" sz="4400" dirty="0" smtClean="0">
                <a:solidFill>
                  <a:srgbClr val="007A37"/>
                </a:solidFill>
              </a:rPr>
              <a:t>أو</a:t>
            </a:r>
            <a:endParaRPr lang="en-US" sz="4400" dirty="0">
              <a:solidFill>
                <a:srgbClr val="007A37"/>
              </a:solidFill>
            </a:endParaRPr>
          </a:p>
        </p:txBody>
      </p:sp>
      <p:sp>
        <p:nvSpPr>
          <p:cNvPr id="8" name="سهم إلى اليمين 7"/>
          <p:cNvSpPr/>
          <p:nvPr/>
        </p:nvSpPr>
        <p:spPr>
          <a:xfrm rot="2337343">
            <a:off x="4242943" y="4327261"/>
            <a:ext cx="1295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سهم إلى اليمين 8"/>
          <p:cNvSpPr/>
          <p:nvPr/>
        </p:nvSpPr>
        <p:spPr>
          <a:xfrm rot="8091395">
            <a:off x="3348005" y="4311032"/>
            <a:ext cx="1295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شكل بيضاوي 9"/>
          <p:cNvSpPr/>
          <p:nvPr/>
        </p:nvSpPr>
        <p:spPr>
          <a:xfrm>
            <a:off x="4267200" y="39624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6759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467600" cy="427038"/>
          </a:xfrm>
        </p:spPr>
        <p:txBody>
          <a:bodyPr>
            <a:noAutofit/>
          </a:bodyPr>
          <a:lstStyle/>
          <a:p>
            <a:pPr algn="ctr" rtl="1">
              <a:buFont typeface="Wingdings" pitchFamily="2" charset="2"/>
              <a:buChar char="v"/>
            </a:pPr>
            <a:r>
              <a:rPr lang="ar-SA" sz="2400" b="1" dirty="0" smtClean="0">
                <a:solidFill>
                  <a:schemeClr val="accent1">
                    <a:lumMod val="75000"/>
                  </a:schemeClr>
                </a:solidFill>
              </a:rPr>
              <a:t>السلسلة الغذائية   </a:t>
            </a:r>
            <a:r>
              <a:rPr lang="en-ZW" sz="2400" b="1" dirty="0" smtClean="0">
                <a:solidFill>
                  <a:schemeClr val="accent1">
                    <a:lumMod val="75000"/>
                  </a:schemeClr>
                </a:solidFill>
              </a:rPr>
              <a:t>Food chain</a:t>
            </a:r>
            <a:r>
              <a:rPr lang="ar-SA" sz="2400" b="1" dirty="0" smtClean="0">
                <a:solidFill>
                  <a:srgbClr val="007A37"/>
                </a:solidFill>
              </a:rPr>
              <a:t> </a:t>
            </a:r>
            <a:r>
              <a:rPr lang="en-US" sz="2400" b="1" dirty="0" smtClean="0">
                <a:solidFill>
                  <a:srgbClr val="007A37"/>
                </a:solidFill>
              </a:rPr>
              <a:t/>
            </a:r>
            <a:br>
              <a:rPr lang="en-US" sz="2400" b="1" dirty="0" smtClean="0">
                <a:solidFill>
                  <a:srgbClr val="007A37"/>
                </a:solidFill>
              </a:rPr>
            </a:br>
            <a:endParaRPr lang="en-US" sz="2400" dirty="0"/>
          </a:p>
        </p:txBody>
      </p:sp>
      <p:sp>
        <p:nvSpPr>
          <p:cNvPr id="3" name="عنصر نائب للمحتوى 2"/>
          <p:cNvSpPr>
            <a:spLocks noGrp="1"/>
          </p:cNvSpPr>
          <p:nvPr>
            <p:ph sz="quarter" idx="1"/>
          </p:nvPr>
        </p:nvSpPr>
        <p:spPr>
          <a:xfrm>
            <a:off x="304800" y="609600"/>
            <a:ext cx="8305800" cy="914400"/>
          </a:xfrm>
        </p:spPr>
        <p:txBody>
          <a:bodyPr>
            <a:normAutofit/>
          </a:bodyPr>
          <a:lstStyle/>
          <a:p>
            <a:pPr algn="just" rtl="1"/>
            <a:r>
              <a:rPr lang="ar-SA" sz="2000" dirty="0" smtClean="0"/>
              <a:t>يكون تدفق الطاقة فيها خطياً أو أفقياً عبر مسار واحد, ولا يزيد عدد المستويات فيها عن خمسة يحتوي كل مستوى منها على كائن حي واحد فقط.</a:t>
            </a:r>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descr="C:\Documents and Settings\F2KNOW\My Documents\My Pictures\أساسيات البيئة\5 001.jpg"/>
          <p:cNvPicPr/>
          <p:nvPr/>
        </p:nvPicPr>
        <p:blipFill>
          <a:blip r:embed="rId3"/>
          <a:srcRect/>
          <a:stretch>
            <a:fillRect/>
          </a:stretch>
        </p:blipFill>
        <p:spPr bwMode="auto">
          <a:xfrm>
            <a:off x="838200" y="1447800"/>
            <a:ext cx="6858000" cy="5229225"/>
          </a:xfrm>
          <a:prstGeom prst="rect">
            <a:avLst/>
          </a:prstGeom>
          <a:solidFill>
            <a:srgbClr val="FFFFFF">
              <a:shade val="85000"/>
            </a:srgbClr>
          </a:solidFill>
          <a:ln w="8890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643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C:\Documents and Settings\F2KNOW\My Documents\My Pictures\أساسيات البيئة\5 001.jpg"/>
          <p:cNvPicPr>
            <a:picLocks noGrp="1"/>
          </p:cNvPicPr>
          <p:nvPr>
            <p:ph sz="quarter" idx="1"/>
          </p:nvPr>
        </p:nvPicPr>
        <p:blipFill>
          <a:blip r:embed="rId2" cstate="print"/>
          <a:srcRect/>
          <a:stretch>
            <a:fillRect/>
          </a:stretch>
        </p:blipFill>
        <p:spPr bwMode="auto">
          <a:xfrm>
            <a:off x="228600" y="228600"/>
            <a:ext cx="3581400" cy="6248400"/>
          </a:xfrm>
          <a:prstGeom prst="rect">
            <a:avLst/>
          </a:prstGeom>
          <a:solidFill>
            <a:srgbClr val="FFFFFF">
              <a:shade val="85000"/>
            </a:srgbClr>
          </a:solidFill>
          <a:ln w="1905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121" name="Rectangle 1"/>
          <p:cNvSpPr>
            <a:spLocks noChangeArrowheads="1"/>
          </p:cNvSpPr>
          <p:nvPr/>
        </p:nvSpPr>
        <p:spPr bwMode="auto">
          <a:xfrm>
            <a:off x="4191000" y="228600"/>
            <a:ext cx="4196983"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00"/>
                </a:solidFill>
                <a:effectLst/>
                <a:latin typeface="Times New Roman" pitchFamily="18" charset="0"/>
                <a:ea typeface="Calibri" pitchFamily="34" charset="0"/>
                <a:cs typeface="Traditional Arabic" pitchFamily="2" charset="-78"/>
              </a:rPr>
              <a:t>وتتكون السلسلة الغذائية البسيطة مما يأتي:</a:t>
            </a:r>
            <a:endParaRPr kumimoji="0" lang="ar-SA"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8" name="مستطيل 7"/>
          <p:cNvSpPr/>
          <p:nvPr/>
        </p:nvSpPr>
        <p:spPr>
          <a:xfrm>
            <a:off x="3962400" y="838200"/>
            <a:ext cx="4572000" cy="5632311"/>
          </a:xfrm>
          <a:prstGeom prst="rect">
            <a:avLst/>
          </a:prstGeom>
        </p:spPr>
        <p:txBody>
          <a:bodyPr wrap="square">
            <a:spAutoFit/>
          </a:bodyPr>
          <a:lstStyle/>
          <a:p>
            <a:pPr lvl="0" algn="just" rtl="1"/>
            <a:r>
              <a:rPr lang="ar-SA" sz="2000" dirty="0" smtClean="0">
                <a:cs typeface="Traditional Arabic" pitchFamily="2" charset="-78"/>
              </a:rPr>
              <a:t>1- تبدأ السلسلة الغذائية بالمنتجات, وهي كائنات حية ذاتية التغذية تنتج وتخزن الطاقة لتمثل المستوى الغذائي الأول أو المستوى الإنتاجي.</a:t>
            </a:r>
            <a:r>
              <a:rPr lang="ar-SA" sz="2000" b="1" dirty="0" smtClean="0">
                <a:cs typeface="Traditional Arabic" pitchFamily="2" charset="-78"/>
              </a:rPr>
              <a:t> </a:t>
            </a:r>
          </a:p>
          <a:p>
            <a:pPr lvl="0" algn="just" rtl="1"/>
            <a:endParaRPr lang="en-US" sz="2000" b="1" dirty="0" smtClean="0">
              <a:cs typeface="Traditional Arabic" pitchFamily="2" charset="-78"/>
            </a:endParaRPr>
          </a:p>
          <a:p>
            <a:pPr lvl="0" algn="just" rtl="1"/>
            <a:r>
              <a:rPr lang="ar-SA" sz="2000" dirty="0" smtClean="0">
                <a:cs typeface="Traditional Arabic" pitchFamily="2" charset="-78"/>
              </a:rPr>
              <a:t>2- تحتل آكلات النباتات المستوى الغذائي الثاني أو المستوى الاستهلاكي الأول .</a:t>
            </a:r>
            <a:r>
              <a:rPr lang="ar-SA" sz="2000" b="1" dirty="0" smtClean="0">
                <a:cs typeface="Traditional Arabic" pitchFamily="2" charset="-78"/>
              </a:rPr>
              <a:t> </a:t>
            </a:r>
          </a:p>
          <a:p>
            <a:pPr lvl="0" algn="just" rtl="1"/>
            <a:endParaRPr lang="en-US" sz="2000" b="1" dirty="0" smtClean="0">
              <a:cs typeface="Traditional Arabic" pitchFamily="2" charset="-78"/>
            </a:endParaRPr>
          </a:p>
          <a:p>
            <a:pPr lvl="0" algn="just" rtl="1"/>
            <a:r>
              <a:rPr lang="ar-SA" sz="2000" dirty="0" smtClean="0">
                <a:cs typeface="Traditional Arabic" pitchFamily="2" charset="-78"/>
              </a:rPr>
              <a:t>3- تمثل آكلات اللحوم المستوى الغذائي الثالث أو المستوى الاستهلاكي الثاني.</a:t>
            </a:r>
            <a:r>
              <a:rPr lang="ar-SA" sz="2000" b="1" dirty="0" smtClean="0">
                <a:cs typeface="Traditional Arabic" pitchFamily="2" charset="-78"/>
              </a:rPr>
              <a:t> </a:t>
            </a:r>
          </a:p>
          <a:p>
            <a:pPr lvl="0" algn="just" rtl="1"/>
            <a:endParaRPr lang="en-US" sz="2000" b="1" dirty="0" smtClean="0">
              <a:cs typeface="Traditional Arabic" pitchFamily="2" charset="-78"/>
            </a:endParaRPr>
          </a:p>
          <a:p>
            <a:pPr lvl="0" algn="just" rtl="1"/>
            <a:r>
              <a:rPr lang="ar-SA" sz="2000" dirty="0" smtClean="0">
                <a:cs typeface="Traditional Arabic" pitchFamily="2" charset="-78"/>
              </a:rPr>
              <a:t>4- قد تحتل آكلات اللحوم مستويات غذائية أكثر من ذلك تبعاً لطول السلسلة الغذائية ونوعية النظام البيئي وما يوجد فيه من مكونات حية.</a:t>
            </a:r>
            <a:r>
              <a:rPr lang="ar-SA" sz="2000" b="1" dirty="0" smtClean="0">
                <a:cs typeface="Traditional Arabic" pitchFamily="2" charset="-78"/>
              </a:rPr>
              <a:t> </a:t>
            </a:r>
          </a:p>
          <a:p>
            <a:pPr lvl="0" algn="just" rtl="1"/>
            <a:endParaRPr lang="en-US" sz="2000" b="1" dirty="0" smtClean="0">
              <a:cs typeface="Traditional Arabic" pitchFamily="2" charset="-78"/>
            </a:endParaRPr>
          </a:p>
          <a:p>
            <a:pPr lvl="0" algn="just" rtl="1"/>
            <a:r>
              <a:rPr lang="ar-SA" sz="2000" dirty="0" smtClean="0">
                <a:cs typeface="Traditional Arabic" pitchFamily="2" charset="-78"/>
              </a:rPr>
              <a:t>5- تأتي المحللات في ختام أو نهاية حلقة سريان الطاقة في السلسلة الغذائية, حيث تحلل المنتجات والمستهلكات إلى عناصرها الأولية, ثم تعيدها إلى التربة في صورة غير عضوية لتستفيد منها المنتجات مرة أخرى. </a:t>
            </a:r>
            <a:endParaRPr lang="en-US" sz="2000" b="1" dirty="0">
              <a:cs typeface="Traditional Arabic" pitchFamily="2" charset="-78"/>
            </a:endParaRPr>
          </a:p>
        </p:txBody>
      </p:sp>
    </p:spTree>
    <p:extLst>
      <p:ext uri="{BB962C8B-B14F-4D97-AF65-F5344CB8AC3E}">
        <p14:creationId xmlns:p14="http://schemas.microsoft.com/office/powerpoint/2010/main" val="3704568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7467600" cy="563562"/>
          </a:xfrm>
        </p:spPr>
        <p:txBody>
          <a:bodyPr>
            <a:noAutofit/>
          </a:bodyPr>
          <a:lstStyle/>
          <a:p>
            <a:pPr algn="ctr" rtl="1">
              <a:buFont typeface="Wingdings" pitchFamily="2" charset="2"/>
              <a:buChar char="v"/>
            </a:pPr>
            <a:r>
              <a:rPr lang="ar-SA" sz="2400" b="1" dirty="0" smtClean="0">
                <a:solidFill>
                  <a:srgbClr val="007A37"/>
                </a:solidFill>
              </a:rPr>
              <a:t>الشبكة الغذائية  </a:t>
            </a:r>
            <a:r>
              <a:rPr lang="en-ZW" sz="2400" b="1" dirty="0" smtClean="0">
                <a:solidFill>
                  <a:srgbClr val="007A37"/>
                </a:solidFill>
              </a:rPr>
              <a:t>Food web</a:t>
            </a:r>
            <a:r>
              <a:rPr lang="ar-SA" sz="2400" b="1" dirty="0" smtClean="0">
                <a:solidFill>
                  <a:srgbClr val="007A37"/>
                </a:solidFill>
              </a:rPr>
              <a:t> </a:t>
            </a:r>
            <a:r>
              <a:rPr lang="en-US" sz="2400" b="1" dirty="0" smtClean="0">
                <a:solidFill>
                  <a:srgbClr val="007A37"/>
                </a:solidFill>
              </a:rPr>
              <a:t/>
            </a:r>
            <a:br>
              <a:rPr lang="en-US" sz="2400" b="1" dirty="0" smtClean="0">
                <a:solidFill>
                  <a:srgbClr val="007A37"/>
                </a:solidFill>
              </a:rPr>
            </a:br>
            <a:endParaRPr lang="en-US" sz="2400" dirty="0"/>
          </a:p>
        </p:txBody>
      </p:sp>
      <p:sp>
        <p:nvSpPr>
          <p:cNvPr id="3" name="عنصر نائب للمحتوى 2"/>
          <p:cNvSpPr>
            <a:spLocks noGrp="1"/>
          </p:cNvSpPr>
          <p:nvPr>
            <p:ph sz="quarter" idx="1"/>
          </p:nvPr>
        </p:nvSpPr>
        <p:spPr>
          <a:xfrm>
            <a:off x="533400" y="762000"/>
            <a:ext cx="7467600" cy="1066800"/>
          </a:xfrm>
        </p:spPr>
        <p:txBody>
          <a:bodyPr>
            <a:normAutofit/>
          </a:bodyPr>
          <a:lstStyle/>
          <a:p>
            <a:pPr algn="r" rtl="1"/>
            <a:r>
              <a:rPr lang="ar-SA" sz="2000" dirty="0" smtClean="0"/>
              <a:t>عندما يكون انتقال الطاقة والمواد الغذائية يربط بين سلسلتين غذائيتين, وتتعدد فيها المسارات وتتداخل, أو تزيد المستويات فيها عن خمسة وتتعدد الكائنات الحية في كل مستوى.</a:t>
            </a:r>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C:\Documents and Settings\F2KNOW\My Documents\My Pictures\أساسيات البيئة\5 003.jpg"/>
          <p:cNvPicPr/>
          <p:nvPr/>
        </p:nvPicPr>
        <p:blipFill>
          <a:blip r:embed="rId3"/>
          <a:srcRect/>
          <a:stretch>
            <a:fillRect/>
          </a:stretch>
        </p:blipFill>
        <p:spPr bwMode="auto">
          <a:xfrm rot="16200000">
            <a:off x="1962150" y="628650"/>
            <a:ext cx="4686300" cy="7239000"/>
          </a:xfrm>
          <a:prstGeom prst="rect">
            <a:avLst/>
          </a:prstGeom>
          <a:solidFill>
            <a:srgbClr val="FFFFFF">
              <a:shade val="85000"/>
            </a:srgbClr>
          </a:solidFill>
          <a:ln w="8890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881544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467600" cy="715962"/>
          </a:xfrm>
        </p:spPr>
        <p:txBody>
          <a:bodyPr>
            <a:normAutofit fontScale="90000"/>
          </a:bodyPr>
          <a:lstStyle/>
          <a:p>
            <a:pPr lvl="0" algn="ctr"/>
            <a:r>
              <a:rPr lang="ar-SA" b="1" dirty="0" smtClean="0">
                <a:solidFill>
                  <a:schemeClr val="accent1">
                    <a:lumMod val="75000"/>
                  </a:schemeClr>
                </a:solidFill>
              </a:rPr>
              <a:t>فوائد فهم السلسلة أو الشبكة الغذائية: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400" y="914400"/>
            <a:ext cx="7467600" cy="533400"/>
          </a:xfrm>
        </p:spPr>
        <p:txBody>
          <a:bodyPr>
            <a:normAutofit/>
          </a:bodyPr>
          <a:lstStyle/>
          <a:p>
            <a:pPr algn="r" rtl="1"/>
            <a:r>
              <a:rPr lang="ar-SA" sz="2000" dirty="0" smtClean="0"/>
              <a:t>يساعد فهم سريان الطاقة في السلاسل والشبكات الغذائية على ما يأتي:</a:t>
            </a: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152400" y="1524000"/>
            <a:ext cx="8458202" cy="830997"/>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1-الحد من تدهور أعداد الأنواع الحيوانية والنباتية وانقراضها, وذلك بالتعرف على الحيوانات التي تقتات عليها أو تنافسها في الشبكة الغذائية والحد منها.</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4098" name="Rectangle 2"/>
          <p:cNvSpPr>
            <a:spLocks noChangeArrowheads="1"/>
          </p:cNvSpPr>
          <p:nvPr/>
        </p:nvSpPr>
        <p:spPr bwMode="auto">
          <a:xfrm>
            <a:off x="5029200" y="2667000"/>
            <a:ext cx="3048000" cy="286232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dirty="0" smtClean="0"/>
              <a:t>مثال(1): </a:t>
            </a:r>
          </a:p>
          <a:p>
            <a:pPr marR="0" lvl="0" indent="285750" algn="justLow" rtl="1" fontAlgn="base">
              <a:lnSpc>
                <a:spcPct val="100000"/>
              </a:lnSpc>
              <a:spcBef>
                <a:spcPct val="0"/>
              </a:spcBef>
              <a:spcAft>
                <a:spcPct val="0"/>
              </a:spcAft>
              <a:buClrTx/>
              <a:buSzTx/>
              <a:buFontTx/>
              <a:buNone/>
              <a:tabLst/>
            </a:pPr>
            <a:r>
              <a:rPr lang="ar-SA" sz="2000" dirty="0" smtClean="0"/>
              <a:t>يؤدي الرعي الجائر لبعض الأشجار </a:t>
            </a:r>
            <a:r>
              <a:rPr lang="ar-SA" sz="2000" dirty="0" err="1" smtClean="0"/>
              <a:t>والجنبات</a:t>
            </a:r>
            <a:r>
              <a:rPr lang="ar-SA" sz="2000" dirty="0" smtClean="0"/>
              <a:t> المرغوبة لبعض الحيوانات آكلة النباتات إلى تناقصها وتدهورها, ليحل محلها النباتات غير المستساغة والسامة ذات القدرة العالية على العيش والتكاثر, مما يزيد من وتيرة تدهور الأنواع النباتية </a:t>
            </a:r>
            <a:r>
              <a:rPr lang="ar-SA" sz="2000" dirty="0" err="1" smtClean="0"/>
              <a:t>المستساقة</a:t>
            </a:r>
            <a:r>
              <a:rPr lang="ar-SA" sz="2000" dirty="0" smtClean="0"/>
              <a:t> وانقراضها.</a:t>
            </a:r>
          </a:p>
        </p:txBody>
      </p:sp>
      <p:sp>
        <p:nvSpPr>
          <p:cNvPr id="7" name="مستطيل 6"/>
          <p:cNvSpPr/>
          <p:nvPr/>
        </p:nvSpPr>
        <p:spPr>
          <a:xfrm>
            <a:off x="1066800" y="2667000"/>
            <a:ext cx="3124200" cy="286232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00B050"/>
            </a:solidFill>
          </a:ln>
        </p:spPr>
        <p:txBody>
          <a:bodyPr wrap="square">
            <a:spAutoFit/>
          </a:bodyPr>
          <a:lstStyle/>
          <a:p>
            <a:pPr algn="justLow" rtl="1"/>
            <a:r>
              <a:rPr lang="ar-SA" sz="2000" dirty="0" smtClean="0"/>
              <a:t>مثال(2): </a:t>
            </a:r>
          </a:p>
          <a:p>
            <a:pPr algn="justLow" rtl="1"/>
            <a:r>
              <a:rPr lang="ar-SA" sz="2000" dirty="0" smtClean="0"/>
              <a:t>وأيضاً عندما تتناقص أعداد الغزلان في منطقة ما وتصل إلى حافة الانقراض, فانه يمكن الحد من ذلك عن طريق الحد من أعداد الأنواع المفترسة لها كالذئاب والضباع ونحوها, وذلك لخلق توازن بين الصائد </a:t>
            </a:r>
            <a:r>
              <a:rPr lang="ar-SA" sz="2000" dirty="0" err="1" smtClean="0"/>
              <a:t>و</a:t>
            </a:r>
            <a:r>
              <a:rPr lang="ar-SA" sz="2000" dirty="0" smtClean="0"/>
              <a:t> </a:t>
            </a:r>
            <a:r>
              <a:rPr lang="ar-SA" sz="2000" dirty="0" err="1" smtClean="0"/>
              <a:t>المصيد</a:t>
            </a:r>
            <a:r>
              <a:rPr lang="ar-SA" sz="2000" dirty="0" smtClean="0"/>
              <a:t>. </a:t>
            </a:r>
          </a:p>
          <a:p>
            <a:pPr algn="justLow" rtl="1"/>
            <a:endParaRPr lang="en-US" sz="2000" dirty="0"/>
          </a:p>
        </p:txBody>
      </p:sp>
    </p:spTree>
    <p:extLst>
      <p:ext uri="{BB962C8B-B14F-4D97-AF65-F5344CB8AC3E}">
        <p14:creationId xmlns:p14="http://schemas.microsoft.com/office/powerpoint/2010/main" val="1949786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467600" cy="715962"/>
          </a:xfrm>
        </p:spPr>
        <p:txBody>
          <a:bodyPr>
            <a:normAutofit fontScale="90000"/>
          </a:bodyPr>
          <a:lstStyle/>
          <a:p>
            <a:pPr lvl="0" algn="ctr"/>
            <a:r>
              <a:rPr lang="ar-SA" b="1" dirty="0" smtClean="0">
                <a:solidFill>
                  <a:schemeClr val="accent1">
                    <a:lumMod val="75000"/>
                  </a:schemeClr>
                </a:solidFill>
              </a:rPr>
              <a:t>فوائد فهم السلسلة أو الشبكة الغذائية: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400" y="914400"/>
            <a:ext cx="7467600" cy="533400"/>
          </a:xfrm>
        </p:spPr>
        <p:txBody>
          <a:bodyPr>
            <a:normAutofit/>
          </a:bodyPr>
          <a:lstStyle/>
          <a:p>
            <a:pPr algn="r" rtl="1"/>
            <a:r>
              <a:rPr lang="ar-SA" sz="2000" dirty="0" smtClean="0"/>
              <a:t>يساعد فهم سريان الطاقة في السلاسل والشبكات الغذائية على ما يأتي:</a:t>
            </a: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152400" y="1524000"/>
            <a:ext cx="8458202" cy="1569660"/>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1"/>
            <a:r>
              <a:rPr lang="ar-SA" sz="2400" dirty="0" smtClean="0"/>
              <a:t>2- يساعد فهم الشبكة الغذائية في الحفاظ على البيئة الطبيعية وتوازنها, والحد من أضرار </a:t>
            </a:r>
            <a:r>
              <a:rPr lang="ar-SA" sz="2400" b="1" dirty="0" smtClean="0"/>
              <a:t>غزو النظام البيئي</a:t>
            </a:r>
            <a:r>
              <a:rPr lang="en-ZW" sz="2000" b="1" dirty="0" smtClean="0"/>
              <a:t>Invasion of the ecosystem </a:t>
            </a:r>
            <a:r>
              <a:rPr lang="ar-SA" sz="2000" b="1" dirty="0" smtClean="0"/>
              <a:t> </a:t>
            </a:r>
            <a:r>
              <a:rPr lang="ar-SA" sz="2400" dirty="0" smtClean="0"/>
              <a:t>وذلك بتوفير مؤشرات تسمح بنقل نوع نباتي أو حيواني إلى بيئة جديدة لم يوجد فيها من قبل, وتقدير ما قد يسببه هذا النقل من نتائج بيئية سلبية كانت أم ايجابية.</a:t>
            </a:r>
            <a:endParaRPr lang="en-US" sz="2400" dirty="0"/>
          </a:p>
        </p:txBody>
      </p:sp>
      <p:sp>
        <p:nvSpPr>
          <p:cNvPr id="4098" name="Rectangle 2"/>
          <p:cNvSpPr>
            <a:spLocks noChangeArrowheads="1"/>
          </p:cNvSpPr>
          <p:nvPr/>
        </p:nvSpPr>
        <p:spPr bwMode="auto">
          <a:xfrm>
            <a:off x="838200" y="3429000"/>
            <a:ext cx="6934200" cy="224676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b="1" u="sng" dirty="0" smtClean="0"/>
              <a:t>مثال</a:t>
            </a:r>
            <a:r>
              <a:rPr lang="ar-SA" sz="2000" b="1" dirty="0" smtClean="0"/>
              <a:t>: </a:t>
            </a:r>
          </a:p>
          <a:p>
            <a:pPr marR="0" lvl="0" indent="285750" algn="justLow" rtl="1" fontAlgn="base">
              <a:lnSpc>
                <a:spcPct val="100000"/>
              </a:lnSpc>
              <a:spcBef>
                <a:spcPct val="0"/>
              </a:spcBef>
              <a:spcAft>
                <a:spcPct val="0"/>
              </a:spcAft>
              <a:buClrTx/>
              <a:buSzTx/>
              <a:buFontTx/>
              <a:buNone/>
              <a:tabLst/>
            </a:pPr>
            <a:r>
              <a:rPr lang="ar-SA" sz="2000" dirty="0" smtClean="0"/>
              <a:t>ما حدث في قارة استراليا منذ سنة 1859م </a:t>
            </a:r>
            <a:r>
              <a:rPr lang="ar-SA" sz="2000" b="1" dirty="0" smtClean="0">
                <a:solidFill>
                  <a:srgbClr val="FF0000"/>
                </a:solidFill>
              </a:rPr>
              <a:t>(منذ أكثر من 153عام) </a:t>
            </a:r>
            <a:r>
              <a:rPr lang="ar-SA" sz="2000" dirty="0" smtClean="0"/>
              <a:t>بعدما نقل إليها 24أرنباً أوربياً </a:t>
            </a:r>
            <a:r>
              <a:rPr lang="en-US" b="1" i="1" dirty="0" err="1" smtClean="0"/>
              <a:t>Oryctolagus</a:t>
            </a:r>
            <a:r>
              <a:rPr lang="en-US" b="1" i="1" dirty="0" smtClean="0"/>
              <a:t> </a:t>
            </a:r>
            <a:r>
              <a:rPr lang="en-US" b="1" dirty="0" smtClean="0"/>
              <a:t>sp.</a:t>
            </a:r>
            <a:r>
              <a:rPr lang="ar-SA" b="1" dirty="0" smtClean="0"/>
              <a:t> </a:t>
            </a:r>
            <a:r>
              <a:rPr lang="en-US" b="1" i="1" dirty="0" smtClean="0"/>
              <a:t> </a:t>
            </a:r>
            <a:r>
              <a:rPr lang="en-ZW" b="1" i="1" dirty="0" smtClean="0"/>
              <a:t> </a:t>
            </a:r>
            <a:r>
              <a:rPr lang="ar-SA" sz="2000" dirty="0" smtClean="0"/>
              <a:t>لم تكن تعيش في القارة من قبل, حيث أصبح نقل وتكاثر الأرانب غزواً مدمراً للبيئة الحيوية بها, إذ تسبب ذلك في مشكلات بيئية خطيرة لا</a:t>
            </a:r>
            <a:r>
              <a:rPr lang="ar-SA" sz="2000" b="1" dirty="0" smtClean="0"/>
              <a:t> </a:t>
            </a:r>
            <a:r>
              <a:rPr lang="ar-SA" sz="2000" dirty="0" smtClean="0"/>
              <a:t>تزال تعاني منها القارة حتى اليوم, ويقدر نحو 1/8 من الأنواع الحيوانية الثديية في استراليا قد انقرضت منه بسبب ذلك, أما تأثيرها على الغطاء النباتي فلا يعرف مداه حتى اليوم.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467600" cy="715962"/>
          </a:xfrm>
        </p:spPr>
        <p:txBody>
          <a:bodyPr>
            <a:normAutofit fontScale="90000"/>
          </a:bodyPr>
          <a:lstStyle/>
          <a:p>
            <a:pPr lvl="0" algn="ctr"/>
            <a:r>
              <a:rPr lang="ar-SA" b="1" dirty="0" smtClean="0">
                <a:solidFill>
                  <a:schemeClr val="accent1">
                    <a:lumMod val="75000"/>
                  </a:schemeClr>
                </a:solidFill>
              </a:rPr>
              <a:t>فوائد فهم السلسلة أو الشبكة الغذائية: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400" y="914400"/>
            <a:ext cx="7467600" cy="533400"/>
          </a:xfrm>
        </p:spPr>
        <p:txBody>
          <a:bodyPr>
            <a:normAutofit/>
          </a:bodyPr>
          <a:lstStyle/>
          <a:p>
            <a:pPr algn="r" rtl="1"/>
            <a:r>
              <a:rPr lang="ar-SA" sz="2000" dirty="0" smtClean="0"/>
              <a:t>يساعد فهم سريان الطاقة في السلاسل والشبكات الغذائية على ما يأتي:</a:t>
            </a: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152400" y="1524000"/>
            <a:ext cx="8458202" cy="1569660"/>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algn="just" rtl="1"/>
            <a:r>
              <a:rPr lang="ar-SA" sz="2400" dirty="0" smtClean="0"/>
              <a:t>3- تفعيل المكافحة البيولوجية  </a:t>
            </a:r>
            <a:r>
              <a:rPr lang="en-ZW" sz="2000" b="1" dirty="0" smtClean="0"/>
              <a:t>Biological control</a:t>
            </a:r>
            <a:r>
              <a:rPr lang="en-ZW" sz="2000" dirty="0" smtClean="0"/>
              <a:t> </a:t>
            </a:r>
            <a:r>
              <a:rPr lang="ar-SA" sz="2000" dirty="0" smtClean="0"/>
              <a:t> </a:t>
            </a:r>
            <a:r>
              <a:rPr lang="ar-SA" sz="2400" dirty="0" smtClean="0"/>
              <a:t>وذلك بإدخال أنواع نباتية وحيوانية مفيدة تنافس الأنواع الضارة وتقضي عليها, وذلك كبديل للمكافحة الكيميائية والمبيدات التي تلوث البيئة وتقضي على بعض مكوناتها.</a:t>
            </a:r>
            <a:endParaRPr lang="en-US" sz="2400" dirty="0" smtClean="0"/>
          </a:p>
          <a:p>
            <a:pPr lvl="0" algn="r" rtl="1"/>
            <a:endParaRPr lang="en-US" sz="2400" dirty="0"/>
          </a:p>
        </p:txBody>
      </p:sp>
      <p:sp>
        <p:nvSpPr>
          <p:cNvPr id="4098" name="Rectangle 2"/>
          <p:cNvSpPr>
            <a:spLocks noChangeArrowheads="1"/>
          </p:cNvSpPr>
          <p:nvPr/>
        </p:nvSpPr>
        <p:spPr bwMode="auto">
          <a:xfrm>
            <a:off x="4114800" y="4114800"/>
            <a:ext cx="3733800" cy="132343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b="1" u="sng" dirty="0" smtClean="0"/>
              <a:t>مثال</a:t>
            </a:r>
            <a:r>
              <a:rPr lang="ar-SA" sz="2000" b="1" dirty="0" smtClean="0"/>
              <a:t>: </a:t>
            </a:r>
          </a:p>
          <a:p>
            <a:pPr marR="0" lvl="0" indent="285750" algn="justLow" rtl="1" fontAlgn="base">
              <a:lnSpc>
                <a:spcPct val="100000"/>
              </a:lnSpc>
              <a:spcBef>
                <a:spcPct val="0"/>
              </a:spcBef>
              <a:spcAft>
                <a:spcPct val="0"/>
              </a:spcAft>
              <a:buClrTx/>
              <a:buSzTx/>
              <a:buFontTx/>
              <a:buNone/>
              <a:tabLst/>
            </a:pPr>
            <a:endParaRPr lang="ar-SA" sz="2000" b="1" dirty="0" smtClean="0"/>
          </a:p>
          <a:p>
            <a:pPr marR="0" lvl="0" indent="285750" algn="justLow" rtl="1" fontAlgn="base">
              <a:lnSpc>
                <a:spcPct val="100000"/>
              </a:lnSpc>
              <a:spcBef>
                <a:spcPct val="0"/>
              </a:spcBef>
              <a:spcAft>
                <a:spcPct val="0"/>
              </a:spcAft>
              <a:buClrTx/>
              <a:buSzTx/>
              <a:buFontTx/>
              <a:buNone/>
              <a:tabLst/>
            </a:pPr>
            <a:r>
              <a:rPr lang="ar-SA" sz="2000" dirty="0" smtClean="0"/>
              <a:t>ابسط الأمثلة تربية القطط للقضاء على الفئران.</a:t>
            </a:r>
          </a:p>
        </p:txBody>
      </p:sp>
      <p:pic>
        <p:nvPicPr>
          <p:cNvPr id="8" name="صورة 7" descr="article-2060967-0EC7E2BF00000578-217_634x596.jpg"/>
          <p:cNvPicPr>
            <a:picLocks noChangeAspect="1"/>
          </p:cNvPicPr>
          <p:nvPr/>
        </p:nvPicPr>
        <p:blipFill>
          <a:blip r:embed="rId3"/>
          <a:stretch>
            <a:fillRect/>
          </a:stretch>
        </p:blipFill>
        <p:spPr>
          <a:xfrm>
            <a:off x="1066800" y="3429000"/>
            <a:ext cx="2733227" cy="25694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7084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7467600" cy="715962"/>
          </a:xfrm>
        </p:spPr>
        <p:txBody>
          <a:bodyPr>
            <a:normAutofit fontScale="90000"/>
          </a:bodyPr>
          <a:lstStyle/>
          <a:p>
            <a:pPr lvl="0" algn="ctr"/>
            <a:r>
              <a:rPr lang="ar-SA" b="1" dirty="0" smtClean="0">
                <a:solidFill>
                  <a:schemeClr val="accent1">
                    <a:lumMod val="75000"/>
                  </a:schemeClr>
                </a:solidFill>
              </a:rPr>
              <a:t>فوائد فهم السلسلة أو الشبكة الغذائية: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52400" y="914400"/>
            <a:ext cx="7467600" cy="533400"/>
          </a:xfrm>
        </p:spPr>
        <p:txBody>
          <a:bodyPr>
            <a:normAutofit/>
          </a:bodyPr>
          <a:lstStyle/>
          <a:p>
            <a:pPr algn="r" rtl="1"/>
            <a:r>
              <a:rPr lang="ar-SA" sz="2000" dirty="0" smtClean="0"/>
              <a:t>يساعد فهم سريان الطاقة في السلاسل والشبكات الغذائية على ما يأتي:</a:t>
            </a: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304800" y="1524000"/>
            <a:ext cx="8305802" cy="1569660"/>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endParaRPr lang="ar-SA" sz="2400" dirty="0" smtClean="0"/>
          </a:p>
          <a:p>
            <a:pPr lvl="0" algn="r" rtl="1"/>
            <a:r>
              <a:rPr lang="ar-SA" sz="2400" dirty="0" smtClean="0"/>
              <a:t>4- تتبع مسار المواد السامة والضارة في النظام البيئي وقياس مقاديرها وأماكن تركزها فيه, ومن ثم اتخاذ الحلول المناسبة تجاهها.</a:t>
            </a:r>
            <a:endParaRPr lang="en-US" sz="2400" dirty="0" smtClean="0"/>
          </a:p>
          <a:p>
            <a:pPr lvl="0" algn="r" rtl="1"/>
            <a:endParaRPr lang="en-US" sz="2400" dirty="0"/>
          </a:p>
        </p:txBody>
      </p:sp>
      <p:sp>
        <p:nvSpPr>
          <p:cNvPr id="4098" name="Rectangle 2"/>
          <p:cNvSpPr>
            <a:spLocks noChangeArrowheads="1"/>
          </p:cNvSpPr>
          <p:nvPr/>
        </p:nvSpPr>
        <p:spPr bwMode="auto">
          <a:xfrm>
            <a:off x="457200" y="3429000"/>
            <a:ext cx="7467600" cy="2554545"/>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b="1" u="sng" dirty="0" smtClean="0"/>
              <a:t>مثال</a:t>
            </a:r>
            <a:r>
              <a:rPr lang="ar-SA" sz="2000" b="1" dirty="0" smtClean="0"/>
              <a:t>: </a:t>
            </a:r>
          </a:p>
          <a:p>
            <a:pPr marR="0" lvl="0" indent="285750" algn="justLow" rtl="1" fontAlgn="base">
              <a:lnSpc>
                <a:spcPct val="100000"/>
              </a:lnSpc>
              <a:spcBef>
                <a:spcPct val="0"/>
              </a:spcBef>
              <a:spcAft>
                <a:spcPct val="0"/>
              </a:spcAft>
              <a:buClrTx/>
              <a:buSzTx/>
              <a:buFontTx/>
              <a:buNone/>
              <a:tabLst/>
            </a:pPr>
            <a:r>
              <a:rPr lang="ar-SA" sz="2000" dirty="0" smtClean="0"/>
              <a:t>زيادة عناصر الفسفور والنيتروجين والكبريت وانتقالها إلى المياه الأنهار والبحيرات ونحوها من المسطحات المائية الدائمة إلى حدوث ظاهرة الإثراء الغذائي      </a:t>
            </a:r>
            <a:r>
              <a:rPr lang="en-ZW" sz="2000" b="1" dirty="0" smtClean="0"/>
              <a:t>Eutrophication</a:t>
            </a:r>
            <a:r>
              <a:rPr lang="ar-SA" sz="2000" b="1" dirty="0" smtClean="0"/>
              <a:t>  </a:t>
            </a:r>
            <a:r>
              <a:rPr lang="ar-SA" sz="2000" dirty="0" smtClean="0"/>
              <a:t>بها ومن ثم نمو الطحالب والنباتات العالقة بكثافة, مما يؤدي إلى القضاء على كثير من الكائنات الحية فيها وحدوث تأثير سام وانبعاث وروائح كريهة تجعلها غير صالحة للاستخدامات البشرية, وهذه مشكلة معقدة لا يمكن حلها بسهولة, بل تتطلب اتخاذ طرق مناسبة لخفض التلوث, ومعالجة النفايات ومياه الصرف الصحي حتى تعود البحيرات والأنهار وغيرها من المسطحات المائية إلى دورتها الطبيعية. .</a:t>
            </a:r>
          </a:p>
        </p:txBody>
      </p:sp>
    </p:spTree>
    <p:extLst>
      <p:ext uri="{BB962C8B-B14F-4D97-AF65-F5344CB8AC3E}">
        <p14:creationId xmlns:p14="http://schemas.microsoft.com/office/powerpoint/2010/main" val="2895099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lgn="ctr"/>
            <a:r>
              <a:rPr lang="ar-SA" b="1" dirty="0" smtClean="0">
                <a:solidFill>
                  <a:schemeClr val="accent1">
                    <a:lumMod val="75000"/>
                  </a:schemeClr>
                </a:solidFill>
              </a:rPr>
              <a:t>الأهرامات البيئية:</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عنصر نائب للمحتوى 6"/>
          <p:cNvSpPr>
            <a:spLocks noGrp="1"/>
          </p:cNvSpPr>
          <p:nvPr>
            <p:ph sz="quarter" idx="1"/>
          </p:nvPr>
        </p:nvSpPr>
        <p:spPr>
          <a:xfrm>
            <a:off x="685800" y="1066800"/>
            <a:ext cx="7467600" cy="762000"/>
          </a:xfrm>
        </p:spPr>
        <p:txBody>
          <a:bodyPr>
            <a:normAutofit/>
          </a:bodyPr>
          <a:lstStyle/>
          <a:p>
            <a:pPr algn="r" rtl="1"/>
            <a:r>
              <a:rPr lang="ar-SA" sz="2000" dirty="0" smtClean="0"/>
              <a:t>الهرم البيئي رسم أو تمثيل بياني على شكل هرم, مصمم لكي يوضح العلاقة بين المكونات الحية للنظام البيئي في المستويات الغذائية المختلفة.</a:t>
            </a:r>
            <a:endParaRPr lang="en-US" sz="2000" dirty="0"/>
          </a:p>
        </p:txBody>
      </p:sp>
      <p:sp>
        <p:nvSpPr>
          <p:cNvPr id="48129" name="Rectangle 1"/>
          <p:cNvSpPr>
            <a:spLocks noChangeArrowheads="1"/>
          </p:cNvSpPr>
          <p:nvPr/>
        </p:nvSpPr>
        <p:spPr bwMode="auto">
          <a:xfrm>
            <a:off x="3733800" y="1905000"/>
            <a:ext cx="4876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 typeface="Wingdings" pitchFamily="2" charset="2"/>
              <a:buChar char="ü"/>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تكون قاعدة الهرم من المنتجات, تليها طبقات المستهلكات موزعة حسب مستوياتها الغذائية تدريجياً نحو قمة الهرم.</a:t>
            </a:r>
          </a:p>
          <a:p>
            <a:pPr marL="0" marR="0" lvl="0" indent="457200" algn="justLow" defTabSz="914400" rtl="1" eaLnBrk="1" fontAlgn="base" latinLnBrk="0" hangingPunct="1">
              <a:lnSpc>
                <a:spcPct val="100000"/>
              </a:lnSpc>
              <a:spcBef>
                <a:spcPct val="0"/>
              </a:spcBef>
              <a:spcAft>
                <a:spcPct val="0"/>
              </a:spcAft>
              <a:buClrTx/>
              <a:buSzTx/>
              <a:buFont typeface="Wingdings" pitchFamily="2" charset="2"/>
              <a:buChar char="ü"/>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 typeface="Wingdings" pitchFamily="2" charset="2"/>
              <a:buChar char="ü"/>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وتُمثَّل المحللات في الهرم تبعاً لوظيفتها الغذائية والدور الذي تقوم به في السلسلة أو الشبكة الغذائية, فتلك التي تتغذى على بقايا النباتات الميتة تعد من آكلات النباتات, وتلك التي تتغذى على الحيوانات الميتة تعد من آكلات اللحوم.</a:t>
            </a:r>
          </a:p>
          <a:p>
            <a:pPr marL="0" marR="0" lvl="0" indent="457200" algn="justLow" defTabSz="914400" rtl="1" eaLnBrk="0" fontAlgn="base" latinLnBrk="0" hangingPunct="0">
              <a:lnSpc>
                <a:spcPct val="100000"/>
              </a:lnSpc>
              <a:spcBef>
                <a:spcPct val="0"/>
              </a:spcBef>
              <a:spcAft>
                <a:spcPct val="0"/>
              </a:spcAft>
              <a:buClrTx/>
              <a:buSzTx/>
              <a:buFont typeface="Wingdings" pitchFamily="2" charset="2"/>
              <a:buChar char="ü"/>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 typeface="Wingdings" pitchFamily="2" charset="2"/>
              <a:buChar char="ü"/>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أما الطفيليات فتقسم حسب الكائن الحي العائل لها الذي تتطفل عليه, لذلك يمكن عدها آكلات نباتات أحياناً أو مستهلكات لحوم في أحيان أخرى.</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رسم تخطيطي 8"/>
          <p:cNvGraphicFramePr/>
          <p:nvPr/>
        </p:nvGraphicFramePr>
        <p:xfrm>
          <a:off x="152400" y="2057400"/>
          <a:ext cx="3810000" cy="401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868362"/>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ar-SA" b="1" dirty="0" smtClean="0">
                <a:solidFill>
                  <a:schemeClr val="accent1">
                    <a:lumMod val="75000"/>
                  </a:schemeClr>
                </a:solidFill>
              </a:rPr>
              <a:t>أنواع الأهرامات البيئية </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3" name="عنصر نائب للمحتوى 2"/>
          <p:cNvSpPr>
            <a:spLocks noGrp="1"/>
          </p:cNvSpPr>
          <p:nvPr>
            <p:ph sz="quarter" idx="1"/>
          </p:nvPr>
        </p:nvSpPr>
        <p:spPr>
          <a:xfrm>
            <a:off x="1066800" y="762000"/>
            <a:ext cx="7467600" cy="533400"/>
          </a:xfrm>
        </p:spPr>
        <p:txBody>
          <a:bodyPr>
            <a:normAutofit/>
          </a:bodyPr>
          <a:lstStyle/>
          <a:p>
            <a:pPr algn="r" rtl="1"/>
            <a:r>
              <a:rPr lang="ar-SA" sz="2000" dirty="0" smtClean="0"/>
              <a:t>تقسم الأهرامات البيئية حسب وظيفتها إلى ثلاثة أنواع كما يلي:</a:t>
            </a:r>
            <a:endParaRPr lang="en-US" sz="2000" dirty="0" smtClean="0"/>
          </a:p>
          <a:p>
            <a:pPr algn="r" rtl="1"/>
            <a:endParaRPr lang="en-US" sz="2000" dirty="0"/>
          </a:p>
        </p:txBody>
      </p:sp>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9153" name="Rectangle 1"/>
          <p:cNvSpPr>
            <a:spLocks noChangeArrowheads="1"/>
          </p:cNvSpPr>
          <p:nvPr/>
        </p:nvSpPr>
        <p:spPr bwMode="auto">
          <a:xfrm>
            <a:off x="4419600" y="1371600"/>
            <a:ext cx="3743332" cy="40011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ar-SA" sz="2000" b="1" i="0"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1- هرم الأعداد</a:t>
            </a:r>
            <a:r>
              <a:rPr kumimoji="0" lang="ar-SA" sz="2000" b="0" i="0"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r>
              <a:rPr kumimoji="0" lang="en-ZW" sz="2000" b="1"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Pyramid of numbers</a:t>
            </a:r>
            <a:r>
              <a:rPr kumimoji="0" lang="en-ZW" sz="2000" b="0" i="0"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endParaRPr kumimoji="0" lang="en-ZW" sz="2000" b="0" i="0" strike="noStrike" cap="none" normalizeH="0" baseline="0" dirty="0" smtClean="0">
              <a:ln>
                <a:noFill/>
              </a:ln>
              <a:solidFill>
                <a:schemeClr val="tx1"/>
              </a:solidFill>
              <a:effectLst/>
              <a:latin typeface="Arial" pitchFamily="34" charset="0"/>
              <a:cs typeface="Arial" pitchFamily="34" charset="0"/>
            </a:endParaRPr>
          </a:p>
        </p:txBody>
      </p:sp>
      <p:pic>
        <p:nvPicPr>
          <p:cNvPr id="6" name="صورة 5" descr="C:\Documents and Settings\F2KNOW\My Documents\My Pictures\أساسيات البيئة\8.jpg"/>
          <p:cNvPicPr/>
          <p:nvPr/>
        </p:nvPicPr>
        <p:blipFill>
          <a:blip r:embed="rId3"/>
          <a:srcRect/>
          <a:stretch>
            <a:fillRect/>
          </a:stretch>
        </p:blipFill>
        <p:spPr bwMode="auto">
          <a:xfrm>
            <a:off x="228600" y="1219200"/>
            <a:ext cx="3581400" cy="3810000"/>
          </a:xfrm>
          <a:prstGeom prst="rect">
            <a:avLst/>
          </a:prstGeom>
          <a:solidFill>
            <a:srgbClr val="FFFFFF">
              <a:shade val="85000"/>
            </a:srgbClr>
          </a:solidFill>
          <a:ln w="28575"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9154" name="Rectangle 2"/>
          <p:cNvSpPr>
            <a:spLocks noChangeArrowheads="1"/>
          </p:cNvSpPr>
          <p:nvPr/>
        </p:nvSpPr>
        <p:spPr bwMode="auto">
          <a:xfrm>
            <a:off x="3962400" y="2057400"/>
            <a:ext cx="44958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14350" algn="justLow" defTabSz="914400" rtl="1" eaLnBrk="1" fontAlgn="base" latinLnBrk="0" hangingPunct="1">
              <a:lnSpc>
                <a:spcPct val="100000"/>
              </a:lnSpc>
              <a:spcBef>
                <a:spcPct val="0"/>
              </a:spcBef>
              <a:spcAft>
                <a:spcPct val="0"/>
              </a:spcAft>
              <a:buClrTx/>
              <a:buSzTx/>
              <a:buFont typeface="Wingdings" pitchFamily="2" charset="2"/>
              <a:buChar char="q"/>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يمثل هرم الأعداد العدد الكلي لأفراد الكائنات الحية في كل مستوى غذائي.</a:t>
            </a:r>
            <a:endPar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endParaRPr>
          </a:p>
          <a:p>
            <a:pPr marL="0" marR="0" lvl="0" indent="514350" algn="justLow" defTabSz="914400" rtl="1" eaLnBrk="0" fontAlgn="base" latinLnBrk="0" hangingPunct="0">
              <a:lnSpc>
                <a:spcPct val="100000"/>
              </a:lnSpc>
              <a:spcBef>
                <a:spcPct val="0"/>
              </a:spcBef>
              <a:spcAft>
                <a:spcPct val="0"/>
              </a:spcAft>
              <a:buClrTx/>
              <a:buSzTx/>
              <a:buFont typeface="Wingdings" pitchFamily="2" charset="2"/>
              <a:buChar char="q"/>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تكون أعداد أفراد الكائنات الحية عادة كبيرة عند قاعدة الهرم العريضة, وذلك في مستوى الغذائي الأول أو المستوى الإنتاجي الذي تمثله المنتجات, ثم تنخفض الأعداد تدريجياً في طبقات المستويات الغذائية العليا التي تمثلها المستهلكات, وذلك بالاتجاه نحو قمة الهرم</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49155" name="Rectangle 3"/>
          <p:cNvSpPr>
            <a:spLocks noChangeArrowheads="1"/>
          </p:cNvSpPr>
          <p:nvPr/>
        </p:nvSpPr>
        <p:spPr bwMode="auto">
          <a:xfrm>
            <a:off x="609600" y="5410200"/>
            <a:ext cx="6781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14350" algn="just"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وقد يصبح الهرم مقلوباً عندما يزيد عدد المستهلكات على عدد المنتجات, فعلى سبيل المثال عندما تعيش أعداد كبيرة من النمل في شجرة واحدة تتغذى عليها, فإن عددها كآكلات نباتات سيفوق عدد المنتجات التي تمثلها الشجرة.</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خطط انسيابي: دمج 8"/>
          <p:cNvSpPr/>
          <p:nvPr/>
        </p:nvSpPr>
        <p:spPr>
          <a:xfrm>
            <a:off x="6705600" y="4876800"/>
            <a:ext cx="990600" cy="838200"/>
          </a:xfrm>
          <a:prstGeom prst="flowChartMerg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7467600" cy="457200"/>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ar-SA" b="1" dirty="0" smtClean="0">
                <a:solidFill>
                  <a:schemeClr val="accent1">
                    <a:lumMod val="75000"/>
                  </a:schemeClr>
                </a:solidFill>
              </a:rPr>
              <a:t>أنواع الأهرامات البيئية </a:t>
            </a: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4191000" y="609600"/>
            <a:ext cx="4272323" cy="40011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SA" sz="2000" b="1" i="0"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2- </a:t>
            </a:r>
            <a:r>
              <a:rPr lang="ar-SA" sz="2000" b="1" dirty="0" smtClean="0"/>
              <a:t>هرم الكتلة الحية</a:t>
            </a:r>
            <a:r>
              <a:rPr lang="ar-SA" sz="2000" dirty="0" smtClean="0"/>
              <a:t> </a:t>
            </a:r>
            <a:r>
              <a:rPr lang="en-ZW" b="1" dirty="0" smtClean="0"/>
              <a:t>Pyramid of biomass</a:t>
            </a:r>
            <a:endParaRPr kumimoji="0" lang="en-ZW" b="0" i="0" strike="noStrike" cap="none" normalizeH="0" baseline="0" dirty="0" smtClean="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3810000" y="1295400"/>
            <a:ext cx="4953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1">
              <a:buFont typeface="Wingdings" pitchFamily="2" charset="2"/>
              <a:buChar char="q"/>
            </a:pPr>
            <a:r>
              <a:rPr lang="ar-SA" sz="2000" dirty="0" smtClean="0"/>
              <a:t>يمثل هرم الكتلة الحية وزن كمية المادة الحية لأفراد الكائنات الحية لأفراد الكائنات الحية في كل مستوى غذائي.</a:t>
            </a:r>
            <a:endParaRPr lang="en-US" sz="2000" dirty="0" smtClean="0"/>
          </a:p>
          <a:p>
            <a:pPr algn="just" rtl="1">
              <a:buFont typeface="Wingdings" pitchFamily="2" charset="2"/>
              <a:buChar char="q"/>
            </a:pPr>
            <a:r>
              <a:rPr lang="ar-SA" sz="2000" dirty="0" smtClean="0"/>
              <a:t>يكون وزن الكتلة الحية عادة كبيراً عند قاعدة الهرم العريضة في المستوى الغذائي الأول أو المستوى الإنتاجي الذي تمثله المنتجات, ثم يقل تدريجياً في طبقات المستويات الغذائية العليا التي تمثلها المستهلكات, وذلك بالاتجاه نحو قمة الهرم, لأن فقط نحو 10٪ من الغذاء (الطاقة) الذي تتناوله المستهلكات يتحول إلى أنسجة حيوانية, أما الباقي 90٪ فيتم استهلاكه في التمثيل الغذائي والعمليات الحيوية المختلفة أو يتحول إلى فضلات.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خطط انسيابي: دمج 8"/>
          <p:cNvSpPr/>
          <p:nvPr/>
        </p:nvSpPr>
        <p:spPr>
          <a:xfrm>
            <a:off x="8001000" y="5715000"/>
            <a:ext cx="914400" cy="838200"/>
          </a:xfrm>
          <a:prstGeom prst="flowChartMerg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صورة 9"/>
          <p:cNvPicPr/>
          <p:nvPr/>
        </p:nvPicPr>
        <p:blipFill>
          <a:blip r:embed="rId2"/>
          <a:srcRect/>
          <a:stretch>
            <a:fillRect/>
          </a:stretch>
        </p:blipFill>
        <p:spPr bwMode="auto">
          <a:xfrm>
            <a:off x="304800" y="1371600"/>
            <a:ext cx="3352799" cy="266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4273" name="Rectangle 1"/>
          <p:cNvSpPr>
            <a:spLocks noChangeArrowheads="1"/>
          </p:cNvSpPr>
          <p:nvPr/>
        </p:nvSpPr>
        <p:spPr bwMode="auto">
          <a:xfrm rot="10800000" flipH="1" flipV="1">
            <a:off x="2971800" y="16002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5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rot="10800000" flipH="1" flipV="1">
            <a:off x="2895600" y="2438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10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rot="10800000" flipH="1" flipV="1">
            <a:off x="2895600" y="3200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20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74" name="Rectangle 2"/>
          <p:cNvSpPr>
            <a:spLocks noChangeArrowheads="1"/>
          </p:cNvSpPr>
          <p:nvPr/>
        </p:nvSpPr>
        <p:spPr bwMode="auto">
          <a:xfrm>
            <a:off x="152400" y="4419600"/>
            <a:ext cx="8610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0"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raditional Arabic" pitchFamily="2" charset="-78"/>
              </a:rPr>
              <a:t>من سلبيات هرم الكتلة الحية </a:t>
            </a:r>
            <a:r>
              <a:rPr kumimoji="0" lang="ar-SA" sz="18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أنه قد يعطي معلومات مضللة عن مقدار الطاقة التي توجد في مستوى غذائي معين, فعلى سبيل المثال يتم احتساب مناقير الطيور وهياكلها العظمية ضمن الكتلة الحية في المستوى الغذائي الذي توجد فيه, على الرغم من عدم استهلاكها من قبل الحيوانات التي تتغذى على لحوم هذه الطيور, وعدم مساهمتها في مجمل الطاقة المتدفقة للمستوى الغذائي التالي.</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4275" name="Rectangle 3"/>
          <p:cNvSpPr>
            <a:spLocks noChangeArrowheads="1"/>
          </p:cNvSpPr>
          <p:nvPr/>
        </p:nvSpPr>
        <p:spPr bwMode="auto">
          <a:xfrm>
            <a:off x="228600" y="5334000"/>
            <a:ext cx="77724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0" algn="justLow" defTabSz="914400" rtl="1" eaLnBrk="1" fontAlgn="base" latinLnBrk="0" hangingPunct="1">
              <a:lnSpc>
                <a:spcPct val="100000"/>
              </a:lnSpc>
              <a:spcBef>
                <a:spcPct val="0"/>
              </a:spcBef>
              <a:spcAft>
                <a:spcPct val="0"/>
              </a:spcAft>
              <a:buClrTx/>
              <a:buSzTx/>
              <a:buFont typeface="Wingdings" pitchFamily="2" charset="2"/>
              <a:buChar char="v"/>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قد يصبح هرم الكتلة الحية مقلوباً عندما يزيد عدد المستهلكات وأحجامها على عدد المنتجات وأحجامها, فعلى سبيل المثال تكون الكتلة الحية للمنتجات من الطحالب في النظام البيئي للمستنقع أقل دائماً من الكتلة الحية للمستهلكات في المستويات الغذائية الأخرى مثل: الأسماك والحشرات. </a:t>
            </a:r>
          </a:p>
          <a:p>
            <a:pPr marL="0" marR="0" lvl="0" indent="571500" algn="justLow" defTabSz="914400" rtl="1" eaLnBrk="1" fontAlgn="base" latinLnBrk="0" hangingPunct="1">
              <a:lnSpc>
                <a:spcPct val="100000"/>
              </a:lnSpc>
              <a:spcBef>
                <a:spcPct val="0"/>
              </a:spcBef>
              <a:spcAft>
                <a:spcPct val="0"/>
              </a:spcAft>
              <a:buClrTx/>
              <a:buSzTx/>
              <a:tabLst/>
            </a:pPr>
            <a:r>
              <a:rPr kumimoji="0" lang="ar-SA" sz="2000"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ويفسر هذا بسبب إنتاج العوالق النباتية بسرعة كبيرة تفوق معدل تكاثر المستهلكات.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4191000" y="457200"/>
            <a:ext cx="4495800" cy="40011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000" b="1" dirty="0" smtClean="0"/>
              <a:t>3- هرم الإنتاجية </a:t>
            </a:r>
            <a:r>
              <a:rPr lang="en-ZW" b="1" dirty="0" smtClean="0"/>
              <a:t>Pyramid of productivity</a:t>
            </a:r>
            <a:r>
              <a:rPr lang="en-ZW" dirty="0" smtClean="0"/>
              <a:t> </a:t>
            </a:r>
            <a:endParaRPr kumimoji="0" lang="en-ZW" b="0" i="0" strike="noStrike" cap="none" normalizeH="0" baseline="0" dirty="0" smtClean="0">
              <a:ln>
                <a:noFill/>
              </a:ln>
              <a:solidFill>
                <a:schemeClr val="tx1"/>
              </a:solidFill>
              <a:effectLst/>
              <a:latin typeface="Arial" pitchFamily="34" charset="0"/>
              <a:cs typeface="Arial" pitchFamily="34" charset="0"/>
            </a:endParaRPr>
          </a:p>
        </p:txBody>
      </p:sp>
      <p:sp>
        <p:nvSpPr>
          <p:cNvPr id="55297" name="Rectangle 1"/>
          <p:cNvSpPr>
            <a:spLocks noChangeArrowheads="1"/>
          </p:cNvSpPr>
          <p:nvPr/>
        </p:nvSpPr>
        <p:spPr bwMode="auto">
          <a:xfrm>
            <a:off x="3657600" y="1066800"/>
            <a:ext cx="50292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tab pos="1428750" algn="l"/>
                <a:tab pos="2971800" algn="ctr"/>
              </a:tabLst>
            </a:pPr>
            <a:r>
              <a:rPr lang="ar-SA" sz="2000" dirty="0" smtClean="0"/>
              <a:t>يمثل هرم الإنتاجية أو كما </a:t>
            </a:r>
            <a:r>
              <a:rPr lang="ar-SA" sz="2000" dirty="0" smtClean="0">
                <a:solidFill>
                  <a:srgbClr val="00B0F0"/>
                </a:solidFill>
              </a:rPr>
              <a:t>يعرف أحياناً بهرم الطاقة  </a:t>
            </a:r>
            <a:r>
              <a:rPr lang="en-ZW" b="1" dirty="0" smtClean="0">
                <a:solidFill>
                  <a:srgbClr val="00B0F0"/>
                </a:solidFill>
              </a:rPr>
              <a:t>Pyramid of energy </a:t>
            </a:r>
            <a:r>
              <a:rPr lang="ar-SA" b="1" dirty="0" smtClean="0">
                <a:solidFill>
                  <a:srgbClr val="00B0F0"/>
                </a:solidFill>
              </a:rPr>
              <a:t> </a:t>
            </a:r>
            <a:r>
              <a:rPr lang="ar-SA" sz="2000" dirty="0" smtClean="0"/>
              <a:t>سريان الطاقة في السلاسل والشبكات الغذائية, وذلك من المنتجات إلى المستهلكات. وتكون الطاقة عادة وفيرة عند قاعدة الهرم العريضة في المستوى الغذائي الأول أو المستوى الإنتاجي الذي تمثله المنتجات, ثم تتناقص تدريجياً بما </a:t>
            </a:r>
            <a:r>
              <a:rPr lang="ar-SA" sz="2000" b="1" dirty="0" smtClean="0"/>
              <a:t>مقداره عشرة أضعاف </a:t>
            </a:r>
            <a:r>
              <a:rPr lang="ar-SA" sz="2000" dirty="0" smtClean="0"/>
              <a:t>في طبقات المستويات الغذائية العليا التي تمثلها المستهلكات, وذلك بالاتجاه نحو قمة الهرم </a:t>
            </a:r>
            <a:r>
              <a:rPr lang="ar-SA" sz="1400" b="1" dirty="0" smtClean="0">
                <a:solidFill>
                  <a:srgbClr val="0070C0"/>
                </a:solidFill>
              </a:rPr>
              <a:t>(أي 100,  10 , 1 , 0,1 ,  0,01 , 0,001).</a:t>
            </a:r>
          </a:p>
        </p:txBody>
      </p:sp>
      <p:sp>
        <p:nvSpPr>
          <p:cNvPr id="17" name="مستطيل 16"/>
          <p:cNvSpPr/>
          <p:nvPr/>
        </p:nvSpPr>
        <p:spPr>
          <a:xfrm>
            <a:off x="0" y="3657600"/>
            <a:ext cx="8458200" cy="2031325"/>
          </a:xfrm>
          <a:prstGeom prst="rect">
            <a:avLst/>
          </a:prstGeom>
        </p:spPr>
        <p:txBody>
          <a:bodyPr wrap="square">
            <a:spAutoFit/>
          </a:bodyPr>
          <a:lstStyle/>
          <a:p>
            <a:pPr algn="r" rtl="1"/>
            <a:r>
              <a:rPr lang="ar-SA" b="1" dirty="0" smtClean="0">
                <a:solidFill>
                  <a:srgbClr val="00B050"/>
                </a:solidFill>
              </a:rPr>
              <a:t>مميزاته: </a:t>
            </a:r>
          </a:p>
          <a:p>
            <a:pPr algn="r" rtl="1">
              <a:buFont typeface="Wingdings" pitchFamily="2" charset="2"/>
              <a:buChar char="Ø"/>
            </a:pPr>
            <a:r>
              <a:rPr lang="ar-SA" dirty="0" smtClean="0"/>
              <a:t>على العكس من النوعين السابقين لا يصبح هرم الإنتاجية مقلوباً.</a:t>
            </a:r>
          </a:p>
          <a:p>
            <a:pPr algn="r" rtl="1">
              <a:buFont typeface="Wingdings" pitchFamily="2" charset="2"/>
              <a:buChar char="Ø"/>
            </a:pPr>
            <a:r>
              <a:rPr lang="ar-SA" dirty="0" smtClean="0"/>
              <a:t> يمكن تطبيقه في جميع النظم البيئة المائية والبرية.</a:t>
            </a:r>
          </a:p>
          <a:p>
            <a:pPr algn="r" rtl="1">
              <a:buFont typeface="Wingdings" pitchFamily="2" charset="2"/>
              <a:buChar char="Ø"/>
            </a:pPr>
            <a:r>
              <a:rPr lang="ar-SA" dirty="0" smtClean="0"/>
              <a:t>وهو مفيد جداً لأنه يوضح بدقة العلاقة بين المكونات الحية للنظام البيئي في المستويات الغذائية المختلفة على أساس كمية السعرات الحرارية التي تنتقل من كائن حي إلى آخر ومقدار ما يضيع منها.</a:t>
            </a:r>
          </a:p>
          <a:p>
            <a:pPr algn="r" rtl="1">
              <a:buFont typeface="Wingdings" pitchFamily="2" charset="2"/>
              <a:buChar char="Ø"/>
            </a:pPr>
            <a:r>
              <a:rPr lang="ar-SA" dirty="0" smtClean="0"/>
              <a:t>كما يمكن من خلاله إضافة مساهمة الطاقة الشمسية في النظام البيئي, ومعدل إنتاج النظام خلال فترة من الزمن, وقياس سريان الطاقة بين المستويات الغذائية المختلفة فيه </a:t>
            </a:r>
            <a:r>
              <a:rPr lang="ar-SA" dirty="0" err="1" smtClean="0"/>
              <a:t>و</a:t>
            </a:r>
            <a:r>
              <a:rPr lang="ar-SA" dirty="0" smtClean="0"/>
              <a:t> المقارنة بينها أو بينه وبين نظام بيئي وآخر.</a:t>
            </a:r>
            <a:endParaRPr lang="en-US" dirty="0" smtClean="0"/>
          </a:p>
        </p:txBody>
      </p:sp>
      <p:sp>
        <p:nvSpPr>
          <p:cNvPr id="55298" name="Rectangle 2"/>
          <p:cNvSpPr>
            <a:spLocks noChangeArrowheads="1"/>
          </p:cNvSpPr>
          <p:nvPr/>
        </p:nvSpPr>
        <p:spPr bwMode="auto">
          <a:xfrm>
            <a:off x="304800" y="5638800"/>
            <a:ext cx="7772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0" algn="justLow" defTabSz="914400" rtl="1" eaLnBrk="1" fontAlgn="base" latinLnBrk="0" hangingPunct="1">
              <a:lnSpc>
                <a:spcPct val="100000"/>
              </a:lnSpc>
              <a:spcBef>
                <a:spcPct val="0"/>
              </a:spcBef>
              <a:spcAft>
                <a:spcPct val="0"/>
              </a:spcAft>
              <a:buClrTx/>
              <a:buSzTx/>
              <a:buFontTx/>
              <a:buNone/>
              <a:tabLst>
                <a:tab pos="1428750" algn="l"/>
                <a:tab pos="2971800" algn="ctr"/>
              </a:tabLst>
            </a:pPr>
            <a:r>
              <a:rPr lang="ar-SA" b="1" dirty="0" smtClean="0">
                <a:solidFill>
                  <a:srgbClr val="00B050"/>
                </a:solidFill>
              </a:rPr>
              <a:t>عيوبه:</a:t>
            </a:r>
          </a:p>
          <a:p>
            <a:pPr marL="0" marR="0" lvl="0" indent="571500" algn="justLow" defTabSz="914400" rtl="1" eaLnBrk="1" fontAlgn="base" latinLnBrk="0" hangingPunct="1">
              <a:lnSpc>
                <a:spcPct val="100000"/>
              </a:lnSpc>
              <a:spcBef>
                <a:spcPct val="0"/>
              </a:spcBef>
              <a:spcAft>
                <a:spcPct val="0"/>
              </a:spcAft>
              <a:buClrTx/>
              <a:buSzTx/>
              <a:buFontTx/>
              <a:buNone/>
              <a:tabLst>
                <a:tab pos="1428750" algn="l"/>
                <a:tab pos="2971800" algn="ctr"/>
              </a:tabLst>
            </a:pPr>
            <a:r>
              <a:rPr lang="ar-SA" dirty="0" smtClean="0"/>
              <a:t>يصعب أحياناً إدراج كائن حي فيه ضمن مستوى غذائي محدد, خاصة المحللات وتلك التي تتغذى على النفايات, أي أن كل مستوى سيأخذ 10٪ من حجم الطاقة في المستوى السابق له.     </a:t>
            </a:r>
          </a:p>
        </p:txBody>
      </p:sp>
      <p:pic>
        <p:nvPicPr>
          <p:cNvPr id="18" name="صورة 17"/>
          <p:cNvPicPr/>
          <p:nvPr/>
        </p:nvPicPr>
        <p:blipFill>
          <a:blip r:embed="rId2" cstate="print"/>
          <a:srcRect/>
          <a:stretch>
            <a:fillRect/>
          </a:stretch>
        </p:blipFill>
        <p:spPr bwMode="auto">
          <a:xfrm>
            <a:off x="8077200" y="5638800"/>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p:cNvPicPr>
            <a:picLocks noChangeAspect="1" noChangeArrowheads="1"/>
          </p:cNvPicPr>
          <p:nvPr/>
        </p:nvPicPr>
        <p:blipFill>
          <a:blip r:embed="rId3"/>
          <a:srcRect/>
          <a:stretch>
            <a:fillRect/>
          </a:stretch>
        </p:blipFill>
        <p:spPr bwMode="auto">
          <a:xfrm>
            <a:off x="228600" y="381000"/>
            <a:ext cx="3324225" cy="37338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7467600" cy="1371600"/>
          </a:xfrm>
          <a:ln>
            <a:solidFill>
              <a:schemeClr val="bg1"/>
            </a:solidFill>
          </a:ln>
        </p:spPr>
        <p:txBody>
          <a:bodyPr>
            <a:normAutofit fontScale="90000"/>
          </a:bodyPr>
          <a:lstStyle/>
          <a:p>
            <a:pPr algn="ctr" rtl="1"/>
            <a:r>
              <a:rPr lang="ar-SA" dirty="0" smtClean="0"/>
              <a:t/>
            </a:r>
            <a:br>
              <a:rPr lang="ar-SA" dirty="0" smtClean="0"/>
            </a:br>
            <a:r>
              <a:rPr lang="ar-SA" dirty="0"/>
              <a:t/>
            </a:r>
            <a:br>
              <a:rPr lang="ar-SA" dirty="0"/>
            </a:br>
            <a:r>
              <a:rPr lang="ar-SA" dirty="0" smtClean="0"/>
              <a:t/>
            </a:r>
            <a:br>
              <a:rPr lang="ar-SA" dirty="0" smtClean="0"/>
            </a:br>
            <a:r>
              <a:rPr lang="ar-SA" dirty="0"/>
              <a:t/>
            </a:r>
            <a:br>
              <a:rPr lang="ar-SA" dirty="0"/>
            </a:br>
            <a:r>
              <a:rPr lang="ar-SA" dirty="0" smtClean="0"/>
              <a:t/>
            </a:r>
            <a:br>
              <a:rPr lang="ar-SA" dirty="0" smtClean="0"/>
            </a:br>
            <a:r>
              <a:rPr lang="ar-SA" b="1" dirty="0" smtClean="0">
                <a:solidFill>
                  <a:srgbClr val="FF0000"/>
                </a:solidFill>
              </a:rPr>
              <a:t>دورة المادة</a:t>
            </a: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endParaRPr lang="en-US" dirty="0">
              <a:solidFill>
                <a:srgbClr val="FF0000"/>
              </a:solidFill>
            </a:endParaRPr>
          </a:p>
        </p:txBody>
      </p:sp>
      <p:sp>
        <p:nvSpPr>
          <p:cNvPr id="3" name="عنصر نائب للمحتوى 2"/>
          <p:cNvSpPr>
            <a:spLocks noGrp="1"/>
          </p:cNvSpPr>
          <p:nvPr>
            <p:ph sz="quarter" idx="1"/>
          </p:nvPr>
        </p:nvSpPr>
        <p:spPr>
          <a:xfrm>
            <a:off x="381000" y="1524000"/>
            <a:ext cx="7924800" cy="2590800"/>
          </a:xfrm>
        </p:spPr>
        <p:txBody>
          <a:bodyPr>
            <a:normAutofit/>
          </a:bodyPr>
          <a:lstStyle/>
          <a:p>
            <a:pPr algn="r" rtl="1"/>
            <a:r>
              <a:rPr lang="ar-SA" sz="2000" dirty="0"/>
              <a:t>تتكون (تتركب) المادة من ذرات وجزيئات , وتقوم بوظيفتين أساسيتين بالنظم البيئية هما: تخزين الطاقة في شكل كيميائي, والقيام بالعمليات الكيموحيوية. وعندما تتكون الجزيئات </a:t>
            </a:r>
            <a:r>
              <a:rPr lang="en-US" sz="2000" dirty="0"/>
              <a:t>(</a:t>
            </a:r>
            <a:r>
              <a:rPr lang="en-US" sz="2000" b="1" dirty="0"/>
              <a:t>Molecules</a:t>
            </a:r>
            <a:r>
              <a:rPr lang="en-US" sz="2000" dirty="0"/>
              <a:t>) </a:t>
            </a:r>
            <a:r>
              <a:rPr lang="ar-SA" sz="2000" dirty="0"/>
              <a:t>أو تدخل في تكوين مركبات أخرى عن طريق التفاعلات الكيميائية بداخل النظام البيئي فإن الذرات التي تكون هذه الجزيئات لا تتغير أو تفقد في النظم البيئية تحت تأثير العوامل, بل تدور في النظم البيئية تحت تأثير العوامل الفيزيائية والكيميائية والإحيائية.</a:t>
            </a:r>
          </a:p>
          <a:p>
            <a:pPr algn="r" rtl="1"/>
            <a:r>
              <a:rPr lang="ar-SA" sz="2000" dirty="0"/>
              <a:t>يمكن تقسيم دورات المواد إلى:</a:t>
            </a:r>
            <a:endParaRPr lang="en-US" sz="2000" dirty="0"/>
          </a:p>
          <a:p>
            <a:pPr algn="r" rtl="1"/>
            <a:endParaRPr lang="en-US" sz="2000" dirty="0"/>
          </a:p>
          <a:p>
            <a:pPr algn="just" rtl="1"/>
            <a:endParaRPr lang="en-US" dirty="0" smtClean="0"/>
          </a:p>
          <a:p>
            <a:pPr algn="just" rtl="1"/>
            <a:endParaRPr lang="en-US" dirty="0"/>
          </a:p>
        </p:txBody>
      </p:sp>
      <p:pic>
        <p:nvPicPr>
          <p:cNvPr id="4" name="صورة 3"/>
          <p:cNvPicPr/>
          <p:nvPr/>
        </p:nvPicPr>
        <p:blipFill>
          <a:blip r:embed="rId3" cstate="print"/>
          <a:srcRect/>
          <a:stretch>
            <a:fillRect/>
          </a:stretch>
        </p:blipFill>
        <p:spPr bwMode="auto">
          <a:xfrm>
            <a:off x="8073840" y="5365376"/>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شكل بيضاوي 4"/>
          <p:cNvSpPr/>
          <p:nvPr/>
        </p:nvSpPr>
        <p:spPr>
          <a:xfrm>
            <a:off x="4953000" y="4267200"/>
            <a:ext cx="2743200" cy="2133600"/>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a:solidFill>
                  <a:srgbClr val="002060"/>
                </a:solidFill>
              </a:rPr>
              <a:t>1-دورات غازية.</a:t>
            </a:r>
            <a:endParaRPr lang="en-US" sz="2000" b="1" dirty="0">
              <a:solidFill>
                <a:srgbClr val="002060"/>
              </a:solidFill>
              <a:cs typeface="+mj-cs"/>
            </a:endParaRPr>
          </a:p>
        </p:txBody>
      </p:sp>
      <p:sp>
        <p:nvSpPr>
          <p:cNvPr id="6" name="شكل بيضاوي 5"/>
          <p:cNvSpPr/>
          <p:nvPr/>
        </p:nvSpPr>
        <p:spPr>
          <a:xfrm>
            <a:off x="1295400" y="4419600"/>
            <a:ext cx="2743200" cy="2133600"/>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a:solidFill>
                  <a:srgbClr val="002060"/>
                </a:solidFill>
              </a:rPr>
              <a:t>2-دورات رسوبية.</a:t>
            </a:r>
            <a:endParaRPr lang="en-US" sz="2000" b="1" dirty="0">
              <a:solidFill>
                <a:srgbClr val="002060"/>
              </a:solidFill>
              <a:cs typeface="+mj-cs"/>
            </a:endParaRPr>
          </a:p>
        </p:txBody>
      </p:sp>
      <p:sp>
        <p:nvSpPr>
          <p:cNvPr id="8" name="سهم إلى اليمين 7"/>
          <p:cNvSpPr/>
          <p:nvPr/>
        </p:nvSpPr>
        <p:spPr>
          <a:xfrm rot="2337343">
            <a:off x="4242943" y="4327261"/>
            <a:ext cx="1295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سهم إلى اليمين 8"/>
          <p:cNvSpPr/>
          <p:nvPr/>
        </p:nvSpPr>
        <p:spPr>
          <a:xfrm rot="8091395">
            <a:off x="3348005" y="4311032"/>
            <a:ext cx="1295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شكل بيضاوي 9"/>
          <p:cNvSpPr/>
          <p:nvPr/>
        </p:nvSpPr>
        <p:spPr>
          <a:xfrm>
            <a:off x="4267200" y="39624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9684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97" name="Rectangle 1"/>
          <p:cNvSpPr>
            <a:spLocks noChangeArrowheads="1"/>
          </p:cNvSpPr>
          <p:nvPr/>
        </p:nvSpPr>
        <p:spPr bwMode="auto">
          <a:xfrm>
            <a:off x="304800" y="1524000"/>
            <a:ext cx="8305802" cy="3046988"/>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endParaRPr lang="ar-SA" sz="2400" dirty="0" smtClean="0"/>
          </a:p>
          <a:p>
            <a:pPr algn="r" rtl="1"/>
            <a:r>
              <a:rPr lang="ar-SA" sz="2400" dirty="0"/>
              <a:t> </a:t>
            </a:r>
            <a:r>
              <a:rPr lang="ar-SA" sz="2400" dirty="0" smtClean="0"/>
              <a:t> وتختلف </a:t>
            </a:r>
            <a:r>
              <a:rPr lang="ar-SA" sz="2400" dirty="0"/>
              <a:t>الدورات الرسوبية عن الدورات الغازية في </a:t>
            </a:r>
            <a:r>
              <a:rPr lang="ar-SA" sz="2400" b="1" dirty="0"/>
              <a:t>عدم صلتها بالغلاف الهوائي</a:t>
            </a:r>
            <a:r>
              <a:rPr lang="ar-SA" sz="2400" dirty="0"/>
              <a:t>, بمعنى أن الغلاف الهوائي </a:t>
            </a:r>
            <a:r>
              <a:rPr lang="ar-SA" sz="2400" dirty="0" smtClean="0"/>
              <a:t>لا يمثل </a:t>
            </a:r>
            <a:r>
              <a:rPr lang="ar-SA" sz="2400" dirty="0"/>
              <a:t>جزءاً من دورتها. تنتقل العناصر والمركبات </a:t>
            </a:r>
            <a:r>
              <a:rPr lang="ar-SA" sz="2400" dirty="0" smtClean="0"/>
              <a:t>الرسوبية </a:t>
            </a:r>
            <a:r>
              <a:rPr lang="ar-SA" sz="2400" dirty="0"/>
              <a:t>بعد تحريرها من الصخر عن طريق عوامل التجوية (التعرية) المختلفة بواسطة الماء الى البحار حيث تصبح جزءاً من مركبات الصخور الرسوبية. والدورات الرسوبية تكون عادة في اتجاه واحد فقط (مثل دورة الصوديوم والحديد والفسفور والكالسيوم والماغنسيوم والبوتاسيوم ..... الخ) بالتالي فإن هذه العناصر في نقصان مستمر.</a:t>
            </a:r>
            <a:endParaRPr lang="en-US" sz="2400" dirty="0"/>
          </a:p>
        </p:txBody>
      </p:sp>
    </p:spTree>
    <p:extLst>
      <p:ext uri="{BB962C8B-B14F-4D97-AF65-F5344CB8AC3E}">
        <p14:creationId xmlns:p14="http://schemas.microsoft.com/office/powerpoint/2010/main" val="1858896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7772400" cy="1752600"/>
          </a:xfrm>
        </p:spPr>
        <p:txBody>
          <a:bodyPr>
            <a:normAutofit fontScale="90000"/>
          </a:bodyPr>
          <a:lstStyle/>
          <a:p>
            <a:pPr algn="r"/>
            <a:r>
              <a:rPr lang="ar-SA" dirty="0" smtClean="0"/>
              <a:t/>
            </a:r>
            <a:br>
              <a:rPr lang="ar-SA" dirty="0" smtClean="0"/>
            </a:br>
            <a:r>
              <a:rPr lang="ar-SA" dirty="0"/>
              <a:t/>
            </a:r>
            <a:br>
              <a:rPr lang="ar-SA" dirty="0"/>
            </a:br>
            <a:r>
              <a:rPr lang="ar-SA" dirty="0" smtClean="0"/>
              <a:t/>
            </a:r>
            <a:br>
              <a:rPr lang="ar-SA" dirty="0" smtClean="0"/>
            </a:br>
            <a:r>
              <a:rPr lang="en-US" dirty="0" smtClean="0"/>
              <a:t/>
            </a:r>
            <a:br>
              <a:rPr lang="en-US" dirty="0" smtClean="0"/>
            </a:br>
            <a:r>
              <a:rPr lang="en-US" dirty="0"/>
              <a:t/>
            </a:r>
            <a:br>
              <a:rPr lang="en-US" dirty="0"/>
            </a:br>
            <a:r>
              <a:rPr lang="en-US" dirty="0" smtClean="0"/>
              <a:t/>
            </a:r>
            <a:br>
              <a:rPr lang="en-US" dirty="0" smtClean="0"/>
            </a:br>
            <a:r>
              <a:rPr lang="ar-SA" dirty="0"/>
              <a:t/>
            </a:r>
            <a:br>
              <a:rPr lang="ar-SA" dirty="0"/>
            </a:br>
            <a:r>
              <a:rPr lang="en-US" dirty="0" smtClean="0"/>
              <a:t/>
            </a:r>
            <a:br>
              <a:rPr lang="en-US" dirty="0" smtClean="0"/>
            </a:br>
            <a:r>
              <a:rPr lang="en-US" dirty="0"/>
              <a:t/>
            </a:r>
            <a:br>
              <a:rPr lang="en-US" dirty="0"/>
            </a:br>
            <a:r>
              <a:rPr lang="en-US" dirty="0" smtClean="0"/>
              <a:t/>
            </a:r>
            <a:br>
              <a:rPr lang="en-US" dirty="0" smtClean="0"/>
            </a:br>
            <a:r>
              <a:rPr lang="ar-SA" b="1" dirty="0" smtClean="0">
                <a:solidFill>
                  <a:srgbClr val="FF0000"/>
                </a:solidFill>
              </a:rPr>
              <a:t>أولا: الدورات الغازية:</a:t>
            </a:r>
            <a:r>
              <a:rPr lang="en-US" b="1" dirty="0" smtClean="0">
                <a:solidFill>
                  <a:srgbClr val="FF0000"/>
                </a:solidFill>
              </a:rPr>
              <a:t/>
            </a:r>
            <a:br>
              <a:rPr lang="en-US" b="1" dirty="0" smtClean="0">
                <a:solidFill>
                  <a:srgbClr val="FF0000"/>
                </a:solidFill>
              </a:rPr>
            </a:br>
            <a:r>
              <a:rPr lang="ar-SA" sz="2200" dirty="0">
                <a:solidFill>
                  <a:schemeClr val="tx1"/>
                </a:solidFill>
                <a:latin typeface="+mn-lt"/>
                <a:ea typeface="+mn-ea"/>
                <a:cs typeface="+mn-cs"/>
              </a:rPr>
              <a:t>يمثل الغلاف الجوي أساسيات في الدورات الغازية وتقسم الدورات الغازية إلى:</a:t>
            </a:r>
            <a:r>
              <a:rPr lang="en-US" sz="2200" dirty="0">
                <a:solidFill>
                  <a:schemeClr val="tx1"/>
                </a:solidFill>
                <a:latin typeface="+mn-lt"/>
                <a:ea typeface="+mn-ea"/>
                <a:cs typeface="+mn-cs"/>
              </a:rPr>
              <a:t/>
            </a:r>
            <a:br>
              <a:rPr lang="en-US" sz="2200" dirty="0">
                <a:solidFill>
                  <a:schemeClr val="tx1"/>
                </a:solidFill>
                <a:latin typeface="+mn-lt"/>
                <a:ea typeface="+mn-ea"/>
                <a:cs typeface="+mn-cs"/>
              </a:rPr>
            </a:br>
            <a:endParaRPr lang="ar-SA" sz="2200" dirty="0">
              <a:solidFill>
                <a:schemeClr val="tx1"/>
              </a:solidFill>
              <a:latin typeface="+mn-lt"/>
              <a:ea typeface="+mn-ea"/>
              <a:cs typeface="+mn-cs"/>
            </a:endParaRPr>
          </a:p>
        </p:txBody>
      </p:sp>
      <p:graphicFrame>
        <p:nvGraphicFramePr>
          <p:cNvPr id="5" name="عنصر نائب للمحتوى 4"/>
          <p:cNvGraphicFramePr>
            <a:graphicFrameLocks noGrp="1"/>
          </p:cNvGraphicFramePr>
          <p:nvPr>
            <p:ph sz="quarter" idx="2"/>
            <p:extLst>
              <p:ext uri="{D42A27DB-BD31-4B8C-83A1-F6EECF244321}">
                <p14:modId xmlns:p14="http://schemas.microsoft.com/office/powerpoint/2010/main" val="3074617274"/>
              </p:ext>
            </p:extLst>
          </p:nvPr>
        </p:nvGraphicFramePr>
        <p:xfrm>
          <a:off x="2438400" y="1828800"/>
          <a:ext cx="36576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صورة 5"/>
          <p:cNvPicPr/>
          <p:nvPr/>
        </p:nvPicPr>
        <p:blipFill>
          <a:blip r:embed="rId7"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786796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4191000" y="578822"/>
            <a:ext cx="4038600" cy="461665"/>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r" rtl="1"/>
            <a:r>
              <a:rPr lang="ar-SA" dirty="0"/>
              <a:t> </a:t>
            </a:r>
            <a:r>
              <a:rPr lang="ar-SA" b="1" dirty="0" smtClean="0"/>
              <a:t>1</a:t>
            </a:r>
            <a:r>
              <a:rPr lang="ar-SA" sz="2400" b="1" dirty="0" smtClean="0"/>
              <a:t>- دورة </a:t>
            </a:r>
            <a:r>
              <a:rPr lang="ar-SA" sz="2400" b="1" dirty="0"/>
              <a:t>الماء</a:t>
            </a:r>
            <a:r>
              <a:rPr lang="ar-SA" sz="2000" b="1" dirty="0"/>
              <a:t> </a:t>
            </a:r>
            <a:r>
              <a:rPr lang="en-US" b="1" dirty="0"/>
              <a:t>Water cycle  </a:t>
            </a:r>
            <a:r>
              <a:rPr lang="en-US" sz="2000" b="1" dirty="0"/>
              <a:t> </a:t>
            </a:r>
            <a:endParaRPr lang="en-US" sz="1600" b="1" dirty="0"/>
          </a:p>
        </p:txBody>
      </p:sp>
      <p:sp>
        <p:nvSpPr>
          <p:cNvPr id="49154" name="Rectangle 2"/>
          <p:cNvSpPr>
            <a:spLocks noChangeArrowheads="1"/>
          </p:cNvSpPr>
          <p:nvPr/>
        </p:nvSpPr>
        <p:spPr bwMode="auto">
          <a:xfrm>
            <a:off x="3810000" y="987625"/>
            <a:ext cx="4953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smtClean="0"/>
              <a:t>الماء </a:t>
            </a:r>
            <a:r>
              <a:rPr lang="ar-SA" sz="2000" dirty="0"/>
              <a:t>من أهم عوامل البيئية الطبيعية المؤثرة على الكائنات الحية. تفقد النباتات الماء بواسطة عملية النتح </a:t>
            </a:r>
            <a:r>
              <a:rPr lang="en-US" sz="2000" dirty="0"/>
              <a:t>(</a:t>
            </a:r>
            <a:r>
              <a:rPr lang="en-US" sz="2000" b="1" dirty="0"/>
              <a:t>Transpiration</a:t>
            </a:r>
            <a:r>
              <a:rPr lang="en-US" sz="2000" dirty="0"/>
              <a:t>) </a:t>
            </a:r>
            <a:r>
              <a:rPr lang="ar-SA" sz="2000" dirty="0"/>
              <a:t>يتسبب التبخر (</a:t>
            </a:r>
            <a:r>
              <a:rPr lang="en-US" sz="2000" b="1" dirty="0"/>
              <a:t>Evaporation</a:t>
            </a:r>
            <a:r>
              <a:rPr lang="ar-SA" sz="2000" b="1" dirty="0"/>
              <a:t>) </a:t>
            </a:r>
            <a:r>
              <a:rPr lang="ar-SA" sz="2000" dirty="0"/>
              <a:t>من أماكن تجمع المياه السطحية (مثل البحار والأنهار ....الخ) في تزويد الغلاف الهوائي بكميات كبيرة من بخار الماء.</a:t>
            </a:r>
            <a:endParaRPr lang="en-US" sz="2000" dirty="0"/>
          </a:p>
          <a:p>
            <a:pPr algn="r" rtl="1"/>
            <a:r>
              <a:rPr lang="ar-SA" sz="2000" dirty="0"/>
              <a:t>يمثل الماء المفقود عن طريق عمليتي التبخر و النتح جزءاً هاماً من دورة الماء. تزداد درجة تشبع الهواء ببخار الماء بزيادة درجة الحرارة كما يؤدي انخفاض درجة حرارة الهواء المشبع ببخار الماء إلى تكثيف هذا البخار مكونا </a:t>
            </a:r>
            <a:r>
              <a:rPr lang="ar-SA" sz="2000" dirty="0" smtClean="0"/>
              <a:t>السحب .                                  </a:t>
            </a:r>
            <a:r>
              <a:rPr lang="ar-SA" sz="2000" cap="small" dirty="0" smtClean="0"/>
              <a:t> </a:t>
            </a:r>
            <a:r>
              <a:rPr lang="ar-SA" sz="2000" cap="small" dirty="0"/>
              <a:t>دورة الماء في الطبيعة</a:t>
            </a:r>
            <a:endParaRPr lang="en-US" sz="2000" cap="small" dirty="0"/>
          </a:p>
          <a:p>
            <a:pPr algn="r" rtl="1"/>
            <a:endParaRPr lang="en-US" sz="2000" dirty="0"/>
          </a:p>
        </p:txBody>
      </p:sp>
      <p:sp>
        <p:nvSpPr>
          <p:cNvPr id="54273" name="Rectangle 1"/>
          <p:cNvSpPr>
            <a:spLocks noChangeArrowheads="1"/>
          </p:cNvSpPr>
          <p:nvPr/>
        </p:nvSpPr>
        <p:spPr bwMode="auto">
          <a:xfrm rot="10800000" flipH="1" flipV="1">
            <a:off x="2971800" y="16002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5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rot="10800000" flipH="1" flipV="1">
            <a:off x="2895600" y="2438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10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rot="10800000" flipH="1" flipV="1">
            <a:off x="2895600" y="3200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20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 name="صورة 14"/>
          <p:cNvPicPr/>
          <p:nvPr/>
        </p:nvPicPr>
        <p:blipFill>
          <a:blip r:embed="rId2"/>
          <a:srcRect/>
          <a:stretch>
            <a:fillRect/>
          </a:stretch>
        </p:blipFill>
        <p:spPr bwMode="auto">
          <a:xfrm>
            <a:off x="304800" y="980512"/>
            <a:ext cx="3437965" cy="3439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صورة 17"/>
          <p:cNvPicPr/>
          <p:nvPr/>
        </p:nvPicPr>
        <p:blipFill>
          <a:blip r:embed="rId3"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مستطيل 9"/>
          <p:cNvSpPr/>
          <p:nvPr/>
        </p:nvSpPr>
        <p:spPr>
          <a:xfrm>
            <a:off x="914400" y="4876800"/>
            <a:ext cx="2667000" cy="609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tx1"/>
                </a:solidFill>
              </a:rPr>
              <a:t>دورة </a:t>
            </a:r>
            <a:r>
              <a:rPr lang="ar-SA" sz="2000" b="1" dirty="0" smtClean="0">
                <a:solidFill>
                  <a:schemeClr val="tx1"/>
                </a:solidFill>
              </a:rPr>
              <a:t>الماء </a:t>
            </a:r>
            <a:r>
              <a:rPr lang="ar-SA" sz="2000" b="1" dirty="0">
                <a:solidFill>
                  <a:schemeClr val="tx1"/>
                </a:solidFill>
              </a:rPr>
              <a:t>في الطبيعة.</a:t>
            </a:r>
          </a:p>
        </p:txBody>
      </p:sp>
    </p:spTree>
    <p:extLst>
      <p:ext uri="{BB962C8B-B14F-4D97-AF65-F5344CB8AC3E}">
        <p14:creationId xmlns:p14="http://schemas.microsoft.com/office/powerpoint/2010/main" val="2063377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52800"/>
            <a:ext cx="7467600" cy="1752600"/>
          </a:xfrm>
          <a:solidFill>
            <a:srgbClr val="95EF99"/>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r">
              <a:spcBef>
                <a:spcPct val="0"/>
              </a:spcBef>
              <a:buNone/>
            </a:pPr>
            <a:r>
              <a:rPr lang="ar-SA" sz="2000" cap="small" dirty="0"/>
              <a:t>وأخيراً تعتبر المحيطات من أهم المصادر التي تمد الغلاف الهوائي ببخار الماء وذلك لكبر مساحة سطحها. وان المفقود من المسطحات المائية بالقارات إلى البحار والمحيطات يعوض عنه ببخار الماء الذي تنقله الرياح من المحيطات إلى القارات حيث يتكثف وينزل في شكل أمطار.</a:t>
            </a:r>
            <a:endParaRPr lang="en-US" sz="2000" cap="small" dirty="0"/>
          </a:p>
          <a:p>
            <a:pPr marL="0" indent="0" algn="r">
              <a:spcBef>
                <a:spcPct val="0"/>
              </a:spcBef>
              <a:buNone/>
            </a:pPr>
            <a:endParaRPr lang="ar-SA" sz="2000" cap="small" dirty="0"/>
          </a:p>
        </p:txBody>
      </p:sp>
      <p:sp>
        <p:nvSpPr>
          <p:cNvPr id="5" name="عنوان 4"/>
          <p:cNvSpPr>
            <a:spLocks noGrp="1"/>
          </p:cNvSpPr>
          <p:nvPr>
            <p:ph type="title"/>
          </p:nvPr>
        </p:nvSpPr>
        <p:spPr>
          <a:xfrm>
            <a:off x="457200" y="762000"/>
            <a:ext cx="7467600" cy="2057400"/>
          </a:xfrm>
        </p:spPr>
        <p:style>
          <a:lnRef idx="1">
            <a:schemeClr val="accent4"/>
          </a:lnRef>
          <a:fillRef idx="2">
            <a:schemeClr val="accent4"/>
          </a:fillRef>
          <a:effectRef idx="1">
            <a:schemeClr val="accent4"/>
          </a:effectRef>
          <a:fontRef idx="minor">
            <a:schemeClr val="dk1"/>
          </a:fontRef>
        </p:style>
        <p:txBody>
          <a:bodyPr>
            <a:normAutofit/>
          </a:bodyPr>
          <a:lstStyle/>
          <a:p>
            <a:pPr algn="r"/>
            <a:r>
              <a:rPr lang="ar-SA" sz="2000" dirty="0">
                <a:solidFill>
                  <a:schemeClr val="tx1"/>
                </a:solidFill>
                <a:latin typeface="+mn-lt"/>
                <a:ea typeface="+mn-ea"/>
                <a:cs typeface="+mn-cs"/>
              </a:rPr>
              <a:t>أما الجزء الآخر من المياه الأرضية يكون محفوظ فوق طبقة من الصخور الغير مسامية ويكون ما يعرف بالأنهار تحت الأرض. حيث يظهر هذا النوع من المياه التحت أرضية في بعض المناطق المنخفضة .</a:t>
            </a:r>
            <a:br>
              <a:rPr lang="ar-SA" sz="2000" dirty="0">
                <a:solidFill>
                  <a:schemeClr val="tx1"/>
                </a:solidFill>
                <a:latin typeface="+mn-lt"/>
                <a:ea typeface="+mn-ea"/>
                <a:cs typeface="+mn-cs"/>
              </a:rPr>
            </a:br>
            <a:endParaRPr lang="ar-SA" sz="2000" dirty="0">
              <a:solidFill>
                <a:schemeClr val="tx1"/>
              </a:solidFill>
              <a:latin typeface="+mn-lt"/>
              <a:ea typeface="+mn-ea"/>
              <a:cs typeface="+mn-cs"/>
            </a:endParaRPr>
          </a:p>
        </p:txBody>
      </p:sp>
      <p:sp>
        <p:nvSpPr>
          <p:cNvPr id="7" name="مخطط انسيابي: دمج 6"/>
          <p:cNvSpPr/>
          <p:nvPr/>
        </p:nvSpPr>
        <p:spPr>
          <a:xfrm>
            <a:off x="7772400" y="3009900"/>
            <a:ext cx="914400" cy="685800"/>
          </a:xfrm>
          <a:prstGeom prst="flowChartMerg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صورة 7"/>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4090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4191000" y="578822"/>
            <a:ext cx="4038600" cy="461665"/>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2" algn="r" rtl="1"/>
            <a:r>
              <a:rPr lang="ar-SA" sz="2400" dirty="0" smtClean="0"/>
              <a:t>- </a:t>
            </a:r>
            <a:r>
              <a:rPr lang="ar-SA" dirty="0"/>
              <a:t>دورة الكربون</a:t>
            </a:r>
            <a:r>
              <a:rPr lang="ar-SA" sz="1600" dirty="0"/>
              <a:t> </a:t>
            </a:r>
            <a:r>
              <a:rPr lang="en-US" sz="1400" dirty="0"/>
              <a:t>Carbon cycle</a:t>
            </a:r>
            <a:endParaRPr lang="en-US" sz="1200" dirty="0"/>
          </a:p>
        </p:txBody>
      </p:sp>
      <p:sp>
        <p:nvSpPr>
          <p:cNvPr id="49154" name="Rectangle 2"/>
          <p:cNvSpPr>
            <a:spLocks noChangeArrowheads="1"/>
          </p:cNvSpPr>
          <p:nvPr/>
        </p:nvSpPr>
        <p:spPr bwMode="auto">
          <a:xfrm>
            <a:off x="3924301" y="-539083"/>
            <a:ext cx="4953000" cy="74789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rtl="1"/>
            <a:endParaRPr lang="ar-SA" sz="2000" dirty="0"/>
          </a:p>
          <a:p>
            <a:pPr rtl="1"/>
            <a:endParaRPr lang="ar-SA" sz="2000" dirty="0" smtClean="0"/>
          </a:p>
          <a:p>
            <a:pPr rtl="1"/>
            <a:endParaRPr lang="ar-SA" sz="2000" dirty="0"/>
          </a:p>
          <a:p>
            <a:pPr rtl="1"/>
            <a:endParaRPr lang="ar-SA" sz="2000" dirty="0" smtClean="0"/>
          </a:p>
          <a:p>
            <a:pPr marL="342900" indent="-342900" algn="r" rtl="1">
              <a:buFont typeface="Arial" pitchFamily="34" charset="0"/>
              <a:buChar char="•"/>
            </a:pPr>
            <a:endParaRPr lang="ar-SA" sz="2000" dirty="0" smtClean="0"/>
          </a:p>
          <a:p>
            <a:pPr marL="342900" indent="-342900" algn="r" rtl="1">
              <a:buFont typeface="Arial" pitchFamily="34" charset="0"/>
              <a:buChar char="•"/>
            </a:pPr>
            <a:endParaRPr lang="ar-SA" sz="2000" dirty="0"/>
          </a:p>
          <a:p>
            <a:pPr marL="342900" indent="-342900" algn="r" rtl="1">
              <a:buFont typeface="Arial" pitchFamily="34" charset="0"/>
              <a:buChar char="•"/>
            </a:pPr>
            <a:r>
              <a:rPr lang="ar-SA" sz="2000" dirty="0" smtClean="0"/>
              <a:t>تقدر نسبة </a:t>
            </a:r>
            <a:r>
              <a:rPr lang="ar-SA" sz="2000" dirty="0"/>
              <a:t>ثاني أكسيد الكربون </a:t>
            </a:r>
            <a:r>
              <a:rPr lang="en-ZW" sz="2000" dirty="0"/>
              <a:t>(CO</a:t>
            </a:r>
            <a:r>
              <a:rPr lang="en-ZW" sz="2000" baseline="-25000" dirty="0"/>
              <a:t>2</a:t>
            </a:r>
            <a:r>
              <a:rPr lang="en-ZW" sz="2000" dirty="0"/>
              <a:t>)</a:t>
            </a:r>
            <a:r>
              <a:rPr lang="ar-SA" sz="2000" dirty="0"/>
              <a:t> في الجو بحوالي ( 0,03 ٪) من حجم الهواء المحيط بالكرة الأرضية .وهذه النسبة الضئيلة من ثاني أكسيد الكربون لابد وأن تكون ثابته لحدوث التوازن البيئي. ويحافظ عليها بواسطة التوازن الدقيق بين العملية التي تستهلك بها هذا الغاز من الغلاف الهوائي (مثل عملية البناء الضوئي) والعمليات التي يضاف بها للغلاف الهوائي (مثل التنفس والاحتراق).</a:t>
            </a:r>
            <a:endParaRPr lang="en-US" sz="2000" dirty="0"/>
          </a:p>
          <a:p>
            <a:pPr algn="r" rtl="1"/>
            <a:r>
              <a:rPr lang="ar-SA" sz="2000" dirty="0"/>
              <a:t> </a:t>
            </a:r>
            <a:endParaRPr lang="en-US" sz="2000" dirty="0"/>
          </a:p>
          <a:p>
            <a:pPr marL="342900" indent="-342900" algn="ctr" rtl="1">
              <a:buFont typeface="Arial" pitchFamily="34" charset="0"/>
              <a:buChar char="•"/>
            </a:pPr>
            <a:r>
              <a:rPr lang="ar-SA" sz="2000" dirty="0"/>
              <a:t>تقوم الكائنات المحللة بدور كبير في تحليل الأنسجة الحيوانية والنباتية الميتة مما يؤدي إلى تصاعد غاز ثاني اكسيد الكربون </a:t>
            </a:r>
            <a:r>
              <a:rPr lang="ar-SA" sz="2000" dirty="0" smtClean="0"/>
              <a:t>،فإذا </a:t>
            </a:r>
            <a:r>
              <a:rPr lang="ar-SA" sz="2000" dirty="0"/>
              <a:t>زادت نسبة ثاني أكسيد الكربون بسبب زيادة معدلات التنفس والاحتراق وفي نفس الوقت قلة المساحة الخضراء التي تؤدي بدورها إلى إنتاج غاز الأكسجين واستهلاك ثاني أكسيد الكربون يؤدي إلى ظاهرة تسمى بالاحتباس </a:t>
            </a:r>
            <a:r>
              <a:rPr lang="ar-SA" sz="2000" dirty="0" smtClean="0"/>
              <a:t>             الحراري </a:t>
            </a:r>
            <a:r>
              <a:rPr lang="ar-SA" sz="2000" dirty="0"/>
              <a:t>.</a:t>
            </a:r>
            <a:endParaRPr lang="en-US" sz="2000" dirty="0"/>
          </a:p>
          <a:p>
            <a:pPr rtl="1"/>
            <a:r>
              <a:rPr lang="ar-SA" sz="2000" dirty="0"/>
              <a:t> </a:t>
            </a:r>
            <a:endParaRPr lang="en-US" sz="2000" dirty="0"/>
          </a:p>
          <a:p>
            <a:pPr algn="r" rtl="1"/>
            <a:endParaRPr lang="en-US" sz="2000" dirty="0"/>
          </a:p>
        </p:txBody>
      </p:sp>
      <p:sp>
        <p:nvSpPr>
          <p:cNvPr id="54273" name="Rectangle 1"/>
          <p:cNvSpPr>
            <a:spLocks noChangeArrowheads="1"/>
          </p:cNvSpPr>
          <p:nvPr/>
        </p:nvSpPr>
        <p:spPr bwMode="auto">
          <a:xfrm rot="10800000" flipH="1" flipV="1">
            <a:off x="2971800" y="16002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5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rot="10800000" flipH="1" flipV="1">
            <a:off x="2895600" y="2438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10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rot="10800000" flipH="1" flipV="1">
            <a:off x="2895600" y="3200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20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صورة 17"/>
          <p:cNvPicPr/>
          <p:nvPr/>
        </p:nvPicPr>
        <p:blipFill>
          <a:blip r:embed="rId2" cstate="print"/>
          <a:srcRect/>
          <a:stretch>
            <a:fillRect/>
          </a:stretch>
        </p:blipFill>
        <p:spPr bwMode="auto">
          <a:xfrm>
            <a:off x="8123144" y="5638799"/>
            <a:ext cx="647701" cy="779929"/>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صورة 9"/>
          <p:cNvPicPr/>
          <p:nvPr/>
        </p:nvPicPr>
        <p:blipFill>
          <a:blip r:embed="rId3"/>
          <a:srcRect/>
          <a:stretch>
            <a:fillRect/>
          </a:stretch>
        </p:blipFill>
        <p:spPr bwMode="auto">
          <a:xfrm>
            <a:off x="228599" y="973038"/>
            <a:ext cx="3695701" cy="3598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مستطيل 2"/>
          <p:cNvSpPr/>
          <p:nvPr/>
        </p:nvSpPr>
        <p:spPr>
          <a:xfrm>
            <a:off x="914400" y="4876800"/>
            <a:ext cx="2667000" cy="609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دورة الكربون في الطبيعة.</a:t>
            </a:r>
          </a:p>
        </p:txBody>
      </p:sp>
    </p:spTree>
    <p:extLst>
      <p:ext uri="{BB962C8B-B14F-4D97-AF65-F5344CB8AC3E}">
        <p14:creationId xmlns:p14="http://schemas.microsoft.com/office/powerpoint/2010/main" val="2539289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3742765" y="548044"/>
            <a:ext cx="4734485" cy="523220"/>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r" rtl="1"/>
            <a:r>
              <a:rPr lang="ar-SA" sz="2000" dirty="0"/>
              <a:t> </a:t>
            </a:r>
            <a:r>
              <a:rPr lang="ar-SA" sz="2000" b="1" dirty="0"/>
              <a:t>3</a:t>
            </a:r>
            <a:r>
              <a:rPr lang="ar-SA" sz="2800" b="1" dirty="0" smtClean="0"/>
              <a:t>- </a:t>
            </a:r>
            <a:r>
              <a:rPr lang="ar-SA" sz="2800" dirty="0"/>
              <a:t>دورة الأكسجين </a:t>
            </a:r>
            <a:r>
              <a:rPr lang="en-US" sz="2800" dirty="0"/>
              <a:t>Oxygen cycle</a:t>
            </a:r>
            <a:endParaRPr lang="en-US" b="1" dirty="0"/>
          </a:p>
        </p:txBody>
      </p:sp>
      <p:sp>
        <p:nvSpPr>
          <p:cNvPr id="49154" name="Rectangle 2"/>
          <p:cNvSpPr>
            <a:spLocks noChangeArrowheads="1"/>
          </p:cNvSpPr>
          <p:nvPr/>
        </p:nvSpPr>
        <p:spPr bwMode="auto">
          <a:xfrm>
            <a:off x="3810000" y="1449290"/>
            <a:ext cx="4667251"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smtClean="0"/>
              <a:t>ترتبط </a:t>
            </a:r>
            <a:r>
              <a:rPr lang="ar-SA" sz="2000" dirty="0"/>
              <a:t>دورة الأكسجين في الطبيعة ارتباط وثيق بدورة الكربون </a:t>
            </a:r>
            <a:r>
              <a:rPr lang="ar-SA" sz="2000" dirty="0" smtClean="0"/>
              <a:t>.ذلك </a:t>
            </a:r>
            <a:r>
              <a:rPr lang="ar-SA" sz="2000" dirty="0"/>
              <a:t>لأن الأكسجين المستخدم في عمليتي التنفس والاحتراق يمكن أن يرجع إلى الغلاف الجوي عن طريق عملية البناء الضوئي. ويؤدي هذا التوازن الدقيق بين كمية الأكسجين المسحوبة من الغلاف الجوي بواسطة عمليتي التنفس والاحتراق وكمية الأكسجين المضافة إليه إلى الحفاظ على نسبة الأكسجين الثابتة  بالغلاف الهوائي والتي تقدر بنحو 21٪ من حجم الهواء.</a:t>
            </a:r>
            <a:endParaRPr lang="en-US" sz="2000" dirty="0"/>
          </a:p>
          <a:p>
            <a:pPr algn="r" rtl="1"/>
            <a:endParaRPr lang="en-US" sz="2000" dirty="0"/>
          </a:p>
        </p:txBody>
      </p:sp>
      <p:sp>
        <p:nvSpPr>
          <p:cNvPr id="54273" name="Rectangle 1"/>
          <p:cNvSpPr>
            <a:spLocks noChangeArrowheads="1"/>
          </p:cNvSpPr>
          <p:nvPr/>
        </p:nvSpPr>
        <p:spPr bwMode="auto">
          <a:xfrm rot="10800000" flipH="1" flipV="1">
            <a:off x="2971800" y="16002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5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rot="10800000" flipH="1" flipV="1">
            <a:off x="2895600" y="2438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10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rot="10800000" flipH="1" flipV="1">
            <a:off x="2895600" y="3200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20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صورة 17"/>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صورة 9"/>
          <p:cNvPicPr/>
          <p:nvPr/>
        </p:nvPicPr>
        <p:blipFill>
          <a:blip r:embed="rId3"/>
          <a:srcRect/>
          <a:stretch>
            <a:fillRect/>
          </a:stretch>
        </p:blipFill>
        <p:spPr bwMode="auto">
          <a:xfrm>
            <a:off x="300037" y="965563"/>
            <a:ext cx="3509963" cy="3499938"/>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762000" y="4852147"/>
            <a:ext cx="2476499" cy="55805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a:r>
              <a:rPr lang="ar-SA" b="1" dirty="0" smtClean="0">
                <a:solidFill>
                  <a:schemeClr val="tx1"/>
                </a:solidFill>
              </a:rPr>
              <a:t>دورة </a:t>
            </a:r>
            <a:r>
              <a:rPr lang="ar-SA" b="1" dirty="0">
                <a:solidFill>
                  <a:schemeClr val="tx1"/>
                </a:solidFill>
              </a:rPr>
              <a:t>الأكسجين في الطبيعة</a:t>
            </a:r>
            <a:r>
              <a:rPr lang="ar-SA" dirty="0"/>
              <a:t>.</a:t>
            </a:r>
            <a:endParaRPr lang="en-US" dirty="0"/>
          </a:p>
        </p:txBody>
      </p:sp>
    </p:spTree>
    <p:extLst>
      <p:ext uri="{BB962C8B-B14F-4D97-AF65-F5344CB8AC3E}">
        <p14:creationId xmlns:p14="http://schemas.microsoft.com/office/powerpoint/2010/main" val="3815674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3742765" y="409545"/>
            <a:ext cx="4944035" cy="800219"/>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r" rtl="1"/>
            <a:r>
              <a:rPr lang="ar-SA" sz="2000" dirty="0"/>
              <a:t> </a:t>
            </a:r>
            <a:r>
              <a:rPr lang="ar-SA" sz="2800" dirty="0" smtClean="0"/>
              <a:t>4-دورة </a:t>
            </a:r>
            <a:r>
              <a:rPr lang="ar-SA" sz="2800" dirty="0"/>
              <a:t>النيتروجين </a:t>
            </a:r>
            <a:r>
              <a:rPr lang="en-US" sz="2800" dirty="0"/>
              <a:t>Nitrogen cycle </a:t>
            </a:r>
          </a:p>
          <a:p>
            <a:pPr algn="r" rtl="1"/>
            <a:endParaRPr lang="en-US" b="1" dirty="0"/>
          </a:p>
        </p:txBody>
      </p:sp>
      <p:sp>
        <p:nvSpPr>
          <p:cNvPr id="49154" name="Rectangle 2"/>
          <p:cNvSpPr>
            <a:spLocks noChangeArrowheads="1"/>
          </p:cNvSpPr>
          <p:nvPr/>
        </p:nvSpPr>
        <p:spPr bwMode="auto">
          <a:xfrm>
            <a:off x="3881156" y="1"/>
            <a:ext cx="4667251"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endParaRPr lang="ar-SA" sz="2000" dirty="0" smtClean="0"/>
          </a:p>
          <a:p>
            <a:pPr algn="r" rtl="1"/>
            <a:endParaRPr lang="ar-SA" sz="2000" dirty="0"/>
          </a:p>
          <a:p>
            <a:pPr algn="r" rtl="1"/>
            <a:endParaRPr lang="ar-SA" sz="2000" dirty="0" smtClean="0"/>
          </a:p>
          <a:p>
            <a:pPr algn="r" rtl="1"/>
            <a:endParaRPr lang="ar-SA" sz="2000" dirty="0"/>
          </a:p>
          <a:p>
            <a:pPr algn="r" rtl="1"/>
            <a:r>
              <a:rPr lang="ar-SA" sz="2000" dirty="0" smtClean="0"/>
              <a:t>تقدر </a:t>
            </a:r>
            <a:r>
              <a:rPr lang="ar-SA" sz="2000" dirty="0"/>
              <a:t>نسبة النيتروجين في الهواء الجوي بحوالي 78٪. وتستخدم النباتات نيتروجين التربة في شكل نترات في بناء البروتين النباتي الذي يمثل الغذاء الأساسي للحيوانات.</a:t>
            </a:r>
            <a:endParaRPr lang="en-US" sz="2000" dirty="0"/>
          </a:p>
          <a:p>
            <a:pPr rtl="1"/>
            <a:r>
              <a:rPr lang="ar-SA" sz="2000" dirty="0"/>
              <a:t> </a:t>
            </a:r>
            <a:endParaRPr lang="en-US" sz="2000" dirty="0"/>
          </a:p>
          <a:p>
            <a:pPr algn="r" rtl="1"/>
            <a:r>
              <a:rPr lang="ar-SA" sz="2000" dirty="0"/>
              <a:t>ترتبط دورة النيتروجين في الطبيعة </a:t>
            </a:r>
            <a:r>
              <a:rPr lang="ar-SA" sz="2000" dirty="0" smtClean="0"/>
              <a:t>ارتباط </a:t>
            </a:r>
            <a:r>
              <a:rPr lang="ar-SA" sz="2000" dirty="0"/>
              <a:t>وثيق ببعض أنواع البكتيريا ذاتية التغذية </a:t>
            </a:r>
            <a:r>
              <a:rPr lang="en-US" sz="2000" dirty="0"/>
              <a:t>(Autotrophic Bacteria)</a:t>
            </a:r>
            <a:r>
              <a:rPr lang="ar-SA" sz="2000" dirty="0"/>
              <a:t> ويمكن تقسيمها إلى </a:t>
            </a:r>
            <a:r>
              <a:rPr lang="ar-SA" sz="2000" dirty="0" smtClean="0"/>
              <a:t>:</a:t>
            </a:r>
          </a:p>
          <a:p>
            <a:pPr algn="r" rtl="1"/>
            <a:endParaRPr lang="ar-SA" sz="2000" dirty="0"/>
          </a:p>
          <a:p>
            <a:pPr algn="r" rtl="1"/>
            <a:endParaRPr lang="en-US" sz="2000" dirty="0" smtClean="0"/>
          </a:p>
          <a:p>
            <a:pPr algn="r" rtl="1"/>
            <a:endParaRPr lang="en-US" sz="2000" dirty="0"/>
          </a:p>
          <a:p>
            <a:pPr algn="r" rtl="1"/>
            <a:endParaRPr lang="en-US" sz="2000" dirty="0" smtClean="0"/>
          </a:p>
          <a:p>
            <a:pPr algn="r" rtl="1"/>
            <a:endParaRPr lang="ar-SA" sz="2000" dirty="0" smtClean="0"/>
          </a:p>
          <a:p>
            <a:pPr algn="r" rtl="1"/>
            <a:endParaRPr lang="en-US" sz="2000" dirty="0"/>
          </a:p>
          <a:p>
            <a:pPr algn="r" rtl="1"/>
            <a:endParaRPr lang="en-US" sz="2000" dirty="0"/>
          </a:p>
        </p:txBody>
      </p:sp>
      <p:sp>
        <p:nvSpPr>
          <p:cNvPr id="54273" name="Rectangle 1"/>
          <p:cNvSpPr>
            <a:spLocks noChangeArrowheads="1"/>
          </p:cNvSpPr>
          <p:nvPr/>
        </p:nvSpPr>
        <p:spPr bwMode="auto">
          <a:xfrm rot="10800000" flipH="1" flipV="1">
            <a:off x="2971800" y="16002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5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rot="10800000" flipH="1" flipV="1">
            <a:off x="2895600" y="2438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10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rot="10800000" flipH="1" flipV="1">
            <a:off x="2895600" y="3200400"/>
            <a:ext cx="68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7625"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imes New Roman" pitchFamily="18" charset="0"/>
                <a:ea typeface="Calibri" pitchFamily="34" charset="0"/>
                <a:cs typeface="Traditional Arabic" pitchFamily="2" charset="-78"/>
              </a:rPr>
              <a:t>20 كغم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صورة 1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228601" y="4852147"/>
            <a:ext cx="2514600" cy="55805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a:r>
              <a:rPr lang="ar-SA" b="1" dirty="0" smtClean="0">
                <a:solidFill>
                  <a:schemeClr val="tx1"/>
                </a:solidFill>
              </a:rPr>
              <a:t>دورة النيتروجين </a:t>
            </a:r>
            <a:r>
              <a:rPr lang="ar-SA" b="1" dirty="0">
                <a:solidFill>
                  <a:schemeClr val="tx1"/>
                </a:solidFill>
              </a:rPr>
              <a:t>في الطبيعة</a:t>
            </a:r>
            <a:r>
              <a:rPr lang="ar-SA" dirty="0"/>
              <a:t>.</a:t>
            </a:r>
            <a:endParaRPr lang="en-US" dirty="0"/>
          </a:p>
        </p:txBody>
      </p:sp>
      <p:sp>
        <p:nvSpPr>
          <p:cNvPr id="15" name="سهم إلى اليسار والأعلى 14"/>
          <p:cNvSpPr/>
          <p:nvPr/>
        </p:nvSpPr>
        <p:spPr>
          <a:xfrm rot="13493181">
            <a:off x="5225969" y="3671142"/>
            <a:ext cx="1547571" cy="1572657"/>
          </a:xfrm>
          <a:prstGeom prst="leftUpArrow">
            <a:avLst>
              <a:gd name="adj1" fmla="val 13816"/>
              <a:gd name="adj2" fmla="val 25000"/>
              <a:gd name="adj3" fmla="val 37139"/>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مستطيل 3"/>
          <p:cNvSpPr/>
          <p:nvPr/>
        </p:nvSpPr>
        <p:spPr>
          <a:xfrm>
            <a:off x="6750423" y="4724401"/>
            <a:ext cx="1927412" cy="83625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ysClr val="windowText" lastClr="000000"/>
                </a:solidFill>
              </a:rPr>
              <a:t>بكتيريا ضوئية التغذية </a:t>
            </a:r>
            <a:endParaRPr lang="ar-SA" b="1" dirty="0" smtClean="0">
              <a:solidFill>
                <a:sysClr val="windowText" lastClr="000000"/>
              </a:solidFill>
            </a:endParaRPr>
          </a:p>
          <a:p>
            <a:pPr algn="ctr"/>
            <a:r>
              <a:rPr lang="en-US" dirty="0">
                <a:solidFill>
                  <a:sysClr val="windowText" lastClr="000000"/>
                </a:solidFill>
              </a:rPr>
              <a:t>(Photosynthetic Bacteria</a:t>
            </a:r>
            <a:endParaRPr lang="ar-SA" dirty="0">
              <a:solidFill>
                <a:sysClr val="windowText" lastClr="000000"/>
              </a:solidFill>
            </a:endParaRPr>
          </a:p>
        </p:txBody>
      </p:sp>
      <p:sp>
        <p:nvSpPr>
          <p:cNvPr id="19" name="مستطيل 18"/>
          <p:cNvSpPr/>
          <p:nvPr/>
        </p:nvSpPr>
        <p:spPr>
          <a:xfrm>
            <a:off x="3202640" y="4724401"/>
            <a:ext cx="1978960" cy="83625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ysClr val="windowText" lastClr="000000"/>
                </a:solidFill>
              </a:rPr>
              <a:t>بكتيريا كيميائية التغذية </a:t>
            </a:r>
            <a:endParaRPr lang="ar-SA" b="1" dirty="0" smtClean="0">
              <a:solidFill>
                <a:sysClr val="windowText" lastClr="000000"/>
              </a:solidFill>
            </a:endParaRPr>
          </a:p>
          <a:p>
            <a:pPr algn="ctr"/>
            <a:r>
              <a:rPr lang="en-US" dirty="0">
                <a:solidFill>
                  <a:sysClr val="windowText" lastClr="000000"/>
                </a:solidFill>
              </a:rPr>
              <a:t>Chemosynthetic Bacteria</a:t>
            </a:r>
            <a:endParaRPr lang="ar-SA" dirty="0">
              <a:solidFill>
                <a:sysClr val="windowText" lastClr="000000"/>
              </a:solidFill>
            </a:endParaRPr>
          </a:p>
        </p:txBody>
      </p:sp>
      <p:pic>
        <p:nvPicPr>
          <p:cNvPr id="20" name="صورة 19"/>
          <p:cNvPicPr/>
          <p:nvPr/>
        </p:nvPicPr>
        <p:blipFill>
          <a:blip r:embed="rId3"/>
          <a:srcRect/>
          <a:stretch>
            <a:fillRect/>
          </a:stretch>
        </p:blipFill>
        <p:spPr bwMode="auto">
          <a:xfrm>
            <a:off x="228601" y="952499"/>
            <a:ext cx="3352800" cy="361950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71587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4953000" y="1045423"/>
            <a:ext cx="3524251" cy="554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5" name="عنوان 4"/>
          <p:cNvSpPr>
            <a:spLocks noGrp="1"/>
          </p:cNvSpPr>
          <p:nvPr>
            <p:ph type="title"/>
          </p:nvPr>
        </p:nvSpPr>
        <p:spPr>
          <a:xfrm>
            <a:off x="457200" y="1752600"/>
            <a:ext cx="7467600" cy="1600200"/>
          </a:xfrm>
        </p:spPr>
        <p:style>
          <a:lnRef idx="1">
            <a:schemeClr val="accent4"/>
          </a:lnRef>
          <a:fillRef idx="2">
            <a:schemeClr val="accent4"/>
          </a:fillRef>
          <a:effectRef idx="1">
            <a:schemeClr val="accent4"/>
          </a:effectRef>
          <a:fontRef idx="minor">
            <a:schemeClr val="dk1"/>
          </a:fontRef>
        </p:style>
        <p:txBody>
          <a:bodyPr>
            <a:noAutofit/>
          </a:bodyPr>
          <a:lstStyle/>
          <a:p>
            <a:pPr algn="r" rtl="1"/>
            <a:r>
              <a:rPr lang="ar-SA" sz="2000" b="1" u="sng" dirty="0"/>
              <a:t>أولا </a:t>
            </a:r>
            <a:r>
              <a:rPr lang="ar-SA" sz="2000" b="1" u="sng" dirty="0" smtClean="0"/>
              <a:t>: البكتيريا ضوئية التغذية </a:t>
            </a:r>
            <a:r>
              <a:rPr lang="ar-SA" sz="2000" b="1" dirty="0" smtClean="0"/>
              <a:t>:</a:t>
            </a:r>
            <a:r>
              <a:rPr lang="en-US" sz="2000" dirty="0" smtClean="0"/>
              <a:t/>
            </a:r>
            <a:br>
              <a:rPr lang="en-US" sz="2000" dirty="0" smtClean="0"/>
            </a:br>
            <a:r>
              <a:rPr lang="ar-SA" sz="2000" dirty="0" smtClean="0"/>
              <a:t> </a:t>
            </a:r>
            <a:r>
              <a:rPr lang="en-US" sz="2000" dirty="0"/>
              <a:t/>
            </a:r>
            <a:br>
              <a:rPr lang="en-US" sz="2000" dirty="0"/>
            </a:br>
            <a:r>
              <a:rPr lang="ar-SA" sz="2000" dirty="0"/>
              <a:t>تستطيع البكتيريا ضوئية التغذية صنع المركبات العضوية من المواد الغير عضوية باستخدام الطاقة الشمسية. وتمتص البكتيريا ضوئية التغذية الطاقة الشمسية بواسطة صبغة تسمى الكلوروفيل البكتيري</a:t>
            </a:r>
            <a:r>
              <a:rPr lang="en-ZW" sz="2000" dirty="0"/>
              <a:t>(</a:t>
            </a:r>
            <a:r>
              <a:rPr lang="en-ZW" sz="2000" b="1" dirty="0" err="1"/>
              <a:t>Bacteriochlorophyll</a:t>
            </a:r>
            <a:r>
              <a:rPr lang="en-ZW" sz="2000" b="1" dirty="0"/>
              <a:t>)</a:t>
            </a:r>
            <a:r>
              <a:rPr lang="ar-SA" sz="2000" b="1" dirty="0"/>
              <a:t> </a:t>
            </a:r>
            <a:r>
              <a:rPr lang="ar-SA" sz="2000" dirty="0"/>
              <a:t>وهي صبغة تشبه الكلوروفيل في النباتات الخضراء (الراقية) ولكنها في صورة أبسط في التركيب .</a:t>
            </a:r>
            <a:r>
              <a:rPr lang="en-US" sz="2000" dirty="0"/>
              <a:t/>
            </a:r>
            <a:br>
              <a:rPr lang="en-US" sz="2000" dirty="0"/>
            </a:br>
            <a:r>
              <a:rPr lang="en-US" sz="2000" dirty="0"/>
              <a:t> </a:t>
            </a:r>
          </a:p>
        </p:txBody>
      </p:sp>
      <p:sp>
        <p:nvSpPr>
          <p:cNvPr id="6" name="عنوان 4"/>
          <p:cNvSpPr txBox="1">
            <a:spLocks noGrp="1"/>
          </p:cNvSpPr>
          <p:nvPr>
            <p:ph sz="quarter" idx="1"/>
          </p:nvPr>
        </p:nvSpPr>
        <p:spPr>
          <a:xfrm>
            <a:off x="457200" y="3657600"/>
            <a:ext cx="7467600" cy="2133600"/>
          </a:xfrm>
          <a:prstGeom prst="rect">
            <a:avLst/>
          </a:prstGeom>
        </p:spPr>
        <p:style>
          <a:lnRef idx="1">
            <a:schemeClr val="accent4"/>
          </a:lnRef>
          <a:fillRef idx="2">
            <a:schemeClr val="accent4"/>
          </a:fillRef>
          <a:effectRef idx="1">
            <a:schemeClr val="accent4"/>
          </a:effectRef>
          <a:fontRef idx="minor">
            <a:schemeClr val="dk1"/>
          </a:fontRef>
        </p:style>
        <p:txBody>
          <a:bodyPr vert="horz" anchor="b">
            <a:noAutofit/>
          </a:bodyPr>
          <a:lstStyle>
            <a:lvl1pPr algn="l" rtl="0" eaLnBrk="1" latinLnBrk="0" hangingPunct="1">
              <a:spcBef>
                <a:spcPct val="0"/>
              </a:spcBef>
              <a:buNone/>
              <a:defRPr kumimoji="0" sz="3000" b="0" kern="1200" cap="small"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rtl="1"/>
            <a:r>
              <a:rPr lang="ar-SA" sz="2000" dirty="0"/>
              <a:t>تختلف هذه البكتيريا عن النباتات الخضراء في المصدر الذي تتحصل منه على الهيدروجين والذي يستخدم في اختزال ثاني أكسيد الكربون. فمثلاً النباتات الخضراء تتحصل على الهيدروجين من الماء. بينما في البكتيريا ضوئية التغذية فتتحصل عليه من كبريت الهيدروجين</a:t>
            </a:r>
            <a:r>
              <a:rPr lang="ar-SA" sz="2000" b="1" dirty="0"/>
              <a:t> (</a:t>
            </a:r>
            <a:r>
              <a:rPr lang="en-US" sz="2000" b="1" dirty="0"/>
              <a:t>H</a:t>
            </a:r>
            <a:r>
              <a:rPr lang="en-US" sz="2000" b="1" baseline="-25000" dirty="0"/>
              <a:t>2</a:t>
            </a:r>
            <a:r>
              <a:rPr lang="en-US" sz="2000" b="1" dirty="0"/>
              <a:t>S</a:t>
            </a:r>
            <a:r>
              <a:rPr lang="ar-SA" sz="2000" b="1" dirty="0"/>
              <a:t>), </a:t>
            </a:r>
            <a:r>
              <a:rPr lang="ar-SA" sz="2000" dirty="0"/>
              <a:t>ولهذا سميت البكتيريا ضوئية التغذية بكتيريا الكبريت </a:t>
            </a:r>
            <a:r>
              <a:rPr lang="en-US" sz="2000" dirty="0"/>
              <a:t>(</a:t>
            </a:r>
            <a:r>
              <a:rPr lang="en-US" sz="2000" b="1" dirty="0" err="1"/>
              <a:t>Sulphur</a:t>
            </a:r>
            <a:r>
              <a:rPr lang="en-US" sz="2000" b="1" dirty="0"/>
              <a:t> Bacteria)</a:t>
            </a:r>
            <a:r>
              <a:rPr lang="en-US" sz="2000" dirty="0"/>
              <a:t> </a:t>
            </a:r>
            <a:r>
              <a:rPr lang="ar-SA" sz="2000" dirty="0"/>
              <a:t>  وتوجد بكتيريا الكبريت في البيئة </a:t>
            </a:r>
            <a:r>
              <a:rPr lang="ar-SA" sz="2000" dirty="0" err="1"/>
              <a:t>الواحله</a:t>
            </a:r>
            <a:r>
              <a:rPr lang="ar-SA" sz="2000" dirty="0"/>
              <a:t> التي تحتوي كميات كبيرة من الأنسجة العضوية غير كاملة التحلل مثل بيئة المستنقعات التي يتوفر بها كبريت الهيدروجين.</a:t>
            </a:r>
            <a:endParaRPr lang="en-US" sz="2000" dirty="0"/>
          </a:p>
        </p:txBody>
      </p: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082910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457200" y="665828"/>
            <a:ext cx="7467600" cy="2554545"/>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algn="ctr" rtl="1"/>
            <a:r>
              <a:rPr lang="ar-SA" sz="2000" dirty="0" smtClean="0">
                <a:solidFill>
                  <a:schemeClr val="tx1"/>
                </a:solidFill>
              </a:rPr>
              <a:t>ويترسب الكبريت المتبقي من عملية انشقاق كبريتيد الهيدروجين في خلايا البكتيريا كما يظهر</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الضوء</a:t>
            </a:r>
            <a:r>
              <a:rPr lang="en-US" sz="2000" dirty="0"/>
              <a:t/>
            </a:r>
            <a:br>
              <a:rPr lang="en-US" sz="2000" dirty="0"/>
            </a:br>
            <a:r>
              <a:rPr lang="ar-SA" sz="2000" dirty="0" smtClean="0">
                <a:solidFill>
                  <a:schemeClr val="tx1"/>
                </a:solidFill>
              </a:rPr>
              <a:t/>
            </a:r>
            <a:br>
              <a:rPr lang="ar-SA" sz="2000" dirty="0" smtClean="0">
                <a:solidFill>
                  <a:schemeClr val="tx1"/>
                </a:solidFill>
              </a:rPr>
            </a:br>
            <a:r>
              <a:rPr lang="ar-SA" sz="2000" dirty="0" smtClean="0">
                <a:solidFill>
                  <a:schemeClr val="tx1"/>
                </a:solidFill>
              </a:rPr>
              <a:t>في المعادلة التالية:</a:t>
            </a:r>
            <a:r>
              <a:rPr lang="en-US" sz="2000" dirty="0" smtClean="0">
                <a:solidFill>
                  <a:schemeClr val="tx1"/>
                </a:solidFill>
              </a:rPr>
              <a:t> C</a:t>
            </a:r>
            <a:r>
              <a:rPr lang="en-US" sz="2000" baseline="-25000" dirty="0" smtClean="0">
                <a:solidFill>
                  <a:schemeClr val="tx1"/>
                </a:solidFill>
              </a:rPr>
              <a:t>6</a:t>
            </a:r>
            <a:r>
              <a:rPr lang="en-US" sz="2000" dirty="0" smtClean="0">
                <a:solidFill>
                  <a:schemeClr val="tx1"/>
                </a:solidFill>
              </a:rPr>
              <a:t>H</a:t>
            </a:r>
            <a:r>
              <a:rPr lang="en-US" sz="2000" baseline="-25000" dirty="0" smtClean="0">
                <a:solidFill>
                  <a:schemeClr val="tx1"/>
                </a:solidFill>
              </a:rPr>
              <a:t>12</a:t>
            </a:r>
            <a:r>
              <a:rPr lang="en-US" sz="2000" dirty="0" smtClean="0">
                <a:solidFill>
                  <a:schemeClr val="tx1"/>
                </a:solidFill>
              </a:rPr>
              <a:t>O</a:t>
            </a:r>
            <a:r>
              <a:rPr lang="en-US" sz="2000" baseline="-25000" dirty="0" smtClean="0">
                <a:solidFill>
                  <a:schemeClr val="tx1"/>
                </a:solidFill>
              </a:rPr>
              <a:t>6</a:t>
            </a:r>
            <a:r>
              <a:rPr lang="en-US" sz="2000" dirty="0" smtClean="0">
                <a:solidFill>
                  <a:schemeClr val="tx1"/>
                </a:solidFill>
              </a:rPr>
              <a:t> +12S+ 6H</a:t>
            </a:r>
            <a:r>
              <a:rPr lang="en-US" sz="2000" baseline="-25000" dirty="0" smtClean="0">
                <a:solidFill>
                  <a:schemeClr val="tx1"/>
                </a:solidFill>
              </a:rPr>
              <a:t>2</a:t>
            </a:r>
            <a:r>
              <a:rPr lang="en-US" sz="2000" dirty="0" smtClean="0">
                <a:solidFill>
                  <a:schemeClr val="tx1"/>
                </a:solidFill>
              </a:rPr>
              <a:t>O          </a:t>
            </a:r>
            <a:r>
              <a:rPr lang="ar-SA" sz="2000" dirty="0" smtClean="0">
                <a:solidFill>
                  <a:schemeClr val="tx1"/>
                </a:solidFill>
              </a:rPr>
              <a:t>             </a:t>
            </a:r>
            <a:r>
              <a:rPr lang="en-US" sz="2000" dirty="0" smtClean="0">
                <a:solidFill>
                  <a:schemeClr val="tx1"/>
                </a:solidFill>
              </a:rPr>
              <a:t>6CO</a:t>
            </a:r>
            <a:r>
              <a:rPr lang="en-US" sz="2000" baseline="-25000" dirty="0" smtClean="0">
                <a:solidFill>
                  <a:schemeClr val="tx1"/>
                </a:solidFill>
              </a:rPr>
              <a:t>2</a:t>
            </a:r>
            <a:r>
              <a:rPr lang="en-US" sz="2000" dirty="0" smtClean="0">
                <a:solidFill>
                  <a:schemeClr val="tx1"/>
                </a:solidFill>
              </a:rPr>
              <a:t> + 12H</a:t>
            </a:r>
            <a:r>
              <a:rPr lang="en-US" sz="2000" baseline="-25000" dirty="0" smtClean="0">
                <a:solidFill>
                  <a:schemeClr val="tx1"/>
                </a:solidFill>
              </a:rPr>
              <a:t>2</a:t>
            </a:r>
            <a:r>
              <a:rPr lang="en-US" sz="2000" dirty="0" smtClean="0">
                <a:solidFill>
                  <a:schemeClr val="tx1"/>
                </a:solidFill>
              </a:rPr>
              <a:t>S      </a:t>
            </a:r>
            <a:br>
              <a:rPr lang="en-US" sz="2000" dirty="0" smtClean="0">
                <a:solidFill>
                  <a:schemeClr val="tx1"/>
                </a:solidFill>
              </a:rPr>
            </a:br>
            <a:r>
              <a:rPr lang="en-US" sz="2000" dirty="0" smtClean="0">
                <a:solidFill>
                  <a:schemeClr val="tx1"/>
                </a:solidFill>
              </a:rPr>
              <a:t>                                    </a:t>
            </a:r>
            <a:r>
              <a:rPr lang="ar-SA" sz="2000" dirty="0" smtClean="0">
                <a:solidFill>
                  <a:schemeClr val="tx1"/>
                </a:solidFill>
              </a:rPr>
              <a:t> الكلوروفيل البكتيري</a:t>
            </a:r>
            <a:r>
              <a:rPr lang="en-US" sz="2000" dirty="0" smtClean="0">
                <a:solidFill>
                  <a:schemeClr val="tx1"/>
                </a:solidFill>
              </a:rPr>
              <a:t/>
            </a:r>
            <a:br>
              <a:rPr lang="en-US" sz="2000" dirty="0" smtClean="0">
                <a:solidFill>
                  <a:schemeClr val="tx1"/>
                </a:solidFill>
              </a:rPr>
            </a:br>
            <a:endParaRPr lang="ar-SA" sz="2000" dirty="0" smtClean="0">
              <a:solidFill>
                <a:schemeClr val="tx1"/>
              </a:solidFill>
            </a:endParaRPr>
          </a:p>
        </p:txBody>
      </p:sp>
      <p:cxnSp>
        <p:nvCxnSpPr>
          <p:cNvPr id="6" name="AutoShape 15"/>
          <p:cNvCxnSpPr>
            <a:cxnSpLocks noChangeShapeType="1"/>
          </p:cNvCxnSpPr>
          <p:nvPr/>
        </p:nvCxnSpPr>
        <p:spPr bwMode="auto">
          <a:xfrm>
            <a:off x="2331943" y="2133600"/>
            <a:ext cx="952500" cy="63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 name="عنصر نائب للمحتوى 6"/>
          <p:cNvSpPr>
            <a:spLocks noGrp="1"/>
          </p:cNvSpPr>
          <p:nvPr>
            <p:ph sz="quarter" idx="1"/>
          </p:nvPr>
        </p:nvSpPr>
        <p:spPr>
          <a:xfrm>
            <a:off x="457200" y="1600200"/>
            <a:ext cx="7467600" cy="1752600"/>
          </a:xfrm>
        </p:spPr>
        <p:txBody>
          <a:bodyPr/>
          <a:lstStyle/>
          <a:p>
            <a:endParaRPr lang="ar-SA" dirty="0"/>
          </a:p>
        </p:txBody>
      </p: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6883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pPr algn="r" rtl="1"/>
            <a:r>
              <a:rPr lang="ar-SA" b="1" u="sng" dirty="0"/>
              <a:t>ثانيا : بكتيريا كيميائية التغذية </a:t>
            </a:r>
            <a:r>
              <a:rPr lang="ar-SA" b="1" u="sng" dirty="0" smtClean="0"/>
              <a:t>:</a:t>
            </a:r>
            <a:endParaRPr lang="en-US" b="1" dirty="0"/>
          </a:p>
        </p:txBody>
      </p:sp>
      <p:sp>
        <p:nvSpPr>
          <p:cNvPr id="4" name="Rectangle 2"/>
          <p:cNvSpPr>
            <a:spLocks noChangeArrowheads="1"/>
          </p:cNvSpPr>
          <p:nvPr/>
        </p:nvSpPr>
        <p:spPr bwMode="auto">
          <a:xfrm>
            <a:off x="685800" y="3429001"/>
            <a:ext cx="7391400" cy="2554545"/>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b="1" u="sng" dirty="0" smtClean="0"/>
              <a:t>مثال</a:t>
            </a:r>
            <a:r>
              <a:rPr lang="ar-SA" sz="2000" b="1" dirty="0" smtClean="0"/>
              <a:t>: </a:t>
            </a:r>
          </a:p>
          <a:p>
            <a:pPr indent="285750" algn="justLow" rtl="1" fontAlgn="base">
              <a:spcBef>
                <a:spcPct val="0"/>
              </a:spcBef>
              <a:spcAft>
                <a:spcPct val="0"/>
              </a:spcAft>
            </a:pPr>
            <a:r>
              <a:rPr lang="ar-SA" sz="2000" dirty="0"/>
              <a:t>بكتيريا الحديد </a:t>
            </a:r>
            <a:r>
              <a:rPr lang="en-US" sz="2000" dirty="0"/>
              <a:t>Iron Bacteria</a:t>
            </a:r>
            <a:r>
              <a:rPr lang="ar-SA" sz="2000" dirty="0"/>
              <a:t> هذا النوع من البكتيريا تعيش في المياه الجارية على صخور تحتوي على مادة الحديد. وتستطيع هذه البكتيريا أكسدة أملاح </a:t>
            </a:r>
            <a:r>
              <a:rPr lang="ar-SA" sz="2000" dirty="0" err="1"/>
              <a:t>الحديدوز</a:t>
            </a:r>
            <a:r>
              <a:rPr lang="ar-SA" sz="2000" dirty="0"/>
              <a:t> </a:t>
            </a:r>
            <a:r>
              <a:rPr lang="en-US" sz="2000" dirty="0"/>
              <a:t>Fe</a:t>
            </a:r>
            <a:r>
              <a:rPr lang="en-US" sz="2000" baseline="30000" dirty="0"/>
              <a:t>++</a:t>
            </a:r>
            <a:r>
              <a:rPr lang="ar-SA" sz="2000" dirty="0"/>
              <a:t> إلى أملاح </a:t>
            </a:r>
            <a:r>
              <a:rPr lang="ar-SA" sz="2000" dirty="0" err="1"/>
              <a:t>الحديديك</a:t>
            </a:r>
            <a:r>
              <a:rPr lang="ar-SA" sz="2000" dirty="0"/>
              <a:t> </a:t>
            </a:r>
            <a:r>
              <a:rPr lang="en-US" sz="2000" dirty="0"/>
              <a:t>Fe</a:t>
            </a:r>
            <a:r>
              <a:rPr lang="en-US" sz="2000" baseline="30000" dirty="0"/>
              <a:t>+++</a:t>
            </a:r>
            <a:r>
              <a:rPr lang="en-US" sz="2000" dirty="0"/>
              <a:t> </a:t>
            </a:r>
            <a:r>
              <a:rPr lang="ar-SA" sz="2000" dirty="0" smtClean="0"/>
              <a:t>.</a:t>
            </a:r>
          </a:p>
          <a:p>
            <a:pPr algn="r" rtl="1"/>
            <a:r>
              <a:rPr lang="ar-SA" sz="2000" dirty="0" smtClean="0"/>
              <a:t>                                                   بكتيريا الحديد    </a:t>
            </a:r>
            <a:endParaRPr lang="en-US" sz="2000" dirty="0"/>
          </a:p>
          <a:p>
            <a:pPr algn="ctr" rtl="1"/>
            <a:r>
              <a:rPr lang="ar-SA" sz="2000" dirty="0"/>
              <a:t> </a:t>
            </a:r>
            <a:endParaRPr lang="en-US" sz="2000" dirty="0"/>
          </a:p>
          <a:p>
            <a:pPr algn="ctr"/>
            <a:r>
              <a:rPr lang="en-US" sz="2000" dirty="0" smtClean="0"/>
              <a:t>Fe</a:t>
            </a:r>
            <a:r>
              <a:rPr lang="en-US" sz="2000" baseline="30000" dirty="0" smtClean="0"/>
              <a:t>++                         </a:t>
            </a:r>
            <a:r>
              <a:rPr lang="en-US" sz="2000" dirty="0" smtClean="0"/>
              <a:t> Fe</a:t>
            </a:r>
            <a:r>
              <a:rPr lang="en-US" sz="2000" baseline="30000" dirty="0"/>
              <a:t>+++ </a:t>
            </a:r>
            <a:endParaRPr lang="en-US" sz="2000" baseline="30000" dirty="0" smtClean="0"/>
          </a:p>
          <a:p>
            <a:r>
              <a:rPr lang="en-US" sz="2000" dirty="0" smtClean="0"/>
              <a:t>                                      Iron </a:t>
            </a:r>
            <a:r>
              <a:rPr lang="en-US" sz="2000" dirty="0"/>
              <a:t>Bacteria </a:t>
            </a:r>
            <a:r>
              <a:rPr lang="en-US" sz="2000" dirty="0" smtClean="0"/>
              <a:t>  </a:t>
            </a:r>
            <a:endParaRPr lang="ar-SA" sz="2000" dirty="0" smtClean="0"/>
          </a:p>
        </p:txBody>
      </p:sp>
      <p:sp>
        <p:nvSpPr>
          <p:cNvPr id="5" name="Rectangle 1"/>
          <p:cNvSpPr>
            <a:spLocks noChangeArrowheads="1"/>
          </p:cNvSpPr>
          <p:nvPr/>
        </p:nvSpPr>
        <p:spPr bwMode="auto">
          <a:xfrm>
            <a:off x="685800" y="1333546"/>
            <a:ext cx="7391400" cy="1938992"/>
          </a:xfrm>
          <a:prstGeom prst="rect">
            <a:avLst/>
          </a:prstGeom>
          <a:solidFill>
            <a:schemeClr val="accent1">
              <a:lumMod val="20000"/>
              <a:lumOff val="80000"/>
            </a:schemeClr>
          </a:solidFill>
          <a:ln w="9525">
            <a:solidFill>
              <a:schemeClr val="accent1">
                <a:lumMod val="75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endParaRPr lang="ar-SA" sz="2000" dirty="0" smtClean="0"/>
          </a:p>
          <a:p>
            <a:pPr marL="342900" indent="-342900" algn="r" rtl="1">
              <a:buFont typeface="Arial" pitchFamily="34" charset="0"/>
              <a:buChar char="•"/>
            </a:pPr>
            <a:r>
              <a:rPr lang="ar-SA" sz="2000" dirty="0" smtClean="0"/>
              <a:t>تستطيع </a:t>
            </a:r>
            <a:r>
              <a:rPr lang="ar-SA" sz="2000" dirty="0"/>
              <a:t>البكتيريا الكيميائية التغذية صنع المواد العضوية من المواد الغير عضوية وذلك باستخدام الطاقة الناتجة من تفاعلات كيميائية معينة. ولهذا سميت بالبكتيريا كيميائية التغذية.</a:t>
            </a:r>
            <a:endParaRPr lang="en-US" sz="2000" dirty="0"/>
          </a:p>
          <a:p>
            <a:pPr algn="r"/>
            <a:endParaRPr lang="ar-SA" sz="2000" dirty="0"/>
          </a:p>
          <a:p>
            <a:pPr lvl="0" algn="r" rtl="1"/>
            <a:endParaRPr lang="en-US" sz="2000" dirty="0"/>
          </a:p>
        </p:txBody>
      </p:sp>
      <p:sp>
        <p:nvSpPr>
          <p:cNvPr id="6" name="مستطيل مستدير الزوايا 5"/>
          <p:cNvSpPr/>
          <p:nvPr/>
        </p:nvSpPr>
        <p:spPr>
          <a:xfrm>
            <a:off x="3810000" y="533400"/>
            <a:ext cx="35052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400" b="1" u="sng" dirty="0">
                <a:solidFill>
                  <a:schemeClr val="tx1"/>
                </a:solidFill>
              </a:rPr>
              <a:t>ثانيا : بكتيريا كيميائية التغذية :</a:t>
            </a:r>
            <a:endParaRPr lang="en-US" sz="2400" b="1" dirty="0">
              <a:solidFill>
                <a:schemeClr val="tx1"/>
              </a:solidFill>
            </a:endParaRPr>
          </a:p>
        </p:txBody>
      </p:sp>
      <p:pic>
        <p:nvPicPr>
          <p:cNvPr id="7" name="صورة 6"/>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8" name="AutoShape 15"/>
          <p:cNvCxnSpPr>
            <a:cxnSpLocks noChangeShapeType="1"/>
          </p:cNvCxnSpPr>
          <p:nvPr/>
        </p:nvCxnSpPr>
        <p:spPr bwMode="auto">
          <a:xfrm>
            <a:off x="3747247" y="5410200"/>
            <a:ext cx="952500" cy="63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605991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457200" y="1066800"/>
            <a:ext cx="7848600" cy="2133600"/>
          </a:xfrm>
        </p:spPr>
        <p:style>
          <a:lnRef idx="1">
            <a:schemeClr val="accent4"/>
          </a:lnRef>
          <a:fillRef idx="2">
            <a:schemeClr val="accent4"/>
          </a:fillRef>
          <a:effectRef idx="1">
            <a:schemeClr val="accent4"/>
          </a:effectRef>
          <a:fontRef idx="minor">
            <a:schemeClr val="dk1"/>
          </a:fontRef>
        </p:style>
        <p:txBody>
          <a:bodyPr>
            <a:noAutofit/>
          </a:bodyPr>
          <a:lstStyle/>
          <a:p>
            <a:pPr algn="r" rtl="1"/>
            <a:r>
              <a:rPr lang="ar-SA" sz="2000" dirty="0"/>
              <a:t> </a:t>
            </a:r>
            <a:r>
              <a:rPr lang="en-US" sz="2000" dirty="0"/>
              <a:t/>
            </a:r>
            <a:br>
              <a:rPr lang="en-US" sz="2000" dirty="0"/>
            </a:br>
            <a:r>
              <a:rPr lang="ar-SA" sz="1800" dirty="0">
                <a:solidFill>
                  <a:schemeClr val="tx1"/>
                </a:solidFill>
              </a:rPr>
              <a:t>ومن أهم أنواع البكتيريا كيميائية التغذية بكتيريا </a:t>
            </a:r>
            <a:r>
              <a:rPr lang="ar-SA" sz="1800" dirty="0" err="1">
                <a:solidFill>
                  <a:schemeClr val="tx1"/>
                </a:solidFill>
              </a:rPr>
              <a:t>النيترة</a:t>
            </a:r>
            <a:r>
              <a:rPr lang="ar-SA" sz="1800" dirty="0">
                <a:solidFill>
                  <a:schemeClr val="tx1"/>
                </a:solidFill>
              </a:rPr>
              <a:t> </a:t>
            </a:r>
            <a:r>
              <a:rPr lang="en-ZW" sz="1800" b="1" dirty="0">
                <a:solidFill>
                  <a:schemeClr val="tx1"/>
                </a:solidFill>
              </a:rPr>
              <a:t>(</a:t>
            </a:r>
            <a:r>
              <a:rPr lang="en-US" sz="1800" b="1" dirty="0">
                <a:solidFill>
                  <a:schemeClr val="tx1"/>
                </a:solidFill>
              </a:rPr>
              <a:t>Nitrifying Bacteria</a:t>
            </a:r>
            <a:r>
              <a:rPr lang="en-US" sz="1800" dirty="0">
                <a:solidFill>
                  <a:schemeClr val="tx1"/>
                </a:solidFill>
              </a:rPr>
              <a:t>) </a:t>
            </a:r>
            <a:r>
              <a:rPr lang="ar-SA" sz="1800" dirty="0" smtClean="0">
                <a:solidFill>
                  <a:schemeClr val="tx1"/>
                </a:solidFill>
              </a:rPr>
              <a:t>التي </a:t>
            </a:r>
            <a:r>
              <a:rPr lang="ar-SA" sz="1800" dirty="0">
                <a:solidFill>
                  <a:schemeClr val="tx1"/>
                </a:solidFill>
              </a:rPr>
              <a:t>تمد التربة من خلال نشاطاتها الحيوية بمركبات </a:t>
            </a:r>
            <a:r>
              <a:rPr lang="ar-SA" sz="1800" dirty="0" err="1">
                <a:solidFill>
                  <a:schemeClr val="tx1"/>
                </a:solidFill>
              </a:rPr>
              <a:t>النترايت</a:t>
            </a:r>
            <a:r>
              <a:rPr lang="ar-SA" sz="1800" dirty="0">
                <a:solidFill>
                  <a:schemeClr val="tx1"/>
                </a:solidFill>
              </a:rPr>
              <a:t> والنترات ومن أمثلتها: </a:t>
            </a:r>
            <a:r>
              <a:rPr lang="en-US" sz="1800" dirty="0">
                <a:solidFill>
                  <a:schemeClr val="tx1"/>
                </a:solidFill>
              </a:rPr>
              <a:t/>
            </a:r>
            <a:br>
              <a:rPr lang="en-US" sz="1800" dirty="0">
                <a:solidFill>
                  <a:schemeClr val="tx1"/>
                </a:solidFill>
              </a:rPr>
            </a:br>
            <a:r>
              <a:rPr lang="ar-SA" sz="1800" dirty="0">
                <a:solidFill>
                  <a:schemeClr val="tx1"/>
                </a:solidFill>
              </a:rPr>
              <a:t>بكتيريا </a:t>
            </a:r>
            <a:r>
              <a:rPr lang="ar-SA" sz="1800" dirty="0" err="1">
                <a:solidFill>
                  <a:schemeClr val="tx1"/>
                </a:solidFill>
              </a:rPr>
              <a:t>النيتروزوموناس</a:t>
            </a:r>
            <a:r>
              <a:rPr lang="en-US" sz="1800" dirty="0">
                <a:solidFill>
                  <a:schemeClr val="tx1"/>
                </a:solidFill>
              </a:rPr>
              <a:t>) </a:t>
            </a:r>
            <a:r>
              <a:rPr lang="en-US" sz="1800" b="1" i="1" dirty="0" err="1">
                <a:solidFill>
                  <a:schemeClr val="tx1"/>
                </a:solidFill>
              </a:rPr>
              <a:t>Nitrosomonas</a:t>
            </a:r>
            <a:r>
              <a:rPr lang="en-US" sz="1800" dirty="0">
                <a:solidFill>
                  <a:schemeClr val="tx1"/>
                </a:solidFill>
              </a:rPr>
              <a:t> ( </a:t>
            </a:r>
            <a:r>
              <a:rPr lang="ar-SA" sz="1800" dirty="0">
                <a:solidFill>
                  <a:schemeClr val="tx1"/>
                </a:solidFill>
              </a:rPr>
              <a:t>و بكتيريا </a:t>
            </a:r>
            <a:r>
              <a:rPr lang="ar-SA" sz="1800" dirty="0" err="1">
                <a:solidFill>
                  <a:schemeClr val="tx1"/>
                </a:solidFill>
              </a:rPr>
              <a:t>النيتروكوكوس</a:t>
            </a:r>
            <a:r>
              <a:rPr lang="en-US" sz="1800" dirty="0">
                <a:solidFill>
                  <a:schemeClr val="tx1"/>
                </a:solidFill>
              </a:rPr>
              <a:t>) </a:t>
            </a:r>
            <a:r>
              <a:rPr lang="en-US" sz="1800" b="1" i="1" dirty="0" err="1">
                <a:solidFill>
                  <a:schemeClr val="tx1"/>
                </a:solidFill>
              </a:rPr>
              <a:t>Nitrococcus</a:t>
            </a:r>
            <a:r>
              <a:rPr lang="en-US" sz="1800" dirty="0">
                <a:solidFill>
                  <a:schemeClr val="tx1"/>
                </a:solidFill>
              </a:rPr>
              <a:t> (</a:t>
            </a:r>
            <a:r>
              <a:rPr lang="ar-SA" sz="1800" dirty="0">
                <a:solidFill>
                  <a:schemeClr val="tx1"/>
                </a:solidFill>
              </a:rPr>
              <a:t>, اللذان يتحصلان على الطاقة اللازمة لنشاطهم عن طريق أكسدة الامونيا </a:t>
            </a:r>
            <a:r>
              <a:rPr lang="en-US" sz="1800" b="1" dirty="0">
                <a:solidFill>
                  <a:schemeClr val="tx1"/>
                </a:solidFill>
              </a:rPr>
              <a:t>NH</a:t>
            </a:r>
            <a:r>
              <a:rPr lang="en-US" sz="1800" b="1" baseline="-25000" dirty="0">
                <a:solidFill>
                  <a:schemeClr val="tx1"/>
                </a:solidFill>
              </a:rPr>
              <a:t>3</a:t>
            </a:r>
            <a:r>
              <a:rPr lang="en-US" sz="1800" dirty="0">
                <a:solidFill>
                  <a:schemeClr val="tx1"/>
                </a:solidFill>
              </a:rPr>
              <a:t> </a:t>
            </a:r>
            <a:r>
              <a:rPr lang="ar-SA" sz="1800" dirty="0">
                <a:solidFill>
                  <a:schemeClr val="tx1"/>
                </a:solidFill>
              </a:rPr>
              <a:t>الناتجة من تحلل الأنسجة الميتة بواسطة الكائنات المحللة إلى </a:t>
            </a:r>
            <a:r>
              <a:rPr lang="ar-SA" sz="1800" dirty="0" err="1">
                <a:solidFill>
                  <a:schemeClr val="tx1"/>
                </a:solidFill>
              </a:rPr>
              <a:t>نترايت</a:t>
            </a:r>
            <a:r>
              <a:rPr lang="ar-SA" sz="1800" dirty="0">
                <a:solidFill>
                  <a:schemeClr val="tx1"/>
                </a:solidFill>
              </a:rPr>
              <a:t> </a:t>
            </a:r>
            <a:r>
              <a:rPr lang="en-US" sz="1800" b="1" dirty="0">
                <a:solidFill>
                  <a:schemeClr val="tx1"/>
                </a:solidFill>
              </a:rPr>
              <a:t>NO</a:t>
            </a:r>
            <a:r>
              <a:rPr lang="en-US" sz="1800" b="1" baseline="-25000" dirty="0">
                <a:solidFill>
                  <a:schemeClr val="tx1"/>
                </a:solidFill>
              </a:rPr>
              <a:t>2</a:t>
            </a:r>
            <a:r>
              <a:rPr lang="en-US" sz="1800" dirty="0">
                <a:solidFill>
                  <a:schemeClr val="tx1"/>
                </a:solidFill>
              </a:rPr>
              <a:t> . </a:t>
            </a:r>
            <a:br>
              <a:rPr lang="en-US" sz="1800" dirty="0">
                <a:solidFill>
                  <a:schemeClr val="tx1"/>
                </a:solidFill>
              </a:rPr>
            </a:br>
            <a:r>
              <a:rPr lang="en-US" sz="2000" dirty="0">
                <a:solidFill>
                  <a:schemeClr val="tx1"/>
                </a:solidFill>
              </a:rPr>
              <a:t/>
            </a:r>
            <a:br>
              <a:rPr lang="en-US" sz="2000" dirty="0">
                <a:solidFill>
                  <a:schemeClr val="tx1"/>
                </a:solidFill>
              </a:rPr>
            </a:br>
            <a:r>
              <a:rPr lang="en-US" sz="2000" dirty="0">
                <a:solidFill>
                  <a:schemeClr val="tx1"/>
                </a:solidFill>
              </a:rPr>
              <a:t> </a:t>
            </a:r>
          </a:p>
        </p:txBody>
      </p:sp>
      <p:sp>
        <p:nvSpPr>
          <p:cNvPr id="6" name="عنوان 4"/>
          <p:cNvSpPr txBox="1">
            <a:spLocks noGrp="1"/>
          </p:cNvSpPr>
          <p:nvPr>
            <p:ph sz="quarter" idx="1"/>
          </p:nvPr>
        </p:nvSpPr>
        <p:spPr>
          <a:xfrm>
            <a:off x="457200" y="3505200"/>
            <a:ext cx="7848600" cy="1600200"/>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fontScale="97500" lnSpcReduction="10000"/>
          </a:bodyPr>
          <a:lstStyle>
            <a:lvl1pPr algn="l" rtl="0" eaLnBrk="1" latinLnBrk="0" hangingPunct="1">
              <a:spcBef>
                <a:spcPct val="0"/>
              </a:spcBef>
              <a:buNone/>
              <a:defRPr kumimoji="0" sz="3000" b="0" kern="1200" cap="small"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rtl="1"/>
            <a:r>
              <a:rPr lang="ar-SA" sz="2000" dirty="0"/>
              <a:t>وهناك نوعا ثالث من البكتريا تسمى </a:t>
            </a:r>
            <a:r>
              <a:rPr lang="ar-SA" sz="2000" dirty="0" err="1"/>
              <a:t>النيتروباكتر</a:t>
            </a:r>
            <a:r>
              <a:rPr lang="en-US" sz="2000" dirty="0"/>
              <a:t>) </a:t>
            </a:r>
            <a:r>
              <a:rPr lang="en-US" sz="2000" b="1" i="1" dirty="0" err="1"/>
              <a:t>Nitrobactor</a:t>
            </a:r>
            <a:r>
              <a:rPr lang="en-US" sz="2000" b="1" dirty="0"/>
              <a:t> </a:t>
            </a:r>
            <a:r>
              <a:rPr lang="en-US" sz="2000" dirty="0"/>
              <a:t>( </a:t>
            </a:r>
            <a:r>
              <a:rPr lang="ar-SA" sz="2000" dirty="0"/>
              <a:t>تحول </a:t>
            </a:r>
            <a:r>
              <a:rPr lang="ar-SA" sz="2000" dirty="0" err="1"/>
              <a:t>النترايت</a:t>
            </a:r>
            <a:r>
              <a:rPr lang="ar-SA" sz="2000" dirty="0"/>
              <a:t> </a:t>
            </a:r>
            <a:r>
              <a:rPr lang="en-US" sz="2000" dirty="0"/>
              <a:t>(</a:t>
            </a:r>
            <a:r>
              <a:rPr lang="en-US" sz="2000" b="1" dirty="0"/>
              <a:t>NO</a:t>
            </a:r>
            <a:r>
              <a:rPr lang="en-US" sz="2000" b="1" baseline="-25000" dirty="0"/>
              <a:t>2</a:t>
            </a:r>
            <a:r>
              <a:rPr lang="en-US" sz="2000" dirty="0"/>
              <a:t>)</a:t>
            </a:r>
            <a:r>
              <a:rPr lang="ar-SA" sz="2000" dirty="0"/>
              <a:t> إلى نترات</a:t>
            </a:r>
            <a:r>
              <a:rPr lang="en-US" sz="2000" b="1" dirty="0"/>
              <a:t>(NO</a:t>
            </a:r>
            <a:r>
              <a:rPr lang="en-US" sz="2000" b="1" baseline="-25000" dirty="0"/>
              <a:t>3</a:t>
            </a:r>
            <a:r>
              <a:rPr lang="en-US" sz="2000" b="1" dirty="0"/>
              <a:t>)</a:t>
            </a:r>
            <a:r>
              <a:rPr lang="en-US" sz="2000" dirty="0"/>
              <a:t> </a:t>
            </a:r>
            <a:r>
              <a:rPr lang="ar-SA" sz="2000" dirty="0"/>
              <a:t>, ويمكن تلخيص عملية تحويل الامونيا إلى نترات في الخطوات التالية:</a:t>
            </a:r>
            <a:endParaRPr lang="en-US" sz="2000" dirty="0"/>
          </a:p>
          <a:p>
            <a:pPr algn="r" rtl="1"/>
            <a:r>
              <a:rPr lang="ar-SA" sz="2000" dirty="0"/>
              <a:t>1-تتحد الامونيا </a:t>
            </a:r>
            <a:r>
              <a:rPr lang="en-US" sz="2000" b="1" dirty="0"/>
              <a:t>NH</a:t>
            </a:r>
            <a:r>
              <a:rPr lang="en-US" sz="2000" b="1" baseline="-25000" dirty="0"/>
              <a:t>3</a:t>
            </a:r>
            <a:r>
              <a:rPr lang="en-US" sz="2000" dirty="0"/>
              <a:t> </a:t>
            </a:r>
            <a:r>
              <a:rPr lang="ar-SA" sz="2000" dirty="0"/>
              <a:t>بمجرد انطلاقها من الأنسجة العضوية الميتة وتتحد مع ثاني أكسيد الكربون </a:t>
            </a:r>
            <a:r>
              <a:rPr lang="en-US" sz="2000" dirty="0"/>
              <a:t>CO</a:t>
            </a:r>
            <a:r>
              <a:rPr lang="en-US" sz="2000" baseline="-25000" dirty="0"/>
              <a:t>2</a:t>
            </a:r>
            <a:r>
              <a:rPr lang="ar-SA" sz="2000" dirty="0"/>
              <a:t> مكونه كربونات الامونيوم </a:t>
            </a:r>
            <a:r>
              <a:rPr lang="en-US" sz="2000" dirty="0"/>
              <a:t>(</a:t>
            </a:r>
            <a:r>
              <a:rPr lang="en-US" sz="2000" b="1" dirty="0"/>
              <a:t>NH</a:t>
            </a:r>
            <a:r>
              <a:rPr lang="en-US" sz="2000" b="1" baseline="-25000" dirty="0"/>
              <a:t>4</a:t>
            </a:r>
            <a:r>
              <a:rPr lang="en-US" sz="2000" b="1" dirty="0"/>
              <a:t>)</a:t>
            </a:r>
            <a:r>
              <a:rPr lang="en-US" sz="2000" b="1" baseline="-25000" dirty="0"/>
              <a:t>2</a:t>
            </a:r>
            <a:r>
              <a:rPr lang="en-US" sz="2000" b="1" dirty="0"/>
              <a:t>CO</a:t>
            </a:r>
            <a:r>
              <a:rPr lang="en-US" sz="2000" b="1" baseline="-25000" dirty="0"/>
              <a:t>3</a:t>
            </a:r>
            <a:endParaRPr lang="en-US" sz="2000" b="1" dirty="0"/>
          </a:p>
        </p:txBody>
      </p: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33936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4"/>
          <p:cNvSpPr txBox="1">
            <a:spLocks noGrp="1"/>
          </p:cNvSpPr>
          <p:nvPr>
            <p:ph sz="quarter" idx="1"/>
          </p:nvPr>
        </p:nvSpPr>
        <p:spPr>
          <a:xfrm>
            <a:off x="457200" y="3276600"/>
            <a:ext cx="7467600" cy="1447800"/>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fontScale="97500"/>
          </a:bodyPr>
          <a:lstStyle>
            <a:lvl1pPr algn="l" rtl="0" eaLnBrk="1" latinLnBrk="0" hangingPunct="1">
              <a:spcBef>
                <a:spcPct val="0"/>
              </a:spcBef>
              <a:buNone/>
              <a:defRPr kumimoji="0" sz="3000" b="0" kern="1200" cap="small"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rtl="1"/>
            <a:r>
              <a:rPr lang="ar-SA" sz="1800" dirty="0" smtClean="0"/>
              <a:t>2-تتحول </a:t>
            </a:r>
            <a:r>
              <a:rPr lang="ar-SA" sz="1800" dirty="0"/>
              <a:t>كربونات الامونيوم </a:t>
            </a:r>
            <a:r>
              <a:rPr lang="en-US" sz="1800" dirty="0"/>
              <a:t>(NH</a:t>
            </a:r>
            <a:r>
              <a:rPr lang="en-US" sz="1800" baseline="-25000" dirty="0"/>
              <a:t>4</a:t>
            </a:r>
            <a:r>
              <a:rPr lang="en-US" sz="1800" dirty="0"/>
              <a:t>)</a:t>
            </a:r>
            <a:r>
              <a:rPr lang="en-US" sz="1800" baseline="-25000" dirty="0"/>
              <a:t>2</a:t>
            </a:r>
            <a:r>
              <a:rPr lang="en-US" sz="1800" dirty="0"/>
              <a:t>CO</a:t>
            </a:r>
            <a:r>
              <a:rPr lang="en-US" sz="1800" baseline="-25000" dirty="0"/>
              <a:t>3</a:t>
            </a:r>
            <a:r>
              <a:rPr lang="ar-SA" sz="1800" dirty="0"/>
              <a:t> إلى حمض نيتروز </a:t>
            </a:r>
            <a:r>
              <a:rPr lang="en-US" sz="1800" dirty="0"/>
              <a:t>HNO</a:t>
            </a:r>
            <a:r>
              <a:rPr lang="en-US" sz="1800" baseline="-25000" dirty="0"/>
              <a:t>2</a:t>
            </a:r>
            <a:r>
              <a:rPr lang="ar-SA" sz="1800" dirty="0"/>
              <a:t> بواسطة نشاط بكتريا </a:t>
            </a:r>
            <a:r>
              <a:rPr lang="ar-SA" sz="1800" dirty="0" err="1"/>
              <a:t>النيتروزوموناس</a:t>
            </a:r>
            <a:r>
              <a:rPr lang="ar-SA" sz="1800" dirty="0"/>
              <a:t> </a:t>
            </a:r>
            <a:r>
              <a:rPr lang="ar-SA" sz="1800" dirty="0" err="1"/>
              <a:t>والنيتروكوكوس</a:t>
            </a:r>
            <a:r>
              <a:rPr lang="ar-SA" sz="1800" dirty="0"/>
              <a:t> .</a:t>
            </a:r>
            <a:endParaRPr lang="en-US" sz="1800" dirty="0"/>
          </a:p>
          <a:p>
            <a:pPr rtl="1"/>
            <a:r>
              <a:rPr lang="en-US" sz="1800" dirty="0"/>
              <a:t>(NH</a:t>
            </a:r>
            <a:r>
              <a:rPr lang="en-US" sz="1800" baseline="-25000" dirty="0"/>
              <a:t>4</a:t>
            </a:r>
            <a:r>
              <a:rPr lang="en-US" sz="1800" dirty="0"/>
              <a:t>)</a:t>
            </a:r>
            <a:r>
              <a:rPr lang="en-US" sz="1800" baseline="-25000" dirty="0"/>
              <a:t>2</a:t>
            </a:r>
            <a:r>
              <a:rPr lang="en-US" sz="1800" dirty="0"/>
              <a:t>CO</a:t>
            </a:r>
            <a:r>
              <a:rPr lang="en-US" sz="1800" baseline="-25000" dirty="0"/>
              <a:t>3</a:t>
            </a:r>
            <a:r>
              <a:rPr lang="en-US" sz="1800" dirty="0"/>
              <a:t> + 3O</a:t>
            </a:r>
            <a:r>
              <a:rPr lang="en-US" sz="1800" baseline="-25000" dirty="0"/>
              <a:t>2</a:t>
            </a:r>
            <a:r>
              <a:rPr lang="en-US" sz="1800" dirty="0"/>
              <a:t>             </a:t>
            </a:r>
            <a:r>
              <a:rPr lang="en-US" sz="1800" dirty="0" smtClean="0"/>
              <a:t>      </a:t>
            </a:r>
            <a:r>
              <a:rPr lang="en-US" sz="1800" dirty="0"/>
              <a:t>2 HNO</a:t>
            </a:r>
            <a:r>
              <a:rPr lang="en-US" sz="1800" baseline="-25000" dirty="0"/>
              <a:t>2</a:t>
            </a:r>
            <a:r>
              <a:rPr lang="en-US" sz="1800" dirty="0"/>
              <a:t> +   CO</a:t>
            </a:r>
            <a:r>
              <a:rPr lang="en-US" sz="1800" baseline="-25000" dirty="0"/>
              <a:t>2</a:t>
            </a:r>
            <a:r>
              <a:rPr lang="en-US" sz="1800" dirty="0"/>
              <a:t> +   H</a:t>
            </a:r>
            <a:r>
              <a:rPr lang="en-US" sz="1800" baseline="-25000" dirty="0"/>
              <a:t>2</a:t>
            </a:r>
            <a:r>
              <a:rPr lang="en-US" sz="1800" dirty="0"/>
              <a:t>O +   </a:t>
            </a:r>
            <a:r>
              <a:rPr lang="en-US" sz="1800" dirty="0" err="1"/>
              <a:t>Energe</a:t>
            </a:r>
            <a:r>
              <a:rPr lang="en-US" sz="1800" baseline="-25000" dirty="0"/>
              <a:t>….</a:t>
            </a:r>
            <a:r>
              <a:rPr lang="en-ZW" sz="1800" dirty="0"/>
              <a:t>(2)</a:t>
            </a:r>
            <a:endParaRPr lang="en-US" sz="1800" dirty="0"/>
          </a:p>
          <a:p>
            <a:pPr rtl="1"/>
            <a:r>
              <a:rPr lang="en-US" sz="1800" dirty="0"/>
              <a:t> </a:t>
            </a:r>
          </a:p>
        </p:txBody>
      </p:sp>
      <p:sp>
        <p:nvSpPr>
          <p:cNvPr id="5" name="Rectangle 2"/>
          <p:cNvSpPr>
            <a:spLocks noGrp="1" noChangeArrowheads="1"/>
          </p:cNvSpPr>
          <p:nvPr>
            <p:ph type="title"/>
          </p:nvPr>
        </p:nvSpPr>
        <p:spPr bwMode="auto">
          <a:xfrm>
            <a:off x="457200" y="1246256"/>
            <a:ext cx="7467600" cy="70788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85750" algn="justLow" rtl="1" fontAlgn="base">
              <a:lnSpc>
                <a:spcPct val="100000"/>
              </a:lnSpc>
              <a:spcBef>
                <a:spcPct val="0"/>
              </a:spcBef>
              <a:spcAft>
                <a:spcPct val="0"/>
              </a:spcAft>
              <a:buClrTx/>
              <a:buSzTx/>
              <a:buFontTx/>
              <a:buNone/>
              <a:tabLst/>
            </a:pPr>
            <a:r>
              <a:rPr lang="ar-SA" sz="2000" b="1" u="sng" dirty="0" smtClean="0">
                <a:solidFill>
                  <a:schemeClr val="tx1"/>
                </a:solidFill>
              </a:rPr>
              <a:t>مثال</a:t>
            </a:r>
            <a:r>
              <a:rPr lang="ar-SA" sz="2000" b="1" dirty="0" smtClean="0">
                <a:solidFill>
                  <a:schemeClr val="tx1"/>
                </a:solidFill>
              </a:rPr>
              <a:t>: </a:t>
            </a:r>
          </a:p>
          <a:p>
            <a:pPr rtl="1"/>
            <a:r>
              <a:rPr lang="en-US" sz="2000" dirty="0">
                <a:solidFill>
                  <a:schemeClr val="tx1"/>
                </a:solidFill>
              </a:rPr>
              <a:t>2NH</a:t>
            </a:r>
            <a:r>
              <a:rPr lang="en-US" sz="2000" baseline="-25000" dirty="0">
                <a:solidFill>
                  <a:schemeClr val="tx1"/>
                </a:solidFill>
              </a:rPr>
              <a:t>3</a:t>
            </a:r>
            <a:r>
              <a:rPr lang="en-ZW" sz="2000" baseline="-25000" dirty="0">
                <a:solidFill>
                  <a:schemeClr val="tx1"/>
                </a:solidFill>
              </a:rPr>
              <a:t>     </a:t>
            </a:r>
            <a:r>
              <a:rPr lang="en-US" sz="2000" dirty="0">
                <a:solidFill>
                  <a:schemeClr val="tx1"/>
                </a:solidFill>
              </a:rPr>
              <a:t> +   CO</a:t>
            </a:r>
            <a:r>
              <a:rPr lang="en-US" sz="2000" baseline="-25000" dirty="0">
                <a:solidFill>
                  <a:schemeClr val="tx1"/>
                </a:solidFill>
              </a:rPr>
              <a:t>2</a:t>
            </a:r>
            <a:r>
              <a:rPr lang="en-US" sz="2000" dirty="0">
                <a:solidFill>
                  <a:schemeClr val="tx1"/>
                </a:solidFill>
              </a:rPr>
              <a:t>      +   H</a:t>
            </a:r>
            <a:r>
              <a:rPr lang="en-US" sz="2000" baseline="-25000" dirty="0">
                <a:solidFill>
                  <a:schemeClr val="tx1"/>
                </a:solidFill>
              </a:rPr>
              <a:t>2</a:t>
            </a:r>
            <a:r>
              <a:rPr lang="en-US" sz="2000" dirty="0">
                <a:solidFill>
                  <a:schemeClr val="tx1"/>
                </a:solidFill>
              </a:rPr>
              <a:t>O                            (NH</a:t>
            </a:r>
            <a:r>
              <a:rPr lang="en-US" sz="2000" baseline="-25000" dirty="0">
                <a:solidFill>
                  <a:schemeClr val="tx1"/>
                </a:solidFill>
              </a:rPr>
              <a:t>4</a:t>
            </a:r>
            <a:r>
              <a:rPr lang="en-US" sz="2000" dirty="0">
                <a:solidFill>
                  <a:schemeClr val="tx1"/>
                </a:solidFill>
              </a:rPr>
              <a:t>)</a:t>
            </a:r>
            <a:r>
              <a:rPr lang="en-US" sz="2000" baseline="-25000" dirty="0">
                <a:solidFill>
                  <a:schemeClr val="tx1"/>
                </a:solidFill>
              </a:rPr>
              <a:t>2</a:t>
            </a:r>
            <a:r>
              <a:rPr lang="en-US" sz="2000" dirty="0">
                <a:solidFill>
                  <a:schemeClr val="tx1"/>
                </a:solidFill>
              </a:rPr>
              <a:t>CO</a:t>
            </a:r>
            <a:r>
              <a:rPr lang="en-US" sz="2000" baseline="-25000" dirty="0">
                <a:solidFill>
                  <a:schemeClr val="tx1"/>
                </a:solidFill>
              </a:rPr>
              <a:t>3….</a:t>
            </a:r>
            <a:r>
              <a:rPr lang="en-ZW" sz="2000" dirty="0">
                <a:solidFill>
                  <a:schemeClr val="tx1"/>
                </a:solidFill>
              </a:rPr>
              <a:t>(1)</a:t>
            </a:r>
            <a:endParaRPr lang="en-US" sz="2000" dirty="0">
              <a:solidFill>
                <a:schemeClr val="tx1"/>
              </a:solidFill>
            </a:endParaRPr>
          </a:p>
        </p:txBody>
      </p:sp>
      <p:cxnSp>
        <p:nvCxnSpPr>
          <p:cNvPr id="6" name="Line 7"/>
          <p:cNvCxnSpPr>
            <a:cxnSpLocks noChangeShapeType="1"/>
          </p:cNvCxnSpPr>
          <p:nvPr/>
        </p:nvCxnSpPr>
        <p:spPr bwMode="auto">
          <a:xfrm>
            <a:off x="2514600" y="4267200"/>
            <a:ext cx="9144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 name="Line 7"/>
          <p:cNvCxnSpPr>
            <a:cxnSpLocks noChangeShapeType="1"/>
          </p:cNvCxnSpPr>
          <p:nvPr/>
        </p:nvCxnSpPr>
        <p:spPr bwMode="auto">
          <a:xfrm>
            <a:off x="4038600" y="1752600"/>
            <a:ext cx="9144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0192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4"/>
          <p:cNvSpPr txBox="1">
            <a:spLocks noGrp="1"/>
          </p:cNvSpPr>
          <p:nvPr>
            <p:ph sz="quarter" idx="1"/>
          </p:nvPr>
        </p:nvSpPr>
        <p:spPr>
          <a:xfrm>
            <a:off x="457200" y="3276600"/>
            <a:ext cx="7467600" cy="2057400"/>
          </a:xfrm>
          <a:prstGeom prst="rect">
            <a:avLst/>
          </a:prstGeom>
        </p:spPr>
        <p:style>
          <a:lnRef idx="1">
            <a:schemeClr val="accent4"/>
          </a:lnRef>
          <a:fillRef idx="2">
            <a:schemeClr val="accent4"/>
          </a:fillRef>
          <a:effectRef idx="1">
            <a:schemeClr val="accent4"/>
          </a:effectRef>
          <a:fontRef idx="minor">
            <a:schemeClr val="dk1"/>
          </a:fontRef>
        </p:style>
        <p:txBody>
          <a:bodyPr vert="horz" anchor="b">
            <a:noAutofit/>
          </a:bodyPr>
          <a:lstStyle>
            <a:lvl1pPr algn="l" rtl="0" eaLnBrk="1" latinLnBrk="0" hangingPunct="1">
              <a:spcBef>
                <a:spcPct val="0"/>
              </a:spcBef>
              <a:buNone/>
              <a:defRPr kumimoji="0" sz="3000" b="0" kern="1200" cap="small"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rtl="1"/>
            <a:r>
              <a:rPr lang="ar-SA" sz="1800" dirty="0">
                <a:solidFill>
                  <a:schemeClr val="tx1"/>
                </a:solidFill>
              </a:rPr>
              <a:t>وتستخدم الطاقة الناتجة في المعادلات (1و2) في بناء المواد العضوية. ولا تستطيع بكتيريا </a:t>
            </a:r>
            <a:r>
              <a:rPr lang="ar-SA" sz="1800" dirty="0" err="1">
                <a:solidFill>
                  <a:schemeClr val="tx1"/>
                </a:solidFill>
              </a:rPr>
              <a:t>النيترة</a:t>
            </a:r>
            <a:r>
              <a:rPr lang="ar-SA" sz="1800" dirty="0">
                <a:solidFill>
                  <a:schemeClr val="tx1"/>
                </a:solidFill>
              </a:rPr>
              <a:t> المعيشة بالأراضي التي تمتاز بحموضة عالية أو في الأراضي المغمورة بالمياه حيث يوجد نقص كبير جداً في كمية الأكسجين. ولقد تكيفت النباتات التي تعيش في مثل هذه الظروف على امتصاص النيتروجين في شكل أمونيا بدلا من </a:t>
            </a:r>
            <a:r>
              <a:rPr lang="ar-SA" sz="1800" dirty="0" smtClean="0">
                <a:solidFill>
                  <a:schemeClr val="tx1"/>
                </a:solidFill>
              </a:rPr>
              <a:t>امتصاصه </a:t>
            </a:r>
            <a:r>
              <a:rPr lang="ar-SA" sz="1800" dirty="0">
                <a:solidFill>
                  <a:schemeClr val="tx1"/>
                </a:solidFill>
              </a:rPr>
              <a:t>في شكل نترات. وتعتبر النترات في معظم الأحيان المصدر الوحيد </a:t>
            </a:r>
            <a:r>
              <a:rPr lang="ar-SA" sz="1800" dirty="0"/>
              <a:t>في امداد النبات بعنصر النتروجين. </a:t>
            </a:r>
            <a:endParaRPr lang="en-US" sz="1800" dirty="0"/>
          </a:p>
          <a:p>
            <a:pPr rtl="1"/>
            <a:r>
              <a:rPr lang="en-US" sz="1800" dirty="0"/>
              <a:t> </a:t>
            </a:r>
          </a:p>
        </p:txBody>
      </p:sp>
      <p:sp>
        <p:nvSpPr>
          <p:cNvPr id="5" name="Rectangle 2"/>
          <p:cNvSpPr>
            <a:spLocks noGrp="1" noChangeArrowheads="1"/>
          </p:cNvSpPr>
          <p:nvPr>
            <p:ph type="title"/>
          </p:nvPr>
        </p:nvSpPr>
        <p:spPr bwMode="auto">
          <a:xfrm>
            <a:off x="457200" y="630703"/>
            <a:ext cx="7467600" cy="193899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000" dirty="0">
                <a:solidFill>
                  <a:schemeClr val="tx1"/>
                </a:solidFill>
              </a:rPr>
              <a:t>يتحد حمض النيروز في الحال مع الكالسيوم أو الماغنيسيوم مكونا أملاح </a:t>
            </a:r>
            <a:r>
              <a:rPr lang="ar-SA" sz="2000" dirty="0" err="1">
                <a:solidFill>
                  <a:schemeClr val="tx1"/>
                </a:solidFill>
              </a:rPr>
              <a:t>النترايت</a:t>
            </a:r>
            <a:r>
              <a:rPr lang="ar-SA" sz="2000" dirty="0">
                <a:solidFill>
                  <a:schemeClr val="tx1"/>
                </a:solidFill>
              </a:rPr>
              <a:t> التي </a:t>
            </a:r>
            <a:r>
              <a:rPr lang="ar-SA" sz="2000" dirty="0" err="1">
                <a:solidFill>
                  <a:schemeClr val="tx1"/>
                </a:solidFill>
              </a:rPr>
              <a:t>تتأكسد</a:t>
            </a:r>
            <a:r>
              <a:rPr lang="ar-SA" sz="2000" dirty="0">
                <a:solidFill>
                  <a:schemeClr val="tx1"/>
                </a:solidFill>
              </a:rPr>
              <a:t> إلى أملاح نترات عن طريق بكتريا </a:t>
            </a:r>
            <a:r>
              <a:rPr lang="ar-SA" sz="2000" dirty="0" err="1">
                <a:solidFill>
                  <a:schemeClr val="tx1"/>
                </a:solidFill>
              </a:rPr>
              <a:t>النيتروباكتر</a:t>
            </a:r>
            <a:r>
              <a:rPr lang="ar-SA" sz="2000" dirty="0">
                <a:solidFill>
                  <a:schemeClr val="tx1"/>
                </a:solidFill>
              </a:rPr>
              <a:t> .</a:t>
            </a:r>
            <a:r>
              <a:rPr lang="en-US" sz="2000" dirty="0">
                <a:solidFill>
                  <a:schemeClr val="tx1"/>
                </a:solidFill>
              </a:rPr>
              <a:t/>
            </a:r>
            <a:br>
              <a:rPr lang="en-US" sz="2000" dirty="0">
                <a:solidFill>
                  <a:schemeClr val="tx1"/>
                </a:solidFill>
              </a:rPr>
            </a:br>
            <a:r>
              <a:rPr lang="ar-SA" sz="2000" dirty="0">
                <a:solidFill>
                  <a:schemeClr val="tx1"/>
                </a:solidFill>
              </a:rPr>
              <a:t> </a:t>
            </a:r>
            <a:r>
              <a:rPr lang="en-US" sz="2000" dirty="0">
                <a:solidFill>
                  <a:schemeClr val="tx1"/>
                </a:solidFill>
              </a:rPr>
              <a:t/>
            </a:r>
            <a:br>
              <a:rPr lang="en-US" sz="2000" dirty="0">
                <a:solidFill>
                  <a:schemeClr val="tx1"/>
                </a:solidFill>
              </a:rPr>
            </a:br>
            <a:r>
              <a:rPr lang="en-US" sz="2000" dirty="0">
                <a:solidFill>
                  <a:schemeClr val="tx1"/>
                </a:solidFill>
              </a:rPr>
              <a:t> </a:t>
            </a:r>
            <a:r>
              <a:rPr lang="en-ZW" sz="2000" dirty="0">
                <a:solidFill>
                  <a:schemeClr val="tx1"/>
                </a:solidFill>
              </a:rPr>
              <a:t>2</a:t>
            </a:r>
            <a:r>
              <a:rPr lang="en-US" sz="2000" dirty="0" err="1">
                <a:solidFill>
                  <a:schemeClr val="tx1"/>
                </a:solidFill>
              </a:rPr>
              <a:t>Ca</a:t>
            </a:r>
            <a:r>
              <a:rPr lang="en-US" sz="2000" dirty="0">
                <a:solidFill>
                  <a:schemeClr val="tx1"/>
                </a:solidFill>
              </a:rPr>
              <a:t>(NO</a:t>
            </a:r>
            <a:r>
              <a:rPr lang="en-US" sz="2000" baseline="-25000" dirty="0">
                <a:solidFill>
                  <a:schemeClr val="tx1"/>
                </a:solidFill>
              </a:rPr>
              <a:t>2</a:t>
            </a:r>
            <a:r>
              <a:rPr lang="en-US" sz="2000" dirty="0">
                <a:solidFill>
                  <a:schemeClr val="tx1"/>
                </a:solidFill>
              </a:rPr>
              <a:t>)</a:t>
            </a:r>
            <a:r>
              <a:rPr lang="en-US" sz="2000" baseline="-25000" dirty="0">
                <a:solidFill>
                  <a:schemeClr val="tx1"/>
                </a:solidFill>
              </a:rPr>
              <a:t>2</a:t>
            </a:r>
            <a:r>
              <a:rPr lang="en-US" sz="2000" dirty="0">
                <a:solidFill>
                  <a:schemeClr val="tx1"/>
                </a:solidFill>
              </a:rPr>
              <a:t> + 2O</a:t>
            </a:r>
            <a:r>
              <a:rPr lang="en-US" sz="2000" baseline="-25000" dirty="0">
                <a:solidFill>
                  <a:schemeClr val="tx1"/>
                </a:solidFill>
              </a:rPr>
              <a:t>2</a:t>
            </a:r>
            <a:r>
              <a:rPr lang="en-US" sz="2000" dirty="0">
                <a:solidFill>
                  <a:schemeClr val="tx1"/>
                </a:solidFill>
              </a:rPr>
              <a:t>                            2 </a:t>
            </a:r>
            <a:r>
              <a:rPr lang="en-US" sz="2000" dirty="0" err="1">
                <a:solidFill>
                  <a:schemeClr val="tx1"/>
                </a:solidFill>
              </a:rPr>
              <a:t>Ca</a:t>
            </a:r>
            <a:r>
              <a:rPr lang="en-US" sz="2000" dirty="0">
                <a:solidFill>
                  <a:schemeClr val="tx1"/>
                </a:solidFill>
              </a:rPr>
              <a:t> (NH</a:t>
            </a:r>
            <a:r>
              <a:rPr lang="en-US" sz="2000" baseline="-25000" dirty="0">
                <a:solidFill>
                  <a:schemeClr val="tx1"/>
                </a:solidFill>
              </a:rPr>
              <a:t>3</a:t>
            </a:r>
            <a:r>
              <a:rPr lang="en-US" sz="2000" dirty="0">
                <a:solidFill>
                  <a:schemeClr val="tx1"/>
                </a:solidFill>
              </a:rPr>
              <a:t>)</a:t>
            </a:r>
            <a:r>
              <a:rPr lang="en-US" sz="2000" baseline="-25000" dirty="0">
                <a:solidFill>
                  <a:schemeClr val="tx1"/>
                </a:solidFill>
              </a:rPr>
              <a:t>2</a:t>
            </a:r>
            <a:r>
              <a:rPr lang="en-US" sz="2000" dirty="0">
                <a:solidFill>
                  <a:schemeClr val="tx1"/>
                </a:solidFill>
              </a:rPr>
              <a:t> +   </a:t>
            </a:r>
            <a:r>
              <a:rPr lang="en-US" sz="2000" dirty="0" err="1">
                <a:solidFill>
                  <a:schemeClr val="tx1"/>
                </a:solidFill>
              </a:rPr>
              <a:t>Energe</a:t>
            </a:r>
            <a:r>
              <a:rPr lang="en-US" sz="2000" baseline="-25000" dirty="0">
                <a:solidFill>
                  <a:schemeClr val="tx1"/>
                </a:solidFill>
              </a:rPr>
              <a:t>….</a:t>
            </a:r>
            <a:r>
              <a:rPr lang="en-ZW" sz="2000" dirty="0">
                <a:solidFill>
                  <a:schemeClr val="tx1"/>
                </a:solidFill>
              </a:rPr>
              <a:t>(3)</a:t>
            </a:r>
            <a:r>
              <a:rPr lang="en-US" sz="2000" dirty="0">
                <a:solidFill>
                  <a:schemeClr val="tx1"/>
                </a:solidFill>
              </a:rPr>
              <a:t/>
            </a:r>
            <a:br>
              <a:rPr lang="en-US" sz="2000" dirty="0">
                <a:solidFill>
                  <a:schemeClr val="tx1"/>
                </a:solidFill>
              </a:rPr>
            </a:br>
            <a:r>
              <a:rPr lang="ar-SA" sz="2000" dirty="0">
                <a:solidFill>
                  <a:schemeClr val="tx1"/>
                </a:solidFill>
              </a:rPr>
              <a:t>           </a:t>
            </a:r>
            <a:r>
              <a:rPr lang="en-US" sz="2000" dirty="0">
                <a:solidFill>
                  <a:schemeClr val="tx1"/>
                </a:solidFill>
              </a:rPr>
              <a:t>      </a:t>
            </a:r>
            <a:r>
              <a:rPr lang="ar-SA" sz="2000" dirty="0">
                <a:solidFill>
                  <a:schemeClr val="tx1"/>
                </a:solidFill>
              </a:rPr>
              <a:t>طاقه      نترات كالسيوم                                </a:t>
            </a:r>
            <a:r>
              <a:rPr lang="ar-SA" sz="2000" dirty="0" err="1">
                <a:solidFill>
                  <a:schemeClr val="tx1"/>
                </a:solidFill>
              </a:rPr>
              <a:t>نيتريت</a:t>
            </a:r>
            <a:r>
              <a:rPr lang="ar-SA" sz="2000" dirty="0">
                <a:solidFill>
                  <a:schemeClr val="tx1"/>
                </a:solidFill>
              </a:rPr>
              <a:t> كالسيوم</a:t>
            </a:r>
            <a:r>
              <a:rPr lang="en-US" sz="2000" dirty="0">
                <a:solidFill>
                  <a:schemeClr val="tx1"/>
                </a:solidFill>
              </a:rPr>
              <a:t/>
            </a:r>
            <a:br>
              <a:rPr lang="en-US" sz="2000" dirty="0">
                <a:solidFill>
                  <a:schemeClr val="tx1"/>
                </a:solidFill>
              </a:rPr>
            </a:br>
            <a:endParaRPr lang="en-US" sz="2000" dirty="0">
              <a:solidFill>
                <a:schemeClr val="tx1"/>
              </a:solidFill>
            </a:endParaRPr>
          </a:p>
        </p:txBody>
      </p:sp>
      <p:cxnSp>
        <p:nvCxnSpPr>
          <p:cNvPr id="7" name="Line 7"/>
          <p:cNvCxnSpPr>
            <a:cxnSpLocks noChangeShapeType="1"/>
          </p:cNvCxnSpPr>
          <p:nvPr/>
        </p:nvCxnSpPr>
        <p:spPr bwMode="auto">
          <a:xfrm>
            <a:off x="3048000" y="1828800"/>
            <a:ext cx="9144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08359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4" name="Rectangle 2"/>
          <p:cNvSpPr>
            <a:spLocks noChangeArrowheads="1"/>
          </p:cNvSpPr>
          <p:nvPr/>
        </p:nvSpPr>
        <p:spPr bwMode="auto">
          <a:xfrm>
            <a:off x="3827929" y="834027"/>
            <a:ext cx="495300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ومن أهم أنواع البكتريا التي تستطيع تثبيت النيتروجين الجوي هي بكتريا </a:t>
            </a:r>
            <a:r>
              <a:rPr lang="ar-SA" sz="2000" dirty="0" err="1"/>
              <a:t>الريزوبيوم</a:t>
            </a:r>
            <a:r>
              <a:rPr lang="en-US" sz="2000" i="1" dirty="0"/>
              <a:t>Rhizobium</a:t>
            </a:r>
            <a:r>
              <a:rPr lang="en-US" sz="2000" dirty="0"/>
              <a:t> sp.</a:t>
            </a:r>
            <a:r>
              <a:rPr lang="ar-SA" sz="2000" dirty="0"/>
              <a:t> التي تعيش في جذور النباتات البقولية (شكل 9-2) وهذا النوع من البكتريا يستطيع تثبيت النيتروجين ، تنتقل هذه البكتريا من التربة إلى النباتات خلال الشعيرات الجذرية وأثناء تكاثرها في جذور النباتات البقولية تحدث انتفاخات في خلايا قشرة الجذور وتسمى هذه الانتفاخات بالعقد </a:t>
            </a:r>
            <a:r>
              <a:rPr lang="ar-SA" sz="2000" dirty="0" err="1"/>
              <a:t>البكترية</a:t>
            </a:r>
            <a:r>
              <a:rPr lang="ar-SA" sz="2000" dirty="0"/>
              <a:t>. وتسمى العلاقة بين البكتريا العقدية التي تعيش في جذور النباتات البقولية وبين النباتات البقولية التي تنمو داخلها بالعلاقة التكافلية ، حيث تمد هذه النباتات بالنيتروجين اللازم للنبات مقابل الحصول على المواد الكربوهيدراتية من النبات.</a:t>
            </a:r>
            <a:endParaRPr lang="en-US" sz="2000" dirty="0"/>
          </a:p>
          <a:p>
            <a:pPr algn="r" rtl="1"/>
            <a:r>
              <a:rPr lang="ar-SA" sz="2000" dirty="0"/>
              <a:t> </a:t>
            </a:r>
            <a:endParaRPr lang="en-US" sz="2000" dirty="0"/>
          </a:p>
          <a:p>
            <a:pPr algn="r" rtl="1"/>
            <a:endParaRPr lang="en-US" sz="2000" dirty="0"/>
          </a:p>
        </p:txBody>
      </p:sp>
      <p:pic>
        <p:nvPicPr>
          <p:cNvPr id="18" name="صورة 17"/>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صورة 9" descr="root_nodules.jpg"/>
          <p:cNvPicPr/>
          <p:nvPr/>
        </p:nvPicPr>
        <p:blipFill>
          <a:blip r:embed="rId3"/>
          <a:stretch>
            <a:fillRect/>
          </a:stretch>
        </p:blipFill>
        <p:spPr>
          <a:xfrm>
            <a:off x="609600" y="1434052"/>
            <a:ext cx="2514600" cy="35209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1" name="AutoShape 18"/>
          <p:cNvCxnSpPr>
            <a:cxnSpLocks noChangeShapeType="1"/>
          </p:cNvCxnSpPr>
          <p:nvPr/>
        </p:nvCxnSpPr>
        <p:spPr bwMode="auto">
          <a:xfrm flipH="1">
            <a:off x="1866900" y="1219200"/>
            <a:ext cx="555532" cy="956723"/>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
          <p:cNvSpPr txBox="1">
            <a:spLocks noChangeArrowheads="1"/>
          </p:cNvSpPr>
          <p:nvPr/>
        </p:nvSpPr>
        <p:spPr bwMode="auto">
          <a:xfrm>
            <a:off x="2652712" y="578822"/>
            <a:ext cx="942975" cy="695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indent="57150" algn="ctr" rtl="1">
              <a:spcAft>
                <a:spcPts val="0"/>
              </a:spcAft>
            </a:pPr>
            <a:r>
              <a:rPr lang="ar-SA" sz="1800" dirty="0">
                <a:effectLst/>
                <a:latin typeface="Times New Roman"/>
                <a:ea typeface="Constantia"/>
                <a:cs typeface="Traditional Arabic"/>
              </a:rPr>
              <a:t>العقد</a:t>
            </a:r>
            <a:endParaRPr lang="en-US" sz="1400" dirty="0">
              <a:effectLst/>
              <a:latin typeface="Times New Roman"/>
              <a:ea typeface="Constantia"/>
              <a:cs typeface="Traditional Arabic"/>
            </a:endParaRPr>
          </a:p>
          <a:p>
            <a:pPr indent="57150" algn="ctr" rtl="1">
              <a:spcAft>
                <a:spcPts val="0"/>
              </a:spcAft>
            </a:pPr>
            <a:r>
              <a:rPr lang="en-US" sz="1400" dirty="0">
                <a:effectLst/>
                <a:latin typeface="Times New Roman"/>
                <a:ea typeface="Constantia"/>
                <a:cs typeface="Traditional Arabic"/>
              </a:rPr>
              <a:t>Nodules</a:t>
            </a:r>
          </a:p>
          <a:p>
            <a:pPr indent="57150" algn="l" rtl="1">
              <a:spcAft>
                <a:spcPts val="0"/>
              </a:spcAft>
            </a:pPr>
            <a:r>
              <a:rPr lang="en-ZW" sz="1400" dirty="0">
                <a:effectLst/>
                <a:latin typeface="Times New Roman"/>
                <a:ea typeface="Constantia"/>
                <a:cs typeface="Traditional Arabic"/>
              </a:rPr>
              <a:t> </a:t>
            </a:r>
            <a:endParaRPr lang="en-US" sz="1400" dirty="0">
              <a:effectLst/>
              <a:latin typeface="Times New Roman"/>
              <a:ea typeface="Constantia"/>
              <a:cs typeface="Traditional Arabic"/>
            </a:endParaRPr>
          </a:p>
        </p:txBody>
      </p:sp>
      <p:sp>
        <p:nvSpPr>
          <p:cNvPr id="5" name="مستطيل 4"/>
          <p:cNvSpPr/>
          <p:nvPr/>
        </p:nvSpPr>
        <p:spPr>
          <a:xfrm>
            <a:off x="80682" y="5256259"/>
            <a:ext cx="3599329" cy="63341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العقد </a:t>
            </a:r>
            <a:r>
              <a:rPr lang="ar-SA" b="1" dirty="0" err="1">
                <a:solidFill>
                  <a:schemeClr val="tx1"/>
                </a:solidFill>
              </a:rPr>
              <a:t>النتروجينية</a:t>
            </a:r>
            <a:r>
              <a:rPr lang="ar-SA" b="1" dirty="0">
                <a:solidFill>
                  <a:schemeClr val="tx1"/>
                </a:solidFill>
              </a:rPr>
              <a:t> التي تحوي على بكتيريا </a:t>
            </a:r>
            <a:r>
              <a:rPr lang="ar-SA" b="1" dirty="0" err="1">
                <a:solidFill>
                  <a:schemeClr val="tx1"/>
                </a:solidFill>
              </a:rPr>
              <a:t>الرايزوبيوم</a:t>
            </a:r>
            <a:r>
              <a:rPr lang="ar-SA" b="1" dirty="0">
                <a:solidFill>
                  <a:schemeClr val="tx1"/>
                </a:solidFill>
              </a:rPr>
              <a:t> </a:t>
            </a:r>
            <a:r>
              <a:rPr lang="ar-SA" b="1" i="1" dirty="0">
                <a:solidFill>
                  <a:schemeClr val="tx1"/>
                </a:solidFill>
              </a:rPr>
              <a:t> </a:t>
            </a:r>
            <a:r>
              <a:rPr lang="en-US" b="1" i="1" dirty="0">
                <a:solidFill>
                  <a:schemeClr val="tx1"/>
                </a:solidFill>
              </a:rPr>
              <a:t>Rhizobium</a:t>
            </a:r>
            <a:r>
              <a:rPr lang="en-US" b="1" dirty="0">
                <a:solidFill>
                  <a:schemeClr val="tx1"/>
                </a:solidFill>
              </a:rPr>
              <a:t> </a:t>
            </a:r>
            <a:r>
              <a:rPr lang="en-US" b="1" dirty="0" err="1">
                <a:solidFill>
                  <a:schemeClr val="tx1"/>
                </a:solidFill>
              </a:rPr>
              <a:t>sp</a:t>
            </a:r>
            <a:endParaRPr lang="ar-SA" b="1" dirty="0">
              <a:solidFill>
                <a:schemeClr val="tx1"/>
              </a:solidFill>
            </a:endParaRPr>
          </a:p>
        </p:txBody>
      </p:sp>
    </p:spTree>
    <p:extLst>
      <p:ext uri="{BB962C8B-B14F-4D97-AF65-F5344CB8AC3E}">
        <p14:creationId xmlns:p14="http://schemas.microsoft.com/office/powerpoint/2010/main" val="11403781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0999"/>
            <a:ext cx="7467600" cy="659487"/>
          </a:xfrm>
        </p:spPr>
        <p:txBody>
          <a:bodyPr>
            <a:normAutofit fontScale="90000"/>
          </a:bodyPr>
          <a:lstStyle/>
          <a:p>
            <a:pPr algn="ctr" rtl="1"/>
            <a:r>
              <a:rPr lang="ar-SA" dirty="0" smtClean="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49153" name="Rectangle 1"/>
          <p:cNvSpPr>
            <a:spLocks noChangeArrowheads="1"/>
          </p:cNvSpPr>
          <p:nvPr/>
        </p:nvSpPr>
        <p:spPr bwMode="auto">
          <a:xfrm>
            <a:off x="4419600" y="532655"/>
            <a:ext cx="3810000" cy="369332"/>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r" rtl="1"/>
            <a:r>
              <a:rPr lang="ar-SA" b="1" dirty="0"/>
              <a:t> 5</a:t>
            </a:r>
            <a:r>
              <a:rPr lang="ar-SA" b="1" dirty="0" smtClean="0"/>
              <a:t>) دورة </a:t>
            </a:r>
            <a:r>
              <a:rPr lang="ar-SA" b="1" dirty="0"/>
              <a:t>الكبريت </a:t>
            </a:r>
            <a:r>
              <a:rPr lang="en-US" b="1" dirty="0"/>
              <a:t>Sulfur cycle</a:t>
            </a:r>
          </a:p>
        </p:txBody>
      </p:sp>
      <p:sp>
        <p:nvSpPr>
          <p:cNvPr id="49154" name="Rectangle 2"/>
          <p:cNvSpPr>
            <a:spLocks noChangeArrowheads="1"/>
          </p:cNvSpPr>
          <p:nvPr/>
        </p:nvSpPr>
        <p:spPr bwMode="auto">
          <a:xfrm>
            <a:off x="3810000" y="1295402"/>
            <a:ext cx="4953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dirty="0"/>
              <a:t>يوجد الكبريت في الطبيعة في عدة أشكال مثل ثاني أكسيد الكبريت </a:t>
            </a:r>
            <a:r>
              <a:rPr lang="en-US" sz="2000" dirty="0"/>
              <a:t>SO</a:t>
            </a:r>
            <a:r>
              <a:rPr lang="en-US" sz="2000" baseline="-25000" dirty="0"/>
              <a:t>2</a:t>
            </a:r>
            <a:r>
              <a:rPr lang="ar-SA" sz="2000" dirty="0"/>
              <a:t> وكبريتيد الهيدروجين </a:t>
            </a:r>
            <a:r>
              <a:rPr lang="en-US" sz="2000" dirty="0"/>
              <a:t>H</a:t>
            </a:r>
            <a:r>
              <a:rPr lang="en-US" sz="2000" baseline="-25000" dirty="0"/>
              <a:t>2</a:t>
            </a:r>
            <a:r>
              <a:rPr lang="en-US" sz="2000" dirty="0"/>
              <a:t>S</a:t>
            </a:r>
            <a:r>
              <a:rPr lang="ar-SA" sz="2000" dirty="0"/>
              <a:t> وأيونات الكبريت </a:t>
            </a:r>
            <a:r>
              <a:rPr lang="en-US" sz="2000" dirty="0"/>
              <a:t>SO</a:t>
            </a:r>
            <a:r>
              <a:rPr lang="en-US" sz="2000" baseline="-25000" dirty="0"/>
              <a:t>4</a:t>
            </a:r>
            <a:r>
              <a:rPr lang="en-US" sz="2000" baseline="30000" dirty="0"/>
              <a:t>-2</a:t>
            </a:r>
            <a:r>
              <a:rPr lang="ar-SA" sz="2000" dirty="0"/>
              <a:t> بالماء والتربة. هذا, و يوجد معظم الكبريت في الغلاف الهوائي على شكل أكسيد الكبريت الذي ينتج من احتراق المواد البترولية أو من أكسدة كبريتيد الهيدروجين.</a:t>
            </a:r>
            <a:endParaRPr lang="en-US" sz="2000" dirty="0"/>
          </a:p>
          <a:p>
            <a:pPr algn="r" rtl="1"/>
            <a:r>
              <a:rPr lang="ar-SA" sz="2000" dirty="0"/>
              <a:t> </a:t>
            </a:r>
            <a:endParaRPr lang="en-US" sz="2000" dirty="0"/>
          </a:p>
          <a:p>
            <a:pPr algn="r" rtl="1"/>
            <a:r>
              <a:rPr lang="ar-SA" sz="2000" dirty="0"/>
              <a:t>يوجد الكبريت بكميات كبيره في المحيطات والصخور الرسوبية والمواد البترولية . بالإضافة إلى وجوده في شكل عضوي بأنسجة الكائنات الحية إذ يدخل في تكوين ثلاثة من الأحماض الأمينية.</a:t>
            </a:r>
            <a:endParaRPr lang="en-US" sz="2000" dirty="0"/>
          </a:p>
        </p:txBody>
      </p:sp>
      <p:pic>
        <p:nvPicPr>
          <p:cNvPr id="18" name="صورة 17"/>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صورة 9"/>
          <p:cNvPicPr/>
          <p:nvPr/>
        </p:nvPicPr>
        <p:blipFill>
          <a:blip r:embed="rId3"/>
          <a:srcRect/>
          <a:stretch>
            <a:fillRect/>
          </a:stretch>
        </p:blipFill>
        <p:spPr bwMode="auto">
          <a:xfrm>
            <a:off x="381000" y="1142999"/>
            <a:ext cx="2990850" cy="332250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533400" y="4876800"/>
            <a:ext cx="2838450" cy="381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ysClr val="windowText" lastClr="000000"/>
                </a:solidFill>
              </a:rPr>
              <a:t>دورة الكبريت في الطبيعة.</a:t>
            </a:r>
          </a:p>
        </p:txBody>
      </p:sp>
    </p:spTree>
    <p:extLst>
      <p:ext uri="{BB962C8B-B14F-4D97-AF65-F5344CB8AC3E}">
        <p14:creationId xmlns:p14="http://schemas.microsoft.com/office/powerpoint/2010/main" val="31672894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4"/>
          <p:cNvSpPr txBox="1">
            <a:spLocks noGrp="1"/>
          </p:cNvSpPr>
          <p:nvPr>
            <p:ph sz="quarter" idx="1"/>
          </p:nvPr>
        </p:nvSpPr>
        <p:spPr>
          <a:xfrm>
            <a:off x="457199" y="2743200"/>
            <a:ext cx="8091207" cy="1981200"/>
          </a:xfrm>
          <a:prstGeom prst="rect">
            <a:avLst/>
          </a:prstGeom>
        </p:spPr>
        <p:style>
          <a:lnRef idx="1">
            <a:schemeClr val="accent4"/>
          </a:lnRef>
          <a:fillRef idx="2">
            <a:schemeClr val="accent4"/>
          </a:fillRef>
          <a:effectRef idx="1">
            <a:schemeClr val="accent4"/>
          </a:effectRef>
          <a:fontRef idx="minor">
            <a:schemeClr val="dk1"/>
          </a:fontRef>
        </p:style>
        <p:txBody>
          <a:bodyPr vert="horz" anchor="b">
            <a:noAutofit/>
          </a:bodyPr>
          <a:lstStyle>
            <a:lvl1pPr algn="l" rtl="0" eaLnBrk="1" latinLnBrk="0" hangingPunct="1">
              <a:spcBef>
                <a:spcPct val="0"/>
              </a:spcBef>
              <a:buNone/>
              <a:defRPr kumimoji="0" sz="3000" b="0" kern="1200" cap="small"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lvl="0" algn="r" rtl="1"/>
            <a:r>
              <a:rPr lang="ar-SA" sz="2000" dirty="0">
                <a:solidFill>
                  <a:schemeClr val="tx1"/>
                </a:solidFill>
              </a:rPr>
              <a:t>عن طريق بعض أنواع البكتيريا التي تختزل أيونات الكبريت إلى كبريتيد هيدروجين.</a:t>
            </a:r>
            <a:endParaRPr lang="en-US" sz="2000" dirty="0">
              <a:solidFill>
                <a:schemeClr val="tx1"/>
              </a:solidFill>
            </a:endParaRPr>
          </a:p>
          <a:p>
            <a:pPr lvl="0" algn="r" rtl="1"/>
            <a:r>
              <a:rPr lang="ar-SA" sz="2000" dirty="0">
                <a:solidFill>
                  <a:schemeClr val="tx1"/>
                </a:solidFill>
              </a:rPr>
              <a:t>عن طريق احتراق المواد البترولية .</a:t>
            </a:r>
            <a:endParaRPr lang="en-US" sz="2000" dirty="0">
              <a:solidFill>
                <a:schemeClr val="tx1"/>
              </a:solidFill>
            </a:endParaRPr>
          </a:p>
          <a:p>
            <a:pPr lvl="0" algn="r" rtl="1"/>
            <a:r>
              <a:rPr lang="ar-SA" sz="2000" dirty="0">
                <a:solidFill>
                  <a:schemeClr val="tx1"/>
                </a:solidFill>
              </a:rPr>
              <a:t>عن طريق الرياح التي تنقل أملاح الكبريت من المسطحات المائية الكبيرة مثل المحيطات والبحار إلى الغلاف الهوائي . ولكن هذا الانتقال يكون بنسبة ضئيلة جدا مقارنة بالطريقتين السابقتي</a:t>
            </a:r>
            <a:r>
              <a:rPr lang="ar-SA" sz="2000" dirty="0"/>
              <a:t>ن.</a:t>
            </a:r>
            <a:endParaRPr lang="en-US" sz="2000" dirty="0"/>
          </a:p>
          <a:p>
            <a:pPr rtl="1"/>
            <a:r>
              <a:rPr lang="en-US" sz="2400" dirty="0"/>
              <a:t> </a:t>
            </a:r>
          </a:p>
        </p:txBody>
      </p:sp>
      <p:sp>
        <p:nvSpPr>
          <p:cNvPr id="5" name="Rectangle 2"/>
          <p:cNvSpPr>
            <a:spLocks noGrp="1" noChangeArrowheads="1"/>
          </p:cNvSpPr>
          <p:nvPr>
            <p:ph type="title"/>
          </p:nvPr>
        </p:nvSpPr>
        <p:spPr bwMode="auto">
          <a:xfrm>
            <a:off x="838200" y="1219200"/>
            <a:ext cx="7467600" cy="70788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a:solidFill>
              <a:srgbClr val="00B050"/>
            </a:solid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000" b="1" u="sng" dirty="0">
                <a:solidFill>
                  <a:schemeClr val="tx1"/>
                </a:solidFill>
              </a:rPr>
              <a:t>هناك ثلاثة طرق ينتقل من خلالها الكبريت إلى الغلاف الهوائي :</a:t>
            </a:r>
            <a:r>
              <a:rPr lang="en-US" sz="2000" b="1" dirty="0">
                <a:solidFill>
                  <a:schemeClr val="tx1"/>
                </a:solidFill>
              </a:rPr>
              <a:t/>
            </a:r>
            <a:br>
              <a:rPr lang="en-US" sz="2000" b="1" dirty="0">
                <a:solidFill>
                  <a:schemeClr val="tx1"/>
                </a:solidFill>
              </a:rPr>
            </a:br>
            <a:endParaRPr lang="en-US" sz="2000" b="1" dirty="0">
              <a:solidFill>
                <a:schemeClr val="tx1"/>
              </a:solidFill>
            </a:endParaRPr>
          </a:p>
        </p:txBody>
      </p:sp>
      <p:pic>
        <p:nvPicPr>
          <p:cNvPr id="8" name="صورة 7"/>
          <p:cNvPicPr/>
          <p:nvPr/>
        </p:nvPicPr>
        <p:blipFill>
          <a:blip r:embed="rId2" cstate="print"/>
          <a:srcRect/>
          <a:stretch>
            <a:fillRect/>
          </a:stretch>
        </p:blipFill>
        <p:spPr bwMode="auto">
          <a:xfrm>
            <a:off x="8148357" y="5588455"/>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98656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8077201" y="5410201"/>
            <a:ext cx="800100" cy="9620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مستطيل 6"/>
          <p:cNvSpPr/>
          <p:nvPr/>
        </p:nvSpPr>
        <p:spPr>
          <a:xfrm>
            <a:off x="3962400" y="533401"/>
            <a:ext cx="4572000" cy="5293757"/>
          </a:xfrm>
          <a:prstGeom prst="rect">
            <a:avLst/>
          </a:prstGeom>
        </p:spPr>
        <p:txBody>
          <a:bodyPr>
            <a:spAutoFit/>
          </a:bodyPr>
          <a:lstStyle/>
          <a:p>
            <a:pPr algn="r" rtl="1"/>
            <a:r>
              <a:rPr lang="ar-SA" sz="2000" dirty="0"/>
              <a:t>كما ذكرنا من قبل أن الدورات الرسوبية لا يمثل الغلاف الجوي جزء من دورتها و تعد دورة الفسفور من أهم الدورات الرسوبية. </a:t>
            </a:r>
            <a:endParaRPr lang="en-US" sz="2000" dirty="0"/>
          </a:p>
          <a:p>
            <a:pPr lvl="0" algn="just" rtl="1"/>
            <a:endParaRPr lang="en-US" dirty="0" smtClean="0"/>
          </a:p>
          <a:p>
            <a:pPr algn="r" rtl="1"/>
            <a:endParaRPr lang="ar-SA" sz="2000" dirty="0" smtClean="0"/>
          </a:p>
          <a:p>
            <a:pPr algn="r" rtl="1"/>
            <a:r>
              <a:rPr lang="ar-SA" sz="2000" dirty="0"/>
              <a:t>ت</a:t>
            </a:r>
            <a:r>
              <a:rPr lang="ar-SA" sz="2000" dirty="0" smtClean="0"/>
              <a:t>عتبر </a:t>
            </a:r>
            <a:r>
              <a:rPr lang="ar-SA" sz="2000" dirty="0"/>
              <a:t>دورة الفسفور من أهم دورات العناصر الرسوبية </a:t>
            </a:r>
            <a:r>
              <a:rPr lang="ar-SA" sz="2000" dirty="0" smtClean="0"/>
              <a:t>لأن </a:t>
            </a:r>
            <a:r>
              <a:rPr lang="ar-SA" sz="2000" dirty="0"/>
              <a:t>الفسفور يستعمل لحمل الطاقة بواسطة كل الكائنات الحية كما في المركب </a:t>
            </a:r>
            <a:r>
              <a:rPr lang="en-US" sz="2000" dirty="0"/>
              <a:t>ATP</a:t>
            </a:r>
            <a:r>
              <a:rPr lang="ar-SA" sz="2000" dirty="0"/>
              <a:t> . ونقص الفسفور يقلل من خصوبة التربة ، ولذلك يؤثر سلبيا على أداء النباتات ونموها .</a:t>
            </a:r>
            <a:endParaRPr lang="en-US" sz="2000" dirty="0"/>
          </a:p>
          <a:p>
            <a:pPr algn="r" rtl="1"/>
            <a:r>
              <a:rPr lang="ar-SA" sz="2000" dirty="0"/>
              <a:t>ويوجد الفسفور في المياه الطبيعية بكميات قليلة جدا لأن الفسفور يذوب في المياه </a:t>
            </a:r>
            <a:r>
              <a:rPr lang="ar-SA" sz="2000" dirty="0" err="1"/>
              <a:t>الحامضية.وعندما</a:t>
            </a:r>
            <a:r>
              <a:rPr lang="ar-SA" sz="2000" dirty="0"/>
              <a:t> تزداد كمية الفسفور في البرك والبحيرات نتيجة لإضافة مياه البرك يؤدي ذلك إلى ظاهرة الإثراء الغذائي </a:t>
            </a:r>
            <a:r>
              <a:rPr lang="en-ZW" sz="2000" dirty="0"/>
              <a:t>Eutrophication </a:t>
            </a:r>
            <a:r>
              <a:rPr lang="ar-SA" sz="2000" dirty="0"/>
              <a:t>بها ومن ثم نمو الطحالب والنباتات العالقة بكثافة.</a:t>
            </a:r>
            <a:endParaRPr lang="en-US" sz="2000" dirty="0"/>
          </a:p>
          <a:p>
            <a:pPr algn="just" rtl="1">
              <a:buFont typeface="Arial" pitchFamily="34" charset="0"/>
              <a:buChar char="•"/>
            </a:pPr>
            <a:endParaRPr lang="en-US" sz="2000" dirty="0" smtClean="0">
              <a:latin typeface="Times New Roman" pitchFamily="18" charset="0"/>
              <a:ea typeface="Calibri" pitchFamily="34" charset="0"/>
              <a:cs typeface="Traditional Arabic" pitchFamily="2" charset="-78"/>
            </a:endParaRPr>
          </a:p>
        </p:txBody>
      </p:sp>
      <p:pic>
        <p:nvPicPr>
          <p:cNvPr id="10" name="عنصر نائب للمحتوى 9"/>
          <p:cNvPicPr>
            <a:picLocks noGrp="1"/>
          </p:cNvPicPr>
          <p:nvPr>
            <p:ph sz="quarter" idx="1"/>
          </p:nvPr>
        </p:nvPicPr>
        <p:blipFill>
          <a:blip r:embed="rId3"/>
          <a:srcRect/>
          <a:stretch>
            <a:fillRect/>
          </a:stretch>
        </p:blipFill>
        <p:spPr bwMode="auto">
          <a:xfrm>
            <a:off x="198471" y="1475517"/>
            <a:ext cx="3304762" cy="3439383"/>
          </a:xfrm>
          <a:prstGeom prst="rect">
            <a:avLst/>
          </a:prstGeom>
          <a:noFill/>
          <a:ln w="9525">
            <a:noFill/>
            <a:miter lim="800000"/>
            <a:headEnd/>
            <a:tailEnd/>
          </a:ln>
        </p:spPr>
      </p:pic>
      <p:sp>
        <p:nvSpPr>
          <p:cNvPr id="3" name="مستطيل 2"/>
          <p:cNvSpPr/>
          <p:nvPr/>
        </p:nvSpPr>
        <p:spPr>
          <a:xfrm>
            <a:off x="457200" y="5257802"/>
            <a:ext cx="2743200" cy="43609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solidFill>
                  <a:schemeClr val="tx1"/>
                </a:solidFill>
              </a:rPr>
              <a:t>د</a:t>
            </a:r>
            <a:r>
              <a:rPr lang="ar-SA" b="1" dirty="0">
                <a:solidFill>
                  <a:schemeClr val="tx1"/>
                </a:solidFill>
              </a:rPr>
              <a:t>ورة الفسفور في الطبيعة</a:t>
            </a:r>
          </a:p>
        </p:txBody>
      </p:sp>
      <p:sp>
        <p:nvSpPr>
          <p:cNvPr id="8" name="مستطيل مستدير الزوايا 7"/>
          <p:cNvSpPr/>
          <p:nvPr/>
        </p:nvSpPr>
        <p:spPr>
          <a:xfrm>
            <a:off x="5867400" y="1580030"/>
            <a:ext cx="2667000" cy="4773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400" b="1" dirty="0" smtClean="0">
                <a:solidFill>
                  <a:schemeClr val="tx1"/>
                </a:solidFill>
              </a:rPr>
              <a:t>6) دورة</a:t>
            </a:r>
            <a:r>
              <a:rPr lang="ar-SA" sz="2400" dirty="0" smtClean="0">
                <a:solidFill>
                  <a:schemeClr val="tx1"/>
                </a:solidFill>
              </a:rPr>
              <a:t> </a:t>
            </a:r>
            <a:r>
              <a:rPr lang="ar-SA" sz="2400" b="1" dirty="0">
                <a:solidFill>
                  <a:schemeClr val="tx1"/>
                </a:solidFill>
              </a:rPr>
              <a:t>الفسفور</a:t>
            </a:r>
            <a:r>
              <a:rPr lang="ar-SA" sz="2400" dirty="0">
                <a:solidFill>
                  <a:schemeClr val="tx1"/>
                </a:solidFill>
              </a:rPr>
              <a:t> :</a:t>
            </a:r>
            <a:endParaRPr lang="en-US" sz="2400" dirty="0">
              <a:solidFill>
                <a:schemeClr val="tx1"/>
              </a:solidFill>
            </a:endParaRPr>
          </a:p>
        </p:txBody>
      </p:sp>
    </p:spTree>
    <p:extLst>
      <p:ext uri="{BB962C8B-B14F-4D97-AF65-F5344CB8AC3E}">
        <p14:creationId xmlns:p14="http://schemas.microsoft.com/office/powerpoint/2010/main" val="3766133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1660</TotalTime>
  <Words>2678</Words>
  <Application>Microsoft Office PowerPoint</Application>
  <PresentationFormat>عرض على الشاشة (3:4)‏</PresentationFormat>
  <Paragraphs>201</Paragraphs>
  <Slides>31</Slides>
  <Notes>2</Notes>
  <HiddenSlides>0</HiddenSlides>
  <MMClips>0</MMClips>
  <ScaleCrop>false</ScaleCrop>
  <HeadingPairs>
    <vt:vector size="4" baseType="variant">
      <vt:variant>
        <vt:lpstr>نسق</vt:lpstr>
      </vt:variant>
      <vt:variant>
        <vt:i4>1</vt:i4>
      </vt:variant>
      <vt:variant>
        <vt:lpstr>عناوين الشرائح</vt:lpstr>
      </vt:variant>
      <vt:variant>
        <vt:i4>31</vt:i4>
      </vt:variant>
    </vt:vector>
  </HeadingPairs>
  <TitlesOfParts>
    <vt:vector size="32" baseType="lpstr">
      <vt:lpstr>مشربية</vt:lpstr>
      <vt:lpstr>مقرر أساسيات علم البيئة</vt:lpstr>
      <vt:lpstr>سريان الطاقة في النظم البيئية: </vt:lpstr>
      <vt:lpstr>السلسلة الغذائية   Food chain  </vt:lpstr>
      <vt:lpstr>عرض تقديمي في PowerPoint</vt:lpstr>
      <vt:lpstr>الشبكة الغذائية  Food web  </vt:lpstr>
      <vt:lpstr>فوائد فهم السلسلة أو الشبكة الغذائية: </vt:lpstr>
      <vt:lpstr>فوائد فهم السلسلة أو الشبكة الغذائية: </vt:lpstr>
      <vt:lpstr>فوائد فهم السلسلة أو الشبكة الغذائية: </vt:lpstr>
      <vt:lpstr>فوائد فهم السلسلة أو الشبكة الغذائية: </vt:lpstr>
      <vt:lpstr>الأهرامات البيئية: </vt:lpstr>
      <vt:lpstr>  أنواع الأهرامات البيئية  </vt:lpstr>
      <vt:lpstr>  أنواع الأهرامات البيئية  </vt:lpstr>
      <vt:lpstr>عرض تقديمي في PowerPoint</vt:lpstr>
      <vt:lpstr>     دورة المادة  </vt:lpstr>
      <vt:lpstr>عرض تقديمي في PowerPoint</vt:lpstr>
      <vt:lpstr>          أولا: الدورات الغازية: يمثل الغلاف الجوي أساسيات في الدورات الغازية وتقسم الدورات الغازية إلى: </vt:lpstr>
      <vt:lpstr>   </vt:lpstr>
      <vt:lpstr>أما الجزء الآخر من المياه الأرضية يكون محفوظ فوق طبقة من الصخور الغير مسامية ويكون ما يعرف بالأنهار تحت الأرض. حيث يظهر هذا النوع من المياه التحت أرضية في بعض المناطق المنخفضة . </vt:lpstr>
      <vt:lpstr>   </vt:lpstr>
      <vt:lpstr>   </vt:lpstr>
      <vt:lpstr>   </vt:lpstr>
      <vt:lpstr>أولا : البكتيريا ضوئية التغذية :   تستطيع البكتيريا ضوئية التغذية صنع المركبات العضوية من المواد الغير عضوية باستخدام الطاقة الشمسية. وتمتص البكتيريا ضوئية التغذية الطاقة الشمسية بواسطة صبغة تسمى الكلوروفيل البكتيري(Bacteriochlorophyll) وهي صبغة تشبه الكلوروفيل في النباتات الخضراء (الراقية) ولكنها في صورة أبسط في التركيب .  </vt:lpstr>
      <vt:lpstr>ويترسب الكبريت المتبقي من عملية انشقاق كبريتيد الهيدروجين في خلايا البكتيريا كما يظهر                                              الضوء  في المعادلة التالية: C6H12O6 +12S+ 6H2O                       6CO2 + 12H2S                                            الكلوروفيل البكتيري </vt:lpstr>
      <vt:lpstr>عرض تقديمي في PowerPoint</vt:lpstr>
      <vt:lpstr>  ومن أهم أنواع البكتيريا كيميائية التغذية بكتيريا النيترة (Nitrifying Bacteria) التي تمد التربة من خلال نشاطاتها الحيوية بمركبات النترايت والنترات ومن أمثلتها:  بكتيريا النيتروزوموناس) Nitrosomonas ( و بكتيريا النيتروكوكوس) Nitrococcus (, اللذان يتحصلان على الطاقة اللازمة لنشاطهم عن طريق أكسدة الامونيا NH3 الناتجة من تحلل الأنسجة الميتة بواسطة الكائنات المحللة إلى نترايت NO2 .    </vt:lpstr>
      <vt:lpstr>مثال:  2NH3      +   CO2      +   H2O                            (NH4)2CO3….(1)</vt:lpstr>
      <vt:lpstr>يتحد حمض النيروز في الحال مع الكالسيوم أو الماغنيسيوم مكونا أملاح النترايت التي تتأكسد إلى أملاح نترات عن طريق بكتريا النيتروباكتر .    2Ca(NO2)2 + 2O2                            2 Ca (NH3)2 +   Energe….(3)                  طاقه      نترات كالسيوم                                نيتريت كالسيوم </vt:lpstr>
      <vt:lpstr>   </vt:lpstr>
      <vt:lpstr>   </vt:lpstr>
      <vt:lpstr>هناك ثلاثة طرق ينتقل من خلالها الكبريت إلى الغلاف الهوائي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أساسيات علم البيئة</dc:title>
  <dc:creator>USER</dc:creator>
  <cp:lastModifiedBy>Acer</cp:lastModifiedBy>
  <cp:revision>330</cp:revision>
  <dcterms:created xsi:type="dcterms:W3CDTF">2012-01-22T15:47:52Z</dcterms:created>
  <dcterms:modified xsi:type="dcterms:W3CDTF">2013-01-17T18:52:04Z</dcterms:modified>
</cp:coreProperties>
</file>