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5" r:id="rId1"/>
  </p:sldMasterIdLst>
  <p:sldIdLst>
    <p:sldId id="256" r:id="rId2"/>
    <p:sldId id="282" r:id="rId3"/>
    <p:sldId id="288" r:id="rId4"/>
    <p:sldId id="287" r:id="rId5"/>
    <p:sldId id="289" r:id="rId6"/>
    <p:sldId id="290" r:id="rId7"/>
    <p:sldId id="293" r:id="rId8"/>
    <p:sldId id="292" r:id="rId9"/>
    <p:sldId id="291" r:id="rId10"/>
    <p:sldId id="286" r:id="rId11"/>
    <p:sldId id="285" r:id="rId12"/>
    <p:sldId id="296" r:id="rId13"/>
    <p:sldId id="295" r:id="rId14"/>
    <p:sldId id="283" r:id="rId15"/>
    <p:sldId id="284" r:id="rId16"/>
    <p:sldId id="297" r:id="rId17"/>
    <p:sldId id="294" r:id="rId18"/>
    <p:sldId id="299" r:id="rId19"/>
    <p:sldId id="298" r:id="rId20"/>
    <p:sldId id="270" r:id="rId21"/>
    <p:sldId id="268" r:id="rId22"/>
    <p:sldId id="262" r:id="rId23"/>
    <p:sldId id="265" r:id="rId24"/>
    <p:sldId id="280" r:id="rId25"/>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Times New Roman" pitchFamily="18" charset="0"/>
        <a:ea typeface="+mn-ea"/>
        <a:cs typeface="Arial" pitchFamily="34" charset="0"/>
      </a:defRPr>
    </a:lvl1pPr>
    <a:lvl2pPr marL="457200" algn="r" rtl="1" fontAlgn="base">
      <a:spcBef>
        <a:spcPct val="0"/>
      </a:spcBef>
      <a:spcAft>
        <a:spcPct val="0"/>
      </a:spcAft>
      <a:defRPr kern="1200">
        <a:solidFill>
          <a:schemeClr val="tx1"/>
        </a:solidFill>
        <a:latin typeface="Times New Roman" pitchFamily="18" charset="0"/>
        <a:ea typeface="+mn-ea"/>
        <a:cs typeface="Arial" pitchFamily="34" charset="0"/>
      </a:defRPr>
    </a:lvl2pPr>
    <a:lvl3pPr marL="914400" algn="r" rtl="1" fontAlgn="base">
      <a:spcBef>
        <a:spcPct val="0"/>
      </a:spcBef>
      <a:spcAft>
        <a:spcPct val="0"/>
      </a:spcAft>
      <a:defRPr kern="1200">
        <a:solidFill>
          <a:schemeClr val="tx1"/>
        </a:solidFill>
        <a:latin typeface="Times New Roman" pitchFamily="18" charset="0"/>
        <a:ea typeface="+mn-ea"/>
        <a:cs typeface="Arial" pitchFamily="34" charset="0"/>
      </a:defRPr>
    </a:lvl3pPr>
    <a:lvl4pPr marL="1371600" algn="r" rtl="1" fontAlgn="base">
      <a:spcBef>
        <a:spcPct val="0"/>
      </a:spcBef>
      <a:spcAft>
        <a:spcPct val="0"/>
      </a:spcAft>
      <a:defRPr kern="1200">
        <a:solidFill>
          <a:schemeClr val="tx1"/>
        </a:solidFill>
        <a:latin typeface="Times New Roman" pitchFamily="18" charset="0"/>
        <a:ea typeface="+mn-ea"/>
        <a:cs typeface="Arial" pitchFamily="34" charset="0"/>
      </a:defRPr>
    </a:lvl4pPr>
    <a:lvl5pPr marL="1828800" algn="r" rtl="1" fontAlgn="base">
      <a:spcBef>
        <a:spcPct val="0"/>
      </a:spcBef>
      <a:spcAft>
        <a:spcPct val="0"/>
      </a:spcAft>
      <a:defRPr kern="1200">
        <a:solidFill>
          <a:schemeClr val="tx1"/>
        </a:solidFill>
        <a:latin typeface="Times New Roman" pitchFamily="18" charset="0"/>
        <a:ea typeface="+mn-ea"/>
        <a:cs typeface="Arial" pitchFamily="34" charset="0"/>
      </a:defRPr>
    </a:lvl5pPr>
    <a:lvl6pPr marL="2286000" algn="r" defTabSz="914400" rtl="1" eaLnBrk="1" latinLnBrk="0" hangingPunct="1">
      <a:defRPr kern="1200">
        <a:solidFill>
          <a:schemeClr val="tx1"/>
        </a:solidFill>
        <a:latin typeface="Times New Roman" pitchFamily="18" charset="0"/>
        <a:ea typeface="+mn-ea"/>
        <a:cs typeface="Arial" pitchFamily="34" charset="0"/>
      </a:defRPr>
    </a:lvl6pPr>
    <a:lvl7pPr marL="2743200" algn="r" defTabSz="914400" rtl="1" eaLnBrk="1" latinLnBrk="0" hangingPunct="1">
      <a:defRPr kern="1200">
        <a:solidFill>
          <a:schemeClr val="tx1"/>
        </a:solidFill>
        <a:latin typeface="Times New Roman" pitchFamily="18" charset="0"/>
        <a:ea typeface="+mn-ea"/>
        <a:cs typeface="Arial" pitchFamily="34" charset="0"/>
      </a:defRPr>
    </a:lvl7pPr>
    <a:lvl8pPr marL="3200400" algn="r" defTabSz="914400" rtl="1" eaLnBrk="1" latinLnBrk="0" hangingPunct="1">
      <a:defRPr kern="1200">
        <a:solidFill>
          <a:schemeClr val="tx1"/>
        </a:solidFill>
        <a:latin typeface="Times New Roman" pitchFamily="18" charset="0"/>
        <a:ea typeface="+mn-ea"/>
        <a:cs typeface="Arial" pitchFamily="34" charset="0"/>
      </a:defRPr>
    </a:lvl8pPr>
    <a:lvl9pPr marL="3657600" algn="r" defTabSz="914400" rtl="1" eaLnBrk="1" latinLnBrk="0" hangingPunct="1">
      <a:defRPr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4735"/>
    <a:srgbClr val="3A2BF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endParaRPr lang="en-US"/>
          </a:p>
        </p:txBody>
      </p:sp>
      <p:sp>
        <p:nvSpPr>
          <p:cNvPr id="5" name="عنصر نائب للتذييل 18"/>
          <p:cNvSpPr>
            <a:spLocks noGrp="1"/>
          </p:cNvSpPr>
          <p:nvPr>
            <p:ph type="ftr" sz="quarter" idx="11"/>
          </p:nvPr>
        </p:nvSpPr>
        <p:spPr/>
        <p:txBody>
          <a:bodyPr/>
          <a:lstStyle>
            <a:lvl1pPr>
              <a:defRPr/>
            </a:lvl1pPr>
          </a:lstStyle>
          <a:p>
            <a:pPr>
              <a:defRPr/>
            </a:pPr>
            <a:endParaRPr lang="en-US"/>
          </a:p>
        </p:txBody>
      </p:sp>
      <p:sp>
        <p:nvSpPr>
          <p:cNvPr id="6" name="عنصر نائب لرقم الشريحة 26"/>
          <p:cNvSpPr>
            <a:spLocks noGrp="1"/>
          </p:cNvSpPr>
          <p:nvPr>
            <p:ph type="sldNum" sz="quarter" idx="12"/>
          </p:nvPr>
        </p:nvSpPr>
        <p:spPr/>
        <p:txBody>
          <a:bodyPr/>
          <a:lstStyle>
            <a:lvl1pPr>
              <a:defRPr/>
            </a:lvl1pPr>
          </a:lstStyle>
          <a:p>
            <a:pPr>
              <a:defRPr/>
            </a:pPr>
            <a:fld id="{BD902EC4-0395-452B-B008-77BCFC2DD5E7}" type="slidenum">
              <a:rPr lang="ar-SA"/>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DFB12D8F-CC88-4AE4-9955-262EAF9C5778}"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endParaRPr lang="en-US"/>
          </a:p>
        </p:txBody>
      </p:sp>
      <p:sp>
        <p:nvSpPr>
          <p:cNvPr id="5" name="عنصر نائب للتذييل 4"/>
          <p:cNvSpPr>
            <a:spLocks noGrp="1"/>
          </p:cNvSpPr>
          <p:nvPr>
            <p:ph type="ftr" sz="quarter" idx="11"/>
          </p:nvPr>
        </p:nvSpPr>
        <p:spPr/>
        <p:txBody>
          <a:bodyPr/>
          <a:lstStyle>
            <a:lvl1pPr>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8D88CB41-DF1D-41A3-A121-83EF77DE0471}" type="slidenum">
              <a:rPr lang="ar-SA"/>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37B02151-468E-430B-8FDD-46656198F64D}"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endParaRPr lang="en-US"/>
          </a:p>
        </p:txBody>
      </p:sp>
      <p:sp>
        <p:nvSpPr>
          <p:cNvPr id="8" name="عنصر نائب للتذييل 21"/>
          <p:cNvSpPr>
            <a:spLocks noGrp="1"/>
          </p:cNvSpPr>
          <p:nvPr>
            <p:ph type="ftr" sz="quarter" idx="11"/>
          </p:nvPr>
        </p:nvSpPr>
        <p:spPr/>
        <p:txBody>
          <a:bodyPr/>
          <a:lstStyle>
            <a:lvl1pPr>
              <a:defRPr/>
            </a:lvl1pPr>
          </a:lstStyle>
          <a:p>
            <a:pPr>
              <a:defRPr/>
            </a:pPr>
            <a:endParaRPr lang="en-US"/>
          </a:p>
        </p:txBody>
      </p:sp>
      <p:sp>
        <p:nvSpPr>
          <p:cNvPr id="9" name="عنصر نائب لرقم الشريحة 17"/>
          <p:cNvSpPr>
            <a:spLocks noGrp="1"/>
          </p:cNvSpPr>
          <p:nvPr>
            <p:ph type="sldNum" sz="quarter" idx="12"/>
          </p:nvPr>
        </p:nvSpPr>
        <p:spPr/>
        <p:txBody>
          <a:bodyPr/>
          <a:lstStyle>
            <a:lvl1pPr>
              <a:defRPr/>
            </a:lvl1pPr>
          </a:lstStyle>
          <a:p>
            <a:pPr>
              <a:defRPr/>
            </a:pPr>
            <a:fld id="{D7A358E7-0738-4D69-878E-E2FF4D16979B}"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endParaRPr lang="en-US"/>
          </a:p>
        </p:txBody>
      </p:sp>
      <p:sp>
        <p:nvSpPr>
          <p:cNvPr id="4" name="عنصر نائب للتذييل 21"/>
          <p:cNvSpPr>
            <a:spLocks noGrp="1"/>
          </p:cNvSpPr>
          <p:nvPr>
            <p:ph type="ftr" sz="quarter" idx="11"/>
          </p:nvPr>
        </p:nvSpPr>
        <p:spPr/>
        <p:txBody>
          <a:bodyPr/>
          <a:lstStyle>
            <a:lvl1pPr>
              <a:defRPr/>
            </a:lvl1pPr>
          </a:lstStyle>
          <a:p>
            <a:pPr>
              <a:defRPr/>
            </a:pPr>
            <a:endParaRPr lang="en-US"/>
          </a:p>
        </p:txBody>
      </p:sp>
      <p:sp>
        <p:nvSpPr>
          <p:cNvPr id="5" name="عنصر نائب لرقم الشريحة 17"/>
          <p:cNvSpPr>
            <a:spLocks noGrp="1"/>
          </p:cNvSpPr>
          <p:nvPr>
            <p:ph type="sldNum" sz="quarter" idx="12"/>
          </p:nvPr>
        </p:nvSpPr>
        <p:spPr/>
        <p:txBody>
          <a:bodyPr/>
          <a:lstStyle>
            <a:lvl1pPr>
              <a:defRPr/>
            </a:lvl1pPr>
          </a:lstStyle>
          <a:p>
            <a:pPr>
              <a:defRPr/>
            </a:pPr>
            <a:fld id="{7418EBBE-B70B-4404-94DC-82C3DA8F29FD}"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endParaRPr lang="en-US"/>
          </a:p>
        </p:txBody>
      </p:sp>
      <p:sp>
        <p:nvSpPr>
          <p:cNvPr id="3" name="عنصر نائب للتذييل 21"/>
          <p:cNvSpPr>
            <a:spLocks noGrp="1"/>
          </p:cNvSpPr>
          <p:nvPr>
            <p:ph type="ftr" sz="quarter" idx="11"/>
          </p:nvPr>
        </p:nvSpPr>
        <p:spPr/>
        <p:txBody>
          <a:bodyPr/>
          <a:lstStyle>
            <a:lvl1pPr>
              <a:defRPr/>
            </a:lvl1pPr>
          </a:lstStyle>
          <a:p>
            <a:pPr>
              <a:defRPr/>
            </a:pPr>
            <a:endParaRPr lang="en-US"/>
          </a:p>
        </p:txBody>
      </p:sp>
      <p:sp>
        <p:nvSpPr>
          <p:cNvPr id="4" name="عنصر نائب لرقم الشريحة 17"/>
          <p:cNvSpPr>
            <a:spLocks noGrp="1"/>
          </p:cNvSpPr>
          <p:nvPr>
            <p:ph type="sldNum" sz="quarter" idx="12"/>
          </p:nvPr>
        </p:nvSpPr>
        <p:spPr/>
        <p:txBody>
          <a:bodyPr/>
          <a:lstStyle>
            <a:lvl1pPr>
              <a:defRPr/>
            </a:lvl1pPr>
          </a:lstStyle>
          <a:p>
            <a:pPr>
              <a:defRPr/>
            </a:pPr>
            <a:fld id="{BF87FA17-B9B2-4546-B1BA-15D37FDF1E08}"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0DED3E65-4573-46C4-8D78-D967D2B72F56}"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a:defRPr/>
            </a:pPr>
            <a:endParaRPr lang="en-US">
              <a:latin typeface="+mn-lt"/>
              <a:cs typeface="+mn-cs"/>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a:defRPr/>
            </a:pPr>
            <a:endParaRPr lang="en-US">
              <a:latin typeface="+mn-lt"/>
              <a:cs typeface="+mn-cs"/>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endParaRPr lang="en-US"/>
          </a:p>
        </p:txBody>
      </p:sp>
      <p:sp>
        <p:nvSpPr>
          <p:cNvPr id="10" name="عنصر نائب للتذييل 5"/>
          <p:cNvSpPr>
            <a:spLocks noGrp="1"/>
          </p:cNvSpPr>
          <p:nvPr>
            <p:ph type="ftr" sz="quarter" idx="11"/>
          </p:nvPr>
        </p:nvSpPr>
        <p:spPr/>
        <p:txBody>
          <a:bodyPr/>
          <a:lstStyle>
            <a:lvl1pPr>
              <a:defRPr/>
            </a:lvl1pPr>
          </a:lstStyle>
          <a:p>
            <a:pPr>
              <a:defRPr/>
            </a:pPr>
            <a:endParaRPr lang="en-US"/>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AE14A78F-0B44-42B9-A180-BDBE6A849B5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31098056-89B4-41BE-8CEE-48FC94B1CB0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A1D97996-31B4-4AB4-B065-2AF4EE53203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a:defRPr/>
            </a:pPr>
            <a:endParaRPr lang="en-US">
              <a:latin typeface="+mn-lt"/>
              <a:cs typeface="+mn-cs"/>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a:defRPr/>
            </a:pPr>
            <a:endParaRPr lang="en-US">
              <a:latin typeface="+mn-lt"/>
              <a:cs typeface="+mn-cs"/>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20C1F5D-B8EB-429E-9C61-A547CED174D6}" type="slidenum">
              <a:rPr lang="ar-SA"/>
              <a:pPr>
                <a:defRPr/>
              </a:pPr>
              <a:t>‹#›</a:t>
            </a:fld>
            <a:endParaRPr lang="en-US"/>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4006" r:id="rId1"/>
    <p:sldLayoutId id="2147483998" r:id="rId2"/>
    <p:sldLayoutId id="2147484007" r:id="rId3"/>
    <p:sldLayoutId id="2147483999" r:id="rId4"/>
    <p:sldLayoutId id="2147484000" r:id="rId5"/>
    <p:sldLayoutId id="2147484001" r:id="rId6"/>
    <p:sldLayoutId id="2147484002" r:id="rId7"/>
    <p:sldLayoutId id="2147484003" r:id="rId8"/>
    <p:sldLayoutId id="2147484008" r:id="rId9"/>
    <p:sldLayoutId id="2147484004" r:id="rId10"/>
    <p:sldLayoutId id="2147484005" r:id="rId11"/>
  </p:sldLayoutIdLst>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2"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2"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2"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2" charset="-78"/>
        </a:defRPr>
      </a:lvl5pPr>
      <a:lvl6pPr marL="457200" algn="l" rtl="1" fontAlgn="base">
        <a:spcBef>
          <a:spcPct val="0"/>
        </a:spcBef>
        <a:spcAft>
          <a:spcPct val="0"/>
        </a:spcAft>
        <a:defRPr sz="5000">
          <a:solidFill>
            <a:schemeClr val="tx2"/>
          </a:solidFill>
          <a:latin typeface="Calibri" pitchFamily="34" charset="0"/>
          <a:cs typeface="Traditional Arabic" pitchFamily="2" charset="-78"/>
        </a:defRPr>
      </a:lvl6pPr>
      <a:lvl7pPr marL="914400" algn="l" rtl="1" fontAlgn="base">
        <a:spcBef>
          <a:spcPct val="0"/>
        </a:spcBef>
        <a:spcAft>
          <a:spcPct val="0"/>
        </a:spcAft>
        <a:defRPr sz="5000">
          <a:solidFill>
            <a:schemeClr val="tx2"/>
          </a:solidFill>
          <a:latin typeface="Calibri" pitchFamily="34" charset="0"/>
          <a:cs typeface="Traditional Arabic" pitchFamily="2" charset="-78"/>
        </a:defRPr>
      </a:lvl7pPr>
      <a:lvl8pPr marL="1371600" algn="l" rtl="1" fontAlgn="base">
        <a:spcBef>
          <a:spcPct val="0"/>
        </a:spcBef>
        <a:spcAft>
          <a:spcPct val="0"/>
        </a:spcAft>
        <a:defRPr sz="5000">
          <a:solidFill>
            <a:schemeClr val="tx2"/>
          </a:solidFill>
          <a:latin typeface="Calibri" pitchFamily="34" charset="0"/>
          <a:cs typeface="Traditional Arabic" pitchFamily="2" charset="-78"/>
        </a:defRPr>
      </a:lvl8pPr>
      <a:lvl9pPr marL="1828800" algn="l" rtl="1" fontAlgn="base">
        <a:spcBef>
          <a:spcPct val="0"/>
        </a:spcBef>
        <a:spcAft>
          <a:spcPct val="0"/>
        </a:spcAft>
        <a:defRPr sz="5000">
          <a:solidFill>
            <a:schemeClr val="tx2"/>
          </a:solidFill>
          <a:latin typeface="Calibri" pitchFamily="34" charset="0"/>
          <a:cs typeface="Traditional Arabic" pitchFamily="2"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مربع نص 7"/>
          <p:cNvSpPr txBox="1">
            <a:spLocks noChangeArrowheads="1"/>
          </p:cNvSpPr>
          <p:nvPr/>
        </p:nvSpPr>
        <p:spPr bwMode="auto">
          <a:xfrm>
            <a:off x="990600" y="1219200"/>
            <a:ext cx="6705600" cy="2308225"/>
          </a:xfrm>
          <a:prstGeom prst="rect">
            <a:avLst/>
          </a:prstGeom>
          <a:noFill/>
          <a:ln w="9525">
            <a:noFill/>
            <a:miter lim="800000"/>
            <a:headEnd/>
            <a:tailEnd/>
          </a:ln>
        </p:spPr>
        <p:txBody>
          <a:bodyPr>
            <a:spAutoFit/>
          </a:bodyPr>
          <a:lstStyle/>
          <a:p>
            <a:pPr algn="ctr"/>
            <a:endParaRPr lang="ar-SA" sz="4800" b="1"/>
          </a:p>
          <a:p>
            <a:pPr algn="ctr"/>
            <a:endParaRPr lang="ar-SA" sz="4800" b="1"/>
          </a:p>
          <a:p>
            <a:pPr algn="ctr"/>
            <a:r>
              <a:rPr lang="ar-SA" sz="4800" b="1"/>
              <a:t>بسم الله الرحمن الرحيم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85813" y="928688"/>
            <a:ext cx="7429500" cy="489426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1">
            <a:spAutoFit/>
          </a:bodyPr>
          <a:lstStyle/>
          <a:p>
            <a:pPr algn="ctr">
              <a:lnSpc>
                <a:spcPct val="150000"/>
              </a:lnSpc>
              <a:defRPr/>
            </a:pPr>
            <a:r>
              <a:rPr lang="ar-SA" sz="2400" b="1" dirty="0">
                <a:solidFill>
                  <a:srgbClr val="C00000"/>
                </a:solidFill>
              </a:rPr>
              <a:t>مقرر التحضيرات </a:t>
            </a:r>
            <a:r>
              <a:rPr lang="ar-SA" sz="2400" b="1" dirty="0" err="1">
                <a:solidFill>
                  <a:srgbClr val="C00000"/>
                </a:solidFill>
              </a:rPr>
              <a:t>المجهرية</a:t>
            </a:r>
            <a:endParaRPr lang="ar-SA" sz="2400" b="1" dirty="0">
              <a:solidFill>
                <a:srgbClr val="C00000"/>
              </a:solidFill>
            </a:endParaRPr>
          </a:p>
          <a:p>
            <a:pPr algn="ctr">
              <a:lnSpc>
                <a:spcPct val="150000"/>
              </a:lnSpc>
              <a:defRPr/>
            </a:pPr>
            <a:endParaRPr lang="ar-SA" sz="2400" b="1" dirty="0">
              <a:solidFill>
                <a:srgbClr val="C00000"/>
              </a:solidFill>
            </a:endParaRPr>
          </a:p>
          <a:p>
            <a:pPr>
              <a:lnSpc>
                <a:spcPct val="150000"/>
              </a:lnSpc>
              <a:buFont typeface="Wingdings" pitchFamily="2" charset="2"/>
              <a:buChar char="q"/>
              <a:defRPr/>
            </a:pPr>
            <a:r>
              <a:rPr lang="ar-SA" b="1" dirty="0"/>
              <a:t> </a:t>
            </a:r>
            <a:r>
              <a:rPr lang="ar-SA" sz="2000" dirty="0"/>
              <a:t>الأنماط المختلفة للتحضيرات الحيوية .</a:t>
            </a:r>
          </a:p>
          <a:p>
            <a:pPr>
              <a:lnSpc>
                <a:spcPct val="150000"/>
              </a:lnSpc>
              <a:buFont typeface="Wingdings" pitchFamily="2" charset="2"/>
              <a:buChar char="q"/>
              <a:defRPr/>
            </a:pPr>
            <a:r>
              <a:rPr lang="ar-SA" sz="2000" dirty="0"/>
              <a:t> الأجهزة والأدوات المعملية .</a:t>
            </a:r>
          </a:p>
          <a:p>
            <a:pPr>
              <a:lnSpc>
                <a:spcPct val="150000"/>
              </a:lnSpc>
              <a:buFont typeface="Wingdings" pitchFamily="2" charset="2"/>
              <a:buChar char="q"/>
              <a:defRPr/>
            </a:pPr>
            <a:r>
              <a:rPr lang="ar-SA" sz="2000" dirty="0"/>
              <a:t> التخدير والتثبيت .</a:t>
            </a:r>
          </a:p>
          <a:p>
            <a:pPr>
              <a:lnSpc>
                <a:spcPct val="150000"/>
              </a:lnSpc>
              <a:buFont typeface="Wingdings" pitchFamily="2" charset="2"/>
              <a:buChar char="q"/>
              <a:defRPr/>
            </a:pPr>
            <a:r>
              <a:rPr lang="ar-SA" sz="2000" dirty="0"/>
              <a:t> الأصباغ الحيوية وكيفية عملها .</a:t>
            </a:r>
          </a:p>
          <a:p>
            <a:pPr>
              <a:lnSpc>
                <a:spcPct val="150000"/>
              </a:lnSpc>
              <a:buFont typeface="Wingdings" pitchFamily="2" charset="2"/>
              <a:buChar char="q"/>
              <a:defRPr/>
            </a:pPr>
            <a:r>
              <a:rPr lang="ar-SA" sz="2000" dirty="0"/>
              <a:t> التحضيرات الكاملة .</a:t>
            </a:r>
          </a:p>
          <a:p>
            <a:pPr>
              <a:lnSpc>
                <a:spcPct val="150000"/>
              </a:lnSpc>
              <a:buFont typeface="Wingdings" pitchFamily="2" charset="2"/>
              <a:buChar char="q"/>
              <a:defRPr/>
            </a:pPr>
            <a:r>
              <a:rPr lang="ar-SA" sz="2000" dirty="0"/>
              <a:t> تحضير وصباغة الخلايا الحية .</a:t>
            </a:r>
          </a:p>
          <a:p>
            <a:pPr>
              <a:lnSpc>
                <a:spcPct val="150000"/>
              </a:lnSpc>
              <a:buFont typeface="Wingdings" pitchFamily="2" charset="2"/>
              <a:buChar char="q"/>
              <a:defRPr/>
            </a:pPr>
            <a:r>
              <a:rPr lang="ar-SA" sz="2000" dirty="0"/>
              <a:t> تحضير القطاعات </a:t>
            </a:r>
            <a:r>
              <a:rPr lang="ar-SA" sz="2000" dirty="0" err="1"/>
              <a:t>المجهرية</a:t>
            </a:r>
            <a:r>
              <a:rPr lang="ar-SA" sz="2000" dirty="0"/>
              <a:t> .</a:t>
            </a:r>
          </a:p>
          <a:p>
            <a:pPr>
              <a:lnSpc>
                <a:spcPct val="150000"/>
              </a:lnSpc>
              <a:buFont typeface="Wingdings" pitchFamily="2" charset="2"/>
              <a:buChar char="q"/>
              <a:defRPr/>
            </a:pPr>
            <a:r>
              <a:rPr lang="ar-SA" sz="2000" dirty="0"/>
              <a:t> صباغة التحضيرات النسيجية والخلوية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11188" y="836613"/>
            <a:ext cx="7416800" cy="5170487"/>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ctr">
              <a:defRPr/>
            </a:pPr>
            <a:r>
              <a:rPr lang="ar-SA" sz="2000" b="1" dirty="0">
                <a:solidFill>
                  <a:schemeClr val="accent1">
                    <a:lumMod val="75000"/>
                  </a:schemeClr>
                </a:solidFill>
              </a:rPr>
              <a:t>الأنماط المختلفة للتحضيرات البيولوجية</a:t>
            </a:r>
          </a:p>
          <a:p>
            <a:pPr algn="ctr">
              <a:defRPr/>
            </a:pPr>
            <a:endParaRPr lang="ar-SA" sz="2000" b="1" dirty="0">
              <a:solidFill>
                <a:schemeClr val="accent1">
                  <a:lumMod val="75000"/>
                </a:schemeClr>
              </a:solidFill>
            </a:endParaRPr>
          </a:p>
          <a:p>
            <a:pPr algn="just">
              <a:lnSpc>
                <a:spcPct val="150000"/>
              </a:lnSpc>
              <a:defRPr/>
            </a:pPr>
            <a:r>
              <a:rPr lang="ar-SA" sz="2000" dirty="0">
                <a:solidFill>
                  <a:schemeClr val="accent1">
                    <a:lumMod val="75000"/>
                  </a:schemeClr>
                </a:solidFill>
              </a:rPr>
              <a:t>يعتمد اختيار التحضير </a:t>
            </a:r>
            <a:r>
              <a:rPr lang="ar-SA" sz="2000" dirty="0" err="1">
                <a:solidFill>
                  <a:schemeClr val="accent1">
                    <a:lumMod val="75000"/>
                  </a:schemeClr>
                </a:solidFill>
              </a:rPr>
              <a:t>المجهري</a:t>
            </a:r>
            <a:r>
              <a:rPr lang="ar-SA" sz="2000" dirty="0">
                <a:solidFill>
                  <a:schemeClr val="accent1">
                    <a:lumMod val="75000"/>
                  </a:schemeClr>
                </a:solidFill>
              </a:rPr>
              <a:t> على :</a:t>
            </a:r>
          </a:p>
          <a:p>
            <a:pPr algn="just">
              <a:lnSpc>
                <a:spcPct val="150000"/>
              </a:lnSpc>
              <a:defRPr/>
            </a:pPr>
            <a:r>
              <a:rPr lang="ar-SA" sz="2000" dirty="0">
                <a:solidFill>
                  <a:schemeClr val="accent1">
                    <a:lumMod val="75000"/>
                  </a:schemeClr>
                </a:solidFill>
              </a:rPr>
              <a:t>	- نوع الدراسة المطلوبة .</a:t>
            </a:r>
          </a:p>
          <a:p>
            <a:pPr algn="just">
              <a:lnSpc>
                <a:spcPct val="150000"/>
              </a:lnSpc>
              <a:defRPr/>
            </a:pPr>
            <a:r>
              <a:rPr lang="ar-SA" sz="2000" dirty="0">
                <a:solidFill>
                  <a:schemeClr val="accent1">
                    <a:lumMod val="75000"/>
                  </a:schemeClr>
                </a:solidFill>
              </a:rPr>
              <a:t>	- نوعية الحيوان الذي تجرى دراسته .</a:t>
            </a:r>
          </a:p>
          <a:p>
            <a:pPr algn="just">
              <a:lnSpc>
                <a:spcPct val="150000"/>
              </a:lnSpc>
              <a:defRPr/>
            </a:pPr>
            <a:endParaRPr lang="ar-SA" sz="2000" dirty="0">
              <a:solidFill>
                <a:schemeClr val="accent1">
                  <a:lumMod val="75000"/>
                </a:schemeClr>
              </a:solidFill>
            </a:endParaRPr>
          </a:p>
          <a:p>
            <a:pPr algn="just">
              <a:lnSpc>
                <a:spcPct val="150000"/>
              </a:lnSpc>
              <a:defRPr/>
            </a:pPr>
            <a:r>
              <a:rPr lang="ar-SA" sz="2000" b="1" dirty="0">
                <a:solidFill>
                  <a:srgbClr val="C00000"/>
                </a:solidFill>
              </a:rPr>
              <a:t>تصنيف التحضيرات </a:t>
            </a:r>
            <a:r>
              <a:rPr lang="ar-SA" sz="2000" b="1" dirty="0" err="1">
                <a:solidFill>
                  <a:srgbClr val="C00000"/>
                </a:solidFill>
              </a:rPr>
              <a:t>المجهرية</a:t>
            </a:r>
            <a:r>
              <a:rPr lang="ar-SA" sz="2000" b="1" dirty="0">
                <a:solidFill>
                  <a:srgbClr val="C00000"/>
                </a:solidFill>
              </a:rPr>
              <a:t> :</a:t>
            </a:r>
          </a:p>
          <a:p>
            <a:pPr algn="just">
              <a:lnSpc>
                <a:spcPct val="150000"/>
              </a:lnSpc>
              <a:defRPr/>
            </a:pPr>
            <a:r>
              <a:rPr lang="ar-SA" sz="2000" dirty="0">
                <a:solidFill>
                  <a:schemeClr val="accent1">
                    <a:lumMod val="75000"/>
                  </a:schemeClr>
                </a:solidFill>
              </a:rPr>
              <a:t>أولاً : التحضيرات الكاملة  ( تحضيرات جافة  - تحضيرات رطبة ). </a:t>
            </a:r>
          </a:p>
          <a:p>
            <a:pPr algn="just">
              <a:lnSpc>
                <a:spcPct val="150000"/>
              </a:lnSpc>
              <a:defRPr/>
            </a:pPr>
            <a:r>
              <a:rPr lang="ar-SA" sz="2000" dirty="0">
                <a:solidFill>
                  <a:schemeClr val="accent1">
                    <a:lumMod val="75000"/>
                  </a:schemeClr>
                </a:solidFill>
              </a:rPr>
              <a:t>ثانياً : تحضيرات الخلايا الحية .</a:t>
            </a:r>
          </a:p>
          <a:p>
            <a:pPr algn="just">
              <a:lnSpc>
                <a:spcPct val="150000"/>
              </a:lnSpc>
              <a:defRPr/>
            </a:pPr>
            <a:r>
              <a:rPr lang="ar-SA" sz="2000" dirty="0">
                <a:solidFill>
                  <a:schemeClr val="accent1">
                    <a:lumMod val="75000"/>
                  </a:schemeClr>
                </a:solidFill>
              </a:rPr>
              <a:t>ثالثاً : السحبات والسحقات .</a:t>
            </a:r>
          </a:p>
          <a:p>
            <a:pPr algn="just">
              <a:lnSpc>
                <a:spcPct val="150000"/>
              </a:lnSpc>
              <a:defRPr/>
            </a:pPr>
            <a:r>
              <a:rPr lang="ar-SA" sz="2000" dirty="0">
                <a:solidFill>
                  <a:schemeClr val="accent1">
                    <a:lumMod val="75000"/>
                  </a:schemeClr>
                </a:solidFill>
              </a:rPr>
              <a:t>رابعاً : القطاعات الميكروسكوبية . </a:t>
            </a:r>
          </a:p>
          <a:p>
            <a:pPr>
              <a:defRPr/>
            </a:pPr>
            <a:endParaRPr lang="ar-SA" sz="2000" b="1" dirty="0">
              <a:solidFill>
                <a:schemeClr val="accent1">
                  <a:lumMod val="75000"/>
                </a:schemeClr>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43438" y="1700213"/>
            <a:ext cx="4249737" cy="3694112"/>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ctr">
              <a:defRPr/>
            </a:pPr>
            <a:endParaRPr lang="ar-SA" sz="2000" b="1" dirty="0">
              <a:solidFill>
                <a:schemeClr val="accent1">
                  <a:lumMod val="75000"/>
                </a:schemeClr>
              </a:solidFill>
              <a:latin typeface="Andalus" pitchFamily="18" charset="-78"/>
              <a:cs typeface="Andalus" pitchFamily="18" charset="-78"/>
            </a:endParaRPr>
          </a:p>
          <a:p>
            <a:pPr algn="just">
              <a:defRPr/>
            </a:pPr>
            <a:r>
              <a:rPr lang="ar-SA" sz="2000" b="1" dirty="0">
                <a:solidFill>
                  <a:srgbClr val="00B050"/>
                </a:solidFill>
                <a:latin typeface="Times New Roman" pitchFamily="18" charset="0"/>
                <a:cs typeface="Times New Roman" pitchFamily="18" charset="0"/>
              </a:rPr>
              <a:t>1</a:t>
            </a:r>
            <a:r>
              <a:rPr lang="ar-SA" sz="2400" b="1" dirty="0">
                <a:solidFill>
                  <a:srgbClr val="00B050"/>
                </a:solidFill>
                <a:latin typeface="Times New Roman" pitchFamily="18" charset="0"/>
                <a:cs typeface="Times New Roman" pitchFamily="18" charset="0"/>
              </a:rPr>
              <a:t>- حضانة كهربائية </a:t>
            </a:r>
            <a:r>
              <a:rPr lang="en-US" sz="2400" b="1" dirty="0">
                <a:solidFill>
                  <a:srgbClr val="00B050"/>
                </a:solidFill>
                <a:latin typeface="Times New Roman" pitchFamily="18" charset="0"/>
                <a:cs typeface="Times New Roman" pitchFamily="18" charset="0"/>
              </a:rPr>
              <a:t>Incubator  </a:t>
            </a:r>
            <a:r>
              <a:rPr lang="ar-SA" sz="2400" b="1" dirty="0">
                <a:solidFill>
                  <a:srgbClr val="00B050"/>
                </a:solidFill>
                <a:latin typeface="Times New Roman" pitchFamily="18" charset="0"/>
                <a:cs typeface="Times New Roman" pitchFamily="18" charset="0"/>
              </a:rPr>
              <a:t> :</a:t>
            </a:r>
            <a:endParaRPr lang="ar-SA" sz="2000" b="1" dirty="0">
              <a:solidFill>
                <a:srgbClr val="00B050"/>
              </a:solidFill>
              <a:latin typeface="Times New Roman" pitchFamily="18" charset="0"/>
              <a:cs typeface="Times New Roman" pitchFamily="18" charset="0"/>
            </a:endParaRPr>
          </a:p>
          <a:p>
            <a:pPr algn="just">
              <a:lnSpc>
                <a:spcPct val="150000"/>
              </a:lnSpc>
              <a:defRPr/>
            </a:pPr>
            <a:r>
              <a:rPr lang="ar-SA" sz="2000" dirty="0">
                <a:solidFill>
                  <a:schemeClr val="accent1">
                    <a:lumMod val="75000"/>
                  </a:schemeClr>
                </a:solidFill>
                <a:latin typeface="Arial" pitchFamily="34" charset="0"/>
                <a:cs typeface="Arial" pitchFamily="34" charset="0"/>
              </a:rPr>
              <a:t>- تضبط عند درجة حرارة 37  </a:t>
            </a:r>
            <a:r>
              <a:rPr lang="ar-SA" sz="2000" dirty="0">
                <a:solidFill>
                  <a:schemeClr val="accent1">
                    <a:lumMod val="75000"/>
                  </a:schemeClr>
                </a:solidFill>
                <a:latin typeface="Times New Roman"/>
                <a:cs typeface="Times New Roman"/>
              </a:rPr>
              <a:t>̊ م .</a:t>
            </a:r>
          </a:p>
          <a:p>
            <a:pPr algn="just">
              <a:lnSpc>
                <a:spcPct val="150000"/>
              </a:lnSpc>
              <a:buFontTx/>
              <a:buChar char="-"/>
              <a:defRPr/>
            </a:pPr>
            <a:r>
              <a:rPr lang="ar-SA" sz="2000" dirty="0">
                <a:solidFill>
                  <a:schemeClr val="accent1">
                    <a:lumMod val="75000"/>
                  </a:schemeClr>
                </a:solidFill>
                <a:latin typeface="Times New Roman"/>
                <a:cs typeface="Times New Roman"/>
              </a:rPr>
              <a:t>تستخدم لتجفيف القطاعات الشمعية على الشرائح .</a:t>
            </a:r>
          </a:p>
          <a:p>
            <a:pPr algn="just">
              <a:lnSpc>
                <a:spcPct val="150000"/>
              </a:lnSpc>
              <a:buFontTx/>
              <a:buChar char="-"/>
              <a:defRPr/>
            </a:pPr>
            <a:r>
              <a:rPr lang="ar-SA" sz="2000" dirty="0">
                <a:solidFill>
                  <a:schemeClr val="accent1">
                    <a:lumMod val="75000"/>
                  </a:schemeClr>
                </a:solidFill>
                <a:latin typeface="Times New Roman"/>
                <a:cs typeface="Times New Roman"/>
              </a:rPr>
              <a:t> تستخدم لتجفيف الشرائح بعد تحميل العينات .</a:t>
            </a:r>
          </a:p>
          <a:p>
            <a:pPr algn="just">
              <a:lnSpc>
                <a:spcPct val="150000"/>
              </a:lnSpc>
              <a:buFontTx/>
              <a:buChar char="-"/>
              <a:defRPr/>
            </a:pPr>
            <a:r>
              <a:rPr lang="ar-SA" sz="2000" dirty="0">
                <a:solidFill>
                  <a:schemeClr val="accent1">
                    <a:lumMod val="75000"/>
                  </a:schemeClr>
                </a:solidFill>
                <a:latin typeface="Times New Roman"/>
                <a:cs typeface="Times New Roman"/>
              </a:rPr>
              <a:t> تستخدم لحفظ بعض المحاليل  الخاصة بتفاعلات كيمياء الأنسجة .</a:t>
            </a:r>
            <a:endParaRPr lang="ar-SA" sz="2000" dirty="0">
              <a:solidFill>
                <a:schemeClr val="accent1">
                  <a:lumMod val="75000"/>
                </a:schemeClr>
              </a:solidFill>
              <a:latin typeface="Arial" pitchFamily="34" charset="0"/>
              <a:cs typeface="Arial" pitchFamily="34" charset="0"/>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r>
              <a:rPr lang="ar-SA" sz="2000" b="1" dirty="0">
                <a:solidFill>
                  <a:schemeClr val="accent1">
                    <a:lumMod val="75000"/>
                  </a:schemeClr>
                </a:solidFill>
                <a:latin typeface="Andalus" pitchFamily="18" charset="-78"/>
                <a:cs typeface="Andalus" pitchFamily="18" charset="-78"/>
              </a:rPr>
              <a:t>   </a:t>
            </a:r>
          </a:p>
        </p:txBody>
      </p:sp>
      <p:sp>
        <p:nvSpPr>
          <p:cNvPr id="3" name="مربع نص 2"/>
          <p:cNvSpPr txBox="1"/>
          <p:nvPr/>
        </p:nvSpPr>
        <p:spPr>
          <a:xfrm>
            <a:off x="2124075" y="404813"/>
            <a:ext cx="4608513" cy="584200"/>
          </a:xfrm>
          <a:prstGeom prst="rect">
            <a:avLst/>
          </a:prstGeom>
        </p:spPr>
        <p:style>
          <a:lnRef idx="3">
            <a:schemeClr val="lt1"/>
          </a:lnRef>
          <a:fillRef idx="1">
            <a:schemeClr val="accent5"/>
          </a:fillRef>
          <a:effectRef idx="1">
            <a:schemeClr val="accent5"/>
          </a:effectRef>
          <a:fontRef idx="minor">
            <a:schemeClr val="lt1"/>
          </a:fontRef>
        </p:style>
        <p:txBody>
          <a:bodyPr rtlCol="1">
            <a:spAutoFit/>
          </a:bodyPr>
          <a:lstStyle/>
          <a:p>
            <a:pPr algn="ctr">
              <a:defRPr/>
            </a:pPr>
            <a:r>
              <a:rPr lang="ar-SA" sz="3200" b="1" dirty="0">
                <a:solidFill>
                  <a:schemeClr val="tx1"/>
                </a:solidFill>
                <a:latin typeface="Andalus" pitchFamily="18" charset="-78"/>
                <a:cs typeface="Andalus" pitchFamily="18" charset="-78"/>
              </a:rPr>
              <a:t>الأجهزة والأدوات المعملية</a:t>
            </a:r>
          </a:p>
        </p:txBody>
      </p:sp>
      <p:pic>
        <p:nvPicPr>
          <p:cNvPr id="4" name="صورة 3" descr="LCAO506NTCA1DBORCCAJCQEG9CAZQMZC8CAGENP8NCAONVT59CACE5ESDCA4IQQHPCAERD2TCCADK3Z5VCAH2L0UUCAO88SLYCAO9EAJ1CAF5B4BYCAY6KLX3CA0FLJ8ACAYJ8UG3CAYSAE2YCA6ZC4VL.jpg"/>
          <p:cNvPicPr>
            <a:picLocks noChangeAspect="1"/>
          </p:cNvPicPr>
          <p:nvPr/>
        </p:nvPicPr>
        <p:blipFill>
          <a:blip r:embed="rId2"/>
          <a:stretch>
            <a:fillRect/>
          </a:stretch>
        </p:blipFill>
        <p:spPr>
          <a:xfrm>
            <a:off x="928688" y="1285875"/>
            <a:ext cx="3071812" cy="242887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صورة 4" descr="VCAVJFTCECA91MDPBCAE65M61CA558MVZCASHE08YCA0BNR9ZCA59IL33CAVAL55JCAMXFFA0CAVG8XG0CAC6XFXACAMFHKBRCATWR4UNCA7JKJKLCAWZNFENCAO0EBL2CAJNIA9NCAACVIS4CAB7B6O2.jpg"/>
          <p:cNvPicPr>
            <a:picLocks noChangeAspect="1"/>
          </p:cNvPicPr>
          <p:nvPr/>
        </p:nvPicPr>
        <p:blipFill>
          <a:blip r:embed="rId3"/>
          <a:stretch>
            <a:fillRect/>
          </a:stretch>
        </p:blipFill>
        <p:spPr>
          <a:xfrm>
            <a:off x="928688" y="3929063"/>
            <a:ext cx="3071812" cy="235743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43438" y="188913"/>
            <a:ext cx="4249737" cy="6462712"/>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just">
              <a:lnSpc>
                <a:spcPct val="150000"/>
              </a:lnSpc>
              <a:defRPr/>
            </a:pPr>
            <a:r>
              <a:rPr lang="ar-SA" sz="2000" b="1" dirty="0">
                <a:solidFill>
                  <a:srgbClr val="00B050"/>
                </a:solidFill>
                <a:latin typeface="Times New Roman" pitchFamily="18" charset="0"/>
                <a:cs typeface="Times New Roman" pitchFamily="18" charset="0"/>
              </a:rPr>
              <a:t>2</a:t>
            </a:r>
            <a:r>
              <a:rPr lang="ar-SA" sz="2400" b="1" dirty="0">
                <a:solidFill>
                  <a:srgbClr val="00B050"/>
                </a:solidFill>
                <a:latin typeface="Times New Roman" pitchFamily="18" charset="0"/>
                <a:cs typeface="Times New Roman" pitchFamily="18" charset="0"/>
              </a:rPr>
              <a:t>- فرن شمع </a:t>
            </a:r>
            <a:r>
              <a:rPr lang="en-US" sz="2400" b="1" dirty="0">
                <a:solidFill>
                  <a:srgbClr val="00B050"/>
                </a:solidFill>
                <a:latin typeface="Times New Roman" pitchFamily="18" charset="0"/>
                <a:cs typeface="Times New Roman" pitchFamily="18" charset="0"/>
              </a:rPr>
              <a:t>Paraffin oven </a:t>
            </a:r>
            <a:r>
              <a:rPr lang="ar-SA" sz="2400" b="1" dirty="0">
                <a:solidFill>
                  <a:srgbClr val="00B050"/>
                </a:solidFill>
                <a:latin typeface="Times New Roman" pitchFamily="18" charset="0"/>
                <a:cs typeface="Times New Roman" pitchFamily="18" charset="0"/>
              </a:rPr>
              <a:t>:</a:t>
            </a:r>
          </a:p>
          <a:p>
            <a:pPr algn="just">
              <a:lnSpc>
                <a:spcPct val="150000"/>
              </a:lnSpc>
              <a:buFontTx/>
              <a:buChar char="-"/>
              <a:defRPr/>
            </a:pPr>
            <a:r>
              <a:rPr lang="ar-SA" sz="2000" dirty="0">
                <a:solidFill>
                  <a:schemeClr val="accent1">
                    <a:lumMod val="75000"/>
                  </a:schemeClr>
                </a:solidFill>
                <a:latin typeface="Arial" pitchFamily="34" charset="0"/>
                <a:cs typeface="Arial" pitchFamily="34" charset="0"/>
              </a:rPr>
              <a:t>يستخدم لصهر الشمع .</a:t>
            </a:r>
          </a:p>
          <a:p>
            <a:pPr algn="just">
              <a:lnSpc>
                <a:spcPct val="150000"/>
              </a:lnSpc>
              <a:buFontTx/>
              <a:buChar char="-"/>
              <a:defRPr/>
            </a:pPr>
            <a:r>
              <a:rPr lang="ar-SA" sz="2000" dirty="0">
                <a:solidFill>
                  <a:schemeClr val="accent1">
                    <a:lumMod val="75000"/>
                  </a:schemeClr>
                </a:solidFill>
                <a:latin typeface="Arial" pitchFamily="34" charset="0"/>
                <a:cs typeface="Arial" pitchFamily="34" charset="0"/>
              </a:rPr>
              <a:t> يستخدم لعملية </a:t>
            </a:r>
            <a:r>
              <a:rPr lang="ar-SA" sz="2000" dirty="0" err="1">
                <a:solidFill>
                  <a:schemeClr val="accent1">
                    <a:lumMod val="75000"/>
                  </a:schemeClr>
                </a:solidFill>
                <a:latin typeface="Arial" pitchFamily="34" charset="0"/>
                <a:cs typeface="Arial" pitchFamily="34" charset="0"/>
              </a:rPr>
              <a:t>تشبيع</a:t>
            </a:r>
            <a:r>
              <a:rPr lang="ar-SA" sz="2000" dirty="0">
                <a:solidFill>
                  <a:schemeClr val="accent1">
                    <a:lumMod val="75000"/>
                  </a:schemeClr>
                </a:solidFill>
                <a:latin typeface="Arial" pitchFamily="34" charset="0"/>
                <a:cs typeface="Arial" pitchFamily="34" charset="0"/>
              </a:rPr>
              <a:t> العينات بالشمع .</a:t>
            </a:r>
          </a:p>
          <a:p>
            <a:pPr algn="just">
              <a:lnSpc>
                <a:spcPct val="150000"/>
              </a:lnSpc>
              <a:buFontTx/>
              <a:buChar char="-"/>
              <a:defRPr/>
            </a:pPr>
            <a:r>
              <a:rPr lang="ar-SA" sz="2000" dirty="0">
                <a:solidFill>
                  <a:schemeClr val="accent1">
                    <a:lumMod val="75000"/>
                  </a:schemeClr>
                </a:solidFill>
                <a:latin typeface="Arial" pitchFamily="34" charset="0"/>
                <a:cs typeface="Arial" pitchFamily="34" charset="0"/>
              </a:rPr>
              <a:t> يضبط عند درجة حرارة 60 </a:t>
            </a:r>
            <a:r>
              <a:rPr lang="ar-SA" sz="2000" dirty="0">
                <a:solidFill>
                  <a:schemeClr val="accent1">
                    <a:lumMod val="75000"/>
                  </a:schemeClr>
                </a:solidFill>
                <a:latin typeface="Times New Roman"/>
                <a:cs typeface="Times New Roman"/>
              </a:rPr>
              <a:t> ̊ م .</a:t>
            </a: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r>
              <a:rPr lang="ar-SA" sz="2400" b="1" dirty="0">
                <a:solidFill>
                  <a:srgbClr val="00B050"/>
                </a:solidFill>
                <a:latin typeface="Times New Roman" pitchFamily="18" charset="0"/>
                <a:cs typeface="Times New Roman" pitchFamily="18" charset="0"/>
              </a:rPr>
              <a:t>3- لوح تسخين </a:t>
            </a:r>
            <a:r>
              <a:rPr lang="en-US" sz="2400" b="1" dirty="0">
                <a:solidFill>
                  <a:srgbClr val="00B050"/>
                </a:solidFill>
                <a:latin typeface="Times New Roman" pitchFamily="18" charset="0"/>
                <a:cs typeface="Times New Roman" pitchFamily="18" charset="0"/>
              </a:rPr>
              <a:t>Hot plate  </a:t>
            </a:r>
            <a:r>
              <a:rPr lang="ar-SA" sz="2400" b="1" dirty="0">
                <a:solidFill>
                  <a:srgbClr val="00B050"/>
                </a:solidFill>
                <a:latin typeface="Times New Roman" pitchFamily="18" charset="0"/>
                <a:cs typeface="Times New Roman" pitchFamily="18" charset="0"/>
              </a:rPr>
              <a:t> :</a:t>
            </a:r>
          </a:p>
          <a:p>
            <a:pPr algn="just">
              <a:lnSpc>
                <a:spcPct val="150000"/>
              </a:lnSpc>
              <a:buFontTx/>
              <a:buChar char="-"/>
              <a:defRPr/>
            </a:pPr>
            <a:r>
              <a:rPr lang="ar-SA" sz="2000" dirty="0">
                <a:solidFill>
                  <a:schemeClr val="accent1">
                    <a:lumMod val="75000"/>
                  </a:schemeClr>
                </a:solidFill>
                <a:latin typeface="Arial" pitchFamily="34" charset="0"/>
                <a:cs typeface="Arial" pitchFamily="34" charset="0"/>
              </a:rPr>
              <a:t>يستخدم لفرد القطاعات بالحرارة وتحميلها على الشرائح .</a:t>
            </a:r>
          </a:p>
          <a:p>
            <a:pPr algn="just">
              <a:lnSpc>
                <a:spcPct val="150000"/>
              </a:lnSpc>
              <a:buFontTx/>
              <a:buChar char="-"/>
              <a:defRPr/>
            </a:pPr>
            <a:r>
              <a:rPr lang="ar-SA" sz="2000" dirty="0">
                <a:solidFill>
                  <a:schemeClr val="accent1">
                    <a:lumMod val="75000"/>
                  </a:schemeClr>
                </a:solidFill>
                <a:latin typeface="Arial" pitchFamily="34" charset="0"/>
                <a:cs typeface="Arial" pitchFamily="34" charset="0"/>
              </a:rPr>
              <a:t> يضبط عند درجة حرارة 45 - 55 </a:t>
            </a:r>
            <a:r>
              <a:rPr lang="ar-SA" sz="2000" dirty="0">
                <a:solidFill>
                  <a:schemeClr val="accent1">
                    <a:lumMod val="75000"/>
                  </a:schemeClr>
                </a:solidFill>
                <a:latin typeface="Times New Roman"/>
                <a:cs typeface="Times New Roman"/>
              </a:rPr>
              <a:t> ̊ م .</a:t>
            </a:r>
          </a:p>
          <a:p>
            <a:pPr algn="just">
              <a:lnSpc>
                <a:spcPct val="150000"/>
              </a:lnSpc>
              <a:defRPr/>
            </a:pPr>
            <a:endParaRPr lang="ar-SA" sz="2000" dirty="0">
              <a:solidFill>
                <a:schemeClr val="accent1">
                  <a:lumMod val="75000"/>
                </a:schemeClr>
              </a:solidFill>
              <a:latin typeface="Times New Roman"/>
              <a:cs typeface="Times New Roman"/>
            </a:endParaRPr>
          </a:p>
          <a:p>
            <a:pPr algn="just">
              <a:lnSpc>
                <a:spcPct val="150000"/>
              </a:lnSpc>
              <a:defRPr/>
            </a:pPr>
            <a:r>
              <a:rPr lang="ar-SA" sz="2400" b="1" dirty="0">
                <a:solidFill>
                  <a:srgbClr val="00B050"/>
                </a:solidFill>
                <a:latin typeface="Times New Roman"/>
                <a:cs typeface="Times New Roman"/>
              </a:rPr>
              <a:t>4- الحمام المائي</a:t>
            </a:r>
            <a:r>
              <a:rPr lang="en-US" sz="2400" b="1" dirty="0">
                <a:solidFill>
                  <a:srgbClr val="00B050"/>
                </a:solidFill>
                <a:latin typeface="Times New Roman"/>
                <a:cs typeface="Times New Roman"/>
              </a:rPr>
              <a:t>water bath </a:t>
            </a:r>
            <a:r>
              <a:rPr lang="ar-SA" sz="2400" b="1" dirty="0">
                <a:solidFill>
                  <a:srgbClr val="00B050"/>
                </a:solidFill>
                <a:latin typeface="Times New Roman"/>
                <a:cs typeface="Times New Roman"/>
              </a:rPr>
              <a:t> :</a:t>
            </a:r>
          </a:p>
          <a:p>
            <a:pPr algn="just">
              <a:defRPr/>
            </a:pPr>
            <a:endParaRPr lang="ar-SA" sz="2000" b="1" dirty="0">
              <a:solidFill>
                <a:schemeClr val="accent1">
                  <a:lumMod val="75000"/>
                </a:schemeClr>
              </a:solidFill>
              <a:latin typeface="Arial" pitchFamily="34" charset="0"/>
              <a:cs typeface="Arial" pitchFamily="34" charset="0"/>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r>
              <a:rPr lang="ar-SA" sz="2000" b="1" dirty="0">
                <a:solidFill>
                  <a:schemeClr val="accent1">
                    <a:lumMod val="75000"/>
                  </a:schemeClr>
                </a:solidFill>
                <a:latin typeface="Andalus" pitchFamily="18" charset="-78"/>
                <a:cs typeface="Andalus" pitchFamily="18" charset="-78"/>
              </a:rPr>
              <a:t>   </a:t>
            </a:r>
          </a:p>
        </p:txBody>
      </p:sp>
      <p:pic>
        <p:nvPicPr>
          <p:cNvPr id="3" name="صورة 2" descr="HOT-PLATE-DPH-40.jpg"/>
          <p:cNvPicPr>
            <a:picLocks noChangeAspect="1"/>
          </p:cNvPicPr>
          <p:nvPr/>
        </p:nvPicPr>
        <p:blipFill>
          <a:blip r:embed="rId2"/>
          <a:stretch>
            <a:fillRect/>
          </a:stretch>
        </p:blipFill>
        <p:spPr>
          <a:xfrm>
            <a:off x="1643063" y="2571750"/>
            <a:ext cx="2641600" cy="192881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imagesCAZ5FI4S.jpg"/>
          <p:cNvPicPr>
            <a:picLocks noChangeAspect="1"/>
          </p:cNvPicPr>
          <p:nvPr/>
        </p:nvPicPr>
        <p:blipFill>
          <a:blip r:embed="rId3"/>
          <a:stretch>
            <a:fillRect/>
          </a:stretch>
        </p:blipFill>
        <p:spPr>
          <a:xfrm>
            <a:off x="250825" y="4652963"/>
            <a:ext cx="2820988" cy="20447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صورة 4" descr="SCA4SVK69CAZC22Z2CAD95KAWCACTEZMBCAVN0M49CAQNU3E1CA4OM51ICASR5J8RCAODHCFACACMAJFICATC4PQRCACDP896CARO5RRFCAFJJRNPCA87X05ACAFG3QPWCA9R0U39CAN2ED5VCA15VXFN.jpg"/>
          <p:cNvPicPr>
            <a:picLocks noChangeAspect="1"/>
          </p:cNvPicPr>
          <p:nvPr/>
        </p:nvPicPr>
        <p:blipFill>
          <a:blip r:embed="rId4"/>
          <a:stretch>
            <a:fillRect/>
          </a:stretch>
        </p:blipFill>
        <p:spPr>
          <a:xfrm>
            <a:off x="285750" y="214313"/>
            <a:ext cx="2786063" cy="221456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43438" y="692150"/>
            <a:ext cx="4176712" cy="5232400"/>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ctr">
              <a:defRPr/>
            </a:pPr>
            <a:endParaRPr lang="ar-SA" sz="2000" b="1" dirty="0">
              <a:solidFill>
                <a:schemeClr val="accent1">
                  <a:lumMod val="75000"/>
                </a:schemeClr>
              </a:solidFill>
              <a:latin typeface="Andalus" pitchFamily="18" charset="-78"/>
              <a:cs typeface="Andalus" pitchFamily="18" charset="-78"/>
            </a:endParaRPr>
          </a:p>
          <a:p>
            <a:pPr algn="just">
              <a:lnSpc>
                <a:spcPct val="150000"/>
              </a:lnSpc>
              <a:defRPr/>
            </a:pPr>
            <a:r>
              <a:rPr lang="ar-SA" sz="2400" b="1" dirty="0">
                <a:solidFill>
                  <a:srgbClr val="00B050"/>
                </a:solidFill>
                <a:latin typeface="Times New Roman" pitchFamily="18" charset="0"/>
                <a:cs typeface="Times New Roman" pitchFamily="18" charset="0"/>
              </a:rPr>
              <a:t>4</a:t>
            </a:r>
            <a:r>
              <a:rPr lang="ar-SA" sz="2000" b="1" dirty="0">
                <a:solidFill>
                  <a:srgbClr val="00B050"/>
                </a:solidFill>
                <a:latin typeface="Times New Roman" pitchFamily="18" charset="0"/>
                <a:cs typeface="Times New Roman" pitchFamily="18" charset="0"/>
              </a:rPr>
              <a:t>- جهاز تقطير للمياه  </a:t>
            </a:r>
            <a:r>
              <a:rPr lang="en-US" sz="2000" b="1" dirty="0">
                <a:solidFill>
                  <a:srgbClr val="00B050"/>
                </a:solidFill>
                <a:latin typeface="Times New Roman" pitchFamily="18" charset="0"/>
                <a:cs typeface="Times New Roman" pitchFamily="18" charset="0"/>
              </a:rPr>
              <a:t>  :Water </a:t>
            </a:r>
            <a:r>
              <a:rPr lang="en-US" sz="2000" b="1" dirty="0" err="1">
                <a:solidFill>
                  <a:srgbClr val="00B050"/>
                </a:solidFill>
                <a:latin typeface="Times New Roman" pitchFamily="18" charset="0"/>
                <a:cs typeface="Times New Roman" pitchFamily="18" charset="0"/>
              </a:rPr>
              <a:t>distillator</a:t>
            </a:r>
            <a:endParaRPr lang="ar-SA" sz="2400" b="1" dirty="0">
              <a:solidFill>
                <a:srgbClr val="00B050"/>
              </a:solidFill>
              <a:latin typeface="Times New Roman" pitchFamily="18" charset="0"/>
              <a:cs typeface="Times New Roman" pitchFamily="18" charset="0"/>
            </a:endParaRPr>
          </a:p>
          <a:p>
            <a:pPr algn="just">
              <a:lnSpc>
                <a:spcPct val="150000"/>
              </a:lnSpc>
              <a:buFontTx/>
              <a:buChar char="-"/>
              <a:defRPr/>
            </a:pPr>
            <a:r>
              <a:rPr lang="ar-SA" sz="2000" b="1" dirty="0">
                <a:solidFill>
                  <a:schemeClr val="accent1">
                    <a:lumMod val="75000"/>
                  </a:schemeClr>
                </a:solidFill>
                <a:latin typeface="Arial" pitchFamily="34" charset="0"/>
                <a:cs typeface="Arial" pitchFamily="34" charset="0"/>
              </a:rPr>
              <a:t>يستخدم لتقطير المياه الضرورية لتحضير المحاليل .</a:t>
            </a: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r>
              <a:rPr lang="ar-SA" sz="2400" b="1" dirty="0">
                <a:solidFill>
                  <a:srgbClr val="00B050"/>
                </a:solidFill>
                <a:latin typeface="Times New Roman" pitchFamily="18" charset="0"/>
                <a:cs typeface="Times New Roman" pitchFamily="18" charset="0"/>
              </a:rPr>
              <a:t>5- الثلاجة </a:t>
            </a:r>
            <a:r>
              <a:rPr lang="en-US" sz="2400" b="1" dirty="0">
                <a:solidFill>
                  <a:srgbClr val="00B050"/>
                </a:solidFill>
                <a:latin typeface="Times New Roman" pitchFamily="18" charset="0"/>
                <a:cs typeface="Times New Roman" pitchFamily="18" charset="0"/>
              </a:rPr>
              <a:t>Refrigerator </a:t>
            </a:r>
            <a:r>
              <a:rPr lang="ar-SA" sz="2400" b="1" dirty="0">
                <a:solidFill>
                  <a:srgbClr val="00B050"/>
                </a:solidFill>
                <a:latin typeface="Times New Roman" pitchFamily="18" charset="0"/>
                <a:cs typeface="Times New Roman" pitchFamily="18" charset="0"/>
              </a:rPr>
              <a:t> :</a:t>
            </a:r>
          </a:p>
          <a:p>
            <a:pPr algn="just">
              <a:lnSpc>
                <a:spcPct val="150000"/>
              </a:lnSpc>
              <a:buFontTx/>
              <a:buChar char="-"/>
              <a:defRPr/>
            </a:pPr>
            <a:r>
              <a:rPr lang="ar-SA" sz="2000" b="1" dirty="0">
                <a:solidFill>
                  <a:schemeClr val="accent1">
                    <a:lumMod val="75000"/>
                  </a:schemeClr>
                </a:solidFill>
                <a:latin typeface="Arial" pitchFamily="34" charset="0"/>
                <a:cs typeface="Arial" pitchFamily="34" charset="0"/>
              </a:rPr>
              <a:t>يستخدم لحفظ المحاليل والمواد الكيماوية .</a:t>
            </a:r>
            <a:endParaRPr lang="ar-SA" sz="2000" b="1" dirty="0">
              <a:solidFill>
                <a:schemeClr val="accent1">
                  <a:lumMod val="75000"/>
                </a:schemeClr>
              </a:solidFill>
              <a:latin typeface="Times New Roman"/>
              <a:cs typeface="Times New Roman"/>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r>
              <a:rPr lang="ar-SA" sz="2000" b="1" dirty="0">
                <a:solidFill>
                  <a:schemeClr val="accent1">
                    <a:lumMod val="75000"/>
                  </a:schemeClr>
                </a:solidFill>
                <a:latin typeface="Andalus" pitchFamily="18" charset="-78"/>
                <a:cs typeface="Andalus" pitchFamily="18" charset="-78"/>
              </a:rPr>
              <a:t>   </a:t>
            </a:r>
          </a:p>
        </p:txBody>
      </p:sp>
      <p:pic>
        <p:nvPicPr>
          <p:cNvPr id="3" name="صورة 2" descr="water%20distiller%20JDW.jpg"/>
          <p:cNvPicPr>
            <a:picLocks noChangeAspect="1"/>
          </p:cNvPicPr>
          <p:nvPr/>
        </p:nvPicPr>
        <p:blipFill>
          <a:blip r:embed="rId2"/>
          <a:stretch>
            <a:fillRect/>
          </a:stretch>
        </p:blipFill>
        <p:spPr>
          <a:xfrm>
            <a:off x="1214438" y="500063"/>
            <a:ext cx="2357437" cy="28575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untitled.bmp"/>
          <p:cNvPicPr>
            <a:picLocks noChangeAspect="1"/>
          </p:cNvPicPr>
          <p:nvPr/>
        </p:nvPicPr>
        <p:blipFill>
          <a:blip r:embed="rId3"/>
          <a:stretch>
            <a:fillRect/>
          </a:stretch>
        </p:blipFill>
        <p:spPr>
          <a:xfrm>
            <a:off x="1143000" y="3714750"/>
            <a:ext cx="2428875" cy="278606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84213" y="404813"/>
            <a:ext cx="8135937" cy="3170237"/>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ctr">
              <a:defRPr/>
            </a:pPr>
            <a:endParaRPr lang="ar-SA" sz="2000" b="1" dirty="0">
              <a:solidFill>
                <a:schemeClr val="accent1">
                  <a:lumMod val="75000"/>
                </a:schemeClr>
              </a:solidFill>
              <a:latin typeface="Andalus" pitchFamily="18" charset="-78"/>
              <a:cs typeface="Andalus" pitchFamily="18" charset="-78"/>
            </a:endParaRPr>
          </a:p>
          <a:p>
            <a:pPr algn="just">
              <a:lnSpc>
                <a:spcPct val="150000"/>
              </a:lnSpc>
              <a:defRPr/>
            </a:pPr>
            <a:r>
              <a:rPr lang="ar-SA" sz="2400" b="1" dirty="0">
                <a:solidFill>
                  <a:srgbClr val="00B050"/>
                </a:solidFill>
                <a:latin typeface="Times New Roman" pitchFamily="18" charset="0"/>
                <a:cs typeface="Times New Roman" pitchFamily="18" charset="0"/>
              </a:rPr>
              <a:t>6- الناقل الآلي للأنسجة </a:t>
            </a:r>
            <a:r>
              <a:rPr lang="en-US" sz="2400" b="1" dirty="0">
                <a:solidFill>
                  <a:srgbClr val="00B050"/>
                </a:solidFill>
                <a:latin typeface="Times New Roman" pitchFamily="18" charset="0"/>
                <a:cs typeface="Times New Roman" pitchFamily="18" charset="0"/>
              </a:rPr>
              <a:t> Automatic tissue processor </a:t>
            </a:r>
            <a:endParaRPr lang="ar-SA" sz="2400" b="1" dirty="0">
              <a:solidFill>
                <a:srgbClr val="00B050"/>
              </a:solidFill>
              <a:latin typeface="Times New Roman" pitchFamily="18" charset="0"/>
              <a:cs typeface="Times New Roman" pitchFamily="18" charset="0"/>
            </a:endParaRPr>
          </a:p>
          <a:p>
            <a:pPr algn="just">
              <a:lnSpc>
                <a:spcPct val="150000"/>
              </a:lnSpc>
              <a:buFontTx/>
              <a:buChar char="-"/>
              <a:defRPr/>
            </a:pPr>
            <a:r>
              <a:rPr lang="ar-SA" sz="2400" b="1" dirty="0">
                <a:solidFill>
                  <a:schemeClr val="accent1">
                    <a:lumMod val="75000"/>
                  </a:schemeClr>
                </a:solidFill>
                <a:latin typeface="Times New Roman"/>
                <a:cs typeface="Times New Roman"/>
              </a:rPr>
              <a:t>يوجد في المعامل الكبيرة .</a:t>
            </a:r>
          </a:p>
          <a:p>
            <a:pPr algn="just">
              <a:lnSpc>
                <a:spcPct val="150000"/>
              </a:lnSpc>
              <a:buFontTx/>
              <a:buChar char="-"/>
              <a:defRPr/>
            </a:pPr>
            <a:r>
              <a:rPr lang="ar-SA" sz="2400" b="1" dirty="0">
                <a:solidFill>
                  <a:schemeClr val="accent1">
                    <a:lumMod val="75000"/>
                  </a:schemeClr>
                </a:solidFill>
                <a:latin typeface="Times New Roman"/>
                <a:cs typeface="Times New Roman"/>
              </a:rPr>
              <a:t> يستعمل لنزع الماء من الأنسجة </a:t>
            </a:r>
            <a:r>
              <a:rPr lang="ar-SA" sz="2400" b="1" dirty="0" err="1">
                <a:solidFill>
                  <a:schemeClr val="accent1">
                    <a:lumMod val="75000"/>
                  </a:schemeClr>
                </a:solidFill>
                <a:latin typeface="Times New Roman"/>
                <a:cs typeface="Times New Roman"/>
              </a:rPr>
              <a:t>وترويقها</a:t>
            </a:r>
            <a:r>
              <a:rPr lang="ar-SA" sz="2400" b="1" dirty="0">
                <a:solidFill>
                  <a:schemeClr val="accent1">
                    <a:lumMod val="75000"/>
                  </a:schemeClr>
                </a:solidFill>
                <a:latin typeface="Times New Roman"/>
                <a:cs typeface="Times New Roman"/>
              </a:rPr>
              <a:t> </a:t>
            </a:r>
            <a:r>
              <a:rPr lang="ar-SA" sz="2400" b="1" dirty="0" err="1">
                <a:solidFill>
                  <a:schemeClr val="accent1">
                    <a:lumMod val="75000"/>
                  </a:schemeClr>
                </a:solidFill>
                <a:latin typeface="Times New Roman"/>
                <a:cs typeface="Times New Roman"/>
              </a:rPr>
              <a:t>وتشبيعها</a:t>
            </a:r>
            <a:r>
              <a:rPr lang="ar-SA" sz="2400" b="1" dirty="0">
                <a:solidFill>
                  <a:schemeClr val="accent1">
                    <a:lumMod val="75000"/>
                  </a:schemeClr>
                </a:solidFill>
                <a:latin typeface="Times New Roman"/>
                <a:cs typeface="Times New Roman"/>
              </a:rPr>
              <a:t> بالشمع .</a:t>
            </a:r>
          </a:p>
          <a:p>
            <a:pPr algn="just">
              <a:lnSpc>
                <a:spcPct val="150000"/>
              </a:lnSpc>
              <a:buFontTx/>
              <a:buChar char="-"/>
              <a:defRPr/>
            </a:pPr>
            <a:r>
              <a:rPr lang="ar-SA" sz="2400" b="1" dirty="0">
                <a:solidFill>
                  <a:schemeClr val="accent1">
                    <a:lumMod val="75000"/>
                  </a:schemeClr>
                </a:solidFill>
                <a:latin typeface="Times New Roman"/>
                <a:cs typeface="Times New Roman"/>
              </a:rPr>
              <a:t> يستعمل في صباغة الشرائح ونقلها خطوة خطوة . </a:t>
            </a:r>
          </a:p>
          <a:p>
            <a:pPr algn="just">
              <a:lnSpc>
                <a:spcPct val="150000"/>
              </a:lnSpc>
              <a:defRPr/>
            </a:pPr>
            <a:r>
              <a:rPr lang="ar-SA" sz="2400" b="1" dirty="0">
                <a:solidFill>
                  <a:schemeClr val="accent1">
                    <a:lumMod val="75000"/>
                  </a:schemeClr>
                </a:solidFill>
                <a:latin typeface="Arial" pitchFamily="34" charset="0"/>
                <a:cs typeface="Arial" pitchFamily="34" charset="0"/>
              </a:rPr>
              <a:t>- يتم ذلك آلياً دون الحاجة لشخص يتولى النقل من مرحلة إلى مرحلة .</a:t>
            </a:r>
            <a:r>
              <a:rPr lang="ar-SA" sz="2000" b="1" dirty="0">
                <a:solidFill>
                  <a:schemeClr val="accent1">
                    <a:lumMod val="75000"/>
                  </a:schemeClr>
                </a:solidFill>
                <a:latin typeface="Andalus" pitchFamily="18" charset="-78"/>
                <a:cs typeface="Andalus" pitchFamily="18" charset="-78"/>
              </a:rPr>
              <a:t>   </a:t>
            </a:r>
          </a:p>
        </p:txBody>
      </p:sp>
      <p:pic>
        <p:nvPicPr>
          <p:cNvPr id="3" name="صورة 2" descr="4.bmp"/>
          <p:cNvPicPr>
            <a:picLocks noChangeAspect="1"/>
          </p:cNvPicPr>
          <p:nvPr/>
        </p:nvPicPr>
        <p:blipFill>
          <a:blip r:embed="rId2"/>
          <a:stretch>
            <a:fillRect/>
          </a:stretch>
        </p:blipFill>
        <p:spPr>
          <a:xfrm>
            <a:off x="5072063" y="4000500"/>
            <a:ext cx="3357562" cy="232886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2.bmp"/>
          <p:cNvPicPr>
            <a:picLocks noChangeAspect="1"/>
          </p:cNvPicPr>
          <p:nvPr/>
        </p:nvPicPr>
        <p:blipFill>
          <a:blip r:embed="rId3"/>
          <a:stretch>
            <a:fillRect/>
          </a:stretch>
        </p:blipFill>
        <p:spPr>
          <a:xfrm>
            <a:off x="857250" y="4000500"/>
            <a:ext cx="3357563" cy="22860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714875" y="188913"/>
            <a:ext cx="4178300" cy="6124575"/>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ctr">
              <a:defRPr/>
            </a:pPr>
            <a:endParaRPr lang="ar-SA" sz="2000" b="1" dirty="0">
              <a:solidFill>
                <a:schemeClr val="accent1">
                  <a:lumMod val="75000"/>
                </a:schemeClr>
              </a:solidFill>
              <a:latin typeface="Andalus" pitchFamily="18" charset="-78"/>
              <a:cs typeface="Andalus" pitchFamily="18" charset="-78"/>
            </a:endParaRPr>
          </a:p>
          <a:p>
            <a:pPr algn="just">
              <a:lnSpc>
                <a:spcPct val="150000"/>
              </a:lnSpc>
              <a:defRPr/>
            </a:pPr>
            <a:r>
              <a:rPr lang="ar-SA" sz="2000" b="1" dirty="0">
                <a:solidFill>
                  <a:srgbClr val="00B050"/>
                </a:solidFill>
                <a:latin typeface="Times New Roman" pitchFamily="18" charset="0"/>
                <a:cs typeface="Times New Roman" pitchFamily="18" charset="0"/>
              </a:rPr>
              <a:t>7- مقياس الأس الهيدروجيني </a:t>
            </a:r>
            <a:r>
              <a:rPr lang="en-US" sz="2000" b="1" dirty="0">
                <a:solidFill>
                  <a:srgbClr val="00B050"/>
                </a:solidFill>
                <a:latin typeface="Times New Roman" pitchFamily="18" charset="0"/>
                <a:cs typeface="Times New Roman" pitchFamily="18" charset="0"/>
              </a:rPr>
              <a:t>pH-meter </a:t>
            </a:r>
            <a:endParaRPr lang="ar-SA" sz="2400" b="1" dirty="0">
              <a:solidFill>
                <a:srgbClr val="00B050"/>
              </a:solidFill>
              <a:latin typeface="Times New Roman" pitchFamily="18" charset="0"/>
              <a:cs typeface="Times New Roman" pitchFamily="18" charset="0"/>
            </a:endParaRPr>
          </a:p>
          <a:p>
            <a:pPr algn="just">
              <a:lnSpc>
                <a:spcPct val="150000"/>
              </a:lnSpc>
              <a:buFontTx/>
              <a:buChar char="-"/>
              <a:defRPr/>
            </a:pPr>
            <a:r>
              <a:rPr lang="ar-SA" sz="2000" b="1" dirty="0">
                <a:solidFill>
                  <a:schemeClr val="accent1">
                    <a:lumMod val="75000"/>
                  </a:schemeClr>
                </a:solidFill>
                <a:latin typeface="Arial" pitchFamily="34" charset="0"/>
                <a:cs typeface="Arial" pitchFamily="34" charset="0"/>
              </a:rPr>
              <a:t>يستخدم لقياس الأس الهيدروجيني للمحاليل .</a:t>
            </a:r>
            <a:endParaRPr lang="ar-SA" sz="2000" b="1" dirty="0">
              <a:solidFill>
                <a:schemeClr val="accent1">
                  <a:lumMod val="75000"/>
                </a:schemeClr>
              </a:solidFill>
              <a:latin typeface="Times New Roman"/>
              <a:cs typeface="Times New Roman"/>
            </a:endParaRP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r>
              <a:rPr lang="ar-SA" sz="2000" b="1" dirty="0">
                <a:solidFill>
                  <a:srgbClr val="00B050"/>
                </a:solidFill>
                <a:latin typeface="Times New Roman" pitchFamily="18" charset="0"/>
                <a:cs typeface="Times New Roman" pitchFamily="18" charset="0"/>
              </a:rPr>
              <a:t>8- مقياس للحرارة </a:t>
            </a:r>
            <a:r>
              <a:rPr lang="en-US" sz="2000" b="1" dirty="0">
                <a:solidFill>
                  <a:srgbClr val="00B050"/>
                </a:solidFill>
                <a:latin typeface="Times New Roman" pitchFamily="18" charset="0"/>
                <a:cs typeface="Times New Roman" pitchFamily="18" charset="0"/>
              </a:rPr>
              <a:t>Thermometer </a:t>
            </a:r>
            <a:r>
              <a:rPr lang="ar-SA" sz="2000" b="1" dirty="0">
                <a:solidFill>
                  <a:srgbClr val="00B050"/>
                </a:solidFill>
                <a:latin typeface="Times New Roman" pitchFamily="18" charset="0"/>
                <a:cs typeface="Times New Roman" pitchFamily="18" charset="0"/>
              </a:rPr>
              <a:t> :</a:t>
            </a:r>
          </a:p>
          <a:p>
            <a:pPr algn="just">
              <a:lnSpc>
                <a:spcPct val="150000"/>
              </a:lnSpc>
              <a:buFontTx/>
              <a:buChar char="-"/>
              <a:defRPr/>
            </a:pPr>
            <a:r>
              <a:rPr lang="ar-SA" sz="2000" b="1" dirty="0">
                <a:solidFill>
                  <a:schemeClr val="accent1">
                    <a:lumMod val="75000"/>
                  </a:schemeClr>
                </a:solidFill>
                <a:latin typeface="Arial" pitchFamily="34" charset="0"/>
                <a:cs typeface="Arial" pitchFamily="34" charset="0"/>
              </a:rPr>
              <a:t>يستخدم لقياس درجة حرارة المحاليل .</a:t>
            </a:r>
          </a:p>
          <a:p>
            <a:pPr algn="just">
              <a:lnSpc>
                <a:spcPct val="150000"/>
              </a:lnSpc>
              <a:defRPr/>
            </a:pPr>
            <a:endParaRPr lang="ar-SA" sz="2000" b="1" dirty="0">
              <a:solidFill>
                <a:schemeClr val="accent1">
                  <a:lumMod val="75000"/>
                </a:schemeClr>
              </a:solidFill>
              <a:latin typeface="Arial" pitchFamily="34" charset="0"/>
              <a:cs typeface="Arial" pitchFamily="34" charset="0"/>
            </a:endParaRPr>
          </a:p>
          <a:p>
            <a:pPr algn="just">
              <a:lnSpc>
                <a:spcPct val="150000"/>
              </a:lnSpc>
              <a:defRPr/>
            </a:pPr>
            <a:r>
              <a:rPr lang="ar-SA" sz="2000" b="1" dirty="0">
                <a:solidFill>
                  <a:srgbClr val="00B050"/>
                </a:solidFill>
                <a:latin typeface="Times New Roman" pitchFamily="18" charset="0"/>
                <a:cs typeface="Times New Roman" pitchFamily="18" charset="0"/>
              </a:rPr>
              <a:t>9- ميزان عادي </a:t>
            </a:r>
            <a:r>
              <a:rPr lang="en-US" sz="2000" b="1" dirty="0">
                <a:solidFill>
                  <a:srgbClr val="00B050"/>
                </a:solidFill>
                <a:latin typeface="Times New Roman" pitchFamily="18" charset="0"/>
                <a:cs typeface="Times New Roman" pitchFamily="18" charset="0"/>
              </a:rPr>
              <a:t> Balance </a:t>
            </a:r>
            <a:r>
              <a:rPr lang="ar-SA" sz="2000" b="1" dirty="0">
                <a:solidFill>
                  <a:srgbClr val="00B050"/>
                </a:solidFill>
                <a:latin typeface="Times New Roman" pitchFamily="18" charset="0"/>
                <a:cs typeface="Times New Roman" pitchFamily="18" charset="0"/>
              </a:rPr>
              <a:t> </a:t>
            </a:r>
            <a:r>
              <a:rPr lang="ar-SA" sz="2400" b="1" dirty="0">
                <a:solidFill>
                  <a:srgbClr val="00B050"/>
                </a:solidFill>
                <a:latin typeface="Times New Roman" pitchFamily="18" charset="0"/>
                <a:cs typeface="Times New Roman" pitchFamily="18" charset="0"/>
              </a:rPr>
              <a:t>:</a:t>
            </a:r>
          </a:p>
          <a:p>
            <a:pPr algn="just">
              <a:lnSpc>
                <a:spcPct val="150000"/>
              </a:lnSpc>
              <a:defRPr/>
            </a:pPr>
            <a:r>
              <a:rPr lang="ar-SA" sz="2000" b="1" dirty="0">
                <a:solidFill>
                  <a:schemeClr val="accent1">
                    <a:lumMod val="75000"/>
                  </a:schemeClr>
                </a:solidFill>
                <a:latin typeface="Times New Roman" pitchFamily="18" charset="0"/>
                <a:cs typeface="Times New Roman" pitchFamily="18" charset="0"/>
              </a:rPr>
              <a:t>- يستخدم للأوزان حتى الرقم العشري الأول .</a:t>
            </a:r>
          </a:p>
          <a:p>
            <a:pPr algn="just">
              <a:lnSpc>
                <a:spcPct val="150000"/>
              </a:lnSpc>
              <a:defRPr/>
            </a:pPr>
            <a:endParaRPr lang="ar-SA" sz="2000" b="1" dirty="0">
              <a:solidFill>
                <a:schemeClr val="accent1">
                  <a:lumMod val="75000"/>
                </a:schemeClr>
              </a:solidFill>
              <a:latin typeface="Times New Roman"/>
              <a:cs typeface="Times New Roman"/>
            </a:endParaRPr>
          </a:p>
          <a:p>
            <a:pPr algn="just">
              <a:lnSpc>
                <a:spcPct val="150000"/>
              </a:lnSpc>
              <a:defRPr/>
            </a:pPr>
            <a:r>
              <a:rPr lang="ar-SA" sz="2000" b="1" dirty="0">
                <a:solidFill>
                  <a:srgbClr val="00B050"/>
                </a:solidFill>
                <a:latin typeface="Times New Roman" pitchFamily="18" charset="0"/>
                <a:cs typeface="Times New Roman" pitchFamily="18" charset="0"/>
              </a:rPr>
              <a:t>10- ميزان كهربائي </a:t>
            </a:r>
            <a:r>
              <a:rPr lang="en-US" sz="2000" b="1" dirty="0">
                <a:solidFill>
                  <a:srgbClr val="00B050"/>
                </a:solidFill>
                <a:latin typeface="Times New Roman" pitchFamily="18" charset="0"/>
                <a:cs typeface="Times New Roman" pitchFamily="18" charset="0"/>
              </a:rPr>
              <a:t>Electrical balance </a:t>
            </a:r>
            <a:r>
              <a:rPr lang="ar-SA" sz="2000" b="1" dirty="0">
                <a:solidFill>
                  <a:srgbClr val="00B050"/>
                </a:solidFill>
                <a:latin typeface="Times New Roman" pitchFamily="18" charset="0"/>
                <a:cs typeface="Times New Roman" pitchFamily="18" charset="0"/>
              </a:rPr>
              <a:t>:</a:t>
            </a:r>
            <a:endParaRPr lang="ar-SA" sz="2000" b="1" dirty="0">
              <a:solidFill>
                <a:schemeClr val="accent1">
                  <a:lumMod val="75000"/>
                </a:schemeClr>
              </a:solidFill>
              <a:latin typeface="Times New Roman"/>
              <a:cs typeface="Times New Roman"/>
            </a:endParaRPr>
          </a:p>
          <a:p>
            <a:pPr algn="just">
              <a:lnSpc>
                <a:spcPct val="150000"/>
              </a:lnSpc>
              <a:buFontTx/>
              <a:buChar char="-"/>
              <a:defRPr/>
            </a:pPr>
            <a:r>
              <a:rPr lang="ar-SA" sz="2000" b="1" dirty="0">
                <a:solidFill>
                  <a:schemeClr val="accent1">
                    <a:lumMod val="75000"/>
                  </a:schemeClr>
                </a:solidFill>
                <a:latin typeface="Times New Roman" pitchFamily="18" charset="0"/>
                <a:cs typeface="Times New Roman" pitchFamily="18" charset="0"/>
              </a:rPr>
              <a:t>يستخدم للأوزان الأكثر من الرقم العشري الأول </a:t>
            </a:r>
          </a:p>
          <a:p>
            <a:pPr algn="just">
              <a:lnSpc>
                <a:spcPct val="150000"/>
              </a:lnSpc>
              <a:defRPr/>
            </a:pPr>
            <a:endParaRPr lang="ar-SA" sz="2000" b="1" dirty="0">
              <a:solidFill>
                <a:schemeClr val="accent1">
                  <a:lumMod val="75000"/>
                </a:schemeClr>
              </a:solidFill>
              <a:latin typeface="Arial" pitchFamily="34" charset="0"/>
              <a:cs typeface="Arial" pitchFamily="34" charset="0"/>
            </a:endParaRPr>
          </a:p>
        </p:txBody>
      </p:sp>
      <p:pic>
        <p:nvPicPr>
          <p:cNvPr id="3" name="صورة 2" descr="7.bmp"/>
          <p:cNvPicPr>
            <a:picLocks noChangeAspect="1"/>
          </p:cNvPicPr>
          <p:nvPr/>
        </p:nvPicPr>
        <p:blipFill>
          <a:blip r:embed="rId2"/>
          <a:stretch>
            <a:fillRect/>
          </a:stretch>
        </p:blipFill>
        <p:spPr>
          <a:xfrm>
            <a:off x="285750" y="357188"/>
            <a:ext cx="2071688" cy="242887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1.bmp"/>
          <p:cNvPicPr>
            <a:picLocks noChangeAspect="1"/>
          </p:cNvPicPr>
          <p:nvPr/>
        </p:nvPicPr>
        <p:blipFill>
          <a:blip r:embed="rId3"/>
          <a:stretch>
            <a:fillRect/>
          </a:stretch>
        </p:blipFill>
        <p:spPr>
          <a:xfrm>
            <a:off x="2533650" y="357188"/>
            <a:ext cx="1895475" cy="241935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صورة 4" descr="514667_565b3a2f25f5f7656797e68004512120.jpg"/>
          <p:cNvPicPr>
            <a:picLocks noChangeAspect="1"/>
          </p:cNvPicPr>
          <p:nvPr/>
        </p:nvPicPr>
        <p:blipFill>
          <a:blip r:embed="rId4"/>
          <a:stretch>
            <a:fillRect/>
          </a:stretch>
        </p:blipFill>
        <p:spPr>
          <a:xfrm>
            <a:off x="214313" y="3429000"/>
            <a:ext cx="2071687" cy="22860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صورة 5" descr="3.bmp"/>
          <p:cNvPicPr>
            <a:picLocks noChangeAspect="1"/>
          </p:cNvPicPr>
          <p:nvPr/>
        </p:nvPicPr>
        <p:blipFill>
          <a:blip r:embed="rId5"/>
          <a:stretch>
            <a:fillRect/>
          </a:stretch>
        </p:blipFill>
        <p:spPr>
          <a:xfrm>
            <a:off x="2428875" y="3429000"/>
            <a:ext cx="2100263" cy="22860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714375" y="188913"/>
            <a:ext cx="8178800" cy="6616700"/>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lgn="just">
              <a:lnSpc>
                <a:spcPct val="150000"/>
              </a:lnSpc>
              <a:defRPr/>
            </a:pPr>
            <a:r>
              <a:rPr lang="ar-SA" sz="2000" b="1" dirty="0">
                <a:solidFill>
                  <a:schemeClr val="accent1">
                    <a:lumMod val="75000"/>
                  </a:schemeClr>
                </a:solidFill>
                <a:latin typeface="Times New Roman" pitchFamily="18" charset="0"/>
                <a:cs typeface="Andalus" pitchFamily="18" charset="-78"/>
              </a:rPr>
              <a:t>11- </a:t>
            </a:r>
            <a:r>
              <a:rPr lang="ar-SA" sz="2000" b="1" dirty="0">
                <a:solidFill>
                  <a:srgbClr val="00B050"/>
                </a:solidFill>
                <a:latin typeface="Times New Roman" pitchFamily="18" charset="0"/>
                <a:cs typeface="Times New Roman" pitchFamily="18" charset="0"/>
              </a:rPr>
              <a:t> أواني الصباغة </a:t>
            </a:r>
            <a:r>
              <a:rPr lang="en-US" sz="2000" b="1" dirty="0">
                <a:solidFill>
                  <a:srgbClr val="00B050"/>
                </a:solidFill>
                <a:latin typeface="Times New Roman" pitchFamily="18" charset="0"/>
                <a:cs typeface="Times New Roman" pitchFamily="18" charset="0"/>
              </a:rPr>
              <a:t>Staining jars </a:t>
            </a:r>
            <a:r>
              <a:rPr lang="ar-SA" sz="2000" b="1" dirty="0">
                <a:solidFill>
                  <a:srgbClr val="00B050"/>
                </a:solidFill>
                <a:latin typeface="Times New Roman" pitchFamily="18" charset="0"/>
                <a:cs typeface="Times New Roman" pitchFamily="18" charset="0"/>
              </a:rPr>
              <a:t> :</a:t>
            </a:r>
            <a:endParaRPr lang="ar-SA" sz="2400" b="1" dirty="0">
              <a:solidFill>
                <a:srgbClr val="00B050"/>
              </a:solidFill>
              <a:latin typeface="Times New Roman" pitchFamily="18" charset="0"/>
              <a:cs typeface="Times New Roman" pitchFamily="18" charset="0"/>
            </a:endParaRP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endParaRPr lang="ar-SA" sz="2400" b="1" dirty="0">
              <a:solidFill>
                <a:schemeClr val="accent1">
                  <a:lumMod val="75000"/>
                </a:schemeClr>
              </a:solidFill>
              <a:latin typeface="Times New Roman"/>
              <a:cs typeface="Times New Roman"/>
            </a:endParaRPr>
          </a:p>
          <a:p>
            <a:pPr algn="just">
              <a:lnSpc>
                <a:spcPct val="150000"/>
              </a:lnSpc>
              <a:defRPr/>
            </a:pPr>
            <a:r>
              <a:rPr lang="ar-SA" sz="2000" b="1" dirty="0">
                <a:solidFill>
                  <a:srgbClr val="00B050"/>
                </a:solidFill>
                <a:latin typeface="Times New Roman" pitchFamily="18" charset="0"/>
                <a:cs typeface="Times New Roman" pitchFamily="18" charset="0"/>
              </a:rPr>
              <a:t>12- الشرائح والأغطية الزجاجية </a:t>
            </a:r>
            <a:r>
              <a:rPr lang="en-US" sz="2000" b="1" dirty="0">
                <a:solidFill>
                  <a:srgbClr val="00B050"/>
                </a:solidFill>
                <a:latin typeface="Times New Roman" pitchFamily="18" charset="0"/>
                <a:cs typeface="Times New Roman" pitchFamily="18" charset="0"/>
              </a:rPr>
              <a:t>Glass slides &amp; cover </a:t>
            </a:r>
            <a:endParaRPr lang="ar-SA" sz="2000" b="1" dirty="0">
              <a:solidFill>
                <a:srgbClr val="00B050"/>
              </a:solidFill>
              <a:latin typeface="Times New Roman" pitchFamily="18" charset="0"/>
              <a:cs typeface="Times New Roman" pitchFamily="18" charset="0"/>
            </a:endParaRPr>
          </a:p>
          <a:p>
            <a:pPr algn="just">
              <a:lnSpc>
                <a:spcPct val="150000"/>
              </a:lnSpc>
              <a:defRPr/>
            </a:pPr>
            <a:endParaRPr lang="ar-SA" sz="2000" b="1" dirty="0">
              <a:solidFill>
                <a:schemeClr val="accent1">
                  <a:lumMod val="75000"/>
                </a:schemeClr>
              </a:solidFill>
              <a:latin typeface="Arial" pitchFamily="34" charset="0"/>
              <a:cs typeface="Arial" pitchFamily="34" charset="0"/>
            </a:endParaRPr>
          </a:p>
          <a:p>
            <a:pPr algn="just">
              <a:lnSpc>
                <a:spcPct val="150000"/>
              </a:lnSpc>
              <a:defRPr/>
            </a:pPr>
            <a:endParaRPr lang="ar-SA" sz="2000" b="1" dirty="0">
              <a:solidFill>
                <a:schemeClr val="accent1">
                  <a:lumMod val="75000"/>
                </a:schemeClr>
              </a:solidFill>
              <a:latin typeface="Arial" pitchFamily="34" charset="0"/>
              <a:cs typeface="Arial" pitchFamily="34" charset="0"/>
            </a:endParaRPr>
          </a:p>
          <a:p>
            <a:pPr algn="just">
              <a:lnSpc>
                <a:spcPct val="150000"/>
              </a:lnSpc>
              <a:defRPr/>
            </a:pPr>
            <a:endParaRPr lang="ar-SA" sz="2000" b="1" dirty="0">
              <a:solidFill>
                <a:schemeClr val="accent1">
                  <a:lumMod val="75000"/>
                </a:schemeClr>
              </a:solidFill>
              <a:latin typeface="Arial" pitchFamily="34" charset="0"/>
              <a:cs typeface="Arial" pitchFamily="34" charset="0"/>
            </a:endParaRPr>
          </a:p>
          <a:p>
            <a:pPr algn="just">
              <a:lnSpc>
                <a:spcPct val="150000"/>
              </a:lnSpc>
              <a:defRPr/>
            </a:pPr>
            <a:endParaRPr lang="ar-SA" sz="2000" b="1" dirty="0">
              <a:solidFill>
                <a:schemeClr val="accent1">
                  <a:lumMod val="75000"/>
                </a:schemeClr>
              </a:solidFill>
              <a:latin typeface="Arial" pitchFamily="34" charset="0"/>
              <a:cs typeface="Arial" pitchFamily="34" charset="0"/>
            </a:endParaRPr>
          </a:p>
          <a:p>
            <a:pPr algn="just">
              <a:lnSpc>
                <a:spcPct val="150000"/>
              </a:lnSpc>
              <a:defRPr/>
            </a:pPr>
            <a:r>
              <a:rPr lang="ar-SA" sz="2000" b="1" dirty="0">
                <a:solidFill>
                  <a:srgbClr val="00B050"/>
                </a:solidFill>
                <a:latin typeface="Times New Roman" pitchFamily="18" charset="0"/>
                <a:cs typeface="Times New Roman" pitchFamily="18" charset="0"/>
              </a:rPr>
              <a:t>13- زجاجات </a:t>
            </a:r>
            <a:r>
              <a:rPr lang="en-US" sz="2000" b="1" dirty="0">
                <a:solidFill>
                  <a:srgbClr val="00B050"/>
                </a:solidFill>
                <a:latin typeface="Times New Roman" pitchFamily="18" charset="0"/>
                <a:cs typeface="Times New Roman" pitchFamily="18" charset="0"/>
              </a:rPr>
              <a:t>Reagent bottle</a:t>
            </a:r>
            <a:r>
              <a:rPr lang="ar-SA" sz="2000" b="1" dirty="0">
                <a:solidFill>
                  <a:srgbClr val="00B050"/>
                </a:solidFill>
                <a:latin typeface="Times New Roman" pitchFamily="18" charset="0"/>
                <a:cs typeface="Times New Roman" pitchFamily="18" charset="0"/>
              </a:rPr>
              <a:t>، كؤوس </a:t>
            </a:r>
            <a:r>
              <a:rPr lang="en-US" sz="2000" b="1" dirty="0">
                <a:solidFill>
                  <a:srgbClr val="00B050"/>
                </a:solidFill>
                <a:latin typeface="Times New Roman" pitchFamily="18" charset="0"/>
                <a:cs typeface="Times New Roman" pitchFamily="18" charset="0"/>
              </a:rPr>
              <a:t>Beakers</a:t>
            </a:r>
            <a:r>
              <a:rPr lang="ar-SA" sz="2000" b="1" dirty="0">
                <a:solidFill>
                  <a:srgbClr val="00B050"/>
                </a:solidFill>
                <a:latin typeface="Times New Roman" pitchFamily="18" charset="0"/>
                <a:cs typeface="Times New Roman" pitchFamily="18" charset="0"/>
              </a:rPr>
              <a:t>، ماصات </a:t>
            </a:r>
            <a:r>
              <a:rPr lang="en-US" sz="2000" b="1" dirty="0">
                <a:solidFill>
                  <a:srgbClr val="00B050"/>
                </a:solidFill>
                <a:latin typeface="Times New Roman" pitchFamily="18" charset="0"/>
                <a:cs typeface="Times New Roman" pitchFamily="18" charset="0"/>
              </a:rPr>
              <a:t>Pipettes</a:t>
            </a:r>
            <a:r>
              <a:rPr lang="ar-SA" sz="2000" b="1" dirty="0">
                <a:solidFill>
                  <a:srgbClr val="00B050"/>
                </a:solidFill>
                <a:latin typeface="Times New Roman" pitchFamily="18" charset="0"/>
                <a:cs typeface="Times New Roman" pitchFamily="18" charset="0"/>
              </a:rPr>
              <a:t> وأقماع </a:t>
            </a:r>
            <a:r>
              <a:rPr lang="en-US" sz="2000" b="1" dirty="0">
                <a:solidFill>
                  <a:srgbClr val="00B050"/>
                </a:solidFill>
                <a:latin typeface="Times New Roman" pitchFamily="18" charset="0"/>
                <a:cs typeface="Times New Roman" pitchFamily="18" charset="0"/>
              </a:rPr>
              <a:t>Funnels</a:t>
            </a:r>
            <a:r>
              <a:rPr lang="ar-SA" sz="2000" b="1" dirty="0">
                <a:solidFill>
                  <a:srgbClr val="00B050"/>
                </a:solidFill>
                <a:latin typeface="Times New Roman" pitchFamily="18" charset="0"/>
                <a:cs typeface="Times New Roman" pitchFamily="18" charset="0"/>
              </a:rPr>
              <a:t>.</a:t>
            </a:r>
          </a:p>
          <a:p>
            <a:pPr algn="just">
              <a:lnSpc>
                <a:spcPct val="150000"/>
              </a:lnSpc>
              <a:defRPr/>
            </a:pPr>
            <a:endParaRPr lang="ar-SA" sz="2000" b="1" dirty="0">
              <a:solidFill>
                <a:srgbClr val="00B050"/>
              </a:solidFill>
              <a:latin typeface="Times New Roman" pitchFamily="18" charset="0"/>
              <a:cs typeface="Times New Roman" pitchFamily="18" charset="0"/>
            </a:endParaRPr>
          </a:p>
          <a:p>
            <a:pPr algn="just">
              <a:lnSpc>
                <a:spcPct val="150000"/>
              </a:lnSpc>
              <a:defRPr/>
            </a:pPr>
            <a:endParaRPr lang="ar-SA" sz="2400" b="1" dirty="0">
              <a:solidFill>
                <a:srgbClr val="00B050"/>
              </a:solidFill>
              <a:latin typeface="Times New Roman" pitchFamily="18" charset="0"/>
              <a:cs typeface="Times New Roman" pitchFamily="18" charset="0"/>
            </a:endParaRPr>
          </a:p>
          <a:p>
            <a:pPr algn="just">
              <a:defRPr/>
            </a:pPr>
            <a:endParaRPr lang="ar-SA" sz="2000" b="1" dirty="0">
              <a:solidFill>
                <a:schemeClr val="accent1">
                  <a:lumMod val="75000"/>
                </a:schemeClr>
              </a:solidFill>
              <a:latin typeface="Arial" pitchFamily="34" charset="0"/>
              <a:cs typeface="Arial" pitchFamily="34" charset="0"/>
            </a:endParaRPr>
          </a:p>
          <a:p>
            <a:pPr algn="just">
              <a:defRPr/>
            </a:pPr>
            <a:r>
              <a:rPr lang="ar-SA" sz="2000" b="1" dirty="0">
                <a:solidFill>
                  <a:schemeClr val="accent1">
                    <a:lumMod val="75000"/>
                  </a:schemeClr>
                </a:solidFill>
                <a:latin typeface="Andalus" pitchFamily="18" charset="-78"/>
                <a:cs typeface="Andalus" pitchFamily="18" charset="-78"/>
              </a:rPr>
              <a:t>   </a:t>
            </a:r>
          </a:p>
        </p:txBody>
      </p:sp>
      <p:pic>
        <p:nvPicPr>
          <p:cNvPr id="4" name="صورة 3" descr="99.bmp"/>
          <p:cNvPicPr>
            <a:picLocks noChangeAspect="1"/>
          </p:cNvPicPr>
          <p:nvPr/>
        </p:nvPicPr>
        <p:blipFill>
          <a:blip r:embed="rId2"/>
          <a:stretch>
            <a:fillRect/>
          </a:stretch>
        </p:blipFill>
        <p:spPr>
          <a:xfrm>
            <a:off x="1357313" y="714375"/>
            <a:ext cx="2428875" cy="1643063"/>
          </a:xfrm>
          <a:prstGeom prst="rect">
            <a:avLst/>
          </a:prstGeom>
          <a:ln>
            <a:solidFill>
              <a:schemeClr val="tx1">
                <a:lumMod val="75000"/>
              </a:schemeClr>
            </a:solidFill>
          </a:ln>
        </p:spPr>
      </p:pic>
      <p:pic>
        <p:nvPicPr>
          <p:cNvPr id="5" name="صورة 4" descr="9.bmp"/>
          <p:cNvPicPr>
            <a:picLocks noChangeAspect="1"/>
          </p:cNvPicPr>
          <p:nvPr/>
        </p:nvPicPr>
        <p:blipFill>
          <a:blip r:embed="rId3"/>
          <a:stretch>
            <a:fillRect/>
          </a:stretch>
        </p:blipFill>
        <p:spPr>
          <a:xfrm>
            <a:off x="4929188" y="714375"/>
            <a:ext cx="2571750" cy="1643063"/>
          </a:xfrm>
          <a:prstGeom prst="rect">
            <a:avLst/>
          </a:prstGeom>
          <a:ln>
            <a:solidFill>
              <a:schemeClr val="tx1">
                <a:lumMod val="75000"/>
              </a:schemeClr>
            </a:solidFill>
          </a:ln>
        </p:spPr>
      </p:pic>
      <p:pic>
        <p:nvPicPr>
          <p:cNvPr id="6" name="صورة 5" descr="66.bmp"/>
          <p:cNvPicPr>
            <a:picLocks noChangeAspect="1"/>
          </p:cNvPicPr>
          <p:nvPr/>
        </p:nvPicPr>
        <p:blipFill>
          <a:blip r:embed="rId4"/>
          <a:stretch>
            <a:fillRect/>
          </a:stretch>
        </p:blipFill>
        <p:spPr>
          <a:xfrm>
            <a:off x="4929188" y="2857500"/>
            <a:ext cx="2676525" cy="1714500"/>
          </a:xfrm>
          <a:prstGeom prst="rect">
            <a:avLst/>
          </a:prstGeom>
          <a:ln>
            <a:solidFill>
              <a:schemeClr val="tx1">
                <a:lumMod val="75000"/>
              </a:schemeClr>
            </a:solidFill>
          </a:ln>
        </p:spPr>
      </p:pic>
      <p:pic>
        <p:nvPicPr>
          <p:cNvPr id="7" name="صورة 6" descr="44.bmp"/>
          <p:cNvPicPr>
            <a:picLocks noChangeAspect="1"/>
          </p:cNvPicPr>
          <p:nvPr/>
        </p:nvPicPr>
        <p:blipFill>
          <a:blip r:embed="rId5"/>
          <a:stretch>
            <a:fillRect/>
          </a:stretch>
        </p:blipFill>
        <p:spPr>
          <a:xfrm>
            <a:off x="1357313" y="2857500"/>
            <a:ext cx="2500312" cy="1714500"/>
          </a:xfrm>
          <a:prstGeom prst="rect">
            <a:avLst/>
          </a:prstGeom>
          <a:ln>
            <a:solidFill>
              <a:schemeClr val="tx1">
                <a:lumMod val="75000"/>
              </a:schemeClr>
            </a:solidFill>
          </a:ln>
        </p:spPr>
      </p:pic>
      <p:pic>
        <p:nvPicPr>
          <p:cNvPr id="8" name="صورة 7" descr="11.bmp"/>
          <p:cNvPicPr>
            <a:picLocks noChangeAspect="1"/>
          </p:cNvPicPr>
          <p:nvPr/>
        </p:nvPicPr>
        <p:blipFill>
          <a:blip r:embed="rId6"/>
          <a:stretch>
            <a:fillRect/>
          </a:stretch>
        </p:blipFill>
        <p:spPr>
          <a:xfrm>
            <a:off x="7500938" y="5072063"/>
            <a:ext cx="1243012" cy="1571625"/>
          </a:xfrm>
          <a:prstGeom prst="rect">
            <a:avLst/>
          </a:prstGeom>
          <a:ln>
            <a:solidFill>
              <a:schemeClr val="tx1">
                <a:lumMod val="75000"/>
              </a:schemeClr>
            </a:solidFill>
          </a:ln>
        </p:spPr>
      </p:pic>
      <p:pic>
        <p:nvPicPr>
          <p:cNvPr id="9" name="صورة 8" descr="88.bmp"/>
          <p:cNvPicPr>
            <a:picLocks noChangeAspect="1"/>
          </p:cNvPicPr>
          <p:nvPr/>
        </p:nvPicPr>
        <p:blipFill>
          <a:blip r:embed="rId7"/>
          <a:stretch>
            <a:fillRect/>
          </a:stretch>
        </p:blipFill>
        <p:spPr>
          <a:xfrm>
            <a:off x="5715000" y="5072063"/>
            <a:ext cx="1285875" cy="1576387"/>
          </a:xfrm>
          <a:prstGeom prst="rect">
            <a:avLst/>
          </a:prstGeom>
          <a:ln>
            <a:solidFill>
              <a:schemeClr val="tx1">
                <a:lumMod val="75000"/>
              </a:schemeClr>
            </a:solidFill>
          </a:ln>
        </p:spPr>
      </p:pic>
      <p:pic>
        <p:nvPicPr>
          <p:cNvPr id="10" name="صورة 9" descr="12.bmp"/>
          <p:cNvPicPr>
            <a:picLocks noChangeAspect="1"/>
          </p:cNvPicPr>
          <p:nvPr/>
        </p:nvPicPr>
        <p:blipFill>
          <a:blip r:embed="rId8"/>
          <a:stretch>
            <a:fillRect/>
          </a:stretch>
        </p:blipFill>
        <p:spPr>
          <a:xfrm>
            <a:off x="3000375" y="5143500"/>
            <a:ext cx="2286000" cy="1500188"/>
          </a:xfrm>
          <a:prstGeom prst="rect">
            <a:avLst/>
          </a:prstGeom>
          <a:ln>
            <a:solidFill>
              <a:schemeClr val="tx1">
                <a:lumMod val="75000"/>
              </a:schemeClr>
            </a:solidFill>
          </a:ln>
        </p:spPr>
      </p:pic>
      <p:pic>
        <p:nvPicPr>
          <p:cNvPr id="11" name="صورة 10" descr="67.bmp"/>
          <p:cNvPicPr>
            <a:picLocks noChangeAspect="1"/>
          </p:cNvPicPr>
          <p:nvPr/>
        </p:nvPicPr>
        <p:blipFill>
          <a:blip r:embed="rId9"/>
          <a:stretch>
            <a:fillRect/>
          </a:stretch>
        </p:blipFill>
        <p:spPr>
          <a:xfrm>
            <a:off x="1285875" y="5143500"/>
            <a:ext cx="1285875" cy="1490663"/>
          </a:xfrm>
          <a:prstGeom prst="rect">
            <a:avLst/>
          </a:prstGeom>
          <a:ln>
            <a:solidFill>
              <a:schemeClr val="tx1">
                <a:lumMod val="75000"/>
              </a:schemeClr>
            </a:solidFill>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468313" y="333375"/>
            <a:ext cx="8424862" cy="5954713"/>
          </a:xfrm>
          <a:prstGeom prst="rect">
            <a:avLst/>
          </a:prstGeom>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SA" sz="3200" dirty="0">
                <a:solidFill>
                  <a:srgbClr val="FF0000"/>
                </a:solidFill>
              </a:rPr>
              <a:t> 14- </a:t>
            </a:r>
            <a:r>
              <a:rPr lang="ar-SA" sz="3200" dirty="0" err="1">
                <a:solidFill>
                  <a:srgbClr val="FF0000"/>
                </a:solidFill>
              </a:rPr>
              <a:t>المـــيكروتـــوم</a:t>
            </a:r>
            <a:r>
              <a:rPr lang="ar-SA" sz="3200" dirty="0">
                <a:solidFill>
                  <a:srgbClr val="FF0000"/>
                </a:solidFill>
              </a:rPr>
              <a:t> </a:t>
            </a:r>
            <a:r>
              <a:rPr lang="en-US" sz="3200" dirty="0">
                <a:solidFill>
                  <a:srgbClr val="FF0000"/>
                </a:solidFill>
              </a:rPr>
              <a:t>Microtome </a:t>
            </a:r>
            <a:r>
              <a:rPr lang="ar-SA" sz="3200" dirty="0">
                <a:solidFill>
                  <a:srgbClr val="FF0000"/>
                </a:solidFill>
              </a:rPr>
              <a:t>:</a:t>
            </a:r>
          </a:p>
          <a:p>
            <a:pPr>
              <a:defRPr/>
            </a:pPr>
            <a:r>
              <a:rPr lang="ar-SA" dirty="0"/>
              <a:t>عبارة عن جهاز يعمل على تحريك قالب شمعي </a:t>
            </a:r>
            <a:r>
              <a:rPr lang="ar-SA" dirty="0" err="1"/>
              <a:t>به</a:t>
            </a:r>
            <a:r>
              <a:rPr lang="ar-SA" dirty="0"/>
              <a:t> النسيج باتجاه سكينة ثابتة حادة .</a:t>
            </a:r>
          </a:p>
          <a:p>
            <a:pPr>
              <a:defRPr/>
            </a:pPr>
            <a:r>
              <a:rPr lang="ar-SA" sz="2800" dirty="0">
                <a:solidFill>
                  <a:srgbClr val="FF0000"/>
                </a:solidFill>
              </a:rPr>
              <a:t>وظيــفــتـــه :</a:t>
            </a:r>
            <a:r>
              <a:rPr lang="ar-SA" sz="1100" dirty="0"/>
              <a:t> </a:t>
            </a:r>
            <a:endParaRPr lang="ar-SA" sz="2400" dirty="0"/>
          </a:p>
          <a:p>
            <a:pPr>
              <a:defRPr/>
            </a:pPr>
            <a:r>
              <a:rPr lang="ar-SA" dirty="0"/>
              <a:t>تقطيع العينة إلى قطاعات رقيقة نفاذة للضوء ليتسنى فحصها تحت المجهر .</a:t>
            </a:r>
          </a:p>
          <a:p>
            <a:pPr>
              <a:defRPr/>
            </a:pPr>
            <a:endParaRPr lang="ar-SA" dirty="0"/>
          </a:p>
          <a:p>
            <a:pPr>
              <a:lnSpc>
                <a:spcPct val="150000"/>
              </a:lnSpc>
              <a:defRPr/>
            </a:pPr>
            <a:r>
              <a:rPr lang="ar-SA" dirty="0">
                <a:solidFill>
                  <a:srgbClr val="FF0000"/>
                </a:solidFill>
              </a:rPr>
              <a:t>* </a:t>
            </a:r>
            <a:r>
              <a:rPr lang="ar-SA" dirty="0"/>
              <a:t>  الــعيـنات المطمورة بالشمع </a:t>
            </a:r>
            <a:r>
              <a:rPr lang="ar-SA" dirty="0" err="1"/>
              <a:t>البـرافـيـني</a:t>
            </a:r>
            <a:r>
              <a:rPr lang="ar-SA" dirty="0"/>
              <a:t> تستخدم سكــيــنة حـديد حـــادة .</a:t>
            </a:r>
          </a:p>
          <a:p>
            <a:pPr>
              <a:lnSpc>
                <a:spcPct val="150000"/>
              </a:lnSpc>
              <a:buFont typeface="Arial" pitchFamily="34" charset="0"/>
              <a:buChar char="•"/>
              <a:defRPr/>
            </a:pPr>
            <a:r>
              <a:rPr lang="ar-SA" dirty="0"/>
              <a:t>الـــعيـنات المطمورة بواســـطـة </a:t>
            </a:r>
            <a:r>
              <a:rPr lang="ar-SA" dirty="0" err="1"/>
              <a:t>الأيـبون</a:t>
            </a:r>
            <a:r>
              <a:rPr lang="ar-SA" dirty="0"/>
              <a:t> </a:t>
            </a:r>
            <a:r>
              <a:rPr lang="ar-SA" dirty="0" err="1"/>
              <a:t>والارالــدايـت</a:t>
            </a:r>
            <a:r>
              <a:rPr lang="ar-SA" dirty="0"/>
              <a:t> سكــيــنة من الألـــمـاس أو الــزجــاج قـطاعـاتـها لا تـزيـد سـمـكــها عــن 1 </a:t>
            </a:r>
            <a:r>
              <a:rPr lang="ar-SA" dirty="0" err="1"/>
              <a:t>مـيكــــرومــتر</a:t>
            </a:r>
            <a:r>
              <a:rPr lang="ar-SA" dirty="0"/>
              <a:t> .</a:t>
            </a:r>
          </a:p>
          <a:p>
            <a:pPr>
              <a:defRPr/>
            </a:pPr>
            <a:r>
              <a:rPr lang="ar-SA" sz="2400" dirty="0">
                <a:solidFill>
                  <a:srgbClr val="FF0000"/>
                </a:solidFill>
              </a:rPr>
              <a:t>أنواع </a:t>
            </a:r>
            <a:r>
              <a:rPr lang="ar-SA" sz="2400" dirty="0" err="1">
                <a:solidFill>
                  <a:srgbClr val="FF0000"/>
                </a:solidFill>
              </a:rPr>
              <a:t>الميكروتومات</a:t>
            </a:r>
            <a:r>
              <a:rPr lang="ar-SA" sz="2400" dirty="0">
                <a:solidFill>
                  <a:srgbClr val="FF0000"/>
                </a:solidFill>
              </a:rPr>
              <a:t> :</a:t>
            </a:r>
          </a:p>
          <a:p>
            <a:pPr>
              <a:defRPr/>
            </a:pPr>
            <a:endParaRPr lang="ar-SA" dirty="0"/>
          </a:p>
          <a:p>
            <a:pPr>
              <a:defRPr/>
            </a:pPr>
            <a:r>
              <a:rPr lang="ar-SA" dirty="0">
                <a:solidFill>
                  <a:srgbClr val="FF0000"/>
                </a:solidFill>
              </a:rPr>
              <a:t>1-</a:t>
            </a:r>
            <a:r>
              <a:rPr lang="ar-SA" dirty="0"/>
              <a:t> </a:t>
            </a:r>
            <a:r>
              <a:rPr lang="ar-SA" dirty="0" err="1"/>
              <a:t>الميكروتوم</a:t>
            </a:r>
            <a:r>
              <a:rPr lang="ar-SA" dirty="0"/>
              <a:t> الدوار  </a:t>
            </a:r>
            <a:r>
              <a:rPr lang="en-US" dirty="0"/>
              <a:t>Rotary microtome </a:t>
            </a:r>
            <a:r>
              <a:rPr lang="ar-SA" dirty="0"/>
              <a:t> .</a:t>
            </a:r>
          </a:p>
          <a:p>
            <a:pPr>
              <a:defRPr/>
            </a:pPr>
            <a:endParaRPr lang="ar-SA" dirty="0"/>
          </a:p>
          <a:p>
            <a:pPr>
              <a:defRPr/>
            </a:pPr>
            <a:r>
              <a:rPr lang="ar-SA" dirty="0">
                <a:solidFill>
                  <a:srgbClr val="FF0000"/>
                </a:solidFill>
              </a:rPr>
              <a:t>2-</a:t>
            </a:r>
            <a:r>
              <a:rPr lang="ar-SA" dirty="0"/>
              <a:t> </a:t>
            </a:r>
            <a:r>
              <a:rPr lang="ar-SA" dirty="0" err="1"/>
              <a:t>الميكروتوم</a:t>
            </a:r>
            <a:r>
              <a:rPr lang="ar-SA" dirty="0"/>
              <a:t> المنزلق </a:t>
            </a:r>
            <a:r>
              <a:rPr lang="en-US" dirty="0"/>
              <a:t>Sliding microtome </a:t>
            </a:r>
            <a:r>
              <a:rPr lang="ar-SA" dirty="0"/>
              <a:t> .</a:t>
            </a:r>
          </a:p>
          <a:p>
            <a:pPr>
              <a:defRPr/>
            </a:pPr>
            <a:endParaRPr lang="ar-SA" dirty="0"/>
          </a:p>
          <a:p>
            <a:pPr>
              <a:defRPr/>
            </a:pPr>
            <a:r>
              <a:rPr lang="ar-SA" dirty="0">
                <a:solidFill>
                  <a:srgbClr val="FF0000"/>
                </a:solidFill>
              </a:rPr>
              <a:t>3-</a:t>
            </a:r>
            <a:r>
              <a:rPr lang="ar-SA" dirty="0"/>
              <a:t> </a:t>
            </a:r>
            <a:r>
              <a:rPr lang="ar-SA" dirty="0" err="1"/>
              <a:t>ميكروتوم</a:t>
            </a:r>
            <a:r>
              <a:rPr lang="ar-SA" dirty="0"/>
              <a:t> التقطيع الثلجي </a:t>
            </a:r>
            <a:r>
              <a:rPr lang="en-US" dirty="0"/>
              <a:t>Freezing microtome</a:t>
            </a:r>
            <a:endParaRPr lang="ar-SA" dirty="0"/>
          </a:p>
          <a:p>
            <a:pPr>
              <a:defRPr/>
            </a:pPr>
            <a:endParaRPr lang="ar-SA" dirty="0"/>
          </a:p>
          <a:p>
            <a:pPr>
              <a:defRPr/>
            </a:pPr>
            <a:r>
              <a:rPr lang="ar-SA" dirty="0">
                <a:solidFill>
                  <a:srgbClr val="FF0000"/>
                </a:solidFill>
              </a:rPr>
              <a:t>4- </a:t>
            </a:r>
            <a:r>
              <a:rPr lang="ar-SA" dirty="0" err="1"/>
              <a:t>ميكروتوم</a:t>
            </a:r>
            <a:r>
              <a:rPr lang="ar-SA" dirty="0"/>
              <a:t> التقطيع الدقيق </a:t>
            </a:r>
            <a:r>
              <a:rPr lang="en-US" dirty="0"/>
              <a:t> Ultra microtome</a:t>
            </a:r>
          </a:p>
          <a:p>
            <a:pPr>
              <a:defRPr/>
            </a:pPr>
            <a:endParaRPr lang="ar-SA"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84213" y="476250"/>
            <a:ext cx="7775575" cy="5718175"/>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spcBef>
                <a:spcPct val="30000"/>
              </a:spcBef>
              <a:defRPr/>
            </a:pPr>
            <a:r>
              <a:rPr lang="ar-SA" sz="2000" dirty="0">
                <a:solidFill>
                  <a:srgbClr val="FF0000"/>
                </a:solidFill>
              </a:rPr>
              <a:t>1- </a:t>
            </a:r>
            <a:r>
              <a:rPr lang="ar-SA" sz="2000" dirty="0" err="1">
                <a:solidFill>
                  <a:srgbClr val="FF0000"/>
                </a:solidFill>
              </a:rPr>
              <a:t>الميكروتوم</a:t>
            </a:r>
            <a:r>
              <a:rPr lang="ar-SA" sz="2000" dirty="0">
                <a:solidFill>
                  <a:srgbClr val="FF0000"/>
                </a:solidFill>
              </a:rPr>
              <a:t> الدوار </a:t>
            </a:r>
            <a:r>
              <a:rPr lang="en-US" sz="2000" dirty="0">
                <a:solidFill>
                  <a:srgbClr val="FF0000"/>
                </a:solidFill>
              </a:rPr>
              <a:t>Rotary micro </a:t>
            </a:r>
            <a:r>
              <a:rPr lang="ar-SA" sz="2000" dirty="0">
                <a:solidFill>
                  <a:srgbClr val="FF0000"/>
                </a:solidFill>
              </a:rPr>
              <a:t>:</a:t>
            </a:r>
            <a:endParaRPr lang="ar-SA" sz="2000" dirty="0"/>
          </a:p>
          <a:p>
            <a:pPr>
              <a:spcBef>
                <a:spcPct val="30000"/>
              </a:spcBef>
              <a:defRPr/>
            </a:pPr>
            <a:r>
              <a:rPr lang="ar-SA" dirty="0"/>
              <a:t>يستخدم في تحضير القطاعات الشمعية </a:t>
            </a:r>
            <a:r>
              <a:rPr lang="ar-SA" dirty="0" err="1"/>
              <a:t>البرافينية</a:t>
            </a:r>
            <a:r>
              <a:rPr lang="ar-SA" dirty="0"/>
              <a:t> تحضر عند سمك من 4-5 </a:t>
            </a:r>
            <a:r>
              <a:rPr lang="ar-SA" dirty="0" err="1"/>
              <a:t>ميكرومتر</a:t>
            </a:r>
            <a:r>
              <a:rPr lang="ar-SA" dirty="0"/>
              <a:t> و تكون السكين مصنوعة من الفولاذ .</a:t>
            </a:r>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a:p>
            <a:pPr>
              <a:spcBef>
                <a:spcPct val="30000"/>
              </a:spcBef>
              <a:defRPr/>
            </a:pPr>
            <a:endParaRPr lang="ar-SA" dirty="0"/>
          </a:p>
        </p:txBody>
      </p:sp>
      <p:pic>
        <p:nvPicPr>
          <p:cNvPr id="3" name="Picture 2" descr="Microtome"/>
          <p:cNvPicPr>
            <a:picLocks noChangeAspect="1" noChangeArrowheads="1"/>
          </p:cNvPicPr>
          <p:nvPr/>
        </p:nvPicPr>
        <p:blipFill>
          <a:blip r:embed="rId2"/>
          <a:srcRect/>
          <a:stretch>
            <a:fillRect/>
          </a:stretch>
        </p:blipFill>
        <p:spPr bwMode="auto">
          <a:xfrm>
            <a:off x="928688" y="1773238"/>
            <a:ext cx="7358062" cy="4286250"/>
          </a:xfrm>
          <a:prstGeom prst="rect">
            <a:avLst/>
          </a:prstGeom>
          <a:ln w="12700" cap="sq">
            <a:solidFill>
              <a:schemeClr val="bg1"/>
            </a:solidFill>
            <a:miter lim="800000"/>
          </a:ln>
          <a:effectLst>
            <a:outerShdw blurRad="57150" dist="50800" dir="2700000" algn="tl" rotWithShape="0">
              <a:srgbClr val="000000">
                <a:alpha val="40000"/>
              </a:srgbClr>
            </a:outerShdw>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upload.wikimedia.org/wikipedia/commons/3/37/Rotary_microtome_in_action.jpg"/>
          <p:cNvPicPr>
            <a:picLocks noChangeAspect="1" noChangeArrowheads="1"/>
          </p:cNvPicPr>
          <p:nvPr/>
        </p:nvPicPr>
        <p:blipFill>
          <a:blip r:embed="rId2"/>
          <a:srcRect/>
          <a:stretch>
            <a:fillRect/>
          </a:stretch>
        </p:blipFill>
        <p:spPr bwMode="auto">
          <a:xfrm>
            <a:off x="4714875" y="357188"/>
            <a:ext cx="4000500" cy="328771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3" name="صورة 12" descr="صورة7.jpg"/>
          <p:cNvPicPr>
            <a:picLocks noChangeAspect="1"/>
          </p:cNvPicPr>
          <p:nvPr/>
        </p:nvPicPr>
        <p:blipFill>
          <a:blip r:embed="rId3"/>
          <a:stretch>
            <a:fillRect/>
          </a:stretch>
        </p:blipFill>
        <p:spPr>
          <a:xfrm>
            <a:off x="214313" y="285750"/>
            <a:ext cx="4000500" cy="335915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4" name="صورة 4" descr="صورة6.png"/>
          <p:cNvPicPr>
            <a:picLocks noChangeAspect="1"/>
          </p:cNvPicPr>
          <p:nvPr/>
        </p:nvPicPr>
        <p:blipFill>
          <a:blip r:embed="rId4"/>
          <a:srcRect/>
          <a:stretch>
            <a:fillRect/>
          </a:stretch>
        </p:blipFill>
        <p:spPr bwMode="auto">
          <a:xfrm>
            <a:off x="2143125" y="4108450"/>
            <a:ext cx="4929188" cy="212883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95738" y="333375"/>
            <a:ext cx="4897437" cy="5724525"/>
          </a:xfrm>
          <a:prstGeom prst="rect">
            <a:avLst/>
          </a:prstGeom>
        </p:spPr>
        <p:style>
          <a:lnRef idx="2">
            <a:schemeClr val="accent1"/>
          </a:lnRef>
          <a:fillRef idx="1">
            <a:schemeClr val="lt1"/>
          </a:fillRef>
          <a:effectRef idx="0">
            <a:schemeClr val="accent1"/>
          </a:effectRef>
          <a:fontRef idx="minor">
            <a:schemeClr val="dk1"/>
          </a:fontRef>
        </p:style>
        <p:txBody>
          <a:bodyPr rtlCol="1">
            <a:spAutoFit/>
          </a:bodyPr>
          <a:lstStyle/>
          <a:p>
            <a:pPr>
              <a:defRPr/>
            </a:pPr>
            <a:r>
              <a:rPr lang="ar-SA" sz="2400" dirty="0">
                <a:solidFill>
                  <a:srgbClr val="FF0000"/>
                </a:solidFill>
              </a:rPr>
              <a:t>مكونات </a:t>
            </a:r>
            <a:r>
              <a:rPr lang="ar-SA" sz="2400" dirty="0" err="1">
                <a:solidFill>
                  <a:srgbClr val="FF0000"/>
                </a:solidFill>
              </a:rPr>
              <a:t>الميكروتوم</a:t>
            </a:r>
            <a:r>
              <a:rPr lang="ar-SA" sz="2400" dirty="0">
                <a:solidFill>
                  <a:srgbClr val="FF0000"/>
                </a:solidFill>
              </a:rPr>
              <a:t> : </a:t>
            </a:r>
          </a:p>
          <a:p>
            <a:pPr>
              <a:defRPr/>
            </a:pPr>
            <a:endParaRPr lang="ar-SA" dirty="0"/>
          </a:p>
          <a:p>
            <a:pPr>
              <a:lnSpc>
                <a:spcPct val="150000"/>
              </a:lnSpc>
              <a:defRPr/>
            </a:pPr>
            <a:r>
              <a:rPr lang="ar-SA" dirty="0">
                <a:solidFill>
                  <a:srgbClr val="FF0000"/>
                </a:solidFill>
              </a:rPr>
              <a:t>1</a:t>
            </a:r>
            <a:r>
              <a:rPr lang="ar-SA" sz="2000" dirty="0">
                <a:solidFill>
                  <a:srgbClr val="FF0000"/>
                </a:solidFill>
              </a:rPr>
              <a:t>- </a:t>
            </a:r>
            <a:r>
              <a:rPr lang="ar-SA" sz="2000" dirty="0"/>
              <a:t>حامل لقالب الشمع </a:t>
            </a:r>
            <a:r>
              <a:rPr lang="ar-SA" sz="2000" dirty="0" err="1"/>
              <a:t>والخزعة</a:t>
            </a:r>
            <a:r>
              <a:rPr lang="ar-SA" sz="2000" dirty="0"/>
              <a:t> النسيجية بداخله .</a:t>
            </a:r>
          </a:p>
          <a:p>
            <a:pPr>
              <a:lnSpc>
                <a:spcPct val="150000"/>
              </a:lnSpc>
              <a:defRPr/>
            </a:pPr>
            <a:r>
              <a:rPr lang="ar-SA" sz="2000" dirty="0">
                <a:solidFill>
                  <a:srgbClr val="FF0000"/>
                </a:solidFill>
              </a:rPr>
              <a:t>2-</a:t>
            </a:r>
            <a:r>
              <a:rPr lang="ar-SA" sz="2000" dirty="0"/>
              <a:t> مثبت للسكين .</a:t>
            </a:r>
          </a:p>
          <a:p>
            <a:pPr>
              <a:lnSpc>
                <a:spcPct val="150000"/>
              </a:lnSpc>
              <a:defRPr/>
            </a:pPr>
            <a:r>
              <a:rPr lang="ar-SA" sz="2000" dirty="0">
                <a:solidFill>
                  <a:srgbClr val="FF0000"/>
                </a:solidFill>
              </a:rPr>
              <a:t>3-</a:t>
            </a:r>
            <a:r>
              <a:rPr lang="ar-SA" sz="2000" dirty="0"/>
              <a:t> قرص لتنظيم السمك . </a:t>
            </a:r>
          </a:p>
          <a:p>
            <a:pPr>
              <a:lnSpc>
                <a:spcPct val="150000"/>
              </a:lnSpc>
              <a:defRPr/>
            </a:pPr>
            <a:r>
              <a:rPr lang="ar-SA" sz="2000" dirty="0">
                <a:solidFill>
                  <a:srgbClr val="FF0000"/>
                </a:solidFill>
              </a:rPr>
              <a:t>4-</a:t>
            </a:r>
            <a:r>
              <a:rPr lang="ar-SA" sz="2000" dirty="0"/>
              <a:t> عجلة ذات مقبض تتحرك حركة دائرية .</a:t>
            </a:r>
          </a:p>
          <a:p>
            <a:pPr>
              <a:lnSpc>
                <a:spcPct val="150000"/>
              </a:lnSpc>
              <a:defRPr/>
            </a:pPr>
            <a:r>
              <a:rPr lang="ar-SA" sz="2000" dirty="0">
                <a:solidFill>
                  <a:srgbClr val="FF0000"/>
                </a:solidFill>
              </a:rPr>
              <a:t>5-</a:t>
            </a:r>
            <a:r>
              <a:rPr lang="ar-SA" sz="2000" dirty="0"/>
              <a:t> السكين لتقطيع قوالب الشمع </a:t>
            </a:r>
            <a:r>
              <a:rPr lang="ar-SA" sz="2000" dirty="0" err="1"/>
              <a:t>البرافيني</a:t>
            </a:r>
            <a:r>
              <a:rPr lang="ar-SA" sz="2000" dirty="0"/>
              <a:t> أو </a:t>
            </a:r>
            <a:r>
              <a:rPr lang="ar-SA" sz="2000" dirty="0" err="1"/>
              <a:t>السلوئيدين</a:t>
            </a:r>
            <a:r>
              <a:rPr lang="ar-SA" sz="2000" dirty="0"/>
              <a:t> .</a:t>
            </a:r>
          </a:p>
          <a:p>
            <a:pPr>
              <a:lnSpc>
                <a:spcPct val="150000"/>
              </a:lnSpc>
              <a:defRPr/>
            </a:pPr>
            <a:endParaRPr lang="ar-SA" sz="2000" dirty="0"/>
          </a:p>
          <a:p>
            <a:pPr>
              <a:lnSpc>
                <a:spcPct val="150000"/>
              </a:lnSpc>
              <a:defRPr/>
            </a:pPr>
            <a:r>
              <a:rPr lang="ar-SA" dirty="0">
                <a:solidFill>
                  <a:srgbClr val="FF0000"/>
                </a:solidFill>
              </a:rPr>
              <a:t>*</a:t>
            </a:r>
            <a:r>
              <a:rPr lang="ar-SA" dirty="0"/>
              <a:t>مقعرة من الوجهين لتحضير قطاعات </a:t>
            </a:r>
            <a:r>
              <a:rPr lang="ar-SA" dirty="0" err="1"/>
              <a:t>البرافين</a:t>
            </a:r>
            <a:r>
              <a:rPr lang="ar-SA" dirty="0"/>
              <a:t> .</a:t>
            </a:r>
          </a:p>
          <a:p>
            <a:pPr>
              <a:lnSpc>
                <a:spcPct val="150000"/>
              </a:lnSpc>
              <a:defRPr/>
            </a:pPr>
            <a:r>
              <a:rPr lang="ar-SA" dirty="0">
                <a:solidFill>
                  <a:srgbClr val="FF0000"/>
                </a:solidFill>
              </a:rPr>
              <a:t>*</a:t>
            </a:r>
            <a:r>
              <a:rPr lang="ar-SA" dirty="0"/>
              <a:t>مقعرة من وجه واحد لتحضير قطاعات </a:t>
            </a:r>
            <a:r>
              <a:rPr lang="ar-SA" dirty="0" err="1"/>
              <a:t>السلوئيدين</a:t>
            </a:r>
            <a:r>
              <a:rPr lang="ar-SA" dirty="0"/>
              <a:t> .</a:t>
            </a:r>
          </a:p>
          <a:p>
            <a:pPr>
              <a:lnSpc>
                <a:spcPct val="150000"/>
              </a:lnSpc>
              <a:defRPr/>
            </a:pPr>
            <a:r>
              <a:rPr lang="ar-SA" sz="2000" dirty="0"/>
              <a:t>يجب سن السكاكين بواسطة </a:t>
            </a:r>
            <a:r>
              <a:rPr lang="ar-SA" sz="2800" dirty="0">
                <a:solidFill>
                  <a:srgbClr val="FF0000"/>
                </a:solidFill>
              </a:rPr>
              <a:t>جهاز سن السكاكين </a:t>
            </a:r>
            <a:r>
              <a:rPr lang="ar-SA" sz="2000" dirty="0"/>
              <a:t>للمحافظة عليها خالية من النتوءات وحافتها ناعمة .</a:t>
            </a:r>
          </a:p>
          <a:p>
            <a:pPr>
              <a:defRPr/>
            </a:pPr>
            <a:endParaRPr lang="ar-SA" dirty="0"/>
          </a:p>
        </p:txBody>
      </p:sp>
      <p:pic>
        <p:nvPicPr>
          <p:cNvPr id="3" name="Picture 4" descr="http://www.sci.alex.edu.eg/Units/emu/emudev/smalldiv/DSCF6700_s.jpg"/>
          <p:cNvPicPr>
            <a:picLocks noChangeAspect="1" noChangeArrowheads="1"/>
          </p:cNvPicPr>
          <p:nvPr/>
        </p:nvPicPr>
        <p:blipFill>
          <a:blip r:embed="rId2"/>
          <a:srcRect/>
          <a:stretch>
            <a:fillRect/>
          </a:stretch>
        </p:blipFill>
        <p:spPr bwMode="auto">
          <a:xfrm>
            <a:off x="468313" y="1196975"/>
            <a:ext cx="3082925" cy="428625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288" y="476250"/>
            <a:ext cx="8353425" cy="5910263"/>
          </a:xfrm>
          <a:prstGeom prst="rect">
            <a:avLst/>
          </a:prstGeom>
        </p:spPr>
        <p:style>
          <a:lnRef idx="2">
            <a:schemeClr val="accent2"/>
          </a:lnRef>
          <a:fillRef idx="1">
            <a:schemeClr val="lt1"/>
          </a:fillRef>
          <a:effectRef idx="0">
            <a:schemeClr val="accent2"/>
          </a:effectRef>
          <a:fontRef idx="minor">
            <a:schemeClr val="dk1"/>
          </a:fontRef>
        </p:style>
        <p:txBody>
          <a:bodyPr rtlCol="1">
            <a:spAutoFit/>
          </a:bodyPr>
          <a:lstStyle/>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a:p>
            <a:pPr>
              <a:defRPr/>
            </a:pPr>
            <a:endParaRPr lang="ar-SA" dirty="0"/>
          </a:p>
        </p:txBody>
      </p:sp>
      <p:sp>
        <p:nvSpPr>
          <p:cNvPr id="6" name="مستطيل 5"/>
          <p:cNvSpPr>
            <a:spLocks noChangeArrowheads="1"/>
          </p:cNvSpPr>
          <p:nvPr/>
        </p:nvSpPr>
        <p:spPr bwMode="auto">
          <a:xfrm>
            <a:off x="539750" y="620713"/>
            <a:ext cx="8208963" cy="830262"/>
          </a:xfrm>
          <a:prstGeom prst="rect">
            <a:avLst/>
          </a:prstGeom>
          <a:noFill/>
          <a:ln w="9525">
            <a:noFill/>
            <a:miter lim="800000"/>
            <a:headEnd/>
            <a:tailEnd/>
          </a:ln>
        </p:spPr>
        <p:txBody>
          <a:bodyPr>
            <a:spAutoFit/>
          </a:bodyPr>
          <a:lstStyle/>
          <a:p>
            <a:pPr>
              <a:defRPr/>
            </a:pPr>
            <a:r>
              <a:rPr lang="ar-SA" sz="2800" dirty="0">
                <a:solidFill>
                  <a:srgbClr val="FF0000"/>
                </a:solidFill>
              </a:rPr>
              <a:t>2-</a:t>
            </a:r>
            <a:r>
              <a:rPr lang="ar-SA" sz="2800" dirty="0" err="1">
                <a:solidFill>
                  <a:srgbClr val="FF0000"/>
                </a:solidFill>
              </a:rPr>
              <a:t>الميكروتوم</a:t>
            </a:r>
            <a:r>
              <a:rPr lang="ar-SA" sz="2800" dirty="0">
                <a:solidFill>
                  <a:srgbClr val="FF0000"/>
                </a:solidFill>
              </a:rPr>
              <a:t> المنزلق </a:t>
            </a:r>
            <a:r>
              <a:rPr lang="en-US" sz="2800" dirty="0">
                <a:solidFill>
                  <a:srgbClr val="FF0000"/>
                </a:solidFill>
              </a:rPr>
              <a:t>Sliding micro </a:t>
            </a:r>
            <a:r>
              <a:rPr lang="ar-SA" sz="2800" dirty="0">
                <a:solidFill>
                  <a:srgbClr val="FF0000"/>
                </a:solidFill>
              </a:rPr>
              <a:t>:</a:t>
            </a:r>
            <a:endParaRPr lang="ar-SA" sz="2400" dirty="0"/>
          </a:p>
          <a:p>
            <a:pPr>
              <a:defRPr/>
            </a:pPr>
            <a:r>
              <a:rPr lang="ar-SA" sz="2000" dirty="0">
                <a:solidFill>
                  <a:schemeClr val="accent1">
                    <a:lumMod val="75000"/>
                  </a:schemeClr>
                </a:solidFill>
              </a:rPr>
              <a:t>تستخدم في تحضير القطاعات </a:t>
            </a:r>
            <a:r>
              <a:rPr lang="ar-SA" sz="2000" dirty="0" err="1">
                <a:solidFill>
                  <a:schemeClr val="accent1">
                    <a:lumMod val="75000"/>
                  </a:schemeClr>
                </a:solidFill>
              </a:rPr>
              <a:t>السلوئيدية</a:t>
            </a:r>
            <a:r>
              <a:rPr lang="ar-SA" sz="2000" dirty="0">
                <a:solidFill>
                  <a:schemeClr val="accent1">
                    <a:lumMod val="75000"/>
                  </a:schemeClr>
                </a:solidFill>
              </a:rPr>
              <a:t> عند سمك 10-15 </a:t>
            </a:r>
            <a:r>
              <a:rPr lang="ar-SA" sz="2000" dirty="0" err="1">
                <a:solidFill>
                  <a:schemeClr val="accent1">
                    <a:lumMod val="75000"/>
                  </a:schemeClr>
                </a:solidFill>
              </a:rPr>
              <a:t>ميكرومتر</a:t>
            </a:r>
            <a:endParaRPr lang="ar-SA" sz="2000" dirty="0">
              <a:solidFill>
                <a:schemeClr val="accent1">
                  <a:lumMod val="75000"/>
                </a:schemeClr>
              </a:solidFill>
            </a:endParaRPr>
          </a:p>
        </p:txBody>
      </p:sp>
      <p:pic>
        <p:nvPicPr>
          <p:cNvPr id="7" name="Picture 2" descr="The Leica SM2400 sliding microtome for biological applications."/>
          <p:cNvPicPr>
            <a:picLocks noChangeAspect="1" noChangeArrowheads="1"/>
          </p:cNvPicPr>
          <p:nvPr/>
        </p:nvPicPr>
        <p:blipFill>
          <a:blip r:embed="rId2"/>
          <a:srcRect/>
          <a:stretch>
            <a:fillRect/>
          </a:stretch>
        </p:blipFill>
        <p:spPr bwMode="auto">
          <a:xfrm>
            <a:off x="1643063" y="1928813"/>
            <a:ext cx="5715000" cy="402113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932363" y="981075"/>
            <a:ext cx="3816350" cy="4954588"/>
          </a:xfrm>
          <a:prstGeom prst="rect">
            <a:avLst/>
          </a:prstGeom>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SA" sz="2400" dirty="0">
                <a:solidFill>
                  <a:srgbClr val="FF0000"/>
                </a:solidFill>
              </a:rPr>
              <a:t>3</a:t>
            </a:r>
            <a:r>
              <a:rPr lang="ar-SA" sz="3200" dirty="0">
                <a:solidFill>
                  <a:srgbClr val="FF0000"/>
                </a:solidFill>
              </a:rPr>
              <a:t>- </a:t>
            </a:r>
            <a:r>
              <a:rPr lang="ar-SA" sz="3200" dirty="0" err="1">
                <a:solidFill>
                  <a:srgbClr val="FF0000"/>
                </a:solidFill>
              </a:rPr>
              <a:t>ميكروتوم</a:t>
            </a:r>
            <a:r>
              <a:rPr lang="ar-SA" sz="3200" dirty="0">
                <a:solidFill>
                  <a:srgbClr val="FF0000"/>
                </a:solidFill>
              </a:rPr>
              <a:t> التقطيع الثلجي </a:t>
            </a:r>
            <a:endParaRPr lang="en-US" sz="3200" dirty="0">
              <a:solidFill>
                <a:srgbClr val="FF0000"/>
              </a:solidFill>
            </a:endParaRPr>
          </a:p>
          <a:p>
            <a:pPr>
              <a:defRPr/>
            </a:pPr>
            <a:r>
              <a:rPr lang="en-US" sz="3200" dirty="0">
                <a:solidFill>
                  <a:srgbClr val="FF0000"/>
                </a:solidFill>
              </a:rPr>
              <a:t>Freezing micro</a:t>
            </a:r>
            <a:r>
              <a:rPr lang="ar-SA" sz="3200" dirty="0">
                <a:solidFill>
                  <a:srgbClr val="FF0000"/>
                </a:solidFill>
              </a:rPr>
              <a:t> :</a:t>
            </a:r>
            <a:endParaRPr lang="ar-SA" sz="3200" dirty="0"/>
          </a:p>
          <a:p>
            <a:pPr>
              <a:lnSpc>
                <a:spcPct val="150000"/>
              </a:lnSpc>
              <a:defRPr/>
            </a:pPr>
            <a:r>
              <a:rPr lang="ar-SA" sz="2800" dirty="0">
                <a:latin typeface="Arial" pitchFamily="34" charset="0"/>
                <a:cs typeface="Arial" pitchFamily="34" charset="0"/>
              </a:rPr>
              <a:t>تستخدم في تحضير القطاعات المجمدة عند الكشف عن بعض المكونات الكيميائية في الأنسجة والتي تتأثر بدرجات الحرارة العالية </a:t>
            </a:r>
          </a:p>
          <a:p>
            <a:pPr>
              <a:lnSpc>
                <a:spcPct val="150000"/>
              </a:lnSpc>
              <a:defRPr/>
            </a:pPr>
            <a:r>
              <a:rPr lang="ar-SA" sz="2800" dirty="0">
                <a:latin typeface="Arial" pitchFamily="34" charset="0"/>
                <a:cs typeface="Arial" pitchFamily="34" charset="0"/>
              </a:rPr>
              <a:t>بدون تثبيت .</a:t>
            </a:r>
          </a:p>
        </p:txBody>
      </p:sp>
      <p:pic>
        <p:nvPicPr>
          <p:cNvPr id="3" name="Picture 2" descr="Cryostat"/>
          <p:cNvPicPr>
            <a:picLocks noChangeAspect="1" noChangeArrowheads="1"/>
          </p:cNvPicPr>
          <p:nvPr/>
        </p:nvPicPr>
        <p:blipFill>
          <a:blip r:embed="rId2"/>
          <a:srcRect/>
          <a:stretch>
            <a:fillRect/>
          </a:stretch>
        </p:blipFill>
        <p:spPr bwMode="auto">
          <a:xfrm>
            <a:off x="571500" y="928688"/>
            <a:ext cx="3714750" cy="4929187"/>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L34GFS.jpg"/>
          <p:cNvPicPr>
            <a:picLocks noChangeAspect="1"/>
          </p:cNvPicPr>
          <p:nvPr/>
        </p:nvPicPr>
        <p:blipFill>
          <a:blip r:embed="rId2"/>
          <a:stretch>
            <a:fillRect/>
          </a:stretch>
        </p:blipFill>
        <p:spPr>
          <a:xfrm>
            <a:off x="5143500" y="500063"/>
            <a:ext cx="3286125" cy="250031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3" name="صورة 2" descr="imagesCA0FQ4BB.jpg"/>
          <p:cNvPicPr>
            <a:picLocks noChangeAspect="1"/>
          </p:cNvPicPr>
          <p:nvPr/>
        </p:nvPicPr>
        <p:blipFill>
          <a:blip r:embed="rId3"/>
          <a:stretch>
            <a:fillRect/>
          </a:stretch>
        </p:blipFill>
        <p:spPr>
          <a:xfrm>
            <a:off x="928688" y="571500"/>
            <a:ext cx="3429000" cy="250031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cryostat225.jpg"/>
          <p:cNvPicPr>
            <a:picLocks noChangeAspect="1"/>
          </p:cNvPicPr>
          <p:nvPr/>
        </p:nvPicPr>
        <p:blipFill>
          <a:blip r:embed="rId4"/>
          <a:stretch>
            <a:fillRect/>
          </a:stretch>
        </p:blipFill>
        <p:spPr>
          <a:xfrm>
            <a:off x="5143500" y="3357563"/>
            <a:ext cx="3214688" cy="28575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صورة 4" descr="Tissue_for_frozen_section_in_cryostat.jpg"/>
          <p:cNvPicPr>
            <a:picLocks noChangeAspect="1"/>
          </p:cNvPicPr>
          <p:nvPr/>
        </p:nvPicPr>
        <p:blipFill>
          <a:blip r:embed="rId5"/>
          <a:srcRect/>
          <a:stretch>
            <a:fillRect/>
          </a:stretch>
        </p:blipFill>
        <p:spPr bwMode="auto">
          <a:xfrm>
            <a:off x="857250" y="3429000"/>
            <a:ext cx="3679825" cy="276066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84213" y="692150"/>
            <a:ext cx="7920037" cy="954088"/>
          </a:xfrm>
          <a:prstGeom prst="rect">
            <a:avLst/>
          </a:prstGeom>
        </p:spPr>
        <p:style>
          <a:lnRef idx="2">
            <a:schemeClr val="accent2"/>
          </a:lnRef>
          <a:fillRef idx="1">
            <a:schemeClr val="lt1"/>
          </a:fillRef>
          <a:effectRef idx="0">
            <a:schemeClr val="accent2"/>
          </a:effectRef>
          <a:fontRef idx="minor">
            <a:schemeClr val="dk1"/>
          </a:fontRef>
        </p:style>
        <p:txBody>
          <a:bodyPr rtlCol="1">
            <a:spAutoFit/>
          </a:bodyPr>
          <a:lstStyle/>
          <a:p>
            <a:pPr>
              <a:defRPr/>
            </a:pPr>
            <a:r>
              <a:rPr lang="ar-SA" sz="2000" dirty="0">
                <a:solidFill>
                  <a:srgbClr val="FF0000"/>
                </a:solidFill>
              </a:rPr>
              <a:t>4- </a:t>
            </a:r>
            <a:r>
              <a:rPr lang="ar-SA" sz="2000" dirty="0" err="1">
                <a:solidFill>
                  <a:srgbClr val="FF0000"/>
                </a:solidFill>
              </a:rPr>
              <a:t>ميكروتوم</a:t>
            </a:r>
            <a:r>
              <a:rPr lang="ar-SA" sz="2000" dirty="0">
                <a:solidFill>
                  <a:srgbClr val="FF0000"/>
                </a:solidFill>
              </a:rPr>
              <a:t> التقطيع الدقيق </a:t>
            </a:r>
            <a:r>
              <a:rPr lang="en-US" sz="2000" dirty="0">
                <a:solidFill>
                  <a:srgbClr val="FF0000"/>
                </a:solidFill>
              </a:rPr>
              <a:t>Ultra micro</a:t>
            </a:r>
            <a:r>
              <a:rPr lang="ar-SA" sz="2000" dirty="0">
                <a:solidFill>
                  <a:srgbClr val="FF0000"/>
                </a:solidFill>
              </a:rPr>
              <a:t> :</a:t>
            </a:r>
          </a:p>
          <a:p>
            <a:pPr>
              <a:defRPr/>
            </a:pPr>
            <a:r>
              <a:rPr lang="ar-SA" dirty="0"/>
              <a:t>يستخدم في تحضير قطاعات المجهر الالكتروني عند سمك 120-300 </a:t>
            </a:r>
            <a:r>
              <a:rPr lang="ar-SA" dirty="0" err="1"/>
              <a:t>أنجستروم</a:t>
            </a:r>
            <a:r>
              <a:rPr lang="ar-SA" dirty="0"/>
              <a:t> .</a:t>
            </a:r>
          </a:p>
          <a:p>
            <a:pPr>
              <a:defRPr/>
            </a:pPr>
            <a:endParaRPr lang="ar-SA" dirty="0"/>
          </a:p>
        </p:txBody>
      </p:sp>
      <p:pic>
        <p:nvPicPr>
          <p:cNvPr id="3" name="Picture 2" descr="ultra_microtome"/>
          <p:cNvPicPr>
            <a:picLocks noChangeAspect="1" noChangeArrowheads="1"/>
          </p:cNvPicPr>
          <p:nvPr/>
        </p:nvPicPr>
        <p:blipFill>
          <a:blip r:embed="rId2" cstate="print"/>
          <a:srcRect/>
          <a:stretch>
            <a:fillRect/>
          </a:stretch>
        </p:blipFill>
        <p:spPr bwMode="auto">
          <a:xfrm>
            <a:off x="1331640" y="2060848"/>
            <a:ext cx="6715125" cy="40909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ورة3.jpg"/>
          <p:cNvPicPr>
            <a:picLocks noChangeAspect="1"/>
          </p:cNvPicPr>
          <p:nvPr/>
        </p:nvPicPr>
        <p:blipFill>
          <a:blip r:embed="rId2"/>
          <a:stretch>
            <a:fillRect/>
          </a:stretch>
        </p:blipFill>
        <p:spPr>
          <a:xfrm>
            <a:off x="4786313" y="404813"/>
            <a:ext cx="3817937" cy="26670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3" name="صورة 2" descr="صورة1.jpg"/>
          <p:cNvPicPr>
            <a:picLocks noChangeAspect="1"/>
          </p:cNvPicPr>
          <p:nvPr/>
        </p:nvPicPr>
        <p:blipFill>
          <a:blip r:embed="rId3"/>
          <a:stretch>
            <a:fillRect/>
          </a:stretch>
        </p:blipFill>
        <p:spPr>
          <a:xfrm>
            <a:off x="468313" y="404813"/>
            <a:ext cx="3887787" cy="26670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صورة 3" descr="صورة2.jpg"/>
          <p:cNvPicPr>
            <a:picLocks noChangeAspect="1"/>
          </p:cNvPicPr>
          <p:nvPr/>
        </p:nvPicPr>
        <p:blipFill>
          <a:blip r:embed="rId4"/>
          <a:stretch>
            <a:fillRect/>
          </a:stretch>
        </p:blipFill>
        <p:spPr>
          <a:xfrm>
            <a:off x="4714875" y="3429000"/>
            <a:ext cx="3960813" cy="27146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صورة 4" descr="صورة4.jpg"/>
          <p:cNvPicPr>
            <a:picLocks noChangeAspect="1"/>
          </p:cNvPicPr>
          <p:nvPr/>
        </p:nvPicPr>
        <p:blipFill>
          <a:blip r:embed="rId5"/>
          <a:stretch>
            <a:fillRect/>
          </a:stretch>
        </p:blipFill>
        <p:spPr>
          <a:xfrm>
            <a:off x="468313" y="3429000"/>
            <a:ext cx="3887787" cy="27146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2" descr="صورة5.jpg"/>
          <p:cNvPicPr>
            <a:picLocks noChangeAspect="1"/>
          </p:cNvPicPr>
          <p:nvPr/>
        </p:nvPicPr>
        <p:blipFill>
          <a:blip r:embed="rId2"/>
          <a:srcRect/>
          <a:stretch>
            <a:fillRect/>
          </a:stretch>
        </p:blipFill>
        <p:spPr bwMode="auto">
          <a:xfrm>
            <a:off x="2195513" y="2205038"/>
            <a:ext cx="4994275" cy="20923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subTitle" idx="1"/>
          </p:nvPr>
        </p:nvSpPr>
        <p:spPr>
          <a:xfrm>
            <a:off x="4859338" y="44450"/>
            <a:ext cx="4105275" cy="1203325"/>
          </a:xfrm>
        </p:spPr>
        <p:style>
          <a:lnRef idx="0">
            <a:scrgbClr r="0" g="0" b="0"/>
          </a:lnRef>
          <a:fillRef idx="1001">
            <a:schemeClr val="lt2"/>
          </a:fillRef>
          <a:effectRef idx="0">
            <a:scrgbClr r="0" g="0" b="0"/>
          </a:effectRef>
          <a:fontRef idx="major"/>
        </p:style>
        <p:txBody>
          <a:bodyPr/>
          <a:lstStyle/>
          <a:p>
            <a:pPr marR="0" eaLnBrk="1" hangingPunct="1">
              <a:lnSpc>
                <a:spcPct val="140000"/>
              </a:lnSpc>
              <a:defRPr/>
            </a:pPr>
            <a:r>
              <a:rPr lang="ar-SA" sz="2400" b="1" dirty="0" smtClean="0">
                <a:solidFill>
                  <a:srgbClr val="F34735"/>
                </a:solidFill>
              </a:rPr>
              <a:t>15- المجاهر </a:t>
            </a:r>
            <a:r>
              <a:rPr lang="en-US" sz="2400" b="1" dirty="0" smtClean="0">
                <a:solidFill>
                  <a:srgbClr val="F34735"/>
                </a:solidFill>
                <a:cs typeface="Majalla UI"/>
              </a:rPr>
              <a:t>Microscopes</a:t>
            </a:r>
            <a:r>
              <a:rPr lang="ar-SA" sz="2400" b="1" dirty="0" smtClean="0">
                <a:solidFill>
                  <a:srgbClr val="F34735"/>
                </a:solidFill>
              </a:rPr>
              <a:t> :</a:t>
            </a:r>
          </a:p>
          <a:p>
            <a:pPr marR="0" eaLnBrk="1" hangingPunct="1">
              <a:lnSpc>
                <a:spcPct val="140000"/>
              </a:lnSpc>
              <a:defRPr/>
            </a:pPr>
            <a:r>
              <a:rPr lang="ar-SA" sz="2400" b="1" dirty="0" smtClean="0">
                <a:solidFill>
                  <a:srgbClr val="F34735"/>
                </a:solidFill>
              </a:rPr>
              <a:t> - المجهــر الضـــوئي  </a:t>
            </a:r>
            <a:r>
              <a:rPr lang="en-US" sz="2400" b="1" dirty="0" smtClean="0">
                <a:solidFill>
                  <a:srgbClr val="F34735"/>
                </a:solidFill>
                <a:cs typeface="Majalla UI"/>
              </a:rPr>
              <a:t>Light Microscope</a:t>
            </a:r>
          </a:p>
          <a:p>
            <a:pPr marR="0" eaLnBrk="1" hangingPunct="1">
              <a:lnSpc>
                <a:spcPct val="90000"/>
              </a:lnSpc>
              <a:defRPr/>
            </a:pPr>
            <a:endParaRPr lang="ar-SA" sz="1700" b="1" dirty="0" smtClean="0"/>
          </a:p>
        </p:txBody>
      </p:sp>
      <p:pic>
        <p:nvPicPr>
          <p:cNvPr id="24579" name="صورة 5" descr="untitled.bmp"/>
          <p:cNvPicPr>
            <a:picLocks noChangeAspect="1"/>
          </p:cNvPicPr>
          <p:nvPr/>
        </p:nvPicPr>
        <p:blipFill>
          <a:blip r:embed="rId2"/>
          <a:srcRect/>
          <a:stretch>
            <a:fillRect/>
          </a:stretch>
        </p:blipFill>
        <p:spPr bwMode="auto">
          <a:xfrm>
            <a:off x="1403350" y="1412875"/>
            <a:ext cx="5761038" cy="52562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المجهر الضوئي 2"/>
          <p:cNvPicPr>
            <a:picLocks noChangeAspect="1" noChangeArrowheads="1"/>
          </p:cNvPicPr>
          <p:nvPr/>
        </p:nvPicPr>
        <p:blipFill>
          <a:blip r:embed="rId2"/>
          <a:srcRect/>
          <a:stretch>
            <a:fillRect/>
          </a:stretch>
        </p:blipFill>
        <p:spPr bwMode="auto">
          <a:xfrm>
            <a:off x="642938" y="473075"/>
            <a:ext cx="8196262" cy="6027738"/>
          </a:xfrm>
          <a:prstGeom prst="rect">
            <a:avLst/>
          </a:prstGeom>
          <a:noFill/>
          <a:ln w="38100">
            <a:solidFill>
              <a:schemeClr val="accent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0" y="0"/>
            <a:ext cx="9144000" cy="6858000"/>
          </a:xfrm>
        </p:spPr>
        <p:txBody>
          <a:bodyPr/>
          <a:lstStyle/>
          <a:p>
            <a:pPr marL="609600" indent="-609600" eaLnBrk="1" hangingPunct="1">
              <a:buFont typeface="Wingdings" pitchFamily="2" charset="2"/>
              <a:buNone/>
            </a:pPr>
            <a:r>
              <a:rPr lang="ar-SA" sz="2000" b="1" smtClean="0"/>
              <a:t>   </a:t>
            </a:r>
          </a:p>
          <a:p>
            <a:pPr marL="609600" indent="-609600" eaLnBrk="1" hangingPunct="1">
              <a:buFont typeface="Wingdings" pitchFamily="2" charset="2"/>
              <a:buNone/>
            </a:pPr>
            <a:endParaRPr lang="ar-SA" sz="2000" b="1" smtClean="0"/>
          </a:p>
          <a:p>
            <a:pPr marL="609600" indent="-609600" eaLnBrk="1" hangingPunct="1">
              <a:buFont typeface="Wingdings" pitchFamily="2" charset="2"/>
              <a:buNone/>
            </a:pPr>
            <a:r>
              <a:rPr lang="ar-SA" sz="2000" b="1" smtClean="0"/>
              <a:t> </a:t>
            </a:r>
          </a:p>
          <a:p>
            <a:pPr marL="609600" indent="-609600" eaLnBrk="1" hangingPunct="1">
              <a:buFont typeface="Wingdings" pitchFamily="2" charset="2"/>
              <a:buNone/>
            </a:pPr>
            <a:r>
              <a:rPr lang="ar-SA" sz="1800" b="1" smtClean="0">
                <a:solidFill>
                  <a:srgbClr val="FF0000"/>
                </a:solidFill>
              </a:rPr>
              <a:t>      - المجهر الإلكتروني النافذ </a:t>
            </a:r>
            <a:r>
              <a:rPr lang="en-US" sz="1800" b="1" smtClean="0">
                <a:solidFill>
                  <a:srgbClr val="FF0000"/>
                </a:solidFill>
                <a:cs typeface="Majalla UI"/>
              </a:rPr>
              <a:t>Transmision E.M. (TEM)</a:t>
            </a:r>
            <a:endParaRPr lang="ar-SA" sz="1800" b="1" smtClean="0">
              <a:solidFill>
                <a:srgbClr val="FF0000"/>
              </a:solidFill>
            </a:endParaRPr>
          </a:p>
          <a:p>
            <a:pPr marL="609600" indent="-609600" eaLnBrk="1" hangingPunct="1">
              <a:buFont typeface="Wingdings" pitchFamily="2" charset="2"/>
              <a:buNone/>
            </a:pPr>
            <a:r>
              <a:rPr lang="ar-SA" sz="1800" b="1" smtClean="0"/>
              <a:t>	  وفيه تنفذ الإلكترونات خلال العينة المدروسة فتتكون  لمحتوياتها صورة واضحة ومكبرة على شاشة قاعدة المجهر.</a:t>
            </a:r>
          </a:p>
          <a:p>
            <a:pPr marL="609600" indent="-609600" eaLnBrk="1" hangingPunct="1">
              <a:buFont typeface="Wingdings" pitchFamily="2" charset="2"/>
              <a:buNone/>
            </a:pPr>
            <a:endParaRPr lang="ar-SA" sz="1800" b="1" smtClean="0"/>
          </a:p>
          <a:p>
            <a:pPr marL="609600" indent="-609600" eaLnBrk="1" hangingPunct="1">
              <a:buFont typeface="Wingdings" pitchFamily="2" charset="2"/>
              <a:buNone/>
            </a:pPr>
            <a:endParaRPr lang="en-US" sz="1800" b="1" smtClean="0">
              <a:cs typeface="Majalla UI"/>
            </a:endParaRPr>
          </a:p>
        </p:txBody>
      </p:sp>
      <p:pic>
        <p:nvPicPr>
          <p:cNvPr id="26627" name="Picture 4" descr="النافذ"/>
          <p:cNvPicPr>
            <a:picLocks noChangeAspect="1" noChangeArrowheads="1"/>
          </p:cNvPicPr>
          <p:nvPr/>
        </p:nvPicPr>
        <p:blipFill>
          <a:blip r:embed="rId2"/>
          <a:srcRect/>
          <a:stretch>
            <a:fillRect/>
          </a:stretch>
        </p:blipFill>
        <p:spPr bwMode="auto">
          <a:xfrm>
            <a:off x="1354138" y="2428875"/>
            <a:ext cx="6818312" cy="42402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idx="1"/>
          </p:nvPr>
        </p:nvSpPr>
        <p:spPr>
          <a:xfrm>
            <a:off x="0" y="0"/>
            <a:ext cx="9144000" cy="6858000"/>
          </a:xfrm>
        </p:spPr>
        <p:txBody>
          <a:bodyPr/>
          <a:lstStyle/>
          <a:p>
            <a:pPr marL="609600" indent="-609600" eaLnBrk="1" hangingPunct="1">
              <a:buFont typeface="Wingdings" pitchFamily="2" charset="2"/>
              <a:buNone/>
            </a:pPr>
            <a:endParaRPr lang="ar-SA" sz="1800" b="1" smtClean="0"/>
          </a:p>
          <a:p>
            <a:pPr marL="609600" indent="-609600" eaLnBrk="1" hangingPunct="1">
              <a:buFont typeface="Wingdings" pitchFamily="2" charset="2"/>
              <a:buNone/>
            </a:pPr>
            <a:endParaRPr lang="ar-SA" sz="2000" b="1" smtClean="0"/>
          </a:p>
          <a:p>
            <a:pPr marL="609600" indent="-609600" eaLnBrk="1" hangingPunct="1">
              <a:buFont typeface="Wingdings" pitchFamily="2" charset="2"/>
              <a:buNone/>
            </a:pPr>
            <a:r>
              <a:rPr lang="ar-SA" sz="2000" b="1" smtClean="0">
                <a:solidFill>
                  <a:srgbClr val="FF0000"/>
                </a:solidFill>
              </a:rPr>
              <a:t>        - المجهر الإلكتروني الماسح </a:t>
            </a:r>
            <a:r>
              <a:rPr lang="en-US" sz="2000" b="1" smtClean="0">
                <a:solidFill>
                  <a:srgbClr val="FF0000"/>
                </a:solidFill>
                <a:cs typeface="Majalla UI"/>
              </a:rPr>
              <a:t>Scanning E.M. (SEM) </a:t>
            </a:r>
            <a:endParaRPr lang="ar-SA" sz="2000" b="1" smtClean="0">
              <a:solidFill>
                <a:srgbClr val="FF0000"/>
              </a:solidFill>
            </a:endParaRPr>
          </a:p>
          <a:p>
            <a:pPr marL="609600" indent="-609600" eaLnBrk="1" hangingPunct="1">
              <a:lnSpc>
                <a:spcPct val="150000"/>
              </a:lnSpc>
              <a:buFont typeface="Wingdings" pitchFamily="2" charset="2"/>
              <a:buNone/>
            </a:pPr>
            <a:r>
              <a:rPr lang="ar-SA" sz="2000" b="1" smtClean="0">
                <a:solidFill>
                  <a:srgbClr val="FF0000"/>
                </a:solidFill>
              </a:rPr>
              <a:t>	</a:t>
            </a:r>
            <a:r>
              <a:rPr lang="ar-SA" sz="2000" b="1" smtClean="0"/>
              <a:t>ويمكن باستخدامه دراسة أسطح الأجسام بعد طلائها بمواد معدنية عاكسة للإلكترونات مثل البلاتين والفضة والذهب ويقوم شعاع الكتروني بمسح سطح العينة ذهابا وإيابا وينعكس إلى جهاز يشبه مرسل التلفاز مكونا صورة واضحة ومكبرة لسطح العينة على شاشة تلفازية.</a:t>
            </a:r>
            <a:r>
              <a:rPr lang="ar-SA" sz="2000" smtClean="0"/>
              <a:t> </a:t>
            </a:r>
            <a:endParaRPr lang="en-US" sz="2000" smtClean="0">
              <a:cs typeface="Majalla UI"/>
            </a:endParaRPr>
          </a:p>
        </p:txBody>
      </p:sp>
      <p:pic>
        <p:nvPicPr>
          <p:cNvPr id="27651" name="Picture 4" descr="الماسح"/>
          <p:cNvPicPr>
            <a:picLocks noChangeAspect="1" noChangeArrowheads="1"/>
          </p:cNvPicPr>
          <p:nvPr/>
        </p:nvPicPr>
        <p:blipFill>
          <a:blip r:embed="rId2"/>
          <a:srcRect/>
          <a:stretch>
            <a:fillRect/>
          </a:stretch>
        </p:blipFill>
        <p:spPr bwMode="auto">
          <a:xfrm>
            <a:off x="1116013" y="2565400"/>
            <a:ext cx="7235825" cy="40497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endParaRPr lang="ar-SA" smtClean="0"/>
          </a:p>
        </p:txBody>
      </p:sp>
      <p:sp>
        <p:nvSpPr>
          <p:cNvPr id="28675" name="Content Placeholder 2"/>
          <p:cNvSpPr>
            <a:spLocks noGrp="1"/>
          </p:cNvSpPr>
          <p:nvPr>
            <p:ph idx="1"/>
          </p:nvPr>
        </p:nvSpPr>
        <p:spPr/>
        <p:txBody>
          <a:bodyPr/>
          <a:lstStyle/>
          <a:p>
            <a:endParaRPr lang="ar-SA" smtClean="0"/>
          </a:p>
        </p:txBody>
      </p:sp>
      <p:pic>
        <p:nvPicPr>
          <p:cNvPr id="4" name="Picture 3"/>
          <p:cNvPicPr>
            <a:picLocks noChangeAspect="1" noChangeArrowheads="1"/>
          </p:cNvPicPr>
          <p:nvPr/>
        </p:nvPicPr>
        <p:blipFill>
          <a:blip r:embed="rId2"/>
          <a:srcRect/>
          <a:stretch>
            <a:fillRect/>
          </a:stretch>
        </p:blipFill>
        <p:spPr bwMode="auto">
          <a:xfrm>
            <a:off x="323850" y="403225"/>
            <a:ext cx="8496300" cy="604996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1444</TotalTime>
  <Words>583</Words>
  <Application>Microsoft Office PowerPoint</Application>
  <PresentationFormat>عرض على الشاشة (3:4)‏</PresentationFormat>
  <Paragraphs>167</Paragraphs>
  <Slides>24</Slides>
  <Notes>0</Notes>
  <HiddenSlides>0</HiddenSlides>
  <MMClips>0</MMClips>
  <ScaleCrop>false</ScaleCrop>
  <HeadingPairs>
    <vt:vector size="6" baseType="variant">
      <vt:variant>
        <vt:lpstr>الخطوط المستخدمة</vt:lpstr>
      </vt:variant>
      <vt:variant>
        <vt:i4>9</vt:i4>
      </vt:variant>
      <vt:variant>
        <vt:lpstr>سمة</vt:lpstr>
      </vt:variant>
      <vt:variant>
        <vt:i4>1</vt:i4>
      </vt:variant>
      <vt:variant>
        <vt:lpstr>عناوين الشرائح</vt:lpstr>
      </vt:variant>
      <vt:variant>
        <vt:i4>24</vt:i4>
      </vt:variant>
    </vt:vector>
  </HeadingPairs>
  <TitlesOfParts>
    <vt:vector size="34" baseType="lpstr">
      <vt:lpstr>Times New Roman</vt:lpstr>
      <vt:lpstr>Arial</vt:lpstr>
      <vt:lpstr>Calibri</vt:lpstr>
      <vt:lpstr>Traditional Arabic</vt:lpstr>
      <vt:lpstr>Constantia</vt:lpstr>
      <vt:lpstr>Majalla UI</vt:lpstr>
      <vt:lpstr>Wingdings 2</vt:lpstr>
      <vt:lpstr>Wingdings</vt:lpstr>
      <vt:lpstr>Andalus</vt: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الفصــــــــــل الثــــــاني المجـــــــــاهـــــــر Microscopes</dc:title>
  <dc:creator>p</dc:creator>
  <cp:lastModifiedBy>hp'</cp:lastModifiedBy>
  <cp:revision>116</cp:revision>
  <dcterms:created xsi:type="dcterms:W3CDTF">2010-03-31T01:00:11Z</dcterms:created>
  <dcterms:modified xsi:type="dcterms:W3CDTF">2014-02-18T13:50:30Z</dcterms:modified>
</cp:coreProperties>
</file>